
<file path=[Content_Types].xml><?xml version="1.0" encoding="utf-8"?>
<Types xmlns="http://schemas.openxmlformats.org/package/2006/content-types">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60" r:id="rId4"/>
  </p:sldMasterIdLst>
  <p:notesMasterIdLst>
    <p:notesMasterId r:id="rId28"/>
  </p:notesMasterIdLst>
  <p:sldIdLst>
    <p:sldId id="267" r:id="rId5"/>
    <p:sldId id="256" r:id="rId6"/>
    <p:sldId id="258" r:id="rId7"/>
    <p:sldId id="259" r:id="rId8"/>
    <p:sldId id="260" r:id="rId9"/>
    <p:sldId id="261" r:id="rId10"/>
    <p:sldId id="268" r:id="rId11"/>
    <p:sldId id="263" r:id="rId12"/>
    <p:sldId id="271" r:id="rId13"/>
    <p:sldId id="272" r:id="rId14"/>
    <p:sldId id="264" r:id="rId15"/>
    <p:sldId id="273" r:id="rId16"/>
    <p:sldId id="275" r:id="rId17"/>
    <p:sldId id="274" r:id="rId18"/>
    <p:sldId id="276" r:id="rId19"/>
    <p:sldId id="277" r:id="rId20"/>
    <p:sldId id="265" r:id="rId21"/>
    <p:sldId id="266" r:id="rId22"/>
    <p:sldId id="278" r:id="rId23"/>
    <p:sldId id="279" r:id="rId24"/>
    <p:sldId id="269" r:id="rId25"/>
    <p:sldId id="262" r:id="rId26"/>
    <p:sldId id="280" r:id="rId27"/>
  </p:sldIdLst>
  <p:sldSz cx="24479250" cy="13679488"/>
  <p:notesSz cx="6858000" cy="9144000"/>
  <p:embeddedFontLst>
    <p:embeddedFont>
      <p:font typeface="Arial Black" panose="020B0A04020102020204" pitchFamily="34" charset="0"/>
      <p:bold r:id="rId29"/>
    </p:embeddedFont>
    <p:embeddedFont>
      <p:font typeface="Bahnschrift" panose="020B0502040204020203" pitchFamily="34" charset="0"/>
      <p:regular r:id="rId30"/>
      <p:bold r:id="rId31"/>
    </p:embeddedFont>
    <p:embeddedFont>
      <p:font typeface="Bahnschrift bold" panose="020B0502040204020203" pitchFamily="34" charset="0"/>
      <p:bold r:id="rId32"/>
    </p:embeddedFont>
    <p:embeddedFont>
      <p:font typeface="Bahnschrift Condensed" panose="020B0502040204020203" pitchFamily="34" charset="0"/>
      <p:regular r:id="rId33"/>
      <p:bold r:id="rId34"/>
    </p:embeddedFont>
    <p:embeddedFont>
      <p:font typeface="Bahnschrift Light" panose="020B0502040204020203" pitchFamily="34" charset="0"/>
      <p:regular r:id="rId35"/>
    </p:embeddedFont>
    <p:embeddedFont>
      <p:font typeface="Bahnschrift Light SemiCondensed" panose="020B0502040204020203" pitchFamily="34" charset="0"/>
      <p:regular r:id="rId36"/>
    </p:embeddedFont>
    <p:embeddedFont>
      <p:font typeface="Bahnschrift SemiBold" panose="020B0502040204020203" pitchFamily="34" charset="0"/>
      <p:bold r:id="rId37"/>
    </p:embeddedFont>
    <p:embeddedFont>
      <p:font typeface="Bahnschrift SemiBold Condensed" panose="020B0502040204020203" pitchFamily="34" charset="0"/>
      <p:bold r:id="rId38"/>
    </p:embeddedFont>
    <p:embeddedFont>
      <p:font typeface="Bahnschrift SemiBold SemiConden" panose="020B0502040204020203" pitchFamily="34" charset="0"/>
      <p:bold r:id="rId39"/>
    </p:embeddedFont>
    <p:embeddedFont>
      <p:font typeface="Bahnschrift SemiLight SemiConde" panose="020B0502040204020203" pitchFamily="34" charset="0"/>
      <p:regular r:id="rId40"/>
    </p:embeddedFont>
    <p:embeddedFont>
      <p:font typeface="Calibri" panose="020F0502020204030204" pitchFamily="34" charset="0"/>
      <p:regular r:id="rId41"/>
      <p:bold r:id="rId42"/>
      <p:italic r:id="rId43"/>
      <p:boldItalic r:id="rId44"/>
    </p:embeddedFont>
    <p:embeddedFont>
      <p:font typeface="Calibri Light" panose="020F0302020204030204" pitchFamily="34" charset="0"/>
      <p:regular r:id="rId45"/>
      <p:italic r:id="rId46"/>
    </p:embeddedFont>
  </p:embeddedFont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4308" userDrawn="1">
          <p15:clr>
            <a:srgbClr val="A4A3A4"/>
          </p15:clr>
        </p15:guide>
        <p15:guide id="2" pos="7710" userDrawn="1">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E1068F3A-5C60-9CC2-C778-081261C193B7}" name="CARSTENS Jana Alvara (COMM-EXT)" initials="CJA(E" userId="S::Jana-Alvara.CARSTENS@ext.ec.europa.eu::5f7b5ece-851c-427a-9056-a1add3940a7e"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7559E"/>
    <a:srgbClr val="243C7C"/>
    <a:srgbClr val="E6483C"/>
    <a:srgbClr val="5E91C8"/>
    <a:srgbClr val="F3CA57"/>
    <a:srgbClr val="F49B3D"/>
    <a:srgbClr val="18B6C1"/>
    <a:srgbClr val="FFFFFF"/>
    <a:srgbClr val="901B12"/>
    <a:srgbClr val="FF00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77E5D49-172A-B2D0-E901-AA10EADF0488}" v="4" dt="2023-03-27T07:39:04.795"/>
    <p1510:client id="{996F78B4-8A15-EE4A-FB25-425AE8B6099A}" v="3" dt="2023-03-24T13:33:22.214"/>
    <p1510:client id="{A37465BB-E864-51A8-58A9-5AAEB88F71A5}" v="40" dt="2023-03-24T15:19:20.897"/>
    <p1510:client id="{E9E1BFE8-FA9B-DBA4-846D-18D5252E3860}" v="6" dt="2023-03-24T14:38:03.748"/>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1944" autoAdjust="0"/>
    <p:restoredTop sz="73741" autoAdjust="0"/>
  </p:normalViewPr>
  <p:slideViewPr>
    <p:cSldViewPr snapToGrid="0">
      <p:cViewPr varScale="1">
        <p:scale>
          <a:sx n="23" d="100"/>
          <a:sy n="23" d="100"/>
        </p:scale>
        <p:origin x="1100" y="52"/>
      </p:cViewPr>
      <p:guideLst>
        <p:guide orient="horz" pos="4308"/>
        <p:guide pos="7710"/>
      </p:guideLst>
    </p:cSldViewPr>
  </p:slideViewPr>
  <p:outlineViewPr>
    <p:cViewPr>
      <p:scale>
        <a:sx n="33" d="100"/>
        <a:sy n="33" d="100"/>
      </p:scale>
      <p:origin x="0" y="-4524"/>
    </p:cViewPr>
  </p:outlineViewPr>
  <p:notesTextViewPr>
    <p:cViewPr>
      <p:scale>
        <a:sx n="3" d="2"/>
        <a:sy n="3" d="2"/>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font" Target="fonts/font11.fntdata"/><Relationship Id="rId21" Type="http://schemas.openxmlformats.org/officeDocument/2006/relationships/slide" Target="slides/slide17.xml"/><Relationship Id="rId34" Type="http://schemas.openxmlformats.org/officeDocument/2006/relationships/font" Target="fonts/font6.fntdata"/><Relationship Id="rId42" Type="http://schemas.openxmlformats.org/officeDocument/2006/relationships/font" Target="fonts/font14.fntdata"/><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font" Target="fonts/font1.fntdata"/><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font" Target="fonts/font4.fntdata"/><Relationship Id="rId37" Type="http://schemas.openxmlformats.org/officeDocument/2006/relationships/font" Target="fonts/font9.fntdata"/><Relationship Id="rId40" Type="http://schemas.openxmlformats.org/officeDocument/2006/relationships/font" Target="fonts/font12.fntdata"/><Relationship Id="rId45" Type="http://schemas.openxmlformats.org/officeDocument/2006/relationships/font" Target="fonts/font17.fntdata"/><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notesMaster" Target="notesMasters/notesMaster1.xml"/><Relationship Id="rId36" Type="http://schemas.openxmlformats.org/officeDocument/2006/relationships/font" Target="fonts/font8.fntdata"/><Relationship Id="rId49"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font" Target="fonts/font3.fntdata"/><Relationship Id="rId44" Type="http://schemas.openxmlformats.org/officeDocument/2006/relationships/font" Target="fonts/font16.fntdata"/><Relationship Id="rId52" Type="http://schemas.microsoft.com/office/2018/10/relationships/authors" Target="author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font" Target="fonts/font2.fntdata"/><Relationship Id="rId35" Type="http://schemas.openxmlformats.org/officeDocument/2006/relationships/font" Target="fonts/font7.fntdata"/><Relationship Id="rId43" Type="http://schemas.openxmlformats.org/officeDocument/2006/relationships/font" Target="fonts/font15.fntdata"/><Relationship Id="rId48" Type="http://schemas.openxmlformats.org/officeDocument/2006/relationships/viewProps" Target="viewProps.xml"/><Relationship Id="rId8" Type="http://schemas.openxmlformats.org/officeDocument/2006/relationships/slide" Target="slides/slide4.xml"/><Relationship Id="rId51" Type="http://schemas.microsoft.com/office/2015/10/relationships/revisionInfo" Target="revisionInfo.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font" Target="fonts/font5.fntdata"/><Relationship Id="rId38" Type="http://schemas.openxmlformats.org/officeDocument/2006/relationships/font" Target="fonts/font10.fntdata"/><Relationship Id="rId46" Type="http://schemas.openxmlformats.org/officeDocument/2006/relationships/font" Target="fonts/font18.fntdata"/><Relationship Id="rId20" Type="http://schemas.openxmlformats.org/officeDocument/2006/relationships/slide" Target="slides/slide16.xml"/><Relationship Id="rId41" Type="http://schemas.openxmlformats.org/officeDocument/2006/relationships/font" Target="fonts/font13.fntdata"/><Relationship Id="rId1" Type="http://schemas.openxmlformats.org/officeDocument/2006/relationships/customXml" Target="../customXml/item1.xml"/><Relationship Id="rId6"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IE"/>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54FF24C-E24C-4DC9-9FA4-E8B5DA3DAE21}" type="datetimeFigureOut">
              <a:rPr lang="en-IE" smtClean="0"/>
              <a:t>25/04/2024</a:t>
            </a:fld>
            <a:endParaRPr lang="en-IE"/>
          </a:p>
        </p:txBody>
      </p:sp>
      <p:sp>
        <p:nvSpPr>
          <p:cNvPr id="4" name="Slide Image Placeholder 3"/>
          <p:cNvSpPr>
            <a:spLocks noGrp="1" noRot="1" noChangeAspect="1"/>
          </p:cNvSpPr>
          <p:nvPr>
            <p:ph type="sldImg" idx="2"/>
          </p:nvPr>
        </p:nvSpPr>
        <p:spPr>
          <a:xfrm>
            <a:off x="668338" y="1143000"/>
            <a:ext cx="5521325" cy="3086100"/>
          </a:xfrm>
          <a:prstGeom prst="rect">
            <a:avLst/>
          </a:prstGeom>
          <a:noFill/>
          <a:ln w="12700">
            <a:solidFill>
              <a:prstClr val="black"/>
            </a:solidFill>
          </a:ln>
        </p:spPr>
        <p:txBody>
          <a:bodyPr vert="horz" lIns="91440" tIns="45720" rIns="91440" bIns="45720" rtlCol="0" anchor="ctr"/>
          <a:lstStyle/>
          <a:p>
            <a:endParaRPr lang="en-IE"/>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E"/>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IE"/>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9A42D71-CC78-4B06-AD71-D748A717705B}" type="slidenum">
              <a:rPr lang="en-IE" smtClean="0"/>
              <a:t>‹#›</a:t>
            </a:fld>
            <a:endParaRPr lang="en-IE"/>
          </a:p>
        </p:txBody>
      </p:sp>
    </p:spTree>
    <p:extLst>
      <p:ext uri="{BB962C8B-B14F-4D97-AF65-F5344CB8AC3E}">
        <p14:creationId xmlns:p14="http://schemas.microsoft.com/office/powerpoint/2010/main" val="54756221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3" Type="http://schemas.openxmlformats.org/officeDocument/2006/relationships/hyperlink" Target="https://www.europarl.europa.eu/external/html/euenlargement/default_fr.htm" TargetMode="External"/><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s://ec.europa.eu/eurostat/data/database" TargetMode="External"/><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3" Type="http://schemas.openxmlformats.org/officeDocument/2006/relationships/hyperlink" Target="https://european-union.europa.eu/principles-countries-history/history-eu_en" TargetMode="External"/><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s://ec.europa.eu/eurostat/web/interactive-publications/demography-2023#expandable-example-content" TargetMode="External"/><Relationship Id="rId7" Type="http://schemas.openxmlformats.org/officeDocument/2006/relationships/hyperlink" Target="https://ec.europa.eu/eurostat/web/interactive-publications/demography-2023" TargetMode="External"/><Relationship Id="rId2" Type="http://schemas.openxmlformats.org/officeDocument/2006/relationships/slide" Target="../slides/slide3.xml"/><Relationship Id="rId1" Type="http://schemas.openxmlformats.org/officeDocument/2006/relationships/notesMaster" Target="../notesMasters/notesMaster1.xml"/><Relationship Id="rId6" Type="http://schemas.openxmlformats.org/officeDocument/2006/relationships/hyperlink" Target="https://ec.europa.eu/eurostat/statistics-explained/index.php?title=Foreign_language_skills_statistics" TargetMode="External"/><Relationship Id="rId5" Type="http://schemas.openxmlformats.org/officeDocument/2006/relationships/hyperlink" Target="https://ec.europa.eu/eurostat/statistics-explained/index.php?title=Urban-rural_Europe_-_introduction#Introduction_to_territorial_typologies" TargetMode="External"/><Relationship Id="rId4" Type="http://schemas.openxmlformats.org/officeDocument/2006/relationships/hyperlink" Target="https://europa.eu/eurobarometer/surveys/detail/2693" TargetMode="External"/></Relationships>
</file>

<file path=ppt/notesSlides/_rels/notesSlide4.xml.rels><?xml version="1.0" encoding="UTF-8" standalone="yes"?>
<Relationships xmlns="http://schemas.openxmlformats.org/package/2006/relationships"><Relationship Id="rId8" Type="http://schemas.openxmlformats.org/officeDocument/2006/relationships/hyperlink" Target="https://eur-lex.europa.eu/browse/summaries.html?locale=fr" TargetMode="External"/><Relationship Id="rId3" Type="http://schemas.openxmlformats.org/officeDocument/2006/relationships/hyperlink" Target="https://eur-lex.europa.eu/legal-content/FR/TXT/?uri=CELEX%3A01958R0001-20130701" TargetMode="External"/><Relationship Id="rId7" Type="http://schemas.openxmlformats.org/officeDocument/2006/relationships/hyperlink" Target="https://eur-lex.europa.eu/homepage.html?locale=fr" TargetMode="External"/><Relationship Id="rId2" Type="http://schemas.openxmlformats.org/officeDocument/2006/relationships/slide" Target="../slides/slide4.xml"/><Relationship Id="rId1" Type="http://schemas.openxmlformats.org/officeDocument/2006/relationships/notesMaster" Target="../notesMasters/notesMaster1.xml"/><Relationship Id="rId6" Type="http://schemas.openxmlformats.org/officeDocument/2006/relationships/hyperlink" Target="https://www.europarl.europa.eu/about-parliament/fr/organisation-and-rules/multilingualism" TargetMode="External"/><Relationship Id="rId5" Type="http://schemas.openxmlformats.org/officeDocument/2006/relationships/hyperlink" Target="https://european-union.europa.eu/institutions-law-budget/institutions-and-bodies/search-all-eu-institutions-and-bodies/council-european-union_fr" TargetMode="External"/><Relationship Id="rId4" Type="http://schemas.openxmlformats.org/officeDocument/2006/relationships/hyperlink" Target="https://european-union.europa.eu/institutions-law-budget/institutions-and-bodies/search-all-eu-institutions-and-bodies/european-council_fr" TargetMode="Externa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s://europa.eu/european-union/about-eu/history/eu-pioneers_fr" TargetMode="External"/><Relationship Id="rId7" Type="http://schemas.openxmlformats.org/officeDocument/2006/relationships/hyperlink" Target="https://european-union.europa.eu/principles-countries-history/symbols/europe-day_fr" TargetMode="External"/><Relationship Id="rId2" Type="http://schemas.openxmlformats.org/officeDocument/2006/relationships/slide" Target="../slides/slide5.xml"/><Relationship Id="rId1" Type="http://schemas.openxmlformats.org/officeDocument/2006/relationships/notesMaster" Target="../notesMasters/notesMaster1.xml"/><Relationship Id="rId6" Type="http://schemas.openxmlformats.org/officeDocument/2006/relationships/hyperlink" Target="https://european-union.europa.eu/principles-countries-history/history-eu/1945-59/schuman-declaration-may-1950_fr" TargetMode="External"/><Relationship Id="rId5" Type="http://schemas.openxmlformats.org/officeDocument/2006/relationships/hyperlink" Target="https://www.karlspreis.de/fr/prix-charlemagne/origine" TargetMode="External"/><Relationship Id="rId4" Type="http://schemas.openxmlformats.org/officeDocument/2006/relationships/hyperlink" Target="https://european-union.europa.eu/institutions-law-budget/institutions-and-bodies/search-all-eu-institutions-and-bodies/european-parliament_fr" TargetMode="Externa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r>
              <a:rPr lang="fr-FR" sz="1800" noProof="0" dirty="0">
                <a:effectLst/>
                <a:latin typeface="Calibri Light" panose="020F0302020204030204" pitchFamily="34" charset="0"/>
                <a:ea typeface="Calibri" panose="020F0502020204030204" pitchFamily="34" charset="0"/>
                <a:cs typeface="Times New Roman" panose="02020603050405020304" pitchFamily="18" charset="0"/>
              </a:rPr>
              <a:t>Dans le cadre de cette présentation, nous examinerons brièvement ce qu’est l’UE, nous nous pencherons sur quelques faits intéressants la concernant et, enfin, nous verrons comment elle a changé et évolué au fil du temps.</a:t>
            </a:r>
            <a:endParaRPr lang="fr-FR"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fr-FR" sz="1800" noProof="0" dirty="0">
                <a:effectLst/>
                <a:latin typeface="Calibri Light" panose="020F0302020204030204" pitchFamily="34" charset="0"/>
                <a:ea typeface="Calibri" panose="020F0502020204030204" pitchFamily="34" charset="0"/>
                <a:cs typeface="Times New Roman" panose="02020603050405020304" pitchFamily="18" charset="0"/>
              </a:rPr>
              <a:t> </a:t>
            </a:r>
            <a:endParaRPr lang="fr-FR"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fr-FR" sz="1800" noProof="0" dirty="0">
                <a:effectLst/>
                <a:latin typeface="Calibri Light" panose="020F0302020204030204" pitchFamily="34" charset="0"/>
                <a:ea typeface="Calibri" panose="020F0502020204030204" pitchFamily="34" charset="0"/>
                <a:cs typeface="Times New Roman" panose="02020603050405020304" pitchFamily="18" charset="0"/>
              </a:rPr>
              <a:t>Tout d’abord, même si l’on qualifie généralement l’Union européenne d’«organisation», la situation est un peu plus complexe. </a:t>
            </a:r>
            <a:endParaRPr lang="fr-FR"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fr-FR" sz="1800" noProof="0" dirty="0">
                <a:effectLst/>
                <a:latin typeface="Calibri Light" panose="020F0302020204030204" pitchFamily="34" charset="0"/>
                <a:ea typeface="Calibri" panose="020F0502020204030204" pitchFamily="34" charset="0"/>
                <a:cs typeface="Times New Roman" panose="02020603050405020304" pitchFamily="18" charset="0"/>
              </a:rPr>
              <a:t> </a:t>
            </a:r>
            <a:endParaRPr lang="fr-FR"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fr-FR" sz="1800" noProof="0" dirty="0">
                <a:effectLst/>
                <a:latin typeface="Calibri Light" panose="020F0302020204030204" pitchFamily="34" charset="0"/>
                <a:ea typeface="Calibri" panose="020F0502020204030204" pitchFamily="34" charset="0"/>
                <a:cs typeface="Times New Roman" panose="02020603050405020304" pitchFamily="18" charset="0"/>
              </a:rPr>
              <a:t>L’Union européenne n’est ni une organisation internationale ni une organisation intergouvernementale au sens strict. </a:t>
            </a:r>
            <a:endParaRPr lang="fr-FR"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fr-FR" sz="1800" noProof="0" dirty="0">
                <a:effectLst/>
                <a:latin typeface="Calibri Light" panose="020F0302020204030204" pitchFamily="34" charset="0"/>
                <a:ea typeface="Calibri" panose="020F0502020204030204" pitchFamily="34" charset="0"/>
                <a:cs typeface="Times New Roman" panose="02020603050405020304" pitchFamily="18" charset="0"/>
              </a:rPr>
              <a:t> </a:t>
            </a:r>
            <a:endParaRPr lang="fr-FR"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fr-FR" sz="1800" noProof="0" dirty="0">
                <a:effectLst/>
                <a:latin typeface="Calibri Light" panose="020F0302020204030204" pitchFamily="34" charset="0"/>
                <a:ea typeface="Calibri" panose="020F0502020204030204" pitchFamily="34" charset="0"/>
                <a:cs typeface="Times New Roman" panose="02020603050405020304" pitchFamily="18" charset="0"/>
              </a:rPr>
              <a:t>La nature unique de l’Union européenne est qu’elle n’est pas une organisation en soi, mais plutôt un ensemble d’institutions, d’agences et d’organes œuvrant aux mêmes objectifs, sous le même drapeau.</a:t>
            </a:r>
            <a:endParaRPr lang="fr-FR"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fr-FR" sz="1800" noProof="0" dirty="0">
                <a:effectLst/>
                <a:latin typeface="Calibri Light" panose="020F0302020204030204" pitchFamily="34" charset="0"/>
                <a:ea typeface="Calibri" panose="020F0502020204030204" pitchFamily="34" charset="0"/>
                <a:cs typeface="Times New Roman" panose="02020603050405020304" pitchFamily="18" charset="0"/>
              </a:rPr>
              <a:t> </a:t>
            </a:r>
            <a:endParaRPr lang="fr-FR"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fr-FR" sz="1800" noProof="0" dirty="0">
                <a:effectLst/>
                <a:latin typeface="Calibri Light" panose="020F0302020204030204" pitchFamily="34" charset="0"/>
                <a:ea typeface="Calibri" panose="020F0502020204030204" pitchFamily="34" charset="0"/>
                <a:cs typeface="Times New Roman" panose="02020603050405020304" pitchFamily="18" charset="0"/>
              </a:rPr>
              <a:t>Elle découle des conditions spécifiques dans lesquelles l'UE s’est développée et des objectifs et idéaux de ses membres fondateurs.</a:t>
            </a:r>
            <a:endParaRPr lang="fr-FR"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fr-FR" sz="1800" noProof="0" dirty="0">
                <a:effectLst/>
                <a:latin typeface="Calibri Light" panose="020F0302020204030204" pitchFamily="34" charset="0"/>
                <a:ea typeface="Calibri" panose="020F0502020204030204" pitchFamily="34" charset="0"/>
                <a:cs typeface="Times New Roman" panose="02020603050405020304" pitchFamily="18" charset="0"/>
              </a:rPr>
              <a:t> </a:t>
            </a:r>
            <a:endParaRPr lang="fr-FR"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fr-FR" sz="1800" noProof="0" dirty="0">
                <a:effectLst/>
                <a:latin typeface="Calibri Light" panose="020F0302020204030204" pitchFamily="34" charset="0"/>
                <a:ea typeface="Calibri" panose="020F0502020204030204" pitchFamily="34" charset="0"/>
                <a:cs typeface="Times New Roman" panose="02020603050405020304" pitchFamily="18" charset="0"/>
              </a:rPr>
              <a:t>Le projet européen, qui a vu le jour sur les cendres de la Seconde Guerre mondiale, visait en premier lieu à assurer la paix en plaçant sous une responsabilité commune les moyens de produire des armes de guerre (le charbon et l'acier). Par la suite, les pays membres ont convenu de coopérer et de mettre en commun leurs ressources et leur souveraineté pour résoudre les problèmes nécessitant une solution commune. Ce principe est toujours à l'œuvre aujourd’hui, pour des questions telles que le changement climatique, le commerce international et notre société numérique.</a:t>
            </a:r>
            <a:endParaRPr lang="fr-FR"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endParaRPr lang="en-IE"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99A42D71-CC78-4B06-AD71-D748A717705B}" type="slidenum">
              <a:rPr lang="en-IE" smtClean="0"/>
              <a:t>1</a:t>
            </a:fld>
            <a:endParaRPr lang="en-IE"/>
          </a:p>
        </p:txBody>
      </p:sp>
    </p:spTree>
    <p:extLst>
      <p:ext uri="{BB962C8B-B14F-4D97-AF65-F5344CB8AC3E}">
        <p14:creationId xmlns:p14="http://schemas.microsoft.com/office/powerpoint/2010/main" val="219403051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sz="1800" dirty="0">
                <a:effectLst/>
                <a:latin typeface="Calibri Light" panose="020F0302020204030204" pitchFamily="34" charset="0"/>
                <a:ea typeface="Calibri" panose="020F0502020204030204" pitchFamily="34" charset="0"/>
                <a:cs typeface="Times New Roman" panose="02020603050405020304" pitchFamily="18" charset="0"/>
              </a:rPr>
              <a:t>[Note à l’attention de l’orateur: invitez le public à partager ses histoires ou ses souvenirs concernant l’adhésion de leurs pays respectifs à l’UE].</a:t>
            </a:r>
            <a:endParaRPr lang="en-IE" dirty="0"/>
          </a:p>
        </p:txBody>
      </p:sp>
      <p:sp>
        <p:nvSpPr>
          <p:cNvPr id="4" name="Slide Number Placeholder 3"/>
          <p:cNvSpPr>
            <a:spLocks noGrp="1"/>
          </p:cNvSpPr>
          <p:nvPr>
            <p:ph type="sldNum" sz="quarter" idx="5"/>
          </p:nvPr>
        </p:nvSpPr>
        <p:spPr/>
        <p:txBody>
          <a:bodyPr/>
          <a:lstStyle/>
          <a:p>
            <a:fld id="{99A42D71-CC78-4B06-AD71-D748A717705B}" type="slidenum">
              <a:rPr lang="en-IE" smtClean="0"/>
              <a:t>10</a:t>
            </a:fld>
            <a:endParaRPr lang="en-IE"/>
          </a:p>
        </p:txBody>
      </p:sp>
    </p:spTree>
    <p:extLst>
      <p:ext uri="{BB962C8B-B14F-4D97-AF65-F5344CB8AC3E}">
        <p14:creationId xmlns:p14="http://schemas.microsoft.com/office/powerpoint/2010/main" val="21226844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E" dirty="0"/>
          </a:p>
        </p:txBody>
      </p:sp>
      <p:sp>
        <p:nvSpPr>
          <p:cNvPr id="4" name="Slide Number Placeholder 3"/>
          <p:cNvSpPr>
            <a:spLocks noGrp="1"/>
          </p:cNvSpPr>
          <p:nvPr>
            <p:ph type="sldNum" sz="quarter" idx="10"/>
          </p:nvPr>
        </p:nvSpPr>
        <p:spPr/>
        <p:txBody>
          <a:bodyPr/>
          <a:lstStyle/>
          <a:p>
            <a:fld id="{99A42D71-CC78-4B06-AD71-D748A717705B}" type="slidenum">
              <a:rPr lang="en-IE" smtClean="0"/>
              <a:t>12</a:t>
            </a:fld>
            <a:endParaRPr lang="en-IE"/>
          </a:p>
        </p:txBody>
      </p:sp>
    </p:spTree>
    <p:extLst>
      <p:ext uri="{BB962C8B-B14F-4D97-AF65-F5344CB8AC3E}">
        <p14:creationId xmlns:p14="http://schemas.microsoft.com/office/powerpoint/2010/main" val="268088602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E"/>
          </a:p>
        </p:txBody>
      </p:sp>
      <p:sp>
        <p:nvSpPr>
          <p:cNvPr id="4" name="Slide Number Placeholder 3"/>
          <p:cNvSpPr>
            <a:spLocks noGrp="1"/>
          </p:cNvSpPr>
          <p:nvPr>
            <p:ph type="sldNum" sz="quarter" idx="5"/>
          </p:nvPr>
        </p:nvSpPr>
        <p:spPr/>
        <p:txBody>
          <a:bodyPr/>
          <a:lstStyle/>
          <a:p>
            <a:fld id="{99A42D71-CC78-4B06-AD71-D748A717705B}" type="slidenum">
              <a:rPr lang="en-IE" smtClean="0"/>
              <a:t>13</a:t>
            </a:fld>
            <a:endParaRPr lang="en-IE"/>
          </a:p>
        </p:txBody>
      </p:sp>
    </p:spTree>
    <p:extLst>
      <p:ext uri="{BB962C8B-B14F-4D97-AF65-F5344CB8AC3E}">
        <p14:creationId xmlns:p14="http://schemas.microsoft.com/office/powerpoint/2010/main" val="364585269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r>
              <a:rPr lang="fr-FR" sz="1800" dirty="0">
                <a:effectLst/>
                <a:latin typeface="Calibri Light" panose="020F0302020204030204" pitchFamily="34" charset="0"/>
                <a:ea typeface="Calibri" panose="020F0502020204030204" pitchFamily="34" charset="0"/>
                <a:cs typeface="Times New Roman" panose="02020603050405020304" pitchFamily="18" charset="0"/>
              </a:rPr>
              <a:t>Dix pays ont adhéré à l’UE le 1</a:t>
            </a:r>
            <a:r>
              <a:rPr lang="fr-FR" sz="1800" baseline="30000" dirty="0">
                <a:effectLst/>
                <a:latin typeface="Calibri Light" panose="020F0302020204030204" pitchFamily="34" charset="0"/>
                <a:ea typeface="Calibri" panose="020F0502020204030204" pitchFamily="34" charset="0"/>
                <a:cs typeface="Times New Roman" panose="02020603050405020304" pitchFamily="18" charset="0"/>
              </a:rPr>
              <a:t>er</a:t>
            </a:r>
            <a:r>
              <a:rPr lang="fr-FR" sz="1800" dirty="0">
                <a:effectLst/>
                <a:latin typeface="Calibri Light" panose="020F0302020204030204" pitchFamily="34" charset="0"/>
                <a:ea typeface="Calibri" panose="020F0502020204030204" pitchFamily="34" charset="0"/>
                <a:cs typeface="Times New Roman" panose="02020603050405020304" pitchFamily="18" charset="0"/>
              </a:rPr>
              <a:t> mai 2004:</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buFont typeface="+mj-lt"/>
              <a:buAutoNum type="arabicPeriod"/>
            </a:pPr>
            <a:r>
              <a:rPr lang="fr-FR" sz="1800" dirty="0">
                <a:effectLst/>
                <a:latin typeface="Calibri Light" panose="020F0302020204030204" pitchFamily="34" charset="0"/>
                <a:ea typeface="Calibri" panose="020F0502020204030204" pitchFamily="34" charset="0"/>
                <a:cs typeface="Times New Roman" panose="02020603050405020304" pitchFamily="18" charset="0"/>
              </a:rPr>
              <a:t>Tchéquie</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buFont typeface="+mj-lt"/>
              <a:buAutoNum type="arabicPeriod"/>
            </a:pPr>
            <a:r>
              <a:rPr lang="fr-FR" sz="1800" dirty="0">
                <a:effectLst/>
                <a:latin typeface="Calibri Light" panose="020F0302020204030204" pitchFamily="34" charset="0"/>
                <a:ea typeface="Calibri" panose="020F0502020204030204" pitchFamily="34" charset="0"/>
                <a:cs typeface="Times New Roman" panose="02020603050405020304" pitchFamily="18" charset="0"/>
              </a:rPr>
              <a:t>Estonie</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buFont typeface="+mj-lt"/>
              <a:buAutoNum type="arabicPeriod"/>
            </a:pPr>
            <a:r>
              <a:rPr lang="fr-FR" sz="1800" dirty="0">
                <a:effectLst/>
                <a:latin typeface="Calibri Light" panose="020F0302020204030204" pitchFamily="34" charset="0"/>
                <a:ea typeface="Calibri" panose="020F0502020204030204" pitchFamily="34" charset="0"/>
                <a:cs typeface="Times New Roman" panose="02020603050405020304" pitchFamily="18" charset="0"/>
              </a:rPr>
              <a:t>Chypre</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buFont typeface="+mj-lt"/>
              <a:buAutoNum type="arabicPeriod"/>
            </a:pPr>
            <a:r>
              <a:rPr lang="fr-FR" sz="1800" dirty="0">
                <a:effectLst/>
                <a:latin typeface="Calibri Light" panose="020F0302020204030204" pitchFamily="34" charset="0"/>
                <a:ea typeface="Calibri" panose="020F0502020204030204" pitchFamily="34" charset="0"/>
                <a:cs typeface="Times New Roman" panose="02020603050405020304" pitchFamily="18" charset="0"/>
              </a:rPr>
              <a:t>Lettonie</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buFont typeface="+mj-lt"/>
              <a:buAutoNum type="arabicPeriod"/>
            </a:pPr>
            <a:r>
              <a:rPr lang="fr-FR" sz="1800" dirty="0">
                <a:effectLst/>
                <a:latin typeface="Calibri Light" panose="020F0302020204030204" pitchFamily="34" charset="0"/>
                <a:ea typeface="Calibri" panose="020F0502020204030204" pitchFamily="34" charset="0"/>
                <a:cs typeface="Times New Roman" panose="02020603050405020304" pitchFamily="18" charset="0"/>
              </a:rPr>
              <a:t>Lituanie</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buFont typeface="+mj-lt"/>
              <a:buAutoNum type="arabicPeriod"/>
            </a:pPr>
            <a:r>
              <a:rPr lang="fr-FR" sz="1800" dirty="0">
                <a:effectLst/>
                <a:latin typeface="Calibri Light" panose="020F0302020204030204" pitchFamily="34" charset="0"/>
                <a:ea typeface="Calibri" panose="020F0502020204030204" pitchFamily="34" charset="0"/>
                <a:cs typeface="Times New Roman" panose="02020603050405020304" pitchFamily="18" charset="0"/>
              </a:rPr>
              <a:t>Hongrie</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buFont typeface="+mj-lt"/>
              <a:buAutoNum type="arabicPeriod"/>
            </a:pPr>
            <a:r>
              <a:rPr lang="fr-FR" sz="1800" dirty="0">
                <a:effectLst/>
                <a:latin typeface="Calibri Light" panose="020F0302020204030204" pitchFamily="34" charset="0"/>
                <a:ea typeface="Calibri" panose="020F0502020204030204" pitchFamily="34" charset="0"/>
                <a:cs typeface="Times New Roman" panose="02020603050405020304" pitchFamily="18" charset="0"/>
              </a:rPr>
              <a:t>Malte</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buFont typeface="+mj-lt"/>
              <a:buAutoNum type="arabicPeriod"/>
            </a:pPr>
            <a:r>
              <a:rPr lang="fr-FR" sz="1800" dirty="0">
                <a:effectLst/>
                <a:latin typeface="Calibri Light" panose="020F0302020204030204" pitchFamily="34" charset="0"/>
                <a:ea typeface="Calibri" panose="020F0502020204030204" pitchFamily="34" charset="0"/>
                <a:cs typeface="Times New Roman" panose="02020603050405020304" pitchFamily="18" charset="0"/>
              </a:rPr>
              <a:t>Pologne</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buFont typeface="+mj-lt"/>
              <a:buAutoNum type="arabicPeriod"/>
            </a:pPr>
            <a:r>
              <a:rPr lang="fr-FR" sz="1800" dirty="0">
                <a:effectLst/>
                <a:latin typeface="Calibri Light" panose="020F0302020204030204" pitchFamily="34" charset="0"/>
                <a:ea typeface="Calibri" panose="020F0502020204030204" pitchFamily="34" charset="0"/>
                <a:cs typeface="Times New Roman" panose="02020603050405020304" pitchFamily="18" charset="0"/>
              </a:rPr>
              <a:t>Slovénie</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mj-lt"/>
              <a:buAutoNum type="arabicPeriod"/>
            </a:pPr>
            <a:r>
              <a:rPr lang="fr-FR" sz="1800" dirty="0">
                <a:effectLst/>
                <a:latin typeface="Calibri Light" panose="020F0302020204030204" pitchFamily="34" charset="0"/>
                <a:ea typeface="Calibri" panose="020F0502020204030204" pitchFamily="34" charset="0"/>
                <a:cs typeface="Times New Roman" panose="02020603050405020304" pitchFamily="18" charset="0"/>
              </a:rPr>
              <a:t>Slovaquie</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fr-FR" sz="1800" u="none" strike="noStrike" dirty="0">
                <a:effectLst/>
                <a:latin typeface="Calibri Light" panose="020F0302020204030204" pitchFamily="34" charset="0"/>
                <a:ea typeface="Calibri" panose="020F0502020204030204" pitchFamily="34" charset="0"/>
                <a:cs typeface="Times New Roman" panose="02020603050405020304" pitchFamily="18" charset="0"/>
              </a:rPr>
              <a:t> </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fr-FR" sz="1800" dirty="0">
                <a:effectLst/>
                <a:latin typeface="Calibri Light" panose="020F0302020204030204" pitchFamily="34" charset="0"/>
                <a:ea typeface="Calibri" panose="020F0502020204030204" pitchFamily="34" charset="0"/>
                <a:cs typeface="Times New Roman" panose="02020603050405020304" pitchFamily="18" charset="0"/>
              </a:rPr>
              <a:t>Les critères d’adhésion comprenaient</a:t>
            </a:r>
            <a:r>
              <a:rPr lang="fr-FR" sz="1800" u="sng" dirty="0">
                <a:effectLst/>
                <a:latin typeface="Calibri Light" panose="020F0302020204030204" pitchFamily="34" charset="0"/>
                <a:ea typeface="Calibri" panose="020F0502020204030204" pitchFamily="34" charset="0"/>
                <a:cs typeface="Times New Roman" panose="02020603050405020304" pitchFamily="18" charset="0"/>
              </a:rPr>
              <a:t> le respect de l'état de droit et des principes démocratiques, ainsi que l'existence d'une économie de marché viable.</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99A42D71-CC78-4B06-AD71-D748A717705B}" type="slidenum">
              <a:rPr lang="en-IE" smtClean="0"/>
              <a:t>14</a:t>
            </a:fld>
            <a:endParaRPr lang="en-IE"/>
          </a:p>
        </p:txBody>
      </p:sp>
    </p:spTree>
    <p:extLst>
      <p:ext uri="{BB962C8B-B14F-4D97-AF65-F5344CB8AC3E}">
        <p14:creationId xmlns:p14="http://schemas.microsoft.com/office/powerpoint/2010/main" val="246911227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E" dirty="0"/>
          </a:p>
        </p:txBody>
      </p:sp>
      <p:sp>
        <p:nvSpPr>
          <p:cNvPr id="4" name="Slide Number Placeholder 3"/>
          <p:cNvSpPr>
            <a:spLocks noGrp="1"/>
          </p:cNvSpPr>
          <p:nvPr>
            <p:ph type="sldNum" sz="quarter" idx="5"/>
          </p:nvPr>
        </p:nvSpPr>
        <p:spPr/>
        <p:txBody>
          <a:bodyPr/>
          <a:lstStyle/>
          <a:p>
            <a:fld id="{99A42D71-CC78-4B06-AD71-D748A717705B}" type="slidenum">
              <a:rPr lang="en-IE" smtClean="0"/>
              <a:t>15</a:t>
            </a:fld>
            <a:endParaRPr lang="en-IE"/>
          </a:p>
        </p:txBody>
      </p:sp>
    </p:spTree>
    <p:extLst>
      <p:ext uri="{BB962C8B-B14F-4D97-AF65-F5344CB8AC3E}">
        <p14:creationId xmlns:p14="http://schemas.microsoft.com/office/powerpoint/2010/main" val="182975000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r>
              <a:rPr lang="fr-FR" sz="1800" dirty="0">
                <a:effectLst/>
                <a:latin typeface="Calibri Light" panose="020F0302020204030204" pitchFamily="34" charset="0"/>
                <a:ea typeface="Calibri" panose="020F0502020204030204" pitchFamily="34" charset="0"/>
                <a:cs typeface="Times New Roman" panose="02020603050405020304" pitchFamily="18" charset="0"/>
              </a:rPr>
              <a:t>Pour une carte interactive de l’élargissement de l’UE au fil des ans, voir ici: </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fr-FR" sz="1800" u="sng" dirty="0">
                <a:solidFill>
                  <a:srgbClr val="0563C1"/>
                </a:solidFill>
                <a:effectLst/>
                <a:latin typeface="Calibri Light" panose="020F0302020204030204" pitchFamily="34" charset="0"/>
                <a:ea typeface="Calibri" panose="020F0502020204030204" pitchFamily="34" charset="0"/>
                <a:cs typeface="Times New Roman" panose="02020603050405020304" pitchFamily="18" charset="0"/>
                <a:hlinkClick r:id="rId3"/>
              </a:rPr>
              <a:t>https://www.europarl.europa.eu/external/html/euenlargement/default_fr.htm</a:t>
            </a:r>
            <a:r>
              <a:rPr lang="fr-FR" sz="1800" dirty="0">
                <a:effectLst/>
                <a:latin typeface="Calibri Light" panose="020F0302020204030204" pitchFamily="34" charset="0"/>
                <a:ea typeface="Calibri" panose="020F0502020204030204" pitchFamily="34" charset="0"/>
                <a:cs typeface="Times New Roman" panose="02020603050405020304" pitchFamily="18" charset="0"/>
              </a:rPr>
              <a:t> </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en-IE" dirty="0"/>
          </a:p>
        </p:txBody>
      </p:sp>
      <p:sp>
        <p:nvSpPr>
          <p:cNvPr id="4" name="Slide Number Placeholder 3"/>
          <p:cNvSpPr>
            <a:spLocks noGrp="1"/>
          </p:cNvSpPr>
          <p:nvPr>
            <p:ph type="sldNum" sz="quarter" idx="5"/>
          </p:nvPr>
        </p:nvSpPr>
        <p:spPr/>
        <p:txBody>
          <a:bodyPr/>
          <a:lstStyle/>
          <a:p>
            <a:fld id="{99A42D71-CC78-4B06-AD71-D748A717705B}" type="slidenum">
              <a:rPr lang="en-IE" smtClean="0"/>
              <a:t>16</a:t>
            </a:fld>
            <a:endParaRPr lang="en-IE"/>
          </a:p>
        </p:txBody>
      </p:sp>
    </p:spTree>
    <p:extLst>
      <p:ext uri="{BB962C8B-B14F-4D97-AF65-F5344CB8AC3E}">
        <p14:creationId xmlns:p14="http://schemas.microsoft.com/office/powerpoint/2010/main" val="202804706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r>
              <a:rPr lang="fr-FR" sz="1800" dirty="0">
                <a:effectLst/>
                <a:latin typeface="Calibri Light" panose="020F0302020204030204" pitchFamily="34" charset="0"/>
                <a:ea typeface="Calibri" panose="020F0502020204030204" pitchFamily="34" charset="0"/>
                <a:cs typeface="Times New Roman" panose="02020603050405020304" pitchFamily="18" charset="0"/>
              </a:rPr>
              <a:t>Si les pays susmentionnés font tous partie de l’Union européenne, tous ne font pas partie de la «zone euro». </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fr-FR" sz="1800" dirty="0">
                <a:effectLst/>
                <a:latin typeface="Calibri Light" panose="020F0302020204030204" pitchFamily="34" charset="0"/>
                <a:ea typeface="Calibri" panose="020F0502020204030204" pitchFamily="34" charset="0"/>
                <a:cs typeface="Times New Roman" panose="02020603050405020304" pitchFamily="18" charset="0"/>
              </a:rPr>
              <a:t> </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fr-FR" sz="1800" dirty="0">
                <a:effectLst/>
                <a:latin typeface="Calibri Light" panose="020F0302020204030204" pitchFamily="34" charset="0"/>
                <a:ea typeface="Calibri" panose="020F0502020204030204" pitchFamily="34" charset="0"/>
                <a:cs typeface="Times New Roman" panose="02020603050405020304" pitchFamily="18" charset="0"/>
              </a:rPr>
              <a:t>Ce terme désigne la région qui se compose de tous les pays de l’UE qui ont adopté l’euro comme monnaie nationale.</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fr-FR" sz="1800" dirty="0">
                <a:effectLst/>
                <a:latin typeface="Calibri Light" panose="020F0302020204030204" pitchFamily="34" charset="0"/>
                <a:ea typeface="Calibri" panose="020F0502020204030204" pitchFamily="34" charset="0"/>
                <a:cs typeface="Times New Roman" panose="02020603050405020304" pitchFamily="18" charset="0"/>
              </a:rPr>
              <a:t> </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fr-FR" sz="1800" dirty="0">
                <a:effectLst/>
                <a:latin typeface="Calibri Light" panose="020F0302020204030204" pitchFamily="34" charset="0"/>
                <a:ea typeface="Calibri" panose="020F0502020204030204" pitchFamily="34" charset="0"/>
                <a:cs typeface="Times New Roman" panose="02020603050405020304" pitchFamily="18" charset="0"/>
              </a:rPr>
              <a:t>L'euro est une preuve tangible de l’</a:t>
            </a:r>
            <a:r>
              <a:rPr lang="fr-FR" sz="1800" b="1" dirty="0">
                <a:effectLst/>
                <a:latin typeface="Calibri Light" panose="020F0302020204030204" pitchFamily="34" charset="0"/>
                <a:ea typeface="Calibri" panose="020F0502020204030204" pitchFamily="34" charset="0"/>
                <a:cs typeface="Times New Roman" panose="02020603050405020304" pitchFamily="18" charset="0"/>
              </a:rPr>
              <a:t>intégration européenne</a:t>
            </a:r>
            <a:r>
              <a:rPr lang="fr-FR" sz="1800" dirty="0">
                <a:effectLst/>
                <a:latin typeface="Calibri Light" panose="020F0302020204030204" pitchFamily="34" charset="0"/>
                <a:ea typeface="Calibri" panose="020F0502020204030204" pitchFamily="34" charset="0"/>
                <a:cs typeface="Times New Roman" panose="02020603050405020304" pitchFamily="18" charset="0"/>
              </a:rPr>
              <a:t>, qui facilite la vie des citoyens et offre de nombreux avantages aux entreprises. Compte tenu de son </a:t>
            </a:r>
            <a:r>
              <a:rPr lang="fr-FR" sz="1800" b="1" dirty="0">
                <a:effectLst/>
                <a:latin typeface="Calibri Light" panose="020F0302020204030204" pitchFamily="34" charset="0"/>
                <a:ea typeface="Calibri" panose="020F0502020204030204" pitchFamily="34" charset="0"/>
                <a:cs typeface="Times New Roman" panose="02020603050405020304" pitchFamily="18" charset="0"/>
              </a:rPr>
              <a:t>importance en tant que monnaie mondiale</a:t>
            </a:r>
            <a:r>
              <a:rPr lang="fr-FR" sz="1800" dirty="0">
                <a:effectLst/>
                <a:latin typeface="Calibri Light" panose="020F0302020204030204" pitchFamily="34" charset="0"/>
                <a:ea typeface="Calibri" panose="020F0502020204030204" pitchFamily="34" charset="0"/>
                <a:cs typeface="Times New Roman" panose="02020603050405020304" pitchFamily="18" charset="0"/>
              </a:rPr>
              <a:t>, l’euro apporte également une valeur ajoutée aux politiques étrangères de l’Union.</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fr-FR" sz="1800" dirty="0">
                <a:effectLst/>
                <a:latin typeface="Calibri Light" panose="020F0302020204030204" pitchFamily="34" charset="0"/>
                <a:ea typeface="Calibri" panose="020F0502020204030204" pitchFamily="34" charset="0"/>
                <a:cs typeface="Times New Roman" panose="02020603050405020304" pitchFamily="18" charset="0"/>
              </a:rPr>
              <a:t> </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fr-FR" sz="1800" dirty="0">
                <a:effectLst/>
                <a:latin typeface="Calibri Light" panose="020F0302020204030204" pitchFamily="34" charset="0"/>
                <a:ea typeface="Calibri" panose="020F0502020204030204" pitchFamily="34" charset="0"/>
                <a:cs typeface="Times New Roman" panose="02020603050405020304" pitchFamily="18" charset="0"/>
              </a:rPr>
              <a:t>Le Danemark est le seul État membre de l’UE à avoir adopté une clause d'exemption (opt-out) à l'égard de l’euro. La Banque centrale européenne et la Commission européenne sont chargées de préserver la valeur et la stabilité de l'euro et d’établir les critères à respecter par les pays de l'UE pour entrer dans la zone euro.</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fr-FR" sz="1800" dirty="0">
                <a:effectLst/>
                <a:latin typeface="Calibri Light" panose="020F0302020204030204" pitchFamily="34" charset="0"/>
                <a:ea typeface="Calibri" panose="020F0502020204030204" pitchFamily="34" charset="0"/>
                <a:cs typeface="Times New Roman" panose="02020603050405020304" pitchFamily="18" charset="0"/>
              </a:rPr>
              <a:t>L’euro est la deuxième monnaie la plus importante au monde. La part des paiements internationaux effectués en euros et en dollars est à peu près égale, et l’euro est la deuxième monnaie la plus utilisée pour les emprunts, les prêts et les réserves des banques centrales.</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fr-FR" sz="1800" dirty="0">
                <a:effectLst/>
                <a:latin typeface="Calibri Light" panose="020F0302020204030204" pitchFamily="34" charset="0"/>
                <a:ea typeface="Calibri" panose="020F0502020204030204" pitchFamily="34" charset="0"/>
                <a:cs typeface="Times New Roman" panose="02020603050405020304" pitchFamily="18" charset="0"/>
              </a:rPr>
              <a:t>L'euro est également utilisé comme monnaie officielle ou de fait, ainsi que comme monnaie «d'ancrage», par un certain nombre de pays en dehors de l’Union européenne.</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endParaRPr lang="en-IE" dirty="0"/>
          </a:p>
        </p:txBody>
      </p:sp>
      <p:sp>
        <p:nvSpPr>
          <p:cNvPr id="4" name="Slide Number Placeholder 3"/>
          <p:cNvSpPr>
            <a:spLocks noGrp="1"/>
          </p:cNvSpPr>
          <p:nvPr>
            <p:ph type="sldNum" sz="quarter" idx="5"/>
          </p:nvPr>
        </p:nvSpPr>
        <p:spPr/>
        <p:txBody>
          <a:bodyPr/>
          <a:lstStyle/>
          <a:p>
            <a:fld id="{99A42D71-CC78-4B06-AD71-D748A717705B}" type="slidenum">
              <a:rPr lang="en-IE" smtClean="0"/>
              <a:t>17</a:t>
            </a:fld>
            <a:endParaRPr lang="en-IE"/>
          </a:p>
        </p:txBody>
      </p:sp>
    </p:spTree>
    <p:extLst>
      <p:ext uri="{BB962C8B-B14F-4D97-AF65-F5344CB8AC3E}">
        <p14:creationId xmlns:p14="http://schemas.microsoft.com/office/powerpoint/2010/main" val="46047802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r>
              <a:rPr lang="fr-FR" sz="1800" dirty="0">
                <a:effectLst/>
                <a:latin typeface="Calibri Light" panose="020F0302020204030204" pitchFamily="34" charset="0"/>
                <a:ea typeface="Calibri" panose="020F0502020204030204" pitchFamily="34" charset="0"/>
                <a:cs typeface="Times New Roman" panose="02020603050405020304" pitchFamily="18" charset="0"/>
              </a:rPr>
              <a:t>Les pays qui souhaitent faire partie de l’UE doivent remplir des conditions d’adhésion strictes et entamer des négociations d’adhésion officielles. </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fr-FR" sz="1800" dirty="0">
                <a:solidFill>
                  <a:srgbClr val="FF0000"/>
                </a:solidFill>
                <a:effectLst/>
                <a:latin typeface="Calibri Light" panose="020F0302020204030204" pitchFamily="34" charset="0"/>
                <a:ea typeface="Calibri" panose="020F0502020204030204" pitchFamily="34" charset="0"/>
                <a:cs typeface="Times New Roman" panose="02020603050405020304" pitchFamily="18" charset="0"/>
              </a:rPr>
              <a:t> </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fr-FR" sz="1800" dirty="0">
                <a:effectLst/>
                <a:latin typeface="Calibri Light" panose="020F0302020204030204" pitchFamily="34" charset="0"/>
                <a:ea typeface="Calibri" panose="020F0502020204030204" pitchFamily="34" charset="0"/>
                <a:cs typeface="Times New Roman" panose="02020603050405020304" pitchFamily="18" charset="0"/>
              </a:rPr>
              <a:t>Négociations d'adhésion officielles: ce processus requiert d’adopter le droit de l’UE en vigueur (ce qu'on appelle l’«acquis communautaire»), de se préparer à le mettre en œuvre à en contrôler l'application, ainsi que de mener à bien les réformes judiciaires, administratives, économiques et autres nécessaires pour remplir les conditions d’adhésion (les «critères d’adhésion»).</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fr-FR" sz="1800" dirty="0">
                <a:effectLst/>
                <a:latin typeface="Calibri Light" panose="020F0302020204030204" pitchFamily="34" charset="0"/>
                <a:ea typeface="Calibri" panose="020F0502020204030204" pitchFamily="34" charset="0"/>
                <a:cs typeface="Times New Roman" panose="02020603050405020304" pitchFamily="18" charset="0"/>
              </a:rPr>
              <a:t> </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fr-FR" sz="1800" dirty="0">
                <a:effectLst/>
                <a:latin typeface="Calibri Light" panose="020F0302020204030204" pitchFamily="34" charset="0"/>
                <a:ea typeface="Calibri" panose="020F0502020204030204" pitchFamily="34" charset="0"/>
                <a:cs typeface="Times New Roman" panose="02020603050405020304" pitchFamily="18" charset="0"/>
              </a:rPr>
              <a:t>Critères d’adhésion: connus sous le nom de «critères de Copenhague», ils couvrent divers domaines:</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fr-FR" sz="1800" dirty="0">
                <a:effectLst/>
                <a:latin typeface="Calibri Light" panose="020F0302020204030204" pitchFamily="34" charset="0"/>
                <a:ea typeface="Calibri" panose="020F0502020204030204" pitchFamily="34" charset="0"/>
                <a:cs typeface="Times New Roman" panose="02020603050405020304" pitchFamily="18" charset="0"/>
              </a:rPr>
              <a:t>• des institutions stables garantissant la démocratie, l'état de droit, les droits de l'homme, le respect et la protection des minorités; </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fr-FR" sz="1800" dirty="0">
                <a:effectLst/>
                <a:latin typeface="Calibri Light" panose="020F0302020204030204" pitchFamily="34" charset="0"/>
                <a:ea typeface="Calibri" panose="020F0502020204030204" pitchFamily="34" charset="0"/>
                <a:cs typeface="Times New Roman" panose="02020603050405020304" pitchFamily="18" charset="0"/>
              </a:rPr>
              <a:t>• une économie de marché viable ainsi que la capacité de faire face à la pression concurrentielle et aux forces du marché à l’intérieur de l’Union; </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fr-FR" sz="1800" dirty="0">
                <a:effectLst/>
                <a:latin typeface="Calibri Light" panose="020F0302020204030204" pitchFamily="34" charset="0"/>
                <a:ea typeface="Calibri" panose="020F0502020204030204" pitchFamily="34" charset="0"/>
                <a:cs typeface="Times New Roman" panose="02020603050405020304" pitchFamily="18" charset="0"/>
              </a:rPr>
              <a:t>• la capacité d’assumer et de mettre en œuvre efficacement les obligations découlant de l’adhésion à l’UE, et notamment de souscrire aux objectifs de l’Union politique, économique et monétaire.</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99A42D71-CC78-4B06-AD71-D748A717705B}" type="slidenum">
              <a:rPr lang="en-IE" smtClean="0"/>
              <a:t>18</a:t>
            </a:fld>
            <a:endParaRPr lang="en-IE"/>
          </a:p>
        </p:txBody>
      </p:sp>
    </p:spTree>
    <p:extLst>
      <p:ext uri="{BB962C8B-B14F-4D97-AF65-F5344CB8AC3E}">
        <p14:creationId xmlns:p14="http://schemas.microsoft.com/office/powerpoint/2010/main" val="72818602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r>
              <a:rPr lang="fr-FR" sz="1800" dirty="0">
                <a:effectLst/>
                <a:latin typeface="Calibri Light" panose="020F0302020204030204" pitchFamily="34" charset="0"/>
                <a:ea typeface="Calibri" panose="020F0502020204030204" pitchFamily="34" charset="0"/>
                <a:cs typeface="Times New Roman" panose="02020603050405020304" pitchFamily="18" charset="0"/>
              </a:rPr>
              <a:t>Un pays ne peut devenir membre que s’il remplit </a:t>
            </a:r>
            <a:r>
              <a:rPr lang="fr-FR" sz="1800" b="1" dirty="0">
                <a:effectLst/>
                <a:latin typeface="Calibri Light" panose="020F0302020204030204" pitchFamily="34" charset="0"/>
                <a:ea typeface="Calibri" panose="020F0502020204030204" pitchFamily="34" charset="0"/>
                <a:cs typeface="Times New Roman" panose="02020603050405020304" pitchFamily="18" charset="0"/>
              </a:rPr>
              <a:t>tous les critères d’adhésion</a:t>
            </a:r>
            <a:r>
              <a:rPr lang="fr-FR" sz="1800" dirty="0">
                <a:effectLst/>
                <a:latin typeface="Calibri Light" panose="020F0302020204030204" pitchFamily="34" charset="0"/>
                <a:ea typeface="Calibri" panose="020F0502020204030204" pitchFamily="34" charset="0"/>
                <a:cs typeface="Times New Roman" panose="02020603050405020304" pitchFamily="18" charset="0"/>
              </a:rPr>
              <a:t>.</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fr-FR" sz="1800" dirty="0">
                <a:effectLst/>
                <a:latin typeface="Calibri Light" panose="020F0302020204030204" pitchFamily="34" charset="0"/>
                <a:ea typeface="Calibri" panose="020F0502020204030204" pitchFamily="34" charset="0"/>
                <a:cs typeface="Times New Roman" panose="02020603050405020304" pitchFamily="18" charset="0"/>
              </a:rPr>
              <a:t>3 grandes étapes doivent être approuvées par tous les pays de l’UE:</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Arial" panose="020B0604020202020204" pitchFamily="34" charset="0"/>
              <a:buChar char="•"/>
              <a:tabLst>
                <a:tab pos="457200" algn="l"/>
              </a:tabLst>
            </a:pPr>
            <a:r>
              <a:rPr lang="fr-FR" sz="1800" dirty="0">
                <a:effectLst/>
                <a:latin typeface="Calibri Light" panose="020F0302020204030204" pitchFamily="34" charset="0"/>
                <a:ea typeface="Calibri" panose="020F0502020204030204" pitchFamily="34" charset="0"/>
                <a:cs typeface="Times New Roman" panose="02020603050405020304" pitchFamily="18" charset="0"/>
              </a:rPr>
              <a:t>octroi du statut de candidat;</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Arial" panose="020B0604020202020204" pitchFamily="34" charset="0"/>
              <a:buChar char="•"/>
              <a:tabLst>
                <a:tab pos="457200" algn="l"/>
              </a:tabLst>
            </a:pPr>
            <a:r>
              <a:rPr lang="fr-FR" sz="1800" dirty="0">
                <a:effectLst/>
                <a:latin typeface="Calibri Light" panose="020F0302020204030204" pitchFamily="34" charset="0"/>
                <a:ea typeface="Calibri" panose="020F0502020204030204" pitchFamily="34" charset="0"/>
                <a:cs typeface="Times New Roman" panose="02020603050405020304" pitchFamily="18" charset="0"/>
              </a:rPr>
              <a:t>négociations;</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Arial" panose="020B0604020202020204" pitchFamily="34" charset="0"/>
              <a:buChar char="•"/>
              <a:tabLst>
                <a:tab pos="457200" algn="l"/>
              </a:tabLst>
            </a:pPr>
            <a:r>
              <a:rPr lang="fr-FR" sz="1800" dirty="0">
                <a:effectLst/>
                <a:latin typeface="Calibri Light" panose="020F0302020204030204" pitchFamily="34" charset="0"/>
                <a:ea typeface="Calibri" panose="020F0502020204030204" pitchFamily="34" charset="0"/>
                <a:cs typeface="Times New Roman" panose="02020603050405020304" pitchFamily="18" charset="0"/>
              </a:rPr>
              <a:t>accord d’adhésion.</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fr-FR" sz="1800" dirty="0">
                <a:effectLst/>
                <a:latin typeface="Calibri Light" panose="020F0302020204030204" pitchFamily="34" charset="0"/>
                <a:ea typeface="Calibri" panose="020F0502020204030204" pitchFamily="34" charset="0"/>
                <a:cs typeface="Times New Roman" panose="02020603050405020304" pitchFamily="18" charset="0"/>
              </a:rPr>
              <a:t> </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fr-FR" sz="1800" dirty="0">
                <a:effectLst/>
                <a:latin typeface="Calibri Light" panose="020F0302020204030204" pitchFamily="34" charset="0"/>
                <a:ea typeface="Calibri" panose="020F0502020204030204" pitchFamily="34" charset="0"/>
                <a:cs typeface="Times New Roman" panose="02020603050405020304" pitchFamily="18" charset="0"/>
              </a:rPr>
              <a:t>Le processus d’élargissement bénéficie à la fois à l’Union et aux pays candidats, puisqu'il </a:t>
            </a:r>
            <a:r>
              <a:rPr lang="fr-FR" sz="1800" u="sng" dirty="0">
                <a:effectLst/>
                <a:latin typeface="Calibri Light" panose="020F0302020204030204" pitchFamily="34" charset="0"/>
                <a:ea typeface="Calibri" panose="020F0502020204030204" pitchFamily="34" charset="0"/>
                <a:cs typeface="Times New Roman" panose="02020603050405020304" pitchFamily="18" charset="0"/>
              </a:rPr>
              <a:t>favorise la stabilité, la démocratie et la croissance économique</a:t>
            </a:r>
            <a:r>
              <a:rPr lang="fr-FR" sz="1800" dirty="0">
                <a:effectLst/>
                <a:latin typeface="Calibri Light" panose="020F0302020204030204" pitchFamily="34" charset="0"/>
                <a:ea typeface="Calibri" panose="020F0502020204030204" pitchFamily="34" charset="0"/>
                <a:cs typeface="Times New Roman" panose="02020603050405020304" pitchFamily="18" charset="0"/>
              </a:rPr>
              <a:t> dans le voisinage de l'UE.</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endParaRPr lang="en-150" noProof="0" dirty="0"/>
          </a:p>
        </p:txBody>
      </p:sp>
      <p:sp>
        <p:nvSpPr>
          <p:cNvPr id="4" name="Slide Number Placeholder 3"/>
          <p:cNvSpPr>
            <a:spLocks noGrp="1"/>
          </p:cNvSpPr>
          <p:nvPr>
            <p:ph type="sldNum" sz="quarter" idx="5"/>
          </p:nvPr>
        </p:nvSpPr>
        <p:spPr/>
        <p:txBody>
          <a:bodyPr/>
          <a:lstStyle/>
          <a:p>
            <a:fld id="{99A42D71-CC78-4B06-AD71-D748A717705B}" type="slidenum">
              <a:rPr lang="en-IE" smtClean="0"/>
              <a:t>19</a:t>
            </a:fld>
            <a:endParaRPr lang="en-IE"/>
          </a:p>
        </p:txBody>
      </p:sp>
    </p:spTree>
    <p:extLst>
      <p:ext uri="{BB962C8B-B14F-4D97-AF65-F5344CB8AC3E}">
        <p14:creationId xmlns:p14="http://schemas.microsoft.com/office/powerpoint/2010/main" val="412093851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r>
              <a:rPr lang="fr-FR" sz="1800" dirty="0">
                <a:effectLst/>
                <a:latin typeface="Calibri Light" panose="020F0302020204030204" pitchFamily="34" charset="0"/>
                <a:ea typeface="Calibri" panose="020F0502020204030204" pitchFamily="34" charset="0"/>
                <a:cs typeface="Times New Roman" panose="02020603050405020304" pitchFamily="18" charset="0"/>
              </a:rPr>
              <a:t>Depuis le Brexit, les relations entre l’Union et le Royaume-Uni ont considérablement changé. Le Royaume-Uni n’est plus membre de l’UE et est devenu un «pays tiers» vis-à-vis de l’UE. L’UE et le Royaume-Uni ont œuvré à l’établissement de nouvelles relations, régies par un accord de commerce et de coopération.</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fr-FR" sz="1800" dirty="0">
                <a:solidFill>
                  <a:srgbClr val="FF0000"/>
                </a:solidFill>
                <a:effectLst/>
                <a:latin typeface="Calibri Light" panose="020F0302020204030204" pitchFamily="34" charset="0"/>
                <a:ea typeface="Calibri" panose="020F0502020204030204" pitchFamily="34" charset="0"/>
                <a:cs typeface="Times New Roman" panose="02020603050405020304" pitchFamily="18" charset="0"/>
              </a:rPr>
              <a:t> </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fr-FR" sz="1800" dirty="0">
                <a:effectLst/>
                <a:latin typeface="Calibri Light" panose="020F0302020204030204" pitchFamily="34" charset="0"/>
                <a:ea typeface="Calibri" panose="020F0502020204030204" pitchFamily="34" charset="0"/>
                <a:cs typeface="Times New Roman" panose="02020603050405020304" pitchFamily="18" charset="0"/>
              </a:rPr>
              <a:t>Cet accord établit des </a:t>
            </a:r>
            <a:r>
              <a:rPr lang="fr-FR" sz="1800" b="1" dirty="0">
                <a:effectLst/>
                <a:latin typeface="Calibri Light" panose="020F0302020204030204" pitchFamily="34" charset="0"/>
                <a:ea typeface="Calibri" panose="020F0502020204030204" pitchFamily="34" charset="0"/>
                <a:cs typeface="Times New Roman" panose="02020603050405020304" pitchFamily="18" charset="0"/>
              </a:rPr>
              <a:t>régimes préférentiels</a:t>
            </a:r>
            <a:r>
              <a:rPr lang="fr-FR" sz="1800" dirty="0">
                <a:effectLst/>
                <a:latin typeface="Calibri Light" panose="020F0302020204030204" pitchFamily="34" charset="0"/>
                <a:ea typeface="Calibri" panose="020F0502020204030204" pitchFamily="34" charset="0"/>
                <a:cs typeface="Times New Roman" panose="02020603050405020304" pitchFamily="18" charset="0"/>
              </a:rPr>
              <a:t> dans des domaines tels que le commerce des biens et des services, le commerce numérique, le transport aérien et routier, l’énergie, la pêche, les services répressifs et la coopération judiciaire en matière pénale. </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fr-FR" sz="1800" dirty="0">
                <a:effectLst/>
                <a:latin typeface="Calibri Light" panose="020F0302020204030204" pitchFamily="34" charset="0"/>
                <a:ea typeface="Calibri" panose="020F0502020204030204" pitchFamily="34" charset="0"/>
                <a:cs typeface="Times New Roman" panose="02020603050405020304" pitchFamily="18" charset="0"/>
              </a:rPr>
              <a:t> </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fr-FR" sz="1800" dirty="0">
                <a:effectLst/>
                <a:latin typeface="Calibri Light" panose="020F0302020204030204" pitchFamily="34" charset="0"/>
                <a:ea typeface="Calibri" panose="020F0502020204030204" pitchFamily="34" charset="0"/>
                <a:cs typeface="Times New Roman" panose="02020603050405020304" pitchFamily="18" charset="0"/>
              </a:rPr>
              <a:t>Il repose sur des règles qui garantissent </a:t>
            </a:r>
            <a:r>
              <a:rPr lang="fr-FR" sz="1800" b="1" dirty="0">
                <a:effectLst/>
                <a:latin typeface="Calibri Light" panose="020F0302020204030204" pitchFamily="34" charset="0"/>
                <a:ea typeface="Calibri" panose="020F0502020204030204" pitchFamily="34" charset="0"/>
                <a:cs typeface="Times New Roman" panose="02020603050405020304" pitchFamily="18" charset="0"/>
              </a:rPr>
              <a:t>des conditions de concurrence équitable et le respect des droits fondamentaux</a:t>
            </a:r>
            <a:r>
              <a:rPr lang="fr-FR" sz="1800" dirty="0">
                <a:effectLst/>
                <a:latin typeface="Calibri Light" panose="020F0302020204030204" pitchFamily="34" charset="0"/>
                <a:ea typeface="Calibri" panose="020F0502020204030204" pitchFamily="34" charset="0"/>
                <a:cs typeface="Times New Roman" panose="02020603050405020304" pitchFamily="18" charset="0"/>
              </a:rPr>
              <a:t>.</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fr-FR" sz="1800" dirty="0">
                <a:effectLst/>
                <a:latin typeface="Calibri Light" panose="020F0302020204030204" pitchFamily="34" charset="0"/>
                <a:ea typeface="Calibri" panose="020F0502020204030204" pitchFamily="34" charset="0"/>
                <a:cs typeface="Times New Roman" panose="02020603050405020304" pitchFamily="18" charset="0"/>
              </a:rPr>
              <a:t> </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fr-FR" sz="1800" dirty="0">
                <a:effectLst/>
                <a:latin typeface="Calibri Light" panose="020F0302020204030204" pitchFamily="34" charset="0"/>
                <a:ea typeface="Calibri" panose="020F0502020204030204" pitchFamily="34" charset="0"/>
                <a:cs typeface="Times New Roman" panose="02020603050405020304" pitchFamily="18" charset="0"/>
              </a:rPr>
              <a:t>L’accord de commerce et de coopération UE–Royaume-Uni comprend:</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fr-FR" sz="1800" dirty="0">
                <a:effectLst/>
                <a:latin typeface="Calibri Light" panose="020F0302020204030204" pitchFamily="34" charset="0"/>
                <a:ea typeface="Calibri" panose="020F0502020204030204" pitchFamily="34" charset="0"/>
                <a:cs typeface="Times New Roman" panose="02020603050405020304" pitchFamily="18" charset="0"/>
              </a:rPr>
              <a:t>•</a:t>
            </a:r>
            <a:r>
              <a:rPr lang="fr-FR" sz="1800" dirty="0">
                <a:effectLst/>
                <a:latin typeface="Calibri" panose="020F0502020204030204" pitchFamily="34" charset="0"/>
                <a:ea typeface="Calibri" panose="020F0502020204030204" pitchFamily="34" charset="0"/>
                <a:cs typeface="Times New Roman" panose="02020603050405020304" pitchFamily="18" charset="0"/>
              </a:rPr>
              <a:t>	</a:t>
            </a:r>
            <a:r>
              <a:rPr lang="fr-FR" sz="1800" dirty="0">
                <a:effectLst/>
                <a:latin typeface="Calibri Light" panose="020F0302020204030204" pitchFamily="34" charset="0"/>
                <a:ea typeface="Calibri" panose="020F0502020204030204" pitchFamily="34" charset="0"/>
                <a:cs typeface="Times New Roman" panose="02020603050405020304" pitchFamily="18" charset="0"/>
              </a:rPr>
              <a:t>un accord de libre-échange, prévoyant une coopération ambitieuse sur les questions économiques, sociales, environnementales et de la pêche;</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fr-FR" sz="1800" dirty="0">
                <a:effectLst/>
                <a:latin typeface="Calibri Light" panose="020F0302020204030204" pitchFamily="34" charset="0"/>
                <a:ea typeface="Calibri" panose="020F0502020204030204" pitchFamily="34" charset="0"/>
                <a:cs typeface="Times New Roman" panose="02020603050405020304" pitchFamily="18" charset="0"/>
              </a:rPr>
              <a:t>•</a:t>
            </a:r>
            <a:r>
              <a:rPr lang="fr-FR" sz="1800" dirty="0">
                <a:effectLst/>
                <a:latin typeface="Calibri" panose="020F0502020204030204" pitchFamily="34" charset="0"/>
                <a:ea typeface="Calibri" panose="020F0502020204030204" pitchFamily="34" charset="0"/>
                <a:cs typeface="Times New Roman" panose="02020603050405020304" pitchFamily="18" charset="0"/>
              </a:rPr>
              <a:t>	</a:t>
            </a:r>
            <a:r>
              <a:rPr lang="fr-FR" sz="1800" dirty="0">
                <a:effectLst/>
                <a:latin typeface="Calibri Light" panose="020F0302020204030204" pitchFamily="34" charset="0"/>
                <a:ea typeface="Calibri" panose="020F0502020204030204" pitchFamily="34" charset="0"/>
                <a:cs typeface="Times New Roman" panose="02020603050405020304" pitchFamily="18" charset="0"/>
              </a:rPr>
              <a:t>un partenariat étroit en ce qui concerne la sécurité des citoyens; un nouveau cadre pour la coopération policière et judiciaire en matière civile et pénale;</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fr-FR" sz="1800" dirty="0">
                <a:effectLst/>
                <a:latin typeface="Calibri Light" panose="020F0302020204030204" pitchFamily="34" charset="0"/>
                <a:ea typeface="Calibri" panose="020F0502020204030204" pitchFamily="34" charset="0"/>
                <a:cs typeface="Times New Roman" panose="02020603050405020304" pitchFamily="18" charset="0"/>
              </a:rPr>
              <a:t>•</a:t>
            </a:r>
            <a:r>
              <a:rPr lang="fr-FR" sz="1800" dirty="0">
                <a:effectLst/>
                <a:latin typeface="Calibri" panose="020F0502020204030204" pitchFamily="34" charset="0"/>
                <a:ea typeface="Calibri" panose="020F0502020204030204" pitchFamily="34" charset="0"/>
                <a:cs typeface="Times New Roman" panose="02020603050405020304" pitchFamily="18" charset="0"/>
              </a:rPr>
              <a:t>	</a:t>
            </a:r>
            <a:r>
              <a:rPr lang="fr-FR" sz="1800" dirty="0">
                <a:effectLst/>
                <a:latin typeface="Calibri Light" panose="020F0302020204030204" pitchFamily="34" charset="0"/>
                <a:ea typeface="Calibri" panose="020F0502020204030204" pitchFamily="34" charset="0"/>
                <a:cs typeface="Times New Roman" panose="02020603050405020304" pitchFamily="18" charset="0"/>
              </a:rPr>
              <a:t>un cadre de gouvernance global, visant à offrir une sécurité juridique maximale aux entreprises, aux consommateurs et aux citoyens.</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7000"/>
              </a:lnSpc>
              <a:spcBef>
                <a:spcPts val="0"/>
              </a:spcBef>
              <a:spcAft>
                <a:spcPts val="800"/>
              </a:spcAft>
              <a:buClrTx/>
              <a:buSzTx/>
              <a:buFontTx/>
              <a:buNone/>
              <a:tabLst/>
              <a:defRPr/>
            </a:pPr>
            <a:endParaRPr lang="en-150" noProof="0" dirty="0"/>
          </a:p>
        </p:txBody>
      </p:sp>
      <p:sp>
        <p:nvSpPr>
          <p:cNvPr id="4" name="Slide Number Placeholder 3"/>
          <p:cNvSpPr>
            <a:spLocks noGrp="1"/>
          </p:cNvSpPr>
          <p:nvPr>
            <p:ph type="sldNum" sz="quarter" idx="5"/>
          </p:nvPr>
        </p:nvSpPr>
        <p:spPr/>
        <p:txBody>
          <a:bodyPr/>
          <a:lstStyle/>
          <a:p>
            <a:fld id="{99A42D71-CC78-4B06-AD71-D748A717705B}" type="slidenum">
              <a:rPr lang="en-IE" smtClean="0"/>
              <a:t>21</a:t>
            </a:fld>
            <a:endParaRPr lang="en-IE"/>
          </a:p>
        </p:txBody>
      </p:sp>
    </p:spTree>
    <p:extLst>
      <p:ext uri="{BB962C8B-B14F-4D97-AF65-F5344CB8AC3E}">
        <p14:creationId xmlns:p14="http://schemas.microsoft.com/office/powerpoint/2010/main" val="354127988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r>
              <a:rPr lang="fr-FR" sz="1800" dirty="0">
                <a:solidFill>
                  <a:srgbClr val="000000"/>
                </a:solidFill>
                <a:effectLst/>
                <a:latin typeface="Calibri Light" panose="020F0302020204030204" pitchFamily="34" charset="0"/>
                <a:ea typeface="Calibri" panose="020F0502020204030204" pitchFamily="34" charset="0"/>
                <a:cs typeface="Times New Roman" panose="02020603050405020304" pitchFamily="18" charset="0"/>
              </a:rPr>
              <a:t>Plus concrètement, l’UE est une union économique et politique entre 27 pays, qui n'a pas d'équivalent dans l'histoire. Sa population totale est d’environ </a:t>
            </a:r>
            <a:r>
              <a:rPr lang="fr-FR" sz="1800" b="1" dirty="0">
                <a:solidFill>
                  <a:srgbClr val="000000"/>
                </a:solidFill>
                <a:effectLst/>
                <a:latin typeface="Calibri Light" panose="020F0302020204030204" pitchFamily="34" charset="0"/>
                <a:ea typeface="Calibri" panose="020F0502020204030204" pitchFamily="34" charset="0"/>
                <a:cs typeface="Times New Roman" panose="02020603050405020304" pitchFamily="18" charset="0"/>
              </a:rPr>
              <a:t>447 millions de personnes</a:t>
            </a:r>
            <a:r>
              <a:rPr lang="fr-FR" sz="1800" dirty="0">
                <a:solidFill>
                  <a:srgbClr val="000000"/>
                </a:solidFill>
                <a:effectLst/>
                <a:latin typeface="Calibri Light" panose="020F0302020204030204" pitchFamily="34" charset="0"/>
                <a:ea typeface="Calibri" panose="020F0502020204030204" pitchFamily="34" charset="0"/>
                <a:cs typeface="Times New Roman" panose="02020603050405020304" pitchFamily="18" charset="0"/>
              </a:rPr>
              <a:t>. </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fr-FR" sz="1800" kern="1200" dirty="0">
                <a:solidFill>
                  <a:srgbClr val="000000"/>
                </a:solidFill>
                <a:effectLst/>
                <a:latin typeface="Calibri Light" panose="020F0302020204030204" pitchFamily="34" charset="0"/>
                <a:ea typeface="Times New Roman" panose="02020603050405020304" pitchFamily="18" charset="0"/>
                <a:cs typeface="Times New Roman" panose="02020603050405020304" pitchFamily="18" charset="0"/>
              </a:rPr>
              <a:t> </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fr-FR" sz="1800" dirty="0">
                <a:solidFill>
                  <a:srgbClr val="000000"/>
                </a:solidFill>
                <a:effectLst/>
                <a:latin typeface="Calibri Light" panose="020F0302020204030204" pitchFamily="34" charset="0"/>
                <a:ea typeface="Calibri" panose="020F0502020204030204" pitchFamily="34" charset="0"/>
                <a:cs typeface="Times New Roman" panose="02020603050405020304" pitchFamily="18" charset="0"/>
              </a:rPr>
              <a:t>Ces 60 dernières années, l’UE a amélioré le niveau de vie des citoyens, mis en œuvre des projets communs tels que l’</a:t>
            </a:r>
            <a:r>
              <a:rPr lang="fr-FR" sz="1800" b="1" dirty="0">
                <a:solidFill>
                  <a:srgbClr val="000000"/>
                </a:solidFill>
                <a:effectLst/>
                <a:latin typeface="Calibri Light" panose="020F0302020204030204" pitchFamily="34" charset="0"/>
                <a:ea typeface="Calibri" panose="020F0502020204030204" pitchFamily="34" charset="0"/>
                <a:cs typeface="Times New Roman" panose="02020603050405020304" pitchFamily="18" charset="0"/>
              </a:rPr>
              <a:t>euro</a:t>
            </a:r>
            <a:r>
              <a:rPr lang="fr-FR" sz="1800" dirty="0">
                <a:solidFill>
                  <a:srgbClr val="000000"/>
                </a:solidFill>
                <a:effectLst/>
                <a:latin typeface="Calibri Light" panose="020F0302020204030204" pitchFamily="34" charset="0"/>
                <a:ea typeface="Calibri" panose="020F0502020204030204" pitchFamily="34" charset="0"/>
                <a:cs typeface="Times New Roman" panose="02020603050405020304" pitchFamily="18" charset="0"/>
              </a:rPr>
              <a:t> et le </a:t>
            </a:r>
            <a:r>
              <a:rPr lang="fr-FR" sz="1800" b="1" dirty="0">
                <a:solidFill>
                  <a:srgbClr val="000000"/>
                </a:solidFill>
                <a:effectLst/>
                <a:latin typeface="Calibri Light" panose="020F0302020204030204" pitchFamily="34" charset="0"/>
                <a:ea typeface="Calibri" panose="020F0502020204030204" pitchFamily="34" charset="0"/>
                <a:cs typeface="Times New Roman" panose="02020603050405020304" pitchFamily="18" charset="0"/>
              </a:rPr>
              <a:t>marché unique</a:t>
            </a:r>
            <a:r>
              <a:rPr lang="fr-FR" sz="1800" dirty="0">
                <a:solidFill>
                  <a:srgbClr val="000000"/>
                </a:solidFill>
                <a:effectLst/>
                <a:latin typeface="Calibri Light" panose="020F0302020204030204" pitchFamily="34" charset="0"/>
                <a:ea typeface="Calibri" panose="020F0502020204030204" pitchFamily="34" charset="0"/>
                <a:cs typeface="Times New Roman" panose="02020603050405020304" pitchFamily="18" charset="0"/>
              </a:rPr>
              <a:t> et coopéré sur des questions majeures telles que le changement climatique, la COVID-19 et la société numérique.</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fr-FR" sz="1800" kern="1200" dirty="0">
                <a:solidFill>
                  <a:srgbClr val="000000"/>
                </a:solidFill>
                <a:effectLst/>
                <a:latin typeface="Calibri Light" panose="020F0302020204030204" pitchFamily="34" charset="0"/>
                <a:ea typeface="Times New Roman" panose="02020603050405020304" pitchFamily="18" charset="0"/>
                <a:cs typeface="Times New Roman" panose="02020603050405020304" pitchFamily="18" charset="0"/>
              </a:rPr>
              <a:t> </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fr-FR" sz="1800" dirty="0">
                <a:solidFill>
                  <a:srgbClr val="000000"/>
                </a:solidFill>
                <a:effectLst/>
                <a:latin typeface="Calibri Light" panose="020F0302020204030204" pitchFamily="34" charset="0"/>
                <a:ea typeface="Calibri" panose="020F0502020204030204" pitchFamily="34" charset="0"/>
                <a:cs typeface="Times New Roman" panose="02020603050405020304" pitchFamily="18" charset="0"/>
              </a:rPr>
              <a:t>Pour d’autres statistiques, voir ici</a:t>
            </a:r>
            <a:r>
              <a:rPr lang="en-150" sz="1800" dirty="0">
                <a:solidFill>
                  <a:srgbClr val="000000"/>
                </a:solidFill>
                <a:effectLst/>
                <a:latin typeface="Calibri Light" panose="020F0302020204030204" pitchFamily="34" charset="0"/>
                <a:ea typeface="Calibri" panose="020F0502020204030204" pitchFamily="34" charset="0"/>
                <a:cs typeface="Times New Roman" panose="02020603050405020304" pitchFamily="18" charset="0"/>
              </a:rPr>
              <a:t> </a:t>
            </a:r>
            <a:r>
              <a:rPr lang="fr-FR" sz="1800" dirty="0">
                <a:solidFill>
                  <a:srgbClr val="000000"/>
                </a:solidFill>
                <a:effectLst/>
                <a:latin typeface="Calibri Light" panose="020F0302020204030204" pitchFamily="34" charset="0"/>
                <a:ea typeface="Calibri" panose="020F0502020204030204" pitchFamily="34" charset="0"/>
                <a:cs typeface="Times New Roman" panose="02020603050405020304" pitchFamily="18" charset="0"/>
              </a:rPr>
              <a:t>: </a:t>
            </a:r>
            <a:r>
              <a:rPr lang="fr-FR" sz="1800" u="sng" dirty="0">
                <a:solidFill>
                  <a:srgbClr val="0563C1"/>
                </a:solidFill>
                <a:effectLst/>
                <a:latin typeface="Calibri Light" panose="020F0302020204030204" pitchFamily="34" charset="0"/>
                <a:ea typeface="Calibri" panose="020F0502020204030204" pitchFamily="34" charset="0"/>
                <a:cs typeface="Times New Roman" panose="02020603050405020304" pitchFamily="18" charset="0"/>
                <a:hlinkClick r:id="rId3"/>
              </a:rPr>
              <a:t>https://ec.europa.eu/eurostat/data/database</a:t>
            </a:r>
            <a:r>
              <a:rPr lang="fr-FR" sz="1800" dirty="0">
                <a:effectLst/>
                <a:latin typeface="Calibri" panose="020F0502020204030204" pitchFamily="34" charset="0"/>
                <a:ea typeface="Calibri" panose="020F0502020204030204" pitchFamily="34" charset="0"/>
                <a:cs typeface="Times New Roman" panose="02020603050405020304" pitchFamily="18" charset="0"/>
              </a:rPr>
              <a:t> </a:t>
            </a:r>
            <a:r>
              <a:rPr lang="fr-FR" sz="1800" dirty="0">
                <a:solidFill>
                  <a:srgbClr val="000000"/>
                </a:solidFill>
                <a:effectLst/>
                <a:latin typeface="Calibri Light" panose="020F0302020204030204" pitchFamily="34" charset="0"/>
                <a:ea typeface="Calibri" panose="020F0502020204030204" pitchFamily="34" charset="0"/>
                <a:cs typeface="Times New Roman" panose="02020603050405020304" pitchFamily="18" charset="0"/>
              </a:rPr>
              <a:t>dans la rubrique «Comptes nationaux annuels»</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99A42D71-CC78-4B06-AD71-D748A717705B}" type="slidenum">
              <a:rPr lang="en-IE" smtClean="0"/>
              <a:t>2</a:t>
            </a:fld>
            <a:endParaRPr lang="en-IE"/>
          </a:p>
        </p:txBody>
      </p:sp>
    </p:spTree>
    <p:extLst>
      <p:ext uri="{BB962C8B-B14F-4D97-AF65-F5344CB8AC3E}">
        <p14:creationId xmlns:p14="http://schemas.microsoft.com/office/powerpoint/2010/main" val="411125852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r>
              <a:rPr lang="fr-FR" sz="1800" dirty="0">
                <a:effectLst/>
                <a:latin typeface="Calibri Light" panose="020F0302020204030204" pitchFamily="34" charset="0"/>
                <a:ea typeface="Calibri" panose="020F0502020204030204" pitchFamily="34" charset="0"/>
                <a:cs typeface="Times New Roman" panose="02020603050405020304" pitchFamily="18" charset="0"/>
              </a:rPr>
              <a:t>L’UE a relevé plusieurs défis tout au long de son existence. Examinons maintenant les défis les plus importants que l’UE a relevés au fil des décennies. </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fr-FR" sz="1800" dirty="0">
                <a:effectLst/>
                <a:latin typeface="Calibri Light" panose="020F0302020204030204" pitchFamily="34" charset="0"/>
                <a:ea typeface="Calibri" panose="020F0502020204030204" pitchFamily="34" charset="0"/>
                <a:cs typeface="Times New Roman" panose="02020603050405020304" pitchFamily="18" charset="0"/>
              </a:rPr>
              <a:t> </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fr-FR" sz="1800" dirty="0">
                <a:effectLst/>
                <a:latin typeface="Calibri Light" panose="020F0302020204030204" pitchFamily="34" charset="0"/>
                <a:ea typeface="Calibri" panose="020F0502020204030204" pitchFamily="34" charset="0"/>
                <a:cs typeface="Times New Roman" panose="02020603050405020304" pitchFamily="18" charset="0"/>
              </a:rPr>
              <a:t>Pour une vue plus détaillée de l’histoire de l’UE, vous pouvez consulter une chronologie en ligne: </a:t>
            </a:r>
            <a:r>
              <a:rPr lang="fr-FR" sz="1800" u="sng" dirty="0">
                <a:solidFill>
                  <a:srgbClr val="0563C1"/>
                </a:solidFill>
                <a:effectLst/>
                <a:latin typeface="Calibri Light" panose="020F0302020204030204" pitchFamily="34" charset="0"/>
                <a:ea typeface="Calibri" panose="020F0502020204030204" pitchFamily="34" charset="0"/>
                <a:cs typeface="Times New Roman" panose="02020603050405020304" pitchFamily="18" charset="0"/>
                <a:hlinkClick r:id="rId3"/>
              </a:rPr>
              <a:t>Histoire de l’UE – Les pionniers | Union européenne (europa.eu)</a:t>
            </a:r>
            <a:endParaRPr lang="fr-FR" sz="1800" u="sng" dirty="0">
              <a:solidFill>
                <a:srgbClr val="0563C1"/>
              </a:solidFill>
              <a:effectLst/>
              <a:latin typeface="Calibri Light" panose="020F0302020204030204" pitchFamily="34" charset="0"/>
              <a:ea typeface="Calibri" panose="020F0502020204030204" pitchFamily="34" charset="0"/>
              <a:cs typeface="Times New Roman" panose="02020603050405020304" pitchFamily="18" charset="0"/>
            </a:endParaRPr>
          </a:p>
          <a:p>
            <a:pPr>
              <a:lnSpc>
                <a:spcPct val="107000"/>
              </a:lnSpc>
              <a:spcAft>
                <a:spcPts val="800"/>
              </a:spcAft>
            </a:pPr>
            <a:endParaRPr lang="fr-FR" sz="1800" u="sng" dirty="0">
              <a:solidFill>
                <a:srgbClr val="0563C1"/>
              </a:solidFill>
              <a:effectLst/>
              <a:latin typeface="Calibri Light" panose="020F03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fr-FR" sz="1800" b="1" dirty="0">
                <a:effectLst/>
                <a:latin typeface="Calibri Light" panose="020F0302020204030204" pitchFamily="34" charset="0"/>
                <a:ea typeface="Calibri" panose="020F0502020204030204" pitchFamily="34" charset="0"/>
                <a:cs typeface="Times New Roman" panose="02020603050405020304" pitchFamily="18" charset="0"/>
              </a:rPr>
              <a:t>1952</a:t>
            </a:r>
            <a:r>
              <a:rPr lang="fr-FR" sz="1800" dirty="0">
                <a:effectLst/>
                <a:latin typeface="Calibri Light" panose="020F0302020204030204" pitchFamily="34" charset="0"/>
                <a:ea typeface="Calibri" panose="020F0502020204030204" pitchFamily="34" charset="0"/>
                <a:cs typeface="Times New Roman" panose="02020603050405020304" pitchFamily="18" charset="0"/>
              </a:rPr>
              <a:t> </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fr-FR" sz="1800" dirty="0">
                <a:effectLst/>
                <a:latin typeface="Calibri Light" panose="020F0302020204030204" pitchFamily="34" charset="0"/>
                <a:ea typeface="Calibri" panose="020F0502020204030204" pitchFamily="34" charset="0"/>
                <a:cs typeface="Times New Roman" panose="02020603050405020304" pitchFamily="18" charset="0"/>
              </a:rPr>
              <a:t>Ces six pays sont l’Allemagne, la Belgique, la France, l’Italie, le Luxembourg et les Pays-Bas. La Communauté européenne du charbon et de l’acier voit le jour en 1952.</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fr-FR" sz="1800" dirty="0">
                <a:effectLst/>
                <a:latin typeface="Calibri" panose="020F0502020204030204" pitchFamily="34" charset="0"/>
                <a:ea typeface="Calibri" panose="020F0502020204030204" pitchFamily="34" charset="0"/>
                <a:cs typeface="Times New Roman" panose="02020603050405020304" pitchFamily="18" charset="0"/>
              </a:rPr>
              <a:t> </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fr-FR" sz="1800" dirty="0">
                <a:effectLst/>
                <a:latin typeface="Calibri Light" panose="020F0302020204030204" pitchFamily="34" charset="0"/>
                <a:ea typeface="Calibri" panose="020F0502020204030204" pitchFamily="34" charset="0"/>
                <a:cs typeface="Times New Roman" panose="02020603050405020304" pitchFamily="18" charset="0"/>
              </a:rPr>
              <a:t>Plus tard, en 1958, les six pays créeront la Communauté européenne en signant le traité de Rome (voir la diapositive 9 de cette présentation).</a:t>
            </a:r>
          </a:p>
          <a:p>
            <a:pPr>
              <a:lnSpc>
                <a:spcPct val="107000"/>
              </a:lnSpc>
              <a:spcAft>
                <a:spcPts val="800"/>
              </a:spcAft>
            </a:pPr>
            <a:endParaRPr lang="fr-FR" sz="1800" dirty="0">
              <a:effectLst/>
              <a:latin typeface="Calibri Light" panose="020F03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fr-FR" sz="1800" b="1" dirty="0">
                <a:effectLst/>
                <a:latin typeface="Calibri Light" panose="020F0302020204030204" pitchFamily="34" charset="0"/>
                <a:ea typeface="Calibri" panose="020F0502020204030204" pitchFamily="34" charset="0"/>
                <a:cs typeface="Times New Roman" panose="02020603050405020304" pitchFamily="18" charset="0"/>
              </a:rPr>
              <a:t>Les années 1990</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fr-FR" sz="1800" dirty="0">
                <a:effectLst/>
                <a:latin typeface="Calibri Light" panose="020F0302020204030204" pitchFamily="34" charset="0"/>
                <a:ea typeface="Calibri" panose="020F0502020204030204" pitchFamily="34" charset="0"/>
                <a:cs typeface="Times New Roman" panose="02020603050405020304" pitchFamily="18" charset="0"/>
              </a:rPr>
              <a:t>Avec l’effondrement du communisme dans toute l'Europe centrale et orientale, les Européens se rapprochent. </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fr-FR" sz="1800" dirty="0">
                <a:effectLst/>
                <a:latin typeface="Calibri Light" panose="020F0302020204030204" pitchFamily="34" charset="0"/>
                <a:ea typeface="Calibri" panose="020F0502020204030204" pitchFamily="34" charset="0"/>
                <a:cs typeface="Times New Roman" panose="02020603050405020304" pitchFamily="18" charset="0"/>
              </a:rPr>
              <a:t> </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fr-FR" sz="1800" dirty="0">
                <a:effectLst/>
                <a:latin typeface="Calibri Light" panose="020F0302020204030204" pitchFamily="34" charset="0"/>
                <a:ea typeface="Calibri" panose="020F0502020204030204" pitchFamily="34" charset="0"/>
                <a:cs typeface="Times New Roman" panose="02020603050405020304" pitchFamily="18" charset="0"/>
              </a:rPr>
              <a:t>Les Européens souhaitent protéger l'environnement et coopérer davantage en matière de sécurité et de défense.</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en-150" dirty="0"/>
          </a:p>
        </p:txBody>
      </p:sp>
      <p:sp>
        <p:nvSpPr>
          <p:cNvPr id="4" name="Slide Number Placeholder 3"/>
          <p:cNvSpPr>
            <a:spLocks noGrp="1"/>
          </p:cNvSpPr>
          <p:nvPr>
            <p:ph type="sldNum" sz="quarter" idx="5"/>
          </p:nvPr>
        </p:nvSpPr>
        <p:spPr/>
        <p:txBody>
          <a:bodyPr/>
          <a:lstStyle/>
          <a:p>
            <a:fld id="{99A42D71-CC78-4B06-AD71-D748A717705B}" type="slidenum">
              <a:rPr lang="en-IE" smtClean="0"/>
              <a:t>22</a:t>
            </a:fld>
            <a:endParaRPr lang="en-IE"/>
          </a:p>
        </p:txBody>
      </p:sp>
    </p:spTree>
    <p:extLst>
      <p:ext uri="{BB962C8B-B14F-4D97-AF65-F5344CB8AC3E}">
        <p14:creationId xmlns:p14="http://schemas.microsoft.com/office/powerpoint/2010/main" val="220539434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E"/>
          </a:p>
        </p:txBody>
      </p:sp>
      <p:sp>
        <p:nvSpPr>
          <p:cNvPr id="4" name="Slide Number Placeholder 3"/>
          <p:cNvSpPr>
            <a:spLocks noGrp="1"/>
          </p:cNvSpPr>
          <p:nvPr>
            <p:ph type="sldNum" sz="quarter" idx="5"/>
          </p:nvPr>
        </p:nvSpPr>
        <p:spPr/>
        <p:txBody>
          <a:bodyPr/>
          <a:lstStyle/>
          <a:p>
            <a:fld id="{99A42D71-CC78-4B06-AD71-D748A717705B}" type="slidenum">
              <a:rPr lang="en-IE" smtClean="0"/>
              <a:t>23</a:t>
            </a:fld>
            <a:endParaRPr lang="en-IE"/>
          </a:p>
        </p:txBody>
      </p:sp>
    </p:spTree>
    <p:extLst>
      <p:ext uri="{BB962C8B-B14F-4D97-AF65-F5344CB8AC3E}">
        <p14:creationId xmlns:p14="http://schemas.microsoft.com/office/powerpoint/2010/main" val="388996140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r>
              <a:rPr lang="fr-FR" sz="1800" dirty="0">
                <a:effectLst/>
                <a:latin typeface="Calibri Light" panose="020F0302020204030204" pitchFamily="34" charset="0"/>
                <a:ea typeface="Calibri" panose="020F0502020204030204" pitchFamily="34" charset="0"/>
                <a:cs typeface="Times New Roman" panose="02020603050405020304" pitchFamily="18" charset="0"/>
              </a:rPr>
              <a:t>Étant donné que l’UE compte environ 447 millions d’habitants, elle est l’une des régions du monde les plus diversifiées sur le plan culturel. Cette diversité peut recouvrir différents aspects, et elle se traduit notamment par une diversité linguistique, ethnique, religieuse et socio-économique. Essayez de répondre aux questions de la diapositive pour découvrir comment une partie de cette diversité apparaît dans les statistiques.   </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fr-FR" sz="1800" dirty="0">
                <a:effectLst/>
                <a:latin typeface="Calibri Light" panose="020F0302020204030204" pitchFamily="34" charset="0"/>
                <a:ea typeface="Calibri" panose="020F0502020204030204" pitchFamily="34" charset="0"/>
                <a:cs typeface="Times New Roman" panose="02020603050405020304" pitchFamily="18" charset="0"/>
              </a:rPr>
              <a:t> </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fr-FR" sz="1800" dirty="0">
                <a:effectLst/>
                <a:latin typeface="Calibri Light" panose="020F0302020204030204" pitchFamily="34" charset="0"/>
                <a:ea typeface="Calibri" panose="020F0502020204030204" pitchFamily="34" charset="0"/>
                <a:cs typeface="Times New Roman" panose="02020603050405020304" pitchFamily="18" charset="0"/>
              </a:rPr>
              <a:t>Réponses :</a:t>
            </a:r>
            <a:endParaRPr lang="en-IE"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fr-FR" sz="1800" dirty="0">
                <a:effectLst/>
                <a:latin typeface="Calibri Light" panose="020F0302020204030204" pitchFamily="34" charset="0"/>
                <a:ea typeface="Calibri" panose="020F0502020204030204" pitchFamily="34" charset="0"/>
                <a:cs typeface="Times New Roman" panose="02020603050405020304" pitchFamily="18" charset="0"/>
              </a:rPr>
              <a:t>1) La France : 11 991 684 en 2021. </a:t>
            </a:r>
            <a:endParaRPr lang="en-IE"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fr-FR" sz="1800" dirty="0">
                <a:effectLst/>
                <a:latin typeface="Calibri Light" panose="020F0302020204030204" pitchFamily="34" charset="0"/>
                <a:ea typeface="Calibri" panose="020F0502020204030204" pitchFamily="34" charset="0"/>
                <a:cs typeface="Times New Roman" panose="02020603050405020304" pitchFamily="18" charset="0"/>
              </a:rPr>
              <a:t>2) Le Luxembourg : 47 % en 2022. (Voir : </a:t>
            </a:r>
            <a:endParaRPr lang="en-IE"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fr-FR" sz="1800" u="sng" dirty="0">
                <a:solidFill>
                  <a:srgbClr val="0563C1"/>
                </a:solidFill>
                <a:effectLst/>
                <a:latin typeface="Calibri Light" panose="020F0302020204030204" pitchFamily="34" charset="0"/>
                <a:ea typeface="Calibri" panose="020F0502020204030204" pitchFamily="34" charset="0"/>
                <a:cs typeface="Times New Roman" panose="02020603050405020304" pitchFamily="18" charset="0"/>
                <a:hlinkClick r:id="rId3"/>
              </a:rPr>
              <a:t>https://ec.europa.eu/eurostat/web/interactive-publications/demography-2023#expandable-example-content</a:t>
            </a:r>
            <a:r>
              <a:rPr lang="fr-FR" sz="1800" dirty="0">
                <a:effectLst/>
                <a:latin typeface="Calibri Light" panose="020F0302020204030204" pitchFamily="34" charset="0"/>
                <a:ea typeface="Calibri" panose="020F0502020204030204" pitchFamily="34" charset="0"/>
                <a:cs typeface="Times New Roman" panose="02020603050405020304" pitchFamily="18" charset="0"/>
              </a:rPr>
              <a:t> )</a:t>
            </a:r>
            <a:endParaRPr lang="en-IE"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fr-FR" sz="1800" dirty="0">
                <a:effectLst/>
                <a:latin typeface="Calibri Light" panose="020F0302020204030204" pitchFamily="34" charset="0"/>
                <a:ea typeface="Calibri" panose="020F0502020204030204" pitchFamily="34" charset="0"/>
                <a:cs typeface="Times New Roman" panose="02020603050405020304" pitchFamily="18" charset="0"/>
              </a:rPr>
              <a:t>3) Malte affiche la proportion la plus élevée (71 %) et la France la plus faible (34 %), Eurobaromètre 2022 (voir le </a:t>
            </a:r>
            <a:r>
              <a:rPr lang="fr-FR" sz="1800" u="sng" dirty="0">
                <a:solidFill>
                  <a:srgbClr val="0563C1"/>
                </a:solidFill>
                <a:effectLst/>
                <a:latin typeface="Calibri Light" panose="020F0302020204030204" pitchFamily="34" charset="0"/>
                <a:ea typeface="Calibri" panose="020F0502020204030204" pitchFamily="34" charset="0"/>
                <a:cs typeface="Times New Roman" panose="02020603050405020304" pitchFamily="18" charset="0"/>
                <a:hlinkClick r:id="rId4"/>
              </a:rPr>
              <a:t>document «Premiers résultats»</a:t>
            </a:r>
            <a:r>
              <a:rPr lang="fr-FR" sz="1800" dirty="0">
                <a:effectLst/>
                <a:latin typeface="Calibri Light" panose="020F0302020204030204" pitchFamily="34" charset="0"/>
                <a:ea typeface="Calibri" panose="020F0502020204030204" pitchFamily="34" charset="0"/>
                <a:cs typeface="Times New Roman" panose="02020603050405020304" pitchFamily="18" charset="0"/>
              </a:rPr>
              <a:t>).</a:t>
            </a:r>
            <a:endParaRPr lang="en-IE"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fr-FR" sz="1800" dirty="0">
                <a:effectLst/>
                <a:latin typeface="Calibri Light" panose="020F0302020204030204" pitchFamily="34" charset="0"/>
                <a:ea typeface="Calibri" panose="020F0502020204030204" pitchFamily="34" charset="0"/>
                <a:cs typeface="Times New Roman" panose="02020603050405020304" pitchFamily="18" charset="0"/>
              </a:rPr>
              <a:t> </a:t>
            </a:r>
            <a:endParaRPr lang="en-IE"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fr-FR" sz="1800" dirty="0">
                <a:effectLst/>
                <a:latin typeface="Calibri Light" panose="020F0302020204030204" pitchFamily="34" charset="0"/>
                <a:ea typeface="Calibri" panose="020F0502020204030204" pitchFamily="34" charset="0"/>
                <a:cs typeface="Times New Roman" panose="02020603050405020304" pitchFamily="18" charset="0"/>
              </a:rPr>
              <a:t>Pour être complet, voici les résultats des autres pays (pourcentage de répondants par pays qui déclarent faire confiance à l’UE).</a:t>
            </a:r>
            <a:endParaRPr lang="en-IE"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fr-FR" sz="1800" i="1" dirty="0">
                <a:solidFill>
                  <a:srgbClr val="FF0000"/>
                </a:solidFill>
                <a:effectLst/>
                <a:latin typeface="Calibri Light" panose="020F0302020204030204" pitchFamily="34" charset="0"/>
                <a:ea typeface="Calibri" panose="020F0502020204030204" pitchFamily="34" charset="0"/>
                <a:cs typeface="Times New Roman" panose="02020603050405020304" pitchFamily="18" charset="0"/>
              </a:rPr>
              <a:t> </a:t>
            </a:r>
            <a:endParaRPr lang="en-IE"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fr-FR" sz="1800" dirty="0">
                <a:effectLst/>
                <a:latin typeface="Calibri Light" panose="020F0302020204030204" pitchFamily="34" charset="0"/>
                <a:ea typeface="Calibri" panose="020F0502020204030204" pitchFamily="34" charset="0"/>
                <a:cs typeface="Times New Roman" panose="02020603050405020304" pitchFamily="18" charset="0"/>
              </a:rPr>
              <a:t>Grèce : 37 %</a:t>
            </a:r>
            <a:endParaRPr lang="en-IE"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fr-FR" sz="1800" dirty="0">
                <a:effectLst/>
                <a:latin typeface="Calibri Light" panose="020F0302020204030204" pitchFamily="34" charset="0"/>
                <a:ea typeface="Calibri" panose="020F0502020204030204" pitchFamily="34" charset="0"/>
                <a:cs typeface="Times New Roman" panose="02020603050405020304" pitchFamily="18" charset="0"/>
              </a:rPr>
              <a:t>Croatie : 42 %</a:t>
            </a:r>
            <a:endParaRPr lang="en-IE"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fr-FR" sz="1800" dirty="0">
                <a:effectLst/>
                <a:latin typeface="Calibri Light" panose="020F0302020204030204" pitchFamily="34" charset="0"/>
                <a:ea typeface="Calibri" panose="020F0502020204030204" pitchFamily="34" charset="0"/>
                <a:cs typeface="Times New Roman" panose="02020603050405020304" pitchFamily="18" charset="0"/>
              </a:rPr>
              <a:t>Chypre : 42 %</a:t>
            </a:r>
            <a:endParaRPr lang="en-IE"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fr-FR" sz="1800" dirty="0">
                <a:effectLst/>
                <a:latin typeface="Calibri Light" panose="020F0302020204030204" pitchFamily="34" charset="0"/>
                <a:ea typeface="Calibri" panose="020F0502020204030204" pitchFamily="34" charset="0"/>
                <a:cs typeface="Times New Roman" panose="02020603050405020304" pitchFamily="18" charset="0"/>
              </a:rPr>
              <a:t>Tchéquie : 43 %</a:t>
            </a:r>
            <a:endParaRPr lang="en-IE"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fr-FR" sz="1800" dirty="0">
                <a:effectLst/>
                <a:latin typeface="Calibri Light" panose="020F0302020204030204" pitchFamily="34" charset="0"/>
                <a:ea typeface="Calibri" panose="020F0502020204030204" pitchFamily="34" charset="0"/>
                <a:cs typeface="Times New Roman" panose="02020603050405020304" pitchFamily="18" charset="0"/>
              </a:rPr>
              <a:t>Autriche : 44 %</a:t>
            </a:r>
            <a:endParaRPr lang="en-IE"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fr-FR" sz="1800" dirty="0">
                <a:effectLst/>
                <a:latin typeface="Calibri Light" panose="020F0302020204030204" pitchFamily="34" charset="0"/>
                <a:ea typeface="Calibri" panose="020F0502020204030204" pitchFamily="34" charset="0"/>
                <a:cs typeface="Times New Roman" panose="02020603050405020304" pitchFamily="18" charset="0"/>
              </a:rPr>
              <a:t>Slovaquie : 44 %</a:t>
            </a:r>
            <a:endParaRPr lang="en-IE"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fr-FR" sz="1800" dirty="0">
                <a:effectLst/>
                <a:latin typeface="Calibri Light" panose="020F0302020204030204" pitchFamily="34" charset="0"/>
                <a:ea typeface="Calibri" panose="020F0502020204030204" pitchFamily="34" charset="0"/>
                <a:cs typeface="Times New Roman" panose="02020603050405020304" pitchFamily="18" charset="0"/>
              </a:rPr>
              <a:t>Slovénie : 44 %</a:t>
            </a:r>
            <a:endParaRPr lang="en-IE"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fr-FR" sz="1800" dirty="0">
                <a:effectLst/>
                <a:latin typeface="Calibri Light" panose="020F0302020204030204" pitchFamily="34" charset="0"/>
                <a:ea typeface="Calibri" panose="020F0502020204030204" pitchFamily="34" charset="0"/>
                <a:cs typeface="Times New Roman" panose="02020603050405020304" pitchFamily="18" charset="0"/>
              </a:rPr>
              <a:t>Italie : 46 %</a:t>
            </a:r>
            <a:endParaRPr lang="en-IE"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fr-FR" sz="1800" dirty="0">
                <a:effectLst/>
                <a:latin typeface="Calibri Light" panose="020F0302020204030204" pitchFamily="34" charset="0"/>
                <a:ea typeface="Calibri" panose="020F0502020204030204" pitchFamily="34" charset="0"/>
                <a:cs typeface="Times New Roman" panose="02020603050405020304" pitchFamily="18" charset="0"/>
              </a:rPr>
              <a:t>Estonie : 48 %</a:t>
            </a:r>
            <a:endParaRPr lang="en-IE"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fr-FR" sz="1800" dirty="0">
                <a:effectLst/>
                <a:latin typeface="Calibri Light" panose="020F0302020204030204" pitchFamily="34" charset="0"/>
                <a:ea typeface="Calibri" panose="020F0502020204030204" pitchFamily="34" charset="0"/>
                <a:cs typeface="Times New Roman" panose="02020603050405020304" pitchFamily="18" charset="0"/>
              </a:rPr>
              <a:t>Allemagne : 49 %</a:t>
            </a:r>
            <a:endParaRPr lang="en-IE"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fr-FR" sz="1800" dirty="0">
                <a:effectLst/>
                <a:latin typeface="Calibri Light" panose="020F0302020204030204" pitchFamily="34" charset="0"/>
                <a:ea typeface="Calibri" panose="020F0502020204030204" pitchFamily="34" charset="0"/>
                <a:cs typeface="Times New Roman" panose="02020603050405020304" pitchFamily="18" charset="0"/>
              </a:rPr>
              <a:t>Bulgarie : 49 %</a:t>
            </a:r>
            <a:endParaRPr lang="en-IE"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fr-FR" sz="1800" dirty="0">
                <a:effectLst/>
                <a:latin typeface="Calibri Light" panose="020F0302020204030204" pitchFamily="34" charset="0"/>
                <a:ea typeface="Calibri" panose="020F0502020204030204" pitchFamily="34" charset="0"/>
                <a:cs typeface="Times New Roman" panose="02020603050405020304" pitchFamily="18" charset="0"/>
              </a:rPr>
              <a:t>Espagne : 50 %</a:t>
            </a:r>
            <a:endParaRPr lang="en-IE"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fr-FR" sz="1800" dirty="0">
                <a:effectLst/>
                <a:latin typeface="Calibri Light" panose="020F0302020204030204" pitchFamily="34" charset="0"/>
                <a:ea typeface="Calibri" panose="020F0502020204030204" pitchFamily="34" charset="0"/>
                <a:cs typeface="Times New Roman" panose="02020603050405020304" pitchFamily="18" charset="0"/>
              </a:rPr>
              <a:t>Pays-Bas : 52 %</a:t>
            </a:r>
            <a:endParaRPr lang="en-IE"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fr-FR" sz="1800" dirty="0">
                <a:effectLst/>
                <a:latin typeface="Calibri Light" panose="020F0302020204030204" pitchFamily="34" charset="0"/>
                <a:ea typeface="Calibri" panose="020F0502020204030204" pitchFamily="34" charset="0"/>
                <a:cs typeface="Times New Roman" panose="02020603050405020304" pitchFamily="18" charset="0"/>
              </a:rPr>
              <a:t>Roumanie : 54 %</a:t>
            </a:r>
            <a:endParaRPr lang="en-IE"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fr-FR" sz="1800" dirty="0">
                <a:effectLst/>
                <a:latin typeface="Calibri Light" panose="020F0302020204030204" pitchFamily="34" charset="0"/>
                <a:ea typeface="Calibri" panose="020F0502020204030204" pitchFamily="34" charset="0"/>
                <a:cs typeface="Times New Roman" panose="02020603050405020304" pitchFamily="18" charset="0"/>
              </a:rPr>
              <a:t>Belgique : 55 %</a:t>
            </a:r>
            <a:endParaRPr lang="en-IE"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fr-FR" sz="1800" dirty="0">
                <a:effectLst/>
                <a:latin typeface="Calibri Light" panose="020F0302020204030204" pitchFamily="34" charset="0"/>
                <a:ea typeface="Calibri" panose="020F0502020204030204" pitchFamily="34" charset="0"/>
                <a:cs typeface="Times New Roman" panose="02020603050405020304" pitchFamily="18" charset="0"/>
              </a:rPr>
              <a:t>Hongrie : 56 %</a:t>
            </a:r>
            <a:endParaRPr lang="en-IE"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fr-FR" sz="1800" dirty="0">
                <a:effectLst/>
                <a:latin typeface="Calibri Light" panose="020F0302020204030204" pitchFamily="34" charset="0"/>
                <a:ea typeface="Calibri" panose="020F0502020204030204" pitchFamily="34" charset="0"/>
                <a:cs typeface="Times New Roman" panose="02020603050405020304" pitchFamily="18" charset="0"/>
              </a:rPr>
              <a:t>Lettonie : 56 %</a:t>
            </a:r>
            <a:endParaRPr lang="en-IE"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fr-FR" sz="1800" dirty="0">
                <a:effectLst/>
                <a:latin typeface="Calibri Light" panose="020F0302020204030204" pitchFamily="34" charset="0"/>
                <a:ea typeface="Calibri" panose="020F0502020204030204" pitchFamily="34" charset="0"/>
                <a:cs typeface="Times New Roman" panose="02020603050405020304" pitchFamily="18" charset="0"/>
              </a:rPr>
              <a:t>Irlande : 58 %</a:t>
            </a:r>
            <a:endParaRPr lang="en-IE"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fr-FR" sz="1800" dirty="0">
                <a:effectLst/>
                <a:latin typeface="Calibri Light" panose="020F0302020204030204" pitchFamily="34" charset="0"/>
                <a:ea typeface="Calibri" panose="020F0502020204030204" pitchFamily="34" charset="0"/>
                <a:cs typeface="Times New Roman" panose="02020603050405020304" pitchFamily="18" charset="0"/>
              </a:rPr>
              <a:t>Luxembourg : 60 %</a:t>
            </a:r>
            <a:endParaRPr lang="en-IE"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fr-FR" sz="1800" dirty="0">
                <a:effectLst/>
                <a:latin typeface="Calibri Light" panose="020F0302020204030204" pitchFamily="34" charset="0"/>
                <a:ea typeface="Calibri" panose="020F0502020204030204" pitchFamily="34" charset="0"/>
                <a:cs typeface="Times New Roman" panose="02020603050405020304" pitchFamily="18" charset="0"/>
              </a:rPr>
              <a:t>Finlande : 60 %</a:t>
            </a:r>
            <a:endParaRPr lang="en-IE"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fr-FR" sz="1800" dirty="0">
                <a:effectLst/>
                <a:latin typeface="Calibri Light" panose="020F0302020204030204" pitchFamily="34" charset="0"/>
                <a:ea typeface="Calibri" panose="020F0502020204030204" pitchFamily="34" charset="0"/>
                <a:cs typeface="Times New Roman" panose="02020603050405020304" pitchFamily="18" charset="0"/>
              </a:rPr>
              <a:t>Suède : 61 %</a:t>
            </a:r>
            <a:endParaRPr lang="en-IE"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fr-FR" sz="1800" dirty="0">
                <a:effectLst/>
                <a:latin typeface="Calibri Light" panose="020F0302020204030204" pitchFamily="34" charset="0"/>
                <a:ea typeface="Calibri" panose="020F0502020204030204" pitchFamily="34" charset="0"/>
                <a:cs typeface="Times New Roman" panose="02020603050405020304" pitchFamily="18" charset="0"/>
              </a:rPr>
              <a:t>Pologne : 64 %</a:t>
            </a:r>
            <a:endParaRPr lang="en-IE"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fr-FR" sz="1800" dirty="0">
                <a:effectLst/>
                <a:latin typeface="Calibri Light" panose="020F0302020204030204" pitchFamily="34" charset="0"/>
                <a:ea typeface="Calibri" panose="020F0502020204030204" pitchFamily="34" charset="0"/>
                <a:cs typeface="Times New Roman" panose="02020603050405020304" pitchFamily="18" charset="0"/>
              </a:rPr>
              <a:t>Danemark : 65 %</a:t>
            </a:r>
            <a:endParaRPr lang="en-IE"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fr-FR" sz="1800" dirty="0">
                <a:effectLst/>
                <a:latin typeface="Calibri Light" panose="020F0302020204030204" pitchFamily="34" charset="0"/>
                <a:ea typeface="Calibri" panose="020F0502020204030204" pitchFamily="34" charset="0"/>
                <a:cs typeface="Times New Roman" panose="02020603050405020304" pitchFamily="18" charset="0"/>
              </a:rPr>
              <a:t>Portugal : 68 %</a:t>
            </a:r>
            <a:endParaRPr lang="en-IE"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fr-FR" sz="1800" dirty="0">
                <a:effectLst/>
                <a:latin typeface="Calibri Light" panose="020F0302020204030204" pitchFamily="34" charset="0"/>
                <a:ea typeface="Calibri" panose="020F0502020204030204" pitchFamily="34" charset="0"/>
                <a:cs typeface="Times New Roman" panose="02020603050405020304" pitchFamily="18" charset="0"/>
              </a:rPr>
              <a:t>Lituanie : 69 % </a:t>
            </a:r>
            <a:endParaRPr lang="en-IE"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fr-FR" sz="1800" dirty="0">
                <a:effectLst/>
                <a:latin typeface="Calibri Light" panose="020F0302020204030204" pitchFamily="34" charset="0"/>
                <a:ea typeface="Calibri" panose="020F0502020204030204" pitchFamily="34" charset="0"/>
                <a:cs typeface="Times New Roman" panose="02020603050405020304" pitchFamily="18" charset="0"/>
              </a:rPr>
              <a:t> </a:t>
            </a:r>
            <a:endParaRPr lang="en-IE"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fr-FR" sz="1800" dirty="0">
                <a:effectLst/>
                <a:latin typeface="Calibri Light" panose="020F0302020204030204" pitchFamily="34" charset="0"/>
                <a:ea typeface="Calibri" panose="020F0502020204030204" pitchFamily="34" charset="0"/>
                <a:cs typeface="Times New Roman" panose="02020603050405020304" pitchFamily="18" charset="0"/>
              </a:rPr>
              <a:t>4) 25,2 % en 2021 (petites villes : 35,9 % ; grandes villes </a:t>
            </a:r>
            <a:r>
              <a:rPr lang="en-150" sz="1800" dirty="0">
                <a:effectLst/>
                <a:latin typeface="Calibri Light" panose="020F0302020204030204" pitchFamily="34" charset="0"/>
                <a:ea typeface="Calibri" panose="020F0502020204030204" pitchFamily="34" charset="0"/>
                <a:cs typeface="Times New Roman" panose="02020603050405020304" pitchFamily="18" charset="0"/>
              </a:rPr>
              <a:t>:</a:t>
            </a:r>
            <a:r>
              <a:rPr lang="fr-FR" sz="1800" dirty="0">
                <a:effectLst/>
                <a:latin typeface="Calibri Light" panose="020F0302020204030204" pitchFamily="34" charset="0"/>
                <a:ea typeface="Calibri" panose="020F0502020204030204" pitchFamily="34" charset="0"/>
                <a:cs typeface="Times New Roman" panose="02020603050405020304" pitchFamily="18" charset="0"/>
              </a:rPr>
              <a:t> 38,9 %), ([</a:t>
            </a:r>
            <a:r>
              <a:rPr lang="fr-FR" sz="1800" u="sng" dirty="0">
                <a:solidFill>
                  <a:srgbClr val="0563C1"/>
                </a:solidFill>
                <a:effectLst/>
                <a:latin typeface="Calibri Light" panose="020F0302020204030204" pitchFamily="34" charset="0"/>
                <a:ea typeface="Calibri" panose="020F0502020204030204" pitchFamily="34" charset="0"/>
                <a:cs typeface="Times New Roman" panose="02020603050405020304" pitchFamily="18" charset="0"/>
                <a:hlinkClick r:id="rId5"/>
              </a:rPr>
              <a:t>source</a:t>
            </a:r>
            <a:r>
              <a:rPr lang="fr-FR" sz="1800" dirty="0">
                <a:effectLst/>
                <a:latin typeface="Calibri Light" panose="020F0302020204030204" pitchFamily="34" charset="0"/>
                <a:ea typeface="Calibri" panose="020F0502020204030204" pitchFamily="34" charset="0"/>
                <a:cs typeface="Times New Roman" panose="02020603050405020304" pitchFamily="18" charset="0"/>
              </a:rPr>
              <a:t>])</a:t>
            </a:r>
            <a:endParaRPr lang="en-IE"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fr-FR" sz="1800" dirty="0">
                <a:effectLst/>
                <a:latin typeface="Calibri Light" panose="020F0302020204030204" pitchFamily="34" charset="0"/>
                <a:ea typeface="Calibri" panose="020F0502020204030204" pitchFamily="34" charset="0"/>
                <a:cs typeface="Times New Roman" panose="02020603050405020304" pitchFamily="18" charset="0"/>
              </a:rPr>
              <a:t>5) 64,6 % en 2016. [</a:t>
            </a:r>
            <a:r>
              <a:rPr lang="fr-FR" sz="1800" u="sng" dirty="0">
                <a:solidFill>
                  <a:srgbClr val="0563C1"/>
                </a:solidFill>
                <a:effectLst/>
                <a:latin typeface="Calibri Light" panose="020F0302020204030204" pitchFamily="34" charset="0"/>
                <a:ea typeface="Calibri" panose="020F0502020204030204" pitchFamily="34" charset="0"/>
                <a:cs typeface="Times New Roman" panose="02020603050405020304" pitchFamily="18" charset="0"/>
                <a:hlinkClick r:id="rId6"/>
              </a:rPr>
              <a:t>l’actualisation de cette statistique n’est </a:t>
            </a:r>
            <a:r>
              <a:rPr lang="fr-FR" sz="1800" b="1" u="sng" dirty="0">
                <a:solidFill>
                  <a:srgbClr val="0563C1"/>
                </a:solidFill>
                <a:effectLst/>
                <a:latin typeface="Calibri Light" panose="020F0302020204030204" pitchFamily="34" charset="0"/>
                <a:ea typeface="Calibri" panose="020F0502020204030204" pitchFamily="34" charset="0"/>
                <a:cs typeface="Times New Roman" panose="02020603050405020304" pitchFamily="18" charset="0"/>
                <a:hlinkClick r:id="rId6"/>
              </a:rPr>
              <a:t>prévue</a:t>
            </a:r>
            <a:r>
              <a:rPr lang="fr-FR" sz="1800" u="sng" dirty="0">
                <a:solidFill>
                  <a:srgbClr val="0563C1"/>
                </a:solidFill>
                <a:effectLst/>
                <a:latin typeface="Calibri Light" panose="020F0302020204030204" pitchFamily="34" charset="0"/>
                <a:ea typeface="Calibri" panose="020F0502020204030204" pitchFamily="34" charset="0"/>
                <a:cs typeface="Times New Roman" panose="02020603050405020304" pitchFamily="18" charset="0"/>
                <a:hlinkClick r:id="rId6"/>
              </a:rPr>
              <a:t> que pour mai 2024</a:t>
            </a:r>
            <a:r>
              <a:rPr lang="fr-FR" sz="1800" dirty="0">
                <a:effectLst/>
                <a:latin typeface="Calibri Light" panose="020F0302020204030204" pitchFamily="34" charset="0"/>
                <a:ea typeface="Calibri" panose="020F0502020204030204" pitchFamily="34" charset="0"/>
                <a:cs typeface="Times New Roman" panose="02020603050405020304" pitchFamily="18" charset="0"/>
              </a:rPr>
              <a:t>]</a:t>
            </a:r>
            <a:endParaRPr lang="en-IE"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fr-FR" sz="1800" dirty="0">
                <a:effectLst/>
                <a:latin typeface="Calibri Light" panose="020F0302020204030204" pitchFamily="34" charset="0"/>
                <a:ea typeface="Calibri" panose="020F0502020204030204" pitchFamily="34" charset="0"/>
                <a:cs typeface="Times New Roman" panose="02020603050405020304" pitchFamily="18" charset="0"/>
              </a:rPr>
              <a:t> </a:t>
            </a:r>
            <a:endParaRPr lang="en-IE" sz="1800" dirty="0">
              <a:effectLst/>
              <a:latin typeface="Calibri" panose="020F0502020204030204" pitchFamily="34" charset="0"/>
              <a:ea typeface="Calibri" panose="020F0502020204030204" pitchFamily="34" charset="0"/>
              <a:cs typeface="Times New Roman" panose="02020603050405020304" pitchFamily="18" charset="0"/>
            </a:endParaRPr>
          </a:p>
          <a:p>
            <a:r>
              <a:rPr lang="fr-FR" sz="1800" dirty="0">
                <a:effectLst/>
                <a:latin typeface="Calibri Light" panose="020F0302020204030204" pitchFamily="34" charset="0"/>
                <a:ea typeface="Calibri" panose="020F0502020204030204" pitchFamily="34" charset="0"/>
              </a:rPr>
              <a:t>Vous trouverez davantage de données sur la démographie en Europe à l’adresse suivante : </a:t>
            </a:r>
            <a:r>
              <a:rPr lang="fr-FR" sz="1800" u="sng" dirty="0">
                <a:solidFill>
                  <a:srgbClr val="0563C1"/>
                </a:solidFill>
                <a:effectLst/>
                <a:latin typeface="Calibri Light" panose="020F0302020204030204" pitchFamily="34" charset="0"/>
                <a:ea typeface="Calibri" panose="020F0502020204030204" pitchFamily="34" charset="0"/>
                <a:hlinkClick r:id="rId7"/>
              </a:rPr>
              <a:t>https://ec.europa.eu/eurostat/web/interactive-publications/demography-2023</a:t>
            </a:r>
            <a:r>
              <a:rPr lang="fr-FR" sz="1800" dirty="0">
                <a:effectLst/>
                <a:latin typeface="Calibri Light" panose="020F0302020204030204" pitchFamily="34" charset="0"/>
                <a:ea typeface="Calibri" panose="020F0502020204030204" pitchFamily="34" charset="0"/>
              </a:rPr>
              <a:t> </a:t>
            </a:r>
            <a:endParaRPr lang="en-IE" dirty="0"/>
          </a:p>
        </p:txBody>
      </p:sp>
      <p:sp>
        <p:nvSpPr>
          <p:cNvPr id="4" name="Slide Number Placeholder 3"/>
          <p:cNvSpPr>
            <a:spLocks noGrp="1"/>
          </p:cNvSpPr>
          <p:nvPr>
            <p:ph type="sldNum" sz="quarter" idx="5"/>
          </p:nvPr>
        </p:nvSpPr>
        <p:spPr/>
        <p:txBody>
          <a:bodyPr/>
          <a:lstStyle/>
          <a:p>
            <a:fld id="{99A42D71-CC78-4B06-AD71-D748A717705B}" type="slidenum">
              <a:rPr lang="en-IE" smtClean="0"/>
              <a:t>3</a:t>
            </a:fld>
            <a:endParaRPr lang="en-IE"/>
          </a:p>
        </p:txBody>
      </p:sp>
    </p:spTree>
    <p:extLst>
      <p:ext uri="{BB962C8B-B14F-4D97-AF65-F5344CB8AC3E}">
        <p14:creationId xmlns:p14="http://schemas.microsoft.com/office/powerpoint/2010/main" val="319622406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r>
              <a:rPr lang="fr-FR" sz="1800" dirty="0">
                <a:effectLst/>
                <a:latin typeface="Calibri Light" panose="020F0302020204030204" pitchFamily="34" charset="0"/>
                <a:ea typeface="Calibri" panose="020F0502020204030204" pitchFamily="34" charset="0"/>
                <a:cs typeface="Times New Roman" panose="02020603050405020304" pitchFamily="18" charset="0"/>
              </a:rPr>
              <a:t>Les langues parlées dans les pays de l’UE constituent un élément essentiel de son patrimoine culturel. C’est pourquoi l’UE soutient le multilinguisme dans ses programmes et dans le cadre des travaux de ses institutions.</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fr-FR" sz="1800" dirty="0">
                <a:effectLst/>
                <a:latin typeface="Calibri Light" panose="020F0302020204030204" pitchFamily="34" charset="0"/>
                <a:ea typeface="Calibri" panose="020F0502020204030204" pitchFamily="34" charset="0"/>
                <a:cs typeface="Times New Roman" panose="02020603050405020304" pitchFamily="18" charset="0"/>
              </a:rPr>
              <a:t> </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fr-FR" sz="1800" dirty="0">
                <a:effectLst/>
                <a:latin typeface="Calibri Light" panose="020F0302020204030204" pitchFamily="34" charset="0"/>
                <a:ea typeface="Calibri" panose="020F0502020204030204" pitchFamily="34" charset="0"/>
                <a:cs typeface="Times New Roman" panose="02020603050405020304" pitchFamily="18" charset="0"/>
              </a:rPr>
              <a:t>Le multilinguisme est une caractéristique essentielle de l’Union européenne depuis ses origines. L’UE travaille dans </a:t>
            </a:r>
            <a:r>
              <a:rPr lang="fr-FR" sz="1800" b="1" dirty="0">
                <a:effectLst/>
                <a:latin typeface="Calibri Light" panose="020F0302020204030204" pitchFamily="34" charset="0"/>
                <a:ea typeface="Calibri" panose="020F0502020204030204" pitchFamily="34" charset="0"/>
                <a:cs typeface="Times New Roman" panose="02020603050405020304" pitchFamily="18" charset="0"/>
              </a:rPr>
              <a:t>24 langues officielles</a:t>
            </a:r>
            <a:r>
              <a:rPr lang="fr-FR" sz="1800" dirty="0">
                <a:effectLst/>
                <a:latin typeface="Calibri Light" panose="020F0302020204030204" pitchFamily="34" charset="0"/>
                <a:ea typeface="Calibri" panose="020F0502020204030204" pitchFamily="34" charset="0"/>
                <a:cs typeface="Times New Roman" panose="02020603050405020304" pitchFamily="18" charset="0"/>
              </a:rPr>
              <a:t>.</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fr-FR" sz="1800" dirty="0">
                <a:effectLst/>
                <a:latin typeface="Calibri Light" panose="020F0302020204030204" pitchFamily="34" charset="0"/>
                <a:ea typeface="Calibri" panose="020F0502020204030204" pitchFamily="34" charset="0"/>
                <a:cs typeface="Times New Roman" panose="02020603050405020304" pitchFamily="18" charset="0"/>
              </a:rPr>
              <a:t> </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fr-FR" sz="1800" dirty="0">
                <a:effectLst/>
                <a:latin typeface="Calibri" panose="020F0502020204030204" pitchFamily="34" charset="0"/>
                <a:ea typeface="Calibri" panose="020F0502020204030204" pitchFamily="34" charset="0"/>
                <a:cs typeface="Times New Roman" panose="02020603050405020304" pitchFamily="18" charset="0"/>
              </a:rPr>
              <a:t>Les règles relatives à l’utilisation des langues par les institutions de l’Union sont fixées par le </a:t>
            </a:r>
            <a:r>
              <a:rPr lang="fr-FR" sz="1800" u="sng" dirty="0">
                <a:solidFill>
                  <a:srgbClr val="0563C1"/>
                </a:solidFill>
                <a:effectLst/>
                <a:latin typeface="Calibri Light" panose="020F0302020204030204" pitchFamily="34" charset="0"/>
                <a:ea typeface="Calibri" panose="020F0502020204030204" pitchFamily="34" charset="0"/>
                <a:cs typeface="Times New Roman" panose="02020603050405020304" pitchFamily="18" charset="0"/>
                <a:hlinkClick r:id="rId3"/>
              </a:rPr>
              <a:t>règlement n</a:t>
            </a:r>
            <a:r>
              <a:rPr lang="fr-FR" sz="1800" u="sng" baseline="30000" dirty="0">
                <a:solidFill>
                  <a:srgbClr val="0563C1"/>
                </a:solidFill>
                <a:effectLst/>
                <a:latin typeface="Calibri Light" panose="020F0302020204030204" pitchFamily="34" charset="0"/>
                <a:ea typeface="Calibri" panose="020F0502020204030204" pitchFamily="34" charset="0"/>
                <a:cs typeface="Times New Roman" panose="02020603050405020304" pitchFamily="18" charset="0"/>
                <a:hlinkClick r:id="rId3"/>
              </a:rPr>
              <a:t>o</a:t>
            </a:r>
            <a:r>
              <a:rPr lang="fr-FR" sz="1800" u="sng" dirty="0">
                <a:solidFill>
                  <a:srgbClr val="0563C1"/>
                </a:solidFill>
                <a:effectLst/>
                <a:latin typeface="Calibri Light" panose="020F0302020204030204" pitchFamily="34" charset="0"/>
                <a:ea typeface="Calibri" panose="020F0502020204030204" pitchFamily="34" charset="0"/>
                <a:cs typeface="Times New Roman" panose="02020603050405020304" pitchFamily="18" charset="0"/>
                <a:hlinkClick r:id="rId3"/>
              </a:rPr>
              <a:t> 1</a:t>
            </a:r>
            <a:r>
              <a:rPr lang="fr-FR" sz="1800" dirty="0">
                <a:effectLst/>
                <a:latin typeface="Calibri" panose="020F0502020204030204" pitchFamily="34" charset="0"/>
                <a:ea typeface="Calibri" panose="020F0502020204030204" pitchFamily="34" charset="0"/>
                <a:cs typeface="Times New Roman" panose="02020603050405020304" pitchFamily="18" charset="0"/>
              </a:rPr>
              <a:t>, qui établit que les institutions disposent de 24 langues officielles et de travail.</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fr-FR" sz="1800" dirty="0">
                <a:effectLst/>
                <a:latin typeface="Calibri Light" panose="020F0302020204030204" pitchFamily="34" charset="0"/>
                <a:ea typeface="Calibri" panose="020F0502020204030204" pitchFamily="34" charset="0"/>
                <a:cs typeface="Times New Roman" panose="02020603050405020304" pitchFamily="18" charset="0"/>
              </a:rPr>
              <a:t> </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fr-FR" sz="1800" dirty="0">
                <a:effectLst/>
                <a:latin typeface="Calibri" panose="020F0502020204030204" pitchFamily="34" charset="0"/>
                <a:ea typeface="Calibri" panose="020F0502020204030204" pitchFamily="34" charset="0"/>
                <a:cs typeface="Times New Roman" panose="02020603050405020304" pitchFamily="18" charset="0"/>
              </a:rPr>
              <a:t>Les réunions du </a:t>
            </a:r>
            <a:r>
              <a:rPr lang="fr-FR" sz="1800" u="sng" dirty="0">
                <a:solidFill>
                  <a:srgbClr val="0563C1"/>
                </a:solidFill>
                <a:effectLst/>
                <a:latin typeface="Calibri Light" panose="020F0302020204030204" pitchFamily="34" charset="0"/>
                <a:ea typeface="Calibri" panose="020F0502020204030204" pitchFamily="34" charset="0"/>
                <a:cs typeface="Times New Roman" panose="02020603050405020304" pitchFamily="18" charset="0"/>
                <a:hlinkClick r:id="rId4"/>
              </a:rPr>
              <a:t>Conseil européen</a:t>
            </a:r>
            <a:r>
              <a:rPr lang="fr-FR" sz="1800" dirty="0">
                <a:effectLst/>
                <a:latin typeface="Calibri" panose="020F0502020204030204" pitchFamily="34" charset="0"/>
                <a:ea typeface="Calibri" panose="020F0502020204030204" pitchFamily="34" charset="0"/>
                <a:cs typeface="Times New Roman" panose="02020603050405020304" pitchFamily="18" charset="0"/>
              </a:rPr>
              <a:t> et du </a:t>
            </a:r>
            <a:r>
              <a:rPr lang="fr-FR" sz="1800" u="sng" dirty="0">
                <a:solidFill>
                  <a:srgbClr val="0563C1"/>
                </a:solidFill>
                <a:effectLst/>
                <a:latin typeface="Calibri Light" panose="020F0302020204030204" pitchFamily="34" charset="0"/>
                <a:ea typeface="Calibri" panose="020F0502020204030204" pitchFamily="34" charset="0"/>
                <a:cs typeface="Times New Roman" panose="02020603050405020304" pitchFamily="18" charset="0"/>
                <a:hlinkClick r:id="rId5"/>
              </a:rPr>
              <a:t>Conseil de l’Union européenne</a:t>
            </a:r>
            <a:r>
              <a:rPr lang="fr-FR" sz="1800" dirty="0">
                <a:effectLst/>
                <a:latin typeface="Calibri" panose="020F0502020204030204" pitchFamily="34" charset="0"/>
                <a:ea typeface="Calibri" panose="020F0502020204030204" pitchFamily="34" charset="0"/>
                <a:cs typeface="Times New Roman" panose="02020603050405020304" pitchFamily="18" charset="0"/>
              </a:rPr>
              <a:t> sont interprétées dans toutes les langues officielles.</a:t>
            </a:r>
            <a:r>
              <a:rPr lang="fr-FR" sz="1800" dirty="0">
                <a:effectLst/>
                <a:latin typeface="Calibri Light" panose="020F0302020204030204" pitchFamily="34" charset="0"/>
                <a:ea typeface="Calibri" panose="020F0502020204030204" pitchFamily="34" charset="0"/>
                <a:cs typeface="Times New Roman" panose="02020603050405020304" pitchFamily="18" charset="0"/>
              </a:rPr>
              <a:t> </a:t>
            </a:r>
            <a:r>
              <a:rPr lang="fr-FR" sz="1800" dirty="0">
                <a:effectLst/>
                <a:latin typeface="Calibri" panose="020F0502020204030204" pitchFamily="34" charset="0"/>
                <a:ea typeface="Calibri" panose="020F0502020204030204" pitchFamily="34" charset="0"/>
                <a:cs typeface="Times New Roman" panose="02020603050405020304" pitchFamily="18" charset="0"/>
              </a:rPr>
              <a:t>Les membres du Parlement européen ont le droit de </a:t>
            </a:r>
            <a:r>
              <a:rPr lang="fr-FR" sz="1800" u="sng" dirty="0">
                <a:solidFill>
                  <a:srgbClr val="0563C1"/>
                </a:solidFill>
                <a:effectLst/>
                <a:latin typeface="Calibri Light" panose="020F0302020204030204" pitchFamily="34" charset="0"/>
                <a:ea typeface="Calibri" panose="020F0502020204030204" pitchFamily="34" charset="0"/>
                <a:cs typeface="Times New Roman" panose="02020603050405020304" pitchFamily="18" charset="0"/>
                <a:hlinkClick r:id="rId6"/>
              </a:rPr>
              <a:t>s’exprimer au Parlement</a:t>
            </a:r>
            <a:r>
              <a:rPr lang="fr-FR" sz="1800" dirty="0">
                <a:effectLst/>
                <a:latin typeface="Calibri" panose="020F0502020204030204" pitchFamily="34" charset="0"/>
                <a:ea typeface="Calibri" panose="020F0502020204030204" pitchFamily="34" charset="0"/>
                <a:cs typeface="Times New Roman" panose="02020603050405020304" pitchFamily="18" charset="0"/>
              </a:rPr>
              <a:t> dans n'importe quelle langue officielle de l'UE.</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fr-FR" sz="1800" dirty="0">
                <a:effectLst/>
                <a:latin typeface="Calibri Light" panose="020F0302020204030204" pitchFamily="34" charset="0"/>
                <a:ea typeface="Calibri" panose="020F0502020204030204" pitchFamily="34" charset="0"/>
                <a:cs typeface="Times New Roman" panose="02020603050405020304" pitchFamily="18" charset="0"/>
              </a:rPr>
              <a:t> </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fr-FR" sz="1800" dirty="0">
                <a:effectLst/>
                <a:latin typeface="Calibri Light" panose="020F0302020204030204" pitchFamily="34" charset="0"/>
                <a:ea typeface="Calibri" panose="020F0502020204030204" pitchFamily="34" charset="0"/>
                <a:cs typeface="Times New Roman" panose="02020603050405020304" pitchFamily="18" charset="0"/>
              </a:rPr>
              <a:t>Les citoyens européens ont </a:t>
            </a:r>
            <a:r>
              <a:rPr lang="fr-FR" sz="1800" b="1" dirty="0">
                <a:effectLst/>
                <a:latin typeface="Calibri Light" panose="020F0302020204030204" pitchFamily="34" charset="0"/>
                <a:ea typeface="Calibri" panose="020F0502020204030204" pitchFamily="34" charset="0"/>
                <a:cs typeface="Times New Roman" panose="02020603050405020304" pitchFamily="18" charset="0"/>
              </a:rPr>
              <a:t>le droit d’être informés des activités de l’Union</a:t>
            </a:r>
            <a:r>
              <a:rPr lang="fr-FR" sz="1800" dirty="0">
                <a:effectLst/>
                <a:latin typeface="Calibri Light" panose="020F0302020204030204" pitchFamily="34" charset="0"/>
                <a:ea typeface="Calibri" panose="020F0502020204030204" pitchFamily="34" charset="0"/>
                <a:cs typeface="Times New Roman" panose="02020603050405020304" pitchFamily="18" charset="0"/>
              </a:rPr>
              <a:t>, de s'adresser aux institutions européennes et d’obtenir des réponses de celles-ci dans n’importe quelle langue officielle.</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fr-FR" sz="1800" dirty="0">
                <a:effectLst/>
                <a:latin typeface="Calibri Light" panose="020F0302020204030204" pitchFamily="34" charset="0"/>
                <a:ea typeface="Calibri" panose="020F0502020204030204" pitchFamily="34" charset="0"/>
                <a:cs typeface="Times New Roman" panose="02020603050405020304" pitchFamily="18" charset="0"/>
              </a:rPr>
              <a:t> </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fr-FR" sz="1800" dirty="0">
                <a:effectLst/>
                <a:latin typeface="Calibri" panose="020F0502020204030204" pitchFamily="34" charset="0"/>
                <a:ea typeface="Calibri" panose="020F0502020204030204" pitchFamily="34" charset="0"/>
                <a:cs typeface="Times New Roman" panose="02020603050405020304" pitchFamily="18" charset="0"/>
              </a:rPr>
              <a:t>En outre, les </a:t>
            </a:r>
            <a:r>
              <a:rPr lang="fr-FR" sz="1800" u="sng" dirty="0">
                <a:solidFill>
                  <a:srgbClr val="0563C1"/>
                </a:solidFill>
                <a:effectLst/>
                <a:latin typeface="Calibri Light" panose="020F0302020204030204" pitchFamily="34" charset="0"/>
                <a:ea typeface="Calibri" panose="020F0502020204030204" pitchFamily="34" charset="0"/>
                <a:cs typeface="Times New Roman" panose="02020603050405020304" pitchFamily="18" charset="0"/>
                <a:hlinkClick r:id="rId7"/>
              </a:rPr>
              <a:t>actes juridiques</a:t>
            </a:r>
            <a:r>
              <a:rPr lang="fr-FR" sz="1800" dirty="0">
                <a:effectLst/>
                <a:latin typeface="Calibri" panose="020F0502020204030204" pitchFamily="34" charset="0"/>
                <a:ea typeface="Calibri" panose="020F0502020204030204" pitchFamily="34" charset="0"/>
                <a:cs typeface="Times New Roman" panose="02020603050405020304" pitchFamily="18" charset="0"/>
              </a:rPr>
              <a:t> et leurs </a:t>
            </a:r>
            <a:r>
              <a:rPr lang="fr-FR" sz="1800" u="sng" dirty="0">
                <a:solidFill>
                  <a:srgbClr val="0563C1"/>
                </a:solidFill>
                <a:effectLst/>
                <a:latin typeface="Calibri Light" panose="020F0302020204030204" pitchFamily="34" charset="0"/>
                <a:ea typeface="Calibri" panose="020F0502020204030204" pitchFamily="34" charset="0"/>
                <a:cs typeface="Times New Roman" panose="02020603050405020304" pitchFamily="18" charset="0"/>
                <a:hlinkClick r:id="rId8"/>
              </a:rPr>
              <a:t>synthèses</a:t>
            </a:r>
            <a:r>
              <a:rPr lang="fr-FR" sz="1800" dirty="0">
                <a:effectLst/>
                <a:latin typeface="Calibri" panose="020F0502020204030204" pitchFamily="34" charset="0"/>
                <a:ea typeface="Calibri" panose="020F0502020204030204" pitchFamily="34" charset="0"/>
                <a:cs typeface="Times New Roman" panose="02020603050405020304" pitchFamily="18" charset="0"/>
              </a:rPr>
              <a:t> sont disponibles dans toutes les langues officielles de l’UE.</a:t>
            </a:r>
          </a:p>
          <a:p>
            <a:pPr>
              <a:lnSpc>
                <a:spcPct val="107000"/>
              </a:lnSpc>
              <a:spcAft>
                <a:spcPts val="800"/>
              </a:spcAft>
            </a:pPr>
            <a:r>
              <a:rPr lang="fr-FR" sz="1800" dirty="0">
                <a:effectLst/>
                <a:latin typeface="Calibri Light" panose="020F0302020204030204" pitchFamily="34" charset="0"/>
                <a:ea typeface="Calibri" panose="020F0502020204030204" pitchFamily="34" charset="0"/>
                <a:cs typeface="Times New Roman" panose="02020603050405020304" pitchFamily="18" charset="0"/>
              </a:rPr>
              <a:t>Langues officielles de l’UE</a:t>
            </a:r>
            <a:r>
              <a:rPr lang="en-150" sz="1800" dirty="0">
                <a:effectLst/>
                <a:latin typeface="Calibri Light" panose="020F0302020204030204" pitchFamily="34" charset="0"/>
                <a:ea typeface="Calibri" panose="020F0502020204030204" pitchFamily="34" charset="0"/>
                <a:cs typeface="Times New Roman" panose="02020603050405020304" pitchFamily="18" charset="0"/>
              </a:rPr>
              <a:t> </a:t>
            </a:r>
            <a:r>
              <a:rPr lang="fr-FR" sz="1800" dirty="0">
                <a:effectLst/>
                <a:latin typeface="Calibri Light" panose="020F0302020204030204" pitchFamily="34" charset="0"/>
                <a:ea typeface="Calibri" panose="020F0502020204030204" pitchFamily="34" charset="0"/>
                <a:cs typeface="Times New Roman" panose="02020603050405020304" pitchFamily="18" charset="0"/>
              </a:rPr>
              <a:t>:</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fr-FR" sz="1800" dirty="0">
                <a:effectLst/>
                <a:latin typeface="Calibri Light" panose="020F0302020204030204" pitchFamily="34" charset="0"/>
                <a:ea typeface="Calibri" panose="020F0502020204030204" pitchFamily="34" charset="0"/>
                <a:cs typeface="Times New Roman" panose="02020603050405020304" pitchFamily="18" charset="0"/>
              </a:rPr>
              <a:t>allemand, anglais, bulgare, croate, danois, espagnol, estonien, finnois, français, grec, hongrois, irlandais, italien, letton, lituanien, maltais, néerlandais, polonais, portugais, roumain, slovaque, slovène, suédois et tchèque.</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fr-FR" sz="1800" dirty="0">
                <a:effectLst/>
                <a:latin typeface="Calibri Light" panose="020F0302020204030204" pitchFamily="34" charset="0"/>
                <a:ea typeface="Calibri" panose="020F0502020204030204" pitchFamily="34" charset="0"/>
                <a:cs typeface="Times New Roman" panose="02020603050405020304" pitchFamily="18" charset="0"/>
              </a:rPr>
              <a:t> </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fr-FR" sz="1800" dirty="0">
                <a:effectLst/>
                <a:latin typeface="Calibri Light" panose="020F0302020204030204" pitchFamily="34" charset="0"/>
                <a:ea typeface="Calibri" panose="020F0502020204030204" pitchFamily="34" charset="0"/>
                <a:cs typeface="Times New Roman" panose="02020603050405020304" pitchFamily="18" charset="0"/>
              </a:rPr>
              <a:t>Alphabets officiels de l’UE</a:t>
            </a:r>
            <a:r>
              <a:rPr lang="en-150" sz="1800" dirty="0">
                <a:effectLst/>
                <a:latin typeface="Calibri Light" panose="020F0302020204030204" pitchFamily="34" charset="0"/>
                <a:ea typeface="Calibri" panose="020F0502020204030204" pitchFamily="34" charset="0"/>
                <a:cs typeface="Times New Roman" panose="02020603050405020304" pitchFamily="18" charset="0"/>
              </a:rPr>
              <a:t> </a:t>
            </a:r>
            <a:r>
              <a:rPr lang="fr-FR" sz="1800" dirty="0">
                <a:effectLst/>
                <a:latin typeface="Calibri Light" panose="020F0302020204030204" pitchFamily="34" charset="0"/>
                <a:ea typeface="Calibri" panose="020F0502020204030204" pitchFamily="34" charset="0"/>
                <a:cs typeface="Times New Roman" panose="02020603050405020304" pitchFamily="18" charset="0"/>
              </a:rPr>
              <a:t>: </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a:p>
            <a:r>
              <a:rPr lang="fr-FR" sz="1800" dirty="0">
                <a:effectLst/>
                <a:latin typeface="Calibri Light" panose="020F0302020204030204" pitchFamily="34" charset="0"/>
                <a:ea typeface="Calibri" panose="020F0502020204030204" pitchFamily="34" charset="0"/>
                <a:cs typeface="Times New Roman" panose="02020603050405020304" pitchFamily="18" charset="0"/>
              </a:rPr>
              <a:t>latin, cyrillique et grec.</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99A42D71-CC78-4B06-AD71-D748A717705B}" type="slidenum">
              <a:rPr lang="en-IE" smtClean="0"/>
              <a:t>4</a:t>
            </a:fld>
            <a:endParaRPr lang="en-IE"/>
          </a:p>
        </p:txBody>
      </p:sp>
    </p:spTree>
    <p:extLst>
      <p:ext uri="{BB962C8B-B14F-4D97-AF65-F5344CB8AC3E}">
        <p14:creationId xmlns:p14="http://schemas.microsoft.com/office/powerpoint/2010/main" val="273793793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r>
              <a:rPr lang="fr-FR" sz="1800" dirty="0">
                <a:effectLst/>
                <a:latin typeface="Calibri Light" panose="020F0302020204030204" pitchFamily="34" charset="0"/>
                <a:ea typeface="Calibri" panose="020F0502020204030204" pitchFamily="34" charset="0"/>
                <a:cs typeface="Times New Roman" panose="02020603050405020304" pitchFamily="18" charset="0"/>
              </a:rPr>
              <a:t>La diversité de l’UE se reflète également dans les nombreux dirigeants visionnaires qui ont contribué à créer l’Union européenne dans laquelle nous vivons aujourd’hui. </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fr-FR" sz="1800" b="1" dirty="0">
                <a:effectLst/>
                <a:latin typeface="Calibri Light" panose="020F0302020204030204" pitchFamily="34" charset="0"/>
                <a:ea typeface="Calibri" panose="020F0502020204030204" pitchFamily="34" charset="0"/>
                <a:cs typeface="Times New Roman" panose="02020603050405020304" pitchFamily="18" charset="0"/>
              </a:rPr>
              <a:t> </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fr-FR" sz="1800" dirty="0">
                <a:effectLst/>
                <a:latin typeface="Calibri Light" panose="020F0302020204030204" pitchFamily="34" charset="0"/>
                <a:ea typeface="Calibri" panose="020F0502020204030204" pitchFamily="34" charset="0"/>
                <a:cs typeface="Times New Roman" panose="02020603050405020304" pitchFamily="18" charset="0"/>
              </a:rPr>
              <a:t>Résistants, législateurs, parlementaires... Les pionniers de l’UE poursuivaient le même </a:t>
            </a:r>
            <a:r>
              <a:rPr lang="fr-FR" sz="1800" dirty="0" err="1">
                <a:effectLst/>
                <a:latin typeface="Calibri Light" panose="020F0302020204030204" pitchFamily="34" charset="0"/>
                <a:ea typeface="Calibri" panose="020F0502020204030204" pitchFamily="34" charset="0"/>
                <a:cs typeface="Times New Roman" panose="02020603050405020304" pitchFamily="18" charset="0"/>
              </a:rPr>
              <a:t>ideal</a:t>
            </a:r>
            <a:r>
              <a:rPr lang="en-150" sz="1800" dirty="0">
                <a:effectLst/>
                <a:latin typeface="Calibri Light" panose="020F0302020204030204" pitchFamily="34" charset="0"/>
                <a:ea typeface="Calibri" panose="020F0502020204030204" pitchFamily="34" charset="0"/>
                <a:cs typeface="Times New Roman" panose="02020603050405020304" pitchFamily="18" charset="0"/>
              </a:rPr>
              <a:t> </a:t>
            </a:r>
            <a:r>
              <a:rPr lang="fr-FR" sz="1800" dirty="0">
                <a:effectLst/>
                <a:latin typeface="Calibri Light" panose="020F0302020204030204" pitchFamily="34" charset="0"/>
                <a:ea typeface="Calibri" panose="020F0502020204030204" pitchFamily="34" charset="0"/>
                <a:cs typeface="Times New Roman" panose="02020603050405020304" pitchFamily="18" charset="0"/>
              </a:rPr>
              <a:t>: une Europe en paix, unie et prospère.</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fr-FR" sz="1800" dirty="0">
                <a:effectLst/>
                <a:latin typeface="Calibri Light" panose="020F0302020204030204" pitchFamily="34" charset="0"/>
                <a:ea typeface="Calibri" panose="020F0502020204030204" pitchFamily="34" charset="0"/>
                <a:cs typeface="Times New Roman" panose="02020603050405020304" pitchFamily="18" charset="0"/>
              </a:rPr>
              <a:t> </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a:p>
            <a:r>
              <a:rPr lang="fr-FR" sz="1800" dirty="0">
                <a:effectLst/>
                <a:latin typeface="Calibri Light" panose="020F0302020204030204" pitchFamily="34" charset="0"/>
                <a:ea typeface="Calibri" panose="020F0502020204030204" pitchFamily="34" charset="0"/>
                <a:cs typeface="Times New Roman" panose="02020603050405020304" pitchFamily="18" charset="0"/>
              </a:rPr>
              <a:t>Voici quelques-uns de ces grands pionniers. Vous trouverez d'autres portraits ici</a:t>
            </a:r>
            <a:r>
              <a:rPr lang="en-150" sz="1800" dirty="0">
                <a:effectLst/>
                <a:latin typeface="Calibri Light" panose="020F0302020204030204" pitchFamily="34" charset="0"/>
                <a:ea typeface="Calibri" panose="020F0502020204030204" pitchFamily="34" charset="0"/>
                <a:cs typeface="Times New Roman" panose="02020603050405020304" pitchFamily="18" charset="0"/>
              </a:rPr>
              <a:t> </a:t>
            </a:r>
            <a:r>
              <a:rPr lang="fr-FR" sz="1800" dirty="0">
                <a:effectLst/>
                <a:latin typeface="Calibri Light" panose="020F0302020204030204" pitchFamily="34" charset="0"/>
                <a:ea typeface="Calibri" panose="020F0502020204030204" pitchFamily="34" charset="0"/>
                <a:cs typeface="Times New Roman" panose="02020603050405020304" pitchFamily="18" charset="0"/>
              </a:rPr>
              <a:t>: </a:t>
            </a:r>
            <a:r>
              <a:rPr lang="fr-FR" sz="1800" u="sng" dirty="0">
                <a:solidFill>
                  <a:srgbClr val="0563C1"/>
                </a:solidFill>
                <a:effectLst/>
                <a:latin typeface="Calibri Light" panose="020F0302020204030204" pitchFamily="34" charset="0"/>
                <a:ea typeface="Calibri" panose="020F0502020204030204" pitchFamily="34" charset="0"/>
                <a:cs typeface="Times New Roman" panose="02020603050405020304" pitchFamily="18" charset="0"/>
                <a:hlinkClick r:id="rId3"/>
              </a:rPr>
              <a:t>https://europa.eu/european-union/about-eu/history/eu-pioneers_fr</a:t>
            </a:r>
            <a:endParaRPr lang="en-150" sz="1800" u="sng" dirty="0">
              <a:solidFill>
                <a:srgbClr val="0563C1"/>
              </a:solidFill>
              <a:effectLst/>
              <a:latin typeface="Calibri Light" panose="020F0302020204030204" pitchFamily="34" charset="0"/>
              <a:ea typeface="Calibri" panose="020F0502020204030204" pitchFamily="34" charset="0"/>
              <a:cs typeface="Times New Roman" panose="02020603050405020304" pitchFamily="18" charset="0"/>
            </a:endParaRPr>
          </a:p>
          <a:p>
            <a:endParaRPr lang="en-150" sz="1800" u="sng" dirty="0">
              <a:solidFill>
                <a:srgbClr val="0563C1"/>
              </a:solidFill>
              <a:effectLst/>
              <a:latin typeface="Calibri Light" panose="020F0302020204030204" pitchFamily="34"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fr-FR" sz="8000" b="1" dirty="0">
                <a:effectLst/>
                <a:latin typeface="Calibri Light" panose="020F0302020204030204" pitchFamily="34" charset="0"/>
                <a:ea typeface="Calibri" panose="020F0502020204030204" pitchFamily="34" charset="0"/>
                <a:cs typeface="Times New Roman" panose="02020603050405020304" pitchFamily="18" charset="0"/>
              </a:rPr>
              <a:t>Simone Veil</a:t>
            </a:r>
            <a:endParaRPr lang="fr-FR" sz="1800" u="sng" dirty="0">
              <a:solidFill>
                <a:srgbClr val="0563C1"/>
              </a:solidFill>
              <a:effectLst/>
              <a:latin typeface="Calibri Light" panose="020F03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fr-FR" sz="1800" dirty="0">
                <a:effectLst/>
                <a:latin typeface="Calibri Light" panose="020F0302020204030204" pitchFamily="34" charset="0"/>
                <a:ea typeface="Calibri" panose="020F0502020204030204" pitchFamily="34" charset="0"/>
                <a:cs typeface="Times New Roman" panose="02020603050405020304" pitchFamily="18" charset="0"/>
              </a:rPr>
              <a:t>Simone Veil </a:t>
            </a:r>
            <a:r>
              <a:rPr lang="fr-FR" sz="1800" noProof="0" dirty="0">
                <a:effectLst/>
                <a:latin typeface="Calibri Light" panose="020F0302020204030204" pitchFamily="34" charset="0"/>
                <a:ea typeface="Calibri" panose="020F0502020204030204" pitchFamily="34" charset="0"/>
                <a:cs typeface="Times New Roman" panose="02020603050405020304" pitchFamily="18" charset="0"/>
              </a:rPr>
              <a:t>survécut</a:t>
            </a:r>
            <a:r>
              <a:rPr lang="fr-FR" sz="1800" dirty="0">
                <a:effectLst/>
                <a:latin typeface="Calibri Light" panose="020F0302020204030204" pitchFamily="34" charset="0"/>
                <a:ea typeface="Calibri" panose="020F0502020204030204" pitchFamily="34" charset="0"/>
                <a:cs typeface="Times New Roman" panose="02020603050405020304" pitchFamily="18" charset="0"/>
              </a:rPr>
              <a:t> aux camps de concentration. Son enfance et le traumatisme subi durant la Seconde Guerre mondiale furent à l’origine de son engagement en faveur d’une Europe unifiée, une cause qu’elle défendra pendant le reste de sa vie.</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fr-FR" sz="1800" dirty="0">
                <a:effectLst/>
                <a:latin typeface="Calibri" panose="020F0502020204030204" pitchFamily="34" charset="0"/>
                <a:ea typeface="Calibri" panose="020F0502020204030204" pitchFamily="34" charset="0"/>
                <a:cs typeface="Calibri Light" panose="020F0302020204030204" pitchFamily="34" charset="0"/>
              </a:rPr>
              <a:t> </a:t>
            </a:r>
            <a:endParaRPr lang="el-GR" sz="1800" i="1"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fr-FR" sz="1800" b="1" i="1" dirty="0">
                <a:effectLst/>
                <a:latin typeface="Calibri Light" panose="020F0302020204030204" pitchFamily="34" charset="0"/>
                <a:ea typeface="Calibri" panose="020F0502020204030204" pitchFamily="34" charset="0"/>
                <a:cs typeface="Times New Roman" panose="02020603050405020304" pitchFamily="18" charset="0"/>
              </a:rPr>
              <a:t>Vie et carrière</a:t>
            </a:r>
            <a:endParaRPr lang="el-GR" sz="1800" i="1"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fr-FR" sz="1800" dirty="0">
                <a:effectLst/>
                <a:latin typeface="Calibri Light" panose="020F0302020204030204" pitchFamily="34" charset="0"/>
                <a:ea typeface="Calibri" panose="020F0502020204030204" pitchFamily="34" charset="0"/>
                <a:cs typeface="Times New Roman" panose="02020603050405020304" pitchFamily="18" charset="0"/>
              </a:rPr>
              <a:t>Elle commence sa carrière dans le droit, avant de s’engager en politique. En 1974, elle rejoint le gouvernement français sous la présidence de Valéry Giscard d’Estaing au poste de ministre de la santé.</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fr-FR" sz="1800" dirty="0">
                <a:effectLst/>
                <a:latin typeface="Calibri Light" panose="020F0302020204030204" pitchFamily="34" charset="0"/>
                <a:ea typeface="Calibri" panose="020F0502020204030204" pitchFamily="34" charset="0"/>
                <a:cs typeface="Times New Roman" panose="02020603050405020304" pitchFamily="18" charset="0"/>
              </a:rPr>
              <a:t> </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fr-FR" sz="1800" dirty="0">
                <a:effectLst/>
                <a:latin typeface="Calibri Light" panose="020F0302020204030204" pitchFamily="34" charset="0"/>
                <a:ea typeface="Calibri" panose="020F0502020204030204" pitchFamily="34" charset="0"/>
                <a:cs typeface="Times New Roman" panose="02020603050405020304" pitchFamily="18" charset="0"/>
              </a:rPr>
              <a:t>Peu après sa nomination, elle engage une âpre bataille pour légaliser l’avortement en France et ne parvient à ses fins que lorsque l’opposition au sein de l’Assemblée nationale se rallie à sa cause pour faire adopter la loi en 1975. Cette loi, considérée comme une avancée majeure, deviendra largement connue sous le nom de «loi Veil».</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fr-FR" sz="1800" dirty="0">
                <a:effectLst/>
                <a:latin typeface="Calibri Light" panose="020F0302020204030204" pitchFamily="34" charset="0"/>
                <a:ea typeface="Calibri" panose="020F0502020204030204" pitchFamily="34" charset="0"/>
                <a:cs typeface="Times New Roman" panose="02020603050405020304" pitchFamily="18" charset="0"/>
              </a:rPr>
              <a:t> </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fr-FR" sz="1800" b="1" i="1" dirty="0">
                <a:effectLst/>
                <a:latin typeface="Calibri Light" panose="020F0302020204030204" pitchFamily="34" charset="0"/>
                <a:ea typeface="Calibri" panose="020F0502020204030204" pitchFamily="34" charset="0"/>
                <a:cs typeface="Times New Roman" panose="02020603050405020304" pitchFamily="18" charset="0"/>
              </a:rPr>
              <a:t>Une vision pour l’Europe</a:t>
            </a:r>
            <a:endParaRPr lang="el-GR" sz="1800" i="1"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fr-FR" sz="1800" dirty="0">
                <a:effectLst/>
                <a:latin typeface="Calibri Light" panose="020F0302020204030204" pitchFamily="34" charset="0"/>
                <a:ea typeface="Calibri" panose="020F0502020204030204" pitchFamily="34" charset="0"/>
                <a:cs typeface="Times New Roman" panose="02020603050405020304" pitchFamily="18" charset="0"/>
              </a:rPr>
              <a:t>À la demande du président Giscard d’Estaing, elle accepte de prendre la tête de la liste de son parti lors des premières élections directes du </a:t>
            </a:r>
            <a:r>
              <a:rPr lang="fr-FR" sz="1800" u="sng" dirty="0">
                <a:solidFill>
                  <a:srgbClr val="0563C1"/>
                </a:solidFill>
                <a:effectLst/>
                <a:latin typeface="Calibri Light" panose="020F0302020204030204" pitchFamily="34" charset="0"/>
                <a:ea typeface="Calibri" panose="020F0502020204030204" pitchFamily="34" charset="0"/>
                <a:cs typeface="Times New Roman" panose="02020603050405020304" pitchFamily="18" charset="0"/>
                <a:hlinkClick r:id="rId4"/>
              </a:rPr>
              <a:t>Parlement européen</a:t>
            </a:r>
            <a:r>
              <a:rPr lang="fr-FR" sz="1800" dirty="0">
                <a:effectLst/>
                <a:latin typeface="Calibri Light" panose="020F0302020204030204" pitchFamily="34" charset="0"/>
                <a:ea typeface="Calibri" panose="020F0502020204030204" pitchFamily="34" charset="0"/>
                <a:cs typeface="Times New Roman" panose="02020603050405020304" pitchFamily="18" charset="0"/>
              </a:rPr>
              <a:t> en 1979.</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fr-FR" sz="1800" dirty="0">
                <a:effectLst/>
                <a:latin typeface="Calibri Light" panose="020F0302020204030204" pitchFamily="34" charset="0"/>
                <a:ea typeface="Calibri" panose="020F0502020204030204" pitchFamily="34" charset="0"/>
                <a:cs typeface="Times New Roman" panose="02020603050405020304" pitchFamily="18" charset="0"/>
              </a:rPr>
              <a:t> </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fr-FR" sz="1800" dirty="0">
                <a:effectLst/>
                <a:latin typeface="Calibri Light" panose="020F0302020204030204" pitchFamily="34" charset="0"/>
                <a:ea typeface="Calibri" panose="020F0502020204030204" pitchFamily="34" charset="0"/>
                <a:cs typeface="Times New Roman" panose="02020603050405020304" pitchFamily="18" charset="0"/>
              </a:rPr>
              <a:t>Simone Veil fut dûment élue au Parlement européen, qui la choisit comme présidente. Elle devint ainsi présidente du premier Parlement européen directement élu et la première femme à la tête d’une institution européenne. Deux ans plus tard, elle reçoit le </a:t>
            </a:r>
            <a:r>
              <a:rPr lang="fr-FR" sz="1800" u="sng" dirty="0">
                <a:solidFill>
                  <a:srgbClr val="0563C1"/>
                </a:solidFill>
                <a:effectLst/>
                <a:latin typeface="Calibri Light" panose="020F0302020204030204" pitchFamily="34" charset="0"/>
                <a:ea typeface="Calibri" panose="020F0502020204030204" pitchFamily="34" charset="0"/>
                <a:cs typeface="Times New Roman" panose="02020603050405020304" pitchFamily="18" charset="0"/>
                <a:hlinkClick r:id="rId5"/>
              </a:rPr>
              <a:t>prix Charlemagne</a:t>
            </a:r>
            <a:r>
              <a:rPr lang="fr-FR" sz="1800" dirty="0">
                <a:effectLst/>
                <a:latin typeface="Calibri Light" panose="020F0302020204030204" pitchFamily="34" charset="0"/>
                <a:ea typeface="Calibri" panose="020F0502020204030204" pitchFamily="34" charset="0"/>
                <a:cs typeface="Times New Roman" panose="02020603050405020304" pitchFamily="18" charset="0"/>
              </a:rPr>
              <a:t>, qui récompense la contribution de personnalités à l’unité européenne.</a:t>
            </a:r>
          </a:p>
          <a:p>
            <a:pPr>
              <a:lnSpc>
                <a:spcPct val="107000"/>
              </a:lnSpc>
              <a:spcAft>
                <a:spcPts val="800"/>
              </a:spcAft>
            </a:pPr>
            <a:r>
              <a:rPr lang="fr-FR" sz="1800" dirty="0">
                <a:effectLst/>
                <a:latin typeface="Calibri Light" panose="020F0302020204030204" pitchFamily="34" charset="0"/>
                <a:ea typeface="Calibri" panose="020F0502020204030204" pitchFamily="34" charset="0"/>
                <a:cs typeface="Times New Roman" panose="02020603050405020304" pitchFamily="18" charset="0"/>
              </a:rPr>
              <a:t>Jean Monnet, homme politique et conseiller économique français, a défendu tout au long de sa vie l’intégration européenne. Ses idées ont inspiré le plan Schuman visant à mettre en commun la production nationale française et allemande de charbon et d’acier.</a:t>
            </a:r>
            <a:endParaRPr lang="en-150" sz="1800" dirty="0">
              <a:effectLst/>
              <a:latin typeface="Calibri Light" panose="020F0302020204030204" pitchFamily="34" charset="0"/>
              <a:ea typeface="Calibri" panose="020F0502020204030204" pitchFamily="34" charset="0"/>
              <a:cs typeface="Times New Roman" panose="02020603050405020304" pitchFamily="18" charset="0"/>
            </a:endParaRPr>
          </a:p>
          <a:p>
            <a:pPr>
              <a:lnSpc>
                <a:spcPct val="107000"/>
              </a:lnSpc>
              <a:spcAft>
                <a:spcPts val="800"/>
              </a:spcAft>
            </a:pPr>
            <a:endParaRPr lang="en-150" sz="1800" dirty="0">
              <a:effectLst/>
              <a:latin typeface="Calibri Light" panose="020F0302020204030204" pitchFamily="34"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7000"/>
              </a:lnSpc>
              <a:spcBef>
                <a:spcPts val="0"/>
              </a:spcBef>
              <a:spcAft>
                <a:spcPts val="800"/>
              </a:spcAft>
              <a:buClrTx/>
              <a:buSzTx/>
              <a:buFontTx/>
              <a:buNone/>
              <a:tabLst/>
              <a:defRPr/>
            </a:pPr>
            <a:r>
              <a:rPr lang="fr-FR" sz="1800" b="1" dirty="0">
                <a:effectLst/>
                <a:latin typeface="Calibri Light" panose="020F0302020204030204" pitchFamily="34" charset="0"/>
                <a:ea typeface="Calibri" panose="020F0502020204030204" pitchFamily="34" charset="0"/>
                <a:cs typeface="Times New Roman" panose="02020603050405020304" pitchFamily="18" charset="0"/>
              </a:rPr>
              <a:t>Jean Monnet</a:t>
            </a:r>
            <a:endParaRPr lang="en-150" sz="1800" b="1" dirty="0">
              <a:effectLst/>
              <a:latin typeface="Calibri" panose="020F0502020204030204" pitchFamily="34"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7000"/>
              </a:lnSpc>
              <a:spcBef>
                <a:spcPts val="0"/>
              </a:spcBef>
              <a:spcAft>
                <a:spcPts val="800"/>
              </a:spcAft>
              <a:buClrTx/>
              <a:buSzTx/>
              <a:buFontTx/>
              <a:buNone/>
              <a:tabLst/>
              <a:defRPr/>
            </a:pPr>
            <a:r>
              <a:rPr lang="fr-FR" sz="1800" dirty="0">
                <a:effectLst/>
                <a:latin typeface="Calibri Light" panose="020F0302020204030204" pitchFamily="34" charset="0"/>
                <a:ea typeface="Calibri" panose="020F0502020204030204" pitchFamily="34" charset="0"/>
                <a:cs typeface="Times New Roman" panose="02020603050405020304" pitchFamily="18" charset="0"/>
              </a:rPr>
              <a:t>Jean Monnet, homme politique et conseiller économique français, a défendu tout au long de sa vie l’intégration européenne. Ses idées ont inspiré le plan Schuman visant à mettre en commun la production nationale française et allemande de charbon et d’acier.</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fr-FR" sz="1800" dirty="0">
                <a:effectLst/>
                <a:latin typeface="Calibri" panose="020F0502020204030204" pitchFamily="34" charset="0"/>
                <a:ea typeface="Calibri" panose="020F0502020204030204" pitchFamily="34" charset="0"/>
                <a:cs typeface="Calibri Light" panose="020F0302020204030204" pitchFamily="34" charset="0"/>
              </a:rPr>
              <a:t> </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fr-FR" sz="1800" b="1" i="1" dirty="0">
                <a:effectLst/>
                <a:latin typeface="Calibri Light" panose="020F0302020204030204" pitchFamily="34" charset="0"/>
                <a:ea typeface="Calibri" panose="020F0502020204030204" pitchFamily="34" charset="0"/>
                <a:cs typeface="Times New Roman" panose="02020603050405020304" pitchFamily="18" charset="0"/>
              </a:rPr>
              <a:t>Vie et carrière</a:t>
            </a:r>
            <a:endParaRPr lang="el-GR" sz="1800" i="1"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fr-FR" sz="1800" dirty="0">
                <a:effectLst/>
                <a:latin typeface="Calibri Light" panose="020F0302020204030204" pitchFamily="34" charset="0"/>
                <a:ea typeface="Calibri" panose="020F0502020204030204" pitchFamily="34" charset="0"/>
                <a:cs typeface="Times New Roman" panose="02020603050405020304" pitchFamily="18" charset="0"/>
              </a:rPr>
              <a:t>En 1914, quand la Première Guerre mondiale éclate, Jean Monnet contacte le gouvernement pour lui proposer de mieux coordonner le transport des approvisionnements de guerre avec les alliés de la France. Plus tard, il est nommé secrétaire général adjoint de la Société des Nations, dès sa création en 1919. En 1943, Jean Monnet devient membre du Comité français de libération nationale, le gouvernement français de facto en exil à Alger. C’est alors qu’il exprime pour la première fois son idée d’une Europe unie qui permettrait de maintenir la paix.</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fr-FR" sz="1800" dirty="0">
                <a:effectLst/>
                <a:latin typeface="Calibri Light" panose="020F0302020204030204" pitchFamily="34" charset="0"/>
                <a:ea typeface="Calibri" panose="020F0502020204030204" pitchFamily="34" charset="0"/>
                <a:cs typeface="Times New Roman" panose="02020603050405020304" pitchFamily="18" charset="0"/>
              </a:rPr>
              <a:t> </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fr-FR" sz="1800" b="1" i="1" dirty="0">
                <a:effectLst/>
                <a:latin typeface="Calibri Light" panose="020F0302020204030204" pitchFamily="34" charset="0"/>
                <a:ea typeface="Calibri" panose="020F0502020204030204" pitchFamily="34" charset="0"/>
                <a:cs typeface="Times New Roman" panose="02020603050405020304" pitchFamily="18" charset="0"/>
              </a:rPr>
              <a:t>Une vision pour l’Europe</a:t>
            </a:r>
            <a:endParaRPr lang="el-GR" sz="1800" i="1"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fr-FR" sz="1800" dirty="0">
                <a:effectLst/>
                <a:latin typeface="Calibri Light" panose="020F0302020204030204" pitchFamily="34" charset="0"/>
                <a:ea typeface="Calibri" panose="020F0502020204030204" pitchFamily="34" charset="0"/>
                <a:cs typeface="Times New Roman" panose="02020603050405020304" pitchFamily="18" charset="0"/>
              </a:rPr>
              <a:t>Après la guerre, dans un contexte de tensions internationales croissantes, Jean Monnet a le sentiment qu’il est temps de franchir un pas décisif vers l’unité européenne. Il commence donc à travailler avec son équipe sur l’idée d’une Communauté européenne. Le 9 mai 1950, Robert Schuman, ministre français des affaires étrangères, fait une déclaration au nom du gouvernement français, connue sous le nom de «déclaration Schuman».</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fr-FR" sz="1800" dirty="0">
                <a:effectLst/>
                <a:latin typeface="Calibri Light" panose="020F0302020204030204" pitchFamily="34" charset="0"/>
                <a:ea typeface="Calibri" panose="020F0502020204030204" pitchFamily="34" charset="0"/>
                <a:cs typeface="Times New Roman" panose="02020603050405020304" pitchFamily="18" charset="0"/>
              </a:rPr>
              <a:t> </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fr-FR" sz="1800" dirty="0">
                <a:effectLst/>
                <a:latin typeface="Calibri Light" panose="020F0302020204030204" pitchFamily="34" charset="0"/>
                <a:ea typeface="Calibri" panose="020F0502020204030204" pitchFamily="34" charset="0"/>
                <a:cs typeface="Times New Roman" panose="02020603050405020304" pitchFamily="18" charset="0"/>
              </a:rPr>
              <a:t>Cette déclaration, dont Jean Monnet fut l’inspirateur, proposait de placer l’ensemble de la production franco-allemande du charbon et de l’acier sous la responsabilité d’une Haute Autorité. L’idée était qu’en partageant la production de ces ressources, les deux pays les plus puissants du continent ne pourraient plus se faire la guerre.</a:t>
            </a:r>
            <a:endParaRPr lang="en-150" sz="1800" dirty="0">
              <a:effectLst/>
              <a:latin typeface="Calibri Light" panose="020F0302020204030204" pitchFamily="34" charset="0"/>
              <a:ea typeface="Calibri" panose="020F0502020204030204" pitchFamily="34" charset="0"/>
              <a:cs typeface="Times New Roman" panose="02020603050405020304" pitchFamily="18" charset="0"/>
            </a:endParaRPr>
          </a:p>
          <a:p>
            <a:pPr>
              <a:lnSpc>
                <a:spcPct val="107000"/>
              </a:lnSpc>
              <a:spcAft>
                <a:spcPts val="800"/>
              </a:spcAft>
            </a:pPr>
            <a:endParaRPr lang="en-150" sz="1800" dirty="0">
              <a:effectLst/>
              <a:latin typeface="Calibri Light" panose="020F0302020204030204" pitchFamily="34"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7000"/>
              </a:lnSpc>
              <a:spcBef>
                <a:spcPts val="0"/>
              </a:spcBef>
              <a:spcAft>
                <a:spcPts val="800"/>
              </a:spcAft>
              <a:buClrTx/>
              <a:buSzTx/>
              <a:buFontTx/>
              <a:buNone/>
              <a:tabLst/>
              <a:defRPr/>
            </a:pPr>
            <a:r>
              <a:rPr lang="fr-FR" sz="1800" b="1" dirty="0">
                <a:effectLst/>
                <a:latin typeface="Calibri Light" panose="020F0302020204030204" pitchFamily="34" charset="0"/>
                <a:ea typeface="Calibri" panose="020F0502020204030204" pitchFamily="34" charset="0"/>
                <a:cs typeface="Times New Roman" panose="02020603050405020304" pitchFamily="18" charset="0"/>
              </a:rPr>
              <a:t>Ursula </a:t>
            </a:r>
            <a:r>
              <a:rPr lang="fr-FR" sz="1800" b="1" dirty="0" err="1">
                <a:effectLst/>
                <a:latin typeface="Calibri Light" panose="020F0302020204030204" pitchFamily="34" charset="0"/>
                <a:ea typeface="Calibri" panose="020F0502020204030204" pitchFamily="34" charset="0"/>
                <a:cs typeface="Times New Roman" panose="02020603050405020304" pitchFamily="18" charset="0"/>
              </a:rPr>
              <a:t>Hirschmann</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fr-FR" sz="1800" dirty="0">
                <a:effectLst/>
                <a:latin typeface="Calibri Light" panose="020F0302020204030204" pitchFamily="34" charset="0"/>
                <a:ea typeface="Calibri" panose="020F0502020204030204" pitchFamily="34" charset="0"/>
                <a:cs typeface="Times New Roman" panose="02020603050405020304" pitchFamily="18" charset="0"/>
              </a:rPr>
              <a:t>Née dans une famille juive de la classe moyenne à Berlin en septembre 1913, Ursula </a:t>
            </a:r>
            <a:r>
              <a:rPr lang="fr-FR" sz="1800" dirty="0" err="1">
                <a:effectLst/>
                <a:latin typeface="Calibri Light" panose="020F0302020204030204" pitchFamily="34" charset="0"/>
                <a:ea typeface="Calibri" panose="020F0502020204030204" pitchFamily="34" charset="0"/>
                <a:cs typeface="Times New Roman" panose="02020603050405020304" pitchFamily="18" charset="0"/>
              </a:rPr>
              <a:t>Hirschmann</a:t>
            </a:r>
            <a:r>
              <a:rPr lang="fr-FR" sz="1800" dirty="0">
                <a:effectLst/>
                <a:latin typeface="Calibri Light" panose="020F0302020204030204" pitchFamily="34" charset="0"/>
                <a:ea typeface="Calibri" panose="020F0502020204030204" pitchFamily="34" charset="0"/>
                <a:cs typeface="Times New Roman" panose="02020603050405020304" pitchFamily="18" charset="0"/>
              </a:rPr>
              <a:t> rejoignit en 1932 l’organisation de jeunesse du parti social-démocrate, qui s’opposait à la montée du nazisme. Après son mariage avec Eugenio </a:t>
            </a:r>
            <a:r>
              <a:rPr lang="fr-FR" sz="1800" dirty="0" err="1">
                <a:effectLst/>
                <a:latin typeface="Calibri Light" panose="020F0302020204030204" pitchFamily="34" charset="0"/>
                <a:ea typeface="Calibri" panose="020F0502020204030204" pitchFamily="34" charset="0"/>
                <a:cs typeface="Times New Roman" panose="02020603050405020304" pitchFamily="18" charset="0"/>
              </a:rPr>
              <a:t>Colorni</a:t>
            </a:r>
            <a:r>
              <a:rPr lang="fr-FR" sz="1800" dirty="0">
                <a:effectLst/>
                <a:latin typeface="Calibri Light" panose="020F0302020204030204" pitchFamily="34" charset="0"/>
                <a:ea typeface="Calibri" panose="020F0502020204030204" pitchFamily="34" charset="0"/>
                <a:cs typeface="Times New Roman" panose="02020603050405020304" pitchFamily="18" charset="0"/>
              </a:rPr>
              <a:t>, un jeune philosophe et socialiste italien, Ursula </a:t>
            </a:r>
            <a:r>
              <a:rPr lang="fr-FR" sz="1800" dirty="0" err="1">
                <a:effectLst/>
                <a:latin typeface="Calibri Light" panose="020F0302020204030204" pitchFamily="34" charset="0"/>
                <a:ea typeface="Calibri" panose="020F0502020204030204" pitchFamily="34" charset="0"/>
                <a:cs typeface="Times New Roman" panose="02020603050405020304" pitchFamily="18" charset="0"/>
              </a:rPr>
              <a:t>Hirschmann</a:t>
            </a:r>
            <a:r>
              <a:rPr lang="fr-FR" sz="1800" dirty="0">
                <a:effectLst/>
                <a:latin typeface="Calibri Light" panose="020F0302020204030204" pitchFamily="34" charset="0"/>
                <a:ea typeface="Calibri" panose="020F0502020204030204" pitchFamily="34" charset="0"/>
                <a:cs typeface="Times New Roman" panose="02020603050405020304" pitchFamily="18" charset="0"/>
              </a:rPr>
              <a:t> participa activement à la résistance clandestine contre le fascisme en Italie, pays natal de son mari.</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fr-FR" sz="1800" dirty="0">
                <a:effectLst/>
                <a:latin typeface="Calibri Light" panose="020F0302020204030204" pitchFamily="34" charset="0"/>
                <a:ea typeface="Calibri" panose="020F0502020204030204" pitchFamily="34" charset="0"/>
                <a:cs typeface="Times New Roman" panose="02020603050405020304" pitchFamily="18" charset="0"/>
              </a:rPr>
              <a:t> </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fr-FR" sz="1800" b="1" i="1" u="none" dirty="0">
                <a:effectLst/>
                <a:latin typeface="Calibri Light" panose="020F0302020204030204" pitchFamily="34" charset="0"/>
                <a:ea typeface="Calibri" panose="020F0502020204030204" pitchFamily="34" charset="0"/>
                <a:cs typeface="Times New Roman" panose="02020603050405020304" pitchFamily="18" charset="0"/>
              </a:rPr>
              <a:t>Vie et carrière</a:t>
            </a:r>
            <a:endParaRPr lang="el-GR" sz="1800" i="1" u="none"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fr-FR" sz="1800" dirty="0">
                <a:effectLst/>
                <a:latin typeface="Calibri Light" panose="020F0302020204030204" pitchFamily="34" charset="0"/>
                <a:ea typeface="Calibri" panose="020F0502020204030204" pitchFamily="34" charset="0"/>
                <a:cs typeface="Times New Roman" panose="02020603050405020304" pitchFamily="18" charset="0"/>
              </a:rPr>
              <a:t>Après l’arrestation de celui-ci, elle le suivit sur l’île de </a:t>
            </a:r>
            <a:r>
              <a:rPr lang="fr-FR" sz="1800" dirty="0" err="1">
                <a:effectLst/>
                <a:latin typeface="Calibri Light" panose="020F0302020204030204" pitchFamily="34" charset="0"/>
                <a:ea typeface="Calibri" panose="020F0502020204030204" pitchFamily="34" charset="0"/>
                <a:cs typeface="Times New Roman" panose="02020603050405020304" pitchFamily="18" charset="0"/>
              </a:rPr>
              <a:t>Ventotene</a:t>
            </a:r>
            <a:r>
              <a:rPr lang="fr-FR" sz="1800" dirty="0">
                <a:effectLst/>
                <a:latin typeface="Calibri Light" panose="020F0302020204030204" pitchFamily="34" charset="0"/>
                <a:ea typeface="Calibri" panose="020F0502020204030204" pitchFamily="34" charset="0"/>
                <a:cs typeface="Times New Roman" panose="02020603050405020304" pitchFamily="18" charset="0"/>
              </a:rPr>
              <a:t> où il était emprisonné.</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fr-FR" sz="1800" dirty="0">
                <a:effectLst/>
                <a:latin typeface="Calibri Light" panose="020F0302020204030204" pitchFamily="34" charset="0"/>
                <a:ea typeface="Calibri" panose="020F0502020204030204" pitchFamily="34" charset="0"/>
                <a:cs typeface="Times New Roman" panose="02020603050405020304" pitchFamily="18" charset="0"/>
              </a:rPr>
              <a:t> </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fr-FR" sz="1800" dirty="0">
                <a:effectLst/>
                <a:latin typeface="Calibri Light" panose="020F0302020204030204" pitchFamily="34" charset="0"/>
                <a:ea typeface="Calibri" panose="020F0502020204030204" pitchFamily="34" charset="0"/>
                <a:cs typeface="Times New Roman" panose="02020603050405020304" pitchFamily="18" charset="0"/>
              </a:rPr>
              <a:t>C’est là qu’ils rencontrèrent Ernesto Rossi et </a:t>
            </a:r>
            <a:r>
              <a:rPr lang="fr-FR" sz="1800" dirty="0" err="1">
                <a:effectLst/>
                <a:latin typeface="Calibri Light" panose="020F0302020204030204" pitchFamily="34" charset="0"/>
                <a:ea typeface="Calibri" panose="020F0502020204030204" pitchFamily="34" charset="0"/>
                <a:cs typeface="Times New Roman" panose="02020603050405020304" pitchFamily="18" charset="0"/>
              </a:rPr>
              <a:t>Altiero</a:t>
            </a:r>
            <a:r>
              <a:rPr lang="fr-FR" sz="1800" dirty="0">
                <a:effectLst/>
                <a:latin typeface="Calibri Light" panose="020F0302020204030204" pitchFamily="34" charset="0"/>
                <a:ea typeface="Calibri" panose="020F0502020204030204" pitchFamily="34" charset="0"/>
                <a:cs typeface="Times New Roman" panose="02020603050405020304" pitchFamily="18" charset="0"/>
              </a:rPr>
              <a:t> Spinelli, qui cosignèrent en 1941 le manifeste de </a:t>
            </a:r>
            <a:r>
              <a:rPr lang="fr-FR" sz="1800" dirty="0" err="1">
                <a:effectLst/>
                <a:latin typeface="Calibri Light" panose="020F0302020204030204" pitchFamily="34" charset="0"/>
                <a:ea typeface="Calibri" panose="020F0502020204030204" pitchFamily="34" charset="0"/>
                <a:cs typeface="Times New Roman" panose="02020603050405020304" pitchFamily="18" charset="0"/>
              </a:rPr>
              <a:t>Ventotene</a:t>
            </a:r>
            <a:r>
              <a:rPr lang="fr-FR" sz="1800" dirty="0">
                <a:effectLst/>
                <a:latin typeface="Calibri Light" panose="020F0302020204030204" pitchFamily="34" charset="0"/>
                <a:ea typeface="Calibri" panose="020F0502020204030204" pitchFamily="34" charset="0"/>
                <a:cs typeface="Times New Roman" panose="02020603050405020304" pitchFamily="18" charset="0"/>
              </a:rPr>
              <a:t> «pour une Europe libre et unie», considéré par beaucoup comme le point de départ du fédéralisme européen. Le manifeste devint très populaire parmi les résistants italiens qui luttaient contre les nazis.</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fr-FR" sz="1800" dirty="0">
                <a:effectLst/>
                <a:latin typeface="Calibri Light" panose="020F0302020204030204" pitchFamily="34" charset="0"/>
                <a:ea typeface="Calibri" panose="020F0502020204030204" pitchFamily="34" charset="0"/>
                <a:cs typeface="Times New Roman" panose="02020603050405020304" pitchFamily="18" charset="0"/>
              </a:rPr>
              <a:t> </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fr-FR" sz="1800" b="1" i="1" dirty="0">
                <a:effectLst/>
                <a:latin typeface="Calibri Light" panose="020F0302020204030204" pitchFamily="34" charset="0"/>
                <a:ea typeface="Calibri" panose="020F0502020204030204" pitchFamily="34" charset="0"/>
                <a:cs typeface="Times New Roman" panose="02020603050405020304" pitchFamily="18" charset="0"/>
              </a:rPr>
              <a:t>Une vision pour l’Europe</a:t>
            </a:r>
            <a:endParaRPr lang="el-GR" sz="1800" i="1"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fr-FR" sz="1800" dirty="0">
                <a:effectLst/>
                <a:latin typeface="Calibri Light" panose="020F0302020204030204" pitchFamily="34" charset="0"/>
                <a:ea typeface="Calibri" panose="020F0502020204030204" pitchFamily="34" charset="0"/>
                <a:cs typeface="Times New Roman" panose="02020603050405020304" pitchFamily="18" charset="0"/>
              </a:rPr>
              <a:t>Le manifeste appelle à une rupture avec le passé de l’Europe afin de former un nouveau système politique au moyen d’une restructuration de la politique et de vastes réformes sociales. Ursula </a:t>
            </a:r>
            <a:r>
              <a:rPr lang="fr-FR" sz="1800" dirty="0" err="1">
                <a:effectLst/>
                <a:latin typeface="Calibri Light" panose="020F0302020204030204" pitchFamily="34" charset="0"/>
                <a:ea typeface="Calibri" panose="020F0502020204030204" pitchFamily="34" charset="0"/>
                <a:cs typeface="Times New Roman" panose="02020603050405020304" pitchFamily="18" charset="0"/>
              </a:rPr>
              <a:t>Hirschmann</a:t>
            </a:r>
            <a:r>
              <a:rPr lang="fr-FR" sz="1800" dirty="0">
                <a:effectLst/>
                <a:latin typeface="Calibri Light" panose="020F0302020204030204" pitchFamily="34" charset="0"/>
                <a:ea typeface="Calibri" panose="020F0502020204030204" pitchFamily="34" charset="0"/>
                <a:cs typeface="Times New Roman" panose="02020603050405020304" pitchFamily="18" charset="0"/>
              </a:rPr>
              <a:t> rapporta secrètement le manifeste en Italie continentale et contribua à le diffuser. </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fr-FR" sz="1800" dirty="0">
                <a:effectLst/>
                <a:latin typeface="Calibri Light" panose="020F0302020204030204" pitchFamily="34" charset="0"/>
                <a:ea typeface="Calibri" panose="020F0502020204030204" pitchFamily="34" charset="0"/>
                <a:cs typeface="Times New Roman" panose="02020603050405020304" pitchFamily="18" charset="0"/>
              </a:rPr>
              <a:t> </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fr-FR" sz="1800" dirty="0">
                <a:effectLst/>
                <a:latin typeface="Calibri Light" panose="020F0302020204030204" pitchFamily="34" charset="0"/>
                <a:ea typeface="Calibri" panose="020F0502020204030204" pitchFamily="34" charset="0"/>
                <a:cs typeface="Times New Roman" panose="02020603050405020304" pitchFamily="18" charset="0"/>
              </a:rPr>
              <a:t>Après avoir quitté </a:t>
            </a:r>
            <a:r>
              <a:rPr lang="fr-FR" sz="1800" dirty="0" err="1">
                <a:effectLst/>
                <a:latin typeface="Calibri Light" panose="020F0302020204030204" pitchFamily="34" charset="0"/>
                <a:ea typeface="Calibri" panose="020F0502020204030204" pitchFamily="34" charset="0"/>
                <a:cs typeface="Times New Roman" panose="02020603050405020304" pitchFamily="18" charset="0"/>
              </a:rPr>
              <a:t>Ventotene</a:t>
            </a:r>
            <a:r>
              <a:rPr lang="fr-FR" sz="1800" dirty="0">
                <a:effectLst/>
                <a:latin typeface="Calibri Light" panose="020F0302020204030204" pitchFamily="34" charset="0"/>
                <a:ea typeface="Calibri" panose="020F0502020204030204" pitchFamily="34" charset="0"/>
                <a:cs typeface="Times New Roman" panose="02020603050405020304" pitchFamily="18" charset="0"/>
              </a:rPr>
              <a:t>, elle arriva à Milan et co-fonda le </a:t>
            </a:r>
            <a:r>
              <a:rPr lang="it-IT" sz="1800" dirty="0">
                <a:effectLst/>
                <a:latin typeface="Calibri Light" panose="020F0302020204030204" pitchFamily="34" charset="0"/>
                <a:ea typeface="Calibri" panose="020F0502020204030204" pitchFamily="34" charset="0"/>
                <a:cs typeface="Times New Roman" panose="02020603050405020304" pitchFamily="18" charset="0"/>
              </a:rPr>
              <a:t>Movimento Federalista Europeo</a:t>
            </a:r>
            <a:r>
              <a:rPr lang="fr-FR" sz="1800" dirty="0">
                <a:effectLst/>
                <a:latin typeface="Calibri Light" panose="020F0302020204030204" pitchFamily="34" charset="0"/>
                <a:ea typeface="Calibri" panose="020F0502020204030204" pitchFamily="34" charset="0"/>
                <a:cs typeface="Times New Roman" panose="02020603050405020304" pitchFamily="18" charset="0"/>
              </a:rPr>
              <a:t>, le Mouvement fédéraliste européen, en 1943. Après l’assassinat de </a:t>
            </a:r>
            <a:r>
              <a:rPr lang="fr-FR" sz="1800" dirty="0" err="1">
                <a:effectLst/>
                <a:latin typeface="Calibri Light" panose="020F0302020204030204" pitchFamily="34" charset="0"/>
                <a:ea typeface="Calibri" panose="020F0502020204030204" pitchFamily="34" charset="0"/>
                <a:cs typeface="Times New Roman" panose="02020603050405020304" pitchFamily="18" charset="0"/>
              </a:rPr>
              <a:t>Colorni</a:t>
            </a:r>
            <a:r>
              <a:rPr lang="fr-FR" sz="1800" dirty="0">
                <a:effectLst/>
                <a:latin typeface="Calibri Light" panose="020F0302020204030204" pitchFamily="34" charset="0"/>
                <a:ea typeface="Calibri" panose="020F0502020204030204" pitchFamily="34" charset="0"/>
                <a:cs typeface="Times New Roman" panose="02020603050405020304" pitchFamily="18" charset="0"/>
              </a:rPr>
              <a:t> par les fascistes, </a:t>
            </a:r>
            <a:r>
              <a:rPr lang="fr-FR" sz="1800" dirty="0" err="1">
                <a:effectLst/>
                <a:latin typeface="Calibri Light" panose="020F0302020204030204" pitchFamily="34" charset="0"/>
                <a:ea typeface="Calibri" panose="020F0502020204030204" pitchFamily="34" charset="0"/>
                <a:cs typeface="Times New Roman" panose="02020603050405020304" pitchFamily="18" charset="0"/>
              </a:rPr>
              <a:t>Hirschmann</a:t>
            </a:r>
            <a:r>
              <a:rPr lang="fr-FR" sz="1800" dirty="0">
                <a:effectLst/>
                <a:latin typeface="Calibri Light" panose="020F0302020204030204" pitchFamily="34" charset="0"/>
                <a:ea typeface="Calibri" panose="020F0502020204030204" pitchFamily="34" charset="0"/>
                <a:cs typeface="Times New Roman" panose="02020603050405020304" pitchFamily="18" charset="0"/>
              </a:rPr>
              <a:t> s’enfuit en Suisse et participa à l’organisation du premier congrès fédéraliste international à Paris en 1945.</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fr-FR" sz="1800" dirty="0">
                <a:effectLst/>
                <a:latin typeface="Calibri Light" panose="020F0302020204030204" pitchFamily="34" charset="0"/>
                <a:ea typeface="Calibri" panose="020F0502020204030204" pitchFamily="34" charset="0"/>
                <a:cs typeface="Times New Roman" panose="02020603050405020304" pitchFamily="18" charset="0"/>
              </a:rPr>
              <a:t> </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fr-FR" sz="1800" dirty="0">
                <a:effectLst/>
                <a:latin typeface="Calibri Light" panose="020F0302020204030204" pitchFamily="34" charset="0"/>
                <a:ea typeface="Calibri" panose="020F0502020204030204" pitchFamily="34" charset="0"/>
                <a:cs typeface="Times New Roman" panose="02020603050405020304" pitchFamily="18" charset="0"/>
              </a:rPr>
              <a:t>L’engagement politique d’Ursula </a:t>
            </a:r>
            <a:r>
              <a:rPr lang="LID4096" sz="1800" noProof="0" dirty="0">
                <a:effectLst/>
                <a:latin typeface="Calibri Light" panose="020F0302020204030204" pitchFamily="34" charset="0"/>
                <a:ea typeface="Calibri" panose="020F0502020204030204" pitchFamily="34" charset="0"/>
                <a:cs typeface="Times New Roman" panose="02020603050405020304" pitchFamily="18" charset="0"/>
              </a:rPr>
              <a:t>Hirschmann</a:t>
            </a:r>
            <a:r>
              <a:rPr lang="fr-FR" sz="1800" dirty="0">
                <a:effectLst/>
                <a:latin typeface="Calibri Light" panose="020F0302020204030204" pitchFamily="34" charset="0"/>
                <a:ea typeface="Calibri" panose="020F0502020204030204" pitchFamily="34" charset="0"/>
                <a:cs typeface="Times New Roman" panose="02020603050405020304" pitchFamily="18" charset="0"/>
              </a:rPr>
              <a:t> ne prit pas fin après la Seconde Guerre mondiale. En 1975, elle fonda à Bruxelles l’association «Femmes pour l’Europe».</a:t>
            </a:r>
            <a:endParaRPr lang="en-150" sz="1800" dirty="0">
              <a:effectLst/>
              <a:latin typeface="Calibri Light" panose="020F0302020204030204" pitchFamily="34" charset="0"/>
              <a:ea typeface="Calibri" panose="020F0502020204030204" pitchFamily="34" charset="0"/>
              <a:cs typeface="Times New Roman" panose="02020603050405020304" pitchFamily="18" charset="0"/>
            </a:endParaRPr>
          </a:p>
          <a:p>
            <a:pPr>
              <a:lnSpc>
                <a:spcPct val="107000"/>
              </a:lnSpc>
              <a:spcAft>
                <a:spcPts val="800"/>
              </a:spcAft>
            </a:pPr>
            <a:endParaRPr lang="en-150" sz="1800" dirty="0">
              <a:effectLst/>
              <a:latin typeface="Calibri Light" panose="020F0302020204030204" pitchFamily="34"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7000"/>
              </a:lnSpc>
              <a:spcBef>
                <a:spcPts val="0"/>
              </a:spcBef>
              <a:spcAft>
                <a:spcPts val="800"/>
              </a:spcAft>
              <a:buClrTx/>
              <a:buSzTx/>
              <a:buFontTx/>
              <a:buNone/>
              <a:tabLst/>
              <a:defRPr/>
            </a:pPr>
            <a:r>
              <a:rPr lang="fr-FR" sz="1800" b="1" dirty="0">
                <a:effectLst/>
                <a:latin typeface="Calibri Light" panose="020F0302020204030204" pitchFamily="34" charset="0"/>
                <a:ea typeface="Calibri" panose="020F0502020204030204" pitchFamily="34" charset="0"/>
                <a:cs typeface="Times New Roman" panose="02020603050405020304" pitchFamily="18" charset="0"/>
              </a:rPr>
              <a:t>Robert Schuman</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fr-FR" sz="1800" dirty="0">
                <a:effectLst/>
                <a:latin typeface="Calibri Light" panose="020F0302020204030204" pitchFamily="34" charset="0"/>
                <a:ea typeface="Calibri" panose="020F0502020204030204" pitchFamily="34" charset="0"/>
                <a:cs typeface="Times New Roman" panose="02020603050405020304" pitchFamily="18" charset="0"/>
              </a:rPr>
              <a:t>Robert Schuman s’engage dans la résistance française lors de la Seconde Guerre mondiale. Il finit par être capturé et emprisonné par les nazis. Il joue un rôle actif dans la politique d’avant-guerre en tant que membre du Parlement français. Après la guerre, il occupe une série de postes de haut niveau en France et élabore finalement la «</a:t>
            </a:r>
            <a:r>
              <a:rPr lang="fr-FR" sz="1800" u="sng" dirty="0">
                <a:solidFill>
                  <a:srgbClr val="0563C1"/>
                </a:solidFill>
                <a:effectLst/>
                <a:latin typeface="Calibri Light" panose="020F0302020204030204" pitchFamily="34" charset="0"/>
                <a:ea typeface="Calibri" panose="020F0502020204030204" pitchFamily="34" charset="0"/>
                <a:cs typeface="Times New Roman" panose="02020603050405020304" pitchFamily="18" charset="0"/>
                <a:hlinkClick r:id="rId6"/>
              </a:rPr>
              <a:t>Déclaration Schuman</a:t>
            </a:r>
            <a:r>
              <a:rPr lang="fr-FR" sz="1800" dirty="0">
                <a:effectLst/>
                <a:latin typeface="Calibri Light" panose="020F0302020204030204" pitchFamily="34" charset="0"/>
                <a:ea typeface="Calibri" panose="020F0502020204030204" pitchFamily="34" charset="0"/>
                <a:cs typeface="Times New Roman" panose="02020603050405020304" pitchFamily="18" charset="0"/>
              </a:rPr>
              <a:t>», un projet d’unification de l’Europe visant à éviter de nouvelles guerres.</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fr-FR" sz="1800" dirty="0">
                <a:effectLst/>
                <a:latin typeface="Calibri" panose="020F0502020204030204" pitchFamily="34" charset="0"/>
                <a:ea typeface="Calibri" panose="020F0502020204030204" pitchFamily="34" charset="0"/>
                <a:cs typeface="Calibri Light" panose="020F0302020204030204" pitchFamily="34" charset="0"/>
              </a:rPr>
              <a:t> </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fr-FR" sz="1800" b="1" i="1" dirty="0">
                <a:effectLst/>
                <a:latin typeface="Calibri Light" panose="020F0302020204030204" pitchFamily="34" charset="0"/>
                <a:ea typeface="Calibri" panose="020F0502020204030204" pitchFamily="34" charset="0"/>
                <a:cs typeface="Times New Roman" panose="02020603050405020304" pitchFamily="18" charset="0"/>
              </a:rPr>
              <a:t>Vie et carrière</a:t>
            </a:r>
            <a:endParaRPr lang="el-GR" sz="1800" i="1"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fr-FR" sz="1800" dirty="0">
                <a:effectLst/>
                <a:latin typeface="Calibri Light" panose="020F0302020204030204" pitchFamily="34" charset="0"/>
                <a:ea typeface="Calibri" panose="020F0502020204030204" pitchFamily="34" charset="0"/>
                <a:cs typeface="Times New Roman" panose="02020603050405020304" pitchFamily="18" charset="0"/>
              </a:rPr>
              <a:t>Citoyen allemand né au Luxembourg, Robert Schuman obtient la nationalité française en 1919, lorsque la région d’Alsace-Lorraine où il vivait fut restituée à la France. Durant la Seconde Guerre mondiale, Charles de Gaulle, dirigeant français en exil, lui demande de le rejoindre à Londres pour servir dans son gouvernement.</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fr-FR" sz="1800" dirty="0">
                <a:effectLst/>
                <a:latin typeface="Calibri Light" panose="020F0302020204030204" pitchFamily="34" charset="0"/>
                <a:ea typeface="Calibri" panose="020F0502020204030204" pitchFamily="34" charset="0"/>
                <a:cs typeface="Times New Roman" panose="02020603050405020304" pitchFamily="18" charset="0"/>
              </a:rPr>
              <a:t> </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fr-FR" sz="1800" dirty="0">
                <a:effectLst/>
                <a:latin typeface="Calibri Light" panose="020F0302020204030204" pitchFamily="34" charset="0"/>
                <a:ea typeface="Calibri" panose="020F0502020204030204" pitchFamily="34" charset="0"/>
                <a:cs typeface="Times New Roman" panose="02020603050405020304" pitchFamily="18" charset="0"/>
              </a:rPr>
              <a:t>Après la guerre, il se consacre à nouveau à la politique nationale et occupe une série de postes de haut rang. Il joue un rôle déterminant dans la négociation de traités et de projets majeurs, tels que le Conseil de l’Europe, le plan Marshall et l’OTAN, qui visaient tous à renforcer la coopération au sein de l’alliance occidentale et à unifier l’Europe.</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fr-FR" sz="1800" dirty="0">
                <a:effectLst/>
                <a:latin typeface="Calibri Light" panose="020F0302020204030204" pitchFamily="34" charset="0"/>
                <a:ea typeface="Calibri" panose="020F0502020204030204" pitchFamily="34" charset="0"/>
                <a:cs typeface="Times New Roman" panose="02020603050405020304" pitchFamily="18" charset="0"/>
              </a:rPr>
              <a:t> </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fr-FR" sz="1800" b="1" i="1" dirty="0">
                <a:effectLst/>
                <a:latin typeface="Calibri Light" panose="020F0302020204030204" pitchFamily="34" charset="0"/>
                <a:ea typeface="Calibri" panose="020F0502020204030204" pitchFamily="34" charset="0"/>
                <a:cs typeface="Times New Roman" panose="02020603050405020304" pitchFamily="18" charset="0"/>
              </a:rPr>
              <a:t>Une vision pour l’Europe</a:t>
            </a:r>
            <a:endParaRPr lang="el-GR" sz="1800" i="1"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fr-FR" sz="1800" dirty="0">
                <a:effectLst/>
                <a:latin typeface="Calibri Light" panose="020F0302020204030204" pitchFamily="34" charset="0"/>
                <a:ea typeface="Calibri" panose="020F0502020204030204" pitchFamily="34" charset="0"/>
                <a:cs typeface="Times New Roman" panose="02020603050405020304" pitchFamily="18" charset="0"/>
              </a:rPr>
              <a:t>En collaboration avec Jean Monnet, il élabore le plan Schuman, de renommée internationale. Publié le 9 mai 1950, cette date est désormais considérée comme celle de la naissance de la construction européenne et célèbre chaque année la «</a:t>
            </a:r>
            <a:r>
              <a:rPr lang="fr-FR" sz="1800" u="sng" dirty="0">
                <a:solidFill>
                  <a:srgbClr val="0563C1"/>
                </a:solidFill>
                <a:effectLst/>
                <a:latin typeface="Calibri Light" panose="020F0302020204030204" pitchFamily="34" charset="0"/>
                <a:ea typeface="Calibri" panose="020F0502020204030204" pitchFamily="34" charset="0"/>
                <a:cs typeface="Times New Roman" panose="02020603050405020304" pitchFamily="18" charset="0"/>
                <a:hlinkClick r:id="rId7"/>
              </a:rPr>
              <a:t>Journée de l’Europe</a:t>
            </a:r>
            <a:r>
              <a:rPr lang="fr-FR" sz="1800" dirty="0">
                <a:effectLst/>
                <a:latin typeface="Calibri Light" panose="020F0302020204030204" pitchFamily="34" charset="0"/>
                <a:ea typeface="Calibri" panose="020F0502020204030204" pitchFamily="34" charset="0"/>
                <a:cs typeface="Times New Roman" panose="02020603050405020304" pitchFamily="18" charset="0"/>
              </a:rPr>
              <a:t>». Dans le discours qui l’accompagne, il propose un contrôle conjoint de la production de charbon et d’acier, les matériaux les plus importants pour l’industrie de l’armement. L’idée qui sous-tend cette proposition est que, ainsi privés du contrôle de cette production, les pays n’auraient plus les moyens de faire la guerre.</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99A42D71-CC78-4B06-AD71-D748A717705B}" type="slidenum">
              <a:rPr lang="en-IE" smtClean="0"/>
              <a:t>5</a:t>
            </a:fld>
            <a:endParaRPr lang="en-IE"/>
          </a:p>
        </p:txBody>
      </p:sp>
    </p:spTree>
    <p:extLst>
      <p:ext uri="{BB962C8B-B14F-4D97-AF65-F5344CB8AC3E}">
        <p14:creationId xmlns:p14="http://schemas.microsoft.com/office/powerpoint/2010/main" val="375968963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r>
              <a:rPr lang="fr-FR" sz="1800" dirty="0">
                <a:effectLst/>
                <a:latin typeface="Calibri Light" panose="020F0302020204030204" pitchFamily="34" charset="0"/>
                <a:ea typeface="Calibri" panose="020F0502020204030204" pitchFamily="34" charset="0"/>
                <a:cs typeface="Times New Roman" panose="02020603050405020304" pitchFamily="18" charset="0"/>
              </a:rPr>
              <a:t>L’Ode à la joie fait partie de la 9</a:t>
            </a:r>
            <a:r>
              <a:rPr lang="fr-FR" sz="1800" baseline="30000" dirty="0">
                <a:effectLst/>
                <a:latin typeface="Calibri Light" panose="020F0302020204030204" pitchFamily="34" charset="0"/>
                <a:ea typeface="Calibri" panose="020F0502020204030204" pitchFamily="34" charset="0"/>
                <a:cs typeface="Times New Roman" panose="02020603050405020304" pitchFamily="18" charset="0"/>
              </a:rPr>
              <a:t>e</a:t>
            </a:r>
            <a:r>
              <a:rPr lang="fr-FR" sz="1800" dirty="0">
                <a:effectLst/>
                <a:latin typeface="Calibri Light" panose="020F0302020204030204" pitchFamily="34" charset="0"/>
                <a:ea typeface="Calibri" panose="020F0502020204030204" pitchFamily="34" charset="0"/>
                <a:cs typeface="Times New Roman" panose="02020603050405020304" pitchFamily="18" charset="0"/>
              </a:rPr>
              <a:t> symphonie de Ludwig Van Beethoven, composée en 1823. Il symbolise non seulement l’Union européenne, mais aussi l’Europe au sens large. Le poème «Ode à la joie» exprime l'idéal de fraternité du poète Schiller. L'hymne a été adopté en 1985.</a:t>
            </a:r>
          </a:p>
          <a:p>
            <a:pPr>
              <a:lnSpc>
                <a:spcPct val="107000"/>
              </a:lnSpc>
              <a:spcAft>
                <a:spcPts val="800"/>
              </a:spcAft>
            </a:pP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fr-FR" sz="1800" dirty="0">
                <a:effectLst/>
                <a:latin typeface="Calibri Light" panose="020F0302020204030204" pitchFamily="34" charset="0"/>
                <a:ea typeface="Calibri" panose="020F0502020204030204" pitchFamily="34" charset="0"/>
                <a:cs typeface="Times New Roman" panose="02020603050405020304" pitchFamily="18" charset="0"/>
              </a:rPr>
              <a:t>Le drapeau de l’UE est composé d’un cercle de </a:t>
            </a:r>
            <a:r>
              <a:rPr lang="fr-FR" sz="1800" noProof="0" dirty="0">
                <a:effectLst/>
                <a:latin typeface="Calibri Light" panose="020F0302020204030204" pitchFamily="34" charset="0"/>
                <a:ea typeface="Calibri" panose="020F0502020204030204" pitchFamily="34" charset="0"/>
                <a:cs typeface="Times New Roman" panose="02020603050405020304" pitchFamily="18" charset="0"/>
              </a:rPr>
              <a:t>douze</a:t>
            </a:r>
            <a:r>
              <a:rPr lang="fr-FR" sz="1800" dirty="0">
                <a:effectLst/>
                <a:latin typeface="Calibri Light" panose="020F0302020204030204" pitchFamily="34" charset="0"/>
                <a:ea typeface="Calibri" panose="020F0502020204030204" pitchFamily="34" charset="0"/>
                <a:cs typeface="Times New Roman" panose="02020603050405020304" pitchFamily="18" charset="0"/>
              </a:rPr>
              <a:t> étoiles d’or sur fond bleu. Ces étoiles incarnent les idéaux d’unité, de solidarité et d’harmonie entre les peuples européens. Le nombre d’étoiles n’est pas lié au nombre de pays membres. Le cercle est symbole d’unité. Le drapeau a été créé et adopté par le Conseil de l’Europe en 1955. Il est devenu le drapeau officiel de l’UE en 1985.</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fr-FR" sz="1800" b="1" dirty="0">
                <a:effectLst/>
                <a:latin typeface="Calibri Light" panose="020F0302020204030204" pitchFamily="34" charset="0"/>
                <a:ea typeface="Calibri" panose="020F0502020204030204" pitchFamily="34" charset="0"/>
                <a:cs typeface="Times New Roman" panose="02020603050405020304" pitchFamily="18" charset="0"/>
              </a:rPr>
              <a:t> </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7000"/>
              </a:lnSpc>
              <a:spcBef>
                <a:spcPts val="0"/>
              </a:spcBef>
              <a:spcAft>
                <a:spcPts val="800"/>
              </a:spcAft>
              <a:buClrTx/>
              <a:buSzTx/>
              <a:buFontTx/>
              <a:buNone/>
              <a:tabLst/>
              <a:defRPr/>
            </a:pPr>
            <a:r>
              <a:rPr lang="fr-FR" sz="1800" dirty="0">
                <a:effectLst/>
                <a:latin typeface="Calibri Light" panose="020F0302020204030204" pitchFamily="34" charset="0"/>
                <a:ea typeface="Calibri" panose="020F0502020204030204" pitchFamily="34" charset="0"/>
                <a:cs typeface="Times New Roman" panose="02020603050405020304" pitchFamily="18" charset="0"/>
              </a:rPr>
              <a:t>Chaque année, le 9 mai, la Journée de l’Europe est l’occasion de célébrer la paix et l'unité en Europe. Le 9 mai est la date anniversaire de la «déclaration Schuman», qui a marqué l'histoire en définissant une nouvelle forme de coopération politique en Europe.</a:t>
            </a:r>
          </a:p>
          <a:p>
            <a:pPr marL="0" marR="0" lvl="0" indent="0" algn="l" defTabSz="914400" rtl="0" eaLnBrk="1" fontAlgn="auto" latinLnBrk="0" hangingPunct="1">
              <a:lnSpc>
                <a:spcPct val="107000"/>
              </a:lnSpc>
              <a:spcBef>
                <a:spcPts val="0"/>
              </a:spcBef>
              <a:spcAft>
                <a:spcPts val="800"/>
              </a:spcAft>
              <a:buClrTx/>
              <a:buSzTx/>
              <a:buFontTx/>
              <a:buNone/>
              <a:tabLst/>
              <a:defRPr/>
            </a:pP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7000"/>
              </a:lnSpc>
              <a:spcBef>
                <a:spcPts val="0"/>
              </a:spcBef>
              <a:spcAft>
                <a:spcPts val="800"/>
              </a:spcAft>
              <a:buClrTx/>
              <a:buSzTx/>
              <a:buFontTx/>
              <a:buNone/>
              <a:tabLst/>
              <a:defRPr/>
            </a:pPr>
            <a:r>
              <a:rPr lang="fr-FR" sz="1800" dirty="0">
                <a:effectLst/>
                <a:latin typeface="Calibri Light" panose="020F0302020204030204" pitchFamily="34" charset="0"/>
                <a:ea typeface="Calibri" panose="020F0502020204030204" pitchFamily="34" charset="0"/>
                <a:cs typeface="Times New Roman" panose="02020603050405020304" pitchFamily="18" charset="0"/>
              </a:rPr>
              <a:t>La devise de l’UE, «Unie dans la diversité», signifie que les Européens se sont rassemblés pour œuvrer en faveur de la paix et de la prospérité, tout en s'enrichissant des nombreuses cultures, traditions et langues différentes du continent.</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fr-FR" sz="1800" dirty="0">
                <a:effectLst/>
                <a:latin typeface="Calibri Light" panose="020F0302020204030204" pitchFamily="34" charset="0"/>
                <a:ea typeface="Calibri" panose="020F0502020204030204" pitchFamily="34" charset="0"/>
                <a:cs typeface="Times New Roman" panose="02020603050405020304" pitchFamily="18" charset="0"/>
              </a:rPr>
              <a:t>L’euro est la monnaie officielle de 20 des 27 pays membres de l’UE. C’est la preuve, au quotidien, de la coopération entre les pays européens. La mise en circulation des billets et pièces en euros en 2002 a été l’une des opérations logistiques les plus importantes jamais menées par l’Europe. </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99A42D71-CC78-4B06-AD71-D748A717705B}" type="slidenum">
              <a:rPr lang="en-IE" smtClean="0"/>
              <a:t>6</a:t>
            </a:fld>
            <a:endParaRPr lang="en-IE"/>
          </a:p>
        </p:txBody>
      </p:sp>
    </p:spTree>
    <p:extLst>
      <p:ext uri="{BB962C8B-B14F-4D97-AF65-F5344CB8AC3E}">
        <p14:creationId xmlns:p14="http://schemas.microsoft.com/office/powerpoint/2010/main" val="61307045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r>
              <a:rPr lang="fr-FR" sz="1800" dirty="0">
                <a:effectLst/>
                <a:latin typeface="Calibri Light" panose="020F0302020204030204" pitchFamily="34" charset="0"/>
                <a:ea typeface="Calibri" panose="020F0502020204030204" pitchFamily="34" charset="0"/>
                <a:cs typeface="Times New Roman" panose="02020603050405020304" pitchFamily="18" charset="0"/>
              </a:rPr>
              <a:t>Elles font </a:t>
            </a:r>
            <a:r>
              <a:rPr lang="fr-FR" sz="1800" b="1" dirty="0">
                <a:effectLst/>
                <a:latin typeface="Calibri Light" panose="020F0302020204030204" pitchFamily="34" charset="0"/>
                <a:ea typeface="Calibri" panose="020F0502020204030204" pitchFamily="34" charset="0"/>
                <a:cs typeface="Times New Roman" panose="02020603050405020304" pitchFamily="18" charset="0"/>
              </a:rPr>
              <a:t>partie intégrante du mode de vie européen</a:t>
            </a:r>
            <a:r>
              <a:rPr lang="fr-FR" sz="1800" dirty="0">
                <a:effectLst/>
                <a:latin typeface="Calibri Light" panose="020F0302020204030204" pitchFamily="34" charset="0"/>
                <a:ea typeface="Calibri" panose="020F0502020204030204" pitchFamily="34" charset="0"/>
                <a:cs typeface="Times New Roman" panose="02020603050405020304" pitchFamily="18" charset="0"/>
              </a:rPr>
              <a:t> et sont:</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Arial" panose="020B0604020202020204" pitchFamily="34" charset="0"/>
              <a:buChar char="•"/>
              <a:tabLst>
                <a:tab pos="457200" algn="l"/>
              </a:tabLst>
            </a:pPr>
            <a:r>
              <a:rPr lang="fr-FR" sz="1800" dirty="0">
                <a:effectLst/>
                <a:latin typeface="Calibri Light" panose="020F0302020204030204" pitchFamily="34" charset="0"/>
                <a:ea typeface="Calibri" panose="020F0502020204030204" pitchFamily="34" charset="0"/>
                <a:cs typeface="Times New Roman" panose="02020603050405020304" pitchFamily="18" charset="0"/>
              </a:rPr>
              <a:t>la dignité humaine</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Arial" panose="020B0604020202020204" pitchFamily="34" charset="0"/>
              <a:buChar char="•"/>
              <a:tabLst>
                <a:tab pos="457200" algn="l"/>
              </a:tabLst>
            </a:pPr>
            <a:r>
              <a:rPr lang="fr-FR" sz="1800" dirty="0">
                <a:effectLst/>
                <a:latin typeface="Calibri Light" panose="020F0302020204030204" pitchFamily="34" charset="0"/>
                <a:ea typeface="Calibri" panose="020F0502020204030204" pitchFamily="34" charset="0"/>
                <a:cs typeface="Times New Roman" panose="02020603050405020304" pitchFamily="18" charset="0"/>
              </a:rPr>
              <a:t>la liberté</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Arial" panose="020B0604020202020204" pitchFamily="34" charset="0"/>
              <a:buChar char="•"/>
              <a:tabLst>
                <a:tab pos="457200" algn="l"/>
              </a:tabLst>
            </a:pPr>
            <a:r>
              <a:rPr lang="fr-FR" sz="1800" dirty="0">
                <a:effectLst/>
                <a:latin typeface="Calibri Light" panose="020F0302020204030204" pitchFamily="34" charset="0"/>
                <a:ea typeface="Calibri" panose="020F0502020204030204" pitchFamily="34" charset="0"/>
                <a:cs typeface="Times New Roman" panose="02020603050405020304" pitchFamily="18" charset="0"/>
              </a:rPr>
              <a:t>la démocratie</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Arial" panose="020B0604020202020204" pitchFamily="34" charset="0"/>
              <a:buChar char="•"/>
              <a:tabLst>
                <a:tab pos="457200" algn="l"/>
              </a:tabLst>
            </a:pPr>
            <a:r>
              <a:rPr lang="fr-FR" sz="1800" dirty="0">
                <a:effectLst/>
                <a:latin typeface="Calibri Light" panose="020F0302020204030204" pitchFamily="34" charset="0"/>
                <a:ea typeface="Calibri" panose="020F0502020204030204" pitchFamily="34" charset="0"/>
                <a:cs typeface="Times New Roman" panose="02020603050405020304" pitchFamily="18" charset="0"/>
              </a:rPr>
              <a:t>l'égalité</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Arial" panose="020B0604020202020204" pitchFamily="34" charset="0"/>
              <a:buChar char="•"/>
              <a:tabLst>
                <a:tab pos="457200" algn="l"/>
              </a:tabLst>
            </a:pPr>
            <a:r>
              <a:rPr lang="fr-FR" sz="1800" dirty="0">
                <a:effectLst/>
                <a:latin typeface="Calibri Light" panose="020F0302020204030204" pitchFamily="34" charset="0"/>
                <a:ea typeface="Calibri" panose="020F0502020204030204" pitchFamily="34" charset="0"/>
                <a:cs typeface="Times New Roman" panose="02020603050405020304" pitchFamily="18" charset="0"/>
              </a:rPr>
              <a:t>l'état de droit</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Arial" panose="020B0604020202020204" pitchFamily="34" charset="0"/>
              <a:buChar char="•"/>
              <a:tabLst>
                <a:tab pos="457200" algn="l"/>
              </a:tabLst>
            </a:pPr>
            <a:r>
              <a:rPr lang="fr-FR" sz="1800" dirty="0">
                <a:effectLst/>
                <a:latin typeface="Calibri Light" panose="020F0302020204030204" pitchFamily="34" charset="0"/>
                <a:ea typeface="Calibri" panose="020F0502020204030204" pitchFamily="34" charset="0"/>
                <a:cs typeface="Times New Roman" panose="02020603050405020304" pitchFamily="18" charset="0"/>
              </a:rPr>
              <a:t>les droits de l’homme</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fr-FR" sz="1800" dirty="0">
                <a:effectLst/>
                <a:latin typeface="Calibri Light" panose="020F0302020204030204" pitchFamily="34" charset="0"/>
                <a:ea typeface="Calibri" panose="020F0502020204030204" pitchFamily="34" charset="0"/>
                <a:cs typeface="Times New Roman" panose="02020603050405020304" pitchFamily="18" charset="0"/>
              </a:rPr>
              <a:t> </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fr-FR" sz="1800" dirty="0">
                <a:effectLst/>
                <a:latin typeface="Calibri Light" panose="020F0302020204030204" pitchFamily="34" charset="0"/>
                <a:ea typeface="Calibri" panose="020F0502020204030204" pitchFamily="34" charset="0"/>
                <a:cs typeface="Times New Roman" panose="02020603050405020304" pitchFamily="18" charset="0"/>
              </a:rPr>
              <a:t>Ces valeurs sont énoncées dans le traité de Lisbonne et dans la charte des droits fondamentaux de l’Union européenne.</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fr-FR" sz="1800" dirty="0">
                <a:effectLst/>
                <a:latin typeface="Calibri Light" panose="020F0302020204030204" pitchFamily="34" charset="0"/>
                <a:ea typeface="Calibri" panose="020F0502020204030204" pitchFamily="34" charset="0"/>
                <a:cs typeface="Times New Roman" panose="02020603050405020304" pitchFamily="18" charset="0"/>
              </a:rPr>
              <a:t> </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fr-FR" sz="1800" dirty="0">
                <a:effectLst/>
                <a:latin typeface="Calibri Light" panose="020F0302020204030204" pitchFamily="34" charset="0"/>
                <a:ea typeface="Calibri" panose="020F0502020204030204" pitchFamily="34" charset="0"/>
                <a:cs typeface="Times New Roman" panose="02020603050405020304" pitchFamily="18" charset="0"/>
              </a:rPr>
              <a:t>Dignité humaine: la dignité humaine est inviolable, ce qui signifie qu’elle doit toujours être respectée et protégée. Elle constitue la base même des droits fondamentaux.</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fr-FR" sz="1800" dirty="0">
                <a:effectLst/>
                <a:latin typeface="Calibri Light" panose="020F0302020204030204" pitchFamily="34" charset="0"/>
                <a:ea typeface="Calibri" panose="020F0502020204030204" pitchFamily="34" charset="0"/>
                <a:cs typeface="Times New Roman" panose="02020603050405020304" pitchFamily="18" charset="0"/>
              </a:rPr>
              <a:t> </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fr-FR" sz="1800" dirty="0">
                <a:effectLst/>
                <a:latin typeface="Calibri Light" panose="020F0302020204030204" pitchFamily="34" charset="0"/>
                <a:ea typeface="Calibri" panose="020F0502020204030204" pitchFamily="34" charset="0"/>
                <a:cs typeface="Times New Roman" panose="02020603050405020304" pitchFamily="18" charset="0"/>
              </a:rPr>
              <a:t>Liberté: les libertés individuelles, telles que le respect de la vie privée et la liberté de pensée, de religion, de réunion, d’expression et d’information, sont protégées par la Charte des droits fondamentaux de l’Union européenne. La liberté de circuler et de séjourner librement dans l’UE en est un exemple concret.</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fr-FR" sz="1800" dirty="0">
                <a:effectLst/>
                <a:latin typeface="Calibri Light" panose="020F0302020204030204" pitchFamily="34" charset="0"/>
                <a:ea typeface="Calibri" panose="020F0502020204030204" pitchFamily="34" charset="0"/>
                <a:cs typeface="Times New Roman" panose="02020603050405020304" pitchFamily="18" charset="0"/>
              </a:rPr>
              <a:t> </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fr-FR" sz="1800" dirty="0">
                <a:effectLst/>
                <a:latin typeface="Calibri Light" panose="020F0302020204030204" pitchFamily="34" charset="0"/>
                <a:ea typeface="Calibri" panose="020F0502020204030204" pitchFamily="34" charset="0"/>
                <a:cs typeface="Times New Roman" panose="02020603050405020304" pitchFamily="18" charset="0"/>
              </a:rPr>
              <a:t>Démocratie: le fonctionnement de l’UE est fondé sur la démocratie représentative. Être un(e) citoyen(ne) européen(ne) signifie également posséder des droits spécifiques. Ainsi, tout(e) citoyen(ne) adulte de l’UE a le droit de se porter candidat(e) et de voter aux élections du Parlement européen. Les citoyens de l’Union ont le droit d’être candidats et de voter dans leur pays de résidence ou dans leur pays d’origine.</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fr-FR" sz="1800" dirty="0">
                <a:effectLst/>
                <a:latin typeface="Calibri Light" panose="020F0302020204030204" pitchFamily="34" charset="0"/>
                <a:ea typeface="Calibri" panose="020F0502020204030204" pitchFamily="34" charset="0"/>
                <a:cs typeface="Times New Roman" panose="02020603050405020304" pitchFamily="18" charset="0"/>
              </a:rPr>
              <a:t> </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fr-FR" sz="1800" dirty="0">
                <a:effectLst/>
                <a:latin typeface="Calibri Light" panose="020F0302020204030204" pitchFamily="34" charset="0"/>
                <a:ea typeface="Calibri" panose="020F0502020204030204" pitchFamily="34" charset="0"/>
                <a:cs typeface="Times New Roman" panose="02020603050405020304" pitchFamily="18" charset="0"/>
              </a:rPr>
              <a:t>Égalité: l'égalité signifie que tous les citoyens et citoyennes sont égaux devant la loi. Le principe d’égalité entre les femmes et les hommes sous-tend toutes les politiques européennes et s'applique dans tous les domaines. Le principe de l’égalité de rémunération pour un même travail (traité de Rome, 1957) et celui de non-discrimination en raison de la nationalité pour les citoyens de l’UE (traité de Lisbonne, 2009) en sont des exemples concrets.</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fr-FR" sz="1800" dirty="0">
                <a:effectLst/>
                <a:latin typeface="Calibri Light" panose="020F0302020204030204" pitchFamily="34" charset="0"/>
                <a:ea typeface="Calibri" panose="020F0502020204030204" pitchFamily="34" charset="0"/>
                <a:cs typeface="Times New Roman" panose="02020603050405020304" pitchFamily="18" charset="0"/>
              </a:rPr>
              <a:t> </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fr-FR" sz="1800" dirty="0">
                <a:effectLst/>
                <a:latin typeface="Calibri Light" panose="020F0302020204030204" pitchFamily="34" charset="0"/>
                <a:ea typeface="Calibri" panose="020F0502020204030204" pitchFamily="34" charset="0"/>
                <a:cs typeface="Times New Roman" panose="02020603050405020304" pitchFamily="18" charset="0"/>
              </a:rPr>
              <a:t>État de droit: l’Union européenne est fondée sur l’état de droit. Toutes les actions de l’Union reposent sur des traités, auxquels tous les pays de l'UE adhèrent démocratiquement et de leur plein gré. Le droit et la justice sont garantis par un pouvoir judiciaire indépendant. Les pays de l'UE ont accordé à la Cour de justice de l’Union européenne la compétence pour statuer en dernier ressort, et ses décisions doivent être respectées par tous.</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fr-FR" sz="1800" dirty="0">
                <a:effectLst/>
                <a:latin typeface="Calibri Light" panose="020F0302020204030204" pitchFamily="34" charset="0"/>
                <a:ea typeface="Calibri" panose="020F0502020204030204" pitchFamily="34" charset="0"/>
                <a:cs typeface="Times New Roman" panose="02020603050405020304" pitchFamily="18" charset="0"/>
              </a:rPr>
              <a:t> </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fr-FR" sz="1800" dirty="0">
                <a:effectLst/>
                <a:latin typeface="Calibri Light" panose="020F0302020204030204" pitchFamily="34" charset="0"/>
                <a:ea typeface="Calibri" panose="020F0502020204030204" pitchFamily="34" charset="0"/>
                <a:cs typeface="Times New Roman" panose="02020603050405020304" pitchFamily="18" charset="0"/>
              </a:rPr>
              <a:t>Droits de l’homme: les droits de l’homme sont protégés par la Charte des droits fondamentaux de l’Union européenne. Ils comprennent le droit de ne pas faire l’objet de discrimination fondée sur le sexe, la race ou l’origine ethnique, la religion ou les convictions, un handicap, l’âge ou l’orientation sexuelle, le droit à la protection des données à caractère personnel et le droit d’accès à la justice.</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7000"/>
              </a:lnSpc>
              <a:spcBef>
                <a:spcPts val="0"/>
              </a:spcBef>
              <a:spcAft>
                <a:spcPts val="800"/>
              </a:spcAft>
              <a:buClrTx/>
              <a:buSzTx/>
              <a:buFontTx/>
              <a:buNone/>
              <a:tabLst/>
              <a:defRPr/>
            </a:pPr>
            <a:endParaRPr lang="en-IE" dirty="0"/>
          </a:p>
        </p:txBody>
      </p:sp>
      <p:sp>
        <p:nvSpPr>
          <p:cNvPr id="4" name="Slide Number Placeholder 3"/>
          <p:cNvSpPr>
            <a:spLocks noGrp="1"/>
          </p:cNvSpPr>
          <p:nvPr>
            <p:ph type="sldNum" sz="quarter" idx="5"/>
          </p:nvPr>
        </p:nvSpPr>
        <p:spPr/>
        <p:txBody>
          <a:bodyPr/>
          <a:lstStyle/>
          <a:p>
            <a:fld id="{99A42D71-CC78-4B06-AD71-D748A717705B}" type="slidenum">
              <a:rPr lang="en-IE" smtClean="0"/>
              <a:t>7</a:t>
            </a:fld>
            <a:endParaRPr lang="en-IE"/>
          </a:p>
        </p:txBody>
      </p:sp>
    </p:spTree>
    <p:extLst>
      <p:ext uri="{BB962C8B-B14F-4D97-AF65-F5344CB8AC3E}">
        <p14:creationId xmlns:p14="http://schemas.microsoft.com/office/powerpoint/2010/main" val="69417586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r>
              <a:rPr lang="fr-FR" sz="1800" dirty="0">
                <a:effectLst/>
                <a:latin typeface="Calibri Light" panose="020F0302020204030204" pitchFamily="34" charset="0"/>
                <a:ea typeface="Calibri" panose="020F0502020204030204" pitchFamily="34" charset="0"/>
                <a:cs typeface="Times New Roman" panose="02020603050405020304" pitchFamily="18" charset="0"/>
              </a:rPr>
              <a:t>L’attachement de l’UE à ses valeurs communes se reflète dans les droits dont jouissent ses citoyens.</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fr-FR" sz="1800" dirty="0">
                <a:solidFill>
                  <a:srgbClr val="FF0000"/>
                </a:solidFill>
                <a:effectLst/>
                <a:latin typeface="Calibri Light" panose="020F0302020204030204" pitchFamily="34" charset="0"/>
                <a:ea typeface="Calibri" panose="020F0502020204030204" pitchFamily="34" charset="0"/>
                <a:cs typeface="Times New Roman" panose="02020603050405020304" pitchFamily="18" charset="0"/>
              </a:rPr>
              <a:t> </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fr-FR" sz="1800" dirty="0">
                <a:effectLst/>
                <a:latin typeface="Calibri Light" panose="020F0302020204030204" pitchFamily="34" charset="0"/>
                <a:ea typeface="Calibri" panose="020F0502020204030204" pitchFamily="34" charset="0"/>
                <a:cs typeface="Times New Roman" panose="02020603050405020304" pitchFamily="18" charset="0"/>
              </a:rPr>
              <a:t>Les citoyens de l’UE peuvent circuler et séjourner librement au sein de l’Union, protégés par la législation européenne.</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fr-FR" sz="1800" dirty="0">
                <a:effectLst/>
                <a:latin typeface="Calibri Light" panose="020F0302020204030204" pitchFamily="34" charset="0"/>
                <a:ea typeface="Calibri" panose="020F0502020204030204" pitchFamily="34" charset="0"/>
                <a:cs typeface="Times New Roman" panose="02020603050405020304" pitchFamily="18" charset="0"/>
              </a:rPr>
              <a:t> </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fr-FR" sz="1800" dirty="0">
                <a:effectLst/>
                <a:latin typeface="Calibri Light" panose="020F0302020204030204" pitchFamily="34" charset="0"/>
                <a:ea typeface="Calibri" panose="020F0502020204030204" pitchFamily="34" charset="0"/>
                <a:cs typeface="Times New Roman" panose="02020603050405020304" pitchFamily="18" charset="0"/>
              </a:rPr>
              <a:t>Ils peuvent voter et se présenter aux élections européennes.</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fr-FR" sz="1800" dirty="0">
                <a:effectLst/>
                <a:latin typeface="Calibri Light" panose="020F0302020204030204" pitchFamily="34" charset="0"/>
                <a:ea typeface="Calibri" panose="020F0502020204030204" pitchFamily="34" charset="0"/>
                <a:cs typeface="Times New Roman" panose="02020603050405020304" pitchFamily="18" charset="0"/>
              </a:rPr>
              <a:t> </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fr-FR" sz="1800" dirty="0">
                <a:effectLst/>
                <a:latin typeface="Calibri Light" panose="020F0302020204030204" pitchFamily="34" charset="0"/>
                <a:ea typeface="Calibri" panose="020F0502020204030204" pitchFamily="34" charset="0"/>
                <a:cs typeface="Times New Roman" panose="02020603050405020304" pitchFamily="18" charset="0"/>
              </a:rPr>
              <a:t>Andorre, Monaco, Saint-Marin et le Vatican ne font pas partie de l'UE. Leurs relations avec l’UE et d’autres pays sont définies par des accords bilatéraux. Toutefois, Monaco, Saint-Marin et le Vatican se trouvent de facto dans l’espace Schengen.</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fr-FR" sz="1800" dirty="0">
                <a:effectLst/>
                <a:latin typeface="Calibri Light" panose="020F0302020204030204" pitchFamily="34" charset="0"/>
                <a:ea typeface="Calibri" panose="020F0502020204030204" pitchFamily="34" charset="0"/>
                <a:cs typeface="Times New Roman" panose="02020603050405020304" pitchFamily="18" charset="0"/>
              </a:rPr>
              <a:t>La Suisse n’est ni un pays de l’UE ni un pays de l’EEE. Elle a conclu avec l’UE une centaine d'accords bilatéraux spécifiques portant, notamment, sur de nombreuses dispositions du marché unique. L’un de ces accords concerne la participation de la Suisse à </a:t>
            </a:r>
            <a:r>
              <a:rPr lang="fr-FR" sz="1800" noProof="0" dirty="0">
                <a:effectLst/>
                <a:latin typeface="Calibri Light" panose="020F0302020204030204" pitchFamily="34" charset="0"/>
                <a:ea typeface="Calibri" panose="020F0502020204030204" pitchFamily="34" charset="0"/>
                <a:cs typeface="Times New Roman" panose="02020603050405020304" pitchFamily="18" charset="0"/>
              </a:rPr>
              <a:t>l’espace</a:t>
            </a:r>
            <a:r>
              <a:rPr lang="fr-FR" sz="1800" dirty="0">
                <a:effectLst/>
                <a:latin typeface="Calibri Light" panose="020F0302020204030204" pitchFamily="34" charset="0"/>
                <a:ea typeface="Calibri" panose="020F0502020204030204" pitchFamily="34" charset="0"/>
                <a:cs typeface="Times New Roman" panose="02020603050405020304" pitchFamily="18" charset="0"/>
              </a:rPr>
              <a:t> Schengen.</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fr-FR" sz="1800" dirty="0">
                <a:effectLst/>
                <a:latin typeface="Calibri Light" panose="020F0302020204030204" pitchFamily="34" charset="0"/>
                <a:ea typeface="Calibri" panose="020F0502020204030204" pitchFamily="34" charset="0"/>
                <a:cs typeface="Times New Roman" panose="02020603050405020304" pitchFamily="18" charset="0"/>
              </a:rPr>
              <a:t>--</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fr-FR" sz="1800" b="1" dirty="0">
                <a:effectLst/>
                <a:latin typeface="Calibri Light" panose="020F0302020204030204" pitchFamily="34" charset="0"/>
                <a:ea typeface="Calibri" panose="020F0502020204030204" pitchFamily="34" charset="0"/>
                <a:cs typeface="Times New Roman" panose="02020603050405020304" pitchFamily="18" charset="0"/>
              </a:rPr>
              <a:t>Outre les 27 États membres:</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fr-FR" sz="1800" dirty="0">
                <a:effectLst/>
                <a:latin typeface="Calibri Light" panose="020F0302020204030204" pitchFamily="34" charset="0"/>
                <a:ea typeface="Calibri" panose="020F0502020204030204" pitchFamily="34" charset="0"/>
                <a:cs typeface="Times New Roman" panose="02020603050405020304" pitchFamily="18" charset="0"/>
              </a:rPr>
              <a:t>l’Islande, le Liechtenstein, la Norvège et la Suisse font partie du marché unique européen. </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fr-FR" sz="1800" dirty="0">
                <a:solidFill>
                  <a:srgbClr val="FF0000"/>
                </a:solidFill>
                <a:effectLst/>
                <a:latin typeface="Calibri Light" panose="020F0302020204030204" pitchFamily="34" charset="0"/>
                <a:ea typeface="Calibri" panose="020F0502020204030204" pitchFamily="34" charset="0"/>
                <a:cs typeface="Times New Roman" panose="02020603050405020304" pitchFamily="18" charset="0"/>
              </a:rPr>
              <a:t> </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fr-FR" sz="1800" dirty="0">
                <a:effectLst/>
                <a:latin typeface="Calibri Light" panose="020F0302020204030204" pitchFamily="34" charset="0"/>
                <a:ea typeface="Calibri" panose="020F0502020204030204" pitchFamily="34" charset="0"/>
                <a:cs typeface="Times New Roman" panose="02020603050405020304" pitchFamily="18" charset="0"/>
              </a:rPr>
              <a:t>Cela signifie que ces pays se sont engagés à respecter la libre circulation des personnes, des biens, des services et des capitaux. </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fr-FR" sz="1800" dirty="0">
                <a:effectLst/>
                <a:latin typeface="Calibri Light" panose="020F0302020204030204" pitchFamily="34" charset="0"/>
                <a:ea typeface="Calibri" panose="020F0502020204030204" pitchFamily="34" charset="0"/>
                <a:cs typeface="Times New Roman" panose="02020603050405020304" pitchFamily="18" charset="0"/>
              </a:rPr>
              <a:t> </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fr-FR" sz="1800" dirty="0">
                <a:effectLst/>
                <a:latin typeface="Calibri Light" panose="020F0302020204030204" pitchFamily="34" charset="0"/>
                <a:ea typeface="Calibri" panose="020F0502020204030204" pitchFamily="34" charset="0"/>
                <a:cs typeface="Times New Roman" panose="02020603050405020304" pitchFamily="18" charset="0"/>
              </a:rPr>
              <a:t>Les citoyens de l’UE peuvent également jouir de ces droits dans ces quatre pays.</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fr-FR" sz="1800" dirty="0">
                <a:effectLst/>
                <a:latin typeface="Calibri Light" panose="020F0302020204030204" pitchFamily="34" charset="0"/>
                <a:ea typeface="Calibri" panose="020F0502020204030204" pitchFamily="34" charset="0"/>
                <a:cs typeface="Times New Roman" panose="02020603050405020304" pitchFamily="18" charset="0"/>
              </a:rPr>
              <a:t>--</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fr-FR" sz="1800" dirty="0">
                <a:effectLst/>
                <a:latin typeface="Calibri Light" panose="020F0302020204030204" pitchFamily="34" charset="0"/>
                <a:ea typeface="Calibri" panose="020F0502020204030204" pitchFamily="34" charset="0"/>
                <a:cs typeface="Times New Roman" panose="02020603050405020304" pitchFamily="18" charset="0"/>
              </a:rPr>
              <a:t>L’</a:t>
            </a:r>
            <a:r>
              <a:rPr lang="fr-FR" sz="1800" b="1" dirty="0">
                <a:effectLst/>
                <a:latin typeface="Calibri Light" panose="020F0302020204030204" pitchFamily="34" charset="0"/>
                <a:ea typeface="Calibri" panose="020F0502020204030204" pitchFamily="34" charset="0"/>
                <a:cs typeface="Times New Roman" panose="02020603050405020304" pitchFamily="18" charset="0"/>
              </a:rPr>
              <a:t>espace Schengen</a:t>
            </a:r>
            <a:r>
              <a:rPr lang="fr-FR" sz="1800" dirty="0">
                <a:effectLst/>
                <a:latin typeface="Calibri Light" panose="020F0302020204030204" pitchFamily="34" charset="0"/>
                <a:ea typeface="Calibri" panose="020F0502020204030204" pitchFamily="34" charset="0"/>
                <a:cs typeface="Times New Roman" panose="02020603050405020304" pitchFamily="18" charset="0"/>
              </a:rPr>
              <a:t> rassemble 23 pays de l’UE et 4 pays non membres de l'UE qui ont aboli le contrôle des passeports à leurs frontières. </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fr-FR" sz="1800" dirty="0">
                <a:effectLst/>
                <a:latin typeface="Calibri Light" panose="020F0302020204030204" pitchFamily="34" charset="0"/>
                <a:ea typeface="Calibri" panose="020F0502020204030204" pitchFamily="34" charset="0"/>
                <a:cs typeface="Times New Roman" panose="02020603050405020304" pitchFamily="18" charset="0"/>
              </a:rPr>
              <a:t> </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fr-FR" sz="1800" dirty="0">
                <a:effectLst/>
                <a:latin typeface="Calibri Light" panose="020F0302020204030204" pitchFamily="34" charset="0"/>
                <a:ea typeface="Calibri" panose="020F0502020204030204" pitchFamily="34" charset="0"/>
                <a:cs typeface="Times New Roman" panose="02020603050405020304" pitchFamily="18" charset="0"/>
              </a:rPr>
              <a:t>Cela signifie que les personnes peuvent franchir la frontière entre ces pays </a:t>
            </a:r>
            <a:r>
              <a:rPr lang="fr-FR" sz="1800" u="sng" dirty="0">
                <a:effectLst/>
                <a:latin typeface="Calibri Light" panose="020F0302020204030204" pitchFamily="34" charset="0"/>
                <a:ea typeface="Calibri" panose="020F0502020204030204" pitchFamily="34" charset="0"/>
                <a:cs typeface="Times New Roman" panose="02020603050405020304" pitchFamily="18" charset="0"/>
              </a:rPr>
              <a:t>sans devoir présenter un passeport</a:t>
            </a:r>
            <a:r>
              <a:rPr lang="fr-FR" sz="1800" dirty="0">
                <a:effectLst/>
                <a:latin typeface="Calibri Light" panose="020F0302020204030204" pitchFamily="34" charset="0"/>
                <a:ea typeface="Calibri" panose="020F0502020204030204" pitchFamily="34" charset="0"/>
                <a:cs typeface="Times New Roman" panose="02020603050405020304" pitchFamily="18" charset="0"/>
              </a:rPr>
              <a:t>.</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endParaRPr lang="en-IE" dirty="0"/>
          </a:p>
        </p:txBody>
      </p:sp>
      <p:sp>
        <p:nvSpPr>
          <p:cNvPr id="4" name="Slide Number Placeholder 3"/>
          <p:cNvSpPr>
            <a:spLocks noGrp="1"/>
          </p:cNvSpPr>
          <p:nvPr>
            <p:ph type="sldNum" sz="quarter" idx="5"/>
          </p:nvPr>
        </p:nvSpPr>
        <p:spPr/>
        <p:txBody>
          <a:bodyPr/>
          <a:lstStyle/>
          <a:p>
            <a:fld id="{99A42D71-CC78-4B06-AD71-D748A717705B}" type="slidenum">
              <a:rPr lang="en-IE" smtClean="0"/>
              <a:t>8</a:t>
            </a:fld>
            <a:endParaRPr lang="en-IE"/>
          </a:p>
        </p:txBody>
      </p:sp>
    </p:spTree>
    <p:extLst>
      <p:ext uri="{BB962C8B-B14F-4D97-AF65-F5344CB8AC3E}">
        <p14:creationId xmlns:p14="http://schemas.microsoft.com/office/powerpoint/2010/main" val="285544374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tabLst>
                <a:tab pos="2238375" algn="l"/>
              </a:tabLst>
            </a:pPr>
            <a:r>
              <a:rPr lang="fr-FR" sz="1800" dirty="0">
                <a:effectLst/>
                <a:latin typeface="Calibri Light" panose="020F0302020204030204" pitchFamily="34" charset="0"/>
                <a:ea typeface="Calibri" panose="020F0502020204030204" pitchFamily="34" charset="0"/>
                <a:cs typeface="Times New Roman" panose="02020603050405020304" pitchFamily="18" charset="0"/>
              </a:rPr>
              <a:t>Passons ensuite à un bref aperçu de l’histoire de l’UE en suivant une chronologie des nouvelles adhésions au fil des années. </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tabLst>
                <a:tab pos="2238375" algn="l"/>
              </a:tabLst>
            </a:pPr>
            <a:r>
              <a:rPr lang="fr-FR" sz="1800" dirty="0">
                <a:effectLst/>
                <a:latin typeface="Calibri Light" panose="020F0302020204030204" pitchFamily="34" charset="0"/>
                <a:ea typeface="Calibri" panose="020F0502020204030204" pitchFamily="34" charset="0"/>
                <a:cs typeface="Times New Roman" panose="02020603050405020304" pitchFamily="18" charset="0"/>
              </a:rPr>
              <a:t> </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tabLst>
                <a:tab pos="2238375" algn="l"/>
              </a:tabLst>
            </a:pPr>
            <a:r>
              <a:rPr lang="fr-FR" sz="1800" dirty="0">
                <a:effectLst/>
                <a:latin typeface="Calibri Light" panose="020F0302020204030204" pitchFamily="34" charset="0"/>
                <a:ea typeface="Calibri" panose="020F0502020204030204" pitchFamily="34" charset="0"/>
                <a:cs typeface="Times New Roman" panose="02020603050405020304" pitchFamily="18" charset="0"/>
              </a:rPr>
              <a:t>Tout a commencé par les six pays signataires du traité de Rome:</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buFont typeface="+mj-lt"/>
              <a:buAutoNum type="arabicPeriod"/>
            </a:pPr>
            <a:r>
              <a:rPr lang="fr-FR" sz="1800" dirty="0">
                <a:effectLst/>
                <a:latin typeface="Calibri Light" panose="020F0302020204030204" pitchFamily="34" charset="0"/>
                <a:ea typeface="Calibri" panose="020F0502020204030204" pitchFamily="34" charset="0"/>
                <a:cs typeface="Times New Roman" panose="02020603050405020304" pitchFamily="18" charset="0"/>
              </a:rPr>
              <a:t>Belgique</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buFont typeface="+mj-lt"/>
              <a:buAutoNum type="arabicPeriod"/>
            </a:pPr>
            <a:r>
              <a:rPr lang="fr-FR" sz="1800" dirty="0">
                <a:effectLst/>
                <a:latin typeface="Calibri Light" panose="020F0302020204030204" pitchFamily="34" charset="0"/>
                <a:ea typeface="Calibri" panose="020F0502020204030204" pitchFamily="34" charset="0"/>
                <a:cs typeface="Times New Roman" panose="02020603050405020304" pitchFamily="18" charset="0"/>
              </a:rPr>
              <a:t>Allemagne</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buFont typeface="+mj-lt"/>
              <a:buAutoNum type="arabicPeriod"/>
            </a:pPr>
            <a:r>
              <a:rPr lang="fr-FR" sz="1800" dirty="0">
                <a:effectLst/>
                <a:latin typeface="Calibri Light" panose="020F0302020204030204" pitchFamily="34" charset="0"/>
                <a:ea typeface="Calibri" panose="020F0502020204030204" pitchFamily="34" charset="0"/>
                <a:cs typeface="Times New Roman" panose="02020603050405020304" pitchFamily="18" charset="0"/>
              </a:rPr>
              <a:t>France</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buFont typeface="+mj-lt"/>
              <a:buAutoNum type="arabicPeriod"/>
            </a:pPr>
            <a:r>
              <a:rPr lang="fr-FR" sz="1800" dirty="0">
                <a:effectLst/>
                <a:latin typeface="Calibri Light" panose="020F0302020204030204" pitchFamily="34" charset="0"/>
                <a:ea typeface="Calibri" panose="020F0502020204030204" pitchFamily="34" charset="0"/>
                <a:cs typeface="Times New Roman" panose="02020603050405020304" pitchFamily="18" charset="0"/>
              </a:rPr>
              <a:t>Italie</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buFont typeface="+mj-lt"/>
              <a:buAutoNum type="arabicPeriod"/>
            </a:pPr>
            <a:r>
              <a:rPr lang="fr-FR" sz="1800" dirty="0">
                <a:effectLst/>
                <a:latin typeface="Calibri Light" panose="020F0302020204030204" pitchFamily="34" charset="0"/>
                <a:ea typeface="Calibri" panose="020F0502020204030204" pitchFamily="34" charset="0"/>
                <a:cs typeface="Times New Roman" panose="02020603050405020304" pitchFamily="18" charset="0"/>
              </a:rPr>
              <a:t>Luxembourg</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mj-lt"/>
              <a:buAutoNum type="arabicPeriod"/>
            </a:pPr>
            <a:r>
              <a:rPr lang="fr-FR" sz="1800" dirty="0">
                <a:effectLst/>
                <a:latin typeface="Calibri Light" panose="020F0302020204030204" pitchFamily="34" charset="0"/>
                <a:ea typeface="Calibri" panose="020F0502020204030204" pitchFamily="34" charset="0"/>
                <a:cs typeface="Times New Roman" panose="02020603050405020304" pitchFamily="18" charset="0"/>
              </a:rPr>
              <a:t>Pays-Bas</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99A42D71-CC78-4B06-AD71-D748A717705B}" type="slidenum">
              <a:rPr lang="en-IE" smtClean="0"/>
              <a:t>9</a:t>
            </a:fld>
            <a:endParaRPr lang="en-IE"/>
          </a:p>
        </p:txBody>
      </p:sp>
    </p:spTree>
    <p:extLst>
      <p:ext uri="{BB962C8B-B14F-4D97-AF65-F5344CB8AC3E}">
        <p14:creationId xmlns:p14="http://schemas.microsoft.com/office/powerpoint/2010/main" val="844689435"/>
      </p:ext>
    </p:extLst>
  </p:cSld>
  <p:clrMapOvr>
    <a:masterClrMapping/>
  </p:clrMapOvr>
</p:notes>
</file>

<file path=ppt/slideLayouts/_rels/slideLayout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1.jpeg"/></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Eu an unique organisation">
    <p:bg>
      <p:bgPr>
        <a:solidFill>
          <a:srgbClr val="17559E"/>
        </a:solidFill>
        <a:effectLst/>
      </p:bgPr>
    </p:bg>
    <p:spTree>
      <p:nvGrpSpPr>
        <p:cNvPr id="1" name=""/>
        <p:cNvGrpSpPr/>
        <p:nvPr/>
      </p:nvGrpSpPr>
      <p:grpSpPr>
        <a:xfrm>
          <a:off x="0" y="0"/>
          <a:ext cx="0" cy="0"/>
          <a:chOff x="0" y="0"/>
          <a:chExt cx="0" cy="0"/>
        </a:xfrm>
      </p:grpSpPr>
      <p:pic>
        <p:nvPicPr>
          <p:cNvPr id="9" name="outline-map" descr="A faint map outline of Europe. "/>
          <p:cNvPicPr>
            <a:picLocks noChangeAspect="1"/>
          </p:cNvPicPr>
          <p:nvPr userDrawn="1"/>
        </p:nvPicPr>
        <p:blipFill>
          <a:blip r:embed="rId2">
            <a:extLst>
              <a:ext uri="{BEBA8EAE-BF5A-486C-A8C5-ECC9F3942E4B}">
                <a14:imgProps xmlns:a14="http://schemas.microsoft.com/office/drawing/2010/main">
                  <a14:imgLayer r:embed="rId3">
                    <a14:imgEffect>
                      <a14:sharpenSoften amount="-25000"/>
                    </a14:imgEffect>
                  </a14:imgLayer>
                </a14:imgProps>
              </a:ext>
              <a:ext uri="{28A0092B-C50C-407E-A947-70E740481C1C}">
                <a14:useLocalDpi xmlns:a14="http://schemas.microsoft.com/office/drawing/2010/main" val="0"/>
              </a:ext>
            </a:extLst>
          </a:blip>
          <a:stretch>
            <a:fillRect/>
          </a:stretch>
        </p:blipFill>
        <p:spPr>
          <a:xfrm>
            <a:off x="137962" y="-3313"/>
            <a:ext cx="24319091" cy="13679488"/>
          </a:xfrm>
          <a:prstGeom prst="rect">
            <a:avLst/>
          </a:prstGeom>
        </p:spPr>
      </p:pic>
      <p:sp>
        <p:nvSpPr>
          <p:cNvPr id="3" name="category: people"/>
          <p:cNvSpPr txBox="1"/>
          <p:nvPr userDrawn="1"/>
        </p:nvSpPr>
        <p:spPr>
          <a:xfrm>
            <a:off x="1186775" y="1900334"/>
            <a:ext cx="2038684" cy="707886"/>
          </a:xfrm>
          <a:prstGeom prst="rect">
            <a:avLst/>
          </a:prstGeom>
          <a:noFill/>
        </p:spPr>
        <p:txBody>
          <a:bodyPr wrap="square" rtlCol="0">
            <a:spAutoFit/>
          </a:bodyPr>
          <a:lstStyle/>
          <a:p>
            <a:r>
              <a:rPr lang="fr-FR" sz="4000" noProof="0" dirty="0">
                <a:solidFill>
                  <a:srgbClr val="F3CA57"/>
                </a:solidFill>
                <a:latin typeface="Bahnschrift Condensed" panose="020B0502040204020203" pitchFamily="34" charset="0"/>
              </a:rPr>
              <a:t>personnes</a:t>
            </a:r>
          </a:p>
        </p:txBody>
      </p:sp>
    </p:spTree>
    <p:extLst>
      <p:ext uri="{BB962C8B-B14F-4D97-AF65-F5344CB8AC3E}">
        <p14:creationId xmlns:p14="http://schemas.microsoft.com/office/powerpoint/2010/main" val="10430099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mph" presetSubtype="0" nodeType="afterEffect">
                                  <p:stCondLst>
                                    <p:cond delay="0"/>
                                  </p:stCondLst>
                                  <p:endCondLst>
                                    <p:cond evt="onNext" delay="0">
                                      <p:tgtEl>
                                        <p:sldTgt/>
                                      </p:tgtEl>
                                    </p:cond>
                                  </p:endCondLst>
                                  <p:childTnLst>
                                    <p:set>
                                      <p:cBhvr rctx="PPT">
                                        <p:cTn id="6" dur="indefinite"/>
                                        <p:tgtEl>
                                          <p:spTgt spid="9"/>
                                        </p:tgtEl>
                                        <p:attrNameLst>
                                          <p:attrName>style.opacity</p:attrName>
                                        </p:attrNameLst>
                                      </p:cBhvr>
                                      <p:to>
                                        <p:strVal val="0.25"/>
                                      </p:to>
                                    </p:set>
                                    <p:animEffect filter="image" prLst="opacity: 0.25">
                                      <p:cBhvr rctx="IE">
                                        <p:cTn id="7" dur="indefinite"/>
                                        <p:tgtEl>
                                          <p:spTgt spid="9"/>
                                        </p:tgtEl>
                                      </p:cBhvr>
                                    </p:animEffect>
                                  </p:childTnLst>
                                </p:cTn>
                              </p:par>
                            </p:childTnLst>
                          </p:cTn>
                        </p:par>
                        <p:par>
                          <p:cTn id="8" fill="hold">
                            <p:stCondLst>
                              <p:cond delay="0"/>
                            </p:stCondLst>
                            <p:childTnLst>
                              <p:par>
                                <p:cTn id="9" presetID="14" presetClass="entr" presetSubtype="5"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randombar(vertical)">
                                      <p:cBhvr>
                                        <p:cTn id="1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potential countries">
    <p:bg>
      <p:bgPr>
        <a:solidFill>
          <a:srgbClr val="5E91C8"/>
        </a:solidFill>
        <a:effectLst/>
      </p:bgPr>
    </p:bg>
    <p:spTree>
      <p:nvGrpSpPr>
        <p:cNvPr id="1" name=""/>
        <p:cNvGrpSpPr/>
        <p:nvPr/>
      </p:nvGrpSpPr>
      <p:grpSpPr>
        <a:xfrm>
          <a:off x="0" y="0"/>
          <a:ext cx="0" cy="0"/>
          <a:chOff x="0" y="0"/>
          <a:chExt cx="0" cy="0"/>
        </a:xfrm>
      </p:grpSpPr>
      <p:sp>
        <p:nvSpPr>
          <p:cNvPr id="3" name="Footer Placeholder 2"/>
          <p:cNvSpPr>
            <a:spLocks noGrp="1"/>
          </p:cNvSpPr>
          <p:nvPr>
            <p:ph type="ftr" sz="quarter" idx="10"/>
          </p:nvPr>
        </p:nvSpPr>
        <p:spPr/>
        <p:txBody>
          <a:bodyPr/>
          <a:lstStyle/>
          <a:p>
            <a:endParaRPr lang="en-IE"/>
          </a:p>
        </p:txBody>
      </p:sp>
      <p:pic>
        <p:nvPicPr>
          <p:cNvPr id="4" name="outline-map"/>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29410" y="-3313"/>
            <a:ext cx="24319092" cy="13679488"/>
          </a:xfrm>
          <a:prstGeom prst="rect">
            <a:avLst/>
          </a:prstGeom>
        </p:spPr>
      </p:pic>
      <p:sp>
        <p:nvSpPr>
          <p:cNvPr id="5" name="category: countries"/>
          <p:cNvSpPr txBox="1"/>
          <p:nvPr userDrawn="1"/>
        </p:nvSpPr>
        <p:spPr>
          <a:xfrm>
            <a:off x="2140085" y="1900334"/>
            <a:ext cx="1259286" cy="707886"/>
          </a:xfrm>
          <a:prstGeom prst="rect">
            <a:avLst/>
          </a:prstGeom>
          <a:noFill/>
        </p:spPr>
        <p:txBody>
          <a:bodyPr wrap="square" rtlCol="0">
            <a:spAutoFit/>
          </a:bodyPr>
          <a:lstStyle/>
          <a:p>
            <a:r>
              <a:rPr lang="fr-BE" sz="4000" noProof="0" dirty="0">
                <a:solidFill>
                  <a:srgbClr val="243C7C"/>
                </a:solidFill>
                <a:latin typeface="Bahnschrift Condensed" panose="020B0502040204020203" pitchFamily="34" charset="0"/>
              </a:rPr>
              <a:t>pays</a:t>
            </a:r>
            <a:r>
              <a:rPr lang="mt-MT" sz="4000" noProof="0" dirty="0">
                <a:solidFill>
                  <a:srgbClr val="243C7C"/>
                </a:solidFill>
                <a:latin typeface="Bahnschrift Condensed" panose="020B0502040204020203" pitchFamily="34" charset="0"/>
              </a:rPr>
              <a:t> </a:t>
            </a:r>
          </a:p>
        </p:txBody>
      </p:sp>
    </p:spTree>
    <p:extLst>
      <p:ext uri="{BB962C8B-B14F-4D97-AF65-F5344CB8AC3E}">
        <p14:creationId xmlns:p14="http://schemas.microsoft.com/office/powerpoint/2010/main" val="8663583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extLst>
    <p:ext uri="{DCECCB84-F9BA-43D5-87BE-67443E8EF086}">
      <p15:sldGuideLst xmlns:p15="http://schemas.microsoft.com/office/powerpoint/2012/main">
        <p15:guide id="1" orient="horz" pos="4308" userDrawn="1">
          <p15:clr>
            <a:srgbClr val="FBAE40"/>
          </p15:clr>
        </p15:guide>
        <p15:guide id="2" pos="7710" userDrawn="1">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EU history">
    <p:bg>
      <p:bgPr>
        <a:solidFill>
          <a:srgbClr val="E6483C"/>
        </a:solidFill>
        <a:effectLst/>
      </p:bgPr>
    </p:bg>
    <p:spTree>
      <p:nvGrpSpPr>
        <p:cNvPr id="1" name=""/>
        <p:cNvGrpSpPr/>
        <p:nvPr/>
      </p:nvGrpSpPr>
      <p:grpSpPr>
        <a:xfrm>
          <a:off x="0" y="0"/>
          <a:ext cx="0" cy="0"/>
          <a:chOff x="0" y="0"/>
          <a:chExt cx="0" cy="0"/>
        </a:xfrm>
      </p:grpSpPr>
      <p:sp>
        <p:nvSpPr>
          <p:cNvPr id="3" name="Footer Placeholder 2"/>
          <p:cNvSpPr>
            <a:spLocks noGrp="1"/>
          </p:cNvSpPr>
          <p:nvPr>
            <p:ph type="ftr" sz="quarter" idx="10"/>
          </p:nvPr>
        </p:nvSpPr>
        <p:spPr/>
        <p:txBody>
          <a:bodyPr/>
          <a:lstStyle/>
          <a:p>
            <a:endParaRPr lang="en-IE"/>
          </a:p>
        </p:txBody>
      </p:sp>
      <p:pic>
        <p:nvPicPr>
          <p:cNvPr id="4" name="woman" hidden="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2709" y="0"/>
            <a:ext cx="24319090" cy="13679488"/>
          </a:xfrm>
          <a:prstGeom prst="rect">
            <a:avLst/>
          </a:prstGeom>
        </p:spPr>
      </p:pic>
      <p:pic>
        <p:nvPicPr>
          <p:cNvPr id="5" name="man" hidden="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73591" y="-30246"/>
            <a:ext cx="24552841" cy="13810973"/>
          </a:xfrm>
          <a:prstGeom prst="rect">
            <a:avLst/>
          </a:prstGeom>
        </p:spPr>
      </p:pic>
      <p:sp>
        <p:nvSpPr>
          <p:cNvPr id="6" name="footer"/>
          <p:cNvSpPr/>
          <p:nvPr userDrawn="1"/>
        </p:nvSpPr>
        <p:spPr>
          <a:xfrm>
            <a:off x="0" y="12530328"/>
            <a:ext cx="24479250" cy="122536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solidFill>
                <a:schemeClr val="bg1"/>
              </a:solidFill>
            </a:endParaRPr>
          </a:p>
        </p:txBody>
      </p:sp>
      <p:pic>
        <p:nvPicPr>
          <p:cNvPr id="7" name="eu flag"/>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flipH="1">
            <a:off x="23019996" y="12768071"/>
            <a:ext cx="1124811" cy="750191"/>
          </a:xfrm>
          <a:prstGeom prst="rect">
            <a:avLst/>
          </a:prstGeom>
        </p:spPr>
      </p:pic>
      <p:sp>
        <p:nvSpPr>
          <p:cNvPr id="8" name="category: history"/>
          <p:cNvSpPr txBox="1"/>
          <p:nvPr userDrawn="1"/>
        </p:nvSpPr>
        <p:spPr>
          <a:xfrm>
            <a:off x="1712068" y="1888081"/>
            <a:ext cx="1725400" cy="707886"/>
          </a:xfrm>
          <a:prstGeom prst="rect">
            <a:avLst/>
          </a:prstGeom>
          <a:noFill/>
        </p:spPr>
        <p:txBody>
          <a:bodyPr wrap="square" rtlCol="0">
            <a:spAutoFit/>
          </a:bodyPr>
          <a:lstStyle/>
          <a:p>
            <a:r>
              <a:rPr lang="fr-BE" sz="4000" noProof="0" dirty="0">
                <a:solidFill>
                  <a:schemeClr val="bg1"/>
                </a:solidFill>
                <a:latin typeface="Bahnschrift Condensed" panose="020B0502040204020203" pitchFamily="34" charset="0"/>
              </a:rPr>
              <a:t>histoire</a:t>
            </a:r>
          </a:p>
        </p:txBody>
      </p:sp>
    </p:spTree>
    <p:extLst>
      <p:ext uri="{BB962C8B-B14F-4D97-AF65-F5344CB8AC3E}">
        <p14:creationId xmlns:p14="http://schemas.microsoft.com/office/powerpoint/2010/main" val="36084507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par>
                                <p:cTn id="12" presetID="26" presetClass="emph" presetSubtype="0" fill="hold" nodeType="withEffect">
                                  <p:stCondLst>
                                    <p:cond delay="0"/>
                                  </p:stCondLst>
                                  <p:iterate type="lt">
                                    <p:tmPct val="0"/>
                                  </p:iterate>
                                  <p:childTnLst>
                                    <p:animEffect transition="out" filter="fade">
                                      <p:cBhvr>
                                        <p:cTn id="13" dur="500" tmFilter="0, 0; .2, .5; .8, .5; 1, 0"/>
                                        <p:tgtEl>
                                          <p:spTgt spid="7"/>
                                        </p:tgtEl>
                                      </p:cBhvr>
                                    </p:animEffect>
                                    <p:animScale>
                                      <p:cBhvr>
                                        <p:cTn id="14" dur="250" autoRev="1" fill="hold"/>
                                        <p:tgtEl>
                                          <p:spTgt spid="7"/>
                                        </p:tgtEl>
                                      </p:cBhvr>
                                      <p:by x="105000" y="105000"/>
                                    </p:animScale>
                                  </p:childTnLst>
                                </p:cTn>
                              </p:par>
                            </p:childTnLst>
                          </p:cTn>
                        </p:par>
                        <p:par>
                          <p:cTn id="15" fill="hold">
                            <p:stCondLst>
                              <p:cond delay="1000"/>
                            </p:stCondLst>
                            <p:childTnLst>
                              <p:par>
                                <p:cTn id="16" presetID="14" presetClass="entr" presetSubtype="5" fill="hold" grpId="0" nodeType="after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randombar(vertical)">
                                      <p:cBhvr>
                                        <p:cTn id="18"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1" animBg="1"/>
      <p:bldP spid="8" grpId="0"/>
    </p:bld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pyrights">
    <p:spTree>
      <p:nvGrpSpPr>
        <p:cNvPr id="1" name=""/>
        <p:cNvGrpSpPr/>
        <p:nvPr/>
      </p:nvGrpSpPr>
      <p:grpSpPr>
        <a:xfrm>
          <a:off x="0" y="0"/>
          <a:ext cx="0" cy="0"/>
          <a:chOff x="0" y="0"/>
          <a:chExt cx="0" cy="0"/>
        </a:xfrm>
      </p:grpSpPr>
      <p:sp>
        <p:nvSpPr>
          <p:cNvPr id="3" name="Footer Placeholder 2"/>
          <p:cNvSpPr>
            <a:spLocks noGrp="1"/>
          </p:cNvSpPr>
          <p:nvPr>
            <p:ph type="ftr" sz="quarter" idx="10"/>
          </p:nvPr>
        </p:nvSpPr>
        <p:spPr/>
        <p:txBody>
          <a:bodyPr/>
          <a:lstStyle/>
          <a:p>
            <a:endParaRPr lang="en-IE"/>
          </a:p>
        </p:txBody>
      </p:sp>
    </p:spTree>
    <p:extLst>
      <p:ext uri="{BB962C8B-B14F-4D97-AF65-F5344CB8AC3E}">
        <p14:creationId xmlns:p14="http://schemas.microsoft.com/office/powerpoint/2010/main" val="256740606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EU people">
    <p:bg>
      <p:bgPr>
        <a:solidFill>
          <a:srgbClr val="18B6C1"/>
        </a:solidFill>
        <a:effectLst/>
      </p:bgPr>
    </p:bg>
    <p:spTree>
      <p:nvGrpSpPr>
        <p:cNvPr id="1" name=""/>
        <p:cNvGrpSpPr/>
        <p:nvPr/>
      </p:nvGrpSpPr>
      <p:grpSpPr>
        <a:xfrm>
          <a:off x="0" y="0"/>
          <a:ext cx="0" cy="0"/>
          <a:chOff x="0" y="0"/>
          <a:chExt cx="0" cy="0"/>
        </a:xfrm>
      </p:grpSpPr>
      <p:sp>
        <p:nvSpPr>
          <p:cNvPr id="8" name="Footer Placeholder 7"/>
          <p:cNvSpPr>
            <a:spLocks noGrp="1"/>
          </p:cNvSpPr>
          <p:nvPr>
            <p:ph type="ftr" sz="quarter" idx="10"/>
          </p:nvPr>
        </p:nvSpPr>
        <p:spPr/>
        <p:txBody>
          <a:bodyPr/>
          <a:lstStyle/>
          <a:p>
            <a:endParaRPr lang="en-IE"/>
          </a:p>
        </p:txBody>
      </p:sp>
      <p:pic>
        <p:nvPicPr>
          <p:cNvPr id="9" name="outline-map"/>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25262" y="-773"/>
            <a:ext cx="24319091" cy="13679488"/>
          </a:xfrm>
          <a:prstGeom prst="rect">
            <a:avLst/>
          </a:prstGeom>
        </p:spPr>
      </p:pic>
      <p:pic>
        <p:nvPicPr>
          <p:cNvPr id="10" name="blue-map"/>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86368" y="-24127"/>
            <a:ext cx="24364295" cy="13704916"/>
          </a:xfrm>
          <a:prstGeom prst="rect">
            <a:avLst/>
          </a:prstGeom>
        </p:spPr>
      </p:pic>
      <p:sp>
        <p:nvSpPr>
          <p:cNvPr id="5" name="category: people"/>
          <p:cNvSpPr txBox="1"/>
          <p:nvPr userDrawn="1"/>
        </p:nvSpPr>
        <p:spPr>
          <a:xfrm>
            <a:off x="1186774" y="1900334"/>
            <a:ext cx="1984955" cy="707886"/>
          </a:xfrm>
          <a:prstGeom prst="rect">
            <a:avLst/>
          </a:prstGeom>
          <a:noFill/>
        </p:spPr>
        <p:txBody>
          <a:bodyPr wrap="square" rtlCol="0">
            <a:spAutoFit/>
          </a:bodyPr>
          <a:lstStyle/>
          <a:p>
            <a:r>
              <a:rPr lang="fr-BE" sz="4000" noProof="0" dirty="0">
                <a:solidFill>
                  <a:srgbClr val="243C7C"/>
                </a:solidFill>
                <a:latin typeface="Bahnschrift Condensed" panose="020B0502040204020203" pitchFamily="34" charset="0"/>
              </a:rPr>
              <a:t>personnes</a:t>
            </a:r>
          </a:p>
        </p:txBody>
      </p:sp>
    </p:spTree>
    <p:extLst>
      <p:ext uri="{BB962C8B-B14F-4D97-AF65-F5344CB8AC3E}">
        <p14:creationId xmlns:p14="http://schemas.microsoft.com/office/powerpoint/2010/main" val="25988541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par>
                          <p:cTn id="8" fill="hold">
                            <p:stCondLst>
                              <p:cond delay="500"/>
                            </p:stCondLst>
                            <p:childTnLst>
                              <p:par>
                                <p:cTn id="9" presetID="14" presetClass="entr" presetSubtype="5"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randombar(vertical)">
                                      <p:cBhvr>
                                        <p:cTn id="1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EU diversity">
    <p:bg>
      <p:bgPr>
        <a:solidFill>
          <a:srgbClr val="F49B3D"/>
        </a:solidFill>
        <a:effectLst/>
      </p:bgPr>
    </p:bg>
    <p:spTree>
      <p:nvGrpSpPr>
        <p:cNvPr id="1" name=""/>
        <p:cNvGrpSpPr/>
        <p:nvPr/>
      </p:nvGrpSpPr>
      <p:grpSpPr>
        <a:xfrm>
          <a:off x="0" y="0"/>
          <a:ext cx="0" cy="0"/>
          <a:chOff x="0" y="0"/>
          <a:chExt cx="0" cy="0"/>
        </a:xfrm>
      </p:grpSpPr>
      <p:sp>
        <p:nvSpPr>
          <p:cNvPr id="3" name="Footer Placeholder 2"/>
          <p:cNvSpPr>
            <a:spLocks noGrp="1"/>
          </p:cNvSpPr>
          <p:nvPr>
            <p:ph type="ftr" sz="quarter" idx="10"/>
          </p:nvPr>
        </p:nvSpPr>
        <p:spPr/>
        <p:txBody>
          <a:bodyPr/>
          <a:lstStyle/>
          <a:p>
            <a:endParaRPr lang="en-IE"/>
          </a:p>
        </p:txBody>
      </p:sp>
      <p:pic>
        <p:nvPicPr>
          <p:cNvPr id="5" name="map"/>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92958" y="-255753"/>
            <a:ext cx="24319088" cy="13679488"/>
          </a:xfrm>
          <a:prstGeom prst="rect">
            <a:avLst/>
          </a:prstGeom>
        </p:spPr>
      </p:pic>
      <p:sp>
        <p:nvSpPr>
          <p:cNvPr id="4" name="category: diversity"/>
          <p:cNvSpPr txBox="1"/>
          <p:nvPr userDrawn="1"/>
        </p:nvSpPr>
        <p:spPr>
          <a:xfrm>
            <a:off x="1431205" y="1904410"/>
            <a:ext cx="1769195" cy="707886"/>
          </a:xfrm>
          <a:prstGeom prst="rect">
            <a:avLst/>
          </a:prstGeom>
          <a:noFill/>
        </p:spPr>
        <p:txBody>
          <a:bodyPr wrap="square" rtlCol="0">
            <a:spAutoFit/>
          </a:bodyPr>
          <a:lstStyle>
            <a:defPPr>
              <a:defRPr lang="en-US"/>
            </a:defPPr>
            <a:lvl1pPr>
              <a:defRPr sz="4000">
                <a:solidFill>
                  <a:srgbClr val="243C7C"/>
                </a:solidFill>
                <a:latin typeface="Bahnschrift Condensed" panose="020B0502040204020203" pitchFamily="34" charset="0"/>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r>
              <a:rPr lang="fr-BE" sz="4000" kern="1200" noProof="0" dirty="0">
                <a:solidFill>
                  <a:srgbClr val="243C7C"/>
                </a:solidFill>
                <a:effectLst/>
                <a:latin typeface="Bahnschrift Condensed" panose="020B0502040204020203" pitchFamily="34" charset="0"/>
                <a:ea typeface="+mn-ea"/>
                <a:cs typeface="+mn-cs"/>
              </a:rPr>
              <a:t>diversité </a:t>
            </a:r>
          </a:p>
        </p:txBody>
      </p:sp>
    </p:spTree>
    <p:extLst>
      <p:ext uri="{BB962C8B-B14F-4D97-AF65-F5344CB8AC3E}">
        <p14:creationId xmlns:p14="http://schemas.microsoft.com/office/powerpoint/2010/main" val="10145608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5"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vertic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EU languages">
    <p:bg>
      <p:bgPr>
        <a:solidFill>
          <a:srgbClr val="F3CA57"/>
        </a:solidFill>
        <a:effectLst/>
      </p:bgPr>
    </p:bg>
    <p:spTree>
      <p:nvGrpSpPr>
        <p:cNvPr id="1" name=""/>
        <p:cNvGrpSpPr/>
        <p:nvPr/>
      </p:nvGrpSpPr>
      <p:grpSpPr>
        <a:xfrm>
          <a:off x="0" y="0"/>
          <a:ext cx="0" cy="0"/>
          <a:chOff x="0" y="0"/>
          <a:chExt cx="0" cy="0"/>
        </a:xfrm>
      </p:grpSpPr>
      <p:grpSp>
        <p:nvGrpSpPr>
          <p:cNvPr id="2" name="Group 1" hidden="1"/>
          <p:cNvGrpSpPr/>
          <p:nvPr userDrawn="1"/>
        </p:nvGrpSpPr>
        <p:grpSpPr>
          <a:xfrm>
            <a:off x="-122754" y="-79277"/>
            <a:ext cx="24602003" cy="13743642"/>
            <a:chOff x="-122754" y="-79277"/>
            <a:chExt cx="24602003" cy="13743642"/>
          </a:xfrm>
        </p:grpSpPr>
        <p:pic>
          <p:nvPicPr>
            <p:cNvPr id="6" name="character red"/>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22754" y="-14713"/>
              <a:ext cx="24318361" cy="13679078"/>
            </a:xfrm>
            <a:prstGeom prst="rect">
              <a:avLst/>
            </a:prstGeom>
          </p:spPr>
        </p:pic>
        <p:pic>
          <p:nvPicPr>
            <p:cNvPr id="7" name="character pink"/>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12295" y="-79277"/>
              <a:ext cx="24366954" cy="13706411"/>
            </a:xfrm>
            <a:prstGeom prst="rect">
              <a:avLst/>
            </a:prstGeom>
          </p:spPr>
        </p:pic>
      </p:grpSp>
      <p:sp>
        <p:nvSpPr>
          <p:cNvPr id="4" name="footer"/>
          <p:cNvSpPr/>
          <p:nvPr userDrawn="1"/>
        </p:nvSpPr>
        <p:spPr>
          <a:xfrm>
            <a:off x="0" y="12530328"/>
            <a:ext cx="24479250" cy="122536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solidFill>
                <a:schemeClr val="bg1"/>
              </a:solidFill>
            </a:endParaRPr>
          </a:p>
        </p:txBody>
      </p:sp>
      <p:sp>
        <p:nvSpPr>
          <p:cNvPr id="8" name="category: languages"/>
          <p:cNvSpPr txBox="1"/>
          <p:nvPr userDrawn="1"/>
        </p:nvSpPr>
        <p:spPr>
          <a:xfrm>
            <a:off x="1556426" y="1888081"/>
            <a:ext cx="1556149" cy="707886"/>
          </a:xfrm>
          <a:prstGeom prst="rect">
            <a:avLst/>
          </a:prstGeom>
          <a:noFill/>
        </p:spPr>
        <p:txBody>
          <a:bodyPr wrap="square" rtlCol="0">
            <a:spAutoFit/>
          </a:bodyPr>
          <a:lstStyle/>
          <a:p>
            <a:r>
              <a:rPr lang="fr-BE" sz="4000" noProof="0" dirty="0">
                <a:solidFill>
                  <a:srgbClr val="243C7C"/>
                </a:solidFill>
                <a:latin typeface="Bahnschrift Condensed" panose="020B0502040204020203" pitchFamily="34" charset="0"/>
              </a:rPr>
              <a:t>langues</a:t>
            </a:r>
            <a:r>
              <a:rPr lang="mt-MT" sz="4000" noProof="0" dirty="0">
                <a:solidFill>
                  <a:srgbClr val="243C7C"/>
                </a:solidFill>
                <a:latin typeface="Bahnschrift Condensed" panose="020B0502040204020203" pitchFamily="34" charset="0"/>
              </a:rPr>
              <a:t> </a:t>
            </a:r>
          </a:p>
        </p:txBody>
      </p:sp>
    </p:spTree>
    <p:extLst>
      <p:ext uri="{BB962C8B-B14F-4D97-AF65-F5344CB8AC3E}">
        <p14:creationId xmlns:p14="http://schemas.microsoft.com/office/powerpoint/2010/main" val="13493296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5"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randombar(vertical)">
                                      <p:cBhvr>
                                        <p:cTn id="7" dur="3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1" animBg="1"/>
      <p:bldP spid="8" grpId="0"/>
    </p:bld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EU pioneers">
    <p:bg>
      <p:bgPr>
        <a:solidFill>
          <a:srgbClr val="17559E"/>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99602329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EU pioneers">
    <p:bg>
      <p:bgPr>
        <a:solidFill>
          <a:srgbClr val="17559E"/>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09955550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EU symbols">
    <p:bg>
      <p:bgPr>
        <a:solidFill>
          <a:srgbClr val="17559E"/>
        </a:solidFill>
        <a:effectLst/>
      </p:bgPr>
    </p:bg>
    <p:spTree>
      <p:nvGrpSpPr>
        <p:cNvPr id="1" name=""/>
        <p:cNvGrpSpPr/>
        <p:nvPr/>
      </p:nvGrpSpPr>
      <p:grpSpPr>
        <a:xfrm>
          <a:off x="0" y="0"/>
          <a:ext cx="0" cy="0"/>
          <a:chOff x="0" y="0"/>
          <a:chExt cx="0" cy="0"/>
        </a:xfrm>
      </p:grpSpPr>
      <p:sp>
        <p:nvSpPr>
          <p:cNvPr id="3" name="Footer Placeholder 2"/>
          <p:cNvSpPr>
            <a:spLocks noGrp="1"/>
          </p:cNvSpPr>
          <p:nvPr>
            <p:ph type="ftr" sz="quarter" idx="10"/>
          </p:nvPr>
        </p:nvSpPr>
        <p:spPr/>
        <p:txBody>
          <a:bodyPr/>
          <a:lstStyle/>
          <a:p>
            <a:endParaRPr lang="en-IE"/>
          </a:p>
        </p:txBody>
      </p:sp>
      <p:sp>
        <p:nvSpPr>
          <p:cNvPr id="6" name="footer"/>
          <p:cNvSpPr/>
          <p:nvPr userDrawn="1"/>
        </p:nvSpPr>
        <p:spPr>
          <a:xfrm>
            <a:off x="0" y="12530328"/>
            <a:ext cx="24479250" cy="122536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solidFill>
                <a:schemeClr val="bg1"/>
              </a:solidFill>
            </a:endParaRPr>
          </a:p>
        </p:txBody>
      </p:sp>
      <p:pic>
        <p:nvPicPr>
          <p:cNvPr id="7" name="eu flag"/>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a:off x="23019996" y="12768071"/>
            <a:ext cx="1124811" cy="750191"/>
          </a:xfrm>
          <a:prstGeom prst="rect">
            <a:avLst/>
          </a:prstGeom>
        </p:spPr>
      </p:pic>
      <p:sp>
        <p:nvSpPr>
          <p:cNvPr id="8" name="category"/>
          <p:cNvSpPr txBox="1"/>
          <p:nvPr userDrawn="1"/>
        </p:nvSpPr>
        <p:spPr>
          <a:xfrm>
            <a:off x="1358950" y="1888081"/>
            <a:ext cx="2218804" cy="707886"/>
          </a:xfrm>
          <a:prstGeom prst="rect">
            <a:avLst/>
          </a:prstGeom>
          <a:noFill/>
        </p:spPr>
        <p:txBody>
          <a:bodyPr wrap="square" rtlCol="0">
            <a:spAutoFit/>
          </a:bodyPr>
          <a:lstStyle/>
          <a:p>
            <a:r>
              <a:rPr lang="fr-BE" sz="4000" noProof="0" dirty="0">
                <a:solidFill>
                  <a:srgbClr val="F3CA57"/>
                </a:solidFill>
                <a:latin typeface="Bahnschrift Condensed" panose="020B0502040204020203" pitchFamily="34" charset="0"/>
              </a:rPr>
              <a:t>symboles</a:t>
            </a:r>
            <a:r>
              <a:rPr lang="en-150" sz="4000" dirty="0">
                <a:solidFill>
                  <a:srgbClr val="F3CA57"/>
                </a:solidFill>
                <a:latin typeface="Bahnschrift Condensed" panose="020B0502040204020203" pitchFamily="34" charset="0"/>
              </a:rPr>
              <a:t> </a:t>
            </a:r>
            <a:endParaRPr lang="en-IE" sz="4000" dirty="0">
              <a:solidFill>
                <a:srgbClr val="F3CA57"/>
              </a:solidFill>
              <a:latin typeface="Bahnschrift Condensed" panose="020B0502040204020203" pitchFamily="34" charset="0"/>
            </a:endParaRPr>
          </a:p>
        </p:txBody>
      </p:sp>
    </p:spTree>
    <p:extLst>
      <p:ext uri="{BB962C8B-B14F-4D97-AF65-F5344CB8AC3E}">
        <p14:creationId xmlns:p14="http://schemas.microsoft.com/office/powerpoint/2010/main" val="24705797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fill="hold" nodeType="withEffect">
                                  <p:stCondLst>
                                    <p:cond delay="0"/>
                                  </p:stCondLst>
                                  <p:iterate type="lt">
                                    <p:tmPct val="0"/>
                                  </p:iterate>
                                  <p:childTnLst>
                                    <p:animEffect transition="out" filter="fade">
                                      <p:cBhvr>
                                        <p:cTn id="6" dur="500" tmFilter="0, 0; .2, .5; .8, .5; 1, 0"/>
                                        <p:tgtEl>
                                          <p:spTgt spid="7"/>
                                        </p:tgtEl>
                                      </p:cBhvr>
                                    </p:animEffect>
                                    <p:animScale>
                                      <p:cBhvr>
                                        <p:cTn id="7" dur="250" autoRev="1" fill="hold"/>
                                        <p:tgtEl>
                                          <p:spTgt spid="7"/>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2" animBg="1"/>
    </p:bld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EU values">
    <p:spTree>
      <p:nvGrpSpPr>
        <p:cNvPr id="1" name=""/>
        <p:cNvGrpSpPr/>
        <p:nvPr/>
      </p:nvGrpSpPr>
      <p:grpSpPr>
        <a:xfrm>
          <a:off x="0" y="0"/>
          <a:ext cx="0" cy="0"/>
          <a:chOff x="0" y="0"/>
          <a:chExt cx="0" cy="0"/>
        </a:xfrm>
      </p:grpSpPr>
      <p:pic>
        <p:nvPicPr>
          <p:cNvPr id="5" name="background" descr="Two women facing the camera, holding hands in the air in a sign of solidarity."/>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24479248" cy="13665475"/>
          </a:xfrm>
          <a:prstGeom prst="rect">
            <a:avLst/>
          </a:prstGeom>
        </p:spPr>
      </p:pic>
      <p:sp>
        <p:nvSpPr>
          <p:cNvPr id="3" name="Footer Placeholder 2"/>
          <p:cNvSpPr>
            <a:spLocks noGrp="1"/>
          </p:cNvSpPr>
          <p:nvPr>
            <p:ph type="ftr" sz="quarter" idx="10"/>
          </p:nvPr>
        </p:nvSpPr>
        <p:spPr/>
        <p:txBody>
          <a:bodyPr/>
          <a:lstStyle/>
          <a:p>
            <a:endParaRPr lang="en-IE"/>
          </a:p>
        </p:txBody>
      </p:sp>
      <p:sp>
        <p:nvSpPr>
          <p:cNvPr id="4" name="Title 3" hidden="1"/>
          <p:cNvSpPr>
            <a:spLocks noGrp="1"/>
          </p:cNvSpPr>
          <p:nvPr>
            <p:ph type="title" hasCustomPrompt="1"/>
          </p:nvPr>
        </p:nvSpPr>
        <p:spPr>
          <a:xfrm>
            <a:off x="1682750" y="728663"/>
            <a:ext cx="21113750" cy="2643187"/>
          </a:xfrm>
          <a:prstGeom prst="rect">
            <a:avLst/>
          </a:prstGeom>
        </p:spPr>
        <p:txBody>
          <a:bodyPr/>
          <a:lstStyle/>
          <a:p>
            <a:r>
              <a:rPr lang="en-150" sz="9600">
                <a:solidFill>
                  <a:schemeClr val="bg1"/>
                </a:solidFill>
                <a:latin typeface="Bahnschrift bold" panose="020B0502040204020203" pitchFamily="34" charset="0"/>
              </a:rPr>
              <a:t>The EU’s values</a:t>
            </a:r>
            <a:endParaRPr lang="en-IE"/>
          </a:p>
        </p:txBody>
      </p:sp>
      <p:sp>
        <p:nvSpPr>
          <p:cNvPr id="9" name="footer"/>
          <p:cNvSpPr/>
          <p:nvPr userDrawn="1"/>
        </p:nvSpPr>
        <p:spPr>
          <a:xfrm>
            <a:off x="0" y="12417552"/>
            <a:ext cx="24479250" cy="127282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solidFill>
                <a:schemeClr val="bg1"/>
              </a:solidFill>
            </a:endParaRPr>
          </a:p>
        </p:txBody>
      </p:sp>
      <p:pic>
        <p:nvPicPr>
          <p:cNvPr id="10" name="eu flag"/>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flipH="1">
            <a:off x="23019996" y="12702757"/>
            <a:ext cx="1124811" cy="750191"/>
          </a:xfrm>
          <a:prstGeom prst="rect">
            <a:avLst/>
          </a:prstGeom>
        </p:spPr>
      </p:pic>
      <p:sp>
        <p:nvSpPr>
          <p:cNvPr id="11" name="eu logo"/>
          <p:cNvSpPr txBox="1"/>
          <p:nvPr userDrawn="1"/>
        </p:nvSpPr>
        <p:spPr>
          <a:xfrm>
            <a:off x="622505" y="437459"/>
            <a:ext cx="2743265" cy="1938992"/>
          </a:xfrm>
          <a:prstGeom prst="rect">
            <a:avLst/>
          </a:prstGeom>
          <a:noFill/>
        </p:spPr>
        <p:txBody>
          <a:bodyPr wrap="square" rtlCol="0">
            <a:spAutoFit/>
          </a:bodyPr>
          <a:lstStyle/>
          <a:p>
            <a:r>
              <a:rPr lang="fr-BE" sz="12000" noProof="0" dirty="0">
                <a:solidFill>
                  <a:schemeClr val="bg1"/>
                </a:solidFill>
                <a:latin typeface="Arial Black" panose="020B0A04020102020204" pitchFamily="34" charset="0"/>
              </a:rPr>
              <a:t>UE</a:t>
            </a:r>
          </a:p>
        </p:txBody>
      </p:sp>
      <p:sp>
        <p:nvSpPr>
          <p:cNvPr id="8" name="category: values"/>
          <p:cNvSpPr txBox="1"/>
          <p:nvPr userDrawn="1"/>
        </p:nvSpPr>
        <p:spPr>
          <a:xfrm>
            <a:off x="1634246" y="1888081"/>
            <a:ext cx="1611721" cy="707886"/>
          </a:xfrm>
          <a:prstGeom prst="rect">
            <a:avLst/>
          </a:prstGeom>
          <a:noFill/>
        </p:spPr>
        <p:txBody>
          <a:bodyPr wrap="square" rtlCol="0">
            <a:spAutoFit/>
          </a:bodyPr>
          <a:lstStyle/>
          <a:p>
            <a:r>
              <a:rPr lang="fr-BE" sz="4000" noProof="0" dirty="0">
                <a:solidFill>
                  <a:schemeClr val="bg1"/>
                </a:solidFill>
                <a:latin typeface="Bahnschrift Condensed" panose="020B0502040204020203" pitchFamily="34" charset="0"/>
              </a:rPr>
              <a:t>valeurs</a:t>
            </a:r>
          </a:p>
        </p:txBody>
      </p:sp>
    </p:spTree>
    <p:extLst>
      <p:ext uri="{BB962C8B-B14F-4D97-AF65-F5344CB8AC3E}">
        <p14:creationId xmlns:p14="http://schemas.microsoft.com/office/powerpoint/2010/main" val="40594498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fill="hold" nodeType="withEffect">
                                  <p:stCondLst>
                                    <p:cond delay="0"/>
                                  </p:stCondLst>
                                  <p:iterate type="lt">
                                    <p:tmPct val="0"/>
                                  </p:iterate>
                                  <p:childTnLst>
                                    <p:animEffect transition="out" filter="fade">
                                      <p:cBhvr>
                                        <p:cTn id="6" dur="500" tmFilter="0, 0; .2, .5; .8, .5; 1, 0"/>
                                        <p:tgtEl>
                                          <p:spTgt spid="10"/>
                                        </p:tgtEl>
                                      </p:cBhvr>
                                    </p:animEffect>
                                    <p:animScale>
                                      <p:cBhvr>
                                        <p:cTn id="7" dur="250" autoRev="1" fill="hold"/>
                                        <p:tgtEl>
                                          <p:spTgt spid="10"/>
                                        </p:tgtEl>
                                      </p:cBhvr>
                                      <p:by x="105000" y="105000"/>
                                    </p:animScale>
                                  </p:childTnLst>
                                </p:cTn>
                              </p:par>
                            </p:childTnLst>
                          </p:cTn>
                        </p:par>
                        <p:par>
                          <p:cTn id="8" fill="hold">
                            <p:stCondLst>
                              <p:cond delay="500"/>
                            </p:stCondLst>
                            <p:childTnLst>
                              <p:par>
                                <p:cTn id="9" presetID="26" presetClass="emph" presetSubtype="0" fill="hold" grpId="0" nodeType="afterEffect">
                                  <p:stCondLst>
                                    <p:cond delay="0"/>
                                  </p:stCondLst>
                                  <p:iterate type="lt">
                                    <p:tmPct val="0"/>
                                  </p:iterate>
                                  <p:childTnLst>
                                    <p:animEffect transition="out" filter="fade">
                                      <p:cBhvr>
                                        <p:cTn id="10" dur="500" tmFilter="0, 0; .2, .5; .8, .5; 1, 0"/>
                                        <p:tgtEl>
                                          <p:spTgt spid="11"/>
                                        </p:tgtEl>
                                      </p:cBhvr>
                                    </p:animEffect>
                                    <p:animScale>
                                      <p:cBhvr>
                                        <p:cTn id="11" dur="250" autoRev="1" fill="hold"/>
                                        <p:tgtEl>
                                          <p:spTgt spid="11"/>
                                        </p:tgtEl>
                                      </p:cBhvr>
                                      <p:by x="105000" y="105000"/>
                                    </p:animScale>
                                  </p:childTnLst>
                                </p:cTn>
                              </p:par>
                            </p:childTnLst>
                          </p:cTn>
                        </p:par>
                        <p:par>
                          <p:cTn id="12" fill="hold">
                            <p:stCondLst>
                              <p:cond delay="1000"/>
                            </p:stCondLst>
                            <p:childTnLst>
                              <p:par>
                                <p:cTn id="13" presetID="14" presetClass="entr" presetSubtype="5"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randombar(vertical)">
                                      <p:cBhvr>
                                        <p:cTn id="15"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2" animBg="1"/>
      <p:bldP spid="11" grpId="0"/>
      <p:bldP spid="11" grpId="2"/>
      <p:bldP spid="8" grpId="0"/>
    </p:bld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EU countries">
    <p:bg>
      <p:bgPr>
        <a:solidFill>
          <a:srgbClr val="5E91C8"/>
        </a:solidFill>
        <a:effectLst/>
      </p:bgPr>
    </p:bg>
    <p:spTree>
      <p:nvGrpSpPr>
        <p:cNvPr id="1" name=""/>
        <p:cNvGrpSpPr/>
        <p:nvPr/>
      </p:nvGrpSpPr>
      <p:grpSpPr>
        <a:xfrm>
          <a:off x="0" y="0"/>
          <a:ext cx="0" cy="0"/>
          <a:chOff x="0" y="0"/>
          <a:chExt cx="0" cy="0"/>
        </a:xfrm>
      </p:grpSpPr>
      <p:sp>
        <p:nvSpPr>
          <p:cNvPr id="3" name="Footer Placeholder 2"/>
          <p:cNvSpPr>
            <a:spLocks noGrp="1"/>
          </p:cNvSpPr>
          <p:nvPr>
            <p:ph type="ftr" sz="quarter" idx="10"/>
          </p:nvPr>
        </p:nvSpPr>
        <p:spPr/>
        <p:txBody>
          <a:bodyPr/>
          <a:lstStyle/>
          <a:p>
            <a:endParaRPr lang="en-IE"/>
          </a:p>
        </p:txBody>
      </p:sp>
      <p:pic>
        <p:nvPicPr>
          <p:cNvPr id="4" name="outline-map"/>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37962" y="-3313"/>
            <a:ext cx="24319091" cy="13679488"/>
          </a:xfrm>
          <a:prstGeom prst="rect">
            <a:avLst/>
          </a:prstGeom>
        </p:spPr>
      </p:pic>
      <p:sp>
        <p:nvSpPr>
          <p:cNvPr id="5" name="category: countries"/>
          <p:cNvSpPr txBox="1"/>
          <p:nvPr userDrawn="1"/>
        </p:nvSpPr>
        <p:spPr>
          <a:xfrm>
            <a:off x="2062264" y="1900334"/>
            <a:ext cx="1051355" cy="707886"/>
          </a:xfrm>
          <a:prstGeom prst="rect">
            <a:avLst/>
          </a:prstGeom>
          <a:noFill/>
        </p:spPr>
        <p:txBody>
          <a:bodyPr wrap="square" rtlCol="0">
            <a:spAutoFit/>
          </a:bodyPr>
          <a:lstStyle/>
          <a:p>
            <a:r>
              <a:rPr lang="fr-BE" sz="4000" noProof="0" dirty="0">
                <a:solidFill>
                  <a:srgbClr val="243C7C"/>
                </a:solidFill>
                <a:latin typeface="Bahnschrift Condensed" panose="020B0502040204020203" pitchFamily="34" charset="0"/>
              </a:rPr>
              <a:t>pays</a:t>
            </a:r>
            <a:r>
              <a:rPr lang="en-IE" sz="4000" dirty="0">
                <a:solidFill>
                  <a:srgbClr val="243C7C"/>
                </a:solidFill>
                <a:latin typeface="Bahnschrift Condensed" panose="020B0502040204020203" pitchFamily="34" charset="0"/>
              </a:rPr>
              <a:t> </a:t>
            </a:r>
          </a:p>
        </p:txBody>
      </p:sp>
    </p:spTree>
    <p:extLst>
      <p:ext uri="{BB962C8B-B14F-4D97-AF65-F5344CB8AC3E}">
        <p14:creationId xmlns:p14="http://schemas.microsoft.com/office/powerpoint/2010/main" val="383722394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Footer Placeholder 7"/>
          <p:cNvSpPr>
            <a:spLocks noGrp="1"/>
          </p:cNvSpPr>
          <p:nvPr>
            <p:ph type="ftr" sz="quarter" idx="3"/>
          </p:nvPr>
        </p:nvSpPr>
        <p:spPr>
          <a:xfrm>
            <a:off x="0" y="12547600"/>
            <a:ext cx="24479250" cy="1208087"/>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IE"/>
          </a:p>
        </p:txBody>
      </p:sp>
      <p:sp>
        <p:nvSpPr>
          <p:cNvPr id="9" name="footer"/>
          <p:cNvSpPr/>
          <p:nvPr userDrawn="1"/>
        </p:nvSpPr>
        <p:spPr>
          <a:xfrm>
            <a:off x="0" y="12530328"/>
            <a:ext cx="24479250" cy="122536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solidFill>
                <a:schemeClr val="bg1"/>
              </a:solidFill>
            </a:endParaRPr>
          </a:p>
        </p:txBody>
      </p:sp>
      <p:pic>
        <p:nvPicPr>
          <p:cNvPr id="10" name="eu flag"/>
          <p:cNvPicPr>
            <a:picLocks noChangeAspect="1"/>
          </p:cNvPicPr>
          <p:nvPr userDrawn="1"/>
        </p:nvPicPr>
        <p:blipFill>
          <a:blip r:embed="rId14" cstate="print">
            <a:extLst>
              <a:ext uri="{28A0092B-C50C-407E-A947-70E740481C1C}">
                <a14:useLocalDpi xmlns:a14="http://schemas.microsoft.com/office/drawing/2010/main" val="0"/>
              </a:ext>
            </a:extLst>
          </a:blip>
          <a:stretch>
            <a:fillRect/>
          </a:stretch>
        </p:blipFill>
        <p:spPr>
          <a:xfrm flipH="1">
            <a:off x="23019996" y="12768071"/>
            <a:ext cx="1124811" cy="750191"/>
          </a:xfrm>
          <a:prstGeom prst="rect">
            <a:avLst/>
          </a:prstGeom>
        </p:spPr>
      </p:pic>
      <p:sp>
        <p:nvSpPr>
          <p:cNvPr id="7" name="eu logo"/>
          <p:cNvSpPr txBox="1"/>
          <p:nvPr userDrawn="1"/>
        </p:nvSpPr>
        <p:spPr>
          <a:xfrm>
            <a:off x="639437" y="437459"/>
            <a:ext cx="2848830" cy="1938992"/>
          </a:xfrm>
          <a:prstGeom prst="rect">
            <a:avLst/>
          </a:prstGeom>
          <a:noFill/>
        </p:spPr>
        <p:txBody>
          <a:bodyPr wrap="square" rtlCol="0">
            <a:spAutoFit/>
          </a:bodyPr>
          <a:lstStyle/>
          <a:p>
            <a:r>
              <a:rPr lang="fr-FR" sz="12000" noProof="0" dirty="0">
                <a:solidFill>
                  <a:schemeClr val="bg1"/>
                </a:solidFill>
                <a:latin typeface="Arial Black" panose="020B0A04020102020204" pitchFamily="34" charset="0"/>
              </a:rPr>
              <a:t>UE</a:t>
            </a:r>
          </a:p>
        </p:txBody>
      </p:sp>
    </p:spTree>
    <p:extLst>
      <p:ext uri="{BB962C8B-B14F-4D97-AF65-F5344CB8AC3E}">
        <p14:creationId xmlns:p14="http://schemas.microsoft.com/office/powerpoint/2010/main" val="4014500587"/>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72" r:id="rId5"/>
    <p:sldLayoutId id="2147483665" r:id="rId6"/>
    <p:sldLayoutId id="2147483666" r:id="rId7"/>
    <p:sldLayoutId id="2147483667" r:id="rId8"/>
    <p:sldLayoutId id="2147483668" r:id="rId9"/>
    <p:sldLayoutId id="2147483669" r:id="rId10"/>
    <p:sldLayoutId id="2147483670" r:id="rId11"/>
    <p:sldLayoutId id="2147483671" r:id="rId12"/>
  </p:sldLayoutIdLst>
  <p:hf sldNum="0" hdr="0" dt="0"/>
  <p:txStyles>
    <p:titleStyle>
      <a:lvl1pPr algn="l" defTabSz="1823954" rtl="0" eaLnBrk="1" latinLnBrk="0" hangingPunct="1">
        <a:lnSpc>
          <a:spcPct val="90000"/>
        </a:lnSpc>
        <a:spcBef>
          <a:spcPct val="0"/>
        </a:spcBef>
        <a:buNone/>
        <a:defRPr sz="8777" kern="1200">
          <a:solidFill>
            <a:schemeClr val="tx1"/>
          </a:solidFill>
          <a:latin typeface="+mj-lt"/>
          <a:ea typeface="+mj-ea"/>
          <a:cs typeface="+mj-cs"/>
        </a:defRPr>
      </a:lvl1pPr>
    </p:titleStyle>
    <p:bodyStyle>
      <a:lvl1pPr marL="455988" indent="-455988" algn="l" defTabSz="1823954" rtl="0" eaLnBrk="1" latinLnBrk="0" hangingPunct="1">
        <a:lnSpc>
          <a:spcPct val="90000"/>
        </a:lnSpc>
        <a:spcBef>
          <a:spcPts val="1995"/>
        </a:spcBef>
        <a:buFont typeface="Arial" panose="020B0604020202020204" pitchFamily="34" charset="0"/>
        <a:buChar char="•"/>
        <a:defRPr sz="5585" kern="1200">
          <a:solidFill>
            <a:schemeClr val="tx1"/>
          </a:solidFill>
          <a:latin typeface="+mn-lt"/>
          <a:ea typeface="+mn-ea"/>
          <a:cs typeface="+mn-cs"/>
        </a:defRPr>
      </a:lvl1pPr>
      <a:lvl2pPr marL="1367965" indent="-455988" algn="l" defTabSz="1823954" rtl="0" eaLnBrk="1" latinLnBrk="0" hangingPunct="1">
        <a:lnSpc>
          <a:spcPct val="90000"/>
        </a:lnSpc>
        <a:spcBef>
          <a:spcPts val="997"/>
        </a:spcBef>
        <a:buFont typeface="Arial" panose="020B0604020202020204" pitchFamily="34" charset="0"/>
        <a:buChar char="•"/>
        <a:defRPr sz="4787" kern="1200">
          <a:solidFill>
            <a:schemeClr val="tx1"/>
          </a:solidFill>
          <a:latin typeface="+mn-lt"/>
          <a:ea typeface="+mn-ea"/>
          <a:cs typeface="+mn-cs"/>
        </a:defRPr>
      </a:lvl2pPr>
      <a:lvl3pPr marL="2279942" indent="-455988" algn="l" defTabSz="1823954" rtl="0" eaLnBrk="1" latinLnBrk="0" hangingPunct="1">
        <a:lnSpc>
          <a:spcPct val="90000"/>
        </a:lnSpc>
        <a:spcBef>
          <a:spcPts val="997"/>
        </a:spcBef>
        <a:buFont typeface="Arial" panose="020B0604020202020204" pitchFamily="34" charset="0"/>
        <a:buChar char="•"/>
        <a:defRPr sz="3989" kern="1200">
          <a:solidFill>
            <a:schemeClr val="tx1"/>
          </a:solidFill>
          <a:latin typeface="+mn-lt"/>
          <a:ea typeface="+mn-ea"/>
          <a:cs typeface="+mn-cs"/>
        </a:defRPr>
      </a:lvl3pPr>
      <a:lvl4pPr marL="3191919" indent="-455988" algn="l" defTabSz="1823954" rtl="0" eaLnBrk="1" latinLnBrk="0" hangingPunct="1">
        <a:lnSpc>
          <a:spcPct val="90000"/>
        </a:lnSpc>
        <a:spcBef>
          <a:spcPts val="997"/>
        </a:spcBef>
        <a:buFont typeface="Arial" panose="020B0604020202020204" pitchFamily="34" charset="0"/>
        <a:buChar char="•"/>
        <a:defRPr sz="3590" kern="1200">
          <a:solidFill>
            <a:schemeClr val="tx1"/>
          </a:solidFill>
          <a:latin typeface="+mn-lt"/>
          <a:ea typeface="+mn-ea"/>
          <a:cs typeface="+mn-cs"/>
        </a:defRPr>
      </a:lvl4pPr>
      <a:lvl5pPr marL="4103896" indent="-455988" algn="l" defTabSz="1823954" rtl="0" eaLnBrk="1" latinLnBrk="0" hangingPunct="1">
        <a:lnSpc>
          <a:spcPct val="90000"/>
        </a:lnSpc>
        <a:spcBef>
          <a:spcPts val="997"/>
        </a:spcBef>
        <a:buFont typeface="Arial" panose="020B0604020202020204" pitchFamily="34" charset="0"/>
        <a:buChar char="•"/>
        <a:defRPr sz="3590" kern="1200">
          <a:solidFill>
            <a:schemeClr val="tx1"/>
          </a:solidFill>
          <a:latin typeface="+mn-lt"/>
          <a:ea typeface="+mn-ea"/>
          <a:cs typeface="+mn-cs"/>
        </a:defRPr>
      </a:lvl5pPr>
      <a:lvl6pPr marL="5015873" indent="-455988" algn="l" defTabSz="1823954" rtl="0" eaLnBrk="1" latinLnBrk="0" hangingPunct="1">
        <a:lnSpc>
          <a:spcPct val="90000"/>
        </a:lnSpc>
        <a:spcBef>
          <a:spcPts val="997"/>
        </a:spcBef>
        <a:buFont typeface="Arial" panose="020B0604020202020204" pitchFamily="34" charset="0"/>
        <a:buChar char="•"/>
        <a:defRPr sz="3590" kern="1200">
          <a:solidFill>
            <a:schemeClr val="tx1"/>
          </a:solidFill>
          <a:latin typeface="+mn-lt"/>
          <a:ea typeface="+mn-ea"/>
          <a:cs typeface="+mn-cs"/>
        </a:defRPr>
      </a:lvl6pPr>
      <a:lvl7pPr marL="5927849" indent="-455988" algn="l" defTabSz="1823954" rtl="0" eaLnBrk="1" latinLnBrk="0" hangingPunct="1">
        <a:lnSpc>
          <a:spcPct val="90000"/>
        </a:lnSpc>
        <a:spcBef>
          <a:spcPts val="997"/>
        </a:spcBef>
        <a:buFont typeface="Arial" panose="020B0604020202020204" pitchFamily="34" charset="0"/>
        <a:buChar char="•"/>
        <a:defRPr sz="3590" kern="1200">
          <a:solidFill>
            <a:schemeClr val="tx1"/>
          </a:solidFill>
          <a:latin typeface="+mn-lt"/>
          <a:ea typeface="+mn-ea"/>
          <a:cs typeface="+mn-cs"/>
        </a:defRPr>
      </a:lvl7pPr>
      <a:lvl8pPr marL="6839826" indent="-455988" algn="l" defTabSz="1823954" rtl="0" eaLnBrk="1" latinLnBrk="0" hangingPunct="1">
        <a:lnSpc>
          <a:spcPct val="90000"/>
        </a:lnSpc>
        <a:spcBef>
          <a:spcPts val="997"/>
        </a:spcBef>
        <a:buFont typeface="Arial" panose="020B0604020202020204" pitchFamily="34" charset="0"/>
        <a:buChar char="•"/>
        <a:defRPr sz="3590" kern="1200">
          <a:solidFill>
            <a:schemeClr val="tx1"/>
          </a:solidFill>
          <a:latin typeface="+mn-lt"/>
          <a:ea typeface="+mn-ea"/>
          <a:cs typeface="+mn-cs"/>
        </a:defRPr>
      </a:lvl8pPr>
      <a:lvl9pPr marL="7751803" indent="-455988" algn="l" defTabSz="1823954" rtl="0" eaLnBrk="1" latinLnBrk="0" hangingPunct="1">
        <a:lnSpc>
          <a:spcPct val="90000"/>
        </a:lnSpc>
        <a:spcBef>
          <a:spcPts val="997"/>
        </a:spcBef>
        <a:buFont typeface="Arial" panose="020B0604020202020204" pitchFamily="34" charset="0"/>
        <a:buChar char="•"/>
        <a:defRPr sz="3590" kern="1200">
          <a:solidFill>
            <a:schemeClr val="tx1"/>
          </a:solidFill>
          <a:latin typeface="+mn-lt"/>
          <a:ea typeface="+mn-ea"/>
          <a:cs typeface="+mn-cs"/>
        </a:defRPr>
      </a:lvl9pPr>
    </p:bodyStyle>
    <p:otherStyle>
      <a:defPPr>
        <a:defRPr lang="en-US"/>
      </a:defPPr>
      <a:lvl1pPr marL="0" algn="l" defTabSz="1823954" rtl="0" eaLnBrk="1" latinLnBrk="0" hangingPunct="1">
        <a:defRPr sz="3590" kern="1200">
          <a:solidFill>
            <a:schemeClr val="tx1"/>
          </a:solidFill>
          <a:latin typeface="+mn-lt"/>
          <a:ea typeface="+mn-ea"/>
          <a:cs typeface="+mn-cs"/>
        </a:defRPr>
      </a:lvl1pPr>
      <a:lvl2pPr marL="911977" algn="l" defTabSz="1823954" rtl="0" eaLnBrk="1" latinLnBrk="0" hangingPunct="1">
        <a:defRPr sz="3590" kern="1200">
          <a:solidFill>
            <a:schemeClr val="tx1"/>
          </a:solidFill>
          <a:latin typeface="+mn-lt"/>
          <a:ea typeface="+mn-ea"/>
          <a:cs typeface="+mn-cs"/>
        </a:defRPr>
      </a:lvl2pPr>
      <a:lvl3pPr marL="1823954" algn="l" defTabSz="1823954" rtl="0" eaLnBrk="1" latinLnBrk="0" hangingPunct="1">
        <a:defRPr sz="3590" kern="1200">
          <a:solidFill>
            <a:schemeClr val="tx1"/>
          </a:solidFill>
          <a:latin typeface="+mn-lt"/>
          <a:ea typeface="+mn-ea"/>
          <a:cs typeface="+mn-cs"/>
        </a:defRPr>
      </a:lvl3pPr>
      <a:lvl4pPr marL="2735931" algn="l" defTabSz="1823954" rtl="0" eaLnBrk="1" latinLnBrk="0" hangingPunct="1">
        <a:defRPr sz="3590" kern="1200">
          <a:solidFill>
            <a:schemeClr val="tx1"/>
          </a:solidFill>
          <a:latin typeface="+mn-lt"/>
          <a:ea typeface="+mn-ea"/>
          <a:cs typeface="+mn-cs"/>
        </a:defRPr>
      </a:lvl4pPr>
      <a:lvl5pPr marL="3647907" algn="l" defTabSz="1823954" rtl="0" eaLnBrk="1" latinLnBrk="0" hangingPunct="1">
        <a:defRPr sz="3590" kern="1200">
          <a:solidFill>
            <a:schemeClr val="tx1"/>
          </a:solidFill>
          <a:latin typeface="+mn-lt"/>
          <a:ea typeface="+mn-ea"/>
          <a:cs typeface="+mn-cs"/>
        </a:defRPr>
      </a:lvl5pPr>
      <a:lvl6pPr marL="4559884" algn="l" defTabSz="1823954" rtl="0" eaLnBrk="1" latinLnBrk="0" hangingPunct="1">
        <a:defRPr sz="3590" kern="1200">
          <a:solidFill>
            <a:schemeClr val="tx1"/>
          </a:solidFill>
          <a:latin typeface="+mn-lt"/>
          <a:ea typeface="+mn-ea"/>
          <a:cs typeface="+mn-cs"/>
        </a:defRPr>
      </a:lvl6pPr>
      <a:lvl7pPr marL="5471861" algn="l" defTabSz="1823954" rtl="0" eaLnBrk="1" latinLnBrk="0" hangingPunct="1">
        <a:defRPr sz="3590" kern="1200">
          <a:solidFill>
            <a:schemeClr val="tx1"/>
          </a:solidFill>
          <a:latin typeface="+mn-lt"/>
          <a:ea typeface="+mn-ea"/>
          <a:cs typeface="+mn-cs"/>
        </a:defRPr>
      </a:lvl7pPr>
      <a:lvl8pPr marL="6383838" algn="l" defTabSz="1823954" rtl="0" eaLnBrk="1" latinLnBrk="0" hangingPunct="1">
        <a:defRPr sz="3590" kern="1200">
          <a:solidFill>
            <a:schemeClr val="tx1"/>
          </a:solidFill>
          <a:latin typeface="+mn-lt"/>
          <a:ea typeface="+mn-ea"/>
          <a:cs typeface="+mn-cs"/>
        </a:defRPr>
      </a:lvl8pPr>
      <a:lvl9pPr marL="7295815" algn="l" defTabSz="1823954" rtl="0" eaLnBrk="1" latinLnBrk="0" hangingPunct="1">
        <a:defRPr sz="359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0.xml"/><Relationship Id="rId1" Type="http://schemas.openxmlformats.org/officeDocument/2006/relationships/slideLayout" Target="../slideLayouts/slideLayout9.xml"/></Relationships>
</file>

<file path=ppt/slides/_rels/slide11.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9.xml"/></Relationships>
</file>

<file path=ppt/slides/_rels/slide12.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1.xml"/><Relationship Id="rId1" Type="http://schemas.openxmlformats.org/officeDocument/2006/relationships/slideLayout" Target="../slideLayouts/slideLayout9.xml"/></Relationships>
</file>

<file path=ppt/slides/_rels/slide13.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2.xml"/><Relationship Id="rId1" Type="http://schemas.openxmlformats.org/officeDocument/2006/relationships/slideLayout" Target="../slideLayouts/slideLayout9.xml"/></Relationships>
</file>

<file path=ppt/slides/_rels/slide14.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3.xml"/><Relationship Id="rId1" Type="http://schemas.openxmlformats.org/officeDocument/2006/relationships/slideLayout" Target="../slideLayouts/slideLayout9.xml"/></Relationships>
</file>

<file path=ppt/slides/_rels/slide15.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4.xml"/><Relationship Id="rId1" Type="http://schemas.openxmlformats.org/officeDocument/2006/relationships/slideLayout" Target="../slideLayouts/slideLayout9.xml"/></Relationships>
</file>

<file path=ppt/slides/_rels/slide16.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5.xml"/><Relationship Id="rId1" Type="http://schemas.openxmlformats.org/officeDocument/2006/relationships/slideLayout" Target="../slideLayouts/slideLayout9.xml"/></Relationships>
</file>

<file path=ppt/slides/_rels/slide17.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6.xml"/><Relationship Id="rId1" Type="http://schemas.openxmlformats.org/officeDocument/2006/relationships/slideLayout" Target="../slideLayouts/slideLayout9.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9.xml"/></Relationships>
</file>

<file path=ppt/slides/_rels/slide19.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8.xml"/><Relationship Id="rId1" Type="http://schemas.openxmlformats.org/officeDocument/2006/relationships/slideLayout" Target="../slideLayouts/slideLayout9.xml"/><Relationship Id="rId4" Type="http://schemas.openxmlformats.org/officeDocument/2006/relationships/image" Target="../media/image32.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10.xml"/></Relationships>
</file>

<file path=ppt/slides/_rels/slide21.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19.xml"/><Relationship Id="rId1" Type="http://schemas.openxmlformats.org/officeDocument/2006/relationships/slideLayout" Target="../slideLayouts/slideLayout9.xml"/></Relationships>
</file>

<file path=ppt/slides/_rels/slide22.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0.xml"/><Relationship Id="rId1" Type="http://schemas.openxmlformats.org/officeDocument/2006/relationships/slideLayout" Target="../slideLayouts/slideLayout11.xml"/><Relationship Id="rId6" Type="http://schemas.openxmlformats.org/officeDocument/2006/relationships/image" Target="../media/image1.jpeg"/><Relationship Id="rId5" Type="http://schemas.openxmlformats.org/officeDocument/2006/relationships/image" Target="../media/image16.png"/><Relationship Id="rId4" Type="http://schemas.openxmlformats.org/officeDocument/2006/relationships/image" Target="../media/image15.png"/></Relationships>
</file>

<file path=ppt/slides/_rels/slide23.xml.rels><?xml version="1.0" encoding="UTF-8" standalone="yes"?>
<Relationships xmlns="http://schemas.openxmlformats.org/package/2006/relationships"><Relationship Id="rId3" Type="http://schemas.openxmlformats.org/officeDocument/2006/relationships/hyperlink" Target="https://creativecommons.org/licenses/by/4.0/" TargetMode="External"/><Relationship Id="rId2" Type="http://schemas.openxmlformats.org/officeDocument/2006/relationships/notesSlide" Target="../notesSlides/notesSlide21.xml"/><Relationship Id="rId1" Type="http://schemas.openxmlformats.org/officeDocument/2006/relationships/slideLayout" Target="../slideLayouts/slideLayout12.xml"/><Relationship Id="rId4" Type="http://schemas.openxmlformats.org/officeDocument/2006/relationships/image" Target="../media/image35.png"/></Relationships>
</file>

<file path=ppt/slides/_rels/slide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3.xml"/><Relationship Id="rId1" Type="http://schemas.openxmlformats.org/officeDocument/2006/relationships/slideLayout" Target="../slideLayouts/slideLayout3.xml"/><Relationship Id="rId5" Type="http://schemas.openxmlformats.org/officeDocument/2006/relationships/image" Target="../media/image13.png"/><Relationship Id="rId4" Type="http://schemas.openxmlformats.org/officeDocument/2006/relationships/image" Target="../media/image12.png"/></Relationships>
</file>

<file path=ppt/slides/_rels/slide4.xml.rels><?xml version="1.0" encoding="UTF-8" standalone="yes"?>
<Relationships xmlns="http://schemas.openxmlformats.org/package/2006/relationships"><Relationship Id="rId3" Type="http://schemas.openxmlformats.org/officeDocument/2006/relationships/hyperlink" Target="https://op.europa.eu/webpub/dgt/languages-take-you-further/fr/discover/" TargetMode="External"/><Relationship Id="rId7" Type="http://schemas.openxmlformats.org/officeDocument/2006/relationships/image" Target="../media/image1.jpeg"/><Relationship Id="rId2" Type="http://schemas.openxmlformats.org/officeDocument/2006/relationships/notesSlide" Target="../notesSlides/notesSlide4.xml"/><Relationship Id="rId1" Type="http://schemas.openxmlformats.org/officeDocument/2006/relationships/slideLayout" Target="../slideLayouts/slideLayout4.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14.png"/></Relationships>
</file>

<file path=ppt/slides/_rels/slide5.xml.rels><?xml version="1.0" encoding="UTF-8" standalone="yes"?>
<Relationships xmlns="http://schemas.openxmlformats.org/package/2006/relationships"><Relationship Id="rId3" Type="http://schemas.openxmlformats.org/officeDocument/2006/relationships/image" Target="../media/image17.jpg"/><Relationship Id="rId7" Type="http://schemas.openxmlformats.org/officeDocument/2006/relationships/image" Target="../media/image1.jpeg"/><Relationship Id="rId2" Type="http://schemas.openxmlformats.org/officeDocument/2006/relationships/notesSlide" Target="../notesSlides/notesSlide5.xml"/><Relationship Id="rId1" Type="http://schemas.openxmlformats.org/officeDocument/2006/relationships/slideLayout" Target="../slideLayouts/slideLayout6.xml"/><Relationship Id="rId6" Type="http://schemas.openxmlformats.org/officeDocument/2006/relationships/image" Target="../media/image20.jpg"/><Relationship Id="rId5" Type="http://schemas.openxmlformats.org/officeDocument/2006/relationships/image" Target="../media/image19.jpg"/><Relationship Id="rId4" Type="http://schemas.openxmlformats.org/officeDocument/2006/relationships/image" Target="../media/image18.jpg"/></Relationships>
</file>

<file path=ppt/slides/_rels/slide6.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6.xml"/><Relationship Id="rId1" Type="http://schemas.openxmlformats.org/officeDocument/2006/relationships/slideLayout" Target="../slideLayouts/slideLayout7.xml"/><Relationship Id="rId6" Type="http://schemas.openxmlformats.org/officeDocument/2006/relationships/image" Target="../media/image1.jpeg"/><Relationship Id="rId5" Type="http://schemas.openxmlformats.org/officeDocument/2006/relationships/image" Target="../media/image16.png"/><Relationship Id="rId4" Type="http://schemas.openxmlformats.org/officeDocument/2006/relationships/image" Target="../media/image15.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8.xml"/><Relationship Id="rId1" Type="http://schemas.openxmlformats.org/officeDocument/2006/relationships/slideLayout" Target="../slideLayouts/slideLayout9.xml"/></Relationships>
</file>

<file path=ppt/slides/_rels/slide9.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9.xml"/><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p:cNvSpPr>
            <a:spLocks noGrp="1"/>
          </p:cNvSpPr>
          <p:nvPr>
            <p:ph type="ctrTitle" idx="4294967295"/>
          </p:nvPr>
        </p:nvSpPr>
        <p:spPr>
          <a:xfrm>
            <a:off x="771516" y="3607215"/>
            <a:ext cx="8880484" cy="3784304"/>
          </a:xfrm>
          <a:prstGeom prst="rect">
            <a:avLst/>
          </a:prstGeom>
        </p:spPr>
        <p:txBody>
          <a:bodyPr>
            <a:noAutofit/>
          </a:bodyPr>
          <a:lstStyle/>
          <a:p>
            <a:r>
              <a:rPr lang="fr-FR" sz="12000" dirty="0">
                <a:solidFill>
                  <a:schemeClr val="bg1"/>
                </a:solidFill>
                <a:latin typeface="Bahnschrift bold" panose="020B0502040204020203" pitchFamily="34" charset="0"/>
              </a:rPr>
              <a:t>Union européenne</a:t>
            </a:r>
          </a:p>
        </p:txBody>
      </p:sp>
      <p:sp>
        <p:nvSpPr>
          <p:cNvPr id="12" name="Sous-titre"/>
          <p:cNvSpPr txBox="1"/>
          <p:nvPr/>
        </p:nvSpPr>
        <p:spPr>
          <a:xfrm>
            <a:off x="771516" y="7391518"/>
            <a:ext cx="11612474" cy="1354217"/>
          </a:xfrm>
          <a:prstGeom prst="rect">
            <a:avLst/>
          </a:prstGeom>
          <a:noFill/>
          <a:ln>
            <a:noFill/>
          </a:ln>
        </p:spPr>
        <p:txBody>
          <a:bodyPr wrap="none" rtlCol="0">
            <a:spAutoFit/>
          </a:bodyPr>
          <a:lstStyle/>
          <a:p>
            <a:r>
              <a:rPr lang="fr-FR" sz="8200" dirty="0">
                <a:solidFill>
                  <a:schemeClr val="bg1"/>
                </a:solidFill>
                <a:latin typeface="Bahnschrift Light" panose="020B0502040204020203" pitchFamily="34" charset="0"/>
              </a:rPr>
              <a:t>Une organisation unique</a:t>
            </a:r>
          </a:p>
        </p:txBody>
      </p:sp>
      <p:sp>
        <p:nvSpPr>
          <p:cNvPr id="3" name="Citation"/>
          <p:cNvSpPr>
            <a:spLocks noGrp="1"/>
          </p:cNvSpPr>
          <p:nvPr>
            <p:ph type="subTitle" idx="4294967295"/>
          </p:nvPr>
        </p:nvSpPr>
        <p:spPr>
          <a:xfrm>
            <a:off x="11916665" y="5980716"/>
            <a:ext cx="11694805" cy="1857879"/>
          </a:xfrm>
          <a:prstGeom prst="rect">
            <a:avLst/>
          </a:prstGeom>
        </p:spPr>
        <p:txBody>
          <a:bodyPr lIns="91440" tIns="45720" rIns="91440" bIns="45720" anchor="t">
            <a:noAutofit/>
          </a:bodyPr>
          <a:lstStyle/>
          <a:p>
            <a:pPr marL="0" indent="0">
              <a:lnSpc>
                <a:spcPct val="70000"/>
              </a:lnSpc>
              <a:buNone/>
            </a:pPr>
            <a:r>
              <a:rPr lang="fr-FR" sz="4400" dirty="0">
                <a:solidFill>
                  <a:srgbClr val="F3CA57"/>
                </a:solidFill>
                <a:latin typeface="Bahnschrift SemiBold" panose="020B0502040204020203" pitchFamily="34" charset="0"/>
              </a:rPr>
              <a:t>«La paix mondiale ne saurait être sauvegardée sans des efforts créateurs à la mesure des dangers qui la menacent.»</a:t>
            </a:r>
          </a:p>
          <a:p>
            <a:pPr marL="0" indent="0">
              <a:lnSpc>
                <a:spcPct val="70000"/>
              </a:lnSpc>
              <a:buNone/>
            </a:pPr>
            <a:endParaRPr lang="en-150" sz="4400" dirty="0">
              <a:solidFill>
                <a:srgbClr val="F3CA57"/>
              </a:solidFill>
              <a:latin typeface="Bahnschrift SemiBold" panose="020B0502040204020203" pitchFamily="34" charset="0"/>
            </a:endParaRPr>
          </a:p>
        </p:txBody>
      </p:sp>
      <p:sp>
        <p:nvSpPr>
          <p:cNvPr id="4" name="Auteur de la citation"/>
          <p:cNvSpPr/>
          <p:nvPr/>
        </p:nvSpPr>
        <p:spPr>
          <a:xfrm>
            <a:off x="20219433" y="7830999"/>
            <a:ext cx="3744936" cy="523220"/>
          </a:xfrm>
          <a:prstGeom prst="rect">
            <a:avLst/>
          </a:prstGeom>
        </p:spPr>
        <p:txBody>
          <a:bodyPr wrap="none">
            <a:spAutoFit/>
          </a:bodyPr>
          <a:lstStyle/>
          <a:p>
            <a:r>
              <a:rPr lang="fr-FR" sz="2800" dirty="0">
                <a:solidFill>
                  <a:srgbClr val="F3CA57"/>
                </a:solidFill>
                <a:latin typeface="Bahnschrift SemiBold" panose="020B0502040204020203" pitchFamily="34" charset="0"/>
              </a:rPr>
              <a:t>Robert Schuman, 1950</a:t>
            </a:r>
          </a:p>
        </p:txBody>
      </p:sp>
    </p:spTree>
    <p:extLst>
      <p:ext uri="{BB962C8B-B14F-4D97-AF65-F5344CB8AC3E}">
        <p14:creationId xmlns:p14="http://schemas.microsoft.com/office/powerpoint/2010/main" val="40248257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300"/>
                                        <p:tgtEl>
                                          <p:spTgt spid="2"/>
                                        </p:tgtEl>
                                      </p:cBhvr>
                                    </p:animEffect>
                                  </p:childTnLst>
                                </p:cTn>
                              </p:par>
                            </p:childTnLst>
                          </p:cTn>
                        </p:par>
                        <p:par>
                          <p:cTn id="12" fill="hold">
                            <p:stCondLst>
                              <p:cond delay="800"/>
                            </p:stCondLst>
                            <p:childTnLst>
                              <p:par>
                                <p:cTn id="13" presetID="47" presetClass="entr" presetSubtype="0" fill="hold" grpId="0" nodeType="after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fade">
                                      <p:cBhvr>
                                        <p:cTn id="15" dur="300"/>
                                        <p:tgtEl>
                                          <p:spTgt spid="12"/>
                                        </p:tgtEl>
                                      </p:cBhvr>
                                    </p:animEffect>
                                    <p:anim calcmode="lin" valueType="num">
                                      <p:cBhvr>
                                        <p:cTn id="16" dur="300" fill="hold"/>
                                        <p:tgtEl>
                                          <p:spTgt spid="12"/>
                                        </p:tgtEl>
                                        <p:attrNameLst>
                                          <p:attrName>ppt_x</p:attrName>
                                        </p:attrNameLst>
                                      </p:cBhvr>
                                      <p:tavLst>
                                        <p:tav tm="0">
                                          <p:val>
                                            <p:strVal val="#ppt_x"/>
                                          </p:val>
                                        </p:tav>
                                        <p:tav tm="100000">
                                          <p:val>
                                            <p:strVal val="#ppt_x"/>
                                          </p:val>
                                        </p:tav>
                                      </p:tavLst>
                                    </p:anim>
                                    <p:anim calcmode="lin" valueType="num">
                                      <p:cBhvr>
                                        <p:cTn id="17" dur="300" fill="hold"/>
                                        <p:tgtEl>
                                          <p:spTgt spid="12"/>
                                        </p:tgtEl>
                                        <p:attrNameLst>
                                          <p:attrName>ppt_y</p:attrName>
                                        </p:attrNameLst>
                                      </p:cBhvr>
                                      <p:tavLst>
                                        <p:tav tm="0">
                                          <p:val>
                                            <p:strVal val="#ppt_y-.1"/>
                                          </p:val>
                                        </p:tav>
                                        <p:tav tm="100000">
                                          <p:val>
                                            <p:strVal val="#ppt_y"/>
                                          </p:val>
                                        </p:tav>
                                      </p:tavLst>
                                    </p:anim>
                                  </p:childTnLst>
                                </p:cTn>
                              </p:par>
                            </p:childTnLst>
                          </p:cTn>
                        </p:par>
                        <p:par>
                          <p:cTn id="18" fill="hold">
                            <p:stCondLst>
                              <p:cond delay="1100"/>
                            </p:stCondLst>
                            <p:childTnLst>
                              <p:par>
                                <p:cTn id="19" presetID="42" presetClass="entr" presetSubtype="0" fill="hold" grpId="0" nodeType="after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fade">
                                      <p:cBhvr>
                                        <p:cTn id="21" dur="300"/>
                                        <p:tgtEl>
                                          <p:spTgt spid="4"/>
                                        </p:tgtEl>
                                      </p:cBhvr>
                                    </p:animEffect>
                                    <p:anim calcmode="lin" valueType="num">
                                      <p:cBhvr>
                                        <p:cTn id="22" dur="300" fill="hold"/>
                                        <p:tgtEl>
                                          <p:spTgt spid="4"/>
                                        </p:tgtEl>
                                        <p:attrNameLst>
                                          <p:attrName>ppt_x</p:attrName>
                                        </p:attrNameLst>
                                      </p:cBhvr>
                                      <p:tavLst>
                                        <p:tav tm="0">
                                          <p:val>
                                            <p:strVal val="#ppt_x"/>
                                          </p:val>
                                        </p:tav>
                                        <p:tav tm="100000">
                                          <p:val>
                                            <p:strVal val="#ppt_x"/>
                                          </p:val>
                                        </p:tav>
                                      </p:tavLst>
                                    </p:anim>
                                    <p:anim calcmode="lin" valueType="num">
                                      <p:cBhvr>
                                        <p:cTn id="23" dur="3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2" grpId="0"/>
      <p:bldP spid="3" grpId="0" build="p" advAuto="0"/>
      <p:bldP spid="4"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de la diapositive"/>
          <p:cNvSpPr>
            <a:spLocks noGrp="1"/>
          </p:cNvSpPr>
          <p:nvPr>
            <p:ph type="ctrTitle" idx="4294967295"/>
          </p:nvPr>
        </p:nvSpPr>
        <p:spPr>
          <a:xfrm>
            <a:off x="0" y="-5097463"/>
            <a:ext cx="20607338" cy="2998788"/>
          </a:xfrm>
          <a:prstGeom prst="rect">
            <a:avLst/>
          </a:prstGeom>
        </p:spPr>
        <p:txBody>
          <a:bodyPr>
            <a:noAutofit/>
          </a:bodyPr>
          <a:lstStyle/>
          <a:p>
            <a:pPr algn="l"/>
            <a:r>
              <a:rPr lang="fr-FR" sz="8800" dirty="0">
                <a:solidFill>
                  <a:schemeClr val="bg1"/>
                </a:solidFill>
                <a:latin typeface="Bahnschrift bold" panose="020B0502040204020203" pitchFamily="34" charset="0"/>
              </a:rPr>
              <a:t>Intégration européenne en 1973: le Danemark, l’Irlande et le Royaume-Uni.</a:t>
            </a:r>
            <a:endParaRPr lang="en-150" sz="8800" dirty="0">
              <a:solidFill>
                <a:schemeClr val="bg1"/>
              </a:solidFill>
              <a:latin typeface="Bahnschrift bold" panose="020B0502040204020203" pitchFamily="34" charset="0"/>
            </a:endParaRPr>
          </a:p>
        </p:txBody>
      </p:sp>
      <p:sp>
        <p:nvSpPr>
          <p:cNvPr id="3" name="Titre">
            <a:extLst>
              <a:ext uri="{FF2B5EF4-FFF2-40B4-BE49-F238E27FC236}">
                <a16:creationId xmlns:a16="http://schemas.microsoft.com/office/drawing/2014/main" id="{5C115564-BD89-85F8-6C3E-FCA38B80BF95}"/>
              </a:ext>
            </a:extLst>
          </p:cNvPr>
          <p:cNvSpPr txBox="1">
            <a:spLocks/>
          </p:cNvSpPr>
          <p:nvPr/>
        </p:nvSpPr>
        <p:spPr>
          <a:xfrm>
            <a:off x="518968" y="4682329"/>
            <a:ext cx="8625031" cy="2999152"/>
          </a:xfrm>
          <a:prstGeom prst="rect">
            <a:avLst/>
          </a:prstGeom>
        </p:spPr>
        <p:txBody>
          <a:bodyPr vert="horz" lIns="91440" tIns="45720" rIns="91440" bIns="45720" rtlCol="0" anchor="b">
            <a:noAutofit/>
          </a:bodyPr>
          <a:lstStyle>
            <a:lvl1pPr algn="ctr" defTabSz="1823954" rtl="0" eaLnBrk="1" latinLnBrk="0" hangingPunct="1">
              <a:lnSpc>
                <a:spcPct val="90000"/>
              </a:lnSpc>
              <a:spcBef>
                <a:spcPct val="0"/>
              </a:spcBef>
              <a:buNone/>
              <a:defRPr sz="11968" kern="1200">
                <a:solidFill>
                  <a:schemeClr val="tx1"/>
                </a:solidFill>
                <a:latin typeface="+mj-lt"/>
                <a:ea typeface="+mj-ea"/>
                <a:cs typeface="+mj-cs"/>
              </a:defRPr>
            </a:lvl1pPr>
          </a:lstStyle>
          <a:p>
            <a:pPr algn="l"/>
            <a:r>
              <a:rPr lang="fr-FR" sz="12000" dirty="0">
                <a:solidFill>
                  <a:schemeClr val="bg1"/>
                </a:solidFill>
                <a:latin typeface="Bahnschrift bold" panose="020B0502040204020203" pitchFamily="34" charset="0"/>
              </a:rPr>
              <a:t>Intégration européenne</a:t>
            </a:r>
          </a:p>
        </p:txBody>
      </p:sp>
      <p:sp>
        <p:nvSpPr>
          <p:cNvPr id="22" name="Date"/>
          <p:cNvSpPr txBox="1">
            <a:spLocks/>
          </p:cNvSpPr>
          <p:nvPr/>
        </p:nvSpPr>
        <p:spPr>
          <a:xfrm>
            <a:off x="486310" y="8070278"/>
            <a:ext cx="3356348" cy="1121875"/>
          </a:xfrm>
          <a:prstGeom prst="rect">
            <a:avLst/>
          </a:prstGeom>
        </p:spPr>
        <p:txBody>
          <a:bodyPr vert="horz" lIns="91440" tIns="45720" rIns="91440" bIns="45720" rtlCol="0">
            <a:noAutofit/>
          </a:bodyPr>
          <a:lstStyle>
            <a:lvl1pPr marL="0" indent="0" algn="ctr" defTabSz="1823954" rtl="0" eaLnBrk="1" latinLnBrk="0" hangingPunct="1">
              <a:lnSpc>
                <a:spcPct val="90000"/>
              </a:lnSpc>
              <a:spcBef>
                <a:spcPts val="1995"/>
              </a:spcBef>
              <a:buFont typeface="Arial" panose="020B0604020202020204" pitchFamily="34" charset="0"/>
              <a:buNone/>
              <a:defRPr sz="4787" kern="1200">
                <a:solidFill>
                  <a:schemeClr val="tx1"/>
                </a:solidFill>
                <a:latin typeface="+mn-lt"/>
                <a:ea typeface="+mn-ea"/>
                <a:cs typeface="+mn-cs"/>
              </a:defRPr>
            </a:lvl1pPr>
            <a:lvl2pPr marL="911977" indent="0" algn="ctr" defTabSz="1823954" rtl="0" eaLnBrk="1" latinLnBrk="0" hangingPunct="1">
              <a:lnSpc>
                <a:spcPct val="90000"/>
              </a:lnSpc>
              <a:spcBef>
                <a:spcPts val="997"/>
              </a:spcBef>
              <a:buFont typeface="Arial" panose="020B0604020202020204" pitchFamily="34" charset="0"/>
              <a:buNone/>
              <a:defRPr sz="3989" kern="1200">
                <a:solidFill>
                  <a:schemeClr val="tx1"/>
                </a:solidFill>
                <a:latin typeface="+mn-lt"/>
                <a:ea typeface="+mn-ea"/>
                <a:cs typeface="+mn-cs"/>
              </a:defRPr>
            </a:lvl2pPr>
            <a:lvl3pPr marL="1823954" indent="0" algn="ctr" defTabSz="1823954" rtl="0" eaLnBrk="1" latinLnBrk="0" hangingPunct="1">
              <a:lnSpc>
                <a:spcPct val="90000"/>
              </a:lnSpc>
              <a:spcBef>
                <a:spcPts val="997"/>
              </a:spcBef>
              <a:buFont typeface="Arial" panose="020B0604020202020204" pitchFamily="34" charset="0"/>
              <a:buNone/>
              <a:defRPr sz="3590" kern="1200">
                <a:solidFill>
                  <a:schemeClr val="tx1"/>
                </a:solidFill>
                <a:latin typeface="+mn-lt"/>
                <a:ea typeface="+mn-ea"/>
                <a:cs typeface="+mn-cs"/>
              </a:defRPr>
            </a:lvl3pPr>
            <a:lvl4pPr marL="2735931" indent="0" algn="ctr" defTabSz="1823954" rtl="0" eaLnBrk="1" latinLnBrk="0" hangingPunct="1">
              <a:lnSpc>
                <a:spcPct val="90000"/>
              </a:lnSpc>
              <a:spcBef>
                <a:spcPts val="997"/>
              </a:spcBef>
              <a:buFont typeface="Arial" panose="020B0604020202020204" pitchFamily="34" charset="0"/>
              <a:buNone/>
              <a:defRPr sz="3192" kern="1200">
                <a:solidFill>
                  <a:schemeClr val="tx1"/>
                </a:solidFill>
                <a:latin typeface="+mn-lt"/>
                <a:ea typeface="+mn-ea"/>
                <a:cs typeface="+mn-cs"/>
              </a:defRPr>
            </a:lvl4pPr>
            <a:lvl5pPr marL="3647907" indent="0" algn="ctr" defTabSz="1823954" rtl="0" eaLnBrk="1" latinLnBrk="0" hangingPunct="1">
              <a:lnSpc>
                <a:spcPct val="90000"/>
              </a:lnSpc>
              <a:spcBef>
                <a:spcPts val="997"/>
              </a:spcBef>
              <a:buFont typeface="Arial" panose="020B0604020202020204" pitchFamily="34" charset="0"/>
              <a:buNone/>
              <a:defRPr sz="3192" kern="1200">
                <a:solidFill>
                  <a:schemeClr val="tx1"/>
                </a:solidFill>
                <a:latin typeface="+mn-lt"/>
                <a:ea typeface="+mn-ea"/>
                <a:cs typeface="+mn-cs"/>
              </a:defRPr>
            </a:lvl5pPr>
            <a:lvl6pPr marL="4559884" indent="0" algn="ctr" defTabSz="1823954" rtl="0" eaLnBrk="1" latinLnBrk="0" hangingPunct="1">
              <a:lnSpc>
                <a:spcPct val="90000"/>
              </a:lnSpc>
              <a:spcBef>
                <a:spcPts val="997"/>
              </a:spcBef>
              <a:buFont typeface="Arial" panose="020B0604020202020204" pitchFamily="34" charset="0"/>
              <a:buNone/>
              <a:defRPr sz="3192" kern="1200">
                <a:solidFill>
                  <a:schemeClr val="tx1"/>
                </a:solidFill>
                <a:latin typeface="+mn-lt"/>
                <a:ea typeface="+mn-ea"/>
                <a:cs typeface="+mn-cs"/>
              </a:defRPr>
            </a:lvl6pPr>
            <a:lvl7pPr marL="5471861" indent="0" algn="ctr" defTabSz="1823954" rtl="0" eaLnBrk="1" latinLnBrk="0" hangingPunct="1">
              <a:lnSpc>
                <a:spcPct val="90000"/>
              </a:lnSpc>
              <a:spcBef>
                <a:spcPts val="997"/>
              </a:spcBef>
              <a:buFont typeface="Arial" panose="020B0604020202020204" pitchFamily="34" charset="0"/>
              <a:buNone/>
              <a:defRPr sz="3192" kern="1200">
                <a:solidFill>
                  <a:schemeClr val="tx1"/>
                </a:solidFill>
                <a:latin typeface="+mn-lt"/>
                <a:ea typeface="+mn-ea"/>
                <a:cs typeface="+mn-cs"/>
              </a:defRPr>
            </a:lvl7pPr>
            <a:lvl8pPr marL="6383838" indent="0" algn="ctr" defTabSz="1823954" rtl="0" eaLnBrk="1" latinLnBrk="0" hangingPunct="1">
              <a:lnSpc>
                <a:spcPct val="90000"/>
              </a:lnSpc>
              <a:spcBef>
                <a:spcPts val="997"/>
              </a:spcBef>
              <a:buFont typeface="Arial" panose="020B0604020202020204" pitchFamily="34" charset="0"/>
              <a:buNone/>
              <a:defRPr sz="3192" kern="1200">
                <a:solidFill>
                  <a:schemeClr val="tx1"/>
                </a:solidFill>
                <a:latin typeface="+mn-lt"/>
                <a:ea typeface="+mn-ea"/>
                <a:cs typeface="+mn-cs"/>
              </a:defRPr>
            </a:lvl8pPr>
            <a:lvl9pPr marL="7295815" indent="0" algn="ctr" defTabSz="1823954" rtl="0" eaLnBrk="1" latinLnBrk="0" hangingPunct="1">
              <a:lnSpc>
                <a:spcPct val="90000"/>
              </a:lnSpc>
              <a:spcBef>
                <a:spcPts val="997"/>
              </a:spcBef>
              <a:buFont typeface="Arial" panose="020B0604020202020204" pitchFamily="34" charset="0"/>
              <a:buNone/>
              <a:defRPr sz="3192" kern="1200">
                <a:solidFill>
                  <a:schemeClr val="tx1"/>
                </a:solidFill>
                <a:latin typeface="+mn-lt"/>
                <a:ea typeface="+mn-ea"/>
                <a:cs typeface="+mn-cs"/>
              </a:defRPr>
            </a:lvl9pPr>
          </a:lstStyle>
          <a:p>
            <a:pPr algn="l">
              <a:lnSpc>
                <a:spcPct val="70000"/>
              </a:lnSpc>
            </a:pPr>
            <a:r>
              <a:rPr lang="en-150" sz="12000" dirty="0">
                <a:solidFill>
                  <a:srgbClr val="243C7C"/>
                </a:solidFill>
                <a:latin typeface="Bahnschrift bold" panose="020B0502040204020203" pitchFamily="34" charset="0"/>
              </a:rPr>
              <a:t>1973</a:t>
            </a:r>
          </a:p>
        </p:txBody>
      </p:sp>
      <p:sp>
        <p:nvSpPr>
          <p:cNvPr id="25" name="Texte"/>
          <p:cNvSpPr/>
          <p:nvPr/>
        </p:nvSpPr>
        <p:spPr>
          <a:xfrm>
            <a:off x="600735" y="9524141"/>
            <a:ext cx="9207295" cy="954107"/>
          </a:xfrm>
          <a:prstGeom prst="rect">
            <a:avLst/>
          </a:prstGeom>
        </p:spPr>
        <p:txBody>
          <a:bodyPr wrap="square">
            <a:spAutoFit/>
          </a:bodyPr>
          <a:lstStyle/>
          <a:p>
            <a:r>
              <a:rPr lang="fr-FR" sz="2800" dirty="0">
                <a:solidFill>
                  <a:schemeClr val="bg1"/>
                </a:solidFill>
                <a:latin typeface="Bahnschrift" panose="020B0502040204020203" pitchFamily="34" charset="0"/>
              </a:rPr>
              <a:t>En</a:t>
            </a:r>
            <a:r>
              <a:rPr lang="fr-FR" sz="2800" b="1" dirty="0">
                <a:solidFill>
                  <a:schemeClr val="bg1"/>
                </a:solidFill>
                <a:latin typeface="Bahnschrift" panose="020B0502040204020203" pitchFamily="34" charset="0"/>
              </a:rPr>
              <a:t> 1973</a:t>
            </a:r>
            <a:r>
              <a:rPr lang="fr-FR" sz="2800" dirty="0">
                <a:solidFill>
                  <a:schemeClr val="bg1"/>
                </a:solidFill>
                <a:latin typeface="Bahnschrift" panose="020B0502040204020203" pitchFamily="34" charset="0"/>
              </a:rPr>
              <a:t>, </a:t>
            </a:r>
            <a:r>
              <a:rPr lang="fr-FR" sz="2800" b="1" dirty="0">
                <a:solidFill>
                  <a:schemeClr val="bg1"/>
                </a:solidFill>
                <a:latin typeface="Bahnschrift" panose="020B0502040204020203" pitchFamily="34" charset="0"/>
              </a:rPr>
              <a:t>le Danemark, l’Irlande et le Royaume-Uni</a:t>
            </a:r>
            <a:r>
              <a:rPr lang="fr-FR" sz="2800" dirty="0">
                <a:solidFill>
                  <a:schemeClr val="bg1"/>
                </a:solidFill>
                <a:latin typeface="Bahnschrift" panose="020B0502040204020203" pitchFamily="34" charset="0"/>
              </a:rPr>
              <a:t>* ont adhéré à la Communauté européenne.</a:t>
            </a:r>
          </a:p>
        </p:txBody>
      </p:sp>
      <p:sp>
        <p:nvSpPr>
          <p:cNvPr id="4" name="Note"/>
          <p:cNvSpPr/>
          <p:nvPr/>
        </p:nvSpPr>
        <p:spPr>
          <a:xfrm>
            <a:off x="622505" y="11525935"/>
            <a:ext cx="5843266" cy="369332"/>
          </a:xfrm>
          <a:prstGeom prst="rect">
            <a:avLst/>
          </a:prstGeom>
        </p:spPr>
        <p:txBody>
          <a:bodyPr wrap="none">
            <a:spAutoFit/>
          </a:bodyPr>
          <a:lstStyle/>
          <a:p>
            <a:r>
              <a:rPr lang="fr-FR" dirty="0">
                <a:solidFill>
                  <a:schemeClr val="bg1"/>
                </a:solidFill>
                <a:latin typeface="Bahnschrift" panose="020B0502040204020203" pitchFamily="34" charset="0"/>
              </a:rPr>
              <a:t>*Le Royaume Uni a quitté l’Union Européenne en 2020. </a:t>
            </a:r>
          </a:p>
        </p:txBody>
      </p:sp>
      <p:pic>
        <p:nvPicPr>
          <p:cNvPr id="27" name="Illustration" descr="Une carte de l’Europe montrant les États membres de l’UE en 1973: Allemagne, Belgique, France, Italie, Luxembourg, Pays-Bas, Danemark, Irlande et Royaume-Uni."/>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580786" y="-76981"/>
            <a:ext cx="24319088" cy="13679487"/>
          </a:xfrm>
          <a:prstGeom prst="rect">
            <a:avLst/>
          </a:prstGeom>
        </p:spPr>
      </p:pic>
    </p:spTree>
    <p:extLst>
      <p:ext uri="{BB962C8B-B14F-4D97-AF65-F5344CB8AC3E}">
        <p14:creationId xmlns:p14="http://schemas.microsoft.com/office/powerpoint/2010/main" val="7305123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1" nodeType="withEffect">
                                  <p:stCondLst>
                                    <p:cond delay="0"/>
                                  </p:stCondLst>
                                  <p:iterate type="lt">
                                    <p:tmPct val="0"/>
                                  </p:iterate>
                                  <p:childTnLst>
                                    <p:set>
                                      <p:cBhvr>
                                        <p:cTn id="6" dur="1" fill="hold">
                                          <p:stCondLst>
                                            <p:cond delay="0"/>
                                          </p:stCondLst>
                                        </p:cTn>
                                        <p:tgtEl>
                                          <p:spTgt spid="22">
                                            <p:txEl>
                                              <p:pRg st="0" end="0"/>
                                            </p:txEl>
                                          </p:spTgt>
                                        </p:tgtEl>
                                        <p:attrNameLst>
                                          <p:attrName>style.visibility</p:attrName>
                                        </p:attrNameLst>
                                      </p:cBhvr>
                                      <p:to>
                                        <p:strVal val="visible"/>
                                      </p:to>
                                    </p:set>
                                    <p:animEffect transition="in" filter="barn(inVertical)">
                                      <p:cBhvr>
                                        <p:cTn id="7" dur="300"/>
                                        <p:tgtEl>
                                          <p:spTgt spid="22">
                                            <p:txEl>
                                              <p:pRg st="0" end="0"/>
                                            </p:txEl>
                                          </p:spTgt>
                                        </p:tgtEl>
                                      </p:cBhvr>
                                    </p:animEffect>
                                  </p:childTnLst>
                                </p:cTn>
                              </p:par>
                            </p:childTnLst>
                          </p:cTn>
                        </p:par>
                        <p:par>
                          <p:cTn id="8" fill="hold">
                            <p:stCondLst>
                              <p:cond delay="300"/>
                            </p:stCondLst>
                            <p:childTnLst>
                              <p:par>
                                <p:cTn id="9" presetID="2" presetClass="entr" presetSubtype="4"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 calcmode="lin" valueType="num">
                                      <p:cBhvr additive="base">
                                        <p:cTn id="11" dur="200" fill="hold"/>
                                        <p:tgtEl>
                                          <p:spTgt spid="25"/>
                                        </p:tgtEl>
                                        <p:attrNameLst>
                                          <p:attrName>ppt_x</p:attrName>
                                        </p:attrNameLst>
                                      </p:cBhvr>
                                      <p:tavLst>
                                        <p:tav tm="0">
                                          <p:val>
                                            <p:strVal val="#ppt_x"/>
                                          </p:val>
                                        </p:tav>
                                        <p:tav tm="100000">
                                          <p:val>
                                            <p:strVal val="#ppt_x"/>
                                          </p:val>
                                        </p:tav>
                                      </p:tavLst>
                                    </p:anim>
                                    <p:anim calcmode="lin" valueType="num">
                                      <p:cBhvr additive="base">
                                        <p:cTn id="12" dur="200" fill="hold"/>
                                        <p:tgtEl>
                                          <p:spTgt spid="25"/>
                                        </p:tgtEl>
                                        <p:attrNameLst>
                                          <p:attrName>ppt_y</p:attrName>
                                        </p:attrNameLst>
                                      </p:cBhvr>
                                      <p:tavLst>
                                        <p:tav tm="0">
                                          <p:val>
                                            <p:strVal val="1+#ppt_h/2"/>
                                          </p:val>
                                        </p:tav>
                                        <p:tav tm="100000">
                                          <p:val>
                                            <p:strVal val="#ppt_y"/>
                                          </p:val>
                                        </p:tav>
                                      </p:tavLst>
                                    </p:anim>
                                  </p:childTnLst>
                                </p:cTn>
                              </p:par>
                            </p:childTnLst>
                          </p:cTn>
                        </p:par>
                        <p:par>
                          <p:cTn id="13" fill="hold">
                            <p:stCondLst>
                              <p:cond delay="500"/>
                            </p:stCondLst>
                            <p:childTnLst>
                              <p:par>
                                <p:cTn id="14" presetID="10" presetClass="entr" presetSubtype="0" fill="hold" grpId="0" nodeType="after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fade">
                                      <p:cBhvr>
                                        <p:cTn id="16"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1" build="allAtOnce"/>
      <p:bldP spid="25" grpId="0"/>
      <p:bldP spid="4"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de la diapositive"/>
          <p:cNvSpPr>
            <a:spLocks noGrp="1"/>
          </p:cNvSpPr>
          <p:nvPr>
            <p:ph type="ctrTitle" idx="4294967295"/>
          </p:nvPr>
        </p:nvSpPr>
        <p:spPr>
          <a:xfrm>
            <a:off x="-266700" y="-5037138"/>
            <a:ext cx="24745950" cy="2325469"/>
          </a:xfrm>
          <a:prstGeom prst="rect">
            <a:avLst/>
          </a:prstGeom>
        </p:spPr>
        <p:txBody>
          <a:bodyPr>
            <a:noAutofit/>
          </a:bodyPr>
          <a:lstStyle/>
          <a:p>
            <a:pPr algn="l"/>
            <a:r>
              <a:rPr lang="fr-FR" sz="8800" dirty="0">
                <a:solidFill>
                  <a:schemeClr val="bg1"/>
                </a:solidFill>
                <a:latin typeface="Bahnschrift bold" panose="020B0502040204020203" pitchFamily="34" charset="0"/>
              </a:rPr>
              <a:t>Intégration européenne en 1981: la Grèce adhère à l'UE</a:t>
            </a:r>
            <a:endParaRPr lang="en-150" sz="8800" dirty="0">
              <a:solidFill>
                <a:schemeClr val="bg1"/>
              </a:solidFill>
              <a:latin typeface="Bahnschrift bold" panose="020B0502040204020203" pitchFamily="34" charset="0"/>
            </a:endParaRPr>
          </a:p>
        </p:txBody>
      </p:sp>
      <p:sp>
        <p:nvSpPr>
          <p:cNvPr id="3" name="Titre">
            <a:extLst>
              <a:ext uri="{FF2B5EF4-FFF2-40B4-BE49-F238E27FC236}">
                <a16:creationId xmlns:a16="http://schemas.microsoft.com/office/drawing/2014/main" id="{D2DD8F28-CB5A-7F4A-D178-93F1D3BF472C}"/>
              </a:ext>
            </a:extLst>
          </p:cNvPr>
          <p:cNvSpPr txBox="1">
            <a:spLocks/>
          </p:cNvSpPr>
          <p:nvPr/>
        </p:nvSpPr>
        <p:spPr>
          <a:xfrm>
            <a:off x="518968" y="4649672"/>
            <a:ext cx="8435845" cy="2999152"/>
          </a:xfrm>
          <a:prstGeom prst="rect">
            <a:avLst/>
          </a:prstGeom>
        </p:spPr>
        <p:txBody>
          <a:bodyPr vert="horz" lIns="91440" tIns="45720" rIns="91440" bIns="45720" rtlCol="0" anchor="b">
            <a:noAutofit/>
          </a:bodyPr>
          <a:lstStyle>
            <a:lvl1pPr algn="ctr" defTabSz="1823954" rtl="0" eaLnBrk="1" latinLnBrk="0" hangingPunct="1">
              <a:lnSpc>
                <a:spcPct val="90000"/>
              </a:lnSpc>
              <a:spcBef>
                <a:spcPct val="0"/>
              </a:spcBef>
              <a:buNone/>
              <a:defRPr sz="11968" kern="1200">
                <a:solidFill>
                  <a:schemeClr val="tx1"/>
                </a:solidFill>
                <a:latin typeface="+mj-lt"/>
                <a:ea typeface="+mj-ea"/>
                <a:cs typeface="+mj-cs"/>
              </a:defRPr>
            </a:lvl1pPr>
          </a:lstStyle>
          <a:p>
            <a:pPr algn="l"/>
            <a:r>
              <a:rPr lang="fr-FR" sz="12000" dirty="0">
                <a:solidFill>
                  <a:schemeClr val="bg1"/>
                </a:solidFill>
                <a:latin typeface="Bahnschrift bold" panose="020B0502040204020203" pitchFamily="34" charset="0"/>
              </a:rPr>
              <a:t>Intégration européenne</a:t>
            </a:r>
          </a:p>
        </p:txBody>
      </p:sp>
      <p:sp>
        <p:nvSpPr>
          <p:cNvPr id="28" name="Date"/>
          <p:cNvSpPr txBox="1">
            <a:spLocks/>
          </p:cNvSpPr>
          <p:nvPr/>
        </p:nvSpPr>
        <p:spPr>
          <a:xfrm>
            <a:off x="508082" y="8026736"/>
            <a:ext cx="3356348" cy="1121875"/>
          </a:xfrm>
          <a:prstGeom prst="rect">
            <a:avLst/>
          </a:prstGeom>
        </p:spPr>
        <p:txBody>
          <a:bodyPr vert="horz" lIns="91440" tIns="45720" rIns="91440" bIns="45720" rtlCol="0">
            <a:noAutofit/>
          </a:bodyPr>
          <a:lstStyle>
            <a:lvl1pPr marL="0" indent="0" algn="ctr" defTabSz="1823954" rtl="0" eaLnBrk="1" latinLnBrk="0" hangingPunct="1">
              <a:lnSpc>
                <a:spcPct val="90000"/>
              </a:lnSpc>
              <a:spcBef>
                <a:spcPts val="1995"/>
              </a:spcBef>
              <a:buFont typeface="Arial" panose="020B0604020202020204" pitchFamily="34" charset="0"/>
              <a:buNone/>
              <a:defRPr sz="4787" kern="1200">
                <a:solidFill>
                  <a:schemeClr val="tx1"/>
                </a:solidFill>
                <a:latin typeface="+mn-lt"/>
                <a:ea typeface="+mn-ea"/>
                <a:cs typeface="+mn-cs"/>
              </a:defRPr>
            </a:lvl1pPr>
            <a:lvl2pPr marL="911977" indent="0" algn="ctr" defTabSz="1823954" rtl="0" eaLnBrk="1" latinLnBrk="0" hangingPunct="1">
              <a:lnSpc>
                <a:spcPct val="90000"/>
              </a:lnSpc>
              <a:spcBef>
                <a:spcPts val="997"/>
              </a:spcBef>
              <a:buFont typeface="Arial" panose="020B0604020202020204" pitchFamily="34" charset="0"/>
              <a:buNone/>
              <a:defRPr sz="3989" kern="1200">
                <a:solidFill>
                  <a:schemeClr val="tx1"/>
                </a:solidFill>
                <a:latin typeface="+mn-lt"/>
                <a:ea typeface="+mn-ea"/>
                <a:cs typeface="+mn-cs"/>
              </a:defRPr>
            </a:lvl2pPr>
            <a:lvl3pPr marL="1823954" indent="0" algn="ctr" defTabSz="1823954" rtl="0" eaLnBrk="1" latinLnBrk="0" hangingPunct="1">
              <a:lnSpc>
                <a:spcPct val="90000"/>
              </a:lnSpc>
              <a:spcBef>
                <a:spcPts val="997"/>
              </a:spcBef>
              <a:buFont typeface="Arial" panose="020B0604020202020204" pitchFamily="34" charset="0"/>
              <a:buNone/>
              <a:defRPr sz="3590" kern="1200">
                <a:solidFill>
                  <a:schemeClr val="tx1"/>
                </a:solidFill>
                <a:latin typeface="+mn-lt"/>
                <a:ea typeface="+mn-ea"/>
                <a:cs typeface="+mn-cs"/>
              </a:defRPr>
            </a:lvl3pPr>
            <a:lvl4pPr marL="2735931" indent="0" algn="ctr" defTabSz="1823954" rtl="0" eaLnBrk="1" latinLnBrk="0" hangingPunct="1">
              <a:lnSpc>
                <a:spcPct val="90000"/>
              </a:lnSpc>
              <a:spcBef>
                <a:spcPts val="997"/>
              </a:spcBef>
              <a:buFont typeface="Arial" panose="020B0604020202020204" pitchFamily="34" charset="0"/>
              <a:buNone/>
              <a:defRPr sz="3192" kern="1200">
                <a:solidFill>
                  <a:schemeClr val="tx1"/>
                </a:solidFill>
                <a:latin typeface="+mn-lt"/>
                <a:ea typeface="+mn-ea"/>
                <a:cs typeface="+mn-cs"/>
              </a:defRPr>
            </a:lvl4pPr>
            <a:lvl5pPr marL="3647907" indent="0" algn="ctr" defTabSz="1823954" rtl="0" eaLnBrk="1" latinLnBrk="0" hangingPunct="1">
              <a:lnSpc>
                <a:spcPct val="90000"/>
              </a:lnSpc>
              <a:spcBef>
                <a:spcPts val="997"/>
              </a:spcBef>
              <a:buFont typeface="Arial" panose="020B0604020202020204" pitchFamily="34" charset="0"/>
              <a:buNone/>
              <a:defRPr sz="3192" kern="1200">
                <a:solidFill>
                  <a:schemeClr val="tx1"/>
                </a:solidFill>
                <a:latin typeface="+mn-lt"/>
                <a:ea typeface="+mn-ea"/>
                <a:cs typeface="+mn-cs"/>
              </a:defRPr>
            </a:lvl5pPr>
            <a:lvl6pPr marL="4559884" indent="0" algn="ctr" defTabSz="1823954" rtl="0" eaLnBrk="1" latinLnBrk="0" hangingPunct="1">
              <a:lnSpc>
                <a:spcPct val="90000"/>
              </a:lnSpc>
              <a:spcBef>
                <a:spcPts val="997"/>
              </a:spcBef>
              <a:buFont typeface="Arial" panose="020B0604020202020204" pitchFamily="34" charset="0"/>
              <a:buNone/>
              <a:defRPr sz="3192" kern="1200">
                <a:solidFill>
                  <a:schemeClr val="tx1"/>
                </a:solidFill>
                <a:latin typeface="+mn-lt"/>
                <a:ea typeface="+mn-ea"/>
                <a:cs typeface="+mn-cs"/>
              </a:defRPr>
            </a:lvl6pPr>
            <a:lvl7pPr marL="5471861" indent="0" algn="ctr" defTabSz="1823954" rtl="0" eaLnBrk="1" latinLnBrk="0" hangingPunct="1">
              <a:lnSpc>
                <a:spcPct val="90000"/>
              </a:lnSpc>
              <a:spcBef>
                <a:spcPts val="997"/>
              </a:spcBef>
              <a:buFont typeface="Arial" panose="020B0604020202020204" pitchFamily="34" charset="0"/>
              <a:buNone/>
              <a:defRPr sz="3192" kern="1200">
                <a:solidFill>
                  <a:schemeClr val="tx1"/>
                </a:solidFill>
                <a:latin typeface="+mn-lt"/>
                <a:ea typeface="+mn-ea"/>
                <a:cs typeface="+mn-cs"/>
              </a:defRPr>
            </a:lvl7pPr>
            <a:lvl8pPr marL="6383838" indent="0" algn="ctr" defTabSz="1823954" rtl="0" eaLnBrk="1" latinLnBrk="0" hangingPunct="1">
              <a:lnSpc>
                <a:spcPct val="90000"/>
              </a:lnSpc>
              <a:spcBef>
                <a:spcPts val="997"/>
              </a:spcBef>
              <a:buFont typeface="Arial" panose="020B0604020202020204" pitchFamily="34" charset="0"/>
              <a:buNone/>
              <a:defRPr sz="3192" kern="1200">
                <a:solidFill>
                  <a:schemeClr val="tx1"/>
                </a:solidFill>
                <a:latin typeface="+mn-lt"/>
                <a:ea typeface="+mn-ea"/>
                <a:cs typeface="+mn-cs"/>
              </a:defRPr>
            </a:lvl8pPr>
            <a:lvl9pPr marL="7295815" indent="0" algn="ctr" defTabSz="1823954" rtl="0" eaLnBrk="1" latinLnBrk="0" hangingPunct="1">
              <a:lnSpc>
                <a:spcPct val="90000"/>
              </a:lnSpc>
              <a:spcBef>
                <a:spcPts val="997"/>
              </a:spcBef>
              <a:buFont typeface="Arial" panose="020B0604020202020204" pitchFamily="34" charset="0"/>
              <a:buNone/>
              <a:defRPr sz="3192" kern="1200">
                <a:solidFill>
                  <a:schemeClr val="tx1"/>
                </a:solidFill>
                <a:latin typeface="+mn-lt"/>
                <a:ea typeface="+mn-ea"/>
                <a:cs typeface="+mn-cs"/>
              </a:defRPr>
            </a:lvl9pPr>
          </a:lstStyle>
          <a:p>
            <a:pPr algn="l">
              <a:lnSpc>
                <a:spcPct val="70000"/>
              </a:lnSpc>
            </a:pPr>
            <a:r>
              <a:rPr lang="en-150" sz="12000" dirty="0">
                <a:solidFill>
                  <a:srgbClr val="243C7C"/>
                </a:solidFill>
                <a:latin typeface="Bahnschrift bold" panose="020B0502040204020203" pitchFamily="34" charset="0"/>
              </a:rPr>
              <a:t>1981</a:t>
            </a:r>
          </a:p>
        </p:txBody>
      </p:sp>
      <p:sp>
        <p:nvSpPr>
          <p:cNvPr id="29" name="Texte"/>
          <p:cNvSpPr/>
          <p:nvPr/>
        </p:nvSpPr>
        <p:spPr>
          <a:xfrm>
            <a:off x="589850" y="9513256"/>
            <a:ext cx="9207295" cy="954107"/>
          </a:xfrm>
          <a:prstGeom prst="rect">
            <a:avLst/>
          </a:prstGeom>
        </p:spPr>
        <p:txBody>
          <a:bodyPr wrap="square">
            <a:spAutoFit/>
          </a:bodyPr>
          <a:lstStyle/>
          <a:p>
            <a:r>
              <a:rPr lang="fr-FR" sz="2800" dirty="0">
                <a:solidFill>
                  <a:schemeClr val="bg1"/>
                </a:solidFill>
                <a:latin typeface="Bahnschrift" panose="020B0502040204020203" pitchFamily="34" charset="0"/>
              </a:rPr>
              <a:t>La </a:t>
            </a:r>
            <a:r>
              <a:rPr lang="fr-FR" sz="2800" b="1" dirty="0">
                <a:solidFill>
                  <a:schemeClr val="bg1"/>
                </a:solidFill>
                <a:latin typeface="Bahnschrift" panose="020B0502040204020203" pitchFamily="34" charset="0"/>
              </a:rPr>
              <a:t>Grèce</a:t>
            </a:r>
            <a:r>
              <a:rPr lang="fr-FR" sz="2800" dirty="0">
                <a:solidFill>
                  <a:schemeClr val="bg1"/>
                </a:solidFill>
                <a:latin typeface="Bahnschrift" panose="020B0502040204020203" pitchFamily="34" charset="0"/>
              </a:rPr>
              <a:t> a adhéré à l'UE en </a:t>
            </a:r>
            <a:r>
              <a:rPr lang="fr-FR" sz="2800" b="1" dirty="0">
                <a:solidFill>
                  <a:schemeClr val="bg1"/>
                </a:solidFill>
                <a:latin typeface="Bahnschrift" panose="020B0502040204020203" pitchFamily="34" charset="0"/>
              </a:rPr>
              <a:t>1981</a:t>
            </a:r>
            <a:r>
              <a:rPr lang="fr-FR" sz="2800" dirty="0">
                <a:solidFill>
                  <a:schemeClr val="bg1"/>
                </a:solidFill>
                <a:latin typeface="Bahnschrift" panose="020B0502040204020203" pitchFamily="34" charset="0"/>
              </a:rPr>
              <a:t>, ce qui a contribué à consolider la démocratie dans le pays.</a:t>
            </a:r>
            <a:endParaRPr lang="en-150" sz="2800" dirty="0">
              <a:solidFill>
                <a:schemeClr val="bg1"/>
              </a:solidFill>
              <a:latin typeface="Bahnschrift" panose="020B0502040204020203" pitchFamily="34" charset="0"/>
            </a:endParaRPr>
          </a:p>
        </p:txBody>
      </p:sp>
      <p:pic>
        <p:nvPicPr>
          <p:cNvPr id="30" name="Illustration" descr="Une carte de l’Europe montrant les États membres de l’UE en 1981: Allemagne, Belgique, France, Italie, Luxembourg, Pays-Bas, Danemark, Irlande, Royaume-Uni et Grèce."/>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584170" y="-81490"/>
            <a:ext cx="24319088" cy="13679487"/>
          </a:xfrm>
          <a:prstGeom prst="rect">
            <a:avLst/>
          </a:prstGeom>
        </p:spPr>
      </p:pic>
    </p:spTree>
    <p:extLst>
      <p:ext uri="{BB962C8B-B14F-4D97-AF65-F5344CB8AC3E}">
        <p14:creationId xmlns:p14="http://schemas.microsoft.com/office/powerpoint/2010/main" val="34664655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1" nodeType="withEffect">
                                  <p:stCondLst>
                                    <p:cond delay="0"/>
                                  </p:stCondLst>
                                  <p:iterate type="lt">
                                    <p:tmPct val="0"/>
                                  </p:iterate>
                                  <p:childTnLst>
                                    <p:set>
                                      <p:cBhvr>
                                        <p:cTn id="6" dur="1" fill="hold">
                                          <p:stCondLst>
                                            <p:cond delay="0"/>
                                          </p:stCondLst>
                                        </p:cTn>
                                        <p:tgtEl>
                                          <p:spTgt spid="28">
                                            <p:txEl>
                                              <p:pRg st="0" end="0"/>
                                            </p:txEl>
                                          </p:spTgt>
                                        </p:tgtEl>
                                        <p:attrNameLst>
                                          <p:attrName>style.visibility</p:attrName>
                                        </p:attrNameLst>
                                      </p:cBhvr>
                                      <p:to>
                                        <p:strVal val="visible"/>
                                      </p:to>
                                    </p:set>
                                    <p:animEffect transition="in" filter="barn(inVertical)">
                                      <p:cBhvr>
                                        <p:cTn id="7" dur="300"/>
                                        <p:tgtEl>
                                          <p:spTgt spid="28">
                                            <p:txEl>
                                              <p:pRg st="0" end="0"/>
                                            </p:txEl>
                                          </p:spTgt>
                                        </p:tgtEl>
                                      </p:cBhvr>
                                    </p:animEffect>
                                  </p:childTnLst>
                                </p:cTn>
                              </p:par>
                            </p:childTnLst>
                          </p:cTn>
                        </p:par>
                        <p:par>
                          <p:cTn id="8" fill="hold">
                            <p:stCondLst>
                              <p:cond delay="300"/>
                            </p:stCondLst>
                            <p:childTnLst>
                              <p:par>
                                <p:cTn id="9" presetID="2" presetClass="entr" presetSubtype="4" fill="hold" grpId="0" nodeType="afterEffect">
                                  <p:stCondLst>
                                    <p:cond delay="0"/>
                                  </p:stCondLst>
                                  <p:childTnLst>
                                    <p:set>
                                      <p:cBhvr>
                                        <p:cTn id="10" dur="1" fill="hold">
                                          <p:stCondLst>
                                            <p:cond delay="0"/>
                                          </p:stCondLst>
                                        </p:cTn>
                                        <p:tgtEl>
                                          <p:spTgt spid="29"/>
                                        </p:tgtEl>
                                        <p:attrNameLst>
                                          <p:attrName>style.visibility</p:attrName>
                                        </p:attrNameLst>
                                      </p:cBhvr>
                                      <p:to>
                                        <p:strVal val="visible"/>
                                      </p:to>
                                    </p:set>
                                    <p:anim calcmode="lin" valueType="num">
                                      <p:cBhvr additive="base">
                                        <p:cTn id="11" dur="200" fill="hold"/>
                                        <p:tgtEl>
                                          <p:spTgt spid="29"/>
                                        </p:tgtEl>
                                        <p:attrNameLst>
                                          <p:attrName>ppt_x</p:attrName>
                                        </p:attrNameLst>
                                      </p:cBhvr>
                                      <p:tavLst>
                                        <p:tav tm="0">
                                          <p:val>
                                            <p:strVal val="#ppt_x"/>
                                          </p:val>
                                        </p:tav>
                                        <p:tav tm="100000">
                                          <p:val>
                                            <p:strVal val="#ppt_x"/>
                                          </p:val>
                                        </p:tav>
                                      </p:tavLst>
                                    </p:anim>
                                    <p:anim calcmode="lin" valueType="num">
                                      <p:cBhvr additive="base">
                                        <p:cTn id="12" dur="200" fill="hold"/>
                                        <p:tgtEl>
                                          <p:spTgt spid="2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1" build="allAtOnce"/>
      <p:bldP spid="29"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de la diapositive"/>
          <p:cNvSpPr>
            <a:spLocks noGrp="1"/>
          </p:cNvSpPr>
          <p:nvPr>
            <p:ph type="ctrTitle" idx="4294967295"/>
          </p:nvPr>
        </p:nvSpPr>
        <p:spPr>
          <a:xfrm>
            <a:off x="160338" y="-5422900"/>
            <a:ext cx="24318912" cy="2663436"/>
          </a:xfrm>
          <a:prstGeom prst="rect">
            <a:avLst/>
          </a:prstGeom>
        </p:spPr>
        <p:txBody>
          <a:bodyPr>
            <a:noAutofit/>
          </a:bodyPr>
          <a:lstStyle/>
          <a:p>
            <a:pPr algn="l"/>
            <a:r>
              <a:rPr lang="fr-FR" sz="8800" dirty="0">
                <a:solidFill>
                  <a:schemeClr val="bg1"/>
                </a:solidFill>
                <a:latin typeface="Bahnschrift bold" panose="020B0502040204020203" pitchFamily="34" charset="0"/>
              </a:rPr>
              <a:t>Intégration européenne en 1986: Espagne et Portugal</a:t>
            </a:r>
            <a:endParaRPr lang="en-150" sz="8800" dirty="0">
              <a:solidFill>
                <a:schemeClr val="bg1"/>
              </a:solidFill>
              <a:latin typeface="Bahnschrift bold" panose="020B0502040204020203" pitchFamily="34" charset="0"/>
            </a:endParaRPr>
          </a:p>
        </p:txBody>
      </p:sp>
      <p:sp>
        <p:nvSpPr>
          <p:cNvPr id="3" name="Titre">
            <a:extLst>
              <a:ext uri="{FF2B5EF4-FFF2-40B4-BE49-F238E27FC236}">
                <a16:creationId xmlns:a16="http://schemas.microsoft.com/office/drawing/2014/main" id="{8C521C3C-630A-317B-BF92-D4CEBDF0ACFF}"/>
              </a:ext>
            </a:extLst>
          </p:cNvPr>
          <p:cNvSpPr txBox="1">
            <a:spLocks/>
          </p:cNvSpPr>
          <p:nvPr/>
        </p:nvSpPr>
        <p:spPr>
          <a:xfrm>
            <a:off x="518969" y="4649672"/>
            <a:ext cx="8527060" cy="2999152"/>
          </a:xfrm>
          <a:prstGeom prst="rect">
            <a:avLst/>
          </a:prstGeom>
        </p:spPr>
        <p:txBody>
          <a:bodyPr vert="horz" lIns="91440" tIns="45720" rIns="91440" bIns="45720" rtlCol="0" anchor="b">
            <a:noAutofit/>
          </a:bodyPr>
          <a:lstStyle>
            <a:lvl1pPr algn="ctr" defTabSz="1823954" rtl="0" eaLnBrk="1" latinLnBrk="0" hangingPunct="1">
              <a:lnSpc>
                <a:spcPct val="90000"/>
              </a:lnSpc>
              <a:spcBef>
                <a:spcPct val="0"/>
              </a:spcBef>
              <a:buNone/>
              <a:defRPr sz="11968" kern="1200">
                <a:solidFill>
                  <a:schemeClr val="tx1"/>
                </a:solidFill>
                <a:latin typeface="+mj-lt"/>
                <a:ea typeface="+mj-ea"/>
                <a:cs typeface="+mj-cs"/>
              </a:defRPr>
            </a:lvl1pPr>
          </a:lstStyle>
          <a:p>
            <a:pPr algn="l"/>
            <a:r>
              <a:rPr lang="fr-FR" sz="12000" dirty="0">
                <a:solidFill>
                  <a:schemeClr val="bg1"/>
                </a:solidFill>
                <a:latin typeface="Bahnschrift bold" panose="020B0502040204020203" pitchFamily="34" charset="0"/>
              </a:rPr>
              <a:t>Intégration européenne</a:t>
            </a:r>
          </a:p>
        </p:txBody>
      </p:sp>
      <p:sp>
        <p:nvSpPr>
          <p:cNvPr id="32" name="Date"/>
          <p:cNvSpPr txBox="1">
            <a:spLocks/>
          </p:cNvSpPr>
          <p:nvPr/>
        </p:nvSpPr>
        <p:spPr>
          <a:xfrm>
            <a:off x="497197" y="8015851"/>
            <a:ext cx="3356348" cy="1121875"/>
          </a:xfrm>
          <a:prstGeom prst="rect">
            <a:avLst/>
          </a:prstGeom>
        </p:spPr>
        <p:txBody>
          <a:bodyPr vert="horz" lIns="91440" tIns="45720" rIns="91440" bIns="45720" rtlCol="0">
            <a:noAutofit/>
          </a:bodyPr>
          <a:lstStyle>
            <a:lvl1pPr marL="0" indent="0" algn="ctr" defTabSz="1823954" rtl="0" eaLnBrk="1" latinLnBrk="0" hangingPunct="1">
              <a:lnSpc>
                <a:spcPct val="90000"/>
              </a:lnSpc>
              <a:spcBef>
                <a:spcPts val="1995"/>
              </a:spcBef>
              <a:buFont typeface="Arial" panose="020B0604020202020204" pitchFamily="34" charset="0"/>
              <a:buNone/>
              <a:defRPr sz="4787" kern="1200">
                <a:solidFill>
                  <a:schemeClr val="tx1"/>
                </a:solidFill>
                <a:latin typeface="+mn-lt"/>
                <a:ea typeface="+mn-ea"/>
                <a:cs typeface="+mn-cs"/>
              </a:defRPr>
            </a:lvl1pPr>
            <a:lvl2pPr marL="911977" indent="0" algn="ctr" defTabSz="1823954" rtl="0" eaLnBrk="1" latinLnBrk="0" hangingPunct="1">
              <a:lnSpc>
                <a:spcPct val="90000"/>
              </a:lnSpc>
              <a:spcBef>
                <a:spcPts val="997"/>
              </a:spcBef>
              <a:buFont typeface="Arial" panose="020B0604020202020204" pitchFamily="34" charset="0"/>
              <a:buNone/>
              <a:defRPr sz="3989" kern="1200">
                <a:solidFill>
                  <a:schemeClr val="tx1"/>
                </a:solidFill>
                <a:latin typeface="+mn-lt"/>
                <a:ea typeface="+mn-ea"/>
                <a:cs typeface="+mn-cs"/>
              </a:defRPr>
            </a:lvl2pPr>
            <a:lvl3pPr marL="1823954" indent="0" algn="ctr" defTabSz="1823954" rtl="0" eaLnBrk="1" latinLnBrk="0" hangingPunct="1">
              <a:lnSpc>
                <a:spcPct val="90000"/>
              </a:lnSpc>
              <a:spcBef>
                <a:spcPts val="997"/>
              </a:spcBef>
              <a:buFont typeface="Arial" panose="020B0604020202020204" pitchFamily="34" charset="0"/>
              <a:buNone/>
              <a:defRPr sz="3590" kern="1200">
                <a:solidFill>
                  <a:schemeClr val="tx1"/>
                </a:solidFill>
                <a:latin typeface="+mn-lt"/>
                <a:ea typeface="+mn-ea"/>
                <a:cs typeface="+mn-cs"/>
              </a:defRPr>
            </a:lvl3pPr>
            <a:lvl4pPr marL="2735931" indent="0" algn="ctr" defTabSz="1823954" rtl="0" eaLnBrk="1" latinLnBrk="0" hangingPunct="1">
              <a:lnSpc>
                <a:spcPct val="90000"/>
              </a:lnSpc>
              <a:spcBef>
                <a:spcPts val="997"/>
              </a:spcBef>
              <a:buFont typeface="Arial" panose="020B0604020202020204" pitchFamily="34" charset="0"/>
              <a:buNone/>
              <a:defRPr sz="3192" kern="1200">
                <a:solidFill>
                  <a:schemeClr val="tx1"/>
                </a:solidFill>
                <a:latin typeface="+mn-lt"/>
                <a:ea typeface="+mn-ea"/>
                <a:cs typeface="+mn-cs"/>
              </a:defRPr>
            </a:lvl4pPr>
            <a:lvl5pPr marL="3647907" indent="0" algn="ctr" defTabSz="1823954" rtl="0" eaLnBrk="1" latinLnBrk="0" hangingPunct="1">
              <a:lnSpc>
                <a:spcPct val="90000"/>
              </a:lnSpc>
              <a:spcBef>
                <a:spcPts val="997"/>
              </a:spcBef>
              <a:buFont typeface="Arial" panose="020B0604020202020204" pitchFamily="34" charset="0"/>
              <a:buNone/>
              <a:defRPr sz="3192" kern="1200">
                <a:solidFill>
                  <a:schemeClr val="tx1"/>
                </a:solidFill>
                <a:latin typeface="+mn-lt"/>
                <a:ea typeface="+mn-ea"/>
                <a:cs typeface="+mn-cs"/>
              </a:defRPr>
            </a:lvl5pPr>
            <a:lvl6pPr marL="4559884" indent="0" algn="ctr" defTabSz="1823954" rtl="0" eaLnBrk="1" latinLnBrk="0" hangingPunct="1">
              <a:lnSpc>
                <a:spcPct val="90000"/>
              </a:lnSpc>
              <a:spcBef>
                <a:spcPts val="997"/>
              </a:spcBef>
              <a:buFont typeface="Arial" panose="020B0604020202020204" pitchFamily="34" charset="0"/>
              <a:buNone/>
              <a:defRPr sz="3192" kern="1200">
                <a:solidFill>
                  <a:schemeClr val="tx1"/>
                </a:solidFill>
                <a:latin typeface="+mn-lt"/>
                <a:ea typeface="+mn-ea"/>
                <a:cs typeface="+mn-cs"/>
              </a:defRPr>
            </a:lvl6pPr>
            <a:lvl7pPr marL="5471861" indent="0" algn="ctr" defTabSz="1823954" rtl="0" eaLnBrk="1" latinLnBrk="0" hangingPunct="1">
              <a:lnSpc>
                <a:spcPct val="90000"/>
              </a:lnSpc>
              <a:spcBef>
                <a:spcPts val="997"/>
              </a:spcBef>
              <a:buFont typeface="Arial" panose="020B0604020202020204" pitchFamily="34" charset="0"/>
              <a:buNone/>
              <a:defRPr sz="3192" kern="1200">
                <a:solidFill>
                  <a:schemeClr val="tx1"/>
                </a:solidFill>
                <a:latin typeface="+mn-lt"/>
                <a:ea typeface="+mn-ea"/>
                <a:cs typeface="+mn-cs"/>
              </a:defRPr>
            </a:lvl7pPr>
            <a:lvl8pPr marL="6383838" indent="0" algn="ctr" defTabSz="1823954" rtl="0" eaLnBrk="1" latinLnBrk="0" hangingPunct="1">
              <a:lnSpc>
                <a:spcPct val="90000"/>
              </a:lnSpc>
              <a:spcBef>
                <a:spcPts val="997"/>
              </a:spcBef>
              <a:buFont typeface="Arial" panose="020B0604020202020204" pitchFamily="34" charset="0"/>
              <a:buNone/>
              <a:defRPr sz="3192" kern="1200">
                <a:solidFill>
                  <a:schemeClr val="tx1"/>
                </a:solidFill>
                <a:latin typeface="+mn-lt"/>
                <a:ea typeface="+mn-ea"/>
                <a:cs typeface="+mn-cs"/>
              </a:defRPr>
            </a:lvl8pPr>
            <a:lvl9pPr marL="7295815" indent="0" algn="ctr" defTabSz="1823954" rtl="0" eaLnBrk="1" latinLnBrk="0" hangingPunct="1">
              <a:lnSpc>
                <a:spcPct val="90000"/>
              </a:lnSpc>
              <a:spcBef>
                <a:spcPts val="997"/>
              </a:spcBef>
              <a:buFont typeface="Arial" panose="020B0604020202020204" pitchFamily="34" charset="0"/>
              <a:buNone/>
              <a:defRPr sz="3192" kern="1200">
                <a:solidFill>
                  <a:schemeClr val="tx1"/>
                </a:solidFill>
                <a:latin typeface="+mn-lt"/>
                <a:ea typeface="+mn-ea"/>
                <a:cs typeface="+mn-cs"/>
              </a:defRPr>
            </a:lvl9pPr>
          </a:lstStyle>
          <a:p>
            <a:pPr algn="l">
              <a:lnSpc>
                <a:spcPct val="70000"/>
              </a:lnSpc>
            </a:pPr>
            <a:r>
              <a:rPr lang="en-150" sz="12000" dirty="0">
                <a:solidFill>
                  <a:srgbClr val="243C7C"/>
                </a:solidFill>
                <a:latin typeface="Bahnschrift bold" panose="020B0502040204020203" pitchFamily="34" charset="0"/>
              </a:rPr>
              <a:t>1986</a:t>
            </a:r>
          </a:p>
        </p:txBody>
      </p:sp>
      <p:sp>
        <p:nvSpPr>
          <p:cNvPr id="33" name="Texte"/>
          <p:cNvSpPr/>
          <p:nvPr/>
        </p:nvSpPr>
        <p:spPr>
          <a:xfrm>
            <a:off x="578965" y="9535028"/>
            <a:ext cx="9207295" cy="1384995"/>
          </a:xfrm>
          <a:prstGeom prst="rect">
            <a:avLst/>
          </a:prstGeom>
        </p:spPr>
        <p:txBody>
          <a:bodyPr wrap="square">
            <a:spAutoFit/>
          </a:bodyPr>
          <a:lstStyle/>
          <a:p>
            <a:r>
              <a:rPr lang="fr-FR" sz="2800" dirty="0">
                <a:solidFill>
                  <a:schemeClr val="bg1"/>
                </a:solidFill>
                <a:latin typeface="Bahnschrift" panose="020B0502040204020203" pitchFamily="34" charset="0"/>
              </a:rPr>
              <a:t>Avec l’adhésion </a:t>
            </a:r>
            <a:r>
              <a:rPr lang="fr-FR" sz="2800" b="1" dirty="0">
                <a:solidFill>
                  <a:schemeClr val="bg1"/>
                </a:solidFill>
                <a:latin typeface="Bahnschrift" panose="020B0502040204020203" pitchFamily="34" charset="0"/>
              </a:rPr>
              <a:t>de l’Espagne et du Portugal en 1986</a:t>
            </a:r>
            <a:r>
              <a:rPr lang="fr-FR" sz="2800" dirty="0">
                <a:solidFill>
                  <a:schemeClr val="bg1"/>
                </a:solidFill>
                <a:latin typeface="Bahnschrift" panose="020B0502040204020203" pitchFamily="34" charset="0"/>
              </a:rPr>
              <a:t>, l’UE — encore appelée Communauté européenne — s’est étendue vers le sud.</a:t>
            </a:r>
            <a:endParaRPr lang="en-150" sz="2800" dirty="0">
              <a:solidFill>
                <a:schemeClr val="bg1"/>
              </a:solidFill>
              <a:latin typeface="Bahnschrift" panose="020B0502040204020203" pitchFamily="34" charset="0"/>
            </a:endParaRPr>
          </a:p>
        </p:txBody>
      </p:sp>
      <p:pic>
        <p:nvPicPr>
          <p:cNvPr id="34" name="Illustration" descr="Une carte de l’Europe montrant les États membres de l’UE en 1986: Allemagne, Belgique, France, Italie, Luxembourg, Pays-Bas, Danemark, Irlande, Royaume-Uni, Grèce, Espagne et Portugal."/>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580084" y="-79706"/>
            <a:ext cx="24319088" cy="13679487"/>
          </a:xfrm>
          <a:prstGeom prst="rect">
            <a:avLst/>
          </a:prstGeom>
        </p:spPr>
      </p:pic>
    </p:spTree>
    <p:extLst>
      <p:ext uri="{BB962C8B-B14F-4D97-AF65-F5344CB8AC3E}">
        <p14:creationId xmlns:p14="http://schemas.microsoft.com/office/powerpoint/2010/main" val="284475111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1" nodeType="withEffect">
                                  <p:stCondLst>
                                    <p:cond delay="0"/>
                                  </p:stCondLst>
                                  <p:iterate type="lt">
                                    <p:tmPct val="0"/>
                                  </p:iterate>
                                  <p:childTnLst>
                                    <p:set>
                                      <p:cBhvr>
                                        <p:cTn id="6" dur="1" fill="hold">
                                          <p:stCondLst>
                                            <p:cond delay="0"/>
                                          </p:stCondLst>
                                        </p:cTn>
                                        <p:tgtEl>
                                          <p:spTgt spid="32">
                                            <p:txEl>
                                              <p:pRg st="0" end="0"/>
                                            </p:txEl>
                                          </p:spTgt>
                                        </p:tgtEl>
                                        <p:attrNameLst>
                                          <p:attrName>style.visibility</p:attrName>
                                        </p:attrNameLst>
                                      </p:cBhvr>
                                      <p:to>
                                        <p:strVal val="visible"/>
                                      </p:to>
                                    </p:set>
                                    <p:animEffect transition="in" filter="barn(inVertical)">
                                      <p:cBhvr>
                                        <p:cTn id="7" dur="300"/>
                                        <p:tgtEl>
                                          <p:spTgt spid="32">
                                            <p:txEl>
                                              <p:pRg st="0" end="0"/>
                                            </p:txEl>
                                          </p:spTgt>
                                        </p:tgtEl>
                                      </p:cBhvr>
                                    </p:animEffect>
                                  </p:childTnLst>
                                </p:cTn>
                              </p:par>
                            </p:childTnLst>
                          </p:cTn>
                        </p:par>
                        <p:par>
                          <p:cTn id="8" fill="hold">
                            <p:stCondLst>
                              <p:cond delay="300"/>
                            </p:stCondLst>
                            <p:childTnLst>
                              <p:par>
                                <p:cTn id="9" presetID="2" presetClass="entr" presetSubtype="4" fill="hold" grpId="0" nodeType="afterEffect">
                                  <p:stCondLst>
                                    <p:cond delay="0"/>
                                  </p:stCondLst>
                                  <p:childTnLst>
                                    <p:set>
                                      <p:cBhvr>
                                        <p:cTn id="10" dur="1" fill="hold">
                                          <p:stCondLst>
                                            <p:cond delay="0"/>
                                          </p:stCondLst>
                                        </p:cTn>
                                        <p:tgtEl>
                                          <p:spTgt spid="33"/>
                                        </p:tgtEl>
                                        <p:attrNameLst>
                                          <p:attrName>style.visibility</p:attrName>
                                        </p:attrNameLst>
                                      </p:cBhvr>
                                      <p:to>
                                        <p:strVal val="visible"/>
                                      </p:to>
                                    </p:set>
                                    <p:anim calcmode="lin" valueType="num">
                                      <p:cBhvr additive="base">
                                        <p:cTn id="11" dur="200" fill="hold"/>
                                        <p:tgtEl>
                                          <p:spTgt spid="33"/>
                                        </p:tgtEl>
                                        <p:attrNameLst>
                                          <p:attrName>ppt_x</p:attrName>
                                        </p:attrNameLst>
                                      </p:cBhvr>
                                      <p:tavLst>
                                        <p:tav tm="0">
                                          <p:val>
                                            <p:strVal val="#ppt_x"/>
                                          </p:val>
                                        </p:tav>
                                        <p:tav tm="100000">
                                          <p:val>
                                            <p:strVal val="#ppt_x"/>
                                          </p:val>
                                        </p:tav>
                                      </p:tavLst>
                                    </p:anim>
                                    <p:anim calcmode="lin" valueType="num">
                                      <p:cBhvr additive="base">
                                        <p:cTn id="12" dur="200" fill="hold"/>
                                        <p:tgtEl>
                                          <p:spTgt spid="3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1" build="allAtOnce"/>
      <p:bldP spid="3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de la diapositive"/>
          <p:cNvSpPr>
            <a:spLocks noGrp="1"/>
          </p:cNvSpPr>
          <p:nvPr>
            <p:ph type="ctrTitle" idx="4294967295"/>
          </p:nvPr>
        </p:nvSpPr>
        <p:spPr>
          <a:xfrm>
            <a:off x="138113" y="-4813300"/>
            <a:ext cx="24341137" cy="2133162"/>
          </a:xfrm>
          <a:prstGeom prst="rect">
            <a:avLst/>
          </a:prstGeom>
        </p:spPr>
        <p:txBody>
          <a:bodyPr>
            <a:noAutofit/>
          </a:bodyPr>
          <a:lstStyle/>
          <a:p>
            <a:pPr algn="l"/>
            <a:r>
              <a:rPr lang="fr-FR" sz="8000" dirty="0">
                <a:solidFill>
                  <a:schemeClr val="bg1"/>
                </a:solidFill>
                <a:latin typeface="Bahnschrift bold" panose="020B0502040204020203" pitchFamily="34" charset="0"/>
              </a:rPr>
              <a:t>Intégration européenne en 1995: Autriche, Finlande et Suède.</a:t>
            </a:r>
            <a:endParaRPr lang="en-150" sz="8000" dirty="0">
              <a:solidFill>
                <a:schemeClr val="bg1"/>
              </a:solidFill>
              <a:latin typeface="Bahnschrift bold" panose="020B0502040204020203" pitchFamily="34" charset="0"/>
            </a:endParaRPr>
          </a:p>
        </p:txBody>
      </p:sp>
      <p:sp>
        <p:nvSpPr>
          <p:cNvPr id="3" name="Titre">
            <a:extLst>
              <a:ext uri="{FF2B5EF4-FFF2-40B4-BE49-F238E27FC236}">
                <a16:creationId xmlns:a16="http://schemas.microsoft.com/office/drawing/2014/main" id="{CA58966D-AA2A-67AE-64CB-872896582152}"/>
              </a:ext>
            </a:extLst>
          </p:cNvPr>
          <p:cNvSpPr txBox="1">
            <a:spLocks/>
          </p:cNvSpPr>
          <p:nvPr/>
        </p:nvSpPr>
        <p:spPr>
          <a:xfrm>
            <a:off x="518968" y="4649672"/>
            <a:ext cx="8498908" cy="2999152"/>
          </a:xfrm>
          <a:prstGeom prst="rect">
            <a:avLst/>
          </a:prstGeom>
        </p:spPr>
        <p:txBody>
          <a:bodyPr vert="horz" lIns="91440" tIns="45720" rIns="91440" bIns="45720" rtlCol="0" anchor="b">
            <a:noAutofit/>
          </a:bodyPr>
          <a:lstStyle>
            <a:lvl1pPr algn="ctr" defTabSz="1823954" rtl="0" eaLnBrk="1" latinLnBrk="0" hangingPunct="1">
              <a:lnSpc>
                <a:spcPct val="90000"/>
              </a:lnSpc>
              <a:spcBef>
                <a:spcPct val="0"/>
              </a:spcBef>
              <a:buNone/>
              <a:defRPr sz="11968" kern="1200">
                <a:solidFill>
                  <a:schemeClr val="tx1"/>
                </a:solidFill>
                <a:latin typeface="+mj-lt"/>
                <a:ea typeface="+mj-ea"/>
                <a:cs typeface="+mj-cs"/>
              </a:defRPr>
            </a:lvl1pPr>
          </a:lstStyle>
          <a:p>
            <a:pPr algn="l"/>
            <a:r>
              <a:rPr lang="fr-FR" sz="12000" dirty="0">
                <a:solidFill>
                  <a:schemeClr val="bg1"/>
                </a:solidFill>
                <a:latin typeface="Bahnschrift bold" panose="020B0502040204020203" pitchFamily="34" charset="0"/>
              </a:rPr>
              <a:t>Intégration européenne</a:t>
            </a:r>
          </a:p>
        </p:txBody>
      </p:sp>
      <p:sp>
        <p:nvSpPr>
          <p:cNvPr id="35" name="Date"/>
          <p:cNvSpPr txBox="1">
            <a:spLocks/>
          </p:cNvSpPr>
          <p:nvPr/>
        </p:nvSpPr>
        <p:spPr>
          <a:xfrm>
            <a:off x="486312" y="8004966"/>
            <a:ext cx="3356348" cy="1121875"/>
          </a:xfrm>
          <a:prstGeom prst="rect">
            <a:avLst/>
          </a:prstGeom>
        </p:spPr>
        <p:txBody>
          <a:bodyPr vert="horz" lIns="91440" tIns="45720" rIns="91440" bIns="45720" rtlCol="0">
            <a:noAutofit/>
          </a:bodyPr>
          <a:lstStyle>
            <a:lvl1pPr marL="0" indent="0" algn="ctr" defTabSz="1823954" rtl="0" eaLnBrk="1" latinLnBrk="0" hangingPunct="1">
              <a:lnSpc>
                <a:spcPct val="90000"/>
              </a:lnSpc>
              <a:spcBef>
                <a:spcPts val="1995"/>
              </a:spcBef>
              <a:buFont typeface="Arial" panose="020B0604020202020204" pitchFamily="34" charset="0"/>
              <a:buNone/>
              <a:defRPr sz="4787" kern="1200">
                <a:solidFill>
                  <a:schemeClr val="tx1"/>
                </a:solidFill>
                <a:latin typeface="+mn-lt"/>
                <a:ea typeface="+mn-ea"/>
                <a:cs typeface="+mn-cs"/>
              </a:defRPr>
            </a:lvl1pPr>
            <a:lvl2pPr marL="911977" indent="0" algn="ctr" defTabSz="1823954" rtl="0" eaLnBrk="1" latinLnBrk="0" hangingPunct="1">
              <a:lnSpc>
                <a:spcPct val="90000"/>
              </a:lnSpc>
              <a:spcBef>
                <a:spcPts val="997"/>
              </a:spcBef>
              <a:buFont typeface="Arial" panose="020B0604020202020204" pitchFamily="34" charset="0"/>
              <a:buNone/>
              <a:defRPr sz="3989" kern="1200">
                <a:solidFill>
                  <a:schemeClr val="tx1"/>
                </a:solidFill>
                <a:latin typeface="+mn-lt"/>
                <a:ea typeface="+mn-ea"/>
                <a:cs typeface="+mn-cs"/>
              </a:defRPr>
            </a:lvl2pPr>
            <a:lvl3pPr marL="1823954" indent="0" algn="ctr" defTabSz="1823954" rtl="0" eaLnBrk="1" latinLnBrk="0" hangingPunct="1">
              <a:lnSpc>
                <a:spcPct val="90000"/>
              </a:lnSpc>
              <a:spcBef>
                <a:spcPts val="997"/>
              </a:spcBef>
              <a:buFont typeface="Arial" panose="020B0604020202020204" pitchFamily="34" charset="0"/>
              <a:buNone/>
              <a:defRPr sz="3590" kern="1200">
                <a:solidFill>
                  <a:schemeClr val="tx1"/>
                </a:solidFill>
                <a:latin typeface="+mn-lt"/>
                <a:ea typeface="+mn-ea"/>
                <a:cs typeface="+mn-cs"/>
              </a:defRPr>
            </a:lvl3pPr>
            <a:lvl4pPr marL="2735931" indent="0" algn="ctr" defTabSz="1823954" rtl="0" eaLnBrk="1" latinLnBrk="0" hangingPunct="1">
              <a:lnSpc>
                <a:spcPct val="90000"/>
              </a:lnSpc>
              <a:spcBef>
                <a:spcPts val="997"/>
              </a:spcBef>
              <a:buFont typeface="Arial" panose="020B0604020202020204" pitchFamily="34" charset="0"/>
              <a:buNone/>
              <a:defRPr sz="3192" kern="1200">
                <a:solidFill>
                  <a:schemeClr val="tx1"/>
                </a:solidFill>
                <a:latin typeface="+mn-lt"/>
                <a:ea typeface="+mn-ea"/>
                <a:cs typeface="+mn-cs"/>
              </a:defRPr>
            </a:lvl4pPr>
            <a:lvl5pPr marL="3647907" indent="0" algn="ctr" defTabSz="1823954" rtl="0" eaLnBrk="1" latinLnBrk="0" hangingPunct="1">
              <a:lnSpc>
                <a:spcPct val="90000"/>
              </a:lnSpc>
              <a:spcBef>
                <a:spcPts val="997"/>
              </a:spcBef>
              <a:buFont typeface="Arial" panose="020B0604020202020204" pitchFamily="34" charset="0"/>
              <a:buNone/>
              <a:defRPr sz="3192" kern="1200">
                <a:solidFill>
                  <a:schemeClr val="tx1"/>
                </a:solidFill>
                <a:latin typeface="+mn-lt"/>
                <a:ea typeface="+mn-ea"/>
                <a:cs typeface="+mn-cs"/>
              </a:defRPr>
            </a:lvl5pPr>
            <a:lvl6pPr marL="4559884" indent="0" algn="ctr" defTabSz="1823954" rtl="0" eaLnBrk="1" latinLnBrk="0" hangingPunct="1">
              <a:lnSpc>
                <a:spcPct val="90000"/>
              </a:lnSpc>
              <a:spcBef>
                <a:spcPts val="997"/>
              </a:spcBef>
              <a:buFont typeface="Arial" panose="020B0604020202020204" pitchFamily="34" charset="0"/>
              <a:buNone/>
              <a:defRPr sz="3192" kern="1200">
                <a:solidFill>
                  <a:schemeClr val="tx1"/>
                </a:solidFill>
                <a:latin typeface="+mn-lt"/>
                <a:ea typeface="+mn-ea"/>
                <a:cs typeface="+mn-cs"/>
              </a:defRPr>
            </a:lvl6pPr>
            <a:lvl7pPr marL="5471861" indent="0" algn="ctr" defTabSz="1823954" rtl="0" eaLnBrk="1" latinLnBrk="0" hangingPunct="1">
              <a:lnSpc>
                <a:spcPct val="90000"/>
              </a:lnSpc>
              <a:spcBef>
                <a:spcPts val="997"/>
              </a:spcBef>
              <a:buFont typeface="Arial" panose="020B0604020202020204" pitchFamily="34" charset="0"/>
              <a:buNone/>
              <a:defRPr sz="3192" kern="1200">
                <a:solidFill>
                  <a:schemeClr val="tx1"/>
                </a:solidFill>
                <a:latin typeface="+mn-lt"/>
                <a:ea typeface="+mn-ea"/>
                <a:cs typeface="+mn-cs"/>
              </a:defRPr>
            </a:lvl7pPr>
            <a:lvl8pPr marL="6383838" indent="0" algn="ctr" defTabSz="1823954" rtl="0" eaLnBrk="1" latinLnBrk="0" hangingPunct="1">
              <a:lnSpc>
                <a:spcPct val="90000"/>
              </a:lnSpc>
              <a:spcBef>
                <a:spcPts val="997"/>
              </a:spcBef>
              <a:buFont typeface="Arial" panose="020B0604020202020204" pitchFamily="34" charset="0"/>
              <a:buNone/>
              <a:defRPr sz="3192" kern="1200">
                <a:solidFill>
                  <a:schemeClr val="tx1"/>
                </a:solidFill>
                <a:latin typeface="+mn-lt"/>
                <a:ea typeface="+mn-ea"/>
                <a:cs typeface="+mn-cs"/>
              </a:defRPr>
            </a:lvl8pPr>
            <a:lvl9pPr marL="7295815" indent="0" algn="ctr" defTabSz="1823954" rtl="0" eaLnBrk="1" latinLnBrk="0" hangingPunct="1">
              <a:lnSpc>
                <a:spcPct val="90000"/>
              </a:lnSpc>
              <a:spcBef>
                <a:spcPts val="997"/>
              </a:spcBef>
              <a:buFont typeface="Arial" panose="020B0604020202020204" pitchFamily="34" charset="0"/>
              <a:buNone/>
              <a:defRPr sz="3192" kern="1200">
                <a:solidFill>
                  <a:schemeClr val="tx1"/>
                </a:solidFill>
                <a:latin typeface="+mn-lt"/>
                <a:ea typeface="+mn-ea"/>
                <a:cs typeface="+mn-cs"/>
              </a:defRPr>
            </a:lvl9pPr>
          </a:lstStyle>
          <a:p>
            <a:pPr algn="l">
              <a:lnSpc>
                <a:spcPct val="70000"/>
              </a:lnSpc>
            </a:pPr>
            <a:r>
              <a:rPr lang="en-150" sz="12000" dirty="0">
                <a:solidFill>
                  <a:srgbClr val="243C7C"/>
                </a:solidFill>
                <a:latin typeface="Bahnschrift bold" panose="020B0502040204020203" pitchFamily="34" charset="0"/>
              </a:rPr>
              <a:t>1995</a:t>
            </a:r>
          </a:p>
        </p:txBody>
      </p:sp>
      <p:sp>
        <p:nvSpPr>
          <p:cNvPr id="36" name="Texte"/>
          <p:cNvSpPr/>
          <p:nvPr/>
        </p:nvSpPr>
        <p:spPr>
          <a:xfrm>
            <a:off x="568080" y="9524143"/>
            <a:ext cx="9207295" cy="954107"/>
          </a:xfrm>
          <a:prstGeom prst="rect">
            <a:avLst/>
          </a:prstGeom>
        </p:spPr>
        <p:txBody>
          <a:bodyPr wrap="square">
            <a:spAutoFit/>
          </a:bodyPr>
          <a:lstStyle/>
          <a:p>
            <a:r>
              <a:rPr lang="fr-FR" sz="2800" dirty="0">
                <a:solidFill>
                  <a:schemeClr val="bg1"/>
                </a:solidFill>
                <a:latin typeface="Bahnschrift" panose="020B0502040204020203" pitchFamily="34" charset="0"/>
              </a:rPr>
              <a:t>En </a:t>
            </a:r>
            <a:r>
              <a:rPr lang="fr-FR" sz="2800" b="1" dirty="0">
                <a:solidFill>
                  <a:schemeClr val="bg1"/>
                </a:solidFill>
                <a:latin typeface="Bahnschrift" panose="020B0502040204020203" pitchFamily="34" charset="0"/>
              </a:rPr>
              <a:t>1995, l’Autriche, la Finlande et la Suède </a:t>
            </a:r>
            <a:r>
              <a:rPr lang="fr-FR" sz="2800" dirty="0">
                <a:solidFill>
                  <a:schemeClr val="bg1"/>
                </a:solidFill>
                <a:latin typeface="Bahnschrift" panose="020B0502040204020203" pitchFamily="34" charset="0"/>
              </a:rPr>
              <a:t>ont adhéré à l’Union européenne. </a:t>
            </a:r>
            <a:endParaRPr lang="en-150" sz="2800" dirty="0">
              <a:solidFill>
                <a:schemeClr val="bg1"/>
              </a:solidFill>
              <a:latin typeface="Bahnschrift" panose="020B0502040204020203" pitchFamily="34" charset="0"/>
            </a:endParaRPr>
          </a:p>
        </p:txBody>
      </p:sp>
      <p:pic>
        <p:nvPicPr>
          <p:cNvPr id="37" name="Illustration"/>
          <p:cNvPicPr>
            <a:picLocks noChangeAspect="1"/>
          </p:cNvPicPr>
          <p:nvPr/>
        </p:nvPicPr>
        <p:blipFill>
          <a:blip r:embed="rId3">
            <a:extLst>
              <a:ext uri="{28A0092B-C50C-407E-A947-70E740481C1C}">
                <a14:useLocalDpi xmlns:a14="http://schemas.microsoft.com/office/drawing/2010/main" val="0"/>
              </a:ext>
            </a:extLst>
          </a:blip>
          <a:srcRect/>
          <a:stretch/>
        </p:blipFill>
        <p:spPr>
          <a:xfrm>
            <a:off x="2584511" y="-81118"/>
            <a:ext cx="24319088" cy="13679487"/>
          </a:xfrm>
          <a:prstGeom prst="rect">
            <a:avLst/>
          </a:prstGeom>
        </p:spPr>
      </p:pic>
    </p:spTree>
    <p:extLst>
      <p:ext uri="{BB962C8B-B14F-4D97-AF65-F5344CB8AC3E}">
        <p14:creationId xmlns:p14="http://schemas.microsoft.com/office/powerpoint/2010/main" val="38147846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1" nodeType="withEffect">
                                  <p:stCondLst>
                                    <p:cond delay="0"/>
                                  </p:stCondLst>
                                  <p:iterate type="lt">
                                    <p:tmPct val="0"/>
                                  </p:iterate>
                                  <p:childTnLst>
                                    <p:set>
                                      <p:cBhvr>
                                        <p:cTn id="6" dur="1" fill="hold">
                                          <p:stCondLst>
                                            <p:cond delay="0"/>
                                          </p:stCondLst>
                                        </p:cTn>
                                        <p:tgtEl>
                                          <p:spTgt spid="35">
                                            <p:txEl>
                                              <p:pRg st="0" end="0"/>
                                            </p:txEl>
                                          </p:spTgt>
                                        </p:tgtEl>
                                        <p:attrNameLst>
                                          <p:attrName>style.visibility</p:attrName>
                                        </p:attrNameLst>
                                      </p:cBhvr>
                                      <p:to>
                                        <p:strVal val="visible"/>
                                      </p:to>
                                    </p:set>
                                    <p:animEffect transition="in" filter="barn(inVertical)">
                                      <p:cBhvr>
                                        <p:cTn id="7" dur="300"/>
                                        <p:tgtEl>
                                          <p:spTgt spid="35">
                                            <p:txEl>
                                              <p:pRg st="0" end="0"/>
                                            </p:txEl>
                                          </p:spTgt>
                                        </p:tgtEl>
                                      </p:cBhvr>
                                    </p:animEffect>
                                  </p:childTnLst>
                                </p:cTn>
                              </p:par>
                            </p:childTnLst>
                          </p:cTn>
                        </p:par>
                        <p:par>
                          <p:cTn id="8" fill="hold">
                            <p:stCondLst>
                              <p:cond delay="300"/>
                            </p:stCondLst>
                            <p:childTnLst>
                              <p:par>
                                <p:cTn id="9" presetID="2" presetClass="entr" presetSubtype="4" fill="hold" grpId="0" nodeType="afterEffect">
                                  <p:stCondLst>
                                    <p:cond delay="0"/>
                                  </p:stCondLst>
                                  <p:childTnLst>
                                    <p:set>
                                      <p:cBhvr>
                                        <p:cTn id="10" dur="1" fill="hold">
                                          <p:stCondLst>
                                            <p:cond delay="0"/>
                                          </p:stCondLst>
                                        </p:cTn>
                                        <p:tgtEl>
                                          <p:spTgt spid="36"/>
                                        </p:tgtEl>
                                        <p:attrNameLst>
                                          <p:attrName>style.visibility</p:attrName>
                                        </p:attrNameLst>
                                      </p:cBhvr>
                                      <p:to>
                                        <p:strVal val="visible"/>
                                      </p:to>
                                    </p:set>
                                    <p:anim calcmode="lin" valueType="num">
                                      <p:cBhvr additive="base">
                                        <p:cTn id="11" dur="200" fill="hold"/>
                                        <p:tgtEl>
                                          <p:spTgt spid="36"/>
                                        </p:tgtEl>
                                        <p:attrNameLst>
                                          <p:attrName>ppt_x</p:attrName>
                                        </p:attrNameLst>
                                      </p:cBhvr>
                                      <p:tavLst>
                                        <p:tav tm="0">
                                          <p:val>
                                            <p:strVal val="#ppt_x"/>
                                          </p:val>
                                        </p:tav>
                                        <p:tav tm="100000">
                                          <p:val>
                                            <p:strVal val="#ppt_x"/>
                                          </p:val>
                                        </p:tav>
                                      </p:tavLst>
                                    </p:anim>
                                    <p:anim calcmode="lin" valueType="num">
                                      <p:cBhvr additive="base">
                                        <p:cTn id="12" dur="200" fill="hold"/>
                                        <p:tgtEl>
                                          <p:spTgt spid="3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1" build="allAtOnce"/>
      <p:bldP spid="36"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de la diapositive"/>
          <p:cNvSpPr>
            <a:spLocks noGrp="1"/>
          </p:cNvSpPr>
          <p:nvPr>
            <p:ph type="ctrTitle" idx="4294967295"/>
          </p:nvPr>
        </p:nvSpPr>
        <p:spPr>
          <a:xfrm>
            <a:off x="0" y="-4838700"/>
            <a:ext cx="24457025" cy="2057466"/>
          </a:xfrm>
          <a:prstGeom prst="rect">
            <a:avLst/>
          </a:prstGeom>
        </p:spPr>
        <p:txBody>
          <a:bodyPr>
            <a:noAutofit/>
          </a:bodyPr>
          <a:lstStyle/>
          <a:p>
            <a:pPr algn="l"/>
            <a:r>
              <a:rPr lang="fr-FR" sz="8000" dirty="0">
                <a:solidFill>
                  <a:schemeClr val="bg1"/>
                </a:solidFill>
                <a:latin typeface="Bahnschrift bold" panose="020B0502040204020203" pitchFamily="34" charset="0"/>
              </a:rPr>
              <a:t>Intégration européenne en 2004: 10 pays adhèrent à l’UE</a:t>
            </a:r>
            <a:endParaRPr lang="en-150" sz="8000" dirty="0">
              <a:solidFill>
                <a:schemeClr val="bg1"/>
              </a:solidFill>
              <a:latin typeface="Bahnschrift bold" panose="020B0502040204020203" pitchFamily="34" charset="0"/>
            </a:endParaRPr>
          </a:p>
        </p:txBody>
      </p:sp>
      <p:sp>
        <p:nvSpPr>
          <p:cNvPr id="3" name="Titre">
            <a:extLst>
              <a:ext uri="{FF2B5EF4-FFF2-40B4-BE49-F238E27FC236}">
                <a16:creationId xmlns:a16="http://schemas.microsoft.com/office/drawing/2014/main" id="{E06BD6AB-6B0D-5044-CECB-11A76E19451F}"/>
              </a:ext>
            </a:extLst>
          </p:cNvPr>
          <p:cNvSpPr txBox="1">
            <a:spLocks/>
          </p:cNvSpPr>
          <p:nvPr/>
        </p:nvSpPr>
        <p:spPr>
          <a:xfrm>
            <a:off x="518968" y="4682329"/>
            <a:ext cx="8690345" cy="2999152"/>
          </a:xfrm>
          <a:prstGeom prst="rect">
            <a:avLst/>
          </a:prstGeom>
        </p:spPr>
        <p:txBody>
          <a:bodyPr vert="horz" lIns="91440" tIns="45720" rIns="91440" bIns="45720" rtlCol="0" anchor="b">
            <a:noAutofit/>
          </a:bodyPr>
          <a:lstStyle>
            <a:lvl1pPr algn="ctr" defTabSz="1823954" rtl="0" eaLnBrk="1" latinLnBrk="0" hangingPunct="1">
              <a:lnSpc>
                <a:spcPct val="90000"/>
              </a:lnSpc>
              <a:spcBef>
                <a:spcPct val="0"/>
              </a:spcBef>
              <a:buNone/>
              <a:defRPr sz="11968" kern="1200">
                <a:solidFill>
                  <a:schemeClr val="tx1"/>
                </a:solidFill>
                <a:latin typeface="+mj-lt"/>
                <a:ea typeface="+mj-ea"/>
                <a:cs typeface="+mj-cs"/>
              </a:defRPr>
            </a:lvl1pPr>
          </a:lstStyle>
          <a:p>
            <a:pPr algn="l"/>
            <a:r>
              <a:rPr lang="fr-FR" sz="12000" dirty="0">
                <a:solidFill>
                  <a:schemeClr val="bg1"/>
                </a:solidFill>
                <a:latin typeface="Bahnschrift bold" panose="020B0502040204020203" pitchFamily="34" charset="0"/>
              </a:rPr>
              <a:t>Intégration européenne</a:t>
            </a:r>
          </a:p>
        </p:txBody>
      </p:sp>
      <p:sp>
        <p:nvSpPr>
          <p:cNvPr id="38" name="Date"/>
          <p:cNvSpPr txBox="1">
            <a:spLocks/>
          </p:cNvSpPr>
          <p:nvPr/>
        </p:nvSpPr>
        <p:spPr>
          <a:xfrm>
            <a:off x="508084" y="8026738"/>
            <a:ext cx="3682926" cy="1150890"/>
          </a:xfrm>
          <a:prstGeom prst="rect">
            <a:avLst/>
          </a:prstGeom>
        </p:spPr>
        <p:txBody>
          <a:bodyPr vert="horz" lIns="91440" tIns="45720" rIns="91440" bIns="45720" rtlCol="0">
            <a:noAutofit/>
          </a:bodyPr>
          <a:lstStyle>
            <a:lvl1pPr marL="0" indent="0" algn="ctr" defTabSz="1823954" rtl="0" eaLnBrk="1" latinLnBrk="0" hangingPunct="1">
              <a:lnSpc>
                <a:spcPct val="90000"/>
              </a:lnSpc>
              <a:spcBef>
                <a:spcPts val="1995"/>
              </a:spcBef>
              <a:buFont typeface="Arial" panose="020B0604020202020204" pitchFamily="34" charset="0"/>
              <a:buNone/>
              <a:defRPr sz="4787" kern="1200">
                <a:solidFill>
                  <a:schemeClr val="tx1"/>
                </a:solidFill>
                <a:latin typeface="+mn-lt"/>
                <a:ea typeface="+mn-ea"/>
                <a:cs typeface="+mn-cs"/>
              </a:defRPr>
            </a:lvl1pPr>
            <a:lvl2pPr marL="911977" indent="0" algn="ctr" defTabSz="1823954" rtl="0" eaLnBrk="1" latinLnBrk="0" hangingPunct="1">
              <a:lnSpc>
                <a:spcPct val="90000"/>
              </a:lnSpc>
              <a:spcBef>
                <a:spcPts val="997"/>
              </a:spcBef>
              <a:buFont typeface="Arial" panose="020B0604020202020204" pitchFamily="34" charset="0"/>
              <a:buNone/>
              <a:defRPr sz="3989" kern="1200">
                <a:solidFill>
                  <a:schemeClr val="tx1"/>
                </a:solidFill>
                <a:latin typeface="+mn-lt"/>
                <a:ea typeface="+mn-ea"/>
                <a:cs typeface="+mn-cs"/>
              </a:defRPr>
            </a:lvl2pPr>
            <a:lvl3pPr marL="1823954" indent="0" algn="ctr" defTabSz="1823954" rtl="0" eaLnBrk="1" latinLnBrk="0" hangingPunct="1">
              <a:lnSpc>
                <a:spcPct val="90000"/>
              </a:lnSpc>
              <a:spcBef>
                <a:spcPts val="997"/>
              </a:spcBef>
              <a:buFont typeface="Arial" panose="020B0604020202020204" pitchFamily="34" charset="0"/>
              <a:buNone/>
              <a:defRPr sz="3590" kern="1200">
                <a:solidFill>
                  <a:schemeClr val="tx1"/>
                </a:solidFill>
                <a:latin typeface="+mn-lt"/>
                <a:ea typeface="+mn-ea"/>
                <a:cs typeface="+mn-cs"/>
              </a:defRPr>
            </a:lvl3pPr>
            <a:lvl4pPr marL="2735931" indent="0" algn="ctr" defTabSz="1823954" rtl="0" eaLnBrk="1" latinLnBrk="0" hangingPunct="1">
              <a:lnSpc>
                <a:spcPct val="90000"/>
              </a:lnSpc>
              <a:spcBef>
                <a:spcPts val="997"/>
              </a:spcBef>
              <a:buFont typeface="Arial" panose="020B0604020202020204" pitchFamily="34" charset="0"/>
              <a:buNone/>
              <a:defRPr sz="3192" kern="1200">
                <a:solidFill>
                  <a:schemeClr val="tx1"/>
                </a:solidFill>
                <a:latin typeface="+mn-lt"/>
                <a:ea typeface="+mn-ea"/>
                <a:cs typeface="+mn-cs"/>
              </a:defRPr>
            </a:lvl4pPr>
            <a:lvl5pPr marL="3647907" indent="0" algn="ctr" defTabSz="1823954" rtl="0" eaLnBrk="1" latinLnBrk="0" hangingPunct="1">
              <a:lnSpc>
                <a:spcPct val="90000"/>
              </a:lnSpc>
              <a:spcBef>
                <a:spcPts val="997"/>
              </a:spcBef>
              <a:buFont typeface="Arial" panose="020B0604020202020204" pitchFamily="34" charset="0"/>
              <a:buNone/>
              <a:defRPr sz="3192" kern="1200">
                <a:solidFill>
                  <a:schemeClr val="tx1"/>
                </a:solidFill>
                <a:latin typeface="+mn-lt"/>
                <a:ea typeface="+mn-ea"/>
                <a:cs typeface="+mn-cs"/>
              </a:defRPr>
            </a:lvl5pPr>
            <a:lvl6pPr marL="4559884" indent="0" algn="ctr" defTabSz="1823954" rtl="0" eaLnBrk="1" latinLnBrk="0" hangingPunct="1">
              <a:lnSpc>
                <a:spcPct val="90000"/>
              </a:lnSpc>
              <a:spcBef>
                <a:spcPts val="997"/>
              </a:spcBef>
              <a:buFont typeface="Arial" panose="020B0604020202020204" pitchFamily="34" charset="0"/>
              <a:buNone/>
              <a:defRPr sz="3192" kern="1200">
                <a:solidFill>
                  <a:schemeClr val="tx1"/>
                </a:solidFill>
                <a:latin typeface="+mn-lt"/>
                <a:ea typeface="+mn-ea"/>
                <a:cs typeface="+mn-cs"/>
              </a:defRPr>
            </a:lvl6pPr>
            <a:lvl7pPr marL="5471861" indent="0" algn="ctr" defTabSz="1823954" rtl="0" eaLnBrk="1" latinLnBrk="0" hangingPunct="1">
              <a:lnSpc>
                <a:spcPct val="90000"/>
              </a:lnSpc>
              <a:spcBef>
                <a:spcPts val="997"/>
              </a:spcBef>
              <a:buFont typeface="Arial" panose="020B0604020202020204" pitchFamily="34" charset="0"/>
              <a:buNone/>
              <a:defRPr sz="3192" kern="1200">
                <a:solidFill>
                  <a:schemeClr val="tx1"/>
                </a:solidFill>
                <a:latin typeface="+mn-lt"/>
                <a:ea typeface="+mn-ea"/>
                <a:cs typeface="+mn-cs"/>
              </a:defRPr>
            </a:lvl7pPr>
            <a:lvl8pPr marL="6383838" indent="0" algn="ctr" defTabSz="1823954" rtl="0" eaLnBrk="1" latinLnBrk="0" hangingPunct="1">
              <a:lnSpc>
                <a:spcPct val="90000"/>
              </a:lnSpc>
              <a:spcBef>
                <a:spcPts val="997"/>
              </a:spcBef>
              <a:buFont typeface="Arial" panose="020B0604020202020204" pitchFamily="34" charset="0"/>
              <a:buNone/>
              <a:defRPr sz="3192" kern="1200">
                <a:solidFill>
                  <a:schemeClr val="tx1"/>
                </a:solidFill>
                <a:latin typeface="+mn-lt"/>
                <a:ea typeface="+mn-ea"/>
                <a:cs typeface="+mn-cs"/>
              </a:defRPr>
            </a:lvl8pPr>
            <a:lvl9pPr marL="7295815" indent="0" algn="ctr" defTabSz="1823954" rtl="0" eaLnBrk="1" latinLnBrk="0" hangingPunct="1">
              <a:lnSpc>
                <a:spcPct val="90000"/>
              </a:lnSpc>
              <a:spcBef>
                <a:spcPts val="997"/>
              </a:spcBef>
              <a:buFont typeface="Arial" panose="020B0604020202020204" pitchFamily="34" charset="0"/>
              <a:buNone/>
              <a:defRPr sz="3192" kern="1200">
                <a:solidFill>
                  <a:schemeClr val="tx1"/>
                </a:solidFill>
                <a:latin typeface="+mn-lt"/>
                <a:ea typeface="+mn-ea"/>
                <a:cs typeface="+mn-cs"/>
              </a:defRPr>
            </a:lvl9pPr>
          </a:lstStyle>
          <a:p>
            <a:pPr algn="l">
              <a:lnSpc>
                <a:spcPct val="70000"/>
              </a:lnSpc>
            </a:pPr>
            <a:r>
              <a:rPr lang="en-150" sz="12000" dirty="0">
                <a:solidFill>
                  <a:srgbClr val="243C7C"/>
                </a:solidFill>
                <a:latin typeface="Bahnschrift bold" panose="020B0502040204020203" pitchFamily="34" charset="0"/>
              </a:rPr>
              <a:t>2004</a:t>
            </a:r>
          </a:p>
        </p:txBody>
      </p:sp>
      <p:sp>
        <p:nvSpPr>
          <p:cNvPr id="39" name="Texte"/>
          <p:cNvSpPr/>
          <p:nvPr/>
        </p:nvSpPr>
        <p:spPr>
          <a:xfrm>
            <a:off x="557195" y="9513258"/>
            <a:ext cx="9207295" cy="1384995"/>
          </a:xfrm>
          <a:prstGeom prst="rect">
            <a:avLst/>
          </a:prstGeom>
        </p:spPr>
        <p:txBody>
          <a:bodyPr wrap="square">
            <a:spAutoFit/>
          </a:bodyPr>
          <a:lstStyle/>
          <a:p>
            <a:r>
              <a:rPr lang="fr-FR" sz="2800" dirty="0">
                <a:solidFill>
                  <a:schemeClr val="bg1"/>
                </a:solidFill>
                <a:latin typeface="Bahnschrift" panose="020B0502040204020203" pitchFamily="34" charset="0"/>
              </a:rPr>
              <a:t>L’élargissement de </a:t>
            </a:r>
            <a:r>
              <a:rPr lang="fr-FR" sz="2800" b="1" dirty="0">
                <a:solidFill>
                  <a:schemeClr val="bg1"/>
                </a:solidFill>
                <a:latin typeface="Bahnschrift" panose="020B0502040204020203" pitchFamily="34" charset="0"/>
              </a:rPr>
              <a:t>2004</a:t>
            </a:r>
            <a:r>
              <a:rPr lang="fr-FR" sz="2800" dirty="0">
                <a:solidFill>
                  <a:schemeClr val="bg1"/>
                </a:solidFill>
                <a:latin typeface="Bahnschrift" panose="020B0502040204020203" pitchFamily="34" charset="0"/>
              </a:rPr>
              <a:t> a réunifié le continent après la chute du mur de Berlin et l’effondrement de l’Union soviétique. </a:t>
            </a:r>
            <a:endParaRPr lang="en-150" sz="2800" dirty="0">
              <a:solidFill>
                <a:schemeClr val="bg1"/>
              </a:solidFill>
              <a:latin typeface="Bahnschrift" panose="020B0502040204020203" pitchFamily="34" charset="0"/>
            </a:endParaRPr>
          </a:p>
        </p:txBody>
      </p:sp>
      <p:pic>
        <p:nvPicPr>
          <p:cNvPr id="40" name="Illustration"/>
          <p:cNvPicPr>
            <a:picLocks noChangeAspect="1"/>
          </p:cNvPicPr>
          <p:nvPr/>
        </p:nvPicPr>
        <p:blipFill>
          <a:blip r:embed="rId3">
            <a:extLst>
              <a:ext uri="{28A0092B-C50C-407E-A947-70E740481C1C}">
                <a14:useLocalDpi xmlns:a14="http://schemas.microsoft.com/office/drawing/2010/main" val="0"/>
              </a:ext>
            </a:extLst>
          </a:blip>
          <a:srcRect/>
          <a:stretch/>
        </p:blipFill>
        <p:spPr>
          <a:xfrm>
            <a:off x="2584836" y="-79331"/>
            <a:ext cx="24319088" cy="13679487"/>
          </a:xfrm>
          <a:prstGeom prst="rect">
            <a:avLst/>
          </a:prstGeom>
        </p:spPr>
      </p:pic>
    </p:spTree>
    <p:extLst>
      <p:ext uri="{BB962C8B-B14F-4D97-AF65-F5344CB8AC3E}">
        <p14:creationId xmlns:p14="http://schemas.microsoft.com/office/powerpoint/2010/main" val="16297434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1" nodeType="withEffect">
                                  <p:stCondLst>
                                    <p:cond delay="0"/>
                                  </p:stCondLst>
                                  <p:iterate type="lt">
                                    <p:tmPct val="0"/>
                                  </p:iterate>
                                  <p:childTnLst>
                                    <p:set>
                                      <p:cBhvr>
                                        <p:cTn id="6" dur="1" fill="hold">
                                          <p:stCondLst>
                                            <p:cond delay="0"/>
                                          </p:stCondLst>
                                        </p:cTn>
                                        <p:tgtEl>
                                          <p:spTgt spid="38">
                                            <p:txEl>
                                              <p:pRg st="0" end="0"/>
                                            </p:txEl>
                                          </p:spTgt>
                                        </p:tgtEl>
                                        <p:attrNameLst>
                                          <p:attrName>style.visibility</p:attrName>
                                        </p:attrNameLst>
                                      </p:cBhvr>
                                      <p:to>
                                        <p:strVal val="visible"/>
                                      </p:to>
                                    </p:set>
                                    <p:animEffect transition="in" filter="barn(inVertical)">
                                      <p:cBhvr>
                                        <p:cTn id="7" dur="300"/>
                                        <p:tgtEl>
                                          <p:spTgt spid="38">
                                            <p:txEl>
                                              <p:pRg st="0" end="0"/>
                                            </p:txEl>
                                          </p:spTgt>
                                        </p:tgtEl>
                                      </p:cBhvr>
                                    </p:animEffect>
                                  </p:childTnLst>
                                </p:cTn>
                              </p:par>
                            </p:childTnLst>
                          </p:cTn>
                        </p:par>
                        <p:par>
                          <p:cTn id="8" fill="hold">
                            <p:stCondLst>
                              <p:cond delay="300"/>
                            </p:stCondLst>
                            <p:childTnLst>
                              <p:par>
                                <p:cTn id="9" presetID="2" presetClass="entr" presetSubtype="4" fill="hold" grpId="0" nodeType="afterEffect">
                                  <p:stCondLst>
                                    <p:cond delay="0"/>
                                  </p:stCondLst>
                                  <p:childTnLst>
                                    <p:set>
                                      <p:cBhvr>
                                        <p:cTn id="10" dur="1" fill="hold">
                                          <p:stCondLst>
                                            <p:cond delay="0"/>
                                          </p:stCondLst>
                                        </p:cTn>
                                        <p:tgtEl>
                                          <p:spTgt spid="39"/>
                                        </p:tgtEl>
                                        <p:attrNameLst>
                                          <p:attrName>style.visibility</p:attrName>
                                        </p:attrNameLst>
                                      </p:cBhvr>
                                      <p:to>
                                        <p:strVal val="visible"/>
                                      </p:to>
                                    </p:set>
                                    <p:anim calcmode="lin" valueType="num">
                                      <p:cBhvr additive="base">
                                        <p:cTn id="11" dur="200" fill="hold"/>
                                        <p:tgtEl>
                                          <p:spTgt spid="39"/>
                                        </p:tgtEl>
                                        <p:attrNameLst>
                                          <p:attrName>ppt_x</p:attrName>
                                        </p:attrNameLst>
                                      </p:cBhvr>
                                      <p:tavLst>
                                        <p:tav tm="0">
                                          <p:val>
                                            <p:strVal val="#ppt_x"/>
                                          </p:val>
                                        </p:tav>
                                        <p:tav tm="100000">
                                          <p:val>
                                            <p:strVal val="#ppt_x"/>
                                          </p:val>
                                        </p:tav>
                                      </p:tavLst>
                                    </p:anim>
                                    <p:anim calcmode="lin" valueType="num">
                                      <p:cBhvr additive="base">
                                        <p:cTn id="12" dur="200" fill="hold"/>
                                        <p:tgtEl>
                                          <p:spTgt spid="3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1" build="allAtOnce"/>
      <p:bldP spid="39"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de la diapositive"/>
          <p:cNvSpPr>
            <a:spLocks noGrp="1"/>
          </p:cNvSpPr>
          <p:nvPr>
            <p:ph type="ctrTitle" idx="4294967295"/>
          </p:nvPr>
        </p:nvSpPr>
        <p:spPr>
          <a:xfrm>
            <a:off x="0" y="-4886325"/>
            <a:ext cx="24479250" cy="2395373"/>
          </a:xfrm>
          <a:prstGeom prst="rect">
            <a:avLst/>
          </a:prstGeom>
        </p:spPr>
        <p:txBody>
          <a:bodyPr>
            <a:noAutofit/>
          </a:bodyPr>
          <a:lstStyle/>
          <a:p>
            <a:pPr algn="l"/>
            <a:r>
              <a:rPr lang="fr-FR" sz="8000" dirty="0">
                <a:solidFill>
                  <a:schemeClr val="bg1"/>
                </a:solidFill>
                <a:latin typeface="Bahnschrift bold" panose="020B0502040204020203" pitchFamily="34" charset="0"/>
              </a:rPr>
              <a:t>Intégration européenne en 2007: Bulgarie et Roumanie</a:t>
            </a:r>
            <a:endParaRPr lang="en-150" sz="8000" dirty="0">
              <a:solidFill>
                <a:schemeClr val="bg1"/>
              </a:solidFill>
              <a:latin typeface="Bahnschrift bold" panose="020B0502040204020203" pitchFamily="34" charset="0"/>
            </a:endParaRPr>
          </a:p>
        </p:txBody>
      </p:sp>
      <p:sp>
        <p:nvSpPr>
          <p:cNvPr id="7" name="Titre">
            <a:extLst>
              <a:ext uri="{FF2B5EF4-FFF2-40B4-BE49-F238E27FC236}">
                <a16:creationId xmlns:a16="http://schemas.microsoft.com/office/drawing/2014/main" id="{C7DE3D9B-5C22-1E33-B3D2-8C014BDF9022}"/>
              </a:ext>
            </a:extLst>
          </p:cNvPr>
          <p:cNvSpPr txBox="1">
            <a:spLocks/>
          </p:cNvSpPr>
          <p:nvPr/>
        </p:nvSpPr>
        <p:spPr>
          <a:xfrm>
            <a:off x="518969" y="4649672"/>
            <a:ext cx="8853631" cy="2999152"/>
          </a:xfrm>
          <a:prstGeom prst="rect">
            <a:avLst/>
          </a:prstGeom>
        </p:spPr>
        <p:txBody>
          <a:bodyPr vert="horz" lIns="91440" tIns="45720" rIns="91440" bIns="45720" rtlCol="0" anchor="b">
            <a:noAutofit/>
          </a:bodyPr>
          <a:lstStyle>
            <a:lvl1pPr algn="ctr" defTabSz="1823954" rtl="0" eaLnBrk="1" latinLnBrk="0" hangingPunct="1">
              <a:lnSpc>
                <a:spcPct val="90000"/>
              </a:lnSpc>
              <a:spcBef>
                <a:spcPct val="0"/>
              </a:spcBef>
              <a:buNone/>
              <a:defRPr sz="11968" kern="1200">
                <a:solidFill>
                  <a:schemeClr val="tx1"/>
                </a:solidFill>
                <a:latin typeface="+mj-lt"/>
                <a:ea typeface="+mj-ea"/>
                <a:cs typeface="+mj-cs"/>
              </a:defRPr>
            </a:lvl1pPr>
          </a:lstStyle>
          <a:p>
            <a:pPr algn="l"/>
            <a:r>
              <a:rPr lang="fr-FR" sz="12000" dirty="0">
                <a:solidFill>
                  <a:schemeClr val="bg1"/>
                </a:solidFill>
                <a:latin typeface="Bahnschrift bold" panose="020B0502040204020203" pitchFamily="34" charset="0"/>
              </a:rPr>
              <a:t>Intégration européenne</a:t>
            </a:r>
          </a:p>
        </p:txBody>
      </p:sp>
      <p:sp>
        <p:nvSpPr>
          <p:cNvPr id="41" name="Date"/>
          <p:cNvSpPr txBox="1">
            <a:spLocks/>
          </p:cNvSpPr>
          <p:nvPr/>
        </p:nvSpPr>
        <p:spPr>
          <a:xfrm>
            <a:off x="529856" y="8015853"/>
            <a:ext cx="3682926" cy="1150890"/>
          </a:xfrm>
          <a:prstGeom prst="rect">
            <a:avLst/>
          </a:prstGeom>
        </p:spPr>
        <p:txBody>
          <a:bodyPr vert="horz" lIns="91440" tIns="45720" rIns="91440" bIns="45720" rtlCol="0">
            <a:noAutofit/>
          </a:bodyPr>
          <a:lstStyle>
            <a:lvl1pPr marL="0" indent="0" algn="ctr" defTabSz="1823954" rtl="0" eaLnBrk="1" latinLnBrk="0" hangingPunct="1">
              <a:lnSpc>
                <a:spcPct val="90000"/>
              </a:lnSpc>
              <a:spcBef>
                <a:spcPts val="1995"/>
              </a:spcBef>
              <a:buFont typeface="Arial" panose="020B0604020202020204" pitchFamily="34" charset="0"/>
              <a:buNone/>
              <a:defRPr sz="4787" kern="1200">
                <a:solidFill>
                  <a:schemeClr val="tx1"/>
                </a:solidFill>
                <a:latin typeface="+mn-lt"/>
                <a:ea typeface="+mn-ea"/>
                <a:cs typeface="+mn-cs"/>
              </a:defRPr>
            </a:lvl1pPr>
            <a:lvl2pPr marL="911977" indent="0" algn="ctr" defTabSz="1823954" rtl="0" eaLnBrk="1" latinLnBrk="0" hangingPunct="1">
              <a:lnSpc>
                <a:spcPct val="90000"/>
              </a:lnSpc>
              <a:spcBef>
                <a:spcPts val="997"/>
              </a:spcBef>
              <a:buFont typeface="Arial" panose="020B0604020202020204" pitchFamily="34" charset="0"/>
              <a:buNone/>
              <a:defRPr sz="3989" kern="1200">
                <a:solidFill>
                  <a:schemeClr val="tx1"/>
                </a:solidFill>
                <a:latin typeface="+mn-lt"/>
                <a:ea typeface="+mn-ea"/>
                <a:cs typeface="+mn-cs"/>
              </a:defRPr>
            </a:lvl2pPr>
            <a:lvl3pPr marL="1823954" indent="0" algn="ctr" defTabSz="1823954" rtl="0" eaLnBrk="1" latinLnBrk="0" hangingPunct="1">
              <a:lnSpc>
                <a:spcPct val="90000"/>
              </a:lnSpc>
              <a:spcBef>
                <a:spcPts val="997"/>
              </a:spcBef>
              <a:buFont typeface="Arial" panose="020B0604020202020204" pitchFamily="34" charset="0"/>
              <a:buNone/>
              <a:defRPr sz="3590" kern="1200">
                <a:solidFill>
                  <a:schemeClr val="tx1"/>
                </a:solidFill>
                <a:latin typeface="+mn-lt"/>
                <a:ea typeface="+mn-ea"/>
                <a:cs typeface="+mn-cs"/>
              </a:defRPr>
            </a:lvl3pPr>
            <a:lvl4pPr marL="2735931" indent="0" algn="ctr" defTabSz="1823954" rtl="0" eaLnBrk="1" latinLnBrk="0" hangingPunct="1">
              <a:lnSpc>
                <a:spcPct val="90000"/>
              </a:lnSpc>
              <a:spcBef>
                <a:spcPts val="997"/>
              </a:spcBef>
              <a:buFont typeface="Arial" panose="020B0604020202020204" pitchFamily="34" charset="0"/>
              <a:buNone/>
              <a:defRPr sz="3192" kern="1200">
                <a:solidFill>
                  <a:schemeClr val="tx1"/>
                </a:solidFill>
                <a:latin typeface="+mn-lt"/>
                <a:ea typeface="+mn-ea"/>
                <a:cs typeface="+mn-cs"/>
              </a:defRPr>
            </a:lvl4pPr>
            <a:lvl5pPr marL="3647907" indent="0" algn="ctr" defTabSz="1823954" rtl="0" eaLnBrk="1" latinLnBrk="0" hangingPunct="1">
              <a:lnSpc>
                <a:spcPct val="90000"/>
              </a:lnSpc>
              <a:spcBef>
                <a:spcPts val="997"/>
              </a:spcBef>
              <a:buFont typeface="Arial" panose="020B0604020202020204" pitchFamily="34" charset="0"/>
              <a:buNone/>
              <a:defRPr sz="3192" kern="1200">
                <a:solidFill>
                  <a:schemeClr val="tx1"/>
                </a:solidFill>
                <a:latin typeface="+mn-lt"/>
                <a:ea typeface="+mn-ea"/>
                <a:cs typeface="+mn-cs"/>
              </a:defRPr>
            </a:lvl5pPr>
            <a:lvl6pPr marL="4559884" indent="0" algn="ctr" defTabSz="1823954" rtl="0" eaLnBrk="1" latinLnBrk="0" hangingPunct="1">
              <a:lnSpc>
                <a:spcPct val="90000"/>
              </a:lnSpc>
              <a:spcBef>
                <a:spcPts val="997"/>
              </a:spcBef>
              <a:buFont typeface="Arial" panose="020B0604020202020204" pitchFamily="34" charset="0"/>
              <a:buNone/>
              <a:defRPr sz="3192" kern="1200">
                <a:solidFill>
                  <a:schemeClr val="tx1"/>
                </a:solidFill>
                <a:latin typeface="+mn-lt"/>
                <a:ea typeface="+mn-ea"/>
                <a:cs typeface="+mn-cs"/>
              </a:defRPr>
            </a:lvl6pPr>
            <a:lvl7pPr marL="5471861" indent="0" algn="ctr" defTabSz="1823954" rtl="0" eaLnBrk="1" latinLnBrk="0" hangingPunct="1">
              <a:lnSpc>
                <a:spcPct val="90000"/>
              </a:lnSpc>
              <a:spcBef>
                <a:spcPts val="997"/>
              </a:spcBef>
              <a:buFont typeface="Arial" panose="020B0604020202020204" pitchFamily="34" charset="0"/>
              <a:buNone/>
              <a:defRPr sz="3192" kern="1200">
                <a:solidFill>
                  <a:schemeClr val="tx1"/>
                </a:solidFill>
                <a:latin typeface="+mn-lt"/>
                <a:ea typeface="+mn-ea"/>
                <a:cs typeface="+mn-cs"/>
              </a:defRPr>
            </a:lvl7pPr>
            <a:lvl8pPr marL="6383838" indent="0" algn="ctr" defTabSz="1823954" rtl="0" eaLnBrk="1" latinLnBrk="0" hangingPunct="1">
              <a:lnSpc>
                <a:spcPct val="90000"/>
              </a:lnSpc>
              <a:spcBef>
                <a:spcPts val="997"/>
              </a:spcBef>
              <a:buFont typeface="Arial" panose="020B0604020202020204" pitchFamily="34" charset="0"/>
              <a:buNone/>
              <a:defRPr sz="3192" kern="1200">
                <a:solidFill>
                  <a:schemeClr val="tx1"/>
                </a:solidFill>
                <a:latin typeface="+mn-lt"/>
                <a:ea typeface="+mn-ea"/>
                <a:cs typeface="+mn-cs"/>
              </a:defRPr>
            </a:lvl8pPr>
            <a:lvl9pPr marL="7295815" indent="0" algn="ctr" defTabSz="1823954" rtl="0" eaLnBrk="1" latinLnBrk="0" hangingPunct="1">
              <a:lnSpc>
                <a:spcPct val="90000"/>
              </a:lnSpc>
              <a:spcBef>
                <a:spcPts val="997"/>
              </a:spcBef>
              <a:buFont typeface="Arial" panose="020B0604020202020204" pitchFamily="34" charset="0"/>
              <a:buNone/>
              <a:defRPr sz="3192" kern="1200">
                <a:solidFill>
                  <a:schemeClr val="tx1"/>
                </a:solidFill>
                <a:latin typeface="+mn-lt"/>
                <a:ea typeface="+mn-ea"/>
                <a:cs typeface="+mn-cs"/>
              </a:defRPr>
            </a:lvl9pPr>
          </a:lstStyle>
          <a:p>
            <a:pPr algn="l">
              <a:lnSpc>
                <a:spcPct val="70000"/>
              </a:lnSpc>
            </a:pPr>
            <a:r>
              <a:rPr lang="en-150" sz="12000" dirty="0">
                <a:solidFill>
                  <a:srgbClr val="243C7C"/>
                </a:solidFill>
                <a:latin typeface="Bahnschrift bold" panose="020B0502040204020203" pitchFamily="34" charset="0"/>
              </a:rPr>
              <a:t>2007</a:t>
            </a:r>
          </a:p>
        </p:txBody>
      </p:sp>
      <p:sp>
        <p:nvSpPr>
          <p:cNvPr id="42" name="Texte"/>
          <p:cNvSpPr/>
          <p:nvPr/>
        </p:nvSpPr>
        <p:spPr>
          <a:xfrm>
            <a:off x="546310" y="9535030"/>
            <a:ext cx="9207295" cy="954107"/>
          </a:xfrm>
          <a:prstGeom prst="rect">
            <a:avLst/>
          </a:prstGeom>
        </p:spPr>
        <p:txBody>
          <a:bodyPr wrap="square">
            <a:spAutoFit/>
          </a:bodyPr>
          <a:lstStyle/>
          <a:p>
            <a:r>
              <a:rPr lang="fr-FR" sz="2800" dirty="0">
                <a:solidFill>
                  <a:schemeClr val="bg1"/>
                </a:solidFill>
                <a:latin typeface="Bahnschrift" panose="020B0502040204020203" pitchFamily="34" charset="0"/>
              </a:rPr>
              <a:t>En 2007, </a:t>
            </a:r>
            <a:r>
              <a:rPr lang="fr-FR" sz="2800" b="1" dirty="0">
                <a:solidFill>
                  <a:schemeClr val="bg1"/>
                </a:solidFill>
                <a:latin typeface="Bahnschrift" panose="020B0502040204020203" pitchFamily="34" charset="0"/>
              </a:rPr>
              <a:t>la Bulgarie et la Roumanie sont devenues des États membres</a:t>
            </a:r>
            <a:r>
              <a:rPr lang="fr-FR" sz="2800" dirty="0">
                <a:solidFill>
                  <a:schemeClr val="bg1"/>
                </a:solidFill>
                <a:latin typeface="Bahnschrift" panose="020B0502040204020203" pitchFamily="34" charset="0"/>
              </a:rPr>
              <a:t>.</a:t>
            </a:r>
            <a:endParaRPr lang="en-150" sz="2800" dirty="0">
              <a:solidFill>
                <a:schemeClr val="bg1"/>
              </a:solidFill>
              <a:latin typeface="Bahnschrift" panose="020B0502040204020203" pitchFamily="34" charset="0"/>
            </a:endParaRPr>
          </a:p>
        </p:txBody>
      </p:sp>
      <p:pic>
        <p:nvPicPr>
          <p:cNvPr id="43" name="Illustration"/>
          <p:cNvPicPr>
            <a:picLocks noChangeAspect="1"/>
          </p:cNvPicPr>
          <p:nvPr/>
        </p:nvPicPr>
        <p:blipFill>
          <a:blip r:embed="rId3">
            <a:extLst>
              <a:ext uri="{28A0092B-C50C-407E-A947-70E740481C1C}">
                <a14:useLocalDpi xmlns:a14="http://schemas.microsoft.com/office/drawing/2010/main" val="0"/>
              </a:ext>
            </a:extLst>
          </a:blip>
          <a:srcRect/>
          <a:stretch/>
        </p:blipFill>
        <p:spPr>
          <a:xfrm>
            <a:off x="2582886" y="-81017"/>
            <a:ext cx="24319088" cy="13679487"/>
          </a:xfrm>
          <a:prstGeom prst="rect">
            <a:avLst/>
          </a:prstGeom>
        </p:spPr>
      </p:pic>
    </p:spTree>
    <p:extLst>
      <p:ext uri="{BB962C8B-B14F-4D97-AF65-F5344CB8AC3E}">
        <p14:creationId xmlns:p14="http://schemas.microsoft.com/office/powerpoint/2010/main" val="19192150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1" nodeType="withEffect">
                                  <p:stCondLst>
                                    <p:cond delay="0"/>
                                  </p:stCondLst>
                                  <p:iterate type="lt">
                                    <p:tmPct val="0"/>
                                  </p:iterate>
                                  <p:childTnLst>
                                    <p:set>
                                      <p:cBhvr>
                                        <p:cTn id="6" dur="1" fill="hold">
                                          <p:stCondLst>
                                            <p:cond delay="0"/>
                                          </p:stCondLst>
                                        </p:cTn>
                                        <p:tgtEl>
                                          <p:spTgt spid="41">
                                            <p:txEl>
                                              <p:pRg st="0" end="0"/>
                                            </p:txEl>
                                          </p:spTgt>
                                        </p:tgtEl>
                                        <p:attrNameLst>
                                          <p:attrName>style.visibility</p:attrName>
                                        </p:attrNameLst>
                                      </p:cBhvr>
                                      <p:to>
                                        <p:strVal val="visible"/>
                                      </p:to>
                                    </p:set>
                                    <p:animEffect transition="in" filter="barn(inVertical)">
                                      <p:cBhvr>
                                        <p:cTn id="7" dur="300"/>
                                        <p:tgtEl>
                                          <p:spTgt spid="41">
                                            <p:txEl>
                                              <p:pRg st="0" end="0"/>
                                            </p:txEl>
                                          </p:spTgt>
                                        </p:tgtEl>
                                      </p:cBhvr>
                                    </p:animEffect>
                                  </p:childTnLst>
                                </p:cTn>
                              </p:par>
                            </p:childTnLst>
                          </p:cTn>
                        </p:par>
                        <p:par>
                          <p:cTn id="8" fill="hold">
                            <p:stCondLst>
                              <p:cond delay="300"/>
                            </p:stCondLst>
                            <p:childTnLst>
                              <p:par>
                                <p:cTn id="9" presetID="2" presetClass="entr" presetSubtype="4" fill="hold" grpId="0" nodeType="afterEffect">
                                  <p:stCondLst>
                                    <p:cond delay="0"/>
                                  </p:stCondLst>
                                  <p:childTnLst>
                                    <p:set>
                                      <p:cBhvr>
                                        <p:cTn id="10" dur="1" fill="hold">
                                          <p:stCondLst>
                                            <p:cond delay="0"/>
                                          </p:stCondLst>
                                        </p:cTn>
                                        <p:tgtEl>
                                          <p:spTgt spid="42"/>
                                        </p:tgtEl>
                                        <p:attrNameLst>
                                          <p:attrName>style.visibility</p:attrName>
                                        </p:attrNameLst>
                                      </p:cBhvr>
                                      <p:to>
                                        <p:strVal val="visible"/>
                                      </p:to>
                                    </p:set>
                                    <p:anim calcmode="lin" valueType="num">
                                      <p:cBhvr additive="base">
                                        <p:cTn id="11" dur="200" fill="hold"/>
                                        <p:tgtEl>
                                          <p:spTgt spid="42"/>
                                        </p:tgtEl>
                                        <p:attrNameLst>
                                          <p:attrName>ppt_x</p:attrName>
                                        </p:attrNameLst>
                                      </p:cBhvr>
                                      <p:tavLst>
                                        <p:tav tm="0">
                                          <p:val>
                                            <p:strVal val="#ppt_x"/>
                                          </p:val>
                                        </p:tav>
                                        <p:tav tm="100000">
                                          <p:val>
                                            <p:strVal val="#ppt_x"/>
                                          </p:val>
                                        </p:tav>
                                      </p:tavLst>
                                    </p:anim>
                                    <p:anim calcmode="lin" valueType="num">
                                      <p:cBhvr additive="base">
                                        <p:cTn id="12" dur="200" fill="hold"/>
                                        <p:tgtEl>
                                          <p:spTgt spid="4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1" build="allAtOnce"/>
      <p:bldP spid="4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de la diapositive"/>
          <p:cNvSpPr>
            <a:spLocks noGrp="1"/>
          </p:cNvSpPr>
          <p:nvPr>
            <p:ph type="ctrTitle" idx="4294967295"/>
          </p:nvPr>
        </p:nvSpPr>
        <p:spPr>
          <a:xfrm>
            <a:off x="0" y="-4922838"/>
            <a:ext cx="24479250" cy="2463417"/>
          </a:xfrm>
          <a:prstGeom prst="rect">
            <a:avLst/>
          </a:prstGeom>
        </p:spPr>
        <p:txBody>
          <a:bodyPr>
            <a:noAutofit/>
          </a:bodyPr>
          <a:lstStyle/>
          <a:p>
            <a:pPr algn="l"/>
            <a:r>
              <a:rPr lang="fr-FR" sz="8000" dirty="0">
                <a:solidFill>
                  <a:schemeClr val="bg1"/>
                </a:solidFill>
                <a:latin typeface="Bahnschrift bold" panose="020B0502040204020203" pitchFamily="34" charset="0"/>
              </a:rPr>
              <a:t>Intégration européenne en 2013: la Croatie adhère à l'UE</a:t>
            </a:r>
            <a:endParaRPr lang="en-150" sz="8000" dirty="0">
              <a:solidFill>
                <a:schemeClr val="bg1"/>
              </a:solidFill>
              <a:latin typeface="Bahnschrift bold" panose="020B0502040204020203" pitchFamily="34" charset="0"/>
            </a:endParaRPr>
          </a:p>
        </p:txBody>
      </p:sp>
      <p:sp>
        <p:nvSpPr>
          <p:cNvPr id="3" name="Titre">
            <a:extLst>
              <a:ext uri="{FF2B5EF4-FFF2-40B4-BE49-F238E27FC236}">
                <a16:creationId xmlns:a16="http://schemas.microsoft.com/office/drawing/2014/main" id="{C459A95A-48C6-A64C-FB33-3334ED465080}"/>
              </a:ext>
            </a:extLst>
          </p:cNvPr>
          <p:cNvSpPr txBox="1">
            <a:spLocks/>
          </p:cNvSpPr>
          <p:nvPr/>
        </p:nvSpPr>
        <p:spPr>
          <a:xfrm>
            <a:off x="518968" y="4649672"/>
            <a:ext cx="9765021" cy="2999152"/>
          </a:xfrm>
          <a:prstGeom prst="rect">
            <a:avLst/>
          </a:prstGeom>
        </p:spPr>
        <p:txBody>
          <a:bodyPr vert="horz" lIns="91440" tIns="45720" rIns="91440" bIns="45720" rtlCol="0" anchor="b">
            <a:noAutofit/>
          </a:bodyPr>
          <a:lstStyle>
            <a:lvl1pPr algn="ctr" defTabSz="1823954" rtl="0" eaLnBrk="1" latinLnBrk="0" hangingPunct="1">
              <a:lnSpc>
                <a:spcPct val="90000"/>
              </a:lnSpc>
              <a:spcBef>
                <a:spcPct val="0"/>
              </a:spcBef>
              <a:buNone/>
              <a:defRPr sz="11968" kern="1200">
                <a:solidFill>
                  <a:schemeClr val="tx1"/>
                </a:solidFill>
                <a:latin typeface="+mj-lt"/>
                <a:ea typeface="+mj-ea"/>
                <a:cs typeface="+mj-cs"/>
              </a:defRPr>
            </a:lvl1pPr>
          </a:lstStyle>
          <a:p>
            <a:pPr algn="l"/>
            <a:r>
              <a:rPr lang="fr-FR" sz="12000" dirty="0">
                <a:solidFill>
                  <a:schemeClr val="bg1"/>
                </a:solidFill>
                <a:latin typeface="Bahnschrift bold" panose="020B0502040204020203" pitchFamily="34" charset="0"/>
              </a:rPr>
              <a:t>Intégration européenne</a:t>
            </a:r>
          </a:p>
        </p:txBody>
      </p:sp>
      <p:sp>
        <p:nvSpPr>
          <p:cNvPr id="44" name="Date"/>
          <p:cNvSpPr txBox="1">
            <a:spLocks/>
          </p:cNvSpPr>
          <p:nvPr/>
        </p:nvSpPr>
        <p:spPr>
          <a:xfrm>
            <a:off x="518971" y="8004968"/>
            <a:ext cx="3682926" cy="1150890"/>
          </a:xfrm>
          <a:prstGeom prst="rect">
            <a:avLst/>
          </a:prstGeom>
        </p:spPr>
        <p:txBody>
          <a:bodyPr vert="horz" lIns="91440" tIns="45720" rIns="91440" bIns="45720" rtlCol="0">
            <a:noAutofit/>
          </a:bodyPr>
          <a:lstStyle>
            <a:lvl1pPr marL="0" indent="0" algn="ctr" defTabSz="1823954" rtl="0" eaLnBrk="1" latinLnBrk="0" hangingPunct="1">
              <a:lnSpc>
                <a:spcPct val="90000"/>
              </a:lnSpc>
              <a:spcBef>
                <a:spcPts val="1995"/>
              </a:spcBef>
              <a:buFont typeface="Arial" panose="020B0604020202020204" pitchFamily="34" charset="0"/>
              <a:buNone/>
              <a:defRPr sz="4787" kern="1200">
                <a:solidFill>
                  <a:schemeClr val="tx1"/>
                </a:solidFill>
                <a:latin typeface="+mn-lt"/>
                <a:ea typeface="+mn-ea"/>
                <a:cs typeface="+mn-cs"/>
              </a:defRPr>
            </a:lvl1pPr>
            <a:lvl2pPr marL="911977" indent="0" algn="ctr" defTabSz="1823954" rtl="0" eaLnBrk="1" latinLnBrk="0" hangingPunct="1">
              <a:lnSpc>
                <a:spcPct val="90000"/>
              </a:lnSpc>
              <a:spcBef>
                <a:spcPts val="997"/>
              </a:spcBef>
              <a:buFont typeface="Arial" panose="020B0604020202020204" pitchFamily="34" charset="0"/>
              <a:buNone/>
              <a:defRPr sz="3989" kern="1200">
                <a:solidFill>
                  <a:schemeClr val="tx1"/>
                </a:solidFill>
                <a:latin typeface="+mn-lt"/>
                <a:ea typeface="+mn-ea"/>
                <a:cs typeface="+mn-cs"/>
              </a:defRPr>
            </a:lvl2pPr>
            <a:lvl3pPr marL="1823954" indent="0" algn="ctr" defTabSz="1823954" rtl="0" eaLnBrk="1" latinLnBrk="0" hangingPunct="1">
              <a:lnSpc>
                <a:spcPct val="90000"/>
              </a:lnSpc>
              <a:spcBef>
                <a:spcPts val="997"/>
              </a:spcBef>
              <a:buFont typeface="Arial" panose="020B0604020202020204" pitchFamily="34" charset="0"/>
              <a:buNone/>
              <a:defRPr sz="3590" kern="1200">
                <a:solidFill>
                  <a:schemeClr val="tx1"/>
                </a:solidFill>
                <a:latin typeface="+mn-lt"/>
                <a:ea typeface="+mn-ea"/>
                <a:cs typeface="+mn-cs"/>
              </a:defRPr>
            </a:lvl3pPr>
            <a:lvl4pPr marL="2735931" indent="0" algn="ctr" defTabSz="1823954" rtl="0" eaLnBrk="1" latinLnBrk="0" hangingPunct="1">
              <a:lnSpc>
                <a:spcPct val="90000"/>
              </a:lnSpc>
              <a:spcBef>
                <a:spcPts val="997"/>
              </a:spcBef>
              <a:buFont typeface="Arial" panose="020B0604020202020204" pitchFamily="34" charset="0"/>
              <a:buNone/>
              <a:defRPr sz="3192" kern="1200">
                <a:solidFill>
                  <a:schemeClr val="tx1"/>
                </a:solidFill>
                <a:latin typeface="+mn-lt"/>
                <a:ea typeface="+mn-ea"/>
                <a:cs typeface="+mn-cs"/>
              </a:defRPr>
            </a:lvl4pPr>
            <a:lvl5pPr marL="3647907" indent="0" algn="ctr" defTabSz="1823954" rtl="0" eaLnBrk="1" latinLnBrk="0" hangingPunct="1">
              <a:lnSpc>
                <a:spcPct val="90000"/>
              </a:lnSpc>
              <a:spcBef>
                <a:spcPts val="997"/>
              </a:spcBef>
              <a:buFont typeface="Arial" panose="020B0604020202020204" pitchFamily="34" charset="0"/>
              <a:buNone/>
              <a:defRPr sz="3192" kern="1200">
                <a:solidFill>
                  <a:schemeClr val="tx1"/>
                </a:solidFill>
                <a:latin typeface="+mn-lt"/>
                <a:ea typeface="+mn-ea"/>
                <a:cs typeface="+mn-cs"/>
              </a:defRPr>
            </a:lvl5pPr>
            <a:lvl6pPr marL="4559884" indent="0" algn="ctr" defTabSz="1823954" rtl="0" eaLnBrk="1" latinLnBrk="0" hangingPunct="1">
              <a:lnSpc>
                <a:spcPct val="90000"/>
              </a:lnSpc>
              <a:spcBef>
                <a:spcPts val="997"/>
              </a:spcBef>
              <a:buFont typeface="Arial" panose="020B0604020202020204" pitchFamily="34" charset="0"/>
              <a:buNone/>
              <a:defRPr sz="3192" kern="1200">
                <a:solidFill>
                  <a:schemeClr val="tx1"/>
                </a:solidFill>
                <a:latin typeface="+mn-lt"/>
                <a:ea typeface="+mn-ea"/>
                <a:cs typeface="+mn-cs"/>
              </a:defRPr>
            </a:lvl6pPr>
            <a:lvl7pPr marL="5471861" indent="0" algn="ctr" defTabSz="1823954" rtl="0" eaLnBrk="1" latinLnBrk="0" hangingPunct="1">
              <a:lnSpc>
                <a:spcPct val="90000"/>
              </a:lnSpc>
              <a:spcBef>
                <a:spcPts val="997"/>
              </a:spcBef>
              <a:buFont typeface="Arial" panose="020B0604020202020204" pitchFamily="34" charset="0"/>
              <a:buNone/>
              <a:defRPr sz="3192" kern="1200">
                <a:solidFill>
                  <a:schemeClr val="tx1"/>
                </a:solidFill>
                <a:latin typeface="+mn-lt"/>
                <a:ea typeface="+mn-ea"/>
                <a:cs typeface="+mn-cs"/>
              </a:defRPr>
            </a:lvl7pPr>
            <a:lvl8pPr marL="6383838" indent="0" algn="ctr" defTabSz="1823954" rtl="0" eaLnBrk="1" latinLnBrk="0" hangingPunct="1">
              <a:lnSpc>
                <a:spcPct val="90000"/>
              </a:lnSpc>
              <a:spcBef>
                <a:spcPts val="997"/>
              </a:spcBef>
              <a:buFont typeface="Arial" panose="020B0604020202020204" pitchFamily="34" charset="0"/>
              <a:buNone/>
              <a:defRPr sz="3192" kern="1200">
                <a:solidFill>
                  <a:schemeClr val="tx1"/>
                </a:solidFill>
                <a:latin typeface="+mn-lt"/>
                <a:ea typeface="+mn-ea"/>
                <a:cs typeface="+mn-cs"/>
              </a:defRPr>
            </a:lvl8pPr>
            <a:lvl9pPr marL="7295815" indent="0" algn="ctr" defTabSz="1823954" rtl="0" eaLnBrk="1" latinLnBrk="0" hangingPunct="1">
              <a:lnSpc>
                <a:spcPct val="90000"/>
              </a:lnSpc>
              <a:spcBef>
                <a:spcPts val="997"/>
              </a:spcBef>
              <a:buFont typeface="Arial" panose="020B0604020202020204" pitchFamily="34" charset="0"/>
              <a:buNone/>
              <a:defRPr sz="3192" kern="1200">
                <a:solidFill>
                  <a:schemeClr val="tx1"/>
                </a:solidFill>
                <a:latin typeface="+mn-lt"/>
                <a:ea typeface="+mn-ea"/>
                <a:cs typeface="+mn-cs"/>
              </a:defRPr>
            </a:lvl9pPr>
          </a:lstStyle>
          <a:p>
            <a:pPr algn="l">
              <a:lnSpc>
                <a:spcPct val="70000"/>
              </a:lnSpc>
            </a:pPr>
            <a:r>
              <a:rPr lang="en-150" sz="12000" dirty="0">
                <a:solidFill>
                  <a:srgbClr val="243C7C"/>
                </a:solidFill>
                <a:latin typeface="Bahnschrift bold" panose="020B0502040204020203" pitchFamily="34" charset="0"/>
              </a:rPr>
              <a:t>2013</a:t>
            </a:r>
          </a:p>
        </p:txBody>
      </p:sp>
      <p:sp>
        <p:nvSpPr>
          <p:cNvPr id="45" name="Texte"/>
          <p:cNvSpPr/>
          <p:nvPr/>
        </p:nvSpPr>
        <p:spPr>
          <a:xfrm>
            <a:off x="535425" y="9497251"/>
            <a:ext cx="9765022" cy="954107"/>
          </a:xfrm>
          <a:prstGeom prst="rect">
            <a:avLst/>
          </a:prstGeom>
        </p:spPr>
        <p:txBody>
          <a:bodyPr wrap="square">
            <a:spAutoFit/>
          </a:bodyPr>
          <a:lstStyle/>
          <a:p>
            <a:r>
              <a:rPr lang="fr-FR" sz="2800" dirty="0">
                <a:solidFill>
                  <a:schemeClr val="bg1"/>
                </a:solidFill>
                <a:latin typeface="Bahnschrift" panose="020B0502040204020203" pitchFamily="34" charset="0"/>
              </a:rPr>
              <a:t>Depuis </a:t>
            </a:r>
            <a:r>
              <a:rPr lang="fr-FR" sz="2800" b="1" dirty="0">
                <a:solidFill>
                  <a:schemeClr val="bg1"/>
                </a:solidFill>
                <a:latin typeface="Bahnschrift" panose="020B0502040204020203" pitchFamily="34" charset="0"/>
              </a:rPr>
              <a:t>2013</a:t>
            </a:r>
            <a:r>
              <a:rPr lang="fr-FR" sz="2800" dirty="0">
                <a:solidFill>
                  <a:schemeClr val="bg1"/>
                </a:solidFill>
                <a:latin typeface="Bahnschrift" panose="020B0502040204020203" pitchFamily="34" charset="0"/>
              </a:rPr>
              <a:t>, la Croatie est le dernier pays à avoir rejoint l’UE.</a:t>
            </a:r>
            <a:endParaRPr lang="en-150" sz="2800" dirty="0">
              <a:solidFill>
                <a:schemeClr val="bg1"/>
              </a:solidFill>
              <a:latin typeface="Bahnschrift" panose="020B0502040204020203" pitchFamily="34" charset="0"/>
            </a:endParaRPr>
          </a:p>
        </p:txBody>
      </p:sp>
      <p:pic>
        <p:nvPicPr>
          <p:cNvPr id="46" name="Illustration"/>
          <p:cNvPicPr>
            <a:picLocks noChangeAspect="1"/>
          </p:cNvPicPr>
          <p:nvPr/>
        </p:nvPicPr>
        <p:blipFill>
          <a:blip r:embed="rId3">
            <a:extLst>
              <a:ext uri="{28A0092B-C50C-407E-A947-70E740481C1C}">
                <a14:useLocalDpi xmlns:a14="http://schemas.microsoft.com/office/drawing/2010/main" val="0"/>
              </a:ext>
            </a:extLst>
          </a:blip>
          <a:srcRect/>
          <a:stretch/>
        </p:blipFill>
        <p:spPr>
          <a:xfrm>
            <a:off x="2582002" y="-82197"/>
            <a:ext cx="24319088" cy="13679487"/>
          </a:xfrm>
          <a:prstGeom prst="rect">
            <a:avLst/>
          </a:prstGeom>
        </p:spPr>
      </p:pic>
    </p:spTree>
    <p:extLst>
      <p:ext uri="{BB962C8B-B14F-4D97-AF65-F5344CB8AC3E}">
        <p14:creationId xmlns:p14="http://schemas.microsoft.com/office/powerpoint/2010/main" val="16597728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iterate type="lt">
                                    <p:tmPct val="0"/>
                                  </p:iterate>
                                  <p:childTnLst>
                                    <p:set>
                                      <p:cBhvr>
                                        <p:cTn id="6" dur="1" fill="hold">
                                          <p:stCondLst>
                                            <p:cond delay="0"/>
                                          </p:stCondLst>
                                        </p:cTn>
                                        <p:tgtEl>
                                          <p:spTgt spid="44">
                                            <p:txEl>
                                              <p:pRg st="0" end="0"/>
                                            </p:txEl>
                                          </p:spTgt>
                                        </p:tgtEl>
                                        <p:attrNameLst>
                                          <p:attrName>style.visibility</p:attrName>
                                        </p:attrNameLst>
                                      </p:cBhvr>
                                      <p:to>
                                        <p:strVal val="visible"/>
                                      </p:to>
                                    </p:set>
                                    <p:animEffect transition="in" filter="barn(inVertical)">
                                      <p:cBhvr>
                                        <p:cTn id="7" dur="300"/>
                                        <p:tgtEl>
                                          <p:spTgt spid="44">
                                            <p:txEl>
                                              <p:pRg st="0" end="0"/>
                                            </p:txEl>
                                          </p:spTgt>
                                        </p:tgtEl>
                                      </p:cBhvr>
                                    </p:animEffect>
                                  </p:childTnLst>
                                </p:cTn>
                              </p:par>
                            </p:childTnLst>
                          </p:cTn>
                        </p:par>
                        <p:par>
                          <p:cTn id="8" fill="hold">
                            <p:stCondLst>
                              <p:cond delay="300"/>
                            </p:stCondLst>
                            <p:childTnLst>
                              <p:par>
                                <p:cTn id="9" presetID="2" presetClass="entr" presetSubtype="4" fill="hold" grpId="0" nodeType="afterEffect">
                                  <p:stCondLst>
                                    <p:cond delay="0"/>
                                  </p:stCondLst>
                                  <p:childTnLst>
                                    <p:set>
                                      <p:cBhvr>
                                        <p:cTn id="10" dur="1" fill="hold">
                                          <p:stCondLst>
                                            <p:cond delay="0"/>
                                          </p:stCondLst>
                                        </p:cTn>
                                        <p:tgtEl>
                                          <p:spTgt spid="45"/>
                                        </p:tgtEl>
                                        <p:attrNameLst>
                                          <p:attrName>style.visibility</p:attrName>
                                        </p:attrNameLst>
                                      </p:cBhvr>
                                      <p:to>
                                        <p:strVal val="visible"/>
                                      </p:to>
                                    </p:set>
                                    <p:anim calcmode="lin" valueType="num">
                                      <p:cBhvr additive="base">
                                        <p:cTn id="11" dur="200" fill="hold"/>
                                        <p:tgtEl>
                                          <p:spTgt spid="45"/>
                                        </p:tgtEl>
                                        <p:attrNameLst>
                                          <p:attrName>ppt_x</p:attrName>
                                        </p:attrNameLst>
                                      </p:cBhvr>
                                      <p:tavLst>
                                        <p:tav tm="0">
                                          <p:val>
                                            <p:strVal val="#ppt_x"/>
                                          </p:val>
                                        </p:tav>
                                        <p:tav tm="100000">
                                          <p:val>
                                            <p:strVal val="#ppt_x"/>
                                          </p:val>
                                        </p:tav>
                                      </p:tavLst>
                                    </p:anim>
                                    <p:anim calcmode="lin" valueType="num">
                                      <p:cBhvr additive="base">
                                        <p:cTn id="12" dur="200" fill="hold"/>
                                        <p:tgtEl>
                                          <p:spTgt spid="4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build="allAtOnce"/>
      <p:bldP spid="45"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de la diapositive">
            <a:extLst>
              <a:ext uri="{FF2B5EF4-FFF2-40B4-BE49-F238E27FC236}">
                <a16:creationId xmlns:a16="http://schemas.microsoft.com/office/drawing/2014/main" id="{C7FA6861-0506-1BAA-A052-94E535080F0E}"/>
              </a:ext>
            </a:extLst>
          </p:cNvPr>
          <p:cNvSpPr>
            <a:spLocks noGrp="1"/>
          </p:cNvSpPr>
          <p:nvPr>
            <p:ph type="ctrTitle" idx="4294967295"/>
          </p:nvPr>
        </p:nvSpPr>
        <p:spPr>
          <a:xfrm>
            <a:off x="0" y="-4762500"/>
            <a:ext cx="18361025" cy="2214562"/>
          </a:xfrm>
          <a:prstGeom prst="rect">
            <a:avLst/>
          </a:prstGeom>
        </p:spPr>
        <p:txBody>
          <a:bodyPr vert="horz" lIns="91440" tIns="45720" rIns="91440" bIns="45720" rtlCol="0" anchor="b">
            <a:normAutofit fontScale="90000"/>
          </a:bodyPr>
          <a:lstStyle/>
          <a:p>
            <a:r>
              <a:rPr lang="fr-FR" sz="9600" dirty="0">
                <a:solidFill>
                  <a:schemeClr val="bg1"/>
                </a:solidFill>
                <a:latin typeface="Bahnschrift bold" panose="020B0502040204020203" pitchFamily="34" charset="0"/>
              </a:rPr>
              <a:t>L'euro et la zone euro</a:t>
            </a:r>
            <a:br>
              <a:rPr lang="fr-FR" sz="9600" dirty="0">
                <a:solidFill>
                  <a:schemeClr val="bg1"/>
                </a:solidFill>
                <a:latin typeface="Bahnschrift bold" panose="020B0502040204020203" pitchFamily="34" charset="0"/>
              </a:rPr>
            </a:br>
            <a:endParaRPr lang="en-150" dirty="0"/>
          </a:p>
        </p:txBody>
      </p:sp>
      <p:sp>
        <p:nvSpPr>
          <p:cNvPr id="47" name="Titre"/>
          <p:cNvSpPr txBox="1">
            <a:spLocks/>
          </p:cNvSpPr>
          <p:nvPr/>
        </p:nvSpPr>
        <p:spPr>
          <a:xfrm>
            <a:off x="547784" y="4255986"/>
            <a:ext cx="7976194" cy="4695276"/>
          </a:xfrm>
          <a:prstGeom prst="rect">
            <a:avLst/>
          </a:prstGeom>
        </p:spPr>
        <p:txBody>
          <a:bodyPr vert="horz" lIns="91440" tIns="45720" rIns="91440" bIns="45720" rtlCol="0" anchor="b">
            <a:noAutofit/>
          </a:bodyPr>
          <a:lstStyle>
            <a:lvl1pPr algn="ctr" defTabSz="1823954" rtl="0" eaLnBrk="1" latinLnBrk="0" hangingPunct="1">
              <a:lnSpc>
                <a:spcPct val="90000"/>
              </a:lnSpc>
              <a:spcBef>
                <a:spcPct val="0"/>
              </a:spcBef>
              <a:buNone/>
              <a:defRPr sz="11968" kern="1200">
                <a:solidFill>
                  <a:schemeClr val="tx1"/>
                </a:solidFill>
                <a:latin typeface="+mj-lt"/>
                <a:ea typeface="+mj-ea"/>
                <a:cs typeface="+mj-cs"/>
              </a:defRPr>
            </a:lvl1pPr>
          </a:lstStyle>
          <a:p>
            <a:pPr algn="l"/>
            <a:r>
              <a:rPr lang="fr-FR" sz="12000" dirty="0">
                <a:solidFill>
                  <a:schemeClr val="bg1"/>
                </a:solidFill>
                <a:latin typeface="Bahnschrift bold" panose="020B0502040204020203" pitchFamily="34" charset="0"/>
              </a:rPr>
              <a:t>L'euro et la zone euro</a:t>
            </a:r>
          </a:p>
        </p:txBody>
      </p:sp>
      <p:sp>
        <p:nvSpPr>
          <p:cNvPr id="48" name="Texte"/>
          <p:cNvSpPr/>
          <p:nvPr/>
        </p:nvSpPr>
        <p:spPr>
          <a:xfrm>
            <a:off x="526461" y="9470991"/>
            <a:ext cx="9773986" cy="954107"/>
          </a:xfrm>
          <a:prstGeom prst="rect">
            <a:avLst/>
          </a:prstGeom>
        </p:spPr>
        <p:txBody>
          <a:bodyPr wrap="square">
            <a:spAutoFit/>
          </a:bodyPr>
          <a:lstStyle/>
          <a:p>
            <a:r>
              <a:rPr lang="fr-FR" sz="2800" dirty="0">
                <a:solidFill>
                  <a:schemeClr val="bg1"/>
                </a:solidFill>
                <a:latin typeface="Bahnschrift" panose="020B0502040204020203" pitchFamily="34" charset="0"/>
              </a:rPr>
              <a:t>L’euro est la monnaie officielle </a:t>
            </a:r>
            <a:r>
              <a:rPr lang="fr-FR" sz="2800" b="1" dirty="0">
                <a:solidFill>
                  <a:schemeClr val="bg1"/>
                </a:solidFill>
                <a:latin typeface="Bahnschrift" panose="020B0502040204020203" pitchFamily="34" charset="0"/>
              </a:rPr>
              <a:t>des 20 pays de l’UE </a:t>
            </a:r>
            <a:r>
              <a:rPr lang="fr-FR" sz="2800" dirty="0">
                <a:solidFill>
                  <a:schemeClr val="bg1"/>
                </a:solidFill>
                <a:latin typeface="Bahnschrift" panose="020B0502040204020203" pitchFamily="34" charset="0"/>
              </a:rPr>
              <a:t>qui composent la zone euro.</a:t>
            </a:r>
            <a:endParaRPr lang="en-150" sz="2800" dirty="0">
              <a:solidFill>
                <a:schemeClr val="bg1"/>
              </a:solidFill>
              <a:latin typeface="Bahnschrift" panose="020B0502040204020203" pitchFamily="34" charset="0"/>
            </a:endParaRPr>
          </a:p>
        </p:txBody>
      </p:sp>
      <p:pic>
        <p:nvPicPr>
          <p:cNvPr id="49" name="Illustration"/>
          <p:cNvPicPr>
            <a:picLocks noChangeAspect="1"/>
          </p:cNvPicPr>
          <p:nvPr/>
        </p:nvPicPr>
        <p:blipFill>
          <a:blip r:embed="rId3">
            <a:extLst>
              <a:ext uri="{28A0092B-C50C-407E-A947-70E740481C1C}">
                <a14:useLocalDpi xmlns:a14="http://schemas.microsoft.com/office/drawing/2010/main" val="0"/>
              </a:ext>
            </a:extLst>
          </a:blip>
          <a:srcRect/>
          <a:stretch/>
        </p:blipFill>
        <p:spPr>
          <a:xfrm>
            <a:off x="1962350" y="554086"/>
            <a:ext cx="23073210" cy="12978680"/>
          </a:xfrm>
          <a:prstGeom prst="rect">
            <a:avLst/>
          </a:prstGeom>
        </p:spPr>
      </p:pic>
    </p:spTree>
    <p:extLst>
      <p:ext uri="{BB962C8B-B14F-4D97-AF65-F5344CB8AC3E}">
        <p14:creationId xmlns:p14="http://schemas.microsoft.com/office/powerpoint/2010/main" val="17372671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fade">
                                      <p:cBhvr>
                                        <p:cTn id="7" dur="300"/>
                                        <p:tgtEl>
                                          <p:spTgt spid="47"/>
                                        </p:tgtEl>
                                      </p:cBhvr>
                                    </p:animEffect>
                                  </p:childTnLst>
                                </p:cTn>
                              </p:par>
                            </p:childTnLst>
                          </p:cTn>
                        </p:par>
                        <p:par>
                          <p:cTn id="8" fill="hold">
                            <p:stCondLst>
                              <p:cond delay="300"/>
                            </p:stCondLst>
                            <p:childTnLst>
                              <p:par>
                                <p:cTn id="9" presetID="2" presetClass="entr" presetSubtype="4" fill="hold" grpId="0" nodeType="afterEffect">
                                  <p:stCondLst>
                                    <p:cond delay="0"/>
                                  </p:stCondLst>
                                  <p:childTnLst>
                                    <p:set>
                                      <p:cBhvr>
                                        <p:cTn id="10" dur="1" fill="hold">
                                          <p:stCondLst>
                                            <p:cond delay="0"/>
                                          </p:stCondLst>
                                        </p:cTn>
                                        <p:tgtEl>
                                          <p:spTgt spid="48"/>
                                        </p:tgtEl>
                                        <p:attrNameLst>
                                          <p:attrName>style.visibility</p:attrName>
                                        </p:attrNameLst>
                                      </p:cBhvr>
                                      <p:to>
                                        <p:strVal val="visible"/>
                                      </p:to>
                                    </p:set>
                                    <p:anim calcmode="lin" valueType="num">
                                      <p:cBhvr additive="base">
                                        <p:cTn id="11" dur="200" fill="hold"/>
                                        <p:tgtEl>
                                          <p:spTgt spid="48"/>
                                        </p:tgtEl>
                                        <p:attrNameLst>
                                          <p:attrName>ppt_x</p:attrName>
                                        </p:attrNameLst>
                                      </p:cBhvr>
                                      <p:tavLst>
                                        <p:tav tm="0">
                                          <p:val>
                                            <p:strVal val="#ppt_x"/>
                                          </p:val>
                                        </p:tav>
                                        <p:tav tm="100000">
                                          <p:val>
                                            <p:strVal val="#ppt_x"/>
                                          </p:val>
                                        </p:tav>
                                      </p:tavLst>
                                    </p:anim>
                                    <p:anim calcmode="lin" valueType="num">
                                      <p:cBhvr additive="base">
                                        <p:cTn id="12" dur="200" fill="hold"/>
                                        <p:tgtEl>
                                          <p:spTgt spid="48"/>
                                        </p:tgtEl>
                                        <p:attrNameLst>
                                          <p:attrName>ppt_y</p:attrName>
                                        </p:attrNameLst>
                                      </p:cBhvr>
                                      <p:tavLst>
                                        <p:tav tm="0">
                                          <p:val>
                                            <p:strVal val="1+#ppt_h/2"/>
                                          </p:val>
                                        </p:tav>
                                        <p:tav tm="100000">
                                          <p:val>
                                            <p:strVal val="#ppt_y"/>
                                          </p:val>
                                        </p:tav>
                                      </p:tavLst>
                                    </p:anim>
                                  </p:childTnLst>
                                </p:cTn>
                              </p:par>
                              <p:par>
                                <p:cTn id="13" presetID="10" presetClass="entr" presetSubtype="0" fill="hold" nodeType="withEffect">
                                  <p:stCondLst>
                                    <p:cond delay="0"/>
                                  </p:stCondLst>
                                  <p:childTnLst>
                                    <p:set>
                                      <p:cBhvr>
                                        <p:cTn id="14" dur="1" fill="hold">
                                          <p:stCondLst>
                                            <p:cond delay="0"/>
                                          </p:stCondLst>
                                        </p:cTn>
                                        <p:tgtEl>
                                          <p:spTgt spid="49"/>
                                        </p:tgtEl>
                                        <p:attrNameLst>
                                          <p:attrName>style.visibility</p:attrName>
                                        </p:attrNameLst>
                                      </p:cBhvr>
                                      <p:to>
                                        <p:strVal val="visible"/>
                                      </p:to>
                                    </p:set>
                                    <p:animEffect transition="in" filter="fade">
                                      <p:cBhvr>
                                        <p:cTn id="15"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p:bldP spid="48"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de la diapositive">
            <a:extLst>
              <a:ext uri="{FF2B5EF4-FFF2-40B4-BE49-F238E27FC236}">
                <a16:creationId xmlns:a16="http://schemas.microsoft.com/office/drawing/2014/main" id="{25810E57-50F5-C80B-5EC8-263BE3E68C52}"/>
              </a:ext>
            </a:extLst>
          </p:cNvPr>
          <p:cNvSpPr>
            <a:spLocks noGrp="1"/>
          </p:cNvSpPr>
          <p:nvPr>
            <p:ph type="ctrTitle" idx="4294967295"/>
          </p:nvPr>
        </p:nvSpPr>
        <p:spPr>
          <a:xfrm>
            <a:off x="0" y="-4762500"/>
            <a:ext cx="18361025" cy="2312987"/>
          </a:xfrm>
          <a:prstGeom prst="rect">
            <a:avLst/>
          </a:prstGeom>
        </p:spPr>
        <p:txBody>
          <a:bodyPr vert="horz" lIns="91440" tIns="45720" rIns="91440" bIns="45720" rtlCol="0" anchor="b">
            <a:normAutofit/>
          </a:bodyPr>
          <a:lstStyle/>
          <a:p>
            <a:r>
              <a:rPr lang="fr-FR" dirty="0"/>
              <a:t>Élargissement de l’UE</a:t>
            </a:r>
          </a:p>
        </p:txBody>
      </p:sp>
      <p:sp>
        <p:nvSpPr>
          <p:cNvPr id="47" name="Titre"/>
          <p:cNvSpPr txBox="1">
            <a:spLocks/>
          </p:cNvSpPr>
          <p:nvPr/>
        </p:nvSpPr>
        <p:spPr>
          <a:xfrm>
            <a:off x="584359" y="4807625"/>
            <a:ext cx="10083641" cy="3268919"/>
          </a:xfrm>
          <a:prstGeom prst="rect">
            <a:avLst/>
          </a:prstGeom>
        </p:spPr>
        <p:txBody>
          <a:bodyPr vert="horz" lIns="91440" tIns="45720" rIns="91440" bIns="45720" rtlCol="0" anchor="b">
            <a:noAutofit/>
          </a:bodyPr>
          <a:lstStyle>
            <a:lvl1pPr algn="ctr" defTabSz="1823954" rtl="0" eaLnBrk="1" latinLnBrk="0" hangingPunct="1">
              <a:lnSpc>
                <a:spcPct val="90000"/>
              </a:lnSpc>
              <a:spcBef>
                <a:spcPct val="0"/>
              </a:spcBef>
              <a:buNone/>
              <a:defRPr sz="11968" kern="1200">
                <a:solidFill>
                  <a:schemeClr val="tx1"/>
                </a:solidFill>
                <a:latin typeface="+mj-lt"/>
                <a:ea typeface="+mj-ea"/>
                <a:cs typeface="+mj-cs"/>
              </a:defRPr>
            </a:lvl1pPr>
          </a:lstStyle>
          <a:p>
            <a:pPr algn="l"/>
            <a:r>
              <a:rPr lang="fr-FR" sz="12000" dirty="0">
                <a:solidFill>
                  <a:schemeClr val="bg1"/>
                </a:solidFill>
                <a:latin typeface="Bahnschrift bold" panose="020B0502040204020203" pitchFamily="34" charset="0"/>
              </a:rPr>
              <a:t>Élargissement de l’UE</a:t>
            </a:r>
          </a:p>
        </p:txBody>
      </p:sp>
      <p:sp>
        <p:nvSpPr>
          <p:cNvPr id="48" name="Texte"/>
          <p:cNvSpPr/>
          <p:nvPr/>
        </p:nvSpPr>
        <p:spPr>
          <a:xfrm>
            <a:off x="563037" y="8224795"/>
            <a:ext cx="9773986" cy="1384995"/>
          </a:xfrm>
          <a:prstGeom prst="rect">
            <a:avLst/>
          </a:prstGeom>
        </p:spPr>
        <p:txBody>
          <a:bodyPr wrap="square">
            <a:spAutoFit/>
          </a:bodyPr>
          <a:lstStyle/>
          <a:p>
            <a:r>
              <a:rPr lang="fr-FR" sz="2800" dirty="0">
                <a:solidFill>
                  <a:schemeClr val="bg1"/>
                </a:solidFill>
                <a:latin typeface="Bahnschrift" panose="020B0502040204020203" pitchFamily="34" charset="0"/>
              </a:rPr>
              <a:t>Tout </a:t>
            </a:r>
            <a:r>
              <a:rPr lang="fr-FR" sz="2800" b="1" dirty="0">
                <a:solidFill>
                  <a:schemeClr val="bg1"/>
                </a:solidFill>
                <a:latin typeface="Bahnschrift" panose="020B0502040204020203" pitchFamily="34" charset="0"/>
              </a:rPr>
              <a:t>pays européen </a:t>
            </a:r>
            <a:r>
              <a:rPr lang="fr-FR" sz="2800" dirty="0">
                <a:solidFill>
                  <a:schemeClr val="bg1"/>
                </a:solidFill>
                <a:latin typeface="Bahnschrift" panose="020B0502040204020203" pitchFamily="34" charset="0"/>
              </a:rPr>
              <a:t>peut présenter une demande d’adhésion </a:t>
            </a:r>
            <a:r>
              <a:rPr lang="fr-FR" sz="2800" b="1" dirty="0">
                <a:solidFill>
                  <a:schemeClr val="bg1"/>
                </a:solidFill>
                <a:latin typeface="Bahnschrift" panose="020B0502040204020203" pitchFamily="34" charset="0"/>
              </a:rPr>
              <a:t>s’il respecte les valeurs démocratiques de l’UE </a:t>
            </a:r>
            <a:r>
              <a:rPr lang="fr-FR" sz="2800" dirty="0">
                <a:solidFill>
                  <a:schemeClr val="bg1"/>
                </a:solidFill>
                <a:latin typeface="Bahnschrift" panose="020B0502040204020203" pitchFamily="34" charset="0"/>
              </a:rPr>
              <a:t>et s’engage à les promouvoir.</a:t>
            </a:r>
            <a:endParaRPr lang="en-150" sz="2800" dirty="0">
              <a:solidFill>
                <a:schemeClr val="bg1"/>
              </a:solidFill>
              <a:latin typeface="Bahnschrift" panose="020B0502040204020203" pitchFamily="34" charset="0"/>
            </a:endParaRPr>
          </a:p>
        </p:txBody>
      </p:sp>
    </p:spTree>
    <p:extLst>
      <p:ext uri="{BB962C8B-B14F-4D97-AF65-F5344CB8AC3E}">
        <p14:creationId xmlns:p14="http://schemas.microsoft.com/office/powerpoint/2010/main" val="26992101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fade">
                                      <p:cBhvr>
                                        <p:cTn id="7" dur="300"/>
                                        <p:tgtEl>
                                          <p:spTgt spid="47"/>
                                        </p:tgtEl>
                                      </p:cBhvr>
                                    </p:animEffect>
                                  </p:childTnLst>
                                </p:cTn>
                              </p:par>
                            </p:childTnLst>
                          </p:cTn>
                        </p:par>
                        <p:par>
                          <p:cTn id="8" fill="hold">
                            <p:stCondLst>
                              <p:cond delay="300"/>
                            </p:stCondLst>
                            <p:childTnLst>
                              <p:par>
                                <p:cTn id="9" presetID="2" presetClass="entr" presetSubtype="4" fill="hold" grpId="0" nodeType="afterEffect">
                                  <p:stCondLst>
                                    <p:cond delay="0"/>
                                  </p:stCondLst>
                                  <p:childTnLst>
                                    <p:set>
                                      <p:cBhvr>
                                        <p:cTn id="10" dur="1" fill="hold">
                                          <p:stCondLst>
                                            <p:cond delay="0"/>
                                          </p:stCondLst>
                                        </p:cTn>
                                        <p:tgtEl>
                                          <p:spTgt spid="48"/>
                                        </p:tgtEl>
                                        <p:attrNameLst>
                                          <p:attrName>style.visibility</p:attrName>
                                        </p:attrNameLst>
                                      </p:cBhvr>
                                      <p:to>
                                        <p:strVal val="visible"/>
                                      </p:to>
                                    </p:set>
                                    <p:anim calcmode="lin" valueType="num">
                                      <p:cBhvr additive="base">
                                        <p:cTn id="11" dur="200" fill="hold"/>
                                        <p:tgtEl>
                                          <p:spTgt spid="48"/>
                                        </p:tgtEl>
                                        <p:attrNameLst>
                                          <p:attrName>ppt_x</p:attrName>
                                        </p:attrNameLst>
                                      </p:cBhvr>
                                      <p:tavLst>
                                        <p:tav tm="0">
                                          <p:val>
                                            <p:strVal val="#ppt_x"/>
                                          </p:val>
                                        </p:tav>
                                        <p:tav tm="100000">
                                          <p:val>
                                            <p:strVal val="#ppt_x"/>
                                          </p:val>
                                        </p:tav>
                                      </p:tavLst>
                                    </p:anim>
                                    <p:anim calcmode="lin" valueType="num">
                                      <p:cBhvr additive="base">
                                        <p:cTn id="12" dur="200" fill="hold"/>
                                        <p:tgtEl>
                                          <p:spTgt spid="4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p:bldP spid="48"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de la diapositive">
            <a:extLst>
              <a:ext uri="{FF2B5EF4-FFF2-40B4-BE49-F238E27FC236}">
                <a16:creationId xmlns:a16="http://schemas.microsoft.com/office/drawing/2014/main" id="{C0E1E017-C529-5A88-4FF7-A9CCD3493798}"/>
              </a:ext>
            </a:extLst>
          </p:cNvPr>
          <p:cNvSpPr>
            <a:spLocks noGrp="1"/>
          </p:cNvSpPr>
          <p:nvPr>
            <p:ph type="ctrTitle" idx="4294967295"/>
          </p:nvPr>
        </p:nvSpPr>
        <p:spPr>
          <a:xfrm>
            <a:off x="0" y="-4762500"/>
            <a:ext cx="18361025" cy="2346325"/>
          </a:xfrm>
          <a:prstGeom prst="rect">
            <a:avLst/>
          </a:prstGeom>
        </p:spPr>
        <p:txBody>
          <a:bodyPr vert="horz" lIns="91440" tIns="45720" rIns="91440" bIns="45720" rtlCol="0" anchor="b">
            <a:normAutofit/>
          </a:bodyPr>
          <a:lstStyle/>
          <a:p>
            <a:r>
              <a:rPr lang="fr-FR" dirty="0"/>
              <a:t>Pays candidats</a:t>
            </a:r>
          </a:p>
        </p:txBody>
      </p:sp>
      <p:sp>
        <p:nvSpPr>
          <p:cNvPr id="11" name="Titre" title="Map of candidate countries"/>
          <p:cNvSpPr txBox="1">
            <a:spLocks/>
          </p:cNvSpPr>
          <p:nvPr/>
        </p:nvSpPr>
        <p:spPr>
          <a:xfrm>
            <a:off x="536898" y="3845764"/>
            <a:ext cx="9151387" cy="3268919"/>
          </a:xfrm>
          <a:prstGeom prst="rect">
            <a:avLst/>
          </a:prstGeom>
        </p:spPr>
        <p:txBody>
          <a:bodyPr vert="horz" lIns="91440" tIns="45720" rIns="91440" bIns="45720" rtlCol="0" anchor="b">
            <a:noAutofit/>
          </a:bodyPr>
          <a:lstStyle>
            <a:lvl1pPr algn="ctr" defTabSz="1823954" rtl="0" eaLnBrk="1" latinLnBrk="0" hangingPunct="1">
              <a:lnSpc>
                <a:spcPct val="90000"/>
              </a:lnSpc>
              <a:spcBef>
                <a:spcPct val="0"/>
              </a:spcBef>
              <a:buNone/>
              <a:defRPr sz="11968" kern="1200">
                <a:solidFill>
                  <a:schemeClr val="tx1"/>
                </a:solidFill>
                <a:latin typeface="+mj-lt"/>
                <a:ea typeface="+mj-ea"/>
                <a:cs typeface="+mj-cs"/>
              </a:defRPr>
            </a:lvl1pPr>
          </a:lstStyle>
          <a:p>
            <a:pPr algn="l"/>
            <a:r>
              <a:rPr lang="fr-FR" sz="12000" dirty="0">
                <a:solidFill>
                  <a:schemeClr val="bg1"/>
                </a:solidFill>
                <a:latin typeface="Bahnschrift bold" panose="020B0502040204020203" pitchFamily="34" charset="0"/>
              </a:rPr>
              <a:t>Pays candidats</a:t>
            </a:r>
          </a:p>
        </p:txBody>
      </p:sp>
      <p:sp>
        <p:nvSpPr>
          <p:cNvPr id="18" name="Texte"/>
          <p:cNvSpPr/>
          <p:nvPr/>
        </p:nvSpPr>
        <p:spPr>
          <a:xfrm>
            <a:off x="548233" y="7262934"/>
            <a:ext cx="9773986" cy="3970318"/>
          </a:xfrm>
          <a:prstGeom prst="rect">
            <a:avLst/>
          </a:prstGeom>
        </p:spPr>
        <p:txBody>
          <a:bodyPr wrap="square">
            <a:spAutoFit/>
          </a:bodyPr>
          <a:lstStyle/>
          <a:p>
            <a:r>
              <a:rPr lang="fr-FR" sz="2800" dirty="0">
                <a:solidFill>
                  <a:schemeClr val="bg1"/>
                </a:solidFill>
                <a:latin typeface="Bahnschrift" panose="020B0502040204020203" pitchFamily="34" charset="0"/>
              </a:rPr>
              <a:t>•	Albanie</a:t>
            </a:r>
          </a:p>
          <a:p>
            <a:r>
              <a:rPr lang="fr-FR" sz="2800" dirty="0">
                <a:solidFill>
                  <a:schemeClr val="bg1"/>
                </a:solidFill>
                <a:latin typeface="Bahnschrift" panose="020B0502040204020203" pitchFamily="34" charset="0"/>
              </a:rPr>
              <a:t>•	Bosnie-Herzégovine</a:t>
            </a:r>
          </a:p>
          <a:p>
            <a:r>
              <a:rPr lang="fr-FR" sz="2800" dirty="0">
                <a:solidFill>
                  <a:schemeClr val="bg1"/>
                </a:solidFill>
                <a:latin typeface="Bahnschrift" panose="020B0502040204020203" pitchFamily="34" charset="0"/>
              </a:rPr>
              <a:t>•	Moldavie</a:t>
            </a:r>
          </a:p>
          <a:p>
            <a:r>
              <a:rPr lang="fr-FR" sz="2800" dirty="0">
                <a:solidFill>
                  <a:schemeClr val="bg1"/>
                </a:solidFill>
                <a:latin typeface="Bahnschrift" panose="020B0502040204020203" pitchFamily="34" charset="0"/>
              </a:rPr>
              <a:t>•	République de Macédoine du Nord</a:t>
            </a:r>
          </a:p>
          <a:p>
            <a:r>
              <a:rPr lang="fr-FR" sz="2800" dirty="0">
                <a:solidFill>
                  <a:schemeClr val="bg1"/>
                </a:solidFill>
                <a:latin typeface="Bahnschrift" panose="020B0502040204020203" pitchFamily="34" charset="0"/>
              </a:rPr>
              <a:t>•	Monténégro</a:t>
            </a:r>
          </a:p>
          <a:p>
            <a:r>
              <a:rPr lang="fr-FR" sz="2800" dirty="0">
                <a:solidFill>
                  <a:schemeClr val="bg1"/>
                </a:solidFill>
                <a:latin typeface="Bahnschrift" panose="020B0502040204020203" pitchFamily="34" charset="0"/>
              </a:rPr>
              <a:t>•	Serbie</a:t>
            </a:r>
          </a:p>
          <a:p>
            <a:r>
              <a:rPr lang="fr-FR" sz="2800" dirty="0">
                <a:solidFill>
                  <a:schemeClr val="bg1"/>
                </a:solidFill>
                <a:latin typeface="Bahnschrift" panose="020B0502040204020203" pitchFamily="34" charset="0"/>
              </a:rPr>
              <a:t>•	Turquie</a:t>
            </a:r>
          </a:p>
          <a:p>
            <a:r>
              <a:rPr lang="fr-FR" sz="2800" dirty="0">
                <a:solidFill>
                  <a:schemeClr val="bg1"/>
                </a:solidFill>
                <a:latin typeface="Bahnschrift" panose="020B0502040204020203" pitchFamily="34" charset="0"/>
              </a:rPr>
              <a:t>•	Ukraine</a:t>
            </a:r>
          </a:p>
          <a:p>
            <a:pPr marL="457200" indent="-457200">
              <a:buFont typeface="Arial" panose="020B0604020202020204" pitchFamily="34" charset="0"/>
              <a:buChar char="•"/>
            </a:pPr>
            <a:r>
              <a:rPr lang="fr-FR" sz="2800" dirty="0">
                <a:solidFill>
                  <a:schemeClr val="bg1"/>
                </a:solidFill>
                <a:latin typeface="Bahnschrift" panose="020B0502040204020203" pitchFamily="34" charset="0"/>
              </a:rPr>
              <a:t>Géorgie</a:t>
            </a:r>
          </a:p>
        </p:txBody>
      </p:sp>
      <p:pic>
        <p:nvPicPr>
          <p:cNvPr id="29" name="Illustration 1"/>
          <p:cNvPicPr>
            <a:picLocks noChangeAspect="1"/>
          </p:cNvPicPr>
          <p:nvPr/>
        </p:nvPicPr>
        <p:blipFill>
          <a:blip r:embed="rId3">
            <a:extLst>
              <a:ext uri="{28A0092B-C50C-407E-A947-70E740481C1C}">
                <a14:useLocalDpi xmlns:a14="http://schemas.microsoft.com/office/drawing/2010/main" val="0"/>
              </a:ext>
            </a:extLst>
          </a:blip>
          <a:srcRect/>
          <a:stretch/>
        </p:blipFill>
        <p:spPr>
          <a:xfrm>
            <a:off x="2597451" y="-79813"/>
            <a:ext cx="24319088" cy="13679487"/>
          </a:xfrm>
          <a:prstGeom prst="rect">
            <a:avLst/>
          </a:prstGeom>
        </p:spPr>
      </p:pic>
      <p:pic>
        <p:nvPicPr>
          <p:cNvPr id="2" name="Illustration 2" descr="Sur la même carte: la Bosnie-Herzégovine est mise en évidence.">
            <a:extLst>
              <a:ext uri="{FF2B5EF4-FFF2-40B4-BE49-F238E27FC236}">
                <a16:creationId xmlns:a16="http://schemas.microsoft.com/office/drawing/2014/main" id="{EB4D97EA-E8AB-69AD-03A3-A89D07356D77}"/>
              </a:ext>
            </a:extLst>
          </p:cNvPr>
          <p:cNvPicPr>
            <a:picLocks noChangeAspect="1"/>
          </p:cNvPicPr>
          <p:nvPr/>
        </p:nvPicPr>
        <p:blipFill rotWithShape="1">
          <a:blip r:embed="rId4">
            <a:extLst>
              <a:ext uri="{28A0092B-C50C-407E-A947-70E740481C1C}">
                <a14:useLocalDpi xmlns:a14="http://schemas.microsoft.com/office/drawing/2010/main" val="0"/>
              </a:ext>
            </a:extLst>
          </a:blip>
          <a:srcRect l="69179" r="25808"/>
          <a:stretch/>
        </p:blipFill>
        <p:spPr>
          <a:xfrm>
            <a:off x="17897889" y="-16645"/>
            <a:ext cx="1219200" cy="13679487"/>
          </a:xfrm>
          <a:prstGeom prst="rect">
            <a:avLst/>
          </a:prstGeom>
        </p:spPr>
      </p:pic>
    </p:spTree>
    <p:extLst>
      <p:ext uri="{BB962C8B-B14F-4D97-AF65-F5344CB8AC3E}">
        <p14:creationId xmlns:p14="http://schemas.microsoft.com/office/powerpoint/2010/main" val="2124088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300"/>
                                        <p:tgtEl>
                                          <p:spTgt spid="11"/>
                                        </p:tgtEl>
                                      </p:cBhvr>
                                    </p:animEffect>
                                  </p:childTnLst>
                                </p:cTn>
                              </p:par>
                            </p:childTnLst>
                          </p:cTn>
                        </p:par>
                        <p:par>
                          <p:cTn id="8" fill="hold">
                            <p:stCondLst>
                              <p:cond delay="300"/>
                            </p:stCondLst>
                            <p:childTnLst>
                              <p:par>
                                <p:cTn id="9" presetID="2" presetClass="entr" presetSubtype="4" fill="hold" grpId="0" nodeType="afterEffect">
                                  <p:stCondLst>
                                    <p:cond delay="0"/>
                                  </p:stCondLst>
                                  <p:childTnLst>
                                    <p:set>
                                      <p:cBhvr>
                                        <p:cTn id="10" dur="1" fill="hold">
                                          <p:stCondLst>
                                            <p:cond delay="0"/>
                                          </p:stCondLst>
                                        </p:cTn>
                                        <p:tgtEl>
                                          <p:spTgt spid="18"/>
                                        </p:tgtEl>
                                        <p:attrNameLst>
                                          <p:attrName>style.visibility</p:attrName>
                                        </p:attrNameLst>
                                      </p:cBhvr>
                                      <p:to>
                                        <p:strVal val="visible"/>
                                      </p:to>
                                    </p:set>
                                    <p:anim calcmode="lin" valueType="num">
                                      <p:cBhvr additive="base">
                                        <p:cTn id="11" dur="200" fill="hold"/>
                                        <p:tgtEl>
                                          <p:spTgt spid="18"/>
                                        </p:tgtEl>
                                        <p:attrNameLst>
                                          <p:attrName>ppt_x</p:attrName>
                                        </p:attrNameLst>
                                      </p:cBhvr>
                                      <p:tavLst>
                                        <p:tav tm="0">
                                          <p:val>
                                            <p:strVal val="#ppt_x"/>
                                          </p:val>
                                        </p:tav>
                                        <p:tav tm="100000">
                                          <p:val>
                                            <p:strVal val="#ppt_x"/>
                                          </p:val>
                                        </p:tav>
                                      </p:tavLst>
                                    </p:anim>
                                    <p:anim calcmode="lin" valueType="num">
                                      <p:cBhvr additive="base">
                                        <p:cTn id="12" dur="200" fill="hold"/>
                                        <p:tgtEl>
                                          <p:spTgt spid="18"/>
                                        </p:tgtEl>
                                        <p:attrNameLst>
                                          <p:attrName>ppt_y</p:attrName>
                                        </p:attrNameLst>
                                      </p:cBhvr>
                                      <p:tavLst>
                                        <p:tav tm="0">
                                          <p:val>
                                            <p:strVal val="1+#ppt_h/2"/>
                                          </p:val>
                                        </p:tav>
                                        <p:tav tm="100000">
                                          <p:val>
                                            <p:strVal val="#ppt_y"/>
                                          </p:val>
                                        </p:tav>
                                      </p:tavLst>
                                    </p:anim>
                                  </p:childTnLst>
                                </p:cTn>
                              </p:par>
                              <p:par>
                                <p:cTn id="13" presetID="10" presetClass="entr" presetSubtype="0" fill="hold" nodeType="withEffect">
                                  <p:stCondLst>
                                    <p:cond delay="0"/>
                                  </p:stCondLst>
                                  <p:childTnLst>
                                    <p:set>
                                      <p:cBhvr>
                                        <p:cTn id="14" dur="1" fill="hold">
                                          <p:stCondLst>
                                            <p:cond delay="0"/>
                                          </p:stCondLst>
                                        </p:cTn>
                                        <p:tgtEl>
                                          <p:spTgt spid="29"/>
                                        </p:tgtEl>
                                        <p:attrNameLst>
                                          <p:attrName>style.visibility</p:attrName>
                                        </p:attrNameLst>
                                      </p:cBhvr>
                                      <p:to>
                                        <p:strVal val="visible"/>
                                      </p:to>
                                    </p:set>
                                    <p:animEffect transition="in" filter="fade">
                                      <p:cBhvr>
                                        <p:cTn id="15" dur="500"/>
                                        <p:tgtEl>
                                          <p:spTgt spid="29"/>
                                        </p:tgtEl>
                                      </p:cBhvr>
                                    </p:animEffect>
                                  </p:childTnLst>
                                </p:cTn>
                              </p:par>
                              <p:par>
                                <p:cTn id="16" presetID="10" presetClass="entr" presetSubtype="0" fill="hold" nodeType="with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fade">
                                      <p:cBhvr>
                                        <p:cTn id="18"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8"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p:cNvSpPr>
            <a:spLocks noGrp="1"/>
          </p:cNvSpPr>
          <p:nvPr>
            <p:ph type="title" idx="4294967295"/>
          </p:nvPr>
        </p:nvSpPr>
        <p:spPr>
          <a:xfrm>
            <a:off x="622505" y="3864841"/>
            <a:ext cx="10611552" cy="3674439"/>
          </a:xfrm>
          <a:prstGeom prst="rect">
            <a:avLst/>
          </a:prstGeom>
        </p:spPr>
        <p:txBody>
          <a:bodyPr>
            <a:noAutofit/>
          </a:bodyPr>
          <a:lstStyle/>
          <a:p>
            <a:pPr>
              <a:lnSpc>
                <a:spcPct val="80000"/>
              </a:lnSpc>
              <a:spcBef>
                <a:spcPts val="0"/>
              </a:spcBef>
            </a:pPr>
            <a:r>
              <a:rPr lang="fr-FR" sz="9600" dirty="0">
                <a:solidFill>
                  <a:schemeClr val="bg1"/>
                </a:solidFill>
                <a:latin typeface="Bahnschrift bold" panose="020B0502040204020203" pitchFamily="34" charset="0"/>
              </a:rPr>
              <a:t>L’UE est une union</a:t>
            </a:r>
            <a:br>
              <a:rPr lang="en-150" sz="9600" dirty="0">
                <a:solidFill>
                  <a:schemeClr val="bg1"/>
                </a:solidFill>
                <a:latin typeface="Bahnschrift bold" panose="020B0502040204020203" pitchFamily="34" charset="0"/>
              </a:rPr>
            </a:br>
            <a:r>
              <a:rPr lang="fr-FR" sz="9600" dirty="0">
                <a:solidFill>
                  <a:schemeClr val="bg1"/>
                </a:solidFill>
                <a:latin typeface="Bahnschrift bold" panose="020B0502040204020203" pitchFamily="34" charset="0"/>
              </a:rPr>
              <a:t>économique et politique unique</a:t>
            </a:r>
            <a:br>
              <a:rPr lang="en-150" sz="9600" dirty="0">
                <a:solidFill>
                  <a:schemeClr val="bg1"/>
                </a:solidFill>
                <a:latin typeface="Bahnschrift bold" panose="020B0502040204020203" pitchFamily="34" charset="0"/>
              </a:rPr>
            </a:br>
            <a:endParaRPr lang="en-150" sz="12000" dirty="0">
              <a:solidFill>
                <a:schemeClr val="bg1"/>
              </a:solidFill>
              <a:latin typeface="Bahnschrift bold" panose="020B0502040204020203" pitchFamily="34" charset="0"/>
            </a:endParaRPr>
          </a:p>
        </p:txBody>
      </p:sp>
      <p:sp>
        <p:nvSpPr>
          <p:cNvPr id="10" name="Contenu 1"/>
          <p:cNvSpPr txBox="1"/>
          <p:nvPr/>
        </p:nvSpPr>
        <p:spPr>
          <a:xfrm>
            <a:off x="622505" y="8329897"/>
            <a:ext cx="4006225" cy="1354217"/>
          </a:xfrm>
          <a:prstGeom prst="rect">
            <a:avLst/>
          </a:prstGeom>
          <a:noFill/>
        </p:spPr>
        <p:txBody>
          <a:bodyPr wrap="none" rtlCol="0">
            <a:spAutoFit/>
          </a:bodyPr>
          <a:lstStyle/>
          <a:p>
            <a:r>
              <a:rPr lang="fr-FR" sz="8200" dirty="0">
                <a:solidFill>
                  <a:srgbClr val="243C7C"/>
                </a:solidFill>
                <a:latin typeface="Bahnschrift bold" panose="020B0502040204020203" pitchFamily="34" charset="0"/>
              </a:rPr>
              <a:t>27 pays </a:t>
            </a:r>
          </a:p>
        </p:txBody>
      </p:sp>
      <p:sp>
        <p:nvSpPr>
          <p:cNvPr id="12" name="Contenu 2"/>
          <p:cNvSpPr txBox="1"/>
          <p:nvPr/>
        </p:nvSpPr>
        <p:spPr>
          <a:xfrm>
            <a:off x="622505" y="9424217"/>
            <a:ext cx="11331948" cy="1354217"/>
          </a:xfrm>
          <a:prstGeom prst="rect">
            <a:avLst/>
          </a:prstGeom>
          <a:noFill/>
        </p:spPr>
        <p:txBody>
          <a:bodyPr wrap="none" rtlCol="0">
            <a:spAutoFit/>
          </a:bodyPr>
          <a:lstStyle/>
          <a:p>
            <a:r>
              <a:rPr lang="fr-FR" sz="8200" dirty="0">
                <a:solidFill>
                  <a:srgbClr val="243C7C"/>
                </a:solidFill>
                <a:latin typeface="Bahnschrift bold" panose="020B0502040204020203" pitchFamily="34" charset="0"/>
              </a:rPr>
              <a:t>447 millions d’habitants</a:t>
            </a:r>
          </a:p>
        </p:txBody>
      </p:sp>
    </p:spTree>
    <p:extLst>
      <p:ext uri="{BB962C8B-B14F-4D97-AF65-F5344CB8AC3E}">
        <p14:creationId xmlns:p14="http://schemas.microsoft.com/office/powerpoint/2010/main" val="88517189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300"/>
                                        <p:tgtEl>
                                          <p:spTgt spid="2"/>
                                        </p:tgtEl>
                                      </p:cBhvr>
                                    </p:animEffect>
                                  </p:childTnLst>
                                </p:cTn>
                              </p:par>
                            </p:childTnLst>
                          </p:cTn>
                        </p:par>
                        <p:par>
                          <p:cTn id="8" fill="hold">
                            <p:stCondLst>
                              <p:cond delay="300"/>
                            </p:stCondLst>
                            <p:childTnLst>
                              <p:par>
                                <p:cTn id="9" presetID="10" presetClass="entr" presetSubtype="0" fill="hold" grpId="1" nodeType="afterEffect">
                                  <p:stCondLst>
                                    <p:cond delay="0"/>
                                  </p:stCondLst>
                                  <p:iterate type="lt">
                                    <p:tmPct val="0"/>
                                  </p:iterate>
                                  <p:childTnLst>
                                    <p:set>
                                      <p:cBhvr>
                                        <p:cTn id="10" dur="1" fill="hold">
                                          <p:stCondLst>
                                            <p:cond delay="0"/>
                                          </p:stCondLst>
                                        </p:cTn>
                                        <p:tgtEl>
                                          <p:spTgt spid="10"/>
                                        </p:tgtEl>
                                        <p:attrNameLst>
                                          <p:attrName>style.visibility</p:attrName>
                                        </p:attrNameLst>
                                      </p:cBhvr>
                                      <p:to>
                                        <p:strVal val="visible"/>
                                      </p:to>
                                    </p:set>
                                    <p:animEffect transition="in" filter="fade">
                                      <p:cBhvr>
                                        <p:cTn id="11" dur="300"/>
                                        <p:tgtEl>
                                          <p:spTgt spid="10"/>
                                        </p:tgtEl>
                                      </p:cBhvr>
                                    </p:animEffect>
                                  </p:childTnLst>
                                </p:cTn>
                              </p:par>
                            </p:childTnLst>
                          </p:cTn>
                        </p:par>
                        <p:par>
                          <p:cTn id="12" fill="hold">
                            <p:stCondLst>
                              <p:cond delay="600"/>
                            </p:stCondLst>
                            <p:childTnLst>
                              <p:par>
                                <p:cTn id="13" presetID="10" presetClass="entr" presetSubtype="0" fill="hold" grpId="1" nodeType="afterEffect">
                                  <p:stCondLst>
                                    <p:cond delay="0"/>
                                  </p:stCondLst>
                                  <p:iterate type="lt">
                                    <p:tmPct val="0"/>
                                  </p:iterate>
                                  <p:childTnLst>
                                    <p:set>
                                      <p:cBhvr>
                                        <p:cTn id="14" dur="1" fill="hold">
                                          <p:stCondLst>
                                            <p:cond delay="0"/>
                                          </p:stCondLst>
                                        </p:cTn>
                                        <p:tgtEl>
                                          <p:spTgt spid="12"/>
                                        </p:tgtEl>
                                        <p:attrNameLst>
                                          <p:attrName>style.visibility</p:attrName>
                                        </p:attrNameLst>
                                      </p:cBhvr>
                                      <p:to>
                                        <p:strVal val="visible"/>
                                      </p:to>
                                    </p:set>
                                    <p:animEffect transition="in" filter="fade">
                                      <p:cBhvr>
                                        <p:cTn id="15" dur="2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0" grpId="1"/>
      <p:bldP spid="12" grpId="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de la diapositive">
            <a:extLst>
              <a:ext uri="{FF2B5EF4-FFF2-40B4-BE49-F238E27FC236}">
                <a16:creationId xmlns:a16="http://schemas.microsoft.com/office/drawing/2014/main" id="{BBABCC39-2FB6-DE3A-0755-0D2A9B60BD48}"/>
              </a:ext>
            </a:extLst>
          </p:cNvPr>
          <p:cNvSpPr>
            <a:spLocks noGrp="1"/>
          </p:cNvSpPr>
          <p:nvPr>
            <p:ph type="ctrTitle" idx="4294967295"/>
          </p:nvPr>
        </p:nvSpPr>
        <p:spPr>
          <a:xfrm>
            <a:off x="0" y="-4762500"/>
            <a:ext cx="18361025" cy="2073275"/>
          </a:xfrm>
          <a:prstGeom prst="rect">
            <a:avLst/>
          </a:prstGeom>
        </p:spPr>
        <p:txBody>
          <a:bodyPr vert="horz" lIns="91440" tIns="45720" rIns="91440" bIns="45720" rtlCol="0" anchor="b">
            <a:normAutofit/>
          </a:bodyPr>
          <a:lstStyle/>
          <a:p>
            <a:r>
              <a:rPr lang="fr-FR" dirty="0"/>
              <a:t>Pays candidats potentiels</a:t>
            </a:r>
          </a:p>
        </p:txBody>
      </p:sp>
      <p:sp>
        <p:nvSpPr>
          <p:cNvPr id="20" name="Titre"/>
          <p:cNvSpPr txBox="1">
            <a:spLocks/>
          </p:cNvSpPr>
          <p:nvPr/>
        </p:nvSpPr>
        <p:spPr>
          <a:xfrm>
            <a:off x="526013" y="3867536"/>
            <a:ext cx="9151387" cy="3268919"/>
          </a:xfrm>
          <a:prstGeom prst="rect">
            <a:avLst/>
          </a:prstGeom>
        </p:spPr>
        <p:txBody>
          <a:bodyPr vert="horz" lIns="91440" tIns="45720" rIns="91440" bIns="45720" rtlCol="0" anchor="b">
            <a:noAutofit/>
          </a:bodyPr>
          <a:lstStyle>
            <a:lvl1pPr algn="ctr" defTabSz="1823954" rtl="0" eaLnBrk="1" latinLnBrk="0" hangingPunct="1">
              <a:lnSpc>
                <a:spcPct val="90000"/>
              </a:lnSpc>
              <a:spcBef>
                <a:spcPct val="0"/>
              </a:spcBef>
              <a:buNone/>
              <a:defRPr sz="11968" kern="1200">
                <a:solidFill>
                  <a:schemeClr val="tx1"/>
                </a:solidFill>
                <a:latin typeface="+mj-lt"/>
                <a:ea typeface="+mj-ea"/>
                <a:cs typeface="+mj-cs"/>
              </a:defRPr>
            </a:lvl1pPr>
          </a:lstStyle>
          <a:p>
            <a:pPr algn="l"/>
            <a:r>
              <a:rPr lang="fr-FR" sz="12000" dirty="0">
                <a:solidFill>
                  <a:schemeClr val="bg1"/>
                </a:solidFill>
                <a:latin typeface="Bahnschrift bold" panose="020B0502040204020203" pitchFamily="34" charset="0"/>
              </a:rPr>
              <a:t>Candidats potentiels</a:t>
            </a:r>
          </a:p>
        </p:txBody>
      </p:sp>
      <p:sp>
        <p:nvSpPr>
          <p:cNvPr id="21" name="Texte"/>
          <p:cNvSpPr/>
          <p:nvPr/>
        </p:nvSpPr>
        <p:spPr>
          <a:xfrm>
            <a:off x="622505" y="7136455"/>
            <a:ext cx="9773986" cy="523220"/>
          </a:xfrm>
          <a:prstGeom prst="rect">
            <a:avLst/>
          </a:prstGeom>
        </p:spPr>
        <p:txBody>
          <a:bodyPr wrap="square">
            <a:spAutoFit/>
          </a:bodyPr>
          <a:lstStyle/>
          <a:p>
            <a:pPr marL="457200" lvl="0" indent="-457200">
              <a:buFont typeface="Arial" panose="020B0604020202020204" pitchFamily="34" charset="0"/>
              <a:buChar char="•"/>
            </a:pPr>
            <a:r>
              <a:rPr lang="fr-FR" sz="2800" dirty="0">
                <a:solidFill>
                  <a:schemeClr val="bg1"/>
                </a:solidFill>
                <a:latin typeface="Bahnschrift" panose="020B0502040204020203" pitchFamily="34" charset="0"/>
              </a:rPr>
              <a:t>Kosovo*</a:t>
            </a:r>
          </a:p>
        </p:txBody>
      </p:sp>
      <p:sp>
        <p:nvSpPr>
          <p:cNvPr id="2" name="Note"/>
          <p:cNvSpPr/>
          <p:nvPr/>
        </p:nvSpPr>
        <p:spPr>
          <a:xfrm>
            <a:off x="622505" y="11211022"/>
            <a:ext cx="6837128" cy="362215"/>
          </a:xfrm>
          <a:prstGeom prst="rect">
            <a:avLst/>
          </a:prstGeom>
        </p:spPr>
        <p:txBody>
          <a:bodyPr wrap="none">
            <a:spAutoFit/>
          </a:bodyPr>
          <a:lstStyle/>
          <a:p>
            <a:pPr>
              <a:lnSpc>
                <a:spcPct val="107000"/>
              </a:lnSpc>
              <a:spcAft>
                <a:spcPts val="800"/>
              </a:spcAft>
            </a:pPr>
            <a:r>
              <a:rPr lang="fr-FR" dirty="0">
                <a:solidFill>
                  <a:schemeClr val="bg1"/>
                </a:solidFill>
                <a:latin typeface="Bahnschrift" panose="020B0502040204020203" pitchFamily="34" charset="0"/>
                <a:ea typeface="Calibri" panose="020F0502020204030204" pitchFamily="34" charset="0"/>
                <a:cs typeface="Times New Roman" panose="02020603050405020304" pitchFamily="18" charset="0"/>
              </a:rPr>
              <a:t>*Cette désignation est sans préjudice des positions sur le statut.</a:t>
            </a:r>
          </a:p>
        </p:txBody>
      </p:sp>
      <p:pic>
        <p:nvPicPr>
          <p:cNvPr id="4" name="Illustration">
            <a:extLst>
              <a:ext uri="{FF2B5EF4-FFF2-40B4-BE49-F238E27FC236}">
                <a16:creationId xmlns:a16="http://schemas.microsoft.com/office/drawing/2014/main" id="{5C3069BD-DBF4-584C-FC32-C6300FCFCE75}"/>
              </a:ext>
            </a:extLst>
          </p:cNvPr>
          <p:cNvPicPr>
            <a:picLocks noChangeAspect="1"/>
          </p:cNvPicPr>
          <p:nvPr/>
        </p:nvPicPr>
        <p:blipFill>
          <a:blip r:embed="rId2">
            <a:extLst>
              <a:ext uri="{28A0092B-C50C-407E-A947-70E740481C1C}">
                <a14:useLocalDpi xmlns:a14="http://schemas.microsoft.com/office/drawing/2010/main" val="0"/>
              </a:ext>
            </a:extLst>
          </a:blip>
          <a:srcRect t="1835" b="1835"/>
          <a:stretch/>
        </p:blipFill>
        <p:spPr>
          <a:xfrm>
            <a:off x="2529700" y="-208726"/>
            <a:ext cx="24369887" cy="13679487"/>
          </a:xfrm>
          <a:prstGeom prst="rect">
            <a:avLst/>
          </a:prstGeom>
        </p:spPr>
      </p:pic>
    </p:spTree>
    <p:extLst>
      <p:ext uri="{BB962C8B-B14F-4D97-AF65-F5344CB8AC3E}">
        <p14:creationId xmlns:p14="http://schemas.microsoft.com/office/powerpoint/2010/main" val="10184261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300"/>
                                        <p:tgtEl>
                                          <p:spTgt spid="20"/>
                                        </p:tgtEl>
                                      </p:cBhvr>
                                    </p:animEffect>
                                  </p:childTnLst>
                                </p:cTn>
                              </p:par>
                            </p:childTnLst>
                          </p:cTn>
                        </p:par>
                        <p:par>
                          <p:cTn id="8" fill="hold">
                            <p:stCondLst>
                              <p:cond delay="300"/>
                            </p:stCondLst>
                            <p:childTnLst>
                              <p:par>
                                <p:cTn id="9" presetID="2" presetClass="entr" presetSubtype="4" fill="hold" grpId="0" nodeType="afterEffect">
                                  <p:stCondLst>
                                    <p:cond delay="0"/>
                                  </p:stCondLst>
                                  <p:childTnLst>
                                    <p:set>
                                      <p:cBhvr>
                                        <p:cTn id="10" dur="1" fill="hold">
                                          <p:stCondLst>
                                            <p:cond delay="0"/>
                                          </p:stCondLst>
                                        </p:cTn>
                                        <p:tgtEl>
                                          <p:spTgt spid="21"/>
                                        </p:tgtEl>
                                        <p:attrNameLst>
                                          <p:attrName>style.visibility</p:attrName>
                                        </p:attrNameLst>
                                      </p:cBhvr>
                                      <p:to>
                                        <p:strVal val="visible"/>
                                      </p:to>
                                    </p:set>
                                    <p:anim calcmode="lin" valueType="num">
                                      <p:cBhvr additive="base">
                                        <p:cTn id="11" dur="200" fill="hold"/>
                                        <p:tgtEl>
                                          <p:spTgt spid="21"/>
                                        </p:tgtEl>
                                        <p:attrNameLst>
                                          <p:attrName>ppt_x</p:attrName>
                                        </p:attrNameLst>
                                      </p:cBhvr>
                                      <p:tavLst>
                                        <p:tav tm="0">
                                          <p:val>
                                            <p:strVal val="#ppt_x"/>
                                          </p:val>
                                        </p:tav>
                                        <p:tav tm="100000">
                                          <p:val>
                                            <p:strVal val="#ppt_x"/>
                                          </p:val>
                                        </p:tav>
                                      </p:tavLst>
                                    </p:anim>
                                    <p:anim calcmode="lin" valueType="num">
                                      <p:cBhvr additive="base">
                                        <p:cTn id="12" dur="200" fill="hold"/>
                                        <p:tgtEl>
                                          <p:spTgt spid="21"/>
                                        </p:tgtEl>
                                        <p:attrNameLst>
                                          <p:attrName>ppt_y</p:attrName>
                                        </p:attrNameLst>
                                      </p:cBhvr>
                                      <p:tavLst>
                                        <p:tav tm="0">
                                          <p:val>
                                            <p:strVal val="1+#ppt_h/2"/>
                                          </p:val>
                                        </p:tav>
                                        <p:tav tm="100000">
                                          <p:val>
                                            <p:strVal val="#ppt_y"/>
                                          </p:val>
                                        </p:tav>
                                      </p:tavLst>
                                    </p:anim>
                                  </p:childTnLst>
                                </p:cTn>
                              </p:par>
                              <p:par>
                                <p:cTn id="13" presetID="10" presetClass="entr" presetSubtype="0" fill="hold" nodeType="with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de la diapositive">
            <a:extLst>
              <a:ext uri="{FF2B5EF4-FFF2-40B4-BE49-F238E27FC236}">
                <a16:creationId xmlns:a16="http://schemas.microsoft.com/office/drawing/2014/main" id="{AFE7F065-5A91-AAE1-2804-FAC47DF43F1C}"/>
              </a:ext>
            </a:extLst>
          </p:cNvPr>
          <p:cNvSpPr>
            <a:spLocks noGrp="1"/>
          </p:cNvSpPr>
          <p:nvPr>
            <p:ph type="ctrTitle" idx="4294967295"/>
          </p:nvPr>
        </p:nvSpPr>
        <p:spPr>
          <a:xfrm>
            <a:off x="0" y="-5243763"/>
            <a:ext cx="18361025" cy="3749675"/>
          </a:xfrm>
          <a:prstGeom prst="rect">
            <a:avLst/>
          </a:prstGeom>
        </p:spPr>
        <p:txBody>
          <a:bodyPr vert="horz" lIns="91440" tIns="45720" rIns="91440" bIns="45720" rtlCol="0" anchor="b">
            <a:normAutofit/>
          </a:bodyPr>
          <a:lstStyle/>
          <a:p>
            <a:r>
              <a:rPr lang="fr-FR" sz="8000" dirty="0"/>
              <a:t>Zoom sur le Brexit: l’accord commercial UE-Royaume-Uni</a:t>
            </a:r>
            <a:endParaRPr lang="en-150" sz="8000" dirty="0"/>
          </a:p>
        </p:txBody>
      </p:sp>
      <p:sp>
        <p:nvSpPr>
          <p:cNvPr id="47" name="Titre"/>
          <p:cNvSpPr txBox="1">
            <a:spLocks/>
          </p:cNvSpPr>
          <p:nvPr/>
        </p:nvSpPr>
        <p:spPr>
          <a:xfrm>
            <a:off x="547784" y="4059077"/>
            <a:ext cx="8840056" cy="3497519"/>
          </a:xfrm>
          <a:prstGeom prst="rect">
            <a:avLst/>
          </a:prstGeom>
        </p:spPr>
        <p:txBody>
          <a:bodyPr vert="horz" lIns="91440" tIns="45720" rIns="91440" bIns="45720" rtlCol="0" anchor="b">
            <a:noAutofit/>
          </a:bodyPr>
          <a:lstStyle>
            <a:lvl1pPr algn="ctr" defTabSz="1823954" rtl="0" eaLnBrk="1" latinLnBrk="0" hangingPunct="1">
              <a:lnSpc>
                <a:spcPct val="90000"/>
              </a:lnSpc>
              <a:spcBef>
                <a:spcPct val="0"/>
              </a:spcBef>
              <a:buNone/>
              <a:defRPr sz="11968" kern="1200">
                <a:solidFill>
                  <a:schemeClr val="tx1"/>
                </a:solidFill>
                <a:latin typeface="+mj-lt"/>
                <a:ea typeface="+mj-ea"/>
                <a:cs typeface="+mj-cs"/>
              </a:defRPr>
            </a:lvl1pPr>
          </a:lstStyle>
          <a:p>
            <a:pPr algn="l"/>
            <a:r>
              <a:rPr lang="fr-FR" sz="12000" dirty="0">
                <a:solidFill>
                  <a:schemeClr val="bg1"/>
                </a:solidFill>
                <a:latin typeface="Bahnschrift bold" panose="020B0502040204020203" pitchFamily="34" charset="0"/>
              </a:rPr>
              <a:t>Le point sur: </a:t>
            </a:r>
          </a:p>
          <a:p>
            <a:pPr algn="l"/>
            <a:r>
              <a:rPr lang="fr-FR" sz="12000" dirty="0">
                <a:solidFill>
                  <a:schemeClr val="bg1"/>
                </a:solidFill>
                <a:latin typeface="Bahnschrift bold" panose="020B0502040204020203" pitchFamily="34" charset="0"/>
              </a:rPr>
              <a:t>le Brexit</a:t>
            </a:r>
          </a:p>
        </p:txBody>
      </p:sp>
      <p:sp>
        <p:nvSpPr>
          <p:cNvPr id="12" name="Date"/>
          <p:cNvSpPr txBox="1">
            <a:spLocks/>
          </p:cNvSpPr>
          <p:nvPr/>
        </p:nvSpPr>
        <p:spPr>
          <a:xfrm>
            <a:off x="518971" y="8004968"/>
            <a:ext cx="3682926" cy="1150890"/>
          </a:xfrm>
          <a:prstGeom prst="rect">
            <a:avLst/>
          </a:prstGeom>
        </p:spPr>
        <p:txBody>
          <a:bodyPr vert="horz" lIns="91440" tIns="45720" rIns="91440" bIns="45720" rtlCol="0">
            <a:noAutofit/>
          </a:bodyPr>
          <a:lstStyle>
            <a:lvl1pPr marL="0" indent="0" algn="ctr" defTabSz="1823954" rtl="0" eaLnBrk="1" latinLnBrk="0" hangingPunct="1">
              <a:lnSpc>
                <a:spcPct val="90000"/>
              </a:lnSpc>
              <a:spcBef>
                <a:spcPts val="1995"/>
              </a:spcBef>
              <a:buFont typeface="Arial" panose="020B0604020202020204" pitchFamily="34" charset="0"/>
              <a:buNone/>
              <a:defRPr sz="4787" kern="1200">
                <a:solidFill>
                  <a:schemeClr val="tx1"/>
                </a:solidFill>
                <a:latin typeface="+mn-lt"/>
                <a:ea typeface="+mn-ea"/>
                <a:cs typeface="+mn-cs"/>
              </a:defRPr>
            </a:lvl1pPr>
            <a:lvl2pPr marL="911977" indent="0" algn="ctr" defTabSz="1823954" rtl="0" eaLnBrk="1" latinLnBrk="0" hangingPunct="1">
              <a:lnSpc>
                <a:spcPct val="90000"/>
              </a:lnSpc>
              <a:spcBef>
                <a:spcPts val="997"/>
              </a:spcBef>
              <a:buFont typeface="Arial" panose="020B0604020202020204" pitchFamily="34" charset="0"/>
              <a:buNone/>
              <a:defRPr sz="3989" kern="1200">
                <a:solidFill>
                  <a:schemeClr val="tx1"/>
                </a:solidFill>
                <a:latin typeface="+mn-lt"/>
                <a:ea typeface="+mn-ea"/>
                <a:cs typeface="+mn-cs"/>
              </a:defRPr>
            </a:lvl2pPr>
            <a:lvl3pPr marL="1823954" indent="0" algn="ctr" defTabSz="1823954" rtl="0" eaLnBrk="1" latinLnBrk="0" hangingPunct="1">
              <a:lnSpc>
                <a:spcPct val="90000"/>
              </a:lnSpc>
              <a:spcBef>
                <a:spcPts val="997"/>
              </a:spcBef>
              <a:buFont typeface="Arial" panose="020B0604020202020204" pitchFamily="34" charset="0"/>
              <a:buNone/>
              <a:defRPr sz="3590" kern="1200">
                <a:solidFill>
                  <a:schemeClr val="tx1"/>
                </a:solidFill>
                <a:latin typeface="+mn-lt"/>
                <a:ea typeface="+mn-ea"/>
                <a:cs typeface="+mn-cs"/>
              </a:defRPr>
            </a:lvl3pPr>
            <a:lvl4pPr marL="2735931" indent="0" algn="ctr" defTabSz="1823954" rtl="0" eaLnBrk="1" latinLnBrk="0" hangingPunct="1">
              <a:lnSpc>
                <a:spcPct val="90000"/>
              </a:lnSpc>
              <a:spcBef>
                <a:spcPts val="997"/>
              </a:spcBef>
              <a:buFont typeface="Arial" panose="020B0604020202020204" pitchFamily="34" charset="0"/>
              <a:buNone/>
              <a:defRPr sz="3192" kern="1200">
                <a:solidFill>
                  <a:schemeClr val="tx1"/>
                </a:solidFill>
                <a:latin typeface="+mn-lt"/>
                <a:ea typeface="+mn-ea"/>
                <a:cs typeface="+mn-cs"/>
              </a:defRPr>
            </a:lvl4pPr>
            <a:lvl5pPr marL="3647907" indent="0" algn="ctr" defTabSz="1823954" rtl="0" eaLnBrk="1" latinLnBrk="0" hangingPunct="1">
              <a:lnSpc>
                <a:spcPct val="90000"/>
              </a:lnSpc>
              <a:spcBef>
                <a:spcPts val="997"/>
              </a:spcBef>
              <a:buFont typeface="Arial" panose="020B0604020202020204" pitchFamily="34" charset="0"/>
              <a:buNone/>
              <a:defRPr sz="3192" kern="1200">
                <a:solidFill>
                  <a:schemeClr val="tx1"/>
                </a:solidFill>
                <a:latin typeface="+mn-lt"/>
                <a:ea typeface="+mn-ea"/>
                <a:cs typeface="+mn-cs"/>
              </a:defRPr>
            </a:lvl5pPr>
            <a:lvl6pPr marL="4559884" indent="0" algn="ctr" defTabSz="1823954" rtl="0" eaLnBrk="1" latinLnBrk="0" hangingPunct="1">
              <a:lnSpc>
                <a:spcPct val="90000"/>
              </a:lnSpc>
              <a:spcBef>
                <a:spcPts val="997"/>
              </a:spcBef>
              <a:buFont typeface="Arial" panose="020B0604020202020204" pitchFamily="34" charset="0"/>
              <a:buNone/>
              <a:defRPr sz="3192" kern="1200">
                <a:solidFill>
                  <a:schemeClr val="tx1"/>
                </a:solidFill>
                <a:latin typeface="+mn-lt"/>
                <a:ea typeface="+mn-ea"/>
                <a:cs typeface="+mn-cs"/>
              </a:defRPr>
            </a:lvl6pPr>
            <a:lvl7pPr marL="5471861" indent="0" algn="ctr" defTabSz="1823954" rtl="0" eaLnBrk="1" latinLnBrk="0" hangingPunct="1">
              <a:lnSpc>
                <a:spcPct val="90000"/>
              </a:lnSpc>
              <a:spcBef>
                <a:spcPts val="997"/>
              </a:spcBef>
              <a:buFont typeface="Arial" panose="020B0604020202020204" pitchFamily="34" charset="0"/>
              <a:buNone/>
              <a:defRPr sz="3192" kern="1200">
                <a:solidFill>
                  <a:schemeClr val="tx1"/>
                </a:solidFill>
                <a:latin typeface="+mn-lt"/>
                <a:ea typeface="+mn-ea"/>
                <a:cs typeface="+mn-cs"/>
              </a:defRPr>
            </a:lvl7pPr>
            <a:lvl8pPr marL="6383838" indent="0" algn="ctr" defTabSz="1823954" rtl="0" eaLnBrk="1" latinLnBrk="0" hangingPunct="1">
              <a:lnSpc>
                <a:spcPct val="90000"/>
              </a:lnSpc>
              <a:spcBef>
                <a:spcPts val="997"/>
              </a:spcBef>
              <a:buFont typeface="Arial" panose="020B0604020202020204" pitchFamily="34" charset="0"/>
              <a:buNone/>
              <a:defRPr sz="3192" kern="1200">
                <a:solidFill>
                  <a:schemeClr val="tx1"/>
                </a:solidFill>
                <a:latin typeface="+mn-lt"/>
                <a:ea typeface="+mn-ea"/>
                <a:cs typeface="+mn-cs"/>
              </a:defRPr>
            </a:lvl8pPr>
            <a:lvl9pPr marL="7295815" indent="0" algn="ctr" defTabSz="1823954" rtl="0" eaLnBrk="1" latinLnBrk="0" hangingPunct="1">
              <a:lnSpc>
                <a:spcPct val="90000"/>
              </a:lnSpc>
              <a:spcBef>
                <a:spcPts val="997"/>
              </a:spcBef>
              <a:buFont typeface="Arial" panose="020B0604020202020204" pitchFamily="34" charset="0"/>
              <a:buNone/>
              <a:defRPr sz="3192" kern="1200">
                <a:solidFill>
                  <a:schemeClr val="tx1"/>
                </a:solidFill>
                <a:latin typeface="+mn-lt"/>
                <a:ea typeface="+mn-ea"/>
                <a:cs typeface="+mn-cs"/>
              </a:defRPr>
            </a:lvl9pPr>
          </a:lstStyle>
          <a:p>
            <a:pPr algn="l">
              <a:lnSpc>
                <a:spcPct val="70000"/>
              </a:lnSpc>
            </a:pPr>
            <a:r>
              <a:rPr lang="en-150" sz="12000" dirty="0">
                <a:solidFill>
                  <a:srgbClr val="243C7C"/>
                </a:solidFill>
                <a:latin typeface="Bahnschrift bold" panose="020B0502040204020203" pitchFamily="34" charset="0"/>
              </a:rPr>
              <a:t>2021</a:t>
            </a:r>
          </a:p>
        </p:txBody>
      </p:sp>
      <p:sp>
        <p:nvSpPr>
          <p:cNvPr id="48" name="Texte"/>
          <p:cNvSpPr/>
          <p:nvPr/>
        </p:nvSpPr>
        <p:spPr>
          <a:xfrm>
            <a:off x="526461" y="9470991"/>
            <a:ext cx="9773986" cy="954107"/>
          </a:xfrm>
          <a:prstGeom prst="rect">
            <a:avLst/>
          </a:prstGeom>
        </p:spPr>
        <p:txBody>
          <a:bodyPr wrap="square">
            <a:spAutoFit/>
          </a:bodyPr>
          <a:lstStyle/>
          <a:p>
            <a:r>
              <a:rPr lang="fr-FR" sz="2800" b="1" dirty="0">
                <a:solidFill>
                  <a:schemeClr val="bg1"/>
                </a:solidFill>
                <a:latin typeface="Bahnschrift" panose="020B0502040204020203" pitchFamily="34" charset="0"/>
              </a:rPr>
              <a:t>L’accord de commerce et de coopération UE–Royaume-Uni </a:t>
            </a:r>
            <a:r>
              <a:rPr lang="fr-FR" sz="2800" dirty="0">
                <a:solidFill>
                  <a:schemeClr val="bg1"/>
                </a:solidFill>
                <a:latin typeface="Bahnschrift" panose="020B0502040204020203" pitchFamily="34" charset="0"/>
              </a:rPr>
              <a:t>s'applique à titre provisoire depuis le 1er janvier 2021.</a:t>
            </a:r>
            <a:endParaRPr lang="en-150" sz="2800" dirty="0">
              <a:solidFill>
                <a:schemeClr val="bg1"/>
              </a:solidFill>
              <a:latin typeface="Bahnschrift" panose="020B0502040204020203" pitchFamily="34" charset="0"/>
            </a:endParaRPr>
          </a:p>
        </p:txBody>
      </p:sp>
      <p:pic>
        <p:nvPicPr>
          <p:cNvPr id="3" name="Illustration" descr="Une carte de l’Europe mettant en évidence le Royaume-Uni"/>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761862" y="4287468"/>
            <a:ext cx="8579302" cy="4825857"/>
          </a:xfrm>
          <a:prstGeom prst="rect">
            <a:avLst/>
          </a:prstGeom>
        </p:spPr>
      </p:pic>
    </p:spTree>
    <p:extLst>
      <p:ext uri="{BB962C8B-B14F-4D97-AF65-F5344CB8AC3E}">
        <p14:creationId xmlns:p14="http://schemas.microsoft.com/office/powerpoint/2010/main" val="24664553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fade">
                                      <p:cBhvr>
                                        <p:cTn id="7" dur="300"/>
                                        <p:tgtEl>
                                          <p:spTgt spid="47"/>
                                        </p:tgtEl>
                                      </p:cBhvr>
                                    </p:animEffect>
                                  </p:childTnLst>
                                </p:cTn>
                              </p:par>
                            </p:childTnLst>
                          </p:cTn>
                        </p:par>
                        <p:par>
                          <p:cTn id="8" fill="hold">
                            <p:stCondLst>
                              <p:cond delay="300"/>
                            </p:stCondLst>
                            <p:childTnLst>
                              <p:par>
                                <p:cTn id="9" presetID="2" presetClass="entr" presetSubtype="4" fill="hold" grpId="0" nodeType="afterEffect">
                                  <p:stCondLst>
                                    <p:cond delay="0"/>
                                  </p:stCondLst>
                                  <p:childTnLst>
                                    <p:set>
                                      <p:cBhvr>
                                        <p:cTn id="10" dur="1" fill="hold">
                                          <p:stCondLst>
                                            <p:cond delay="0"/>
                                          </p:stCondLst>
                                        </p:cTn>
                                        <p:tgtEl>
                                          <p:spTgt spid="48"/>
                                        </p:tgtEl>
                                        <p:attrNameLst>
                                          <p:attrName>style.visibility</p:attrName>
                                        </p:attrNameLst>
                                      </p:cBhvr>
                                      <p:to>
                                        <p:strVal val="visible"/>
                                      </p:to>
                                    </p:set>
                                    <p:anim calcmode="lin" valueType="num">
                                      <p:cBhvr additive="base">
                                        <p:cTn id="11" dur="200" fill="hold"/>
                                        <p:tgtEl>
                                          <p:spTgt spid="48"/>
                                        </p:tgtEl>
                                        <p:attrNameLst>
                                          <p:attrName>ppt_x</p:attrName>
                                        </p:attrNameLst>
                                      </p:cBhvr>
                                      <p:tavLst>
                                        <p:tav tm="0">
                                          <p:val>
                                            <p:strVal val="#ppt_x"/>
                                          </p:val>
                                        </p:tav>
                                        <p:tav tm="100000">
                                          <p:val>
                                            <p:strVal val="#ppt_x"/>
                                          </p:val>
                                        </p:tav>
                                      </p:tavLst>
                                    </p:anim>
                                    <p:anim calcmode="lin" valueType="num">
                                      <p:cBhvr additive="base">
                                        <p:cTn id="12" dur="200" fill="hold"/>
                                        <p:tgtEl>
                                          <p:spTgt spid="48"/>
                                        </p:tgtEl>
                                        <p:attrNameLst>
                                          <p:attrName>ppt_y</p:attrName>
                                        </p:attrNameLst>
                                      </p:cBhvr>
                                      <p:tavLst>
                                        <p:tav tm="0">
                                          <p:val>
                                            <p:strVal val="1+#ppt_h/2"/>
                                          </p:val>
                                        </p:tav>
                                        <p:tav tm="100000">
                                          <p:val>
                                            <p:strVal val="#ppt_y"/>
                                          </p:val>
                                        </p:tav>
                                      </p:tavLst>
                                    </p:anim>
                                  </p:childTnLst>
                                </p:cTn>
                              </p:par>
                              <p:par>
                                <p:cTn id="13" presetID="16" presetClass="entr" presetSubtype="21" fill="hold" grpId="0" nodeType="withEffect">
                                  <p:stCondLst>
                                    <p:cond delay="0"/>
                                  </p:stCondLst>
                                  <p:iterate type="lt">
                                    <p:tmPct val="0"/>
                                  </p:iterate>
                                  <p:childTnLst>
                                    <p:set>
                                      <p:cBhvr>
                                        <p:cTn id="14" dur="1" fill="hold">
                                          <p:stCondLst>
                                            <p:cond delay="0"/>
                                          </p:stCondLst>
                                        </p:cTn>
                                        <p:tgtEl>
                                          <p:spTgt spid="12">
                                            <p:txEl>
                                              <p:pRg st="0" end="0"/>
                                            </p:txEl>
                                          </p:spTgt>
                                        </p:tgtEl>
                                        <p:attrNameLst>
                                          <p:attrName>style.visibility</p:attrName>
                                        </p:attrNameLst>
                                      </p:cBhvr>
                                      <p:to>
                                        <p:strVal val="visible"/>
                                      </p:to>
                                    </p:set>
                                    <p:animEffect transition="in" filter="barn(inVertical)">
                                      <p:cBhvr>
                                        <p:cTn id="15" dur="300"/>
                                        <p:tgtEl>
                                          <p:spTgt spid="1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p:bldP spid="12" grpId="0" build="allAtOnce"/>
      <p:bldP spid="48"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de la diapositive"/>
          <p:cNvSpPr>
            <a:spLocks noGrp="1"/>
          </p:cNvSpPr>
          <p:nvPr>
            <p:ph type="ctrTitle" idx="4294967295"/>
          </p:nvPr>
        </p:nvSpPr>
        <p:spPr>
          <a:xfrm>
            <a:off x="342472" y="-5069511"/>
            <a:ext cx="24117300" cy="3000375"/>
          </a:xfrm>
          <a:prstGeom prst="rect">
            <a:avLst/>
          </a:prstGeom>
        </p:spPr>
        <p:txBody>
          <a:bodyPr>
            <a:noAutofit/>
          </a:bodyPr>
          <a:lstStyle/>
          <a:p>
            <a:pPr algn="l"/>
            <a:r>
              <a:rPr lang="fr-FR" sz="12000" dirty="0">
                <a:solidFill>
                  <a:schemeClr val="bg1"/>
                </a:solidFill>
                <a:latin typeface="Bahnschrift bold" panose="020B0502040204020203" pitchFamily="34" charset="0"/>
              </a:rPr>
              <a:t>Quiz: quand est-ce arrivé?</a:t>
            </a:r>
          </a:p>
        </p:txBody>
      </p:sp>
      <p:sp>
        <p:nvSpPr>
          <p:cNvPr id="8" name="Titre">
            <a:extLst>
              <a:ext uri="{FF2B5EF4-FFF2-40B4-BE49-F238E27FC236}">
                <a16:creationId xmlns:a16="http://schemas.microsoft.com/office/drawing/2014/main" id="{6BD6BADB-1F96-E373-C9E5-09FF741ED72E}"/>
              </a:ext>
            </a:extLst>
          </p:cNvPr>
          <p:cNvSpPr txBox="1">
            <a:spLocks/>
          </p:cNvSpPr>
          <p:nvPr/>
        </p:nvSpPr>
        <p:spPr>
          <a:xfrm>
            <a:off x="449070" y="4813818"/>
            <a:ext cx="9422746" cy="2999152"/>
          </a:xfrm>
          <a:prstGeom prst="rect">
            <a:avLst/>
          </a:prstGeom>
        </p:spPr>
        <p:txBody>
          <a:bodyPr vert="horz" lIns="91440" tIns="45720" rIns="91440" bIns="45720" rtlCol="0" anchor="b">
            <a:noAutofit/>
          </a:bodyPr>
          <a:lstStyle>
            <a:lvl1pPr algn="ctr" defTabSz="1823954" rtl="0" eaLnBrk="1" latinLnBrk="0" hangingPunct="1">
              <a:lnSpc>
                <a:spcPct val="90000"/>
              </a:lnSpc>
              <a:spcBef>
                <a:spcPct val="0"/>
              </a:spcBef>
              <a:buNone/>
              <a:defRPr sz="11968" kern="1200">
                <a:solidFill>
                  <a:schemeClr val="tx1"/>
                </a:solidFill>
                <a:latin typeface="+mj-lt"/>
                <a:ea typeface="+mj-ea"/>
                <a:cs typeface="+mj-cs"/>
              </a:defRPr>
            </a:lvl1pPr>
          </a:lstStyle>
          <a:p>
            <a:pPr algn="l"/>
            <a:r>
              <a:rPr lang="fr-FR" sz="12000" dirty="0">
                <a:solidFill>
                  <a:schemeClr val="bg1"/>
                </a:solidFill>
                <a:latin typeface="Bahnschrift bold" panose="020B0502040204020203" pitchFamily="34" charset="0"/>
              </a:rPr>
              <a:t>Quand est-ce arrivé?</a:t>
            </a:r>
          </a:p>
        </p:txBody>
      </p:sp>
      <p:pic>
        <p:nvPicPr>
          <p:cNvPr id="28" name="Illustration de personnages, jeu 2" descr="Une femme et un homme se posent des questions et y répondent tour à tou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36130" y="0"/>
            <a:ext cx="24715379" cy="13907386"/>
          </a:xfrm>
          <a:prstGeom prst="rect">
            <a:avLst/>
          </a:prstGeom>
        </p:spPr>
      </p:pic>
      <p:grpSp>
        <p:nvGrpSpPr>
          <p:cNvPr id="51" name="Question nº 1" descr="Six pays européens décident de créer une communauté pour gérer en commun leurs ressources de charbon et d'acier, afin d’empêcher de futures courses aux armements et de garantir la paix."/>
          <p:cNvGrpSpPr/>
          <p:nvPr/>
        </p:nvGrpSpPr>
        <p:grpSpPr>
          <a:xfrm>
            <a:off x="-896176" y="-91267"/>
            <a:ext cx="26185292" cy="13792702"/>
            <a:chOff x="834938" y="-240631"/>
            <a:chExt cx="23793694" cy="13792702"/>
          </a:xfrm>
        </p:grpSpPr>
        <p:pic>
          <p:nvPicPr>
            <p:cNvPr id="52" name="bubble-1" title="speech bubble"/>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34938" y="-240631"/>
              <a:ext cx="23793694" cy="13792702"/>
            </a:xfrm>
            <a:prstGeom prst="rect">
              <a:avLst/>
            </a:prstGeom>
          </p:spPr>
        </p:pic>
        <p:sp>
          <p:nvSpPr>
            <p:cNvPr id="53" name="text-bubble"/>
            <p:cNvSpPr/>
            <p:nvPr/>
          </p:nvSpPr>
          <p:spPr>
            <a:xfrm>
              <a:off x="14919165" y="2216554"/>
              <a:ext cx="4608970" cy="2456057"/>
            </a:xfrm>
            <a:prstGeom prst="rect">
              <a:avLst/>
            </a:prstGeom>
          </p:spPr>
          <p:txBody>
            <a:bodyPr wrap="square">
              <a:spAutoFit/>
            </a:bodyPr>
            <a:lstStyle/>
            <a:p>
              <a:pPr>
                <a:lnSpc>
                  <a:spcPct val="80000"/>
                </a:lnSpc>
              </a:pPr>
              <a:r>
                <a:rPr lang="fr-FR" sz="3200" dirty="0">
                  <a:latin typeface="Bahnschrift SemiBold Condensed" panose="020B0502040204020203" pitchFamily="34" charset="0"/>
                </a:rPr>
                <a:t>Six pays européens décident de créer une communauté pour gérer en commun leurs ressources de charbon et d'acier, afin d’empêcher de futures courses aux armements et de garantir la paix.</a:t>
              </a:r>
              <a:endParaRPr lang="en-150" sz="3200" dirty="0">
                <a:latin typeface="Bahnschrift SemiBold Condensed" panose="020B0502040204020203" pitchFamily="34" charset="0"/>
              </a:endParaRPr>
            </a:p>
          </p:txBody>
        </p:sp>
      </p:grpSp>
      <p:grpSp>
        <p:nvGrpSpPr>
          <p:cNvPr id="59" name="Réponse n° 1" descr="1952"/>
          <p:cNvGrpSpPr/>
          <p:nvPr/>
        </p:nvGrpSpPr>
        <p:grpSpPr>
          <a:xfrm>
            <a:off x="731478" y="-1856135"/>
            <a:ext cx="23106822" cy="12997588"/>
            <a:chOff x="742361" y="-1845252"/>
            <a:chExt cx="23106822" cy="12997588"/>
          </a:xfrm>
        </p:grpSpPr>
        <p:pic>
          <p:nvPicPr>
            <p:cNvPr id="60" name="bubble-2" title="speech bubble"/>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42361" y="-1845252"/>
              <a:ext cx="23106822" cy="12997588"/>
            </a:xfrm>
            <a:prstGeom prst="rect">
              <a:avLst/>
            </a:prstGeom>
          </p:spPr>
        </p:pic>
        <p:sp>
          <p:nvSpPr>
            <p:cNvPr id="61" name="text-bubble"/>
            <p:cNvSpPr/>
            <p:nvPr/>
          </p:nvSpPr>
          <p:spPr>
            <a:xfrm>
              <a:off x="15146426" y="5740612"/>
              <a:ext cx="3766069" cy="938719"/>
            </a:xfrm>
            <a:prstGeom prst="rect">
              <a:avLst/>
            </a:prstGeom>
          </p:spPr>
          <p:txBody>
            <a:bodyPr wrap="square">
              <a:spAutoFit/>
            </a:bodyPr>
            <a:lstStyle/>
            <a:p>
              <a:pPr algn="ctr"/>
              <a:r>
                <a:rPr lang="en-150" sz="5500" dirty="0">
                  <a:latin typeface="Bahnschrift SemiBold Condensed" panose="020B0502040204020203" pitchFamily="34" charset="0"/>
                </a:rPr>
                <a:t>1952 </a:t>
              </a:r>
              <a:endParaRPr lang="en-150" sz="5500" dirty="0">
                <a:latin typeface="Bahnschrift Light SemiCondensed" panose="020B0502040204020203" pitchFamily="34" charset="0"/>
              </a:endParaRPr>
            </a:p>
          </p:txBody>
        </p:sp>
      </p:grpSp>
      <p:grpSp>
        <p:nvGrpSpPr>
          <p:cNvPr id="7" name="Question n° 2" descr="Une bonne période pour l’économie, aidée par le fait que les pays membres cessent de percevoir des droits de douane lorsqu’ils commercent les uns avec les autres. Les pays membres conviennent également de contrôler conjointement la production alimentaire, afin de pouvoir nourrir tout le monde en Europe."/>
          <p:cNvGrpSpPr/>
          <p:nvPr/>
        </p:nvGrpSpPr>
        <p:grpSpPr>
          <a:xfrm>
            <a:off x="8903844" y="-3855191"/>
            <a:ext cx="26185292" cy="13792702"/>
            <a:chOff x="8903844" y="-3855191"/>
            <a:chExt cx="26185292" cy="13792702"/>
          </a:xfrm>
        </p:grpSpPr>
        <p:pic>
          <p:nvPicPr>
            <p:cNvPr id="31" name="bubble-1" title="speech bubble"/>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H="1" flipV="1">
              <a:off x="8903844" y="-3855191"/>
              <a:ext cx="26185292" cy="13792702"/>
            </a:xfrm>
            <a:prstGeom prst="rect">
              <a:avLst/>
            </a:prstGeom>
          </p:spPr>
        </p:pic>
        <p:sp>
          <p:nvSpPr>
            <p:cNvPr id="44" name="text-bubble"/>
            <p:cNvSpPr/>
            <p:nvPr/>
          </p:nvSpPr>
          <p:spPr>
            <a:xfrm>
              <a:off x="14507598" y="4939063"/>
              <a:ext cx="5329327" cy="2850011"/>
            </a:xfrm>
            <a:prstGeom prst="rect">
              <a:avLst/>
            </a:prstGeom>
          </p:spPr>
          <p:txBody>
            <a:bodyPr wrap="square">
              <a:spAutoFit/>
            </a:bodyPr>
            <a:lstStyle/>
            <a:p>
              <a:pPr>
                <a:lnSpc>
                  <a:spcPct val="80000"/>
                </a:lnSpc>
              </a:pPr>
              <a:r>
                <a:rPr lang="fr-FR" sz="2800" dirty="0">
                  <a:latin typeface="Bahnschrift SemiBold Condensed" panose="020B0502040204020203" pitchFamily="34" charset="0"/>
                </a:rPr>
                <a:t>Une bonne période pour l’économie, aidée par le fait que les pays membres cessent de percevoir des droits de douane lorsqu’ils commercent les uns avec les autres. Les pays membres conviennent également de contrôler conjointement la production alimentaire, afin de pouvoir nourrir tout le monde en Europe. </a:t>
              </a:r>
              <a:endParaRPr lang="en-150" sz="2800" dirty="0">
                <a:latin typeface="Bahnschrift Light SemiCondensed" panose="020B0502040204020203" pitchFamily="34" charset="0"/>
              </a:endParaRPr>
            </a:p>
          </p:txBody>
        </p:sp>
      </p:grpSp>
      <p:grpSp>
        <p:nvGrpSpPr>
          <p:cNvPr id="45" name="Réponse n° 2" descr="Les années 1960"/>
          <p:cNvGrpSpPr/>
          <p:nvPr/>
        </p:nvGrpSpPr>
        <p:grpSpPr>
          <a:xfrm>
            <a:off x="834940" y="400000"/>
            <a:ext cx="23793694" cy="11589906"/>
            <a:chOff x="834938" y="367341"/>
            <a:chExt cx="23793694" cy="11589906"/>
          </a:xfrm>
        </p:grpSpPr>
        <p:pic>
          <p:nvPicPr>
            <p:cNvPr id="46" name="bubble-1" title="speech bubble"/>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34938" y="367341"/>
              <a:ext cx="23793694" cy="11589906"/>
            </a:xfrm>
            <a:prstGeom prst="rect">
              <a:avLst/>
            </a:prstGeom>
          </p:spPr>
        </p:pic>
        <p:sp>
          <p:nvSpPr>
            <p:cNvPr id="47" name="text-bubble"/>
            <p:cNvSpPr/>
            <p:nvPr/>
          </p:nvSpPr>
          <p:spPr>
            <a:xfrm>
              <a:off x="14749354" y="2913093"/>
              <a:ext cx="4866704" cy="830997"/>
            </a:xfrm>
            <a:prstGeom prst="rect">
              <a:avLst/>
            </a:prstGeom>
          </p:spPr>
          <p:txBody>
            <a:bodyPr wrap="square">
              <a:spAutoFit/>
            </a:bodyPr>
            <a:lstStyle/>
            <a:p>
              <a:pPr algn="ctr"/>
              <a:r>
                <a:rPr lang="fr-FR" sz="4800" dirty="0">
                  <a:latin typeface="Bahnschrift SemiBold SemiConden" panose="020B0502040204020203" pitchFamily="34" charset="0"/>
                </a:rPr>
                <a:t>Les années 1960 </a:t>
              </a:r>
              <a:endParaRPr lang="fr-FR" sz="4800" dirty="0">
                <a:latin typeface="Bahnschrift SemiLight SemiConde" panose="020B0502040204020203" pitchFamily="34" charset="0"/>
              </a:endParaRPr>
            </a:p>
          </p:txBody>
        </p:sp>
      </p:grpSp>
      <p:grpSp>
        <p:nvGrpSpPr>
          <p:cNvPr id="50" name="Question n° 3" descr="L’Union européenne, encore connue sous le nom de «Communautés européennes», s’élargit pour la première fois lors de l’arrivée de nouveaux membres: le Danemark, l’Irlande et le Royaume-Uni."/>
          <p:cNvGrpSpPr/>
          <p:nvPr/>
        </p:nvGrpSpPr>
        <p:grpSpPr>
          <a:xfrm>
            <a:off x="-880936" y="-76027"/>
            <a:ext cx="26185292" cy="13792702"/>
            <a:chOff x="834938" y="-240631"/>
            <a:chExt cx="23793694" cy="13792702"/>
          </a:xfrm>
        </p:grpSpPr>
        <p:pic>
          <p:nvPicPr>
            <p:cNvPr id="54" name="bubble-1" title="speech bubble"/>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34938" y="-240631"/>
              <a:ext cx="23793694" cy="13792702"/>
            </a:xfrm>
            <a:prstGeom prst="rect">
              <a:avLst/>
            </a:prstGeom>
          </p:spPr>
        </p:pic>
        <p:sp>
          <p:nvSpPr>
            <p:cNvPr id="55" name="text-bubble"/>
            <p:cNvSpPr/>
            <p:nvPr/>
          </p:nvSpPr>
          <p:spPr>
            <a:xfrm>
              <a:off x="14889129" y="2154355"/>
              <a:ext cx="4741919" cy="2456057"/>
            </a:xfrm>
            <a:prstGeom prst="rect">
              <a:avLst/>
            </a:prstGeom>
          </p:spPr>
          <p:txBody>
            <a:bodyPr wrap="square">
              <a:spAutoFit/>
            </a:bodyPr>
            <a:lstStyle/>
            <a:p>
              <a:pPr>
                <a:lnSpc>
                  <a:spcPct val="80000"/>
                </a:lnSpc>
              </a:pPr>
              <a:r>
                <a:rPr lang="fr-FR" sz="3200" dirty="0">
                  <a:latin typeface="Bahnschrift SemiBold Condensed" panose="020B0502040204020203" pitchFamily="34" charset="0"/>
                </a:rPr>
                <a:t>L’Union européenne, encore connue sous le nom de «Communautés européennes», s’élargit pour la première fois lors de l’arrivée de nouveaux membres: le Danemark, l’Irlande et le Royaume-Uni.</a:t>
              </a:r>
              <a:endParaRPr lang="en-150" sz="3200" dirty="0">
                <a:latin typeface="Bahnschrift SemiBold Condensed" panose="020B0502040204020203" pitchFamily="34" charset="0"/>
              </a:endParaRPr>
            </a:p>
          </p:txBody>
        </p:sp>
      </p:grpSp>
      <p:grpSp>
        <p:nvGrpSpPr>
          <p:cNvPr id="56" name="Réponse n° 3" descr="Les années 1970"/>
          <p:cNvGrpSpPr/>
          <p:nvPr/>
        </p:nvGrpSpPr>
        <p:grpSpPr>
          <a:xfrm>
            <a:off x="749293" y="-1849471"/>
            <a:ext cx="23106822" cy="12997588"/>
            <a:chOff x="742361" y="-1845252"/>
            <a:chExt cx="23106822" cy="12997588"/>
          </a:xfrm>
        </p:grpSpPr>
        <p:pic>
          <p:nvPicPr>
            <p:cNvPr id="57" name="bubble-2" title="speech bubble"/>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42361" y="-1845252"/>
              <a:ext cx="23106822" cy="12997588"/>
            </a:xfrm>
            <a:prstGeom prst="rect">
              <a:avLst/>
            </a:prstGeom>
          </p:spPr>
        </p:pic>
        <p:sp>
          <p:nvSpPr>
            <p:cNvPr id="58" name="text-bubble"/>
            <p:cNvSpPr/>
            <p:nvPr/>
          </p:nvSpPr>
          <p:spPr>
            <a:xfrm>
              <a:off x="15146426" y="5707955"/>
              <a:ext cx="3766069" cy="892552"/>
            </a:xfrm>
            <a:prstGeom prst="rect">
              <a:avLst/>
            </a:prstGeom>
          </p:spPr>
          <p:txBody>
            <a:bodyPr wrap="square">
              <a:spAutoFit/>
            </a:bodyPr>
            <a:lstStyle/>
            <a:p>
              <a:pPr algn="ctr"/>
              <a:r>
                <a:rPr lang="fr-FR" sz="5200" dirty="0">
                  <a:latin typeface="Bahnschrift SemiBold Condensed" panose="020B0502040204020203" pitchFamily="34" charset="0"/>
                </a:rPr>
                <a:t>Les années 1970</a:t>
              </a:r>
              <a:endParaRPr lang="fr-FR" sz="5200" dirty="0">
                <a:latin typeface="Bahnschrift Light SemiCondensed" panose="020B0502040204020203" pitchFamily="34" charset="0"/>
              </a:endParaRPr>
            </a:p>
          </p:txBody>
        </p:sp>
      </p:grpSp>
      <p:grpSp>
        <p:nvGrpSpPr>
          <p:cNvPr id="62" name="Question n° 4" descr="Cette décennie est marquée par l’effondrement du communisme dans toute l’Europe. La chute du mur de Berlin, en Allemagne, marque la fin de cette décennie."/>
          <p:cNvGrpSpPr/>
          <p:nvPr/>
        </p:nvGrpSpPr>
        <p:grpSpPr>
          <a:xfrm>
            <a:off x="8911281" y="-3836603"/>
            <a:ext cx="26185292" cy="13792702"/>
            <a:chOff x="8903844" y="-3855191"/>
            <a:chExt cx="26185292" cy="13792702"/>
          </a:xfrm>
        </p:grpSpPr>
        <p:pic>
          <p:nvPicPr>
            <p:cNvPr id="63" name="bubble-1" title="speech bubble"/>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H="1" flipV="1">
              <a:off x="8903844" y="-3855191"/>
              <a:ext cx="26185292" cy="13792702"/>
            </a:xfrm>
            <a:prstGeom prst="rect">
              <a:avLst/>
            </a:prstGeom>
          </p:spPr>
        </p:pic>
        <p:sp>
          <p:nvSpPr>
            <p:cNvPr id="64" name="text-bubble"/>
            <p:cNvSpPr/>
            <p:nvPr/>
          </p:nvSpPr>
          <p:spPr>
            <a:xfrm>
              <a:off x="14954841" y="5462071"/>
              <a:ext cx="4462480" cy="1815882"/>
            </a:xfrm>
            <a:prstGeom prst="rect">
              <a:avLst/>
            </a:prstGeom>
          </p:spPr>
          <p:txBody>
            <a:bodyPr wrap="square">
              <a:spAutoFit/>
            </a:bodyPr>
            <a:lstStyle/>
            <a:p>
              <a:pPr>
                <a:lnSpc>
                  <a:spcPct val="80000"/>
                </a:lnSpc>
              </a:pPr>
              <a:r>
                <a:rPr lang="fr-FR" sz="2800" dirty="0">
                  <a:latin typeface="Bahnschrift SemiBold Condensed" panose="020B0502040204020203" pitchFamily="34" charset="0"/>
                </a:rPr>
                <a:t>Cette décennie est marquée par l’effondrement du communisme dans toute l’Europe. La chute du mur de Berlin, en Allemagne, marque la fin de cette décennie. </a:t>
              </a:r>
              <a:endParaRPr lang="en-150" sz="2800" dirty="0">
                <a:latin typeface="Bahnschrift Light SemiCondensed" panose="020B0502040204020203" pitchFamily="34" charset="0"/>
              </a:endParaRPr>
            </a:p>
          </p:txBody>
        </p:sp>
      </p:grpSp>
      <p:grpSp>
        <p:nvGrpSpPr>
          <p:cNvPr id="65" name="Réponse n° 4" descr="Les années 1980"/>
          <p:cNvGrpSpPr/>
          <p:nvPr/>
        </p:nvGrpSpPr>
        <p:grpSpPr>
          <a:xfrm>
            <a:off x="842377" y="418588"/>
            <a:ext cx="23793694" cy="11589906"/>
            <a:chOff x="834938" y="367341"/>
            <a:chExt cx="23793694" cy="11589906"/>
          </a:xfrm>
        </p:grpSpPr>
        <p:pic>
          <p:nvPicPr>
            <p:cNvPr id="66" name="bubble-1" title="speech bubble"/>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34938" y="367341"/>
              <a:ext cx="23793694" cy="11589906"/>
            </a:xfrm>
            <a:prstGeom prst="rect">
              <a:avLst/>
            </a:prstGeom>
          </p:spPr>
        </p:pic>
        <p:sp>
          <p:nvSpPr>
            <p:cNvPr id="67" name="text-bubble"/>
            <p:cNvSpPr/>
            <p:nvPr/>
          </p:nvSpPr>
          <p:spPr>
            <a:xfrm>
              <a:off x="14749354" y="2913093"/>
              <a:ext cx="4866704" cy="830997"/>
            </a:xfrm>
            <a:prstGeom prst="rect">
              <a:avLst/>
            </a:prstGeom>
          </p:spPr>
          <p:txBody>
            <a:bodyPr wrap="square">
              <a:spAutoFit/>
            </a:bodyPr>
            <a:lstStyle/>
            <a:p>
              <a:pPr algn="ctr"/>
              <a:r>
                <a:rPr lang="fr-FR" sz="4800" dirty="0">
                  <a:latin typeface="Bahnschrift SemiBold SemiConden" panose="020B0502040204020203" pitchFamily="34" charset="0"/>
                </a:rPr>
                <a:t>Les années 1980</a:t>
              </a:r>
              <a:endParaRPr lang="fr-FR" sz="4800" dirty="0">
                <a:latin typeface="Bahnschrift SemiLight SemiConde" panose="020B0502040204020203" pitchFamily="34" charset="0"/>
              </a:endParaRPr>
            </a:p>
          </p:txBody>
        </p:sp>
      </p:grpSp>
      <p:grpSp>
        <p:nvGrpSpPr>
          <p:cNvPr id="6" name="Question n° 5" descr="Au cours de ces années, les bases de deux des plus grandes réalisations de l’UE sont jetées: la libre circulation des personnes, avec l’accord de Schengen, et la création du marché unique."/>
          <p:cNvGrpSpPr/>
          <p:nvPr/>
        </p:nvGrpSpPr>
        <p:grpSpPr>
          <a:xfrm>
            <a:off x="-892631" y="-87722"/>
            <a:ext cx="26185292" cy="13792702"/>
            <a:chOff x="-892631" y="-66457"/>
            <a:chExt cx="26185292" cy="13792702"/>
          </a:xfrm>
        </p:grpSpPr>
        <p:pic>
          <p:nvPicPr>
            <p:cNvPr id="29" name="bubble-1" title="speech bubble"/>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92631" y="-66457"/>
              <a:ext cx="26185292" cy="13792702"/>
            </a:xfrm>
            <a:prstGeom prst="rect">
              <a:avLst/>
            </a:prstGeom>
          </p:spPr>
        </p:pic>
        <p:sp>
          <p:nvSpPr>
            <p:cNvPr id="37" name="text-bubble"/>
            <p:cNvSpPr/>
            <p:nvPr/>
          </p:nvSpPr>
          <p:spPr>
            <a:xfrm>
              <a:off x="14641930" y="2394845"/>
              <a:ext cx="4938508" cy="2456057"/>
            </a:xfrm>
            <a:prstGeom prst="rect">
              <a:avLst/>
            </a:prstGeom>
          </p:spPr>
          <p:txBody>
            <a:bodyPr wrap="square">
              <a:spAutoFit/>
            </a:bodyPr>
            <a:lstStyle/>
            <a:p>
              <a:pPr>
                <a:lnSpc>
                  <a:spcPct val="80000"/>
                </a:lnSpc>
              </a:pPr>
              <a:r>
                <a:rPr lang="fr-FR" sz="3200" dirty="0">
                  <a:effectLst/>
                  <a:latin typeface="Bahnschrift SemiBold Condensed" panose="020B0502040204020203" pitchFamily="34" charset="0"/>
                  <a:ea typeface="Calibri" panose="020F0502020204030204" pitchFamily="34" charset="0"/>
                  <a:cs typeface="Calibri" panose="020F0502020204030204" pitchFamily="34" charset="0"/>
                </a:rPr>
                <a:t>Au cours de ces années, les bases de deux des plus grandes réalisations de l’UE sont jetées: la libre circulation des personnes, avec l’accord de Schengen, et la création du marché unique.</a:t>
              </a:r>
              <a:endParaRPr lang="en-IE" sz="3200" dirty="0">
                <a:effectLst/>
                <a:latin typeface="Bahnschrift SemiBold Condensed" panose="020B0502040204020203" pitchFamily="34" charset="0"/>
                <a:ea typeface="Calibri" panose="020F0502020204030204" pitchFamily="34" charset="0"/>
                <a:cs typeface="Times New Roman" panose="02020603050405020304" pitchFamily="18" charset="0"/>
              </a:endParaRPr>
            </a:p>
          </p:txBody>
        </p:sp>
      </p:grpSp>
      <p:grpSp>
        <p:nvGrpSpPr>
          <p:cNvPr id="38" name="Réponse n° 5" descr="Les années 1990"/>
          <p:cNvGrpSpPr/>
          <p:nvPr/>
        </p:nvGrpSpPr>
        <p:grpSpPr>
          <a:xfrm>
            <a:off x="741856" y="-1845757"/>
            <a:ext cx="23106822" cy="12997588"/>
            <a:chOff x="742361" y="-1845252"/>
            <a:chExt cx="23106822" cy="12997588"/>
          </a:xfrm>
        </p:grpSpPr>
        <p:pic>
          <p:nvPicPr>
            <p:cNvPr id="39" name="bubble-2" title="speech bubble"/>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42361" y="-1845252"/>
              <a:ext cx="23106822" cy="12997588"/>
            </a:xfrm>
            <a:prstGeom prst="rect">
              <a:avLst/>
            </a:prstGeom>
          </p:spPr>
        </p:pic>
        <p:sp>
          <p:nvSpPr>
            <p:cNvPr id="40" name="text-bubble"/>
            <p:cNvSpPr/>
            <p:nvPr/>
          </p:nvSpPr>
          <p:spPr>
            <a:xfrm>
              <a:off x="15146426" y="5707955"/>
              <a:ext cx="3766069" cy="892552"/>
            </a:xfrm>
            <a:prstGeom prst="rect">
              <a:avLst/>
            </a:prstGeom>
          </p:spPr>
          <p:txBody>
            <a:bodyPr wrap="square">
              <a:spAutoFit/>
            </a:bodyPr>
            <a:lstStyle/>
            <a:p>
              <a:pPr algn="ctr"/>
              <a:r>
                <a:rPr lang="fr-FR" sz="5200" dirty="0">
                  <a:latin typeface="Bahnschrift SemiBold Condensed" panose="020B0502040204020203" pitchFamily="34" charset="0"/>
                </a:rPr>
                <a:t>Les années 1990</a:t>
              </a:r>
              <a:endParaRPr lang="fr-FR" sz="5200" dirty="0">
                <a:latin typeface="Bahnschrift Light SemiCondensed" panose="020B0502040204020203" pitchFamily="34" charset="0"/>
              </a:endParaRPr>
            </a:p>
          </p:txBody>
        </p:sp>
      </p:grpSp>
      <p:grpSp>
        <p:nvGrpSpPr>
          <p:cNvPr id="33" name="Question n° 6" descr="L’euro est désormais la monnaie unique de nombreux Européens. Les pays de l’UE commencent à coopérer plus étroitement pour lutter contre la criminalité. L’économie mondiale est frappée par une crise financière. Le traité de Lisbonne offre à l’UE des institutions modernes et des méthodes de travail plus efficaces."/>
          <p:cNvGrpSpPr/>
          <p:nvPr/>
        </p:nvGrpSpPr>
        <p:grpSpPr>
          <a:xfrm>
            <a:off x="-885371" y="-80462"/>
            <a:ext cx="26185292" cy="13792702"/>
            <a:chOff x="-892631" y="-66457"/>
            <a:chExt cx="26185292" cy="13792702"/>
          </a:xfrm>
        </p:grpSpPr>
        <p:pic>
          <p:nvPicPr>
            <p:cNvPr id="34" name="bubble-1" title="speech bubble"/>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92631" y="-66457"/>
              <a:ext cx="26185292" cy="13792702"/>
            </a:xfrm>
            <a:prstGeom prst="rect">
              <a:avLst/>
            </a:prstGeom>
          </p:spPr>
        </p:pic>
        <p:sp>
          <p:nvSpPr>
            <p:cNvPr id="35" name="text-bubble"/>
            <p:cNvSpPr/>
            <p:nvPr/>
          </p:nvSpPr>
          <p:spPr>
            <a:xfrm>
              <a:off x="14500840" y="2170291"/>
              <a:ext cx="5429163" cy="2850011"/>
            </a:xfrm>
            <a:prstGeom prst="rect">
              <a:avLst/>
            </a:prstGeom>
          </p:spPr>
          <p:txBody>
            <a:bodyPr wrap="square">
              <a:spAutoFit/>
            </a:bodyPr>
            <a:lstStyle/>
            <a:p>
              <a:pPr>
                <a:lnSpc>
                  <a:spcPct val="80000"/>
                </a:lnSpc>
              </a:pPr>
              <a:r>
                <a:rPr lang="fr-FR" sz="2800" dirty="0">
                  <a:latin typeface="Bahnschrift SemiBold Condensed" panose="020B0502040204020203" pitchFamily="34" charset="0"/>
                </a:rPr>
                <a:t>L’euro est désormais la monnaie unique de nombreux Européens. Les pays de l’UE commencent à coopérer plus étroitement pour lutter contre la criminalité. L’économie mondiale est frappée par une crise financière. Le traité de Lisbonne offre à l’UE des institutions modernes et des méthodes de travail plus efficaces.</a:t>
              </a:r>
              <a:endParaRPr lang="en-150" sz="2800" dirty="0">
                <a:latin typeface="Bahnschrift SemiBold Condensed" panose="020B0502040204020203" pitchFamily="34" charset="0"/>
              </a:endParaRPr>
            </a:p>
          </p:txBody>
        </p:sp>
      </p:grpSp>
      <p:grpSp>
        <p:nvGrpSpPr>
          <p:cNvPr id="36" name="Réponse n° 6" descr="2000 – 2010 "/>
          <p:cNvGrpSpPr/>
          <p:nvPr/>
        </p:nvGrpSpPr>
        <p:grpSpPr>
          <a:xfrm>
            <a:off x="734602" y="-1838497"/>
            <a:ext cx="23106822" cy="12997588"/>
            <a:chOff x="742361" y="-1845252"/>
            <a:chExt cx="23106822" cy="12997588"/>
          </a:xfrm>
        </p:grpSpPr>
        <p:pic>
          <p:nvPicPr>
            <p:cNvPr id="41" name="bubble-2" title="speech bubble"/>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42361" y="-1845252"/>
              <a:ext cx="23106822" cy="12997588"/>
            </a:xfrm>
            <a:prstGeom prst="rect">
              <a:avLst/>
            </a:prstGeom>
          </p:spPr>
        </p:pic>
        <p:sp>
          <p:nvSpPr>
            <p:cNvPr id="42" name="text-bubble"/>
            <p:cNvSpPr/>
            <p:nvPr/>
          </p:nvSpPr>
          <p:spPr>
            <a:xfrm>
              <a:off x="15146426" y="5766011"/>
              <a:ext cx="3766069" cy="892552"/>
            </a:xfrm>
            <a:prstGeom prst="rect">
              <a:avLst/>
            </a:prstGeom>
          </p:spPr>
          <p:txBody>
            <a:bodyPr wrap="square">
              <a:spAutoFit/>
            </a:bodyPr>
            <a:lstStyle/>
            <a:p>
              <a:pPr algn="ctr"/>
              <a:r>
                <a:rPr lang="en-150" sz="5200" dirty="0">
                  <a:latin typeface="Bahnschrift SemiBold Condensed" panose="020B0502040204020203" pitchFamily="34" charset="0"/>
                </a:rPr>
                <a:t>2000 – 2010</a:t>
              </a:r>
              <a:endParaRPr lang="en-150" sz="5200" dirty="0">
                <a:latin typeface="Bahnschrift Light SemiCondensed" panose="020B0502040204020203" pitchFamily="34" charset="0"/>
              </a:endParaRPr>
            </a:p>
          </p:txBody>
        </p:sp>
      </p:grpSp>
      <p:grpSp>
        <p:nvGrpSpPr>
          <p:cNvPr id="43" name="Question n° 7" descr="Une décennie difficile qui voit l’UE réagir à une crise financière mondiale et un État membre voter en faveur de sa sortie de l'Union."/>
          <p:cNvGrpSpPr/>
          <p:nvPr/>
        </p:nvGrpSpPr>
        <p:grpSpPr>
          <a:xfrm>
            <a:off x="8896416" y="-3829166"/>
            <a:ext cx="26185292" cy="13792702"/>
            <a:chOff x="8903844" y="-3855191"/>
            <a:chExt cx="26185292" cy="13792702"/>
          </a:xfrm>
        </p:grpSpPr>
        <p:pic>
          <p:nvPicPr>
            <p:cNvPr id="48" name="bubble-1" title="speech bubble"/>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H="1" flipV="1">
              <a:off x="8903844" y="-3855191"/>
              <a:ext cx="26185292" cy="13792702"/>
            </a:xfrm>
            <a:prstGeom prst="rect">
              <a:avLst/>
            </a:prstGeom>
          </p:spPr>
        </p:pic>
        <p:sp>
          <p:nvSpPr>
            <p:cNvPr id="49" name="text-bubble"/>
            <p:cNvSpPr/>
            <p:nvPr/>
          </p:nvSpPr>
          <p:spPr>
            <a:xfrm>
              <a:off x="14649358" y="5450564"/>
              <a:ext cx="5072235" cy="1471172"/>
            </a:xfrm>
            <a:prstGeom prst="rect">
              <a:avLst/>
            </a:prstGeom>
          </p:spPr>
          <p:txBody>
            <a:bodyPr wrap="square">
              <a:spAutoFit/>
            </a:bodyPr>
            <a:lstStyle/>
            <a:p>
              <a:pPr>
                <a:lnSpc>
                  <a:spcPct val="80000"/>
                </a:lnSpc>
              </a:pPr>
              <a:r>
                <a:rPr lang="fr-FR" sz="2800" dirty="0">
                  <a:latin typeface="Bahnschrift SemiBold Condensed" panose="020B0502040204020203" pitchFamily="34" charset="0"/>
                </a:rPr>
                <a:t>Une décennie difficile qui voit l’UE réagir à une crise financière mondiale et un État membre voter en faveur de sa sortie de l'Union.</a:t>
              </a:r>
              <a:endParaRPr lang="en-150" sz="2800" dirty="0">
                <a:latin typeface="Bahnschrift Light SemiCondensed" panose="020B0502040204020203" pitchFamily="34" charset="0"/>
              </a:endParaRPr>
            </a:p>
          </p:txBody>
        </p:sp>
      </p:grpSp>
      <p:grpSp>
        <p:nvGrpSpPr>
          <p:cNvPr id="68" name="Réponse n° 7" descr="2010-2019"/>
          <p:cNvGrpSpPr/>
          <p:nvPr/>
        </p:nvGrpSpPr>
        <p:grpSpPr>
          <a:xfrm>
            <a:off x="838663" y="426025"/>
            <a:ext cx="23793694" cy="11589906"/>
            <a:chOff x="834938" y="367341"/>
            <a:chExt cx="23793694" cy="11589906"/>
          </a:xfrm>
        </p:grpSpPr>
        <p:pic>
          <p:nvPicPr>
            <p:cNvPr id="69" name="bubble-1" title="speech bubble"/>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34938" y="367341"/>
              <a:ext cx="23793694" cy="11589906"/>
            </a:xfrm>
            <a:prstGeom prst="rect">
              <a:avLst/>
            </a:prstGeom>
          </p:spPr>
        </p:pic>
        <p:sp>
          <p:nvSpPr>
            <p:cNvPr id="70" name="text-bubble"/>
            <p:cNvSpPr/>
            <p:nvPr/>
          </p:nvSpPr>
          <p:spPr>
            <a:xfrm>
              <a:off x="14749354" y="2913093"/>
              <a:ext cx="4866704" cy="830997"/>
            </a:xfrm>
            <a:prstGeom prst="rect">
              <a:avLst/>
            </a:prstGeom>
          </p:spPr>
          <p:txBody>
            <a:bodyPr wrap="square">
              <a:spAutoFit/>
            </a:bodyPr>
            <a:lstStyle/>
            <a:p>
              <a:pPr algn="ctr"/>
              <a:r>
                <a:rPr lang="en-150" sz="4800" dirty="0">
                  <a:latin typeface="Bahnschrift SemiBold SemiConden" panose="020B0502040204020203" pitchFamily="34" charset="0"/>
                </a:rPr>
                <a:t>2010-2019 </a:t>
              </a:r>
              <a:endParaRPr lang="en-150" sz="4800" dirty="0">
                <a:latin typeface="Bahnschrift SemiLight SemiConde" panose="020B0502040204020203" pitchFamily="34" charset="0"/>
              </a:endParaRPr>
            </a:p>
          </p:txBody>
        </p:sp>
      </p:grpSp>
      <p:grpSp>
        <p:nvGrpSpPr>
          <p:cNvPr id="71" name="Question n° 8" descr="L’UE doit relever des défis sans précédent, tels que la pandémie de COVID-19 et la guerre d’agression menée par la Russie contre l’Ukraine."/>
          <p:cNvGrpSpPr/>
          <p:nvPr/>
        </p:nvGrpSpPr>
        <p:grpSpPr>
          <a:xfrm>
            <a:off x="-895801" y="-79741"/>
            <a:ext cx="26185292" cy="13792702"/>
            <a:chOff x="834938" y="-240631"/>
            <a:chExt cx="23793694" cy="13792702"/>
          </a:xfrm>
        </p:grpSpPr>
        <p:pic>
          <p:nvPicPr>
            <p:cNvPr id="72" name="bubble-1" title="speech bubble"/>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34938" y="-240631"/>
              <a:ext cx="23793694" cy="13792702"/>
            </a:xfrm>
            <a:prstGeom prst="rect">
              <a:avLst/>
            </a:prstGeom>
          </p:spPr>
        </p:pic>
        <p:sp>
          <p:nvSpPr>
            <p:cNvPr id="73" name="text-bubble"/>
            <p:cNvSpPr/>
            <p:nvPr/>
          </p:nvSpPr>
          <p:spPr>
            <a:xfrm>
              <a:off x="14886448" y="2371162"/>
              <a:ext cx="4670599" cy="2062103"/>
            </a:xfrm>
            <a:prstGeom prst="rect">
              <a:avLst/>
            </a:prstGeom>
          </p:spPr>
          <p:txBody>
            <a:bodyPr wrap="square">
              <a:spAutoFit/>
            </a:bodyPr>
            <a:lstStyle/>
            <a:p>
              <a:pPr>
                <a:lnSpc>
                  <a:spcPct val="80000"/>
                </a:lnSpc>
              </a:pPr>
              <a:r>
                <a:rPr lang="fr-FR" sz="3200" dirty="0">
                  <a:latin typeface="Bahnschrift SemiBold Condensed" panose="020B0502040204020203" pitchFamily="34" charset="0"/>
                </a:rPr>
                <a:t>L’UE doit relever des défis sans précédent, tels que la pandémie de COVID-19 et la guerre d’agression menée par la Russie contre l’Ukraine.</a:t>
              </a:r>
              <a:endParaRPr lang="en-150" sz="3200" dirty="0">
                <a:latin typeface="Bahnschrift SemiBold Condensed" panose="020B0502040204020203" pitchFamily="34" charset="0"/>
              </a:endParaRPr>
            </a:p>
          </p:txBody>
        </p:sp>
      </p:grpSp>
      <p:grpSp>
        <p:nvGrpSpPr>
          <p:cNvPr id="74" name="Réponse n° 8" descr="De 2020 à aujourd'hui"/>
          <p:cNvGrpSpPr/>
          <p:nvPr/>
        </p:nvGrpSpPr>
        <p:grpSpPr>
          <a:xfrm>
            <a:off x="8911281" y="-3836603"/>
            <a:ext cx="26185292" cy="13792702"/>
            <a:chOff x="8903844" y="-3855191"/>
            <a:chExt cx="26185292" cy="13792702"/>
          </a:xfrm>
        </p:grpSpPr>
        <p:pic>
          <p:nvPicPr>
            <p:cNvPr id="75" name="bubble-1" title="speech bubble"/>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H="1" flipV="1">
              <a:off x="8903844" y="-3855191"/>
              <a:ext cx="26185292" cy="13792702"/>
            </a:xfrm>
            <a:prstGeom prst="rect">
              <a:avLst/>
            </a:prstGeom>
          </p:spPr>
        </p:pic>
        <p:sp>
          <p:nvSpPr>
            <p:cNvPr id="76" name="text-bubble"/>
            <p:cNvSpPr/>
            <p:nvPr/>
          </p:nvSpPr>
          <p:spPr>
            <a:xfrm>
              <a:off x="14857480" y="5882275"/>
              <a:ext cx="4648464" cy="683264"/>
            </a:xfrm>
            <a:prstGeom prst="rect">
              <a:avLst/>
            </a:prstGeom>
          </p:spPr>
          <p:txBody>
            <a:bodyPr wrap="square">
              <a:spAutoFit/>
            </a:bodyPr>
            <a:lstStyle/>
            <a:p>
              <a:pPr>
                <a:lnSpc>
                  <a:spcPct val="80000"/>
                </a:lnSpc>
              </a:pPr>
              <a:r>
                <a:rPr lang="fr-FR" sz="4800" dirty="0">
                  <a:latin typeface="Bahnschrift SemiBold Condensed" panose="020B0502040204020203" pitchFamily="34" charset="0"/>
                </a:rPr>
                <a:t>De 2020 à aujourd'hui</a:t>
              </a:r>
              <a:endParaRPr lang="fr-FR" sz="4800" dirty="0">
                <a:latin typeface="Bahnschrift Light SemiCondensed" panose="020B0502040204020203" pitchFamily="34" charset="0"/>
              </a:endParaRPr>
            </a:p>
          </p:txBody>
        </p:sp>
      </p:grpSp>
      <p:sp>
        <p:nvSpPr>
          <p:cNvPr id="30" name="footer">
            <a:extLst>
              <a:ext uri="{C183D7F6-B498-43B3-948B-1728B52AA6E4}">
                <adec:decorative xmlns:adec="http://schemas.microsoft.com/office/drawing/2017/decorative" val="1"/>
              </a:ext>
            </a:extLst>
          </p:cNvPr>
          <p:cNvSpPr/>
          <p:nvPr/>
        </p:nvSpPr>
        <p:spPr>
          <a:xfrm>
            <a:off x="0" y="12530328"/>
            <a:ext cx="24479250" cy="122536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150" dirty="0">
              <a:solidFill>
                <a:schemeClr val="bg1"/>
              </a:solidFill>
            </a:endParaRPr>
          </a:p>
        </p:txBody>
      </p:sp>
      <p:pic>
        <p:nvPicPr>
          <p:cNvPr id="32" name="eu flag">
            <a:extLst>
              <a:ext uri="{C183D7F6-B498-43B3-948B-1728B52AA6E4}">
                <adec:decorative xmlns:adec="http://schemas.microsoft.com/office/drawing/2017/decorative" val="1"/>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flipH="1">
            <a:off x="23019996" y="12768071"/>
            <a:ext cx="1124811" cy="750191"/>
          </a:xfrm>
          <a:prstGeom prst="rect">
            <a:avLst/>
          </a:prstGeom>
        </p:spPr>
      </p:pic>
    </p:spTree>
    <p:extLst>
      <p:ext uri="{BB962C8B-B14F-4D97-AF65-F5344CB8AC3E}">
        <p14:creationId xmlns:p14="http://schemas.microsoft.com/office/powerpoint/2010/main" val="305443357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51"/>
                                        </p:tgtEl>
                                        <p:attrNameLst>
                                          <p:attrName>style.visibility</p:attrName>
                                        </p:attrNameLst>
                                      </p:cBhvr>
                                      <p:to>
                                        <p:strVal val="visible"/>
                                      </p:to>
                                    </p:set>
                                    <p:animEffect transition="in" filter="fade">
                                      <p:cBhvr>
                                        <p:cTn id="11" dur="500"/>
                                        <p:tgtEl>
                                          <p:spTgt spid="51"/>
                                        </p:tgtEl>
                                      </p:cBhvr>
                                    </p:animEffect>
                                  </p:childTnLst>
                                  <p:subTnLst>
                                    <p:set>
                                      <p:cBhvr override="childStyle">
                                        <p:cTn dur="1" fill="hold" display="0" masterRel="nextClick" afterEffect="1"/>
                                        <p:tgtEl>
                                          <p:spTgt spid="51"/>
                                        </p:tgtEl>
                                        <p:attrNameLst>
                                          <p:attrName>style.visibility</p:attrName>
                                        </p:attrNameLst>
                                      </p:cBhvr>
                                      <p:to>
                                        <p:strVal val="hidden"/>
                                      </p:to>
                                    </p:set>
                                  </p:subTnLst>
                                </p:cTn>
                              </p:par>
                            </p:childTnLst>
                          </p:cTn>
                        </p:par>
                      </p:childTnLst>
                    </p:cTn>
                  </p:par>
                  <p:par>
                    <p:cTn id="12" fill="hold">
                      <p:stCondLst>
                        <p:cond delay="indefinite"/>
                      </p:stCondLst>
                      <p:childTnLst>
                        <p:par>
                          <p:cTn id="13" fill="hold">
                            <p:stCondLst>
                              <p:cond delay="0"/>
                            </p:stCondLst>
                            <p:childTnLst>
                              <p:par>
                                <p:cTn id="14" presetID="10" presetClass="entr" presetSubtype="0" fill="hold" nodeType="clickEffect">
                                  <p:stCondLst>
                                    <p:cond delay="0"/>
                                  </p:stCondLst>
                                  <p:childTnLst>
                                    <p:set>
                                      <p:cBhvr>
                                        <p:cTn id="15" dur="1" fill="hold">
                                          <p:stCondLst>
                                            <p:cond delay="0"/>
                                          </p:stCondLst>
                                        </p:cTn>
                                        <p:tgtEl>
                                          <p:spTgt spid="59"/>
                                        </p:tgtEl>
                                        <p:attrNameLst>
                                          <p:attrName>style.visibility</p:attrName>
                                        </p:attrNameLst>
                                      </p:cBhvr>
                                      <p:to>
                                        <p:strVal val="visible"/>
                                      </p:to>
                                    </p:set>
                                    <p:animEffect transition="in" filter="fade">
                                      <p:cBhvr>
                                        <p:cTn id="16" dur="500"/>
                                        <p:tgtEl>
                                          <p:spTgt spid="59"/>
                                        </p:tgtEl>
                                      </p:cBhvr>
                                    </p:animEffect>
                                  </p:childTnLst>
                                  <p:subTnLst>
                                    <p:set>
                                      <p:cBhvr override="childStyle">
                                        <p:cTn dur="1" fill="hold" display="0" masterRel="nextClick" afterEffect="1"/>
                                        <p:tgtEl>
                                          <p:spTgt spid="59"/>
                                        </p:tgtEl>
                                        <p:attrNameLst>
                                          <p:attrName>style.visibility</p:attrName>
                                        </p:attrNameLst>
                                      </p:cBhvr>
                                      <p:to>
                                        <p:strVal val="hidden"/>
                                      </p:to>
                                    </p:set>
                                  </p:sub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fade">
                                      <p:cBhvr>
                                        <p:cTn id="21" dur="500"/>
                                        <p:tgtEl>
                                          <p:spTgt spid="7"/>
                                        </p:tgtEl>
                                      </p:cBhvr>
                                    </p:animEffect>
                                  </p:childTnLst>
                                  <p:subTnLst>
                                    <p:set>
                                      <p:cBhvr override="childStyle">
                                        <p:cTn dur="1" fill="hold" display="0" masterRel="nextClick" afterEffect="1"/>
                                        <p:tgtEl>
                                          <p:spTgt spid="7"/>
                                        </p:tgtEl>
                                        <p:attrNameLst>
                                          <p:attrName>style.visibility</p:attrName>
                                        </p:attrNameLst>
                                      </p:cBhvr>
                                      <p:to>
                                        <p:strVal val="hidden"/>
                                      </p:to>
                                    </p:set>
                                  </p:subTnLst>
                                </p:cTn>
                              </p:par>
                            </p:childTnLst>
                          </p:cTn>
                        </p:par>
                      </p:childTnLst>
                    </p:cTn>
                  </p:par>
                  <p:par>
                    <p:cTn id="22" fill="hold">
                      <p:stCondLst>
                        <p:cond delay="indefinite"/>
                      </p:stCondLst>
                      <p:childTnLst>
                        <p:par>
                          <p:cTn id="23" fill="hold">
                            <p:stCondLst>
                              <p:cond delay="0"/>
                            </p:stCondLst>
                            <p:childTnLst>
                              <p:par>
                                <p:cTn id="24" presetID="10" presetClass="entr" presetSubtype="0" fill="hold" nodeType="clickEffect">
                                  <p:stCondLst>
                                    <p:cond delay="0"/>
                                  </p:stCondLst>
                                  <p:childTnLst>
                                    <p:set>
                                      <p:cBhvr>
                                        <p:cTn id="25" dur="1" fill="hold">
                                          <p:stCondLst>
                                            <p:cond delay="0"/>
                                          </p:stCondLst>
                                        </p:cTn>
                                        <p:tgtEl>
                                          <p:spTgt spid="45"/>
                                        </p:tgtEl>
                                        <p:attrNameLst>
                                          <p:attrName>style.visibility</p:attrName>
                                        </p:attrNameLst>
                                      </p:cBhvr>
                                      <p:to>
                                        <p:strVal val="visible"/>
                                      </p:to>
                                    </p:set>
                                    <p:animEffect transition="in" filter="fade">
                                      <p:cBhvr>
                                        <p:cTn id="26" dur="500"/>
                                        <p:tgtEl>
                                          <p:spTgt spid="45"/>
                                        </p:tgtEl>
                                      </p:cBhvr>
                                    </p:animEffect>
                                  </p:childTnLst>
                                  <p:subTnLst>
                                    <p:set>
                                      <p:cBhvr override="childStyle">
                                        <p:cTn dur="1" fill="hold" display="0" masterRel="nextClick" afterEffect="1"/>
                                        <p:tgtEl>
                                          <p:spTgt spid="45"/>
                                        </p:tgtEl>
                                        <p:attrNameLst>
                                          <p:attrName>style.visibility</p:attrName>
                                        </p:attrNameLst>
                                      </p:cBhvr>
                                      <p:to>
                                        <p:strVal val="hidden"/>
                                      </p:to>
                                    </p:set>
                                  </p:subTnLst>
                                </p:cTn>
                              </p:par>
                            </p:childTnLst>
                          </p:cTn>
                        </p:par>
                      </p:childTnLst>
                    </p:cTn>
                  </p:par>
                  <p:par>
                    <p:cTn id="27" fill="hold">
                      <p:stCondLst>
                        <p:cond delay="indefinite"/>
                      </p:stCondLst>
                      <p:childTnLst>
                        <p:par>
                          <p:cTn id="28" fill="hold">
                            <p:stCondLst>
                              <p:cond delay="0"/>
                            </p:stCondLst>
                            <p:childTnLst>
                              <p:par>
                                <p:cTn id="29" presetID="10" presetClass="entr" presetSubtype="0" fill="hold" nodeType="clickEffect">
                                  <p:stCondLst>
                                    <p:cond delay="0"/>
                                  </p:stCondLst>
                                  <p:childTnLst>
                                    <p:set>
                                      <p:cBhvr>
                                        <p:cTn id="30" dur="1" fill="hold">
                                          <p:stCondLst>
                                            <p:cond delay="0"/>
                                          </p:stCondLst>
                                        </p:cTn>
                                        <p:tgtEl>
                                          <p:spTgt spid="50"/>
                                        </p:tgtEl>
                                        <p:attrNameLst>
                                          <p:attrName>style.visibility</p:attrName>
                                        </p:attrNameLst>
                                      </p:cBhvr>
                                      <p:to>
                                        <p:strVal val="visible"/>
                                      </p:to>
                                    </p:set>
                                    <p:animEffect transition="in" filter="fade">
                                      <p:cBhvr>
                                        <p:cTn id="31" dur="500"/>
                                        <p:tgtEl>
                                          <p:spTgt spid="50"/>
                                        </p:tgtEl>
                                      </p:cBhvr>
                                    </p:animEffect>
                                  </p:childTnLst>
                                  <p:subTnLst>
                                    <p:set>
                                      <p:cBhvr override="childStyle">
                                        <p:cTn dur="1" fill="hold" display="0" masterRel="nextClick" afterEffect="1"/>
                                        <p:tgtEl>
                                          <p:spTgt spid="50"/>
                                        </p:tgtEl>
                                        <p:attrNameLst>
                                          <p:attrName>style.visibility</p:attrName>
                                        </p:attrNameLst>
                                      </p:cBhvr>
                                      <p:to>
                                        <p:strVal val="hidden"/>
                                      </p:to>
                                    </p:set>
                                  </p:subTnLst>
                                </p:cTn>
                              </p:par>
                            </p:childTnLst>
                          </p:cTn>
                        </p:par>
                      </p:childTnLst>
                    </p:cTn>
                  </p:par>
                  <p:par>
                    <p:cTn id="32" fill="hold">
                      <p:stCondLst>
                        <p:cond delay="indefinite"/>
                      </p:stCondLst>
                      <p:childTnLst>
                        <p:par>
                          <p:cTn id="33" fill="hold">
                            <p:stCondLst>
                              <p:cond delay="0"/>
                            </p:stCondLst>
                            <p:childTnLst>
                              <p:par>
                                <p:cTn id="34" presetID="10" presetClass="entr" presetSubtype="0" fill="hold" nodeType="clickEffect">
                                  <p:stCondLst>
                                    <p:cond delay="0"/>
                                  </p:stCondLst>
                                  <p:childTnLst>
                                    <p:set>
                                      <p:cBhvr>
                                        <p:cTn id="35" dur="1" fill="hold">
                                          <p:stCondLst>
                                            <p:cond delay="0"/>
                                          </p:stCondLst>
                                        </p:cTn>
                                        <p:tgtEl>
                                          <p:spTgt spid="56"/>
                                        </p:tgtEl>
                                        <p:attrNameLst>
                                          <p:attrName>style.visibility</p:attrName>
                                        </p:attrNameLst>
                                      </p:cBhvr>
                                      <p:to>
                                        <p:strVal val="visible"/>
                                      </p:to>
                                    </p:set>
                                    <p:animEffect transition="in" filter="fade">
                                      <p:cBhvr>
                                        <p:cTn id="36" dur="500"/>
                                        <p:tgtEl>
                                          <p:spTgt spid="56"/>
                                        </p:tgtEl>
                                      </p:cBhvr>
                                    </p:animEffect>
                                  </p:childTnLst>
                                  <p:subTnLst>
                                    <p:set>
                                      <p:cBhvr override="childStyle">
                                        <p:cTn dur="1" fill="hold" display="0" masterRel="nextClick" afterEffect="1"/>
                                        <p:tgtEl>
                                          <p:spTgt spid="56"/>
                                        </p:tgtEl>
                                        <p:attrNameLst>
                                          <p:attrName>style.visibility</p:attrName>
                                        </p:attrNameLst>
                                      </p:cBhvr>
                                      <p:to>
                                        <p:strVal val="hidden"/>
                                      </p:to>
                                    </p:set>
                                  </p:subTnLst>
                                </p:cTn>
                              </p:par>
                            </p:childTnLst>
                          </p:cTn>
                        </p:par>
                      </p:childTnLst>
                    </p:cTn>
                  </p:par>
                  <p:par>
                    <p:cTn id="37" fill="hold">
                      <p:stCondLst>
                        <p:cond delay="indefinite"/>
                      </p:stCondLst>
                      <p:childTnLst>
                        <p:par>
                          <p:cTn id="38" fill="hold">
                            <p:stCondLst>
                              <p:cond delay="0"/>
                            </p:stCondLst>
                            <p:childTnLst>
                              <p:par>
                                <p:cTn id="39" presetID="10" presetClass="entr" presetSubtype="0" fill="hold" nodeType="clickEffect">
                                  <p:stCondLst>
                                    <p:cond delay="0"/>
                                  </p:stCondLst>
                                  <p:childTnLst>
                                    <p:set>
                                      <p:cBhvr>
                                        <p:cTn id="40" dur="1" fill="hold">
                                          <p:stCondLst>
                                            <p:cond delay="0"/>
                                          </p:stCondLst>
                                        </p:cTn>
                                        <p:tgtEl>
                                          <p:spTgt spid="62"/>
                                        </p:tgtEl>
                                        <p:attrNameLst>
                                          <p:attrName>style.visibility</p:attrName>
                                        </p:attrNameLst>
                                      </p:cBhvr>
                                      <p:to>
                                        <p:strVal val="visible"/>
                                      </p:to>
                                    </p:set>
                                    <p:animEffect transition="in" filter="fade">
                                      <p:cBhvr>
                                        <p:cTn id="41" dur="500"/>
                                        <p:tgtEl>
                                          <p:spTgt spid="62"/>
                                        </p:tgtEl>
                                      </p:cBhvr>
                                    </p:animEffect>
                                  </p:childTnLst>
                                  <p:subTnLst>
                                    <p:set>
                                      <p:cBhvr override="childStyle">
                                        <p:cTn dur="1" fill="hold" display="0" masterRel="nextClick" afterEffect="1"/>
                                        <p:tgtEl>
                                          <p:spTgt spid="62"/>
                                        </p:tgtEl>
                                        <p:attrNameLst>
                                          <p:attrName>style.visibility</p:attrName>
                                        </p:attrNameLst>
                                      </p:cBhvr>
                                      <p:to>
                                        <p:strVal val="hidden"/>
                                      </p:to>
                                    </p:set>
                                  </p:subTnLst>
                                </p:cTn>
                              </p:par>
                            </p:childTnLst>
                          </p:cTn>
                        </p:par>
                      </p:childTnLst>
                    </p:cTn>
                  </p:par>
                  <p:par>
                    <p:cTn id="42" fill="hold">
                      <p:stCondLst>
                        <p:cond delay="indefinite"/>
                      </p:stCondLst>
                      <p:childTnLst>
                        <p:par>
                          <p:cTn id="43" fill="hold">
                            <p:stCondLst>
                              <p:cond delay="0"/>
                            </p:stCondLst>
                            <p:childTnLst>
                              <p:par>
                                <p:cTn id="44" presetID="10" presetClass="entr" presetSubtype="0" fill="hold" nodeType="clickEffect">
                                  <p:stCondLst>
                                    <p:cond delay="0"/>
                                  </p:stCondLst>
                                  <p:childTnLst>
                                    <p:set>
                                      <p:cBhvr>
                                        <p:cTn id="45" dur="1" fill="hold">
                                          <p:stCondLst>
                                            <p:cond delay="0"/>
                                          </p:stCondLst>
                                        </p:cTn>
                                        <p:tgtEl>
                                          <p:spTgt spid="65"/>
                                        </p:tgtEl>
                                        <p:attrNameLst>
                                          <p:attrName>style.visibility</p:attrName>
                                        </p:attrNameLst>
                                      </p:cBhvr>
                                      <p:to>
                                        <p:strVal val="visible"/>
                                      </p:to>
                                    </p:set>
                                    <p:animEffect transition="in" filter="fade">
                                      <p:cBhvr>
                                        <p:cTn id="46" dur="500"/>
                                        <p:tgtEl>
                                          <p:spTgt spid="65"/>
                                        </p:tgtEl>
                                      </p:cBhvr>
                                    </p:animEffect>
                                  </p:childTnLst>
                                  <p:subTnLst>
                                    <p:set>
                                      <p:cBhvr override="childStyle">
                                        <p:cTn dur="1" fill="hold" display="0" masterRel="nextClick" afterEffect="1"/>
                                        <p:tgtEl>
                                          <p:spTgt spid="65"/>
                                        </p:tgtEl>
                                        <p:attrNameLst>
                                          <p:attrName>style.visibility</p:attrName>
                                        </p:attrNameLst>
                                      </p:cBhvr>
                                      <p:to>
                                        <p:strVal val="hidden"/>
                                      </p:to>
                                    </p:set>
                                  </p:subTnLst>
                                </p:cTn>
                              </p:par>
                            </p:childTnLst>
                          </p:cTn>
                        </p:par>
                      </p:childTnLst>
                    </p:cTn>
                  </p:par>
                  <p:par>
                    <p:cTn id="47" fill="hold">
                      <p:stCondLst>
                        <p:cond delay="indefinite"/>
                      </p:stCondLst>
                      <p:childTnLst>
                        <p:par>
                          <p:cTn id="48" fill="hold">
                            <p:stCondLst>
                              <p:cond delay="0"/>
                            </p:stCondLst>
                            <p:childTnLst>
                              <p:par>
                                <p:cTn id="49" presetID="10" presetClass="entr" presetSubtype="0" fill="hold" nodeType="clickEffect">
                                  <p:stCondLst>
                                    <p:cond delay="0"/>
                                  </p:stCondLst>
                                  <p:childTnLst>
                                    <p:set>
                                      <p:cBhvr>
                                        <p:cTn id="50" dur="1" fill="hold">
                                          <p:stCondLst>
                                            <p:cond delay="0"/>
                                          </p:stCondLst>
                                        </p:cTn>
                                        <p:tgtEl>
                                          <p:spTgt spid="6"/>
                                        </p:tgtEl>
                                        <p:attrNameLst>
                                          <p:attrName>style.visibility</p:attrName>
                                        </p:attrNameLst>
                                      </p:cBhvr>
                                      <p:to>
                                        <p:strVal val="visible"/>
                                      </p:to>
                                    </p:set>
                                    <p:animEffect transition="in" filter="fade">
                                      <p:cBhvr>
                                        <p:cTn id="51" dur="500"/>
                                        <p:tgtEl>
                                          <p:spTgt spid="6"/>
                                        </p:tgtEl>
                                      </p:cBhvr>
                                    </p:animEffect>
                                  </p:childTnLst>
                                  <p:subTnLst>
                                    <p:set>
                                      <p:cBhvr override="childStyle">
                                        <p:cTn dur="1" fill="hold" display="0" masterRel="nextClick" afterEffect="1"/>
                                        <p:tgtEl>
                                          <p:spTgt spid="6"/>
                                        </p:tgtEl>
                                        <p:attrNameLst>
                                          <p:attrName>style.visibility</p:attrName>
                                        </p:attrNameLst>
                                      </p:cBhvr>
                                      <p:to>
                                        <p:strVal val="hidden"/>
                                      </p:to>
                                    </p:set>
                                  </p:subTnLst>
                                </p:cTn>
                              </p:par>
                            </p:childTnLst>
                          </p:cTn>
                        </p:par>
                      </p:childTnLst>
                    </p:cTn>
                  </p:par>
                  <p:par>
                    <p:cTn id="52" fill="hold">
                      <p:stCondLst>
                        <p:cond delay="indefinite"/>
                      </p:stCondLst>
                      <p:childTnLst>
                        <p:par>
                          <p:cTn id="53" fill="hold">
                            <p:stCondLst>
                              <p:cond delay="0"/>
                            </p:stCondLst>
                            <p:childTnLst>
                              <p:par>
                                <p:cTn id="54" presetID="10" presetClass="entr" presetSubtype="0" fill="hold" nodeType="clickEffect">
                                  <p:stCondLst>
                                    <p:cond delay="0"/>
                                  </p:stCondLst>
                                  <p:childTnLst>
                                    <p:set>
                                      <p:cBhvr>
                                        <p:cTn id="55" dur="1" fill="hold">
                                          <p:stCondLst>
                                            <p:cond delay="0"/>
                                          </p:stCondLst>
                                        </p:cTn>
                                        <p:tgtEl>
                                          <p:spTgt spid="38"/>
                                        </p:tgtEl>
                                        <p:attrNameLst>
                                          <p:attrName>style.visibility</p:attrName>
                                        </p:attrNameLst>
                                      </p:cBhvr>
                                      <p:to>
                                        <p:strVal val="visible"/>
                                      </p:to>
                                    </p:set>
                                    <p:animEffect transition="in" filter="fade">
                                      <p:cBhvr>
                                        <p:cTn id="56" dur="500"/>
                                        <p:tgtEl>
                                          <p:spTgt spid="38"/>
                                        </p:tgtEl>
                                      </p:cBhvr>
                                    </p:animEffect>
                                  </p:childTnLst>
                                  <p:subTnLst>
                                    <p:set>
                                      <p:cBhvr override="childStyle">
                                        <p:cTn dur="1" fill="hold" display="0" masterRel="nextClick" afterEffect="1"/>
                                        <p:tgtEl>
                                          <p:spTgt spid="38"/>
                                        </p:tgtEl>
                                        <p:attrNameLst>
                                          <p:attrName>style.visibility</p:attrName>
                                        </p:attrNameLst>
                                      </p:cBhvr>
                                      <p:to>
                                        <p:strVal val="hidden"/>
                                      </p:to>
                                    </p:set>
                                  </p:subTnLst>
                                </p:cTn>
                              </p:par>
                            </p:childTnLst>
                          </p:cTn>
                        </p:par>
                      </p:childTnLst>
                    </p:cTn>
                  </p:par>
                  <p:par>
                    <p:cTn id="57" fill="hold">
                      <p:stCondLst>
                        <p:cond delay="indefinite"/>
                      </p:stCondLst>
                      <p:childTnLst>
                        <p:par>
                          <p:cTn id="58" fill="hold">
                            <p:stCondLst>
                              <p:cond delay="0"/>
                            </p:stCondLst>
                            <p:childTnLst>
                              <p:par>
                                <p:cTn id="59" presetID="10" presetClass="entr" presetSubtype="0" fill="hold" nodeType="clickEffect">
                                  <p:stCondLst>
                                    <p:cond delay="0"/>
                                  </p:stCondLst>
                                  <p:childTnLst>
                                    <p:set>
                                      <p:cBhvr>
                                        <p:cTn id="60" dur="1" fill="hold">
                                          <p:stCondLst>
                                            <p:cond delay="0"/>
                                          </p:stCondLst>
                                        </p:cTn>
                                        <p:tgtEl>
                                          <p:spTgt spid="33"/>
                                        </p:tgtEl>
                                        <p:attrNameLst>
                                          <p:attrName>style.visibility</p:attrName>
                                        </p:attrNameLst>
                                      </p:cBhvr>
                                      <p:to>
                                        <p:strVal val="visible"/>
                                      </p:to>
                                    </p:set>
                                    <p:animEffect transition="in" filter="fade">
                                      <p:cBhvr>
                                        <p:cTn id="61" dur="500"/>
                                        <p:tgtEl>
                                          <p:spTgt spid="33"/>
                                        </p:tgtEl>
                                      </p:cBhvr>
                                    </p:animEffect>
                                  </p:childTnLst>
                                  <p:subTnLst>
                                    <p:set>
                                      <p:cBhvr override="childStyle">
                                        <p:cTn dur="1" fill="hold" display="0" masterRel="nextClick" afterEffect="1"/>
                                        <p:tgtEl>
                                          <p:spTgt spid="33"/>
                                        </p:tgtEl>
                                        <p:attrNameLst>
                                          <p:attrName>style.visibility</p:attrName>
                                        </p:attrNameLst>
                                      </p:cBhvr>
                                      <p:to>
                                        <p:strVal val="hidden"/>
                                      </p:to>
                                    </p:set>
                                  </p:subTnLst>
                                </p:cTn>
                              </p:par>
                            </p:childTnLst>
                          </p:cTn>
                        </p:par>
                      </p:childTnLst>
                    </p:cTn>
                  </p:par>
                  <p:par>
                    <p:cTn id="62" fill="hold">
                      <p:stCondLst>
                        <p:cond delay="indefinite"/>
                      </p:stCondLst>
                      <p:childTnLst>
                        <p:par>
                          <p:cTn id="63" fill="hold">
                            <p:stCondLst>
                              <p:cond delay="0"/>
                            </p:stCondLst>
                            <p:childTnLst>
                              <p:par>
                                <p:cTn id="64" presetID="10" presetClass="entr" presetSubtype="0" fill="hold" nodeType="clickEffect">
                                  <p:stCondLst>
                                    <p:cond delay="0"/>
                                  </p:stCondLst>
                                  <p:childTnLst>
                                    <p:set>
                                      <p:cBhvr>
                                        <p:cTn id="65" dur="1" fill="hold">
                                          <p:stCondLst>
                                            <p:cond delay="0"/>
                                          </p:stCondLst>
                                        </p:cTn>
                                        <p:tgtEl>
                                          <p:spTgt spid="36"/>
                                        </p:tgtEl>
                                        <p:attrNameLst>
                                          <p:attrName>style.visibility</p:attrName>
                                        </p:attrNameLst>
                                      </p:cBhvr>
                                      <p:to>
                                        <p:strVal val="visible"/>
                                      </p:to>
                                    </p:set>
                                    <p:animEffect transition="in" filter="fade">
                                      <p:cBhvr>
                                        <p:cTn id="66" dur="500"/>
                                        <p:tgtEl>
                                          <p:spTgt spid="36"/>
                                        </p:tgtEl>
                                      </p:cBhvr>
                                    </p:animEffect>
                                  </p:childTnLst>
                                  <p:subTnLst>
                                    <p:set>
                                      <p:cBhvr override="childStyle">
                                        <p:cTn dur="1" fill="hold" display="0" masterRel="nextClick" afterEffect="1"/>
                                        <p:tgtEl>
                                          <p:spTgt spid="36"/>
                                        </p:tgtEl>
                                        <p:attrNameLst>
                                          <p:attrName>style.visibility</p:attrName>
                                        </p:attrNameLst>
                                      </p:cBhvr>
                                      <p:to>
                                        <p:strVal val="hidden"/>
                                      </p:to>
                                    </p:set>
                                  </p:subTnLst>
                                </p:cTn>
                              </p:par>
                            </p:childTnLst>
                          </p:cTn>
                        </p:par>
                      </p:childTnLst>
                    </p:cTn>
                  </p:par>
                  <p:par>
                    <p:cTn id="67" fill="hold">
                      <p:stCondLst>
                        <p:cond delay="indefinite"/>
                      </p:stCondLst>
                      <p:childTnLst>
                        <p:par>
                          <p:cTn id="68" fill="hold">
                            <p:stCondLst>
                              <p:cond delay="0"/>
                            </p:stCondLst>
                            <p:childTnLst>
                              <p:par>
                                <p:cTn id="69" presetID="10" presetClass="entr" presetSubtype="0" fill="hold" nodeType="clickEffect">
                                  <p:stCondLst>
                                    <p:cond delay="0"/>
                                  </p:stCondLst>
                                  <p:childTnLst>
                                    <p:set>
                                      <p:cBhvr>
                                        <p:cTn id="70" dur="1" fill="hold">
                                          <p:stCondLst>
                                            <p:cond delay="0"/>
                                          </p:stCondLst>
                                        </p:cTn>
                                        <p:tgtEl>
                                          <p:spTgt spid="43"/>
                                        </p:tgtEl>
                                        <p:attrNameLst>
                                          <p:attrName>style.visibility</p:attrName>
                                        </p:attrNameLst>
                                      </p:cBhvr>
                                      <p:to>
                                        <p:strVal val="visible"/>
                                      </p:to>
                                    </p:set>
                                    <p:animEffect transition="in" filter="fade">
                                      <p:cBhvr>
                                        <p:cTn id="71" dur="500"/>
                                        <p:tgtEl>
                                          <p:spTgt spid="43"/>
                                        </p:tgtEl>
                                      </p:cBhvr>
                                    </p:animEffect>
                                  </p:childTnLst>
                                  <p:subTnLst>
                                    <p:set>
                                      <p:cBhvr override="childStyle">
                                        <p:cTn dur="1" fill="hold" display="0" masterRel="nextClick" afterEffect="1"/>
                                        <p:tgtEl>
                                          <p:spTgt spid="43"/>
                                        </p:tgtEl>
                                        <p:attrNameLst>
                                          <p:attrName>style.visibility</p:attrName>
                                        </p:attrNameLst>
                                      </p:cBhvr>
                                      <p:to>
                                        <p:strVal val="hidden"/>
                                      </p:to>
                                    </p:set>
                                  </p:subTnLst>
                                </p:cTn>
                              </p:par>
                            </p:childTnLst>
                          </p:cTn>
                        </p:par>
                      </p:childTnLst>
                    </p:cTn>
                  </p:par>
                  <p:par>
                    <p:cTn id="72" fill="hold">
                      <p:stCondLst>
                        <p:cond delay="indefinite"/>
                      </p:stCondLst>
                      <p:childTnLst>
                        <p:par>
                          <p:cTn id="73" fill="hold">
                            <p:stCondLst>
                              <p:cond delay="0"/>
                            </p:stCondLst>
                            <p:childTnLst>
                              <p:par>
                                <p:cTn id="74" presetID="10" presetClass="entr" presetSubtype="0" fill="hold" nodeType="clickEffect">
                                  <p:stCondLst>
                                    <p:cond delay="0"/>
                                  </p:stCondLst>
                                  <p:childTnLst>
                                    <p:set>
                                      <p:cBhvr>
                                        <p:cTn id="75" dur="1" fill="hold">
                                          <p:stCondLst>
                                            <p:cond delay="0"/>
                                          </p:stCondLst>
                                        </p:cTn>
                                        <p:tgtEl>
                                          <p:spTgt spid="68"/>
                                        </p:tgtEl>
                                        <p:attrNameLst>
                                          <p:attrName>style.visibility</p:attrName>
                                        </p:attrNameLst>
                                      </p:cBhvr>
                                      <p:to>
                                        <p:strVal val="visible"/>
                                      </p:to>
                                    </p:set>
                                    <p:animEffect transition="in" filter="fade">
                                      <p:cBhvr>
                                        <p:cTn id="76" dur="500"/>
                                        <p:tgtEl>
                                          <p:spTgt spid="68"/>
                                        </p:tgtEl>
                                      </p:cBhvr>
                                    </p:animEffect>
                                  </p:childTnLst>
                                  <p:subTnLst>
                                    <p:set>
                                      <p:cBhvr override="childStyle">
                                        <p:cTn dur="1" fill="hold" display="0" masterRel="nextClick" afterEffect="1"/>
                                        <p:tgtEl>
                                          <p:spTgt spid="68"/>
                                        </p:tgtEl>
                                        <p:attrNameLst>
                                          <p:attrName>style.visibility</p:attrName>
                                        </p:attrNameLst>
                                      </p:cBhvr>
                                      <p:to>
                                        <p:strVal val="hidden"/>
                                      </p:to>
                                    </p:set>
                                  </p:subTnLst>
                                </p:cTn>
                              </p:par>
                            </p:childTnLst>
                          </p:cTn>
                        </p:par>
                      </p:childTnLst>
                    </p:cTn>
                  </p:par>
                  <p:par>
                    <p:cTn id="77" fill="hold">
                      <p:stCondLst>
                        <p:cond delay="indefinite"/>
                      </p:stCondLst>
                      <p:childTnLst>
                        <p:par>
                          <p:cTn id="78" fill="hold">
                            <p:stCondLst>
                              <p:cond delay="0"/>
                            </p:stCondLst>
                            <p:childTnLst>
                              <p:par>
                                <p:cTn id="79" presetID="10" presetClass="entr" presetSubtype="0" fill="hold" nodeType="clickEffect">
                                  <p:stCondLst>
                                    <p:cond delay="0"/>
                                  </p:stCondLst>
                                  <p:childTnLst>
                                    <p:set>
                                      <p:cBhvr>
                                        <p:cTn id="80" dur="1" fill="hold">
                                          <p:stCondLst>
                                            <p:cond delay="0"/>
                                          </p:stCondLst>
                                        </p:cTn>
                                        <p:tgtEl>
                                          <p:spTgt spid="71"/>
                                        </p:tgtEl>
                                        <p:attrNameLst>
                                          <p:attrName>style.visibility</p:attrName>
                                        </p:attrNameLst>
                                      </p:cBhvr>
                                      <p:to>
                                        <p:strVal val="visible"/>
                                      </p:to>
                                    </p:set>
                                    <p:animEffect transition="in" filter="fade">
                                      <p:cBhvr>
                                        <p:cTn id="81" dur="500"/>
                                        <p:tgtEl>
                                          <p:spTgt spid="71"/>
                                        </p:tgtEl>
                                      </p:cBhvr>
                                    </p:animEffect>
                                  </p:childTnLst>
                                  <p:subTnLst>
                                    <p:set>
                                      <p:cBhvr override="childStyle">
                                        <p:cTn dur="1" fill="hold" display="0" masterRel="nextClick" afterEffect="1"/>
                                        <p:tgtEl>
                                          <p:spTgt spid="71"/>
                                        </p:tgtEl>
                                        <p:attrNameLst>
                                          <p:attrName>style.visibility</p:attrName>
                                        </p:attrNameLst>
                                      </p:cBhvr>
                                      <p:to>
                                        <p:strVal val="hidden"/>
                                      </p:to>
                                    </p:set>
                                  </p:subTnLst>
                                </p:cTn>
                              </p:par>
                            </p:childTnLst>
                          </p:cTn>
                        </p:par>
                      </p:childTnLst>
                    </p:cTn>
                  </p:par>
                  <p:par>
                    <p:cTn id="82" fill="hold">
                      <p:stCondLst>
                        <p:cond delay="indefinite"/>
                      </p:stCondLst>
                      <p:childTnLst>
                        <p:par>
                          <p:cTn id="83" fill="hold">
                            <p:stCondLst>
                              <p:cond delay="0"/>
                            </p:stCondLst>
                            <p:childTnLst>
                              <p:par>
                                <p:cTn id="84" presetID="10" presetClass="entr" presetSubtype="0" fill="hold" nodeType="clickEffect">
                                  <p:stCondLst>
                                    <p:cond delay="0"/>
                                  </p:stCondLst>
                                  <p:childTnLst>
                                    <p:set>
                                      <p:cBhvr>
                                        <p:cTn id="85" dur="1" fill="hold">
                                          <p:stCondLst>
                                            <p:cond delay="0"/>
                                          </p:stCondLst>
                                        </p:cTn>
                                        <p:tgtEl>
                                          <p:spTgt spid="74"/>
                                        </p:tgtEl>
                                        <p:attrNameLst>
                                          <p:attrName>style.visibility</p:attrName>
                                        </p:attrNameLst>
                                      </p:cBhvr>
                                      <p:to>
                                        <p:strVal val="visible"/>
                                      </p:to>
                                    </p:set>
                                    <p:animEffect transition="in" filter="fade">
                                      <p:cBhvr>
                                        <p:cTn id="86" dur="500"/>
                                        <p:tgtEl>
                                          <p:spTgt spid="74"/>
                                        </p:tgtEl>
                                      </p:cBhvr>
                                    </p:animEffect>
                                  </p:childTnLst>
                                  <p:subTnLst>
                                    <p:set>
                                      <p:cBhvr override="childStyle">
                                        <p:cTn dur="1" fill="hold" display="0" masterRel="nextClick" afterEffect="1"/>
                                        <p:tgtEl>
                                          <p:spTgt spid="74"/>
                                        </p:tgtEl>
                                        <p:attrNameLst>
                                          <p:attrName>style.visibility</p:attrName>
                                        </p:attrNameLst>
                                      </p:cBhvr>
                                      <p:to>
                                        <p:strVal val="hidden"/>
                                      </p:to>
                                    </p:set>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30"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de la diapositive">
            <a:extLst>
              <a:ext uri="{FF2B5EF4-FFF2-40B4-BE49-F238E27FC236}">
                <a16:creationId xmlns:a16="http://schemas.microsoft.com/office/drawing/2014/main" id="{01228B98-2AB6-6212-A865-16CDD8DCADB9}"/>
              </a:ext>
            </a:extLst>
          </p:cNvPr>
          <p:cNvSpPr>
            <a:spLocks noGrp="1"/>
          </p:cNvSpPr>
          <p:nvPr>
            <p:ph type="title" idx="4294967295"/>
          </p:nvPr>
        </p:nvSpPr>
        <p:spPr>
          <a:xfrm>
            <a:off x="0" y="-3165475"/>
            <a:ext cx="21112163" cy="1397635"/>
          </a:xfrm>
          <a:prstGeom prst="rect">
            <a:avLst/>
          </a:prstGeom>
        </p:spPr>
        <p:txBody>
          <a:bodyPr/>
          <a:lstStyle/>
          <a:p>
            <a:r>
              <a:rPr lang="fr-FR" dirty="0"/>
              <a:t>Informations sur les droits d’auteur</a:t>
            </a:r>
            <a:endParaRPr lang="en-150" dirty="0"/>
          </a:p>
        </p:txBody>
      </p:sp>
      <p:sp>
        <p:nvSpPr>
          <p:cNvPr id="8" name="Déclaration relative aux droits d’auteur"/>
          <p:cNvSpPr txBox="1">
            <a:spLocks/>
          </p:cNvSpPr>
          <p:nvPr/>
        </p:nvSpPr>
        <p:spPr>
          <a:xfrm>
            <a:off x="395992" y="11128248"/>
            <a:ext cx="13335248" cy="2163365"/>
          </a:xfrm>
          <a:prstGeom prst="rect">
            <a:avLst/>
          </a:prstGeom>
        </p:spPr>
        <p:txBody>
          <a:bodyPr vert="horz" wrap="square" lIns="91440" tIns="45720" rIns="91440" bIns="45720" rtlCol="0" anchor="b" anchorCtr="0">
            <a:noAutofit/>
          </a:bodyPr>
          <a:lstStyle>
            <a:lvl1pPr marL="0" indent="0" algn="l" defTabSz="914400" rtl="0" eaLnBrk="1" latinLnBrk="0" hangingPunct="1">
              <a:lnSpc>
                <a:spcPct val="100000"/>
              </a:lnSpc>
              <a:spcBef>
                <a:spcPts val="0"/>
              </a:spcBef>
              <a:spcAft>
                <a:spcPts val="1800"/>
              </a:spcAft>
              <a:buClr>
                <a:schemeClr val="tx2"/>
              </a:buClr>
              <a:buFont typeface="Arial" panose="020B0604020202020204" pitchFamily="34" charset="0"/>
              <a:buNone/>
              <a:defRPr sz="1400" kern="1200">
                <a:solidFill>
                  <a:schemeClr val="bg1">
                    <a:lumMod val="50000"/>
                  </a:schemeClr>
                </a:solidFill>
                <a:latin typeface="+mn-lt"/>
                <a:ea typeface="+mn-ea"/>
                <a:cs typeface="+mn-cs"/>
              </a:defRPr>
            </a:lvl1pPr>
            <a:lvl2pPr marL="457200" indent="0" algn="ctr" defTabSz="914400" rtl="0" eaLnBrk="1" latinLnBrk="0" hangingPunct="1">
              <a:lnSpc>
                <a:spcPct val="100000"/>
              </a:lnSpc>
              <a:spcBef>
                <a:spcPts val="500"/>
              </a:spcBef>
              <a:spcAft>
                <a:spcPts val="1800"/>
              </a:spcAft>
              <a:buClr>
                <a:schemeClr val="tx2"/>
              </a:buClr>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100000"/>
              </a:lnSpc>
              <a:spcBef>
                <a:spcPts val="500"/>
              </a:spcBef>
              <a:spcAft>
                <a:spcPts val="1800"/>
              </a:spcAft>
              <a:buClr>
                <a:schemeClr val="tx2"/>
              </a:buClr>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100000"/>
              </a:lnSpc>
              <a:spcBef>
                <a:spcPts val="500"/>
              </a:spcBef>
              <a:spcAft>
                <a:spcPts val="1800"/>
              </a:spcAft>
              <a:buClr>
                <a:schemeClr val="tx2"/>
              </a:buClr>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100000"/>
              </a:lnSpc>
              <a:spcBef>
                <a:spcPts val="500"/>
              </a:spcBef>
              <a:spcAft>
                <a:spcPts val="1800"/>
              </a:spcAft>
              <a:buClr>
                <a:schemeClr val="tx2"/>
              </a:buClr>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nSpc>
                <a:spcPct val="107000"/>
              </a:lnSpc>
              <a:spcAft>
                <a:spcPts val="800"/>
              </a:spcAft>
            </a:pPr>
            <a:r>
              <a:rPr lang="fr-FR" sz="1800" b="1" dirty="0">
                <a:effectLst/>
                <a:latin typeface="Calibri Light" panose="020F0302020204030204" pitchFamily="34" charset="0"/>
                <a:ea typeface="Calibri" panose="020F0502020204030204" pitchFamily="34" charset="0"/>
                <a:cs typeface="Times New Roman" panose="02020603050405020304" pitchFamily="18" charset="0"/>
              </a:rPr>
              <a:t>© Union européenne 2023</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fr-FR" sz="1800" dirty="0">
                <a:effectLst/>
                <a:latin typeface="Calibri" panose="020F0502020204030204" pitchFamily="34" charset="0"/>
                <a:ea typeface="Calibri" panose="020F0502020204030204" pitchFamily="34" charset="0"/>
                <a:cs typeface="Times New Roman" panose="02020603050405020304" pitchFamily="18" charset="0"/>
              </a:rPr>
              <a:t>Sauf mention contraire, la réutilisation de cette présentation est autorisée en vertu de la licence </a:t>
            </a:r>
            <a:r>
              <a:rPr lang="fr-FR" sz="1800" u="sng" dirty="0">
                <a:solidFill>
                  <a:srgbClr val="0563C1"/>
                </a:solidFill>
                <a:effectLst/>
                <a:latin typeface="Calibri Light" panose="020F0302020204030204" pitchFamily="34" charset="0"/>
                <a:ea typeface="Calibri" panose="020F0502020204030204" pitchFamily="34" charset="0"/>
                <a:cs typeface="Times New Roman" panose="02020603050405020304" pitchFamily="18" charset="0"/>
                <a:hlinkClick r:id="rId3"/>
              </a:rPr>
              <a:t>CC BY 4.0</a:t>
            </a:r>
            <a:r>
              <a:rPr lang="fr-FR" sz="1800" dirty="0">
                <a:effectLst/>
                <a:latin typeface="Calibri" panose="020F0502020204030204" pitchFamily="34" charset="0"/>
                <a:ea typeface="Calibri" panose="020F0502020204030204" pitchFamily="34" charset="0"/>
                <a:cs typeface="Times New Roman" panose="02020603050405020304" pitchFamily="18" charset="0"/>
              </a:rPr>
              <a:t>.</a:t>
            </a:r>
            <a:r>
              <a:rPr lang="fr-FR" sz="1800" dirty="0">
                <a:effectLst/>
                <a:latin typeface="Calibri Light" panose="020F0302020204030204" pitchFamily="34" charset="0"/>
                <a:ea typeface="Calibri" panose="020F0502020204030204" pitchFamily="34" charset="0"/>
                <a:cs typeface="Times New Roman" panose="02020603050405020304" pitchFamily="18" charset="0"/>
              </a:rPr>
              <a:t> Pour toute utilisation ou reproduction d’éléments qui ne sont pas la propriété de l’UE, l’autorisation peut devoir être obtenue directement auprès des titulaires de droits respectifs.</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fr-FR" sz="1800" dirty="0">
                <a:effectLst/>
                <a:latin typeface="Calibri Light" panose="020F0302020204030204" pitchFamily="34" charset="0"/>
                <a:ea typeface="Calibri" panose="020F0502020204030204" pitchFamily="34" charset="0"/>
                <a:cs typeface="Times New Roman" panose="02020603050405020304" pitchFamily="18" charset="0"/>
              </a:rPr>
              <a:t> </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a:p>
            <a:r>
              <a:rPr lang="fr-FR" sz="1800" dirty="0">
                <a:effectLst/>
                <a:latin typeface="Calibri Light" panose="020F0302020204030204" pitchFamily="34" charset="0"/>
                <a:ea typeface="Calibri" panose="020F0502020204030204" pitchFamily="34" charset="0"/>
                <a:cs typeface="Times New Roman" panose="02020603050405020304" pitchFamily="18" charset="0"/>
              </a:rPr>
              <a:t>Photo de la diapositive 7, source: © Adobe Stock, Jacob Lund</a:t>
            </a:r>
            <a:endParaRPr kumimoji="0" lang="en-150" sz="1600" b="0" i="0" u="none" strike="noStrike" kern="1200" cap="none" spc="0" normalizeH="0" baseline="0" noProof="0" dirty="0">
              <a:ln>
                <a:noFill/>
              </a:ln>
              <a:solidFill>
                <a:srgbClr val="E76C53"/>
              </a:solidFill>
              <a:effectLst/>
              <a:uLnTx/>
              <a:uFillTx/>
              <a:latin typeface="Arial"/>
              <a:ea typeface="+mn-ea"/>
              <a:cs typeface="+mn-cs"/>
            </a:endParaRPr>
          </a:p>
        </p:txBody>
      </p:sp>
      <p:pic>
        <p:nvPicPr>
          <p:cNvPr id="9" name="Icon">
            <a:extLst>
              <a:ext uri="{C183D7F6-B498-43B3-948B-1728B52AA6E4}">
                <adec:decorative xmlns:adec="http://schemas.microsoft.com/office/drawing/2017/decorative" val="1"/>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19812" y="10770151"/>
            <a:ext cx="1023496" cy="358097"/>
          </a:xfrm>
          <a:prstGeom prst="rect">
            <a:avLst/>
          </a:prstGeom>
        </p:spPr>
      </p:pic>
      <p:sp>
        <p:nvSpPr>
          <p:cNvPr id="10" name="Rectangle 9">
            <a:extLst>
              <a:ext uri="{C183D7F6-B498-43B3-948B-1728B52AA6E4}">
                <adec:decorative xmlns:adec="http://schemas.microsoft.com/office/drawing/2017/decorative" val="1"/>
              </a:ext>
            </a:extLst>
          </p:cNvPr>
          <p:cNvSpPr/>
          <p:nvPr/>
        </p:nvSpPr>
        <p:spPr>
          <a:xfrm>
            <a:off x="0" y="0"/>
            <a:ext cx="24479250" cy="7442791"/>
          </a:xfrm>
          <a:prstGeom prst="rect">
            <a:avLst/>
          </a:prstGeom>
          <a:solidFill>
            <a:srgbClr val="F3C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150" dirty="0"/>
          </a:p>
        </p:txBody>
      </p:sp>
    </p:spTree>
    <p:extLst>
      <p:ext uri="{BB962C8B-B14F-4D97-AF65-F5344CB8AC3E}">
        <p14:creationId xmlns:p14="http://schemas.microsoft.com/office/powerpoint/2010/main" val="1342986285"/>
      </p:ext>
    </p:extLst>
  </p:cSld>
  <p:clrMapOvr>
    <a:masterClrMapping/>
  </p:clrMapOvr>
  <p:transition>
    <p:fad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de la diapositive"/>
          <p:cNvSpPr>
            <a:spLocks noGrp="1"/>
          </p:cNvSpPr>
          <p:nvPr>
            <p:ph type="ctrTitle" idx="4294967295"/>
          </p:nvPr>
        </p:nvSpPr>
        <p:spPr>
          <a:xfrm>
            <a:off x="0" y="-3970338"/>
            <a:ext cx="22552025" cy="2478088"/>
          </a:xfrm>
          <a:prstGeom prst="rect">
            <a:avLst/>
          </a:prstGeom>
        </p:spPr>
        <p:txBody>
          <a:bodyPr>
            <a:noAutofit/>
          </a:bodyPr>
          <a:lstStyle/>
          <a:p>
            <a:pPr algn="l"/>
            <a:r>
              <a:rPr lang="fr-FR" sz="12000" dirty="0">
                <a:solidFill>
                  <a:schemeClr val="bg1"/>
                </a:solidFill>
                <a:latin typeface="Bahnschrift bold" panose="020B0502040204020203" pitchFamily="34" charset="0"/>
              </a:rPr>
              <a:t>Faits concernant l’UE: quiz</a:t>
            </a:r>
          </a:p>
        </p:txBody>
      </p:sp>
      <p:sp>
        <p:nvSpPr>
          <p:cNvPr id="7" name="Titre">
            <a:extLst>
              <a:ext uri="{FF2B5EF4-FFF2-40B4-BE49-F238E27FC236}">
                <a16:creationId xmlns:a16="http://schemas.microsoft.com/office/drawing/2014/main" id="{FA9CC178-7E19-365E-3287-8F609B1C2B64}"/>
              </a:ext>
            </a:extLst>
          </p:cNvPr>
          <p:cNvSpPr txBox="1">
            <a:spLocks/>
          </p:cNvSpPr>
          <p:nvPr/>
        </p:nvSpPr>
        <p:spPr>
          <a:xfrm>
            <a:off x="503501" y="2221322"/>
            <a:ext cx="11160277" cy="2478638"/>
          </a:xfrm>
          <a:prstGeom prst="rect">
            <a:avLst/>
          </a:prstGeom>
        </p:spPr>
        <p:txBody>
          <a:bodyPr vert="horz" lIns="91440" tIns="45720" rIns="91440" bIns="45720" rtlCol="0" anchor="b">
            <a:noAutofit/>
          </a:bodyPr>
          <a:lstStyle>
            <a:lvl1pPr algn="ctr" defTabSz="1823954" rtl="0" eaLnBrk="1" latinLnBrk="0" hangingPunct="1">
              <a:lnSpc>
                <a:spcPct val="90000"/>
              </a:lnSpc>
              <a:spcBef>
                <a:spcPct val="0"/>
              </a:spcBef>
              <a:buNone/>
              <a:defRPr sz="11968" kern="1200">
                <a:solidFill>
                  <a:schemeClr val="tx1"/>
                </a:solidFill>
                <a:latin typeface="+mj-lt"/>
                <a:ea typeface="+mj-ea"/>
                <a:cs typeface="+mj-cs"/>
              </a:defRPr>
            </a:lvl1pPr>
          </a:lstStyle>
          <a:p>
            <a:pPr algn="l"/>
            <a:r>
              <a:rPr lang="fr-FR" sz="12000" dirty="0">
                <a:solidFill>
                  <a:schemeClr val="bg1"/>
                </a:solidFill>
                <a:latin typeface="Bahnschrift bold" panose="020B0502040204020203" pitchFamily="34" charset="0"/>
              </a:rPr>
              <a:t>Savez-vous…</a:t>
            </a:r>
          </a:p>
        </p:txBody>
      </p:sp>
      <p:sp>
        <p:nvSpPr>
          <p:cNvPr id="3" name="Question nº 1"/>
          <p:cNvSpPr>
            <a:spLocks noGrp="1"/>
          </p:cNvSpPr>
          <p:nvPr>
            <p:ph type="subTitle" idx="4294967295"/>
          </p:nvPr>
        </p:nvSpPr>
        <p:spPr>
          <a:xfrm>
            <a:off x="655774" y="5278439"/>
            <a:ext cx="8218062" cy="1335722"/>
          </a:xfrm>
          <a:prstGeom prst="rect">
            <a:avLst/>
          </a:prstGeom>
        </p:spPr>
        <p:txBody>
          <a:bodyPr>
            <a:noAutofit/>
          </a:bodyPr>
          <a:lstStyle/>
          <a:p>
            <a:pPr marL="0" indent="0">
              <a:lnSpc>
                <a:spcPct val="100000"/>
              </a:lnSpc>
              <a:buNone/>
            </a:pPr>
            <a:r>
              <a:rPr lang="fr-FR" sz="4200" dirty="0">
                <a:solidFill>
                  <a:srgbClr val="243C7C"/>
                </a:solidFill>
                <a:latin typeface="Bahnschrift SemiLight SemiConde" panose="020B0502040204020203" pitchFamily="34" charset="0"/>
              </a:rPr>
              <a:t>Quel pays de l’UE compte le plus de personnes âgées de moins de 15 ans ?</a:t>
            </a:r>
          </a:p>
        </p:txBody>
      </p:sp>
      <p:pic>
        <p:nvPicPr>
          <p:cNvPr id="48" name="Image 1" descr="Carte de l’Union européenne avec la France mise en évidence"/>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4797" y="-262975"/>
            <a:ext cx="24319090" cy="13679488"/>
          </a:xfrm>
          <a:prstGeom prst="rect">
            <a:avLst/>
          </a:prstGeom>
        </p:spPr>
      </p:pic>
      <p:cxnSp>
        <p:nvCxnSpPr>
          <p:cNvPr id="49" name="Elbow Connector fr">
            <a:extLst>
              <a:ext uri="{C183D7F6-B498-43B3-948B-1728B52AA6E4}">
                <adec:decorative xmlns:adec="http://schemas.microsoft.com/office/drawing/2017/decorative" val="1"/>
              </a:ext>
            </a:extLst>
          </p:cNvPr>
          <p:cNvCxnSpPr/>
          <p:nvPr/>
        </p:nvCxnSpPr>
        <p:spPr>
          <a:xfrm rot="10800000">
            <a:off x="12823494" y="7090995"/>
            <a:ext cx="3031958" cy="1094876"/>
          </a:xfrm>
          <a:prstGeom prst="bentConnector3">
            <a:avLst/>
          </a:prstGeom>
          <a:ln w="57150">
            <a:solidFill>
              <a:srgbClr val="E6483C"/>
            </a:solidFill>
          </a:ln>
        </p:spPr>
        <p:style>
          <a:lnRef idx="3">
            <a:schemeClr val="accent2"/>
          </a:lnRef>
          <a:fillRef idx="0">
            <a:schemeClr val="accent2"/>
          </a:fillRef>
          <a:effectRef idx="2">
            <a:schemeClr val="accent2"/>
          </a:effectRef>
          <a:fontRef idx="minor">
            <a:schemeClr val="tx1"/>
          </a:fontRef>
        </p:style>
      </p:cxnSp>
      <p:sp>
        <p:nvSpPr>
          <p:cNvPr id="50" name="Rectangle fr">
            <a:extLst>
              <a:ext uri="{C183D7F6-B498-43B3-948B-1728B52AA6E4}">
                <adec:decorative xmlns:adec="http://schemas.microsoft.com/office/drawing/2017/decorative" val="1"/>
              </a:ext>
            </a:extLst>
          </p:cNvPr>
          <p:cNvSpPr/>
          <p:nvPr/>
        </p:nvSpPr>
        <p:spPr>
          <a:xfrm>
            <a:off x="15783262" y="8102813"/>
            <a:ext cx="192506" cy="192506"/>
          </a:xfrm>
          <a:prstGeom prst="rect">
            <a:avLst/>
          </a:prstGeom>
          <a:solidFill>
            <a:srgbClr val="E6483C"/>
          </a:solidFill>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150" dirty="0"/>
          </a:p>
        </p:txBody>
      </p:sp>
      <p:sp>
        <p:nvSpPr>
          <p:cNvPr id="51" name="Zone de texte de la réponse 1"/>
          <p:cNvSpPr txBox="1"/>
          <p:nvPr userDrawn="1"/>
        </p:nvSpPr>
        <p:spPr>
          <a:xfrm>
            <a:off x="11182529" y="7090225"/>
            <a:ext cx="3183885" cy="461665"/>
          </a:xfrm>
          <a:prstGeom prst="rect">
            <a:avLst/>
          </a:prstGeom>
          <a:noFill/>
        </p:spPr>
        <p:txBody>
          <a:bodyPr wrap="none" rtlCol="0">
            <a:spAutoFit/>
          </a:bodyPr>
          <a:lstStyle/>
          <a:p>
            <a:r>
              <a:rPr lang="fr-FR" sz="2400" dirty="0">
                <a:solidFill>
                  <a:srgbClr val="243C7C"/>
                </a:solidFill>
                <a:latin typeface="Bahnschrift SemiBold Condensed" panose="020B0502040204020203" pitchFamily="34" charset="0"/>
              </a:rPr>
              <a:t>La France : 11 991 684 en 2021</a:t>
            </a:r>
          </a:p>
        </p:txBody>
      </p:sp>
      <p:sp>
        <p:nvSpPr>
          <p:cNvPr id="25" name="Question nº 2"/>
          <p:cNvSpPr txBox="1">
            <a:spLocks/>
          </p:cNvSpPr>
          <p:nvPr/>
        </p:nvSpPr>
        <p:spPr>
          <a:xfrm>
            <a:off x="655774" y="6614161"/>
            <a:ext cx="9647678" cy="1889759"/>
          </a:xfrm>
          <a:prstGeom prst="rect">
            <a:avLst/>
          </a:prstGeom>
        </p:spPr>
        <p:txBody>
          <a:bodyPr vert="horz" lIns="91440" tIns="45720" rIns="91440" bIns="45720" rtlCol="0">
            <a:noAutofit/>
          </a:bodyPr>
          <a:lstStyle>
            <a:lvl1pPr marL="0" indent="0" algn="ctr" defTabSz="1823954" rtl="0" eaLnBrk="1" latinLnBrk="0" hangingPunct="1">
              <a:lnSpc>
                <a:spcPct val="90000"/>
              </a:lnSpc>
              <a:spcBef>
                <a:spcPts val="1995"/>
              </a:spcBef>
              <a:buFont typeface="Arial" panose="020B0604020202020204" pitchFamily="34" charset="0"/>
              <a:buNone/>
              <a:defRPr sz="4787" kern="1200">
                <a:solidFill>
                  <a:schemeClr val="tx1"/>
                </a:solidFill>
                <a:latin typeface="+mn-lt"/>
                <a:ea typeface="+mn-ea"/>
                <a:cs typeface="+mn-cs"/>
              </a:defRPr>
            </a:lvl1pPr>
            <a:lvl2pPr marL="911977" indent="0" algn="ctr" defTabSz="1823954" rtl="0" eaLnBrk="1" latinLnBrk="0" hangingPunct="1">
              <a:lnSpc>
                <a:spcPct val="90000"/>
              </a:lnSpc>
              <a:spcBef>
                <a:spcPts val="997"/>
              </a:spcBef>
              <a:buFont typeface="Arial" panose="020B0604020202020204" pitchFamily="34" charset="0"/>
              <a:buNone/>
              <a:defRPr sz="3989" kern="1200">
                <a:solidFill>
                  <a:schemeClr val="tx1"/>
                </a:solidFill>
                <a:latin typeface="+mn-lt"/>
                <a:ea typeface="+mn-ea"/>
                <a:cs typeface="+mn-cs"/>
              </a:defRPr>
            </a:lvl2pPr>
            <a:lvl3pPr marL="1823954" indent="0" algn="ctr" defTabSz="1823954" rtl="0" eaLnBrk="1" latinLnBrk="0" hangingPunct="1">
              <a:lnSpc>
                <a:spcPct val="90000"/>
              </a:lnSpc>
              <a:spcBef>
                <a:spcPts val="997"/>
              </a:spcBef>
              <a:buFont typeface="Arial" panose="020B0604020202020204" pitchFamily="34" charset="0"/>
              <a:buNone/>
              <a:defRPr sz="3590" kern="1200">
                <a:solidFill>
                  <a:schemeClr val="tx1"/>
                </a:solidFill>
                <a:latin typeface="+mn-lt"/>
                <a:ea typeface="+mn-ea"/>
                <a:cs typeface="+mn-cs"/>
              </a:defRPr>
            </a:lvl3pPr>
            <a:lvl4pPr marL="2735931" indent="0" algn="ctr" defTabSz="1823954" rtl="0" eaLnBrk="1" latinLnBrk="0" hangingPunct="1">
              <a:lnSpc>
                <a:spcPct val="90000"/>
              </a:lnSpc>
              <a:spcBef>
                <a:spcPts val="997"/>
              </a:spcBef>
              <a:buFont typeface="Arial" panose="020B0604020202020204" pitchFamily="34" charset="0"/>
              <a:buNone/>
              <a:defRPr sz="3192" kern="1200">
                <a:solidFill>
                  <a:schemeClr val="tx1"/>
                </a:solidFill>
                <a:latin typeface="+mn-lt"/>
                <a:ea typeface="+mn-ea"/>
                <a:cs typeface="+mn-cs"/>
              </a:defRPr>
            </a:lvl4pPr>
            <a:lvl5pPr marL="3647907" indent="0" algn="ctr" defTabSz="1823954" rtl="0" eaLnBrk="1" latinLnBrk="0" hangingPunct="1">
              <a:lnSpc>
                <a:spcPct val="90000"/>
              </a:lnSpc>
              <a:spcBef>
                <a:spcPts val="997"/>
              </a:spcBef>
              <a:buFont typeface="Arial" panose="020B0604020202020204" pitchFamily="34" charset="0"/>
              <a:buNone/>
              <a:defRPr sz="3192" kern="1200">
                <a:solidFill>
                  <a:schemeClr val="tx1"/>
                </a:solidFill>
                <a:latin typeface="+mn-lt"/>
                <a:ea typeface="+mn-ea"/>
                <a:cs typeface="+mn-cs"/>
              </a:defRPr>
            </a:lvl5pPr>
            <a:lvl6pPr marL="4559884" indent="0" algn="ctr" defTabSz="1823954" rtl="0" eaLnBrk="1" latinLnBrk="0" hangingPunct="1">
              <a:lnSpc>
                <a:spcPct val="90000"/>
              </a:lnSpc>
              <a:spcBef>
                <a:spcPts val="997"/>
              </a:spcBef>
              <a:buFont typeface="Arial" panose="020B0604020202020204" pitchFamily="34" charset="0"/>
              <a:buNone/>
              <a:defRPr sz="3192" kern="1200">
                <a:solidFill>
                  <a:schemeClr val="tx1"/>
                </a:solidFill>
                <a:latin typeface="+mn-lt"/>
                <a:ea typeface="+mn-ea"/>
                <a:cs typeface="+mn-cs"/>
              </a:defRPr>
            </a:lvl6pPr>
            <a:lvl7pPr marL="5471861" indent="0" algn="ctr" defTabSz="1823954" rtl="0" eaLnBrk="1" latinLnBrk="0" hangingPunct="1">
              <a:lnSpc>
                <a:spcPct val="90000"/>
              </a:lnSpc>
              <a:spcBef>
                <a:spcPts val="997"/>
              </a:spcBef>
              <a:buFont typeface="Arial" panose="020B0604020202020204" pitchFamily="34" charset="0"/>
              <a:buNone/>
              <a:defRPr sz="3192" kern="1200">
                <a:solidFill>
                  <a:schemeClr val="tx1"/>
                </a:solidFill>
                <a:latin typeface="+mn-lt"/>
                <a:ea typeface="+mn-ea"/>
                <a:cs typeface="+mn-cs"/>
              </a:defRPr>
            </a:lvl7pPr>
            <a:lvl8pPr marL="6383838" indent="0" algn="ctr" defTabSz="1823954" rtl="0" eaLnBrk="1" latinLnBrk="0" hangingPunct="1">
              <a:lnSpc>
                <a:spcPct val="90000"/>
              </a:lnSpc>
              <a:spcBef>
                <a:spcPts val="997"/>
              </a:spcBef>
              <a:buFont typeface="Arial" panose="020B0604020202020204" pitchFamily="34" charset="0"/>
              <a:buNone/>
              <a:defRPr sz="3192" kern="1200">
                <a:solidFill>
                  <a:schemeClr val="tx1"/>
                </a:solidFill>
                <a:latin typeface="+mn-lt"/>
                <a:ea typeface="+mn-ea"/>
                <a:cs typeface="+mn-cs"/>
              </a:defRPr>
            </a:lvl8pPr>
            <a:lvl9pPr marL="7295815" indent="0" algn="ctr" defTabSz="1823954" rtl="0" eaLnBrk="1" latinLnBrk="0" hangingPunct="1">
              <a:lnSpc>
                <a:spcPct val="90000"/>
              </a:lnSpc>
              <a:spcBef>
                <a:spcPts val="997"/>
              </a:spcBef>
              <a:buFont typeface="Arial" panose="020B0604020202020204" pitchFamily="34" charset="0"/>
              <a:buNone/>
              <a:defRPr sz="3192" kern="1200">
                <a:solidFill>
                  <a:schemeClr val="tx1"/>
                </a:solidFill>
                <a:latin typeface="+mn-lt"/>
                <a:ea typeface="+mn-ea"/>
                <a:cs typeface="+mn-cs"/>
              </a:defRPr>
            </a:lvl9pPr>
          </a:lstStyle>
          <a:p>
            <a:pPr algn="l">
              <a:lnSpc>
                <a:spcPct val="100000"/>
              </a:lnSpc>
            </a:pPr>
            <a:r>
              <a:rPr lang="fr-FR" sz="4200" dirty="0">
                <a:solidFill>
                  <a:srgbClr val="243C7C"/>
                </a:solidFill>
                <a:latin typeface="Bahnschrift SemiLight SemiConde" panose="020B0502040204020203" pitchFamily="34" charset="0"/>
              </a:rPr>
              <a:t>Quel pays de l’UE compte la plus grande proportion de non-ressortissants dans sa population totale ?</a:t>
            </a:r>
          </a:p>
        </p:txBody>
      </p:sp>
      <p:pic>
        <p:nvPicPr>
          <p:cNvPr id="53" name="Image 2" descr="Carte de l’Union européenne avec le Luxembourg mis en évidence"/>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22437" y="-250583"/>
            <a:ext cx="24269504" cy="13651596"/>
          </a:xfrm>
          <a:prstGeom prst="rect">
            <a:avLst/>
          </a:prstGeom>
        </p:spPr>
      </p:pic>
      <p:cxnSp>
        <p:nvCxnSpPr>
          <p:cNvPr id="54" name="Elbow Connector lux">
            <a:extLst>
              <a:ext uri="{C183D7F6-B498-43B3-948B-1728B52AA6E4}">
                <adec:decorative xmlns:adec="http://schemas.microsoft.com/office/drawing/2017/decorative" val="1"/>
              </a:ext>
            </a:extLst>
          </p:cNvPr>
          <p:cNvCxnSpPr/>
          <p:nvPr/>
        </p:nvCxnSpPr>
        <p:spPr>
          <a:xfrm rot="10800000">
            <a:off x="15336253" y="6096307"/>
            <a:ext cx="1607281" cy="1053655"/>
          </a:xfrm>
          <a:prstGeom prst="bentConnector3">
            <a:avLst/>
          </a:prstGeom>
          <a:ln w="57150">
            <a:solidFill>
              <a:srgbClr val="E6483C"/>
            </a:solidFill>
          </a:ln>
        </p:spPr>
        <p:style>
          <a:lnRef idx="3">
            <a:schemeClr val="accent2"/>
          </a:lnRef>
          <a:fillRef idx="0">
            <a:schemeClr val="accent2"/>
          </a:fillRef>
          <a:effectRef idx="2">
            <a:schemeClr val="accent2"/>
          </a:effectRef>
          <a:fontRef idx="minor">
            <a:schemeClr val="tx1"/>
          </a:fontRef>
        </p:style>
      </p:cxnSp>
      <p:sp>
        <p:nvSpPr>
          <p:cNvPr id="55" name="Rectangle lux">
            <a:extLst>
              <a:ext uri="{C183D7F6-B498-43B3-948B-1728B52AA6E4}">
                <adec:decorative xmlns:adec="http://schemas.microsoft.com/office/drawing/2017/decorative" val="1"/>
              </a:ext>
            </a:extLst>
          </p:cNvPr>
          <p:cNvSpPr/>
          <p:nvPr/>
        </p:nvSpPr>
        <p:spPr>
          <a:xfrm>
            <a:off x="16951556" y="7065163"/>
            <a:ext cx="192506" cy="192506"/>
          </a:xfrm>
          <a:prstGeom prst="rect">
            <a:avLst/>
          </a:prstGeom>
          <a:solidFill>
            <a:srgbClr val="E6483C"/>
          </a:solidFill>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150" dirty="0"/>
          </a:p>
        </p:txBody>
      </p:sp>
      <p:sp>
        <p:nvSpPr>
          <p:cNvPr id="56" name="Zone de texte de la réponse 2"/>
          <p:cNvSpPr txBox="1"/>
          <p:nvPr/>
        </p:nvSpPr>
        <p:spPr>
          <a:xfrm>
            <a:off x="12967770" y="6096307"/>
            <a:ext cx="3217547" cy="461665"/>
          </a:xfrm>
          <a:prstGeom prst="rect">
            <a:avLst/>
          </a:prstGeom>
          <a:noFill/>
        </p:spPr>
        <p:txBody>
          <a:bodyPr wrap="none" rtlCol="0">
            <a:spAutoFit/>
          </a:bodyPr>
          <a:lstStyle/>
          <a:p>
            <a:r>
              <a:rPr lang="fr-FR" sz="2400" dirty="0">
                <a:solidFill>
                  <a:srgbClr val="243C7C"/>
                </a:solidFill>
                <a:latin typeface="Bahnschrift SemiBold Condensed" panose="020B0502040204020203" pitchFamily="34" charset="0"/>
              </a:rPr>
              <a:t>Le Luxembourg: 47 % en 2022</a:t>
            </a:r>
          </a:p>
        </p:txBody>
      </p:sp>
      <p:sp>
        <p:nvSpPr>
          <p:cNvPr id="33" name="Question nº 3"/>
          <p:cNvSpPr txBox="1">
            <a:spLocks/>
          </p:cNvSpPr>
          <p:nvPr/>
        </p:nvSpPr>
        <p:spPr>
          <a:xfrm>
            <a:off x="655774" y="8604482"/>
            <a:ext cx="12146071" cy="731520"/>
          </a:xfrm>
          <a:prstGeom prst="rect">
            <a:avLst/>
          </a:prstGeom>
        </p:spPr>
        <p:txBody>
          <a:bodyPr vert="horz" lIns="91440" tIns="45720" rIns="91440" bIns="45720" rtlCol="0">
            <a:noAutofit/>
          </a:bodyPr>
          <a:lstStyle>
            <a:lvl1pPr marL="0" indent="0" algn="ctr" defTabSz="1823954" rtl="0" eaLnBrk="1" latinLnBrk="0" hangingPunct="1">
              <a:lnSpc>
                <a:spcPct val="90000"/>
              </a:lnSpc>
              <a:spcBef>
                <a:spcPts val="1995"/>
              </a:spcBef>
              <a:buFont typeface="Arial" panose="020B0604020202020204" pitchFamily="34" charset="0"/>
              <a:buNone/>
              <a:defRPr sz="4787" kern="1200">
                <a:solidFill>
                  <a:schemeClr val="tx1"/>
                </a:solidFill>
                <a:latin typeface="+mn-lt"/>
                <a:ea typeface="+mn-ea"/>
                <a:cs typeface="+mn-cs"/>
              </a:defRPr>
            </a:lvl1pPr>
            <a:lvl2pPr marL="911977" indent="0" algn="ctr" defTabSz="1823954" rtl="0" eaLnBrk="1" latinLnBrk="0" hangingPunct="1">
              <a:lnSpc>
                <a:spcPct val="90000"/>
              </a:lnSpc>
              <a:spcBef>
                <a:spcPts val="997"/>
              </a:spcBef>
              <a:buFont typeface="Arial" panose="020B0604020202020204" pitchFamily="34" charset="0"/>
              <a:buNone/>
              <a:defRPr sz="3989" kern="1200">
                <a:solidFill>
                  <a:schemeClr val="tx1"/>
                </a:solidFill>
                <a:latin typeface="+mn-lt"/>
                <a:ea typeface="+mn-ea"/>
                <a:cs typeface="+mn-cs"/>
              </a:defRPr>
            </a:lvl2pPr>
            <a:lvl3pPr marL="1823954" indent="0" algn="ctr" defTabSz="1823954" rtl="0" eaLnBrk="1" latinLnBrk="0" hangingPunct="1">
              <a:lnSpc>
                <a:spcPct val="90000"/>
              </a:lnSpc>
              <a:spcBef>
                <a:spcPts val="997"/>
              </a:spcBef>
              <a:buFont typeface="Arial" panose="020B0604020202020204" pitchFamily="34" charset="0"/>
              <a:buNone/>
              <a:defRPr sz="3590" kern="1200">
                <a:solidFill>
                  <a:schemeClr val="tx1"/>
                </a:solidFill>
                <a:latin typeface="+mn-lt"/>
                <a:ea typeface="+mn-ea"/>
                <a:cs typeface="+mn-cs"/>
              </a:defRPr>
            </a:lvl3pPr>
            <a:lvl4pPr marL="2735931" indent="0" algn="ctr" defTabSz="1823954" rtl="0" eaLnBrk="1" latinLnBrk="0" hangingPunct="1">
              <a:lnSpc>
                <a:spcPct val="90000"/>
              </a:lnSpc>
              <a:spcBef>
                <a:spcPts val="997"/>
              </a:spcBef>
              <a:buFont typeface="Arial" panose="020B0604020202020204" pitchFamily="34" charset="0"/>
              <a:buNone/>
              <a:defRPr sz="3192" kern="1200">
                <a:solidFill>
                  <a:schemeClr val="tx1"/>
                </a:solidFill>
                <a:latin typeface="+mn-lt"/>
                <a:ea typeface="+mn-ea"/>
                <a:cs typeface="+mn-cs"/>
              </a:defRPr>
            </a:lvl4pPr>
            <a:lvl5pPr marL="3647907" indent="0" algn="ctr" defTabSz="1823954" rtl="0" eaLnBrk="1" latinLnBrk="0" hangingPunct="1">
              <a:lnSpc>
                <a:spcPct val="90000"/>
              </a:lnSpc>
              <a:spcBef>
                <a:spcPts val="997"/>
              </a:spcBef>
              <a:buFont typeface="Arial" panose="020B0604020202020204" pitchFamily="34" charset="0"/>
              <a:buNone/>
              <a:defRPr sz="3192" kern="1200">
                <a:solidFill>
                  <a:schemeClr val="tx1"/>
                </a:solidFill>
                <a:latin typeface="+mn-lt"/>
                <a:ea typeface="+mn-ea"/>
                <a:cs typeface="+mn-cs"/>
              </a:defRPr>
            </a:lvl5pPr>
            <a:lvl6pPr marL="4559884" indent="0" algn="ctr" defTabSz="1823954" rtl="0" eaLnBrk="1" latinLnBrk="0" hangingPunct="1">
              <a:lnSpc>
                <a:spcPct val="90000"/>
              </a:lnSpc>
              <a:spcBef>
                <a:spcPts val="997"/>
              </a:spcBef>
              <a:buFont typeface="Arial" panose="020B0604020202020204" pitchFamily="34" charset="0"/>
              <a:buNone/>
              <a:defRPr sz="3192" kern="1200">
                <a:solidFill>
                  <a:schemeClr val="tx1"/>
                </a:solidFill>
                <a:latin typeface="+mn-lt"/>
                <a:ea typeface="+mn-ea"/>
                <a:cs typeface="+mn-cs"/>
              </a:defRPr>
            </a:lvl6pPr>
            <a:lvl7pPr marL="5471861" indent="0" algn="ctr" defTabSz="1823954" rtl="0" eaLnBrk="1" latinLnBrk="0" hangingPunct="1">
              <a:lnSpc>
                <a:spcPct val="90000"/>
              </a:lnSpc>
              <a:spcBef>
                <a:spcPts val="997"/>
              </a:spcBef>
              <a:buFont typeface="Arial" panose="020B0604020202020204" pitchFamily="34" charset="0"/>
              <a:buNone/>
              <a:defRPr sz="3192" kern="1200">
                <a:solidFill>
                  <a:schemeClr val="tx1"/>
                </a:solidFill>
                <a:latin typeface="+mn-lt"/>
                <a:ea typeface="+mn-ea"/>
                <a:cs typeface="+mn-cs"/>
              </a:defRPr>
            </a:lvl7pPr>
            <a:lvl8pPr marL="6383838" indent="0" algn="ctr" defTabSz="1823954" rtl="0" eaLnBrk="1" latinLnBrk="0" hangingPunct="1">
              <a:lnSpc>
                <a:spcPct val="90000"/>
              </a:lnSpc>
              <a:spcBef>
                <a:spcPts val="997"/>
              </a:spcBef>
              <a:buFont typeface="Arial" panose="020B0604020202020204" pitchFamily="34" charset="0"/>
              <a:buNone/>
              <a:defRPr sz="3192" kern="1200">
                <a:solidFill>
                  <a:schemeClr val="tx1"/>
                </a:solidFill>
                <a:latin typeface="+mn-lt"/>
                <a:ea typeface="+mn-ea"/>
                <a:cs typeface="+mn-cs"/>
              </a:defRPr>
            </a:lvl8pPr>
            <a:lvl9pPr marL="7295815" indent="0" algn="ctr" defTabSz="1823954" rtl="0" eaLnBrk="1" latinLnBrk="0" hangingPunct="1">
              <a:lnSpc>
                <a:spcPct val="90000"/>
              </a:lnSpc>
              <a:spcBef>
                <a:spcPts val="997"/>
              </a:spcBef>
              <a:buFont typeface="Arial" panose="020B0604020202020204" pitchFamily="34" charset="0"/>
              <a:buNone/>
              <a:defRPr sz="3192" kern="1200">
                <a:solidFill>
                  <a:schemeClr val="tx1"/>
                </a:solidFill>
                <a:latin typeface="+mn-lt"/>
                <a:ea typeface="+mn-ea"/>
                <a:cs typeface="+mn-cs"/>
              </a:defRPr>
            </a:lvl9pPr>
          </a:lstStyle>
          <a:p>
            <a:pPr algn="l">
              <a:lnSpc>
                <a:spcPct val="100000"/>
              </a:lnSpc>
            </a:pPr>
            <a:r>
              <a:rPr lang="fr-FR" sz="4200" dirty="0">
                <a:solidFill>
                  <a:srgbClr val="243C7C"/>
                </a:solidFill>
                <a:latin typeface="Bahnschrift SemiLight SemiConde" panose="020B0502040204020203" pitchFamily="34" charset="0"/>
              </a:rPr>
              <a:t>Quel pays fait le plus confiance à l’UE ?</a:t>
            </a:r>
          </a:p>
        </p:txBody>
      </p:sp>
      <p:pic>
        <p:nvPicPr>
          <p:cNvPr id="58" name="Image 3" descr="Carte de l’Union européenne avec Malte mise en évidence"/>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98674" y="-255753"/>
            <a:ext cx="24305551" cy="13671873"/>
          </a:xfrm>
          <a:prstGeom prst="rect">
            <a:avLst/>
          </a:prstGeom>
          <a:noFill/>
        </p:spPr>
      </p:pic>
      <p:sp>
        <p:nvSpPr>
          <p:cNvPr id="60" name="Rectangle malt">
            <a:extLst>
              <a:ext uri="{C183D7F6-B498-43B3-948B-1728B52AA6E4}">
                <adec:decorative xmlns:adec="http://schemas.microsoft.com/office/drawing/2017/decorative" val="1"/>
              </a:ext>
            </a:extLst>
          </p:cNvPr>
          <p:cNvSpPr/>
          <p:nvPr/>
        </p:nvSpPr>
        <p:spPr>
          <a:xfrm>
            <a:off x="18920722" y="11826263"/>
            <a:ext cx="192506" cy="175005"/>
          </a:xfrm>
          <a:prstGeom prst="rect">
            <a:avLst/>
          </a:prstGeom>
          <a:solidFill>
            <a:srgbClr val="E6483C"/>
          </a:solidFill>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150" dirty="0"/>
          </a:p>
        </p:txBody>
      </p:sp>
      <p:sp>
        <p:nvSpPr>
          <p:cNvPr id="61" name="Zone de texte de la réponse 3"/>
          <p:cNvSpPr txBox="1"/>
          <p:nvPr/>
        </p:nvSpPr>
        <p:spPr>
          <a:xfrm>
            <a:off x="14965681" y="10934595"/>
            <a:ext cx="3131152" cy="1200329"/>
          </a:xfrm>
          <a:prstGeom prst="rect">
            <a:avLst/>
          </a:prstGeom>
          <a:noFill/>
        </p:spPr>
        <p:txBody>
          <a:bodyPr wrap="square" rtlCol="0">
            <a:spAutoFit/>
          </a:bodyPr>
          <a:lstStyle/>
          <a:p>
            <a:pPr algn="r"/>
            <a:r>
              <a:rPr lang="fr-FR" sz="2400" dirty="0">
                <a:solidFill>
                  <a:srgbClr val="243C7C"/>
                </a:solidFill>
                <a:latin typeface="Bahnschrift SemiBold Condensed" panose="020B0502040204020203" pitchFamily="34" charset="0"/>
              </a:rPr>
              <a:t>Malte affiche la proportion la plus élevée (71 %) et la France la plus faible (34 %)</a:t>
            </a:r>
          </a:p>
        </p:txBody>
      </p:sp>
      <p:sp>
        <p:nvSpPr>
          <p:cNvPr id="39" name="Question nº 4"/>
          <p:cNvSpPr txBox="1">
            <a:spLocks/>
          </p:cNvSpPr>
          <p:nvPr/>
        </p:nvSpPr>
        <p:spPr>
          <a:xfrm>
            <a:off x="655774" y="9336002"/>
            <a:ext cx="12146071" cy="1200329"/>
          </a:xfrm>
          <a:prstGeom prst="rect">
            <a:avLst/>
          </a:prstGeom>
        </p:spPr>
        <p:txBody>
          <a:bodyPr vert="horz" lIns="91440" tIns="45720" rIns="91440" bIns="45720" rtlCol="0">
            <a:noAutofit/>
          </a:bodyPr>
          <a:lstStyle>
            <a:lvl1pPr marL="0" indent="0" algn="ctr" defTabSz="1823954" rtl="0" eaLnBrk="1" latinLnBrk="0" hangingPunct="1">
              <a:lnSpc>
                <a:spcPct val="90000"/>
              </a:lnSpc>
              <a:spcBef>
                <a:spcPts val="1995"/>
              </a:spcBef>
              <a:buFont typeface="Arial" panose="020B0604020202020204" pitchFamily="34" charset="0"/>
              <a:buNone/>
              <a:defRPr sz="4787" kern="1200">
                <a:solidFill>
                  <a:schemeClr val="tx1"/>
                </a:solidFill>
                <a:latin typeface="+mn-lt"/>
                <a:ea typeface="+mn-ea"/>
                <a:cs typeface="+mn-cs"/>
              </a:defRPr>
            </a:lvl1pPr>
            <a:lvl2pPr marL="911977" indent="0" algn="ctr" defTabSz="1823954" rtl="0" eaLnBrk="1" latinLnBrk="0" hangingPunct="1">
              <a:lnSpc>
                <a:spcPct val="90000"/>
              </a:lnSpc>
              <a:spcBef>
                <a:spcPts val="997"/>
              </a:spcBef>
              <a:buFont typeface="Arial" panose="020B0604020202020204" pitchFamily="34" charset="0"/>
              <a:buNone/>
              <a:defRPr sz="3989" kern="1200">
                <a:solidFill>
                  <a:schemeClr val="tx1"/>
                </a:solidFill>
                <a:latin typeface="+mn-lt"/>
                <a:ea typeface="+mn-ea"/>
                <a:cs typeface="+mn-cs"/>
              </a:defRPr>
            </a:lvl2pPr>
            <a:lvl3pPr marL="1823954" indent="0" algn="ctr" defTabSz="1823954" rtl="0" eaLnBrk="1" latinLnBrk="0" hangingPunct="1">
              <a:lnSpc>
                <a:spcPct val="90000"/>
              </a:lnSpc>
              <a:spcBef>
                <a:spcPts val="997"/>
              </a:spcBef>
              <a:buFont typeface="Arial" panose="020B0604020202020204" pitchFamily="34" charset="0"/>
              <a:buNone/>
              <a:defRPr sz="3590" kern="1200">
                <a:solidFill>
                  <a:schemeClr val="tx1"/>
                </a:solidFill>
                <a:latin typeface="+mn-lt"/>
                <a:ea typeface="+mn-ea"/>
                <a:cs typeface="+mn-cs"/>
              </a:defRPr>
            </a:lvl3pPr>
            <a:lvl4pPr marL="2735931" indent="0" algn="ctr" defTabSz="1823954" rtl="0" eaLnBrk="1" latinLnBrk="0" hangingPunct="1">
              <a:lnSpc>
                <a:spcPct val="90000"/>
              </a:lnSpc>
              <a:spcBef>
                <a:spcPts val="997"/>
              </a:spcBef>
              <a:buFont typeface="Arial" panose="020B0604020202020204" pitchFamily="34" charset="0"/>
              <a:buNone/>
              <a:defRPr sz="3192" kern="1200">
                <a:solidFill>
                  <a:schemeClr val="tx1"/>
                </a:solidFill>
                <a:latin typeface="+mn-lt"/>
                <a:ea typeface="+mn-ea"/>
                <a:cs typeface="+mn-cs"/>
              </a:defRPr>
            </a:lvl4pPr>
            <a:lvl5pPr marL="3647907" indent="0" algn="ctr" defTabSz="1823954" rtl="0" eaLnBrk="1" latinLnBrk="0" hangingPunct="1">
              <a:lnSpc>
                <a:spcPct val="90000"/>
              </a:lnSpc>
              <a:spcBef>
                <a:spcPts val="997"/>
              </a:spcBef>
              <a:buFont typeface="Arial" panose="020B0604020202020204" pitchFamily="34" charset="0"/>
              <a:buNone/>
              <a:defRPr sz="3192" kern="1200">
                <a:solidFill>
                  <a:schemeClr val="tx1"/>
                </a:solidFill>
                <a:latin typeface="+mn-lt"/>
                <a:ea typeface="+mn-ea"/>
                <a:cs typeface="+mn-cs"/>
              </a:defRPr>
            </a:lvl5pPr>
            <a:lvl6pPr marL="4559884" indent="0" algn="ctr" defTabSz="1823954" rtl="0" eaLnBrk="1" latinLnBrk="0" hangingPunct="1">
              <a:lnSpc>
                <a:spcPct val="90000"/>
              </a:lnSpc>
              <a:spcBef>
                <a:spcPts val="997"/>
              </a:spcBef>
              <a:buFont typeface="Arial" panose="020B0604020202020204" pitchFamily="34" charset="0"/>
              <a:buNone/>
              <a:defRPr sz="3192" kern="1200">
                <a:solidFill>
                  <a:schemeClr val="tx1"/>
                </a:solidFill>
                <a:latin typeface="+mn-lt"/>
                <a:ea typeface="+mn-ea"/>
                <a:cs typeface="+mn-cs"/>
              </a:defRPr>
            </a:lvl6pPr>
            <a:lvl7pPr marL="5471861" indent="0" algn="ctr" defTabSz="1823954" rtl="0" eaLnBrk="1" latinLnBrk="0" hangingPunct="1">
              <a:lnSpc>
                <a:spcPct val="90000"/>
              </a:lnSpc>
              <a:spcBef>
                <a:spcPts val="997"/>
              </a:spcBef>
              <a:buFont typeface="Arial" panose="020B0604020202020204" pitchFamily="34" charset="0"/>
              <a:buNone/>
              <a:defRPr sz="3192" kern="1200">
                <a:solidFill>
                  <a:schemeClr val="tx1"/>
                </a:solidFill>
                <a:latin typeface="+mn-lt"/>
                <a:ea typeface="+mn-ea"/>
                <a:cs typeface="+mn-cs"/>
              </a:defRPr>
            </a:lvl7pPr>
            <a:lvl8pPr marL="6383838" indent="0" algn="ctr" defTabSz="1823954" rtl="0" eaLnBrk="1" latinLnBrk="0" hangingPunct="1">
              <a:lnSpc>
                <a:spcPct val="90000"/>
              </a:lnSpc>
              <a:spcBef>
                <a:spcPts val="997"/>
              </a:spcBef>
              <a:buFont typeface="Arial" panose="020B0604020202020204" pitchFamily="34" charset="0"/>
              <a:buNone/>
              <a:defRPr sz="3192" kern="1200">
                <a:solidFill>
                  <a:schemeClr val="tx1"/>
                </a:solidFill>
                <a:latin typeface="+mn-lt"/>
                <a:ea typeface="+mn-ea"/>
                <a:cs typeface="+mn-cs"/>
              </a:defRPr>
            </a:lvl8pPr>
            <a:lvl9pPr marL="7295815" indent="0" algn="ctr" defTabSz="1823954" rtl="0" eaLnBrk="1" latinLnBrk="0" hangingPunct="1">
              <a:lnSpc>
                <a:spcPct val="90000"/>
              </a:lnSpc>
              <a:spcBef>
                <a:spcPts val="997"/>
              </a:spcBef>
              <a:buFont typeface="Arial" panose="020B0604020202020204" pitchFamily="34" charset="0"/>
              <a:buNone/>
              <a:defRPr sz="3192" kern="1200">
                <a:solidFill>
                  <a:schemeClr val="tx1"/>
                </a:solidFill>
                <a:latin typeface="+mn-lt"/>
                <a:ea typeface="+mn-ea"/>
                <a:cs typeface="+mn-cs"/>
              </a:defRPr>
            </a:lvl9pPr>
          </a:lstStyle>
          <a:p>
            <a:pPr algn="l">
              <a:lnSpc>
                <a:spcPct val="100000"/>
              </a:lnSpc>
            </a:pPr>
            <a:r>
              <a:rPr lang="fr-FR" sz="4200" dirty="0">
                <a:solidFill>
                  <a:srgbClr val="243C7C"/>
                </a:solidFill>
                <a:latin typeface="Bahnschrift SemiLight SemiConde" panose="020B0502040204020203" pitchFamily="34" charset="0"/>
              </a:rPr>
              <a:t>Quel est le pourcentage de la population de l'UE qui vit dans des zones rurales ?</a:t>
            </a:r>
          </a:p>
        </p:txBody>
      </p:sp>
      <p:cxnSp>
        <p:nvCxnSpPr>
          <p:cNvPr id="59" name="Elbow Connector Malta">
            <a:extLst>
              <a:ext uri="{C183D7F6-B498-43B3-948B-1728B52AA6E4}">
                <adec:decorative xmlns:adec="http://schemas.microsoft.com/office/drawing/2017/decorative" val="1"/>
              </a:ext>
            </a:extLst>
          </p:cNvPr>
          <p:cNvCxnSpPr/>
          <p:nvPr/>
        </p:nvCxnSpPr>
        <p:spPr>
          <a:xfrm rot="10800000">
            <a:off x="17313441" y="10947349"/>
            <a:ext cx="1607281" cy="957868"/>
          </a:xfrm>
          <a:prstGeom prst="bentConnector3">
            <a:avLst/>
          </a:prstGeom>
          <a:ln w="57150">
            <a:solidFill>
              <a:srgbClr val="E6483C"/>
            </a:solidFill>
          </a:ln>
        </p:spPr>
        <p:style>
          <a:lnRef idx="3">
            <a:schemeClr val="accent2"/>
          </a:lnRef>
          <a:fillRef idx="0">
            <a:schemeClr val="accent2"/>
          </a:fillRef>
          <a:effectRef idx="2">
            <a:schemeClr val="accent2"/>
          </a:effectRef>
          <a:fontRef idx="minor">
            <a:schemeClr val="tx1"/>
          </a:fontRef>
        </p:style>
      </p:cxnSp>
      <p:sp>
        <p:nvSpPr>
          <p:cNvPr id="63" name="Zone de texte de la réponse 4"/>
          <p:cNvSpPr txBox="1"/>
          <p:nvPr/>
        </p:nvSpPr>
        <p:spPr>
          <a:xfrm>
            <a:off x="12815473" y="1781041"/>
            <a:ext cx="3386936" cy="830997"/>
          </a:xfrm>
          <a:prstGeom prst="rect">
            <a:avLst/>
          </a:prstGeom>
          <a:noFill/>
        </p:spPr>
        <p:txBody>
          <a:bodyPr wrap="square" rtlCol="0">
            <a:spAutoFit/>
          </a:bodyPr>
          <a:lstStyle/>
          <a:p>
            <a:r>
              <a:rPr lang="fr-FR" sz="2400" dirty="0">
                <a:solidFill>
                  <a:srgbClr val="243C7C"/>
                </a:solidFill>
                <a:latin typeface="Bahnschrift SemiBold Condensed" panose="020B0502040204020203" pitchFamily="34" charset="0"/>
              </a:rPr>
              <a:t>25,2 % en 2021 (petites villes : 35,9 % ; grandes villes : 38,9 %)</a:t>
            </a:r>
          </a:p>
        </p:txBody>
      </p:sp>
      <p:sp>
        <p:nvSpPr>
          <p:cNvPr id="44" name="Question nº 5"/>
          <p:cNvSpPr txBox="1">
            <a:spLocks/>
          </p:cNvSpPr>
          <p:nvPr/>
        </p:nvSpPr>
        <p:spPr>
          <a:xfrm>
            <a:off x="655774" y="10592729"/>
            <a:ext cx="10812286" cy="1438519"/>
          </a:xfrm>
          <a:prstGeom prst="rect">
            <a:avLst/>
          </a:prstGeom>
        </p:spPr>
        <p:txBody>
          <a:bodyPr vert="horz" lIns="91440" tIns="45720" rIns="91440" bIns="45720" rtlCol="0">
            <a:noAutofit/>
          </a:bodyPr>
          <a:lstStyle>
            <a:lvl1pPr marL="0" indent="0" algn="ctr" defTabSz="1823954" rtl="0" eaLnBrk="1" latinLnBrk="0" hangingPunct="1">
              <a:lnSpc>
                <a:spcPct val="90000"/>
              </a:lnSpc>
              <a:spcBef>
                <a:spcPts val="1995"/>
              </a:spcBef>
              <a:buFont typeface="Arial" panose="020B0604020202020204" pitchFamily="34" charset="0"/>
              <a:buNone/>
              <a:defRPr sz="4787" kern="1200">
                <a:solidFill>
                  <a:schemeClr val="tx1"/>
                </a:solidFill>
                <a:latin typeface="+mn-lt"/>
                <a:ea typeface="+mn-ea"/>
                <a:cs typeface="+mn-cs"/>
              </a:defRPr>
            </a:lvl1pPr>
            <a:lvl2pPr marL="911977" indent="0" algn="ctr" defTabSz="1823954" rtl="0" eaLnBrk="1" latinLnBrk="0" hangingPunct="1">
              <a:lnSpc>
                <a:spcPct val="90000"/>
              </a:lnSpc>
              <a:spcBef>
                <a:spcPts val="997"/>
              </a:spcBef>
              <a:buFont typeface="Arial" panose="020B0604020202020204" pitchFamily="34" charset="0"/>
              <a:buNone/>
              <a:defRPr sz="3989" kern="1200">
                <a:solidFill>
                  <a:schemeClr val="tx1"/>
                </a:solidFill>
                <a:latin typeface="+mn-lt"/>
                <a:ea typeface="+mn-ea"/>
                <a:cs typeface="+mn-cs"/>
              </a:defRPr>
            </a:lvl2pPr>
            <a:lvl3pPr marL="1823954" indent="0" algn="ctr" defTabSz="1823954" rtl="0" eaLnBrk="1" latinLnBrk="0" hangingPunct="1">
              <a:lnSpc>
                <a:spcPct val="90000"/>
              </a:lnSpc>
              <a:spcBef>
                <a:spcPts val="997"/>
              </a:spcBef>
              <a:buFont typeface="Arial" panose="020B0604020202020204" pitchFamily="34" charset="0"/>
              <a:buNone/>
              <a:defRPr sz="3590" kern="1200">
                <a:solidFill>
                  <a:schemeClr val="tx1"/>
                </a:solidFill>
                <a:latin typeface="+mn-lt"/>
                <a:ea typeface="+mn-ea"/>
                <a:cs typeface="+mn-cs"/>
              </a:defRPr>
            </a:lvl3pPr>
            <a:lvl4pPr marL="2735931" indent="0" algn="ctr" defTabSz="1823954" rtl="0" eaLnBrk="1" latinLnBrk="0" hangingPunct="1">
              <a:lnSpc>
                <a:spcPct val="90000"/>
              </a:lnSpc>
              <a:spcBef>
                <a:spcPts val="997"/>
              </a:spcBef>
              <a:buFont typeface="Arial" panose="020B0604020202020204" pitchFamily="34" charset="0"/>
              <a:buNone/>
              <a:defRPr sz="3192" kern="1200">
                <a:solidFill>
                  <a:schemeClr val="tx1"/>
                </a:solidFill>
                <a:latin typeface="+mn-lt"/>
                <a:ea typeface="+mn-ea"/>
                <a:cs typeface="+mn-cs"/>
              </a:defRPr>
            </a:lvl4pPr>
            <a:lvl5pPr marL="3647907" indent="0" algn="ctr" defTabSz="1823954" rtl="0" eaLnBrk="1" latinLnBrk="0" hangingPunct="1">
              <a:lnSpc>
                <a:spcPct val="90000"/>
              </a:lnSpc>
              <a:spcBef>
                <a:spcPts val="997"/>
              </a:spcBef>
              <a:buFont typeface="Arial" panose="020B0604020202020204" pitchFamily="34" charset="0"/>
              <a:buNone/>
              <a:defRPr sz="3192" kern="1200">
                <a:solidFill>
                  <a:schemeClr val="tx1"/>
                </a:solidFill>
                <a:latin typeface="+mn-lt"/>
                <a:ea typeface="+mn-ea"/>
                <a:cs typeface="+mn-cs"/>
              </a:defRPr>
            </a:lvl5pPr>
            <a:lvl6pPr marL="4559884" indent="0" algn="ctr" defTabSz="1823954" rtl="0" eaLnBrk="1" latinLnBrk="0" hangingPunct="1">
              <a:lnSpc>
                <a:spcPct val="90000"/>
              </a:lnSpc>
              <a:spcBef>
                <a:spcPts val="997"/>
              </a:spcBef>
              <a:buFont typeface="Arial" panose="020B0604020202020204" pitchFamily="34" charset="0"/>
              <a:buNone/>
              <a:defRPr sz="3192" kern="1200">
                <a:solidFill>
                  <a:schemeClr val="tx1"/>
                </a:solidFill>
                <a:latin typeface="+mn-lt"/>
                <a:ea typeface="+mn-ea"/>
                <a:cs typeface="+mn-cs"/>
              </a:defRPr>
            </a:lvl6pPr>
            <a:lvl7pPr marL="5471861" indent="0" algn="ctr" defTabSz="1823954" rtl="0" eaLnBrk="1" latinLnBrk="0" hangingPunct="1">
              <a:lnSpc>
                <a:spcPct val="90000"/>
              </a:lnSpc>
              <a:spcBef>
                <a:spcPts val="997"/>
              </a:spcBef>
              <a:buFont typeface="Arial" panose="020B0604020202020204" pitchFamily="34" charset="0"/>
              <a:buNone/>
              <a:defRPr sz="3192" kern="1200">
                <a:solidFill>
                  <a:schemeClr val="tx1"/>
                </a:solidFill>
                <a:latin typeface="+mn-lt"/>
                <a:ea typeface="+mn-ea"/>
                <a:cs typeface="+mn-cs"/>
              </a:defRPr>
            </a:lvl7pPr>
            <a:lvl8pPr marL="6383838" indent="0" algn="ctr" defTabSz="1823954" rtl="0" eaLnBrk="1" latinLnBrk="0" hangingPunct="1">
              <a:lnSpc>
                <a:spcPct val="90000"/>
              </a:lnSpc>
              <a:spcBef>
                <a:spcPts val="997"/>
              </a:spcBef>
              <a:buFont typeface="Arial" panose="020B0604020202020204" pitchFamily="34" charset="0"/>
              <a:buNone/>
              <a:defRPr sz="3192" kern="1200">
                <a:solidFill>
                  <a:schemeClr val="tx1"/>
                </a:solidFill>
                <a:latin typeface="+mn-lt"/>
                <a:ea typeface="+mn-ea"/>
                <a:cs typeface="+mn-cs"/>
              </a:defRPr>
            </a:lvl8pPr>
            <a:lvl9pPr marL="7295815" indent="0" algn="ctr" defTabSz="1823954" rtl="0" eaLnBrk="1" latinLnBrk="0" hangingPunct="1">
              <a:lnSpc>
                <a:spcPct val="90000"/>
              </a:lnSpc>
              <a:spcBef>
                <a:spcPts val="997"/>
              </a:spcBef>
              <a:buFont typeface="Arial" panose="020B0604020202020204" pitchFamily="34" charset="0"/>
              <a:buNone/>
              <a:defRPr sz="3192" kern="1200">
                <a:solidFill>
                  <a:schemeClr val="tx1"/>
                </a:solidFill>
                <a:latin typeface="+mn-lt"/>
                <a:ea typeface="+mn-ea"/>
                <a:cs typeface="+mn-cs"/>
              </a:defRPr>
            </a:lvl9pPr>
          </a:lstStyle>
          <a:p>
            <a:pPr algn="l">
              <a:lnSpc>
                <a:spcPct val="100000"/>
              </a:lnSpc>
            </a:pPr>
            <a:r>
              <a:rPr lang="fr-FR" sz="4200" dirty="0">
                <a:solidFill>
                  <a:srgbClr val="243C7C"/>
                </a:solidFill>
                <a:latin typeface="Bahnschrift SemiLight SemiConde" panose="020B0502040204020203" pitchFamily="34" charset="0"/>
              </a:rPr>
              <a:t>Quel est le pourcentage de la population de l'UE qui parle plusieurs langues ?</a:t>
            </a:r>
          </a:p>
        </p:txBody>
      </p:sp>
      <p:sp>
        <p:nvSpPr>
          <p:cNvPr id="66" name="Zone de texte de la réponse 5"/>
          <p:cNvSpPr txBox="1"/>
          <p:nvPr/>
        </p:nvSpPr>
        <p:spPr>
          <a:xfrm>
            <a:off x="12815473" y="2655331"/>
            <a:ext cx="3328432" cy="461665"/>
          </a:xfrm>
          <a:prstGeom prst="rect">
            <a:avLst/>
          </a:prstGeom>
          <a:noFill/>
        </p:spPr>
        <p:txBody>
          <a:bodyPr wrap="square" rtlCol="0">
            <a:spAutoFit/>
          </a:bodyPr>
          <a:lstStyle/>
          <a:p>
            <a:r>
              <a:rPr lang="fr-FR" sz="2400" dirty="0">
                <a:solidFill>
                  <a:srgbClr val="243C7C"/>
                </a:solidFill>
                <a:latin typeface="Bahnschrift SemiBold Condensed" panose="020B0502040204020203" pitchFamily="34" charset="0"/>
              </a:rPr>
              <a:t>64,6 % en 2016</a:t>
            </a:r>
          </a:p>
        </p:txBody>
      </p:sp>
      <p:sp>
        <p:nvSpPr>
          <p:cNvPr id="67" name="Rectangle 5">
            <a:extLst>
              <a:ext uri="{C183D7F6-B498-43B3-948B-1728B52AA6E4}">
                <adec:decorative xmlns:adec="http://schemas.microsoft.com/office/drawing/2017/decorative" val="1"/>
              </a:ext>
            </a:extLst>
          </p:cNvPr>
          <p:cNvSpPr/>
          <p:nvPr/>
        </p:nvSpPr>
        <p:spPr>
          <a:xfrm>
            <a:off x="12571822" y="2819983"/>
            <a:ext cx="192506" cy="175005"/>
          </a:xfrm>
          <a:prstGeom prst="rect">
            <a:avLst/>
          </a:prstGeom>
          <a:solidFill>
            <a:srgbClr val="243C7C"/>
          </a:solidFill>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150" dirty="0"/>
          </a:p>
        </p:txBody>
      </p:sp>
      <p:sp>
        <p:nvSpPr>
          <p:cNvPr id="64" name="Rectangle 4">
            <a:extLst>
              <a:ext uri="{C183D7F6-B498-43B3-948B-1728B52AA6E4}">
                <adec:decorative xmlns:adec="http://schemas.microsoft.com/office/drawing/2017/decorative" val="1"/>
              </a:ext>
            </a:extLst>
          </p:cNvPr>
          <p:cNvSpPr/>
          <p:nvPr/>
        </p:nvSpPr>
        <p:spPr>
          <a:xfrm>
            <a:off x="12571822" y="1945693"/>
            <a:ext cx="192506" cy="175005"/>
          </a:xfrm>
          <a:prstGeom prst="rect">
            <a:avLst/>
          </a:prstGeom>
          <a:solidFill>
            <a:srgbClr val="243C7C"/>
          </a:solidFill>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150" dirty="0"/>
          </a:p>
        </p:txBody>
      </p:sp>
    </p:spTree>
    <p:extLst>
      <p:ext uri="{BB962C8B-B14F-4D97-AF65-F5344CB8AC3E}">
        <p14:creationId xmlns:p14="http://schemas.microsoft.com/office/powerpoint/2010/main" val="325889943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300"/>
                                        <p:tgtEl>
                                          <p:spTgt spid="7"/>
                                        </p:tgtEl>
                                      </p:cBhvr>
                                    </p:animEffect>
                                  </p:childTnLst>
                                </p:cTn>
                              </p:par>
                            </p:childTnLst>
                          </p:cTn>
                        </p:par>
                        <p:par>
                          <p:cTn id="8" fill="hold">
                            <p:stCondLst>
                              <p:cond delay="300"/>
                            </p:stCondLst>
                            <p:childTnLst>
                              <p:par>
                                <p:cTn id="9" presetID="47"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300"/>
                                        <p:tgtEl>
                                          <p:spTgt spid="3"/>
                                        </p:tgtEl>
                                      </p:cBhvr>
                                    </p:animEffect>
                                    <p:anim calcmode="lin" valueType="num">
                                      <p:cBhvr>
                                        <p:cTn id="12" dur="300" fill="hold"/>
                                        <p:tgtEl>
                                          <p:spTgt spid="3"/>
                                        </p:tgtEl>
                                        <p:attrNameLst>
                                          <p:attrName>ppt_x</p:attrName>
                                        </p:attrNameLst>
                                      </p:cBhvr>
                                      <p:tavLst>
                                        <p:tav tm="0">
                                          <p:val>
                                            <p:strVal val="#ppt_x"/>
                                          </p:val>
                                        </p:tav>
                                        <p:tav tm="100000">
                                          <p:val>
                                            <p:strVal val="#ppt_x"/>
                                          </p:val>
                                        </p:tav>
                                      </p:tavLst>
                                    </p:anim>
                                    <p:anim calcmode="lin" valueType="num">
                                      <p:cBhvr>
                                        <p:cTn id="13" dur="3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2" presetClass="entr" presetSubtype="8" repeatCount="2000" fill="hold" nodeType="clickEffect">
                                  <p:stCondLst>
                                    <p:cond delay="500"/>
                                  </p:stCondLst>
                                  <p:childTnLst>
                                    <p:set>
                                      <p:cBhvr>
                                        <p:cTn id="17" dur="1" fill="hold">
                                          <p:stCondLst>
                                            <p:cond delay="0"/>
                                          </p:stCondLst>
                                        </p:cTn>
                                        <p:tgtEl>
                                          <p:spTgt spid="48"/>
                                        </p:tgtEl>
                                        <p:attrNameLst>
                                          <p:attrName>style.visibility</p:attrName>
                                        </p:attrNameLst>
                                      </p:cBhvr>
                                      <p:to>
                                        <p:strVal val="visible"/>
                                      </p:to>
                                    </p:set>
                                    <p:animEffect transition="in" filter="wipe(left)">
                                      <p:cBhvr>
                                        <p:cTn id="18" dur="200"/>
                                        <p:tgtEl>
                                          <p:spTgt spid="48"/>
                                        </p:tgtEl>
                                      </p:cBhvr>
                                    </p:animEffect>
                                  </p:childTnLst>
                                </p:cTn>
                              </p:par>
                              <p:par>
                                <p:cTn id="19" presetID="22" presetClass="entr" presetSubtype="4" fill="hold" grpId="0" nodeType="withEffect">
                                  <p:stCondLst>
                                    <p:cond delay="500"/>
                                  </p:stCondLst>
                                  <p:childTnLst>
                                    <p:set>
                                      <p:cBhvr>
                                        <p:cTn id="20" dur="1" fill="hold">
                                          <p:stCondLst>
                                            <p:cond delay="0"/>
                                          </p:stCondLst>
                                        </p:cTn>
                                        <p:tgtEl>
                                          <p:spTgt spid="50"/>
                                        </p:tgtEl>
                                        <p:attrNameLst>
                                          <p:attrName>style.visibility</p:attrName>
                                        </p:attrNameLst>
                                      </p:cBhvr>
                                      <p:to>
                                        <p:strVal val="visible"/>
                                      </p:to>
                                    </p:set>
                                    <p:animEffect transition="in" filter="wipe(down)">
                                      <p:cBhvr>
                                        <p:cTn id="21" dur="500"/>
                                        <p:tgtEl>
                                          <p:spTgt spid="50"/>
                                        </p:tgtEl>
                                      </p:cBhvr>
                                    </p:animEffect>
                                  </p:childTnLst>
                                </p:cTn>
                              </p:par>
                              <p:par>
                                <p:cTn id="22" presetID="22" presetClass="entr" presetSubtype="4" fill="hold" nodeType="withEffect">
                                  <p:stCondLst>
                                    <p:cond delay="500"/>
                                  </p:stCondLst>
                                  <p:childTnLst>
                                    <p:set>
                                      <p:cBhvr>
                                        <p:cTn id="23" dur="1" fill="hold">
                                          <p:stCondLst>
                                            <p:cond delay="0"/>
                                          </p:stCondLst>
                                        </p:cTn>
                                        <p:tgtEl>
                                          <p:spTgt spid="49"/>
                                        </p:tgtEl>
                                        <p:attrNameLst>
                                          <p:attrName>style.visibility</p:attrName>
                                        </p:attrNameLst>
                                      </p:cBhvr>
                                      <p:to>
                                        <p:strVal val="visible"/>
                                      </p:to>
                                    </p:set>
                                    <p:animEffect transition="in" filter="wipe(down)">
                                      <p:cBhvr>
                                        <p:cTn id="24" dur="500"/>
                                        <p:tgtEl>
                                          <p:spTgt spid="49"/>
                                        </p:tgtEl>
                                      </p:cBhvr>
                                    </p:animEffect>
                                  </p:childTnLst>
                                </p:cTn>
                              </p:par>
                            </p:childTnLst>
                          </p:cTn>
                        </p:par>
                        <p:par>
                          <p:cTn id="25" fill="hold">
                            <p:stCondLst>
                              <p:cond delay="1000"/>
                            </p:stCondLst>
                            <p:childTnLst>
                              <p:par>
                                <p:cTn id="26" presetID="22" presetClass="entr" presetSubtype="8" repeatCount="2000" fill="hold" grpId="0" nodeType="afterEffect">
                                  <p:stCondLst>
                                    <p:cond delay="0"/>
                                  </p:stCondLst>
                                  <p:childTnLst>
                                    <p:set>
                                      <p:cBhvr>
                                        <p:cTn id="27" dur="1" fill="hold">
                                          <p:stCondLst>
                                            <p:cond delay="0"/>
                                          </p:stCondLst>
                                        </p:cTn>
                                        <p:tgtEl>
                                          <p:spTgt spid="51"/>
                                        </p:tgtEl>
                                        <p:attrNameLst>
                                          <p:attrName>style.visibility</p:attrName>
                                        </p:attrNameLst>
                                      </p:cBhvr>
                                      <p:to>
                                        <p:strVal val="visible"/>
                                      </p:to>
                                    </p:set>
                                    <p:animEffect transition="in" filter="wipe(left)">
                                      <p:cBhvr>
                                        <p:cTn id="28" dur="200"/>
                                        <p:tgtEl>
                                          <p:spTgt spid="51"/>
                                        </p:tgtEl>
                                      </p:cBhvr>
                                    </p:animEffect>
                                  </p:childTnLst>
                                </p:cTn>
                              </p:par>
                            </p:childTnLst>
                          </p:cTn>
                        </p:par>
                      </p:childTnLst>
                    </p:cTn>
                  </p:par>
                  <p:par>
                    <p:cTn id="29" fill="hold">
                      <p:stCondLst>
                        <p:cond delay="indefinite"/>
                      </p:stCondLst>
                      <p:childTnLst>
                        <p:par>
                          <p:cTn id="30" fill="hold">
                            <p:stCondLst>
                              <p:cond delay="0"/>
                            </p:stCondLst>
                            <p:childTnLst>
                              <p:par>
                                <p:cTn id="31" presetID="47" presetClass="entr" presetSubtype="0" fill="hold" grpId="0" nodeType="clickEffect">
                                  <p:stCondLst>
                                    <p:cond delay="0"/>
                                  </p:stCondLst>
                                  <p:childTnLst>
                                    <p:set>
                                      <p:cBhvr>
                                        <p:cTn id="32" dur="1" fill="hold">
                                          <p:stCondLst>
                                            <p:cond delay="0"/>
                                          </p:stCondLst>
                                        </p:cTn>
                                        <p:tgtEl>
                                          <p:spTgt spid="25"/>
                                        </p:tgtEl>
                                        <p:attrNameLst>
                                          <p:attrName>style.visibility</p:attrName>
                                        </p:attrNameLst>
                                      </p:cBhvr>
                                      <p:to>
                                        <p:strVal val="visible"/>
                                      </p:to>
                                    </p:set>
                                    <p:animEffect transition="in" filter="fade">
                                      <p:cBhvr>
                                        <p:cTn id="33" dur="300"/>
                                        <p:tgtEl>
                                          <p:spTgt spid="25"/>
                                        </p:tgtEl>
                                      </p:cBhvr>
                                    </p:animEffect>
                                    <p:anim calcmode="lin" valueType="num">
                                      <p:cBhvr>
                                        <p:cTn id="34" dur="300" fill="hold"/>
                                        <p:tgtEl>
                                          <p:spTgt spid="25"/>
                                        </p:tgtEl>
                                        <p:attrNameLst>
                                          <p:attrName>ppt_x</p:attrName>
                                        </p:attrNameLst>
                                      </p:cBhvr>
                                      <p:tavLst>
                                        <p:tav tm="0">
                                          <p:val>
                                            <p:strVal val="#ppt_x"/>
                                          </p:val>
                                        </p:tav>
                                        <p:tav tm="100000">
                                          <p:val>
                                            <p:strVal val="#ppt_x"/>
                                          </p:val>
                                        </p:tav>
                                      </p:tavLst>
                                    </p:anim>
                                    <p:anim calcmode="lin" valueType="num">
                                      <p:cBhvr>
                                        <p:cTn id="35" dur="300" fill="hold"/>
                                        <p:tgtEl>
                                          <p:spTgt spid="25"/>
                                        </p:tgtEl>
                                        <p:attrNameLst>
                                          <p:attrName>ppt_y</p:attrName>
                                        </p:attrNameLst>
                                      </p:cBhvr>
                                      <p:tavLst>
                                        <p:tav tm="0">
                                          <p:val>
                                            <p:strVal val="#ppt_y-.1"/>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22" presetClass="entr" presetSubtype="8" repeatCount="2000" fill="hold" nodeType="clickEffect">
                                  <p:stCondLst>
                                    <p:cond delay="500"/>
                                  </p:stCondLst>
                                  <p:childTnLst>
                                    <p:set>
                                      <p:cBhvr>
                                        <p:cTn id="39" dur="1" fill="hold">
                                          <p:stCondLst>
                                            <p:cond delay="0"/>
                                          </p:stCondLst>
                                        </p:cTn>
                                        <p:tgtEl>
                                          <p:spTgt spid="53"/>
                                        </p:tgtEl>
                                        <p:attrNameLst>
                                          <p:attrName>style.visibility</p:attrName>
                                        </p:attrNameLst>
                                      </p:cBhvr>
                                      <p:to>
                                        <p:strVal val="visible"/>
                                      </p:to>
                                    </p:set>
                                    <p:animEffect transition="in" filter="wipe(left)">
                                      <p:cBhvr>
                                        <p:cTn id="40" dur="200"/>
                                        <p:tgtEl>
                                          <p:spTgt spid="53"/>
                                        </p:tgtEl>
                                      </p:cBhvr>
                                    </p:animEffect>
                                  </p:childTnLst>
                                </p:cTn>
                              </p:par>
                              <p:par>
                                <p:cTn id="41" presetID="22" presetClass="entr" presetSubtype="4" fill="hold" grpId="0" nodeType="withEffect">
                                  <p:stCondLst>
                                    <p:cond delay="500"/>
                                  </p:stCondLst>
                                  <p:childTnLst>
                                    <p:set>
                                      <p:cBhvr>
                                        <p:cTn id="42" dur="1" fill="hold">
                                          <p:stCondLst>
                                            <p:cond delay="0"/>
                                          </p:stCondLst>
                                        </p:cTn>
                                        <p:tgtEl>
                                          <p:spTgt spid="55"/>
                                        </p:tgtEl>
                                        <p:attrNameLst>
                                          <p:attrName>style.visibility</p:attrName>
                                        </p:attrNameLst>
                                      </p:cBhvr>
                                      <p:to>
                                        <p:strVal val="visible"/>
                                      </p:to>
                                    </p:set>
                                    <p:animEffect transition="in" filter="wipe(down)">
                                      <p:cBhvr>
                                        <p:cTn id="43" dur="500"/>
                                        <p:tgtEl>
                                          <p:spTgt spid="55"/>
                                        </p:tgtEl>
                                      </p:cBhvr>
                                    </p:animEffect>
                                  </p:childTnLst>
                                </p:cTn>
                              </p:par>
                              <p:par>
                                <p:cTn id="44" presetID="22" presetClass="entr" presetSubtype="4" fill="hold" nodeType="withEffect">
                                  <p:stCondLst>
                                    <p:cond delay="500"/>
                                  </p:stCondLst>
                                  <p:childTnLst>
                                    <p:set>
                                      <p:cBhvr>
                                        <p:cTn id="45" dur="1" fill="hold">
                                          <p:stCondLst>
                                            <p:cond delay="0"/>
                                          </p:stCondLst>
                                        </p:cTn>
                                        <p:tgtEl>
                                          <p:spTgt spid="54"/>
                                        </p:tgtEl>
                                        <p:attrNameLst>
                                          <p:attrName>style.visibility</p:attrName>
                                        </p:attrNameLst>
                                      </p:cBhvr>
                                      <p:to>
                                        <p:strVal val="visible"/>
                                      </p:to>
                                    </p:set>
                                    <p:animEffect transition="in" filter="wipe(down)">
                                      <p:cBhvr>
                                        <p:cTn id="46" dur="500"/>
                                        <p:tgtEl>
                                          <p:spTgt spid="54"/>
                                        </p:tgtEl>
                                      </p:cBhvr>
                                    </p:animEffect>
                                  </p:childTnLst>
                                </p:cTn>
                              </p:par>
                            </p:childTnLst>
                          </p:cTn>
                        </p:par>
                        <p:par>
                          <p:cTn id="47" fill="hold">
                            <p:stCondLst>
                              <p:cond delay="1000"/>
                            </p:stCondLst>
                            <p:childTnLst>
                              <p:par>
                                <p:cTn id="48" presetID="22" presetClass="entr" presetSubtype="8" repeatCount="2000" fill="hold" grpId="0" nodeType="afterEffect">
                                  <p:stCondLst>
                                    <p:cond delay="0"/>
                                  </p:stCondLst>
                                  <p:childTnLst>
                                    <p:set>
                                      <p:cBhvr>
                                        <p:cTn id="49" dur="1" fill="hold">
                                          <p:stCondLst>
                                            <p:cond delay="0"/>
                                          </p:stCondLst>
                                        </p:cTn>
                                        <p:tgtEl>
                                          <p:spTgt spid="56"/>
                                        </p:tgtEl>
                                        <p:attrNameLst>
                                          <p:attrName>style.visibility</p:attrName>
                                        </p:attrNameLst>
                                      </p:cBhvr>
                                      <p:to>
                                        <p:strVal val="visible"/>
                                      </p:to>
                                    </p:set>
                                    <p:animEffect transition="in" filter="wipe(left)">
                                      <p:cBhvr>
                                        <p:cTn id="50" dur="200"/>
                                        <p:tgtEl>
                                          <p:spTgt spid="56"/>
                                        </p:tgtEl>
                                      </p:cBhvr>
                                    </p:animEffect>
                                  </p:childTnLst>
                                </p:cTn>
                              </p:par>
                            </p:childTnLst>
                          </p:cTn>
                        </p:par>
                      </p:childTnLst>
                    </p:cTn>
                  </p:par>
                  <p:par>
                    <p:cTn id="51" fill="hold">
                      <p:stCondLst>
                        <p:cond delay="indefinite"/>
                      </p:stCondLst>
                      <p:childTnLst>
                        <p:par>
                          <p:cTn id="52" fill="hold">
                            <p:stCondLst>
                              <p:cond delay="0"/>
                            </p:stCondLst>
                            <p:childTnLst>
                              <p:par>
                                <p:cTn id="53" presetID="47" presetClass="entr" presetSubtype="0" fill="hold" grpId="0" nodeType="clickEffect">
                                  <p:stCondLst>
                                    <p:cond delay="0"/>
                                  </p:stCondLst>
                                  <p:childTnLst>
                                    <p:set>
                                      <p:cBhvr>
                                        <p:cTn id="54" dur="1" fill="hold">
                                          <p:stCondLst>
                                            <p:cond delay="0"/>
                                          </p:stCondLst>
                                        </p:cTn>
                                        <p:tgtEl>
                                          <p:spTgt spid="33"/>
                                        </p:tgtEl>
                                        <p:attrNameLst>
                                          <p:attrName>style.visibility</p:attrName>
                                        </p:attrNameLst>
                                      </p:cBhvr>
                                      <p:to>
                                        <p:strVal val="visible"/>
                                      </p:to>
                                    </p:set>
                                    <p:animEffect transition="in" filter="fade">
                                      <p:cBhvr>
                                        <p:cTn id="55" dur="300"/>
                                        <p:tgtEl>
                                          <p:spTgt spid="33"/>
                                        </p:tgtEl>
                                      </p:cBhvr>
                                    </p:animEffect>
                                    <p:anim calcmode="lin" valueType="num">
                                      <p:cBhvr>
                                        <p:cTn id="56" dur="300" fill="hold"/>
                                        <p:tgtEl>
                                          <p:spTgt spid="33"/>
                                        </p:tgtEl>
                                        <p:attrNameLst>
                                          <p:attrName>ppt_x</p:attrName>
                                        </p:attrNameLst>
                                      </p:cBhvr>
                                      <p:tavLst>
                                        <p:tav tm="0">
                                          <p:val>
                                            <p:strVal val="#ppt_x"/>
                                          </p:val>
                                        </p:tav>
                                        <p:tav tm="100000">
                                          <p:val>
                                            <p:strVal val="#ppt_x"/>
                                          </p:val>
                                        </p:tav>
                                      </p:tavLst>
                                    </p:anim>
                                    <p:anim calcmode="lin" valueType="num">
                                      <p:cBhvr>
                                        <p:cTn id="57" dur="300" fill="hold"/>
                                        <p:tgtEl>
                                          <p:spTgt spid="33"/>
                                        </p:tgtEl>
                                        <p:attrNameLst>
                                          <p:attrName>ppt_y</p:attrName>
                                        </p:attrNameLst>
                                      </p:cBhvr>
                                      <p:tavLst>
                                        <p:tav tm="0">
                                          <p:val>
                                            <p:strVal val="#ppt_y-.1"/>
                                          </p:val>
                                        </p:tav>
                                        <p:tav tm="100000">
                                          <p:val>
                                            <p:strVal val="#ppt_y"/>
                                          </p:val>
                                        </p:tav>
                                      </p:tavLst>
                                    </p:anim>
                                  </p:childTnLst>
                                </p:cTn>
                              </p:par>
                            </p:childTnLst>
                          </p:cTn>
                        </p:par>
                      </p:childTnLst>
                    </p:cTn>
                  </p:par>
                  <p:par>
                    <p:cTn id="58" fill="hold">
                      <p:stCondLst>
                        <p:cond delay="indefinite"/>
                      </p:stCondLst>
                      <p:childTnLst>
                        <p:par>
                          <p:cTn id="59" fill="hold">
                            <p:stCondLst>
                              <p:cond delay="0"/>
                            </p:stCondLst>
                            <p:childTnLst>
                              <p:par>
                                <p:cTn id="60" presetID="22" presetClass="entr" presetSubtype="8" repeatCount="2000" fill="hold" nodeType="clickEffect">
                                  <p:stCondLst>
                                    <p:cond delay="500"/>
                                  </p:stCondLst>
                                  <p:childTnLst>
                                    <p:set>
                                      <p:cBhvr>
                                        <p:cTn id="61" dur="1" fill="hold">
                                          <p:stCondLst>
                                            <p:cond delay="0"/>
                                          </p:stCondLst>
                                        </p:cTn>
                                        <p:tgtEl>
                                          <p:spTgt spid="58"/>
                                        </p:tgtEl>
                                        <p:attrNameLst>
                                          <p:attrName>style.visibility</p:attrName>
                                        </p:attrNameLst>
                                      </p:cBhvr>
                                      <p:to>
                                        <p:strVal val="visible"/>
                                      </p:to>
                                    </p:set>
                                    <p:animEffect transition="in" filter="wipe(left)">
                                      <p:cBhvr>
                                        <p:cTn id="62" dur="200"/>
                                        <p:tgtEl>
                                          <p:spTgt spid="58"/>
                                        </p:tgtEl>
                                      </p:cBhvr>
                                    </p:animEffect>
                                  </p:childTnLst>
                                </p:cTn>
                              </p:par>
                              <p:par>
                                <p:cTn id="63" presetID="22" presetClass="entr" presetSubtype="4" fill="hold" grpId="0" nodeType="withEffect">
                                  <p:stCondLst>
                                    <p:cond delay="500"/>
                                  </p:stCondLst>
                                  <p:childTnLst>
                                    <p:set>
                                      <p:cBhvr>
                                        <p:cTn id="64" dur="1" fill="hold">
                                          <p:stCondLst>
                                            <p:cond delay="0"/>
                                          </p:stCondLst>
                                        </p:cTn>
                                        <p:tgtEl>
                                          <p:spTgt spid="60"/>
                                        </p:tgtEl>
                                        <p:attrNameLst>
                                          <p:attrName>style.visibility</p:attrName>
                                        </p:attrNameLst>
                                      </p:cBhvr>
                                      <p:to>
                                        <p:strVal val="visible"/>
                                      </p:to>
                                    </p:set>
                                    <p:animEffect transition="in" filter="wipe(down)">
                                      <p:cBhvr>
                                        <p:cTn id="65" dur="500"/>
                                        <p:tgtEl>
                                          <p:spTgt spid="60"/>
                                        </p:tgtEl>
                                      </p:cBhvr>
                                    </p:animEffect>
                                  </p:childTnLst>
                                </p:cTn>
                              </p:par>
                              <p:par>
                                <p:cTn id="66" presetID="22" presetClass="entr" presetSubtype="4" fill="hold" nodeType="withEffect">
                                  <p:stCondLst>
                                    <p:cond delay="500"/>
                                  </p:stCondLst>
                                  <p:childTnLst>
                                    <p:set>
                                      <p:cBhvr>
                                        <p:cTn id="67" dur="1" fill="hold">
                                          <p:stCondLst>
                                            <p:cond delay="0"/>
                                          </p:stCondLst>
                                        </p:cTn>
                                        <p:tgtEl>
                                          <p:spTgt spid="59"/>
                                        </p:tgtEl>
                                        <p:attrNameLst>
                                          <p:attrName>style.visibility</p:attrName>
                                        </p:attrNameLst>
                                      </p:cBhvr>
                                      <p:to>
                                        <p:strVal val="visible"/>
                                      </p:to>
                                    </p:set>
                                    <p:animEffect transition="in" filter="wipe(down)">
                                      <p:cBhvr>
                                        <p:cTn id="68" dur="500"/>
                                        <p:tgtEl>
                                          <p:spTgt spid="59"/>
                                        </p:tgtEl>
                                      </p:cBhvr>
                                    </p:animEffect>
                                  </p:childTnLst>
                                </p:cTn>
                              </p:par>
                            </p:childTnLst>
                          </p:cTn>
                        </p:par>
                        <p:par>
                          <p:cTn id="69" fill="hold">
                            <p:stCondLst>
                              <p:cond delay="1000"/>
                            </p:stCondLst>
                            <p:childTnLst>
                              <p:par>
                                <p:cTn id="70" presetID="22" presetClass="entr" presetSubtype="8" repeatCount="2000" fill="hold" grpId="0" nodeType="afterEffect">
                                  <p:stCondLst>
                                    <p:cond delay="0"/>
                                  </p:stCondLst>
                                  <p:childTnLst>
                                    <p:set>
                                      <p:cBhvr>
                                        <p:cTn id="71" dur="1" fill="hold">
                                          <p:stCondLst>
                                            <p:cond delay="0"/>
                                          </p:stCondLst>
                                        </p:cTn>
                                        <p:tgtEl>
                                          <p:spTgt spid="61"/>
                                        </p:tgtEl>
                                        <p:attrNameLst>
                                          <p:attrName>style.visibility</p:attrName>
                                        </p:attrNameLst>
                                      </p:cBhvr>
                                      <p:to>
                                        <p:strVal val="visible"/>
                                      </p:to>
                                    </p:set>
                                    <p:animEffect transition="in" filter="wipe(left)">
                                      <p:cBhvr>
                                        <p:cTn id="72" dur="200"/>
                                        <p:tgtEl>
                                          <p:spTgt spid="61"/>
                                        </p:tgtEl>
                                      </p:cBhvr>
                                    </p:animEffect>
                                  </p:childTnLst>
                                </p:cTn>
                              </p:par>
                            </p:childTnLst>
                          </p:cTn>
                        </p:par>
                      </p:childTnLst>
                    </p:cTn>
                  </p:par>
                  <p:par>
                    <p:cTn id="73" fill="hold">
                      <p:stCondLst>
                        <p:cond delay="indefinite"/>
                      </p:stCondLst>
                      <p:childTnLst>
                        <p:par>
                          <p:cTn id="74" fill="hold">
                            <p:stCondLst>
                              <p:cond delay="0"/>
                            </p:stCondLst>
                            <p:childTnLst>
                              <p:par>
                                <p:cTn id="75" presetID="47" presetClass="entr" presetSubtype="0" fill="hold" grpId="0" nodeType="clickEffect">
                                  <p:stCondLst>
                                    <p:cond delay="0"/>
                                  </p:stCondLst>
                                  <p:childTnLst>
                                    <p:set>
                                      <p:cBhvr>
                                        <p:cTn id="76" dur="1" fill="hold">
                                          <p:stCondLst>
                                            <p:cond delay="0"/>
                                          </p:stCondLst>
                                        </p:cTn>
                                        <p:tgtEl>
                                          <p:spTgt spid="39"/>
                                        </p:tgtEl>
                                        <p:attrNameLst>
                                          <p:attrName>style.visibility</p:attrName>
                                        </p:attrNameLst>
                                      </p:cBhvr>
                                      <p:to>
                                        <p:strVal val="visible"/>
                                      </p:to>
                                    </p:set>
                                    <p:animEffect transition="in" filter="fade">
                                      <p:cBhvr>
                                        <p:cTn id="77" dur="300"/>
                                        <p:tgtEl>
                                          <p:spTgt spid="39"/>
                                        </p:tgtEl>
                                      </p:cBhvr>
                                    </p:animEffect>
                                    <p:anim calcmode="lin" valueType="num">
                                      <p:cBhvr>
                                        <p:cTn id="78" dur="300" fill="hold"/>
                                        <p:tgtEl>
                                          <p:spTgt spid="39"/>
                                        </p:tgtEl>
                                        <p:attrNameLst>
                                          <p:attrName>ppt_x</p:attrName>
                                        </p:attrNameLst>
                                      </p:cBhvr>
                                      <p:tavLst>
                                        <p:tav tm="0">
                                          <p:val>
                                            <p:strVal val="#ppt_x"/>
                                          </p:val>
                                        </p:tav>
                                        <p:tav tm="100000">
                                          <p:val>
                                            <p:strVal val="#ppt_x"/>
                                          </p:val>
                                        </p:tav>
                                      </p:tavLst>
                                    </p:anim>
                                    <p:anim calcmode="lin" valueType="num">
                                      <p:cBhvr>
                                        <p:cTn id="79" dur="300" fill="hold"/>
                                        <p:tgtEl>
                                          <p:spTgt spid="39"/>
                                        </p:tgtEl>
                                        <p:attrNameLst>
                                          <p:attrName>ppt_y</p:attrName>
                                        </p:attrNameLst>
                                      </p:cBhvr>
                                      <p:tavLst>
                                        <p:tav tm="0">
                                          <p:val>
                                            <p:strVal val="#ppt_y-.1"/>
                                          </p:val>
                                        </p:tav>
                                        <p:tav tm="100000">
                                          <p:val>
                                            <p:strVal val="#ppt_y"/>
                                          </p:val>
                                        </p:tav>
                                      </p:tavLst>
                                    </p:anim>
                                  </p:childTnLst>
                                </p:cTn>
                              </p:par>
                            </p:childTnLst>
                          </p:cTn>
                        </p:par>
                      </p:childTnLst>
                    </p:cTn>
                  </p:par>
                  <p:par>
                    <p:cTn id="80" fill="hold">
                      <p:stCondLst>
                        <p:cond delay="indefinite"/>
                      </p:stCondLst>
                      <p:childTnLst>
                        <p:par>
                          <p:cTn id="81" fill="hold">
                            <p:stCondLst>
                              <p:cond delay="0"/>
                            </p:stCondLst>
                            <p:childTnLst>
                              <p:par>
                                <p:cTn id="82" presetID="22" presetClass="entr" presetSubtype="8" repeatCount="2000" fill="hold" grpId="0" nodeType="clickEffect">
                                  <p:stCondLst>
                                    <p:cond delay="0"/>
                                  </p:stCondLst>
                                  <p:childTnLst>
                                    <p:set>
                                      <p:cBhvr>
                                        <p:cTn id="83" dur="1" fill="hold">
                                          <p:stCondLst>
                                            <p:cond delay="0"/>
                                          </p:stCondLst>
                                        </p:cTn>
                                        <p:tgtEl>
                                          <p:spTgt spid="63"/>
                                        </p:tgtEl>
                                        <p:attrNameLst>
                                          <p:attrName>style.visibility</p:attrName>
                                        </p:attrNameLst>
                                      </p:cBhvr>
                                      <p:to>
                                        <p:strVal val="visible"/>
                                      </p:to>
                                    </p:set>
                                    <p:animEffect transition="in" filter="wipe(left)">
                                      <p:cBhvr>
                                        <p:cTn id="84" dur="200"/>
                                        <p:tgtEl>
                                          <p:spTgt spid="63"/>
                                        </p:tgtEl>
                                      </p:cBhvr>
                                    </p:animEffect>
                                  </p:childTnLst>
                                </p:cTn>
                              </p:par>
                              <p:par>
                                <p:cTn id="85" presetID="22" presetClass="entr" presetSubtype="8" repeatCount="2000" fill="hold" grpId="0" nodeType="withEffect">
                                  <p:stCondLst>
                                    <p:cond delay="0"/>
                                  </p:stCondLst>
                                  <p:childTnLst>
                                    <p:set>
                                      <p:cBhvr>
                                        <p:cTn id="86" dur="1" fill="hold">
                                          <p:stCondLst>
                                            <p:cond delay="0"/>
                                          </p:stCondLst>
                                        </p:cTn>
                                        <p:tgtEl>
                                          <p:spTgt spid="64"/>
                                        </p:tgtEl>
                                        <p:attrNameLst>
                                          <p:attrName>style.visibility</p:attrName>
                                        </p:attrNameLst>
                                      </p:cBhvr>
                                      <p:to>
                                        <p:strVal val="visible"/>
                                      </p:to>
                                    </p:set>
                                    <p:animEffect transition="in" filter="wipe(left)">
                                      <p:cBhvr>
                                        <p:cTn id="87" dur="200"/>
                                        <p:tgtEl>
                                          <p:spTgt spid="64"/>
                                        </p:tgtEl>
                                      </p:cBhvr>
                                    </p:animEffect>
                                  </p:childTnLst>
                                </p:cTn>
                              </p:par>
                            </p:childTnLst>
                          </p:cTn>
                        </p:par>
                      </p:childTnLst>
                    </p:cTn>
                  </p:par>
                  <p:par>
                    <p:cTn id="88" fill="hold">
                      <p:stCondLst>
                        <p:cond delay="indefinite"/>
                      </p:stCondLst>
                      <p:childTnLst>
                        <p:par>
                          <p:cTn id="89" fill="hold">
                            <p:stCondLst>
                              <p:cond delay="0"/>
                            </p:stCondLst>
                            <p:childTnLst>
                              <p:par>
                                <p:cTn id="90" presetID="47" presetClass="entr" presetSubtype="0" fill="hold" grpId="0" nodeType="clickEffect">
                                  <p:stCondLst>
                                    <p:cond delay="0"/>
                                  </p:stCondLst>
                                  <p:childTnLst>
                                    <p:set>
                                      <p:cBhvr>
                                        <p:cTn id="91" dur="1" fill="hold">
                                          <p:stCondLst>
                                            <p:cond delay="0"/>
                                          </p:stCondLst>
                                        </p:cTn>
                                        <p:tgtEl>
                                          <p:spTgt spid="44"/>
                                        </p:tgtEl>
                                        <p:attrNameLst>
                                          <p:attrName>style.visibility</p:attrName>
                                        </p:attrNameLst>
                                      </p:cBhvr>
                                      <p:to>
                                        <p:strVal val="visible"/>
                                      </p:to>
                                    </p:set>
                                    <p:animEffect transition="in" filter="fade">
                                      <p:cBhvr>
                                        <p:cTn id="92" dur="300"/>
                                        <p:tgtEl>
                                          <p:spTgt spid="44"/>
                                        </p:tgtEl>
                                      </p:cBhvr>
                                    </p:animEffect>
                                    <p:anim calcmode="lin" valueType="num">
                                      <p:cBhvr>
                                        <p:cTn id="93" dur="300" fill="hold"/>
                                        <p:tgtEl>
                                          <p:spTgt spid="44"/>
                                        </p:tgtEl>
                                        <p:attrNameLst>
                                          <p:attrName>ppt_x</p:attrName>
                                        </p:attrNameLst>
                                      </p:cBhvr>
                                      <p:tavLst>
                                        <p:tav tm="0">
                                          <p:val>
                                            <p:strVal val="#ppt_x"/>
                                          </p:val>
                                        </p:tav>
                                        <p:tav tm="100000">
                                          <p:val>
                                            <p:strVal val="#ppt_x"/>
                                          </p:val>
                                        </p:tav>
                                      </p:tavLst>
                                    </p:anim>
                                    <p:anim calcmode="lin" valueType="num">
                                      <p:cBhvr>
                                        <p:cTn id="94" dur="300" fill="hold"/>
                                        <p:tgtEl>
                                          <p:spTgt spid="44"/>
                                        </p:tgtEl>
                                        <p:attrNameLst>
                                          <p:attrName>ppt_y</p:attrName>
                                        </p:attrNameLst>
                                      </p:cBhvr>
                                      <p:tavLst>
                                        <p:tav tm="0">
                                          <p:val>
                                            <p:strVal val="#ppt_y-.1"/>
                                          </p:val>
                                        </p:tav>
                                        <p:tav tm="100000">
                                          <p:val>
                                            <p:strVal val="#ppt_y"/>
                                          </p:val>
                                        </p:tav>
                                      </p:tavLst>
                                    </p:anim>
                                  </p:childTnLst>
                                </p:cTn>
                              </p:par>
                            </p:childTnLst>
                          </p:cTn>
                        </p:par>
                      </p:childTnLst>
                    </p:cTn>
                  </p:par>
                  <p:par>
                    <p:cTn id="95" fill="hold">
                      <p:stCondLst>
                        <p:cond delay="indefinite"/>
                      </p:stCondLst>
                      <p:childTnLst>
                        <p:par>
                          <p:cTn id="96" fill="hold">
                            <p:stCondLst>
                              <p:cond delay="0"/>
                            </p:stCondLst>
                            <p:childTnLst>
                              <p:par>
                                <p:cTn id="97" presetID="22" presetClass="entr" presetSubtype="8" repeatCount="2000" fill="hold" grpId="0" nodeType="clickEffect">
                                  <p:stCondLst>
                                    <p:cond delay="0"/>
                                  </p:stCondLst>
                                  <p:childTnLst>
                                    <p:set>
                                      <p:cBhvr>
                                        <p:cTn id="98" dur="1" fill="hold">
                                          <p:stCondLst>
                                            <p:cond delay="0"/>
                                          </p:stCondLst>
                                        </p:cTn>
                                        <p:tgtEl>
                                          <p:spTgt spid="66"/>
                                        </p:tgtEl>
                                        <p:attrNameLst>
                                          <p:attrName>style.visibility</p:attrName>
                                        </p:attrNameLst>
                                      </p:cBhvr>
                                      <p:to>
                                        <p:strVal val="visible"/>
                                      </p:to>
                                    </p:set>
                                    <p:animEffect transition="in" filter="wipe(left)">
                                      <p:cBhvr>
                                        <p:cTn id="99" dur="200"/>
                                        <p:tgtEl>
                                          <p:spTgt spid="66"/>
                                        </p:tgtEl>
                                      </p:cBhvr>
                                    </p:animEffect>
                                  </p:childTnLst>
                                </p:cTn>
                              </p:par>
                              <p:par>
                                <p:cTn id="100" presetID="22" presetClass="entr" presetSubtype="8" repeatCount="2000" fill="hold" grpId="0" nodeType="withEffect">
                                  <p:stCondLst>
                                    <p:cond delay="0"/>
                                  </p:stCondLst>
                                  <p:childTnLst>
                                    <p:set>
                                      <p:cBhvr>
                                        <p:cTn id="101" dur="1" fill="hold">
                                          <p:stCondLst>
                                            <p:cond delay="0"/>
                                          </p:stCondLst>
                                        </p:cTn>
                                        <p:tgtEl>
                                          <p:spTgt spid="67"/>
                                        </p:tgtEl>
                                        <p:attrNameLst>
                                          <p:attrName>style.visibility</p:attrName>
                                        </p:attrNameLst>
                                      </p:cBhvr>
                                      <p:to>
                                        <p:strVal val="visible"/>
                                      </p:to>
                                    </p:set>
                                    <p:animEffect transition="in" filter="wipe(left)">
                                      <p:cBhvr>
                                        <p:cTn id="102" dur="200"/>
                                        <p:tgtEl>
                                          <p:spTgt spid="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3" grpId="0"/>
      <p:bldP spid="50" grpId="0" animBg="1"/>
      <p:bldP spid="51" grpId="0"/>
      <p:bldP spid="25" grpId="0"/>
      <p:bldP spid="55" grpId="0" animBg="1"/>
      <p:bldP spid="56" grpId="0"/>
      <p:bldP spid="33" grpId="0"/>
      <p:bldP spid="60" grpId="0" animBg="1"/>
      <p:bldP spid="61" grpId="0"/>
      <p:bldP spid="39" grpId="0"/>
      <p:bldP spid="63" grpId="0"/>
      <p:bldP spid="44" grpId="0"/>
      <p:bldP spid="66" grpId="0"/>
      <p:bldP spid="67" grpId="0" animBg="1"/>
      <p:bldP spid="64"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de la diapositive"/>
          <p:cNvSpPr>
            <a:spLocks noGrp="1"/>
          </p:cNvSpPr>
          <p:nvPr>
            <p:ph type="ctrTitle" idx="4294967295"/>
          </p:nvPr>
        </p:nvSpPr>
        <p:spPr>
          <a:xfrm>
            <a:off x="0" y="-4254500"/>
            <a:ext cx="24479250" cy="3000375"/>
          </a:xfrm>
          <a:prstGeom prst="rect">
            <a:avLst/>
          </a:prstGeom>
        </p:spPr>
        <p:txBody>
          <a:bodyPr>
            <a:noAutofit/>
          </a:bodyPr>
          <a:lstStyle/>
          <a:p>
            <a:pPr algn="l"/>
            <a:r>
              <a:rPr lang="fr-FR" sz="12000" dirty="0">
                <a:solidFill>
                  <a:schemeClr val="bg1"/>
                </a:solidFill>
                <a:latin typeface="Bahnschrift bold" panose="020B0502040204020203" pitchFamily="34" charset="0"/>
              </a:rPr>
              <a:t>Les 24 langues officielles de l'UE</a:t>
            </a:r>
            <a:endParaRPr lang="en-150" sz="12000" dirty="0">
              <a:solidFill>
                <a:schemeClr val="bg1"/>
              </a:solidFill>
              <a:latin typeface="Bahnschrift bold" panose="020B0502040204020203" pitchFamily="34" charset="0"/>
            </a:endParaRPr>
          </a:p>
        </p:txBody>
      </p:sp>
      <p:sp>
        <p:nvSpPr>
          <p:cNvPr id="3" name="Titre">
            <a:extLst>
              <a:ext uri="{FF2B5EF4-FFF2-40B4-BE49-F238E27FC236}">
                <a16:creationId xmlns:a16="http://schemas.microsoft.com/office/drawing/2014/main" id="{CDD08A4A-60C1-6263-E77D-FF5722E78795}"/>
              </a:ext>
            </a:extLst>
          </p:cNvPr>
          <p:cNvSpPr txBox="1">
            <a:spLocks/>
          </p:cNvSpPr>
          <p:nvPr/>
        </p:nvSpPr>
        <p:spPr>
          <a:xfrm>
            <a:off x="470841" y="4877859"/>
            <a:ext cx="8792857" cy="2999152"/>
          </a:xfrm>
          <a:prstGeom prst="rect">
            <a:avLst/>
          </a:prstGeom>
        </p:spPr>
        <p:txBody>
          <a:bodyPr vert="horz" lIns="91440" tIns="45720" rIns="91440" bIns="45720" rtlCol="0" anchor="b">
            <a:noAutofit/>
          </a:bodyPr>
          <a:lstStyle>
            <a:lvl1pPr algn="ctr" defTabSz="1823954" rtl="0" eaLnBrk="1" latinLnBrk="0" hangingPunct="1">
              <a:lnSpc>
                <a:spcPct val="90000"/>
              </a:lnSpc>
              <a:spcBef>
                <a:spcPct val="0"/>
              </a:spcBef>
              <a:buNone/>
              <a:defRPr sz="11968" kern="1200">
                <a:solidFill>
                  <a:schemeClr val="tx1"/>
                </a:solidFill>
                <a:latin typeface="+mj-lt"/>
                <a:ea typeface="+mj-ea"/>
                <a:cs typeface="+mj-cs"/>
              </a:defRPr>
            </a:lvl1pPr>
          </a:lstStyle>
          <a:p>
            <a:pPr algn="l"/>
            <a:r>
              <a:rPr lang="fr-FR" sz="12000" dirty="0">
                <a:solidFill>
                  <a:schemeClr val="bg1"/>
                </a:solidFill>
                <a:latin typeface="Bahnschrift bold" panose="020B0502040204020203" pitchFamily="34" charset="0"/>
              </a:rPr>
              <a:t>Une Europe</a:t>
            </a:r>
            <a:br>
              <a:rPr lang="fr-FR" sz="12000" dirty="0">
                <a:solidFill>
                  <a:schemeClr val="bg1"/>
                </a:solidFill>
                <a:latin typeface="Bahnschrift bold" panose="020B0502040204020203" pitchFamily="34" charset="0"/>
              </a:rPr>
            </a:br>
            <a:r>
              <a:rPr lang="fr-FR" sz="12000" dirty="0">
                <a:solidFill>
                  <a:schemeClr val="bg1"/>
                </a:solidFill>
                <a:latin typeface="Bahnschrift bold" panose="020B0502040204020203" pitchFamily="34" charset="0"/>
              </a:rPr>
              <a:t>des citoyens</a:t>
            </a:r>
          </a:p>
        </p:txBody>
      </p:sp>
      <p:sp>
        <p:nvSpPr>
          <p:cNvPr id="8" name="Sous-titre"/>
          <p:cNvSpPr/>
          <p:nvPr/>
        </p:nvSpPr>
        <p:spPr>
          <a:xfrm>
            <a:off x="449070" y="8168122"/>
            <a:ext cx="8277835" cy="1200329"/>
          </a:xfrm>
          <a:prstGeom prst="rect">
            <a:avLst/>
          </a:prstGeom>
        </p:spPr>
        <p:txBody>
          <a:bodyPr wrap="square">
            <a:spAutoFit/>
          </a:bodyPr>
          <a:lstStyle/>
          <a:p>
            <a:r>
              <a:rPr lang="fr-FR" sz="7200" dirty="0">
                <a:solidFill>
                  <a:srgbClr val="243C7C"/>
                </a:solidFill>
                <a:latin typeface="Bahnschrift bold" panose="020B0502040204020203" pitchFamily="34" charset="0"/>
              </a:rPr>
              <a:t>24</a:t>
            </a:r>
            <a:r>
              <a:rPr lang="fr-FR" sz="7200" dirty="0">
                <a:solidFill>
                  <a:srgbClr val="243C7C"/>
                </a:solidFill>
                <a:latin typeface="Bahnschrift SemiLight SemiConde" panose="020B0502040204020203" pitchFamily="34" charset="0"/>
              </a:rPr>
              <a:t> langues officielles</a:t>
            </a:r>
          </a:p>
        </p:txBody>
      </p:sp>
      <p:sp>
        <p:nvSpPr>
          <p:cNvPr id="9" name="Lien"/>
          <p:cNvSpPr/>
          <p:nvPr/>
        </p:nvSpPr>
        <p:spPr>
          <a:xfrm>
            <a:off x="449070" y="11563168"/>
            <a:ext cx="5421677" cy="369332"/>
          </a:xfrm>
          <a:prstGeom prst="rect">
            <a:avLst/>
          </a:prstGeom>
        </p:spPr>
        <p:txBody>
          <a:bodyPr wrap="none">
            <a:spAutoFit/>
          </a:bodyPr>
          <a:lstStyle/>
          <a:p>
            <a:r>
              <a:rPr lang="fr-FR" u="sng" dirty="0">
                <a:solidFill>
                  <a:srgbClr val="243C7C"/>
                </a:solidFill>
                <a:latin typeface="Bahnschrift SemiBold" panose="020B0502040204020203" pitchFamily="34" charset="0"/>
                <a:hlinkClick r:id="rId3"/>
              </a:rPr>
              <a:t>Écouter des extraits des langues officielles de l'UE</a:t>
            </a:r>
            <a:endParaRPr lang="fr-FR" u="sng" dirty="0">
              <a:solidFill>
                <a:srgbClr val="243C7C"/>
              </a:solidFill>
              <a:latin typeface="Bahnschrift SemiBold" panose="020B0502040204020203" pitchFamily="34" charset="0"/>
            </a:endParaRPr>
          </a:p>
        </p:txBody>
      </p:sp>
      <p:pic>
        <p:nvPicPr>
          <p:cNvPr id="4" name="Illustration de deux personnages: une fille à gauche et un garçon à droite se posent des questions sur les langues de l’UE et y répondent tour à tour. Les questions et les réponses s'affichent dans des bulles" descr="A girl on the left and a boy on the right in conversation, asking each other questions about EU languages and answering in turn. The questions and answers appear in speech bubbles and are as follows:"/>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82" y="0"/>
            <a:ext cx="24478368" cy="13679980"/>
          </a:xfrm>
          <a:prstGeom prst="rect">
            <a:avLst/>
          </a:prstGeom>
        </p:spPr>
      </p:pic>
      <p:grpSp>
        <p:nvGrpSpPr>
          <p:cNvPr id="20" name="Question nº 1" descr="Peux-tu citer au moins 5 langues officielles de l’UE autres que la tienne ?"/>
          <p:cNvGrpSpPr/>
          <p:nvPr/>
        </p:nvGrpSpPr>
        <p:grpSpPr>
          <a:xfrm>
            <a:off x="834938" y="-240631"/>
            <a:ext cx="23793694" cy="13792702"/>
            <a:chOff x="834938" y="-240631"/>
            <a:chExt cx="23793694" cy="13792702"/>
          </a:xfrm>
        </p:grpSpPr>
        <p:pic>
          <p:nvPicPr>
            <p:cNvPr id="17" name="bubble" title="speech bubble"/>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34938" y="-240631"/>
              <a:ext cx="23793694" cy="13792702"/>
            </a:xfrm>
            <a:prstGeom prst="rect">
              <a:avLst/>
            </a:prstGeom>
          </p:spPr>
        </p:pic>
        <p:sp>
          <p:nvSpPr>
            <p:cNvPr id="19" name="speech-bubble"/>
            <p:cNvSpPr/>
            <p:nvPr/>
          </p:nvSpPr>
          <p:spPr>
            <a:xfrm>
              <a:off x="15012018" y="2018114"/>
              <a:ext cx="4579536" cy="2616101"/>
            </a:xfrm>
            <a:prstGeom prst="rect">
              <a:avLst/>
            </a:prstGeom>
          </p:spPr>
          <p:txBody>
            <a:bodyPr wrap="square">
              <a:spAutoFit/>
            </a:bodyPr>
            <a:lstStyle/>
            <a:p>
              <a:r>
                <a:rPr lang="fr-FR" sz="4100" dirty="0">
                  <a:latin typeface="Bahnschrift SemiBold SemiConden" panose="020B0502040204020203" pitchFamily="34" charset="0"/>
                </a:rPr>
                <a:t>Peux-tu citer au moins 5 langues officielles de l’UE autres que la tienne ? </a:t>
              </a:r>
            </a:p>
          </p:txBody>
        </p:sp>
      </p:grpSp>
      <p:grpSp>
        <p:nvGrpSpPr>
          <p:cNvPr id="31" name="Réponse n° 1" descr="bulgare, croate, danois, néerlandais, tchèque"/>
          <p:cNvGrpSpPr/>
          <p:nvPr/>
        </p:nvGrpSpPr>
        <p:grpSpPr>
          <a:xfrm>
            <a:off x="742361" y="-49110"/>
            <a:ext cx="23106822" cy="12997588"/>
            <a:chOff x="742361" y="-49110"/>
            <a:chExt cx="23106822" cy="12997588"/>
          </a:xfrm>
        </p:grpSpPr>
        <p:pic>
          <p:nvPicPr>
            <p:cNvPr id="22" name="bubble" title="speech bubble"/>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42361" y="-49110"/>
              <a:ext cx="23106822" cy="12997588"/>
            </a:xfrm>
            <a:prstGeom prst="rect">
              <a:avLst/>
            </a:prstGeom>
          </p:spPr>
        </p:pic>
        <p:sp>
          <p:nvSpPr>
            <p:cNvPr id="29" name="speech-bubble"/>
            <p:cNvSpPr/>
            <p:nvPr/>
          </p:nvSpPr>
          <p:spPr>
            <a:xfrm>
              <a:off x="15397026" y="7060115"/>
              <a:ext cx="3766069" cy="1985159"/>
            </a:xfrm>
            <a:prstGeom prst="rect">
              <a:avLst/>
            </a:prstGeom>
          </p:spPr>
          <p:txBody>
            <a:bodyPr wrap="square">
              <a:spAutoFit/>
            </a:bodyPr>
            <a:lstStyle/>
            <a:p>
              <a:r>
                <a:rPr lang="fr-FR" sz="4100" dirty="0">
                  <a:latin typeface="Bahnschrift SemiBold Condensed" panose="020B0502040204020203" pitchFamily="34" charset="0"/>
                </a:rPr>
                <a:t>Bulgare, croate, tchèque, danois, néerlandais.</a:t>
              </a:r>
            </a:p>
          </p:txBody>
        </p:sp>
      </p:grpSp>
      <p:grpSp>
        <p:nvGrpSpPr>
          <p:cNvPr id="48" name="Question n° 2" descr="Quels sont les 3 alphabets officiels ?"/>
          <p:cNvGrpSpPr/>
          <p:nvPr/>
        </p:nvGrpSpPr>
        <p:grpSpPr>
          <a:xfrm>
            <a:off x="746173" y="-45109"/>
            <a:ext cx="23106822" cy="12997588"/>
            <a:chOff x="742361" y="-17026"/>
            <a:chExt cx="23106822" cy="12997588"/>
          </a:xfrm>
        </p:grpSpPr>
        <p:pic>
          <p:nvPicPr>
            <p:cNvPr id="49" name="bubble" title="speech bubble"/>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42361" y="-17026"/>
              <a:ext cx="23106822" cy="12997588"/>
            </a:xfrm>
            <a:prstGeom prst="rect">
              <a:avLst/>
            </a:prstGeom>
          </p:spPr>
        </p:pic>
        <p:sp>
          <p:nvSpPr>
            <p:cNvPr id="50" name="text-bubble"/>
            <p:cNvSpPr/>
            <p:nvPr/>
          </p:nvSpPr>
          <p:spPr>
            <a:xfrm>
              <a:off x="15211740" y="7340812"/>
              <a:ext cx="3766069" cy="1354217"/>
            </a:xfrm>
            <a:prstGeom prst="rect">
              <a:avLst/>
            </a:prstGeom>
          </p:spPr>
          <p:txBody>
            <a:bodyPr wrap="square">
              <a:spAutoFit/>
            </a:bodyPr>
            <a:lstStyle/>
            <a:p>
              <a:r>
                <a:rPr lang="fr-FR" sz="4100" dirty="0">
                  <a:latin typeface="Bahnschrift SemiBold Condensed" panose="020B0502040204020203" pitchFamily="34" charset="0"/>
                </a:rPr>
                <a:t>Quels sont les 3 alphabets officiels ?</a:t>
              </a:r>
            </a:p>
          </p:txBody>
        </p:sp>
      </p:grpSp>
      <p:grpSp>
        <p:nvGrpSpPr>
          <p:cNvPr id="43" name="Réponse n° 2" descr="latin, cyrillique et grec."/>
          <p:cNvGrpSpPr/>
          <p:nvPr/>
        </p:nvGrpSpPr>
        <p:grpSpPr>
          <a:xfrm>
            <a:off x="872026" y="-240631"/>
            <a:ext cx="23756606" cy="13920119"/>
            <a:chOff x="2486526" y="128337"/>
            <a:chExt cx="21483747" cy="12453674"/>
          </a:xfrm>
        </p:grpSpPr>
        <p:pic>
          <p:nvPicPr>
            <p:cNvPr id="55" name="bubble" title="speech bubble"/>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486526" y="128337"/>
              <a:ext cx="21483747" cy="12453674"/>
            </a:xfrm>
            <a:prstGeom prst="rect">
              <a:avLst/>
            </a:prstGeom>
          </p:spPr>
        </p:pic>
        <p:sp>
          <p:nvSpPr>
            <p:cNvPr id="56" name="speech-bubble"/>
            <p:cNvSpPr/>
            <p:nvPr/>
          </p:nvSpPr>
          <p:spPr>
            <a:xfrm>
              <a:off x="15408797" y="2683861"/>
              <a:ext cx="3760766" cy="1211554"/>
            </a:xfrm>
            <a:prstGeom prst="rect">
              <a:avLst/>
            </a:prstGeom>
          </p:spPr>
          <p:txBody>
            <a:bodyPr wrap="square">
              <a:spAutoFit/>
            </a:bodyPr>
            <a:lstStyle/>
            <a:p>
              <a:r>
                <a:rPr lang="fr-FR" sz="4100" dirty="0">
                  <a:latin typeface="Bahnschrift SemiBold SemiConden" panose="020B0502040204020203" pitchFamily="34" charset="0"/>
                </a:rPr>
                <a:t>Latin, cyrillique et grec.</a:t>
              </a:r>
            </a:p>
          </p:txBody>
        </p:sp>
      </p:grpSp>
      <p:sp>
        <p:nvSpPr>
          <p:cNvPr id="21" name="Bas de page">
            <a:extLst>
              <a:ext uri="{C183D7F6-B498-43B3-948B-1728B52AA6E4}">
                <adec:decorative xmlns:adec="http://schemas.microsoft.com/office/drawing/2017/decorative" val="1"/>
              </a:ext>
            </a:extLst>
          </p:cNvPr>
          <p:cNvSpPr/>
          <p:nvPr/>
        </p:nvSpPr>
        <p:spPr>
          <a:xfrm>
            <a:off x="0" y="12530328"/>
            <a:ext cx="24479250" cy="122536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150" dirty="0">
              <a:solidFill>
                <a:schemeClr val="bg1"/>
              </a:solidFill>
            </a:endParaRPr>
          </a:p>
        </p:txBody>
      </p:sp>
      <p:pic>
        <p:nvPicPr>
          <p:cNvPr id="23" name="Drapeau de l’UE">
            <a:extLst>
              <a:ext uri="{C183D7F6-B498-43B3-948B-1728B52AA6E4}">
                <adec:decorative xmlns:adec="http://schemas.microsoft.com/office/drawing/2017/decorative" val="1"/>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flipH="1">
            <a:off x="23019996" y="12768071"/>
            <a:ext cx="1124811" cy="750191"/>
          </a:xfrm>
          <a:prstGeom prst="rect">
            <a:avLst/>
          </a:prstGeom>
        </p:spPr>
      </p:pic>
    </p:spTree>
    <p:extLst>
      <p:ext uri="{BB962C8B-B14F-4D97-AF65-F5344CB8AC3E}">
        <p14:creationId xmlns:p14="http://schemas.microsoft.com/office/powerpoint/2010/main" val="66993279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300"/>
                                        <p:tgtEl>
                                          <p:spTgt spid="3"/>
                                        </p:tgtEl>
                                      </p:cBhvr>
                                    </p:animEffect>
                                  </p:childTnLst>
                                </p:cTn>
                              </p:par>
                            </p:childTnLst>
                          </p:cTn>
                        </p:par>
                        <p:par>
                          <p:cTn id="8" fill="hold">
                            <p:stCondLst>
                              <p:cond delay="300"/>
                            </p:stCondLst>
                            <p:childTnLst>
                              <p:par>
                                <p:cTn id="9" presetID="47"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300"/>
                                        <p:tgtEl>
                                          <p:spTgt spid="8"/>
                                        </p:tgtEl>
                                      </p:cBhvr>
                                    </p:animEffect>
                                    <p:anim calcmode="lin" valueType="num">
                                      <p:cBhvr>
                                        <p:cTn id="12" dur="300" fill="hold"/>
                                        <p:tgtEl>
                                          <p:spTgt spid="8"/>
                                        </p:tgtEl>
                                        <p:attrNameLst>
                                          <p:attrName>ppt_x</p:attrName>
                                        </p:attrNameLst>
                                      </p:cBhvr>
                                      <p:tavLst>
                                        <p:tav tm="0">
                                          <p:val>
                                            <p:strVal val="#ppt_x"/>
                                          </p:val>
                                        </p:tav>
                                        <p:tav tm="100000">
                                          <p:val>
                                            <p:strVal val="#ppt_x"/>
                                          </p:val>
                                        </p:tav>
                                      </p:tavLst>
                                    </p:anim>
                                    <p:anim calcmode="lin" valueType="num">
                                      <p:cBhvr>
                                        <p:cTn id="13" dur="300" fill="hold"/>
                                        <p:tgtEl>
                                          <p:spTgt spid="8"/>
                                        </p:tgtEl>
                                        <p:attrNameLst>
                                          <p:attrName>ppt_y</p:attrName>
                                        </p:attrNameLst>
                                      </p:cBhvr>
                                      <p:tavLst>
                                        <p:tav tm="0">
                                          <p:val>
                                            <p:strVal val="#ppt_y-.1"/>
                                          </p:val>
                                        </p:tav>
                                        <p:tav tm="100000">
                                          <p:val>
                                            <p:strVal val="#ppt_y"/>
                                          </p:val>
                                        </p:tav>
                                      </p:tavLst>
                                    </p:anim>
                                  </p:childTnLst>
                                </p:cTn>
                              </p:par>
                            </p:childTnLst>
                          </p:cTn>
                        </p:par>
                        <p:par>
                          <p:cTn id="14" fill="hold">
                            <p:stCondLst>
                              <p:cond delay="600"/>
                            </p:stCondLst>
                            <p:childTnLst>
                              <p:par>
                                <p:cTn id="15" presetID="10" presetClass="entr" presetSubtype="0" fill="hold" grpId="0" nodeType="after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300"/>
                                        <p:tgtEl>
                                          <p:spTgt spid="9"/>
                                        </p:tgtEl>
                                      </p:cBhvr>
                                    </p:animEffect>
                                  </p:childTnLst>
                                </p:cTn>
                              </p:par>
                            </p:childTnLst>
                          </p:cTn>
                        </p:par>
                        <p:par>
                          <p:cTn id="18" fill="hold">
                            <p:stCondLst>
                              <p:cond delay="900"/>
                            </p:stCondLst>
                            <p:childTnLst>
                              <p:par>
                                <p:cTn id="19" presetID="10" presetClass="entr" presetSubtype="0" fill="hold" nodeType="afterEffect">
                                  <p:stCondLst>
                                    <p:cond delay="0"/>
                                  </p:stCondLst>
                                  <p:iterate type="lt">
                                    <p:tmPct val="0"/>
                                  </p:iterate>
                                  <p:childTnLst>
                                    <p:set>
                                      <p:cBhvr>
                                        <p:cTn id="20" dur="1" fill="hold">
                                          <p:stCondLst>
                                            <p:cond delay="0"/>
                                          </p:stCondLst>
                                        </p:cTn>
                                        <p:tgtEl>
                                          <p:spTgt spid="23"/>
                                        </p:tgtEl>
                                        <p:attrNameLst>
                                          <p:attrName>style.visibility</p:attrName>
                                        </p:attrNameLst>
                                      </p:cBhvr>
                                      <p:to>
                                        <p:strVal val="visible"/>
                                      </p:to>
                                    </p:set>
                                    <p:animEffect transition="in" filter="fade">
                                      <p:cBhvr>
                                        <p:cTn id="21" dur="500"/>
                                        <p:tgtEl>
                                          <p:spTgt spid="23"/>
                                        </p:tgtEl>
                                      </p:cBhvr>
                                    </p:animEffect>
                                  </p:childTnLst>
                                </p:cTn>
                              </p:par>
                              <p:par>
                                <p:cTn id="22" presetID="26" presetClass="emph" presetSubtype="0" fill="hold" nodeType="withEffect">
                                  <p:stCondLst>
                                    <p:cond delay="0"/>
                                  </p:stCondLst>
                                  <p:iterate type="lt">
                                    <p:tmPct val="0"/>
                                  </p:iterate>
                                  <p:childTnLst>
                                    <p:animEffect transition="out" filter="fade">
                                      <p:cBhvr>
                                        <p:cTn id="23" dur="500" tmFilter="0, 0; .2, .5; .8, .5; 1, 0"/>
                                        <p:tgtEl>
                                          <p:spTgt spid="23"/>
                                        </p:tgtEl>
                                      </p:cBhvr>
                                    </p:animEffect>
                                    <p:animScale>
                                      <p:cBhvr>
                                        <p:cTn id="24" dur="250" autoRev="1" fill="hold"/>
                                        <p:tgtEl>
                                          <p:spTgt spid="23"/>
                                        </p:tgtEl>
                                      </p:cBhvr>
                                      <p:by x="105000" y="105000"/>
                                    </p:animScale>
                                  </p:childTnLst>
                                </p:cTn>
                              </p:par>
                            </p:childTnLst>
                          </p:cTn>
                        </p:par>
                        <p:par>
                          <p:cTn id="25" fill="hold">
                            <p:stCondLst>
                              <p:cond delay="1400"/>
                            </p:stCondLst>
                            <p:childTnLst>
                              <p:par>
                                <p:cTn id="26" presetID="10" presetClass="entr" presetSubtype="0" fill="hold" nodeType="afterEffect">
                                  <p:stCondLst>
                                    <p:cond delay="0"/>
                                  </p:stCondLst>
                                  <p:childTnLst>
                                    <p:set>
                                      <p:cBhvr>
                                        <p:cTn id="27" dur="1" fill="hold">
                                          <p:stCondLst>
                                            <p:cond delay="0"/>
                                          </p:stCondLst>
                                        </p:cTn>
                                        <p:tgtEl>
                                          <p:spTgt spid="20"/>
                                        </p:tgtEl>
                                        <p:attrNameLst>
                                          <p:attrName>style.visibility</p:attrName>
                                        </p:attrNameLst>
                                      </p:cBhvr>
                                      <p:to>
                                        <p:strVal val="visible"/>
                                      </p:to>
                                    </p:set>
                                    <p:animEffect transition="in" filter="fade">
                                      <p:cBhvr>
                                        <p:cTn id="28" dur="500"/>
                                        <p:tgtEl>
                                          <p:spTgt spid="20"/>
                                        </p:tgtEl>
                                      </p:cBhvr>
                                    </p:animEffect>
                                  </p:childTnLst>
                                  <p:subTnLst>
                                    <p:set>
                                      <p:cBhvr override="childStyle">
                                        <p:cTn dur="1" fill="hold" display="0" masterRel="nextClick" afterEffect="1"/>
                                        <p:tgtEl>
                                          <p:spTgt spid="20"/>
                                        </p:tgtEl>
                                        <p:attrNameLst>
                                          <p:attrName>style.visibility</p:attrName>
                                        </p:attrNameLst>
                                      </p:cBhvr>
                                      <p:to>
                                        <p:strVal val="hidden"/>
                                      </p:to>
                                    </p:set>
                                  </p:subTnLst>
                                </p:cTn>
                              </p:par>
                            </p:childTnLst>
                          </p:cTn>
                        </p:par>
                      </p:childTnLst>
                    </p:cTn>
                  </p:par>
                  <p:par>
                    <p:cTn id="29" fill="hold">
                      <p:stCondLst>
                        <p:cond delay="indefinite"/>
                      </p:stCondLst>
                      <p:childTnLst>
                        <p:par>
                          <p:cTn id="30" fill="hold">
                            <p:stCondLst>
                              <p:cond delay="0"/>
                            </p:stCondLst>
                            <p:childTnLst>
                              <p:par>
                                <p:cTn id="31" presetID="10" presetClass="entr" presetSubtype="0" fill="hold" nodeType="clickEffect">
                                  <p:stCondLst>
                                    <p:cond delay="0"/>
                                  </p:stCondLst>
                                  <p:childTnLst>
                                    <p:set>
                                      <p:cBhvr>
                                        <p:cTn id="32" dur="1" fill="hold">
                                          <p:stCondLst>
                                            <p:cond delay="0"/>
                                          </p:stCondLst>
                                        </p:cTn>
                                        <p:tgtEl>
                                          <p:spTgt spid="31"/>
                                        </p:tgtEl>
                                        <p:attrNameLst>
                                          <p:attrName>style.visibility</p:attrName>
                                        </p:attrNameLst>
                                      </p:cBhvr>
                                      <p:to>
                                        <p:strVal val="visible"/>
                                      </p:to>
                                    </p:set>
                                    <p:animEffect transition="in" filter="fade">
                                      <p:cBhvr>
                                        <p:cTn id="33" dur="500"/>
                                        <p:tgtEl>
                                          <p:spTgt spid="31"/>
                                        </p:tgtEl>
                                      </p:cBhvr>
                                    </p:animEffect>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nodeType="clickEffect">
                                  <p:stCondLst>
                                    <p:cond delay="0"/>
                                  </p:stCondLst>
                                  <p:childTnLst>
                                    <p:set>
                                      <p:cBhvr>
                                        <p:cTn id="37" dur="1" fill="hold">
                                          <p:stCondLst>
                                            <p:cond delay="0"/>
                                          </p:stCondLst>
                                        </p:cTn>
                                        <p:tgtEl>
                                          <p:spTgt spid="48"/>
                                        </p:tgtEl>
                                        <p:attrNameLst>
                                          <p:attrName>style.visibility</p:attrName>
                                        </p:attrNameLst>
                                      </p:cBhvr>
                                      <p:to>
                                        <p:strVal val="visible"/>
                                      </p:to>
                                    </p:set>
                                    <p:animEffect transition="in" filter="fade">
                                      <p:cBhvr>
                                        <p:cTn id="38" dur="500"/>
                                        <p:tgtEl>
                                          <p:spTgt spid="48"/>
                                        </p:tgtEl>
                                      </p:cBhvr>
                                    </p:animEffect>
                                  </p:childTnLst>
                                </p:cTn>
                              </p:par>
                            </p:childTnLst>
                          </p:cTn>
                        </p:par>
                      </p:childTnLst>
                    </p:cTn>
                  </p:par>
                  <p:par>
                    <p:cTn id="39" fill="hold">
                      <p:stCondLst>
                        <p:cond delay="indefinite"/>
                      </p:stCondLst>
                      <p:childTnLst>
                        <p:par>
                          <p:cTn id="40" fill="hold">
                            <p:stCondLst>
                              <p:cond delay="0"/>
                            </p:stCondLst>
                            <p:childTnLst>
                              <p:par>
                                <p:cTn id="41" presetID="10" presetClass="entr" presetSubtype="0" fill="hold" nodeType="clickEffect">
                                  <p:stCondLst>
                                    <p:cond delay="0"/>
                                  </p:stCondLst>
                                  <p:childTnLst>
                                    <p:set>
                                      <p:cBhvr>
                                        <p:cTn id="42" dur="1" fill="hold">
                                          <p:stCondLst>
                                            <p:cond delay="0"/>
                                          </p:stCondLst>
                                        </p:cTn>
                                        <p:tgtEl>
                                          <p:spTgt spid="43"/>
                                        </p:tgtEl>
                                        <p:attrNameLst>
                                          <p:attrName>style.visibility</p:attrName>
                                        </p:attrNameLst>
                                      </p:cBhvr>
                                      <p:to>
                                        <p:strVal val="visible"/>
                                      </p:to>
                                    </p:set>
                                    <p:animEffect transition="in" filter="fade">
                                      <p:cBhvr>
                                        <p:cTn id="43"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8" grpId="0" advAuto="1000"/>
      <p:bldP spid="9" grpId="0"/>
      <p:bldP spid="21"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de la diapositive"/>
          <p:cNvSpPr>
            <a:spLocks noGrp="1"/>
          </p:cNvSpPr>
          <p:nvPr>
            <p:ph type="ctrTitle" idx="4294967295"/>
          </p:nvPr>
        </p:nvSpPr>
        <p:spPr>
          <a:xfrm>
            <a:off x="0" y="-3937000"/>
            <a:ext cx="24479250" cy="1752600"/>
          </a:xfrm>
          <a:prstGeom prst="rect">
            <a:avLst/>
          </a:prstGeom>
        </p:spPr>
        <p:txBody>
          <a:bodyPr>
            <a:noAutofit/>
          </a:bodyPr>
          <a:lstStyle/>
          <a:p>
            <a:pPr algn="l"/>
            <a:r>
              <a:rPr lang="fr-FR" sz="12000" dirty="0">
                <a:solidFill>
                  <a:schemeClr val="bg1"/>
                </a:solidFill>
                <a:latin typeface="Bahnschrift bold" panose="020B0502040204020203" pitchFamily="34" charset="0"/>
              </a:rPr>
              <a:t>Les pionniers de l’UE</a:t>
            </a:r>
          </a:p>
        </p:txBody>
      </p:sp>
      <p:sp>
        <p:nvSpPr>
          <p:cNvPr id="17" name="Slide category">
            <a:extLst>
              <a:ext uri="{C183D7F6-B498-43B3-948B-1728B52AA6E4}">
                <adec:decorative xmlns:adec="http://schemas.microsoft.com/office/drawing/2017/decorative" val="1"/>
              </a:ext>
            </a:extLst>
          </p:cNvPr>
          <p:cNvSpPr txBox="1"/>
          <p:nvPr/>
        </p:nvSpPr>
        <p:spPr>
          <a:xfrm>
            <a:off x="1342417" y="1907671"/>
            <a:ext cx="1789103" cy="707886"/>
          </a:xfrm>
          <a:prstGeom prst="rect">
            <a:avLst/>
          </a:prstGeom>
          <a:noFill/>
        </p:spPr>
        <p:txBody>
          <a:bodyPr wrap="square" rtlCol="0">
            <a:spAutoFit/>
          </a:bodyPr>
          <a:lstStyle/>
          <a:p>
            <a:r>
              <a:rPr lang="fr-BE" sz="4000" dirty="0">
                <a:solidFill>
                  <a:srgbClr val="F3CA57"/>
                </a:solidFill>
                <a:latin typeface="Bahnschrift Condensed" panose="020B0502040204020203" pitchFamily="34" charset="0"/>
              </a:rPr>
              <a:t>pionniers</a:t>
            </a:r>
          </a:p>
        </p:txBody>
      </p:sp>
      <p:pic>
        <p:nvPicPr>
          <p:cNvPr id="13" name="Image 1" descr="Simone Veil, assise devant des microphones, regarde légèrement sur le côté."/>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867942" y="-1"/>
            <a:ext cx="12611308" cy="13757791"/>
          </a:xfrm>
          <a:prstGeom prst="rect">
            <a:avLst/>
          </a:prstGeom>
        </p:spPr>
      </p:pic>
      <p:sp>
        <p:nvSpPr>
          <p:cNvPr id="10" name="Titre 1 Veil">
            <a:extLst>
              <a:ext uri="{FF2B5EF4-FFF2-40B4-BE49-F238E27FC236}">
                <a16:creationId xmlns:a16="http://schemas.microsoft.com/office/drawing/2014/main" id="{0E59E337-3F73-937E-AA4F-6990C424CB6E}"/>
              </a:ext>
            </a:extLst>
          </p:cNvPr>
          <p:cNvSpPr txBox="1">
            <a:spLocks/>
          </p:cNvSpPr>
          <p:nvPr/>
        </p:nvSpPr>
        <p:spPr>
          <a:xfrm>
            <a:off x="535010" y="5202800"/>
            <a:ext cx="9644246" cy="1751644"/>
          </a:xfrm>
          <a:prstGeom prst="rect">
            <a:avLst/>
          </a:prstGeom>
          <a:solidFill>
            <a:srgbClr val="17559E"/>
          </a:solidFill>
        </p:spPr>
        <p:txBody>
          <a:bodyPr vert="horz" lIns="91440" tIns="45720" rIns="91440" bIns="45720" rtlCol="0" anchor="b">
            <a:noAutofit/>
          </a:bodyPr>
          <a:lstStyle>
            <a:lvl1pPr algn="ctr" defTabSz="1823954" rtl="0" eaLnBrk="1" latinLnBrk="0" hangingPunct="1">
              <a:lnSpc>
                <a:spcPct val="90000"/>
              </a:lnSpc>
              <a:spcBef>
                <a:spcPct val="0"/>
              </a:spcBef>
              <a:buNone/>
              <a:defRPr sz="11968" kern="1200">
                <a:solidFill>
                  <a:schemeClr val="tx1"/>
                </a:solidFill>
                <a:latin typeface="+mj-lt"/>
                <a:ea typeface="+mj-ea"/>
                <a:cs typeface="+mj-cs"/>
              </a:defRPr>
            </a:lvl1pPr>
          </a:lstStyle>
          <a:p>
            <a:pPr algn="l"/>
            <a:r>
              <a:rPr lang="fr-FR" sz="12000" dirty="0">
                <a:solidFill>
                  <a:schemeClr val="bg1"/>
                </a:solidFill>
                <a:latin typeface="Bahnschrift bold" panose="020B0502040204020203" pitchFamily="34" charset="0"/>
              </a:rPr>
              <a:t>Simone Veil</a:t>
            </a:r>
          </a:p>
        </p:txBody>
      </p:sp>
      <p:sp>
        <p:nvSpPr>
          <p:cNvPr id="9" name="Texte 1 Veil"/>
          <p:cNvSpPr/>
          <p:nvPr/>
        </p:nvSpPr>
        <p:spPr>
          <a:xfrm>
            <a:off x="658427" y="7491855"/>
            <a:ext cx="8517547" cy="1077218"/>
          </a:xfrm>
          <a:prstGeom prst="rect">
            <a:avLst/>
          </a:prstGeom>
          <a:solidFill>
            <a:srgbClr val="17559E"/>
          </a:solidFill>
        </p:spPr>
        <p:txBody>
          <a:bodyPr wrap="square">
            <a:spAutoFit/>
          </a:bodyPr>
          <a:lstStyle/>
          <a:p>
            <a:r>
              <a:rPr lang="fr-FR" sz="3200" dirty="0">
                <a:solidFill>
                  <a:srgbClr val="F3CA57"/>
                </a:solidFill>
                <a:latin typeface="Bahnschrift SemiBold" panose="020B0502040204020203" pitchFamily="34" charset="0"/>
              </a:rPr>
              <a:t>Survivante de l’Holocauste et première femme à présider le Parlement européen</a:t>
            </a:r>
          </a:p>
        </p:txBody>
      </p:sp>
      <p:pic>
        <p:nvPicPr>
          <p:cNvPr id="14" name="Image 2" descr="Portrait de Jean Monnet regardant légèrement sur le côté."/>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857139" y="-11785"/>
            <a:ext cx="12622111" cy="13769576"/>
          </a:xfrm>
          <a:prstGeom prst="rect">
            <a:avLst/>
          </a:prstGeom>
        </p:spPr>
      </p:pic>
      <p:sp>
        <p:nvSpPr>
          <p:cNvPr id="4" name="Titre 2 Monnet"/>
          <p:cNvSpPr txBox="1">
            <a:spLocks/>
          </p:cNvSpPr>
          <p:nvPr/>
        </p:nvSpPr>
        <p:spPr>
          <a:xfrm>
            <a:off x="725853" y="5087306"/>
            <a:ext cx="9336615" cy="1751644"/>
          </a:xfrm>
          <a:prstGeom prst="rect">
            <a:avLst/>
          </a:prstGeom>
          <a:solidFill>
            <a:srgbClr val="17559E"/>
          </a:solidFill>
        </p:spPr>
        <p:txBody>
          <a:bodyPr vert="horz" lIns="91440" tIns="45720" rIns="91440" bIns="45720" rtlCol="0" anchor="b">
            <a:noAutofit/>
          </a:bodyPr>
          <a:lstStyle>
            <a:lvl1pPr algn="ctr" defTabSz="1823954" rtl="0" eaLnBrk="1" latinLnBrk="0" hangingPunct="1">
              <a:lnSpc>
                <a:spcPct val="90000"/>
              </a:lnSpc>
              <a:spcBef>
                <a:spcPct val="0"/>
              </a:spcBef>
              <a:buNone/>
              <a:defRPr sz="11968" kern="1200">
                <a:solidFill>
                  <a:schemeClr val="tx1"/>
                </a:solidFill>
                <a:latin typeface="+mj-lt"/>
                <a:ea typeface="+mj-ea"/>
                <a:cs typeface="+mj-cs"/>
              </a:defRPr>
            </a:lvl1pPr>
          </a:lstStyle>
          <a:p>
            <a:pPr algn="l"/>
            <a:r>
              <a:rPr lang="fr-BE" sz="12000" dirty="0">
                <a:solidFill>
                  <a:schemeClr val="bg1"/>
                </a:solidFill>
                <a:latin typeface="Bahnschrift bold" panose="020B0502040204020203" pitchFamily="34" charset="0"/>
              </a:rPr>
              <a:t>Jean Monnet</a:t>
            </a:r>
          </a:p>
        </p:txBody>
      </p:sp>
      <p:sp>
        <p:nvSpPr>
          <p:cNvPr id="3" name="Texte 2 Monnet"/>
          <p:cNvSpPr/>
          <p:nvPr/>
        </p:nvSpPr>
        <p:spPr>
          <a:xfrm>
            <a:off x="725853" y="7055879"/>
            <a:ext cx="8517547" cy="1077218"/>
          </a:xfrm>
          <a:prstGeom prst="rect">
            <a:avLst/>
          </a:prstGeom>
          <a:solidFill>
            <a:srgbClr val="17559E"/>
          </a:solidFill>
        </p:spPr>
        <p:txBody>
          <a:bodyPr wrap="square">
            <a:spAutoFit/>
          </a:bodyPr>
          <a:lstStyle/>
          <a:p>
            <a:r>
              <a:rPr lang="fr-FR" sz="3200" dirty="0">
                <a:solidFill>
                  <a:srgbClr val="F3CA57"/>
                </a:solidFill>
                <a:latin typeface="Bahnschrift SemiBold" panose="020B0502040204020203" pitchFamily="34" charset="0"/>
              </a:rPr>
              <a:t>La force unificatrice qui a donné naissance à l’Union européenne </a:t>
            </a:r>
          </a:p>
        </p:txBody>
      </p:sp>
      <p:pic>
        <p:nvPicPr>
          <p:cNvPr id="11" name="Image 3" descr="Portrait d’Ursula Hirschmann regardant directement la caméra."/>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1862752" y="-29309"/>
            <a:ext cx="12616498" cy="13763453"/>
          </a:xfrm>
          <a:prstGeom prst="rect">
            <a:avLst/>
          </a:prstGeom>
        </p:spPr>
      </p:pic>
      <p:sp>
        <p:nvSpPr>
          <p:cNvPr id="6" name="Titre 3 Hirschmann"/>
          <p:cNvSpPr txBox="1">
            <a:spLocks/>
          </p:cNvSpPr>
          <p:nvPr/>
        </p:nvSpPr>
        <p:spPr>
          <a:xfrm>
            <a:off x="502353" y="4735281"/>
            <a:ext cx="9336615" cy="3264187"/>
          </a:xfrm>
          <a:prstGeom prst="rect">
            <a:avLst/>
          </a:prstGeom>
          <a:solidFill>
            <a:srgbClr val="17559E"/>
          </a:solidFill>
        </p:spPr>
        <p:txBody>
          <a:bodyPr vert="horz" lIns="91440" tIns="45720" rIns="91440" bIns="45720" rtlCol="0" anchor="b">
            <a:noAutofit/>
          </a:bodyPr>
          <a:lstStyle>
            <a:lvl1pPr algn="ctr" defTabSz="1823954" rtl="0" eaLnBrk="1" latinLnBrk="0" hangingPunct="1">
              <a:lnSpc>
                <a:spcPct val="90000"/>
              </a:lnSpc>
              <a:spcBef>
                <a:spcPct val="0"/>
              </a:spcBef>
              <a:buNone/>
              <a:defRPr sz="11968" kern="1200">
                <a:solidFill>
                  <a:schemeClr val="tx1"/>
                </a:solidFill>
                <a:latin typeface="+mj-lt"/>
                <a:ea typeface="+mj-ea"/>
                <a:cs typeface="+mj-cs"/>
              </a:defRPr>
            </a:lvl1pPr>
          </a:lstStyle>
          <a:p>
            <a:pPr algn="l"/>
            <a:r>
              <a:rPr lang="fr-FR" sz="12000" dirty="0">
                <a:solidFill>
                  <a:schemeClr val="bg1"/>
                </a:solidFill>
                <a:latin typeface="Bahnschrift bold" panose="020B0502040204020203" pitchFamily="34" charset="0"/>
              </a:rPr>
              <a:t>Ursula</a:t>
            </a:r>
          </a:p>
          <a:p>
            <a:pPr algn="l"/>
            <a:r>
              <a:rPr lang="fr-FR" sz="12000" dirty="0" err="1">
                <a:solidFill>
                  <a:schemeClr val="bg1"/>
                </a:solidFill>
                <a:latin typeface="Bahnschrift bold" panose="020B0502040204020203" pitchFamily="34" charset="0"/>
              </a:rPr>
              <a:t>Hirschmann</a:t>
            </a:r>
            <a:endParaRPr lang="fr-FR" sz="12000" dirty="0">
              <a:solidFill>
                <a:schemeClr val="bg1"/>
              </a:solidFill>
              <a:latin typeface="Bahnschrift bold" panose="020B0502040204020203" pitchFamily="34" charset="0"/>
            </a:endParaRPr>
          </a:p>
        </p:txBody>
      </p:sp>
      <p:sp>
        <p:nvSpPr>
          <p:cNvPr id="5" name="Texte 3 Hirschmann"/>
          <p:cNvSpPr/>
          <p:nvPr/>
        </p:nvSpPr>
        <p:spPr>
          <a:xfrm>
            <a:off x="647542" y="7904962"/>
            <a:ext cx="8517547" cy="584775"/>
          </a:xfrm>
          <a:prstGeom prst="rect">
            <a:avLst/>
          </a:prstGeom>
          <a:solidFill>
            <a:srgbClr val="17559E"/>
          </a:solidFill>
        </p:spPr>
        <p:txBody>
          <a:bodyPr wrap="square">
            <a:spAutoFit/>
          </a:bodyPr>
          <a:lstStyle/>
          <a:p>
            <a:r>
              <a:rPr lang="fr-FR" sz="3200" dirty="0" err="1">
                <a:solidFill>
                  <a:srgbClr val="F3CA57"/>
                </a:solidFill>
                <a:latin typeface="Bahnschrift SemiBold" panose="020B0502040204020203" pitchFamily="34" charset="0"/>
              </a:rPr>
              <a:t>Anti-fasciste</a:t>
            </a:r>
            <a:r>
              <a:rPr lang="fr-FR" sz="3200" dirty="0">
                <a:solidFill>
                  <a:srgbClr val="F3CA57"/>
                </a:solidFill>
                <a:latin typeface="Bahnschrift SemiBold" panose="020B0502040204020203" pitchFamily="34" charset="0"/>
              </a:rPr>
              <a:t> et partisane du fédéralisme </a:t>
            </a:r>
          </a:p>
        </p:txBody>
      </p:sp>
      <p:pic>
        <p:nvPicPr>
          <p:cNvPr id="12" name="Image 4" descr="Robert Schuman, assis, tient un document et regarde directement la caméra."/>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1846989" y="-24507"/>
            <a:ext cx="12611306" cy="13757789"/>
          </a:xfrm>
          <a:prstGeom prst="rect">
            <a:avLst/>
          </a:prstGeom>
        </p:spPr>
      </p:pic>
      <p:sp>
        <p:nvSpPr>
          <p:cNvPr id="7" name="Titre 4 Schuman"/>
          <p:cNvSpPr txBox="1">
            <a:spLocks/>
          </p:cNvSpPr>
          <p:nvPr/>
        </p:nvSpPr>
        <p:spPr>
          <a:xfrm>
            <a:off x="697097" y="4474031"/>
            <a:ext cx="9336615" cy="3383930"/>
          </a:xfrm>
          <a:prstGeom prst="rect">
            <a:avLst/>
          </a:prstGeom>
          <a:solidFill>
            <a:srgbClr val="17559E"/>
          </a:solidFill>
        </p:spPr>
        <p:txBody>
          <a:bodyPr vert="horz" lIns="91440" tIns="45720" rIns="91440" bIns="45720" rtlCol="0" anchor="b">
            <a:noAutofit/>
          </a:bodyPr>
          <a:lstStyle>
            <a:lvl1pPr algn="ctr" defTabSz="1823954" rtl="0" eaLnBrk="1" latinLnBrk="0" hangingPunct="1">
              <a:lnSpc>
                <a:spcPct val="90000"/>
              </a:lnSpc>
              <a:spcBef>
                <a:spcPct val="0"/>
              </a:spcBef>
              <a:buNone/>
              <a:defRPr sz="11968" kern="1200">
                <a:solidFill>
                  <a:schemeClr val="tx1"/>
                </a:solidFill>
                <a:latin typeface="+mj-lt"/>
                <a:ea typeface="+mj-ea"/>
                <a:cs typeface="+mj-cs"/>
              </a:defRPr>
            </a:lvl1pPr>
          </a:lstStyle>
          <a:p>
            <a:pPr algn="l"/>
            <a:r>
              <a:rPr lang="fr-FR" sz="12000" dirty="0">
                <a:solidFill>
                  <a:schemeClr val="bg1"/>
                </a:solidFill>
                <a:latin typeface="Bahnschrift bold" panose="020B0502040204020203" pitchFamily="34" charset="0"/>
              </a:rPr>
              <a:t>Robert</a:t>
            </a:r>
          </a:p>
          <a:p>
            <a:pPr algn="l"/>
            <a:r>
              <a:rPr lang="fr-FR" sz="12000" dirty="0">
                <a:solidFill>
                  <a:schemeClr val="bg1"/>
                </a:solidFill>
                <a:latin typeface="Bahnschrift bold" panose="020B0502040204020203" pitchFamily="34" charset="0"/>
              </a:rPr>
              <a:t>Schuman</a:t>
            </a:r>
          </a:p>
        </p:txBody>
      </p:sp>
      <p:sp>
        <p:nvSpPr>
          <p:cNvPr id="8" name="Texte  4 Schuman"/>
          <p:cNvSpPr/>
          <p:nvPr/>
        </p:nvSpPr>
        <p:spPr>
          <a:xfrm>
            <a:off x="697097" y="7950543"/>
            <a:ext cx="8517547" cy="584775"/>
          </a:xfrm>
          <a:prstGeom prst="rect">
            <a:avLst/>
          </a:prstGeom>
          <a:solidFill>
            <a:srgbClr val="17559E"/>
          </a:solidFill>
        </p:spPr>
        <p:txBody>
          <a:bodyPr wrap="square">
            <a:spAutoFit/>
          </a:bodyPr>
          <a:lstStyle/>
          <a:p>
            <a:r>
              <a:rPr lang="fr-FR" sz="3200" dirty="0">
                <a:solidFill>
                  <a:srgbClr val="F3CA57"/>
                </a:solidFill>
                <a:latin typeface="Bahnschrift SemiBold" panose="020B0502040204020203" pitchFamily="34" charset="0"/>
              </a:rPr>
              <a:t>Architecte de l’intégration européenne </a:t>
            </a:r>
          </a:p>
        </p:txBody>
      </p:sp>
      <p:sp>
        <p:nvSpPr>
          <p:cNvPr id="15" name="Bas de page">
            <a:extLst>
              <a:ext uri="{C183D7F6-B498-43B3-948B-1728B52AA6E4}">
                <adec:decorative xmlns:adec="http://schemas.microsoft.com/office/drawing/2017/decorative" val="1"/>
              </a:ext>
            </a:extLst>
          </p:cNvPr>
          <p:cNvSpPr/>
          <p:nvPr/>
        </p:nvSpPr>
        <p:spPr>
          <a:xfrm>
            <a:off x="0" y="12530327"/>
            <a:ext cx="24521262" cy="122746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150" dirty="0">
              <a:solidFill>
                <a:schemeClr val="bg1"/>
              </a:solidFill>
            </a:endParaRPr>
          </a:p>
        </p:txBody>
      </p:sp>
      <p:pic>
        <p:nvPicPr>
          <p:cNvPr id="16" name="Drapeau de l’UE">
            <a:extLst>
              <a:ext uri="{C183D7F6-B498-43B3-948B-1728B52AA6E4}">
                <adec:decorative xmlns:adec="http://schemas.microsoft.com/office/drawing/2017/decorative" val="1"/>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flipH="1">
            <a:off x="23019996" y="12768071"/>
            <a:ext cx="1124811" cy="750191"/>
          </a:xfrm>
          <a:prstGeom prst="rect">
            <a:avLst/>
          </a:prstGeom>
        </p:spPr>
      </p:pic>
    </p:spTree>
    <p:extLst>
      <p:ext uri="{BB962C8B-B14F-4D97-AF65-F5344CB8AC3E}">
        <p14:creationId xmlns:p14="http://schemas.microsoft.com/office/powerpoint/2010/main" val="47895683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5"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randombar(vertical)">
                                      <p:cBhvr>
                                        <p:cTn id="7" dur="500"/>
                                        <p:tgtEl>
                                          <p:spTgt spid="1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fade">
                                      <p:cBhvr>
                                        <p:cTn id="11" dur="500"/>
                                        <p:tgtEl>
                                          <p:spTgt spid="15"/>
                                        </p:tgtEl>
                                      </p:cBhvr>
                                    </p:animEffect>
                                  </p:childTnLst>
                                </p:cTn>
                              </p:par>
                            </p:childTnLst>
                          </p:cTn>
                        </p:par>
                        <p:par>
                          <p:cTn id="12" fill="hold">
                            <p:stCondLst>
                              <p:cond delay="1000"/>
                            </p:stCondLst>
                            <p:childTnLst>
                              <p:par>
                                <p:cTn id="13" presetID="10" presetClass="entr" presetSubtype="0" fill="hold" nodeType="afterEffect">
                                  <p:stCondLst>
                                    <p:cond delay="0"/>
                                  </p:stCondLst>
                                  <p:iterate type="lt">
                                    <p:tmPct val="0"/>
                                  </p:iterate>
                                  <p:childTnLst>
                                    <p:set>
                                      <p:cBhvr>
                                        <p:cTn id="14" dur="1" fill="hold">
                                          <p:stCondLst>
                                            <p:cond delay="0"/>
                                          </p:stCondLst>
                                        </p:cTn>
                                        <p:tgtEl>
                                          <p:spTgt spid="16"/>
                                        </p:tgtEl>
                                        <p:attrNameLst>
                                          <p:attrName>style.visibility</p:attrName>
                                        </p:attrNameLst>
                                      </p:cBhvr>
                                      <p:to>
                                        <p:strVal val="visible"/>
                                      </p:to>
                                    </p:set>
                                    <p:animEffect transition="in" filter="fade">
                                      <p:cBhvr>
                                        <p:cTn id="15" dur="500"/>
                                        <p:tgtEl>
                                          <p:spTgt spid="16"/>
                                        </p:tgtEl>
                                      </p:cBhvr>
                                    </p:animEffect>
                                  </p:childTnLst>
                                </p:cTn>
                              </p:par>
                              <p:par>
                                <p:cTn id="16" presetID="26" presetClass="emph" presetSubtype="0" fill="hold" nodeType="withEffect">
                                  <p:stCondLst>
                                    <p:cond delay="0"/>
                                  </p:stCondLst>
                                  <p:iterate type="lt">
                                    <p:tmPct val="0"/>
                                  </p:iterate>
                                  <p:childTnLst>
                                    <p:animEffect transition="out" filter="fade">
                                      <p:cBhvr>
                                        <p:cTn id="17" dur="500" tmFilter="0, 0; .2, .5; .8, .5; 1, 0"/>
                                        <p:tgtEl>
                                          <p:spTgt spid="16"/>
                                        </p:tgtEl>
                                      </p:cBhvr>
                                    </p:animEffect>
                                    <p:animScale>
                                      <p:cBhvr>
                                        <p:cTn id="18" dur="250" autoRev="1" fill="hold"/>
                                        <p:tgtEl>
                                          <p:spTgt spid="16"/>
                                        </p:tgtEl>
                                      </p:cBhvr>
                                      <p:by x="105000" y="105000"/>
                                    </p:animScale>
                                  </p:childTnLst>
                                </p:cTn>
                              </p:par>
                            </p:childTnLst>
                          </p:cTn>
                        </p:par>
                        <p:par>
                          <p:cTn id="19" fill="hold">
                            <p:stCondLst>
                              <p:cond delay="1500"/>
                            </p:stCondLst>
                            <p:childTnLst>
                              <p:par>
                                <p:cTn id="20" presetID="10" presetClass="entr" presetSubtype="0" fill="hold" nodeType="after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fade">
                                      <p:cBhvr>
                                        <p:cTn id="22" dur="500"/>
                                        <p:tgtEl>
                                          <p:spTgt spid="13"/>
                                        </p:tgtEl>
                                      </p:cBhvr>
                                    </p:animEffect>
                                  </p:childTnLst>
                                </p:cTn>
                              </p:par>
                            </p:childTnLst>
                          </p:cTn>
                        </p:par>
                        <p:par>
                          <p:cTn id="23" fill="hold">
                            <p:stCondLst>
                              <p:cond delay="2000"/>
                            </p:stCondLst>
                            <p:childTnLst>
                              <p:par>
                                <p:cTn id="24" presetID="10" presetClass="entr" presetSubtype="0" fill="hold" grpId="0" nodeType="afterEffect">
                                  <p:stCondLst>
                                    <p:cond delay="0"/>
                                  </p:stCondLst>
                                  <p:childTnLst>
                                    <p:set>
                                      <p:cBhvr>
                                        <p:cTn id="25" dur="1" fill="hold">
                                          <p:stCondLst>
                                            <p:cond delay="0"/>
                                          </p:stCondLst>
                                        </p:cTn>
                                        <p:tgtEl>
                                          <p:spTgt spid="10"/>
                                        </p:tgtEl>
                                        <p:attrNameLst>
                                          <p:attrName>style.visibility</p:attrName>
                                        </p:attrNameLst>
                                      </p:cBhvr>
                                      <p:to>
                                        <p:strVal val="visible"/>
                                      </p:to>
                                    </p:set>
                                    <p:animEffect transition="in" filter="fade">
                                      <p:cBhvr>
                                        <p:cTn id="26" dur="300"/>
                                        <p:tgtEl>
                                          <p:spTgt spid="10"/>
                                        </p:tgtEl>
                                      </p:cBhvr>
                                    </p:animEffect>
                                  </p:childTnLst>
                                </p:cTn>
                              </p:par>
                            </p:childTnLst>
                          </p:cTn>
                        </p:par>
                        <p:par>
                          <p:cTn id="27" fill="hold">
                            <p:stCondLst>
                              <p:cond delay="2300"/>
                            </p:stCondLst>
                            <p:childTnLst>
                              <p:par>
                                <p:cTn id="28" presetID="47" presetClass="entr" presetSubtype="0" fill="hold" grpId="0" nodeType="afterEffect">
                                  <p:stCondLst>
                                    <p:cond delay="0"/>
                                  </p:stCondLst>
                                  <p:childTnLst>
                                    <p:set>
                                      <p:cBhvr>
                                        <p:cTn id="29" dur="1" fill="hold">
                                          <p:stCondLst>
                                            <p:cond delay="0"/>
                                          </p:stCondLst>
                                        </p:cTn>
                                        <p:tgtEl>
                                          <p:spTgt spid="9"/>
                                        </p:tgtEl>
                                        <p:attrNameLst>
                                          <p:attrName>style.visibility</p:attrName>
                                        </p:attrNameLst>
                                      </p:cBhvr>
                                      <p:to>
                                        <p:strVal val="visible"/>
                                      </p:to>
                                    </p:set>
                                    <p:animEffect transition="in" filter="fade">
                                      <p:cBhvr>
                                        <p:cTn id="30" dur="200"/>
                                        <p:tgtEl>
                                          <p:spTgt spid="9"/>
                                        </p:tgtEl>
                                      </p:cBhvr>
                                    </p:animEffect>
                                    <p:anim calcmode="lin" valueType="num">
                                      <p:cBhvr>
                                        <p:cTn id="31" dur="200" fill="hold"/>
                                        <p:tgtEl>
                                          <p:spTgt spid="9"/>
                                        </p:tgtEl>
                                        <p:attrNameLst>
                                          <p:attrName>ppt_x</p:attrName>
                                        </p:attrNameLst>
                                      </p:cBhvr>
                                      <p:tavLst>
                                        <p:tav tm="0">
                                          <p:val>
                                            <p:strVal val="#ppt_x"/>
                                          </p:val>
                                        </p:tav>
                                        <p:tav tm="100000">
                                          <p:val>
                                            <p:strVal val="#ppt_x"/>
                                          </p:val>
                                        </p:tav>
                                      </p:tavLst>
                                    </p:anim>
                                    <p:anim calcmode="lin" valueType="num">
                                      <p:cBhvr>
                                        <p:cTn id="32" dur="2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10" presetClass="exit" presetSubtype="0" fill="hold" nodeType="clickEffect">
                                  <p:stCondLst>
                                    <p:cond delay="0"/>
                                  </p:stCondLst>
                                  <p:childTnLst>
                                    <p:animEffect transition="out" filter="fade">
                                      <p:cBhvr>
                                        <p:cTn id="36" dur="500"/>
                                        <p:tgtEl>
                                          <p:spTgt spid="13"/>
                                        </p:tgtEl>
                                      </p:cBhvr>
                                    </p:animEffect>
                                    <p:set>
                                      <p:cBhvr>
                                        <p:cTn id="37" dur="1" fill="hold">
                                          <p:stCondLst>
                                            <p:cond delay="499"/>
                                          </p:stCondLst>
                                        </p:cTn>
                                        <p:tgtEl>
                                          <p:spTgt spid="13"/>
                                        </p:tgtEl>
                                        <p:attrNameLst>
                                          <p:attrName>style.visibility</p:attrName>
                                        </p:attrNameLst>
                                      </p:cBhvr>
                                      <p:to>
                                        <p:strVal val="hidden"/>
                                      </p:to>
                                    </p:set>
                                  </p:childTnLst>
                                </p:cTn>
                              </p:par>
                            </p:childTnLst>
                          </p:cTn>
                        </p:par>
                        <p:par>
                          <p:cTn id="38" fill="hold">
                            <p:stCondLst>
                              <p:cond delay="500"/>
                            </p:stCondLst>
                            <p:childTnLst>
                              <p:par>
                                <p:cTn id="39" presetID="42" presetClass="exit" presetSubtype="0" fill="hold" grpId="1" nodeType="afterEffect">
                                  <p:stCondLst>
                                    <p:cond delay="0"/>
                                  </p:stCondLst>
                                  <p:childTnLst>
                                    <p:animEffect transition="out" filter="fade">
                                      <p:cBhvr>
                                        <p:cTn id="40" dur="100"/>
                                        <p:tgtEl>
                                          <p:spTgt spid="9"/>
                                        </p:tgtEl>
                                      </p:cBhvr>
                                    </p:animEffect>
                                    <p:anim calcmode="lin" valueType="num">
                                      <p:cBhvr>
                                        <p:cTn id="41" dur="100"/>
                                        <p:tgtEl>
                                          <p:spTgt spid="9"/>
                                        </p:tgtEl>
                                        <p:attrNameLst>
                                          <p:attrName>ppt_x</p:attrName>
                                        </p:attrNameLst>
                                      </p:cBhvr>
                                      <p:tavLst>
                                        <p:tav tm="0">
                                          <p:val>
                                            <p:strVal val="ppt_x"/>
                                          </p:val>
                                        </p:tav>
                                        <p:tav tm="100000">
                                          <p:val>
                                            <p:strVal val="ppt_x"/>
                                          </p:val>
                                        </p:tav>
                                      </p:tavLst>
                                    </p:anim>
                                    <p:anim calcmode="lin" valueType="num">
                                      <p:cBhvr>
                                        <p:cTn id="42" dur="100"/>
                                        <p:tgtEl>
                                          <p:spTgt spid="9"/>
                                        </p:tgtEl>
                                        <p:attrNameLst>
                                          <p:attrName>ppt_y</p:attrName>
                                        </p:attrNameLst>
                                      </p:cBhvr>
                                      <p:tavLst>
                                        <p:tav tm="0">
                                          <p:val>
                                            <p:strVal val="ppt_y"/>
                                          </p:val>
                                        </p:tav>
                                        <p:tav tm="100000">
                                          <p:val>
                                            <p:strVal val="ppt_y+.1"/>
                                          </p:val>
                                        </p:tav>
                                      </p:tavLst>
                                    </p:anim>
                                    <p:set>
                                      <p:cBhvr>
                                        <p:cTn id="43" dur="1" fill="hold">
                                          <p:stCondLst>
                                            <p:cond delay="99"/>
                                          </p:stCondLst>
                                        </p:cTn>
                                        <p:tgtEl>
                                          <p:spTgt spid="9"/>
                                        </p:tgtEl>
                                        <p:attrNameLst>
                                          <p:attrName>style.visibility</p:attrName>
                                        </p:attrNameLst>
                                      </p:cBhvr>
                                      <p:to>
                                        <p:strVal val="hidden"/>
                                      </p:to>
                                    </p:set>
                                  </p:childTnLst>
                                </p:cTn>
                              </p:par>
                            </p:childTnLst>
                          </p:cTn>
                        </p:par>
                        <p:par>
                          <p:cTn id="44" fill="hold">
                            <p:stCondLst>
                              <p:cond delay="600"/>
                            </p:stCondLst>
                            <p:childTnLst>
                              <p:par>
                                <p:cTn id="45" presetID="10" presetClass="exit" presetSubtype="0" fill="hold" grpId="1" nodeType="afterEffect">
                                  <p:stCondLst>
                                    <p:cond delay="0"/>
                                  </p:stCondLst>
                                  <p:childTnLst>
                                    <p:animEffect transition="out" filter="fade">
                                      <p:cBhvr>
                                        <p:cTn id="46" dur="100"/>
                                        <p:tgtEl>
                                          <p:spTgt spid="10"/>
                                        </p:tgtEl>
                                      </p:cBhvr>
                                    </p:animEffect>
                                    <p:set>
                                      <p:cBhvr>
                                        <p:cTn id="47" dur="1" fill="hold">
                                          <p:stCondLst>
                                            <p:cond delay="99"/>
                                          </p:stCondLst>
                                        </p:cTn>
                                        <p:tgtEl>
                                          <p:spTgt spid="10"/>
                                        </p:tgtEl>
                                        <p:attrNameLst>
                                          <p:attrName>style.visibility</p:attrName>
                                        </p:attrNameLst>
                                      </p:cBhvr>
                                      <p:to>
                                        <p:strVal val="hidden"/>
                                      </p:to>
                                    </p:set>
                                  </p:childTnLst>
                                </p:cTn>
                              </p:par>
                            </p:childTnLst>
                          </p:cTn>
                        </p:par>
                        <p:par>
                          <p:cTn id="48" fill="hold">
                            <p:stCondLst>
                              <p:cond delay="700"/>
                            </p:stCondLst>
                            <p:childTnLst>
                              <p:par>
                                <p:cTn id="49" presetID="10" presetClass="entr" presetSubtype="0" fill="hold" nodeType="afterEffect">
                                  <p:stCondLst>
                                    <p:cond delay="0"/>
                                  </p:stCondLst>
                                  <p:childTnLst>
                                    <p:set>
                                      <p:cBhvr>
                                        <p:cTn id="50" dur="1" fill="hold">
                                          <p:stCondLst>
                                            <p:cond delay="0"/>
                                          </p:stCondLst>
                                        </p:cTn>
                                        <p:tgtEl>
                                          <p:spTgt spid="14"/>
                                        </p:tgtEl>
                                        <p:attrNameLst>
                                          <p:attrName>style.visibility</p:attrName>
                                        </p:attrNameLst>
                                      </p:cBhvr>
                                      <p:to>
                                        <p:strVal val="visible"/>
                                      </p:to>
                                    </p:set>
                                    <p:animEffect transition="in" filter="fade">
                                      <p:cBhvr>
                                        <p:cTn id="51" dur="300"/>
                                        <p:tgtEl>
                                          <p:spTgt spid="14"/>
                                        </p:tgtEl>
                                      </p:cBhvr>
                                    </p:animEffect>
                                  </p:childTnLst>
                                </p:cTn>
                              </p:par>
                            </p:childTnLst>
                          </p:cTn>
                        </p:par>
                        <p:par>
                          <p:cTn id="52" fill="hold">
                            <p:stCondLst>
                              <p:cond delay="1000"/>
                            </p:stCondLst>
                            <p:childTnLst>
                              <p:par>
                                <p:cTn id="53" presetID="10" presetClass="entr" presetSubtype="0" fill="hold" grpId="0" nodeType="afterEffect">
                                  <p:stCondLst>
                                    <p:cond delay="0"/>
                                  </p:stCondLst>
                                  <p:childTnLst>
                                    <p:set>
                                      <p:cBhvr>
                                        <p:cTn id="54" dur="1" fill="hold">
                                          <p:stCondLst>
                                            <p:cond delay="0"/>
                                          </p:stCondLst>
                                        </p:cTn>
                                        <p:tgtEl>
                                          <p:spTgt spid="4"/>
                                        </p:tgtEl>
                                        <p:attrNameLst>
                                          <p:attrName>style.visibility</p:attrName>
                                        </p:attrNameLst>
                                      </p:cBhvr>
                                      <p:to>
                                        <p:strVal val="visible"/>
                                      </p:to>
                                    </p:set>
                                    <p:animEffect transition="in" filter="fade">
                                      <p:cBhvr>
                                        <p:cTn id="55" dur="300"/>
                                        <p:tgtEl>
                                          <p:spTgt spid="4"/>
                                        </p:tgtEl>
                                      </p:cBhvr>
                                    </p:animEffect>
                                  </p:childTnLst>
                                </p:cTn>
                              </p:par>
                            </p:childTnLst>
                          </p:cTn>
                        </p:par>
                        <p:par>
                          <p:cTn id="56" fill="hold">
                            <p:stCondLst>
                              <p:cond delay="1300"/>
                            </p:stCondLst>
                            <p:childTnLst>
                              <p:par>
                                <p:cTn id="57" presetID="47" presetClass="entr" presetSubtype="0" fill="hold" grpId="0" nodeType="afterEffect">
                                  <p:stCondLst>
                                    <p:cond delay="0"/>
                                  </p:stCondLst>
                                  <p:childTnLst>
                                    <p:set>
                                      <p:cBhvr>
                                        <p:cTn id="58" dur="1" fill="hold">
                                          <p:stCondLst>
                                            <p:cond delay="0"/>
                                          </p:stCondLst>
                                        </p:cTn>
                                        <p:tgtEl>
                                          <p:spTgt spid="3"/>
                                        </p:tgtEl>
                                        <p:attrNameLst>
                                          <p:attrName>style.visibility</p:attrName>
                                        </p:attrNameLst>
                                      </p:cBhvr>
                                      <p:to>
                                        <p:strVal val="visible"/>
                                      </p:to>
                                    </p:set>
                                    <p:animEffect transition="in" filter="fade">
                                      <p:cBhvr>
                                        <p:cTn id="59" dur="200"/>
                                        <p:tgtEl>
                                          <p:spTgt spid="3"/>
                                        </p:tgtEl>
                                      </p:cBhvr>
                                    </p:animEffect>
                                    <p:anim calcmode="lin" valueType="num">
                                      <p:cBhvr>
                                        <p:cTn id="60" dur="200" fill="hold"/>
                                        <p:tgtEl>
                                          <p:spTgt spid="3"/>
                                        </p:tgtEl>
                                        <p:attrNameLst>
                                          <p:attrName>ppt_x</p:attrName>
                                        </p:attrNameLst>
                                      </p:cBhvr>
                                      <p:tavLst>
                                        <p:tav tm="0">
                                          <p:val>
                                            <p:strVal val="#ppt_x"/>
                                          </p:val>
                                        </p:tav>
                                        <p:tav tm="100000">
                                          <p:val>
                                            <p:strVal val="#ppt_x"/>
                                          </p:val>
                                        </p:tav>
                                      </p:tavLst>
                                    </p:anim>
                                    <p:anim calcmode="lin" valueType="num">
                                      <p:cBhvr>
                                        <p:cTn id="61" dur="2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62" fill="hold">
                      <p:stCondLst>
                        <p:cond delay="indefinite"/>
                      </p:stCondLst>
                      <p:childTnLst>
                        <p:par>
                          <p:cTn id="63" fill="hold">
                            <p:stCondLst>
                              <p:cond delay="0"/>
                            </p:stCondLst>
                            <p:childTnLst>
                              <p:par>
                                <p:cTn id="64" presetID="10" presetClass="exit" presetSubtype="0" fill="hold" nodeType="clickEffect">
                                  <p:stCondLst>
                                    <p:cond delay="0"/>
                                  </p:stCondLst>
                                  <p:childTnLst>
                                    <p:animEffect transition="out" filter="fade">
                                      <p:cBhvr>
                                        <p:cTn id="65" dur="200"/>
                                        <p:tgtEl>
                                          <p:spTgt spid="14"/>
                                        </p:tgtEl>
                                      </p:cBhvr>
                                    </p:animEffect>
                                    <p:set>
                                      <p:cBhvr>
                                        <p:cTn id="66" dur="1" fill="hold">
                                          <p:stCondLst>
                                            <p:cond delay="199"/>
                                          </p:stCondLst>
                                        </p:cTn>
                                        <p:tgtEl>
                                          <p:spTgt spid="14"/>
                                        </p:tgtEl>
                                        <p:attrNameLst>
                                          <p:attrName>style.visibility</p:attrName>
                                        </p:attrNameLst>
                                      </p:cBhvr>
                                      <p:to>
                                        <p:strVal val="hidden"/>
                                      </p:to>
                                    </p:set>
                                  </p:childTnLst>
                                </p:cTn>
                              </p:par>
                            </p:childTnLst>
                          </p:cTn>
                        </p:par>
                        <p:par>
                          <p:cTn id="67" fill="hold">
                            <p:stCondLst>
                              <p:cond delay="200"/>
                            </p:stCondLst>
                            <p:childTnLst>
                              <p:par>
                                <p:cTn id="68" presetID="42" presetClass="exit" presetSubtype="0" fill="hold" grpId="1" nodeType="afterEffect">
                                  <p:stCondLst>
                                    <p:cond delay="0"/>
                                  </p:stCondLst>
                                  <p:childTnLst>
                                    <p:animEffect transition="out" filter="fade">
                                      <p:cBhvr>
                                        <p:cTn id="69" dur="100"/>
                                        <p:tgtEl>
                                          <p:spTgt spid="3"/>
                                        </p:tgtEl>
                                      </p:cBhvr>
                                    </p:animEffect>
                                    <p:anim calcmode="lin" valueType="num">
                                      <p:cBhvr>
                                        <p:cTn id="70" dur="100"/>
                                        <p:tgtEl>
                                          <p:spTgt spid="3"/>
                                        </p:tgtEl>
                                        <p:attrNameLst>
                                          <p:attrName>ppt_x</p:attrName>
                                        </p:attrNameLst>
                                      </p:cBhvr>
                                      <p:tavLst>
                                        <p:tav tm="0">
                                          <p:val>
                                            <p:strVal val="ppt_x"/>
                                          </p:val>
                                        </p:tav>
                                        <p:tav tm="100000">
                                          <p:val>
                                            <p:strVal val="ppt_x"/>
                                          </p:val>
                                        </p:tav>
                                      </p:tavLst>
                                    </p:anim>
                                    <p:anim calcmode="lin" valueType="num">
                                      <p:cBhvr>
                                        <p:cTn id="71" dur="100"/>
                                        <p:tgtEl>
                                          <p:spTgt spid="3"/>
                                        </p:tgtEl>
                                        <p:attrNameLst>
                                          <p:attrName>ppt_y</p:attrName>
                                        </p:attrNameLst>
                                      </p:cBhvr>
                                      <p:tavLst>
                                        <p:tav tm="0">
                                          <p:val>
                                            <p:strVal val="ppt_y"/>
                                          </p:val>
                                        </p:tav>
                                        <p:tav tm="100000">
                                          <p:val>
                                            <p:strVal val="ppt_y+.1"/>
                                          </p:val>
                                        </p:tav>
                                      </p:tavLst>
                                    </p:anim>
                                    <p:set>
                                      <p:cBhvr>
                                        <p:cTn id="72" dur="1" fill="hold">
                                          <p:stCondLst>
                                            <p:cond delay="99"/>
                                          </p:stCondLst>
                                        </p:cTn>
                                        <p:tgtEl>
                                          <p:spTgt spid="3"/>
                                        </p:tgtEl>
                                        <p:attrNameLst>
                                          <p:attrName>style.visibility</p:attrName>
                                        </p:attrNameLst>
                                      </p:cBhvr>
                                      <p:to>
                                        <p:strVal val="hidden"/>
                                      </p:to>
                                    </p:set>
                                  </p:childTnLst>
                                </p:cTn>
                              </p:par>
                            </p:childTnLst>
                          </p:cTn>
                        </p:par>
                        <p:par>
                          <p:cTn id="73" fill="hold">
                            <p:stCondLst>
                              <p:cond delay="300"/>
                            </p:stCondLst>
                            <p:childTnLst>
                              <p:par>
                                <p:cTn id="74" presetID="10" presetClass="exit" presetSubtype="0" fill="hold" grpId="1" nodeType="afterEffect">
                                  <p:stCondLst>
                                    <p:cond delay="0"/>
                                  </p:stCondLst>
                                  <p:childTnLst>
                                    <p:animEffect transition="out" filter="fade">
                                      <p:cBhvr>
                                        <p:cTn id="75" dur="100"/>
                                        <p:tgtEl>
                                          <p:spTgt spid="4"/>
                                        </p:tgtEl>
                                      </p:cBhvr>
                                    </p:animEffect>
                                    <p:set>
                                      <p:cBhvr>
                                        <p:cTn id="76" dur="1" fill="hold">
                                          <p:stCondLst>
                                            <p:cond delay="99"/>
                                          </p:stCondLst>
                                        </p:cTn>
                                        <p:tgtEl>
                                          <p:spTgt spid="4"/>
                                        </p:tgtEl>
                                        <p:attrNameLst>
                                          <p:attrName>style.visibility</p:attrName>
                                        </p:attrNameLst>
                                      </p:cBhvr>
                                      <p:to>
                                        <p:strVal val="hidden"/>
                                      </p:to>
                                    </p:set>
                                  </p:childTnLst>
                                </p:cTn>
                              </p:par>
                            </p:childTnLst>
                          </p:cTn>
                        </p:par>
                        <p:par>
                          <p:cTn id="77" fill="hold">
                            <p:stCondLst>
                              <p:cond delay="400"/>
                            </p:stCondLst>
                            <p:childTnLst>
                              <p:par>
                                <p:cTn id="78" presetID="10" presetClass="entr" presetSubtype="0" fill="hold" nodeType="afterEffect">
                                  <p:stCondLst>
                                    <p:cond delay="0"/>
                                  </p:stCondLst>
                                  <p:childTnLst>
                                    <p:set>
                                      <p:cBhvr>
                                        <p:cTn id="79" dur="1" fill="hold">
                                          <p:stCondLst>
                                            <p:cond delay="0"/>
                                          </p:stCondLst>
                                        </p:cTn>
                                        <p:tgtEl>
                                          <p:spTgt spid="11"/>
                                        </p:tgtEl>
                                        <p:attrNameLst>
                                          <p:attrName>style.visibility</p:attrName>
                                        </p:attrNameLst>
                                      </p:cBhvr>
                                      <p:to>
                                        <p:strVal val="visible"/>
                                      </p:to>
                                    </p:set>
                                    <p:animEffect transition="in" filter="fade">
                                      <p:cBhvr>
                                        <p:cTn id="80" dur="300"/>
                                        <p:tgtEl>
                                          <p:spTgt spid="11"/>
                                        </p:tgtEl>
                                      </p:cBhvr>
                                    </p:animEffect>
                                  </p:childTnLst>
                                </p:cTn>
                              </p:par>
                            </p:childTnLst>
                          </p:cTn>
                        </p:par>
                        <p:par>
                          <p:cTn id="81" fill="hold">
                            <p:stCondLst>
                              <p:cond delay="700"/>
                            </p:stCondLst>
                            <p:childTnLst>
                              <p:par>
                                <p:cTn id="82" presetID="10" presetClass="entr" presetSubtype="0" fill="hold" grpId="0" nodeType="afterEffect">
                                  <p:stCondLst>
                                    <p:cond delay="0"/>
                                  </p:stCondLst>
                                  <p:childTnLst>
                                    <p:set>
                                      <p:cBhvr>
                                        <p:cTn id="83" dur="1" fill="hold">
                                          <p:stCondLst>
                                            <p:cond delay="0"/>
                                          </p:stCondLst>
                                        </p:cTn>
                                        <p:tgtEl>
                                          <p:spTgt spid="6"/>
                                        </p:tgtEl>
                                        <p:attrNameLst>
                                          <p:attrName>style.visibility</p:attrName>
                                        </p:attrNameLst>
                                      </p:cBhvr>
                                      <p:to>
                                        <p:strVal val="visible"/>
                                      </p:to>
                                    </p:set>
                                    <p:animEffect transition="in" filter="fade">
                                      <p:cBhvr>
                                        <p:cTn id="84" dur="300"/>
                                        <p:tgtEl>
                                          <p:spTgt spid="6"/>
                                        </p:tgtEl>
                                      </p:cBhvr>
                                    </p:animEffect>
                                  </p:childTnLst>
                                </p:cTn>
                              </p:par>
                            </p:childTnLst>
                          </p:cTn>
                        </p:par>
                        <p:par>
                          <p:cTn id="85" fill="hold">
                            <p:stCondLst>
                              <p:cond delay="1000"/>
                            </p:stCondLst>
                            <p:childTnLst>
                              <p:par>
                                <p:cTn id="86" presetID="47" presetClass="entr" presetSubtype="0" fill="hold" grpId="0" nodeType="afterEffect">
                                  <p:stCondLst>
                                    <p:cond delay="0"/>
                                  </p:stCondLst>
                                  <p:childTnLst>
                                    <p:set>
                                      <p:cBhvr>
                                        <p:cTn id="87" dur="1" fill="hold">
                                          <p:stCondLst>
                                            <p:cond delay="0"/>
                                          </p:stCondLst>
                                        </p:cTn>
                                        <p:tgtEl>
                                          <p:spTgt spid="5"/>
                                        </p:tgtEl>
                                        <p:attrNameLst>
                                          <p:attrName>style.visibility</p:attrName>
                                        </p:attrNameLst>
                                      </p:cBhvr>
                                      <p:to>
                                        <p:strVal val="visible"/>
                                      </p:to>
                                    </p:set>
                                    <p:animEffect transition="in" filter="fade">
                                      <p:cBhvr>
                                        <p:cTn id="88" dur="200"/>
                                        <p:tgtEl>
                                          <p:spTgt spid="5"/>
                                        </p:tgtEl>
                                      </p:cBhvr>
                                    </p:animEffect>
                                    <p:anim calcmode="lin" valueType="num">
                                      <p:cBhvr>
                                        <p:cTn id="89" dur="200" fill="hold"/>
                                        <p:tgtEl>
                                          <p:spTgt spid="5"/>
                                        </p:tgtEl>
                                        <p:attrNameLst>
                                          <p:attrName>ppt_x</p:attrName>
                                        </p:attrNameLst>
                                      </p:cBhvr>
                                      <p:tavLst>
                                        <p:tav tm="0">
                                          <p:val>
                                            <p:strVal val="#ppt_x"/>
                                          </p:val>
                                        </p:tav>
                                        <p:tav tm="100000">
                                          <p:val>
                                            <p:strVal val="#ppt_x"/>
                                          </p:val>
                                        </p:tav>
                                      </p:tavLst>
                                    </p:anim>
                                    <p:anim calcmode="lin" valueType="num">
                                      <p:cBhvr>
                                        <p:cTn id="90" dur="2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91" fill="hold">
                      <p:stCondLst>
                        <p:cond delay="indefinite"/>
                      </p:stCondLst>
                      <p:childTnLst>
                        <p:par>
                          <p:cTn id="92" fill="hold">
                            <p:stCondLst>
                              <p:cond delay="0"/>
                            </p:stCondLst>
                            <p:childTnLst>
                              <p:par>
                                <p:cTn id="93" presetID="10" presetClass="exit" presetSubtype="0" fill="hold" nodeType="clickEffect">
                                  <p:stCondLst>
                                    <p:cond delay="0"/>
                                  </p:stCondLst>
                                  <p:childTnLst>
                                    <p:animEffect transition="out" filter="fade">
                                      <p:cBhvr>
                                        <p:cTn id="94" dur="200"/>
                                        <p:tgtEl>
                                          <p:spTgt spid="11"/>
                                        </p:tgtEl>
                                      </p:cBhvr>
                                    </p:animEffect>
                                    <p:set>
                                      <p:cBhvr>
                                        <p:cTn id="95" dur="1" fill="hold">
                                          <p:stCondLst>
                                            <p:cond delay="199"/>
                                          </p:stCondLst>
                                        </p:cTn>
                                        <p:tgtEl>
                                          <p:spTgt spid="11"/>
                                        </p:tgtEl>
                                        <p:attrNameLst>
                                          <p:attrName>style.visibility</p:attrName>
                                        </p:attrNameLst>
                                      </p:cBhvr>
                                      <p:to>
                                        <p:strVal val="hidden"/>
                                      </p:to>
                                    </p:set>
                                  </p:childTnLst>
                                </p:cTn>
                              </p:par>
                            </p:childTnLst>
                          </p:cTn>
                        </p:par>
                        <p:par>
                          <p:cTn id="96" fill="hold">
                            <p:stCondLst>
                              <p:cond delay="200"/>
                            </p:stCondLst>
                            <p:childTnLst>
                              <p:par>
                                <p:cTn id="97" presetID="42" presetClass="exit" presetSubtype="0" fill="hold" grpId="1" nodeType="afterEffect">
                                  <p:stCondLst>
                                    <p:cond delay="0"/>
                                  </p:stCondLst>
                                  <p:childTnLst>
                                    <p:animEffect transition="out" filter="fade">
                                      <p:cBhvr>
                                        <p:cTn id="98" dur="100"/>
                                        <p:tgtEl>
                                          <p:spTgt spid="5"/>
                                        </p:tgtEl>
                                      </p:cBhvr>
                                    </p:animEffect>
                                    <p:anim calcmode="lin" valueType="num">
                                      <p:cBhvr>
                                        <p:cTn id="99" dur="100"/>
                                        <p:tgtEl>
                                          <p:spTgt spid="5"/>
                                        </p:tgtEl>
                                        <p:attrNameLst>
                                          <p:attrName>ppt_x</p:attrName>
                                        </p:attrNameLst>
                                      </p:cBhvr>
                                      <p:tavLst>
                                        <p:tav tm="0">
                                          <p:val>
                                            <p:strVal val="ppt_x"/>
                                          </p:val>
                                        </p:tav>
                                        <p:tav tm="100000">
                                          <p:val>
                                            <p:strVal val="ppt_x"/>
                                          </p:val>
                                        </p:tav>
                                      </p:tavLst>
                                    </p:anim>
                                    <p:anim calcmode="lin" valueType="num">
                                      <p:cBhvr>
                                        <p:cTn id="100" dur="100"/>
                                        <p:tgtEl>
                                          <p:spTgt spid="5"/>
                                        </p:tgtEl>
                                        <p:attrNameLst>
                                          <p:attrName>ppt_y</p:attrName>
                                        </p:attrNameLst>
                                      </p:cBhvr>
                                      <p:tavLst>
                                        <p:tav tm="0">
                                          <p:val>
                                            <p:strVal val="ppt_y"/>
                                          </p:val>
                                        </p:tav>
                                        <p:tav tm="100000">
                                          <p:val>
                                            <p:strVal val="ppt_y+.1"/>
                                          </p:val>
                                        </p:tav>
                                      </p:tavLst>
                                    </p:anim>
                                    <p:set>
                                      <p:cBhvr>
                                        <p:cTn id="101" dur="1" fill="hold">
                                          <p:stCondLst>
                                            <p:cond delay="99"/>
                                          </p:stCondLst>
                                        </p:cTn>
                                        <p:tgtEl>
                                          <p:spTgt spid="5"/>
                                        </p:tgtEl>
                                        <p:attrNameLst>
                                          <p:attrName>style.visibility</p:attrName>
                                        </p:attrNameLst>
                                      </p:cBhvr>
                                      <p:to>
                                        <p:strVal val="hidden"/>
                                      </p:to>
                                    </p:set>
                                  </p:childTnLst>
                                </p:cTn>
                              </p:par>
                            </p:childTnLst>
                          </p:cTn>
                        </p:par>
                        <p:par>
                          <p:cTn id="102" fill="hold">
                            <p:stCondLst>
                              <p:cond delay="300"/>
                            </p:stCondLst>
                            <p:childTnLst>
                              <p:par>
                                <p:cTn id="103" presetID="10" presetClass="exit" presetSubtype="0" fill="hold" grpId="1" nodeType="afterEffect">
                                  <p:stCondLst>
                                    <p:cond delay="0"/>
                                  </p:stCondLst>
                                  <p:childTnLst>
                                    <p:animEffect transition="out" filter="fade">
                                      <p:cBhvr>
                                        <p:cTn id="104" dur="100"/>
                                        <p:tgtEl>
                                          <p:spTgt spid="6"/>
                                        </p:tgtEl>
                                      </p:cBhvr>
                                    </p:animEffect>
                                    <p:set>
                                      <p:cBhvr>
                                        <p:cTn id="105" dur="1" fill="hold">
                                          <p:stCondLst>
                                            <p:cond delay="99"/>
                                          </p:stCondLst>
                                        </p:cTn>
                                        <p:tgtEl>
                                          <p:spTgt spid="6"/>
                                        </p:tgtEl>
                                        <p:attrNameLst>
                                          <p:attrName>style.visibility</p:attrName>
                                        </p:attrNameLst>
                                      </p:cBhvr>
                                      <p:to>
                                        <p:strVal val="hidden"/>
                                      </p:to>
                                    </p:set>
                                  </p:childTnLst>
                                </p:cTn>
                              </p:par>
                            </p:childTnLst>
                          </p:cTn>
                        </p:par>
                        <p:par>
                          <p:cTn id="106" fill="hold">
                            <p:stCondLst>
                              <p:cond delay="400"/>
                            </p:stCondLst>
                            <p:childTnLst>
                              <p:par>
                                <p:cTn id="107" presetID="10" presetClass="entr" presetSubtype="0" fill="hold" nodeType="afterEffect">
                                  <p:stCondLst>
                                    <p:cond delay="0"/>
                                  </p:stCondLst>
                                  <p:childTnLst>
                                    <p:set>
                                      <p:cBhvr>
                                        <p:cTn id="108" dur="1" fill="hold">
                                          <p:stCondLst>
                                            <p:cond delay="0"/>
                                          </p:stCondLst>
                                        </p:cTn>
                                        <p:tgtEl>
                                          <p:spTgt spid="12"/>
                                        </p:tgtEl>
                                        <p:attrNameLst>
                                          <p:attrName>style.visibility</p:attrName>
                                        </p:attrNameLst>
                                      </p:cBhvr>
                                      <p:to>
                                        <p:strVal val="visible"/>
                                      </p:to>
                                    </p:set>
                                    <p:animEffect transition="in" filter="fade">
                                      <p:cBhvr>
                                        <p:cTn id="109" dur="300"/>
                                        <p:tgtEl>
                                          <p:spTgt spid="12"/>
                                        </p:tgtEl>
                                      </p:cBhvr>
                                    </p:animEffect>
                                  </p:childTnLst>
                                </p:cTn>
                              </p:par>
                            </p:childTnLst>
                          </p:cTn>
                        </p:par>
                        <p:par>
                          <p:cTn id="110" fill="hold">
                            <p:stCondLst>
                              <p:cond delay="700"/>
                            </p:stCondLst>
                            <p:childTnLst>
                              <p:par>
                                <p:cTn id="111" presetID="10" presetClass="entr" presetSubtype="0" fill="hold" grpId="0" nodeType="afterEffect">
                                  <p:stCondLst>
                                    <p:cond delay="0"/>
                                  </p:stCondLst>
                                  <p:childTnLst>
                                    <p:set>
                                      <p:cBhvr>
                                        <p:cTn id="112" dur="1" fill="hold">
                                          <p:stCondLst>
                                            <p:cond delay="0"/>
                                          </p:stCondLst>
                                        </p:cTn>
                                        <p:tgtEl>
                                          <p:spTgt spid="7"/>
                                        </p:tgtEl>
                                        <p:attrNameLst>
                                          <p:attrName>style.visibility</p:attrName>
                                        </p:attrNameLst>
                                      </p:cBhvr>
                                      <p:to>
                                        <p:strVal val="visible"/>
                                      </p:to>
                                    </p:set>
                                    <p:animEffect transition="in" filter="fade">
                                      <p:cBhvr>
                                        <p:cTn id="113" dur="200"/>
                                        <p:tgtEl>
                                          <p:spTgt spid="7"/>
                                        </p:tgtEl>
                                      </p:cBhvr>
                                    </p:animEffect>
                                  </p:childTnLst>
                                </p:cTn>
                              </p:par>
                            </p:childTnLst>
                          </p:cTn>
                        </p:par>
                        <p:par>
                          <p:cTn id="114" fill="hold">
                            <p:stCondLst>
                              <p:cond delay="900"/>
                            </p:stCondLst>
                            <p:childTnLst>
                              <p:par>
                                <p:cTn id="115" presetID="47" presetClass="entr" presetSubtype="0" fill="hold" grpId="0" nodeType="afterEffect">
                                  <p:stCondLst>
                                    <p:cond delay="0"/>
                                  </p:stCondLst>
                                  <p:childTnLst>
                                    <p:set>
                                      <p:cBhvr>
                                        <p:cTn id="116" dur="1" fill="hold">
                                          <p:stCondLst>
                                            <p:cond delay="0"/>
                                          </p:stCondLst>
                                        </p:cTn>
                                        <p:tgtEl>
                                          <p:spTgt spid="8"/>
                                        </p:tgtEl>
                                        <p:attrNameLst>
                                          <p:attrName>style.visibility</p:attrName>
                                        </p:attrNameLst>
                                      </p:cBhvr>
                                      <p:to>
                                        <p:strVal val="visible"/>
                                      </p:to>
                                    </p:set>
                                    <p:animEffect transition="in" filter="fade">
                                      <p:cBhvr>
                                        <p:cTn id="117" dur="200"/>
                                        <p:tgtEl>
                                          <p:spTgt spid="8"/>
                                        </p:tgtEl>
                                      </p:cBhvr>
                                    </p:animEffect>
                                    <p:anim calcmode="lin" valueType="num">
                                      <p:cBhvr>
                                        <p:cTn id="118" dur="200" fill="hold"/>
                                        <p:tgtEl>
                                          <p:spTgt spid="8"/>
                                        </p:tgtEl>
                                        <p:attrNameLst>
                                          <p:attrName>ppt_x</p:attrName>
                                        </p:attrNameLst>
                                      </p:cBhvr>
                                      <p:tavLst>
                                        <p:tav tm="0">
                                          <p:val>
                                            <p:strVal val="#ppt_x"/>
                                          </p:val>
                                        </p:tav>
                                        <p:tav tm="100000">
                                          <p:val>
                                            <p:strVal val="#ppt_x"/>
                                          </p:val>
                                        </p:tav>
                                      </p:tavLst>
                                    </p:anim>
                                    <p:anim calcmode="lin" valueType="num">
                                      <p:cBhvr>
                                        <p:cTn id="119" dur="2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7" grpId="1"/>
      <p:bldP spid="10" grpId="0" animBg="1"/>
      <p:bldP spid="10" grpId="1" animBg="1"/>
      <p:bldP spid="10" grpId="2" animBg="1"/>
      <p:bldP spid="10" grpId="3" animBg="1"/>
      <p:bldP spid="9" grpId="0" animBg="1"/>
      <p:bldP spid="9" grpId="1" animBg="1"/>
      <p:bldP spid="9" grpId="2" animBg="1"/>
      <p:bldP spid="9" grpId="3" animBg="1"/>
      <p:bldP spid="4" grpId="0" animBg="1"/>
      <p:bldP spid="4" grpId="1" animBg="1"/>
      <p:bldP spid="4" grpId="2" animBg="1"/>
      <p:bldP spid="4" grpId="3" animBg="1"/>
      <p:bldP spid="3" grpId="0" animBg="1"/>
      <p:bldP spid="3" grpId="1" animBg="1"/>
      <p:bldP spid="3" grpId="2" animBg="1"/>
      <p:bldP spid="3" grpId="3" animBg="1"/>
      <p:bldP spid="6" grpId="0" animBg="1"/>
      <p:bldP spid="6" grpId="1" animBg="1"/>
      <p:bldP spid="6" grpId="2" animBg="1"/>
      <p:bldP spid="6" grpId="3" animBg="1"/>
      <p:bldP spid="5" grpId="0" animBg="1"/>
      <p:bldP spid="5" grpId="1" animBg="1"/>
      <p:bldP spid="5" grpId="2" animBg="1"/>
      <p:bldP spid="5" grpId="3" animBg="1"/>
      <p:bldP spid="7" grpId="0" animBg="1"/>
      <p:bldP spid="7" grpId="1" animBg="1"/>
      <p:bldP spid="8" grpId="0" animBg="1"/>
      <p:bldP spid="8" grpId="1" animBg="1"/>
      <p:bldP spid="15" grpId="0" animBg="1"/>
      <p:bldP spid="15" grpId="1"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de la diapositive"/>
          <p:cNvSpPr>
            <a:spLocks noGrp="1"/>
          </p:cNvSpPr>
          <p:nvPr>
            <p:ph type="ctrTitle" idx="4294967295"/>
          </p:nvPr>
        </p:nvSpPr>
        <p:spPr>
          <a:xfrm>
            <a:off x="0" y="-4183063"/>
            <a:ext cx="24479250" cy="1025138"/>
          </a:xfrm>
          <a:prstGeom prst="rect">
            <a:avLst/>
          </a:prstGeom>
        </p:spPr>
        <p:txBody>
          <a:bodyPr>
            <a:noAutofit/>
          </a:bodyPr>
          <a:lstStyle/>
          <a:p>
            <a:pPr algn="l"/>
            <a:r>
              <a:rPr lang="fr-FR" sz="6600" dirty="0">
                <a:solidFill>
                  <a:schemeClr val="bg1"/>
                </a:solidFill>
                <a:latin typeface="Bahnschrift bold" panose="020B0502040204020203" pitchFamily="34" charset="0"/>
              </a:rPr>
              <a:t>Quiz pour deviner le symbole de l’UE</a:t>
            </a:r>
          </a:p>
        </p:txBody>
      </p:sp>
      <p:sp>
        <p:nvSpPr>
          <p:cNvPr id="6" name="Titre">
            <a:extLst>
              <a:ext uri="{FF2B5EF4-FFF2-40B4-BE49-F238E27FC236}">
                <a16:creationId xmlns:a16="http://schemas.microsoft.com/office/drawing/2014/main" id="{E764870F-65B2-2A31-B1B1-2F50D5BBA6FC}"/>
              </a:ext>
            </a:extLst>
          </p:cNvPr>
          <p:cNvSpPr txBox="1">
            <a:spLocks/>
          </p:cNvSpPr>
          <p:nvPr/>
        </p:nvSpPr>
        <p:spPr>
          <a:xfrm>
            <a:off x="651837" y="4261012"/>
            <a:ext cx="7602267" cy="4798531"/>
          </a:xfrm>
          <a:prstGeom prst="rect">
            <a:avLst/>
          </a:prstGeom>
        </p:spPr>
        <p:txBody>
          <a:bodyPr vert="horz" lIns="91440" tIns="45720" rIns="91440" bIns="45720" rtlCol="0" anchor="b">
            <a:noAutofit/>
          </a:bodyPr>
          <a:lstStyle>
            <a:lvl1pPr algn="ctr" defTabSz="1823954" rtl="0" eaLnBrk="1" latinLnBrk="0" hangingPunct="1">
              <a:lnSpc>
                <a:spcPct val="90000"/>
              </a:lnSpc>
              <a:spcBef>
                <a:spcPct val="0"/>
              </a:spcBef>
              <a:buNone/>
              <a:defRPr sz="11968" kern="1200">
                <a:solidFill>
                  <a:schemeClr val="tx1"/>
                </a:solidFill>
                <a:latin typeface="+mj-lt"/>
                <a:ea typeface="+mj-ea"/>
                <a:cs typeface="+mj-cs"/>
              </a:defRPr>
            </a:lvl1pPr>
          </a:lstStyle>
          <a:p>
            <a:pPr algn="l"/>
            <a:r>
              <a:rPr lang="fr-FR" sz="12000" dirty="0">
                <a:solidFill>
                  <a:schemeClr val="bg1"/>
                </a:solidFill>
                <a:latin typeface="Bahnschrift bold" panose="020B0502040204020203" pitchFamily="34" charset="0"/>
              </a:rPr>
              <a:t>Devinez le symbole de l’UE</a:t>
            </a:r>
          </a:p>
        </p:txBody>
      </p:sp>
      <p:pic>
        <p:nvPicPr>
          <p:cNvPr id="3" name="Illustration de personnages, jeu 2" descr="Une femme et un homme se posent des questions et y répondent tour à tou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36130" y="0"/>
            <a:ext cx="24715379" cy="13907386"/>
          </a:xfrm>
          <a:prstGeom prst="rect">
            <a:avLst/>
          </a:prstGeom>
        </p:spPr>
      </p:pic>
      <p:grpSp>
        <p:nvGrpSpPr>
          <p:cNvPr id="20" name="Question n° 1" descr="Créé en Autriche, c’est maintenant l’hymne de l’UE."/>
          <p:cNvGrpSpPr/>
          <p:nvPr/>
        </p:nvGrpSpPr>
        <p:grpSpPr>
          <a:xfrm>
            <a:off x="834938" y="-240631"/>
            <a:ext cx="23793694" cy="13792702"/>
            <a:chOff x="834938" y="-240631"/>
            <a:chExt cx="23793694" cy="13792702"/>
          </a:xfrm>
        </p:grpSpPr>
        <p:pic>
          <p:nvPicPr>
            <p:cNvPr id="17" name="bubble-1" title="speech bubble"/>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34938" y="-240631"/>
              <a:ext cx="23793694" cy="13792702"/>
            </a:xfrm>
            <a:prstGeom prst="rect">
              <a:avLst/>
            </a:prstGeom>
          </p:spPr>
        </p:pic>
        <p:sp>
          <p:nvSpPr>
            <p:cNvPr id="19" name="text-bubble"/>
            <p:cNvSpPr/>
            <p:nvPr/>
          </p:nvSpPr>
          <p:spPr>
            <a:xfrm>
              <a:off x="15304523" y="2279370"/>
              <a:ext cx="3760766" cy="1985159"/>
            </a:xfrm>
            <a:prstGeom prst="rect">
              <a:avLst/>
            </a:prstGeom>
          </p:spPr>
          <p:txBody>
            <a:bodyPr wrap="square">
              <a:spAutoFit/>
            </a:bodyPr>
            <a:lstStyle/>
            <a:p>
              <a:r>
                <a:rPr lang="fr-FR" sz="4100" dirty="0">
                  <a:latin typeface="Bahnschrift SemiBold SemiConden" panose="020B0502040204020203" pitchFamily="34" charset="0"/>
                </a:rPr>
                <a:t>Créé en Autriche, c’est maintenant l’hymne de l’UE.</a:t>
              </a:r>
            </a:p>
          </p:txBody>
        </p:sp>
      </p:grpSp>
      <p:grpSp>
        <p:nvGrpSpPr>
          <p:cNvPr id="31" name="Réponse n° 1" descr="L’Ode à la joie"/>
          <p:cNvGrpSpPr/>
          <p:nvPr/>
        </p:nvGrpSpPr>
        <p:grpSpPr>
          <a:xfrm>
            <a:off x="742361" y="-1845252"/>
            <a:ext cx="23106822" cy="12997588"/>
            <a:chOff x="742361" y="-1845252"/>
            <a:chExt cx="23106822" cy="12997588"/>
          </a:xfrm>
        </p:grpSpPr>
        <p:pic>
          <p:nvPicPr>
            <p:cNvPr id="22" name="bubble-2" title="speech bubble"/>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42361" y="-1845252"/>
              <a:ext cx="23106822" cy="12997588"/>
            </a:xfrm>
            <a:prstGeom prst="rect">
              <a:avLst/>
            </a:prstGeom>
          </p:spPr>
        </p:pic>
        <p:sp>
          <p:nvSpPr>
            <p:cNvPr id="29" name="text-bubble"/>
            <p:cNvSpPr/>
            <p:nvPr/>
          </p:nvSpPr>
          <p:spPr>
            <a:xfrm>
              <a:off x="15179083" y="5707955"/>
              <a:ext cx="3766069" cy="861774"/>
            </a:xfrm>
            <a:prstGeom prst="rect">
              <a:avLst/>
            </a:prstGeom>
          </p:spPr>
          <p:txBody>
            <a:bodyPr wrap="square">
              <a:spAutoFit/>
            </a:bodyPr>
            <a:lstStyle/>
            <a:p>
              <a:pPr algn="ctr"/>
              <a:r>
                <a:rPr lang="fr-FR" sz="5000" dirty="0">
                  <a:latin typeface="Bahnschrift SemiBold Condensed" panose="020B0502040204020203" pitchFamily="34" charset="0"/>
                </a:rPr>
                <a:t>L’Ode à la joie.</a:t>
              </a:r>
            </a:p>
          </p:txBody>
        </p:sp>
      </p:grpSp>
      <p:grpSp>
        <p:nvGrpSpPr>
          <p:cNvPr id="27" name="Question n° 2" descr="Le nombre d’étoiles sur le drapeau de l’UE."/>
          <p:cNvGrpSpPr/>
          <p:nvPr/>
        </p:nvGrpSpPr>
        <p:grpSpPr>
          <a:xfrm>
            <a:off x="731476" y="-1856137"/>
            <a:ext cx="23106822" cy="12997588"/>
            <a:chOff x="742361" y="-1845252"/>
            <a:chExt cx="23106822" cy="12997588"/>
          </a:xfrm>
        </p:grpSpPr>
        <p:pic>
          <p:nvPicPr>
            <p:cNvPr id="28" name="bubble-2" title="speech bubble"/>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42361" y="-1845252"/>
              <a:ext cx="23106822" cy="12997588"/>
            </a:xfrm>
            <a:prstGeom prst="rect">
              <a:avLst/>
            </a:prstGeom>
          </p:spPr>
        </p:pic>
        <p:sp>
          <p:nvSpPr>
            <p:cNvPr id="30" name="text-bubble"/>
            <p:cNvSpPr/>
            <p:nvPr/>
          </p:nvSpPr>
          <p:spPr>
            <a:xfrm>
              <a:off x="14934411" y="5504099"/>
              <a:ext cx="4368162" cy="1384995"/>
            </a:xfrm>
            <a:prstGeom prst="rect">
              <a:avLst/>
            </a:prstGeom>
          </p:spPr>
          <p:txBody>
            <a:bodyPr wrap="square">
              <a:spAutoFit/>
            </a:bodyPr>
            <a:lstStyle/>
            <a:p>
              <a:r>
                <a:rPr lang="fr-FR" sz="4200" dirty="0">
                  <a:latin typeface="Bahnschrift SemiBold Condensed" panose="020B0502040204020203" pitchFamily="34" charset="0"/>
                </a:rPr>
                <a:t>Le nombre d’étoiles sur le drapeau de l’UE.</a:t>
              </a:r>
            </a:p>
          </p:txBody>
        </p:sp>
      </p:grpSp>
      <p:grpSp>
        <p:nvGrpSpPr>
          <p:cNvPr id="32" name="Réponse n° 2" descr="12 étoiles"/>
          <p:cNvGrpSpPr/>
          <p:nvPr/>
        </p:nvGrpSpPr>
        <p:grpSpPr>
          <a:xfrm>
            <a:off x="856710" y="-218859"/>
            <a:ext cx="23793694" cy="13792702"/>
            <a:chOff x="834938" y="-240631"/>
            <a:chExt cx="23793694" cy="13792702"/>
          </a:xfrm>
        </p:grpSpPr>
        <p:pic>
          <p:nvPicPr>
            <p:cNvPr id="33" name="bubble-1" title="speech bubble"/>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34938" y="-240631"/>
              <a:ext cx="23793694" cy="13792702"/>
            </a:xfrm>
            <a:prstGeom prst="rect">
              <a:avLst/>
            </a:prstGeom>
          </p:spPr>
        </p:pic>
        <p:sp>
          <p:nvSpPr>
            <p:cNvPr id="34" name="text-bubble"/>
            <p:cNvSpPr/>
            <p:nvPr/>
          </p:nvSpPr>
          <p:spPr>
            <a:xfrm>
              <a:off x="15206552" y="2834539"/>
              <a:ext cx="3760766" cy="877163"/>
            </a:xfrm>
            <a:prstGeom prst="rect">
              <a:avLst/>
            </a:prstGeom>
          </p:spPr>
          <p:txBody>
            <a:bodyPr wrap="square">
              <a:spAutoFit/>
            </a:bodyPr>
            <a:lstStyle/>
            <a:p>
              <a:pPr algn="ctr"/>
              <a:r>
                <a:rPr lang="fr-FR" sz="5100" dirty="0">
                  <a:latin typeface="Bahnschrift SemiBold SemiConden" panose="020B0502040204020203" pitchFamily="34" charset="0"/>
                </a:rPr>
                <a:t>12 étoiles</a:t>
              </a:r>
              <a:r>
                <a:rPr lang="en-150" sz="5100" dirty="0">
                  <a:latin typeface="Bahnschrift SemiBold SemiConden" panose="020B0502040204020203" pitchFamily="34" charset="0"/>
                </a:rPr>
                <a:t>.</a:t>
              </a:r>
              <a:endParaRPr lang="fr-FR" sz="5100" dirty="0">
                <a:latin typeface="Bahnschrift SemiBold SemiConden" panose="020B0502040204020203" pitchFamily="34" charset="0"/>
              </a:endParaRPr>
            </a:p>
          </p:txBody>
        </p:sp>
      </p:grpSp>
      <p:grpSp>
        <p:nvGrpSpPr>
          <p:cNvPr id="35" name="Question n° 3" descr="Cette date anniversaire d’un discours important est à présent le jour où nous célébrons l’UE."/>
          <p:cNvGrpSpPr/>
          <p:nvPr/>
        </p:nvGrpSpPr>
        <p:grpSpPr>
          <a:xfrm>
            <a:off x="845825" y="-229744"/>
            <a:ext cx="23793694" cy="13792702"/>
            <a:chOff x="834938" y="-240631"/>
            <a:chExt cx="23793694" cy="13792702"/>
          </a:xfrm>
        </p:grpSpPr>
        <p:pic>
          <p:nvPicPr>
            <p:cNvPr id="36" name="bubble-1" title="speech bubble"/>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34938" y="-240631"/>
              <a:ext cx="23793694" cy="13792702"/>
            </a:xfrm>
            <a:prstGeom prst="rect">
              <a:avLst/>
            </a:prstGeom>
          </p:spPr>
        </p:pic>
        <p:sp>
          <p:nvSpPr>
            <p:cNvPr id="37" name="text-bubble"/>
            <p:cNvSpPr/>
            <p:nvPr/>
          </p:nvSpPr>
          <p:spPr>
            <a:xfrm>
              <a:off x="14807223" y="2066711"/>
              <a:ext cx="4866704" cy="2492990"/>
            </a:xfrm>
            <a:prstGeom prst="rect">
              <a:avLst/>
            </a:prstGeom>
          </p:spPr>
          <p:txBody>
            <a:bodyPr wrap="square">
              <a:spAutoFit/>
            </a:bodyPr>
            <a:lstStyle/>
            <a:p>
              <a:r>
                <a:rPr lang="fr-FR" sz="3900" dirty="0">
                  <a:latin typeface="Bahnschrift SemiBold SemiConden" panose="020B0502040204020203" pitchFamily="34" charset="0"/>
                </a:rPr>
                <a:t>Cette date anniversaire d’un discours important est à présent le jour où nous célébrons l’UE.</a:t>
              </a:r>
            </a:p>
          </p:txBody>
        </p:sp>
      </p:grpSp>
      <p:grpSp>
        <p:nvGrpSpPr>
          <p:cNvPr id="38" name="Réponse n° 3" descr="Le 9 mai, journée de l’Europe"/>
          <p:cNvGrpSpPr/>
          <p:nvPr/>
        </p:nvGrpSpPr>
        <p:grpSpPr>
          <a:xfrm>
            <a:off x="720591" y="-1867022"/>
            <a:ext cx="23106822" cy="12997588"/>
            <a:chOff x="742361" y="-1845252"/>
            <a:chExt cx="23106822" cy="12997588"/>
          </a:xfrm>
        </p:grpSpPr>
        <p:pic>
          <p:nvPicPr>
            <p:cNvPr id="39" name="bubble-2" title="speech bubble"/>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42361" y="-1845252"/>
              <a:ext cx="23106822" cy="12997588"/>
            </a:xfrm>
            <a:prstGeom prst="rect">
              <a:avLst/>
            </a:prstGeom>
          </p:spPr>
        </p:pic>
        <p:sp>
          <p:nvSpPr>
            <p:cNvPr id="40" name="text-bubble"/>
            <p:cNvSpPr/>
            <p:nvPr/>
          </p:nvSpPr>
          <p:spPr>
            <a:xfrm>
              <a:off x="14626748" y="5414042"/>
              <a:ext cx="4866704" cy="1446550"/>
            </a:xfrm>
            <a:prstGeom prst="rect">
              <a:avLst/>
            </a:prstGeom>
          </p:spPr>
          <p:txBody>
            <a:bodyPr wrap="square">
              <a:spAutoFit/>
            </a:bodyPr>
            <a:lstStyle/>
            <a:p>
              <a:pPr algn="ctr"/>
              <a:r>
                <a:rPr lang="fr-FR" sz="4400" dirty="0">
                  <a:latin typeface="Bahnschrift SemiBold Condensed" panose="020B0502040204020203" pitchFamily="34" charset="0"/>
                </a:rPr>
                <a:t>Le 9 mai :</a:t>
              </a:r>
            </a:p>
            <a:p>
              <a:pPr algn="ctr"/>
              <a:r>
                <a:rPr lang="fr-FR" sz="4400" dirty="0">
                  <a:latin typeface="Bahnschrift Light SemiCondensed" panose="020B0502040204020203" pitchFamily="34" charset="0"/>
                </a:rPr>
                <a:t>Journée de l’Europe.</a:t>
              </a:r>
            </a:p>
          </p:txBody>
        </p:sp>
      </p:grpSp>
      <p:grpSp>
        <p:nvGrpSpPr>
          <p:cNvPr id="41" name="Question n° 4" descr="Le projet européen est résumé dans cette phrase."/>
          <p:cNvGrpSpPr/>
          <p:nvPr/>
        </p:nvGrpSpPr>
        <p:grpSpPr>
          <a:xfrm>
            <a:off x="742363" y="-1812593"/>
            <a:ext cx="23106822" cy="12997588"/>
            <a:chOff x="742361" y="-1845252"/>
            <a:chExt cx="23106822" cy="12997588"/>
          </a:xfrm>
        </p:grpSpPr>
        <p:pic>
          <p:nvPicPr>
            <p:cNvPr id="42" name="bubble-2" title="speech bubble"/>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42361" y="-1845252"/>
              <a:ext cx="23106822" cy="12997588"/>
            </a:xfrm>
            <a:prstGeom prst="rect">
              <a:avLst/>
            </a:prstGeom>
          </p:spPr>
        </p:pic>
        <p:sp>
          <p:nvSpPr>
            <p:cNvPr id="44" name="text-bubble"/>
            <p:cNvSpPr/>
            <p:nvPr/>
          </p:nvSpPr>
          <p:spPr>
            <a:xfrm>
              <a:off x="15267520" y="5272777"/>
              <a:ext cx="3766069" cy="1985159"/>
            </a:xfrm>
            <a:prstGeom prst="rect">
              <a:avLst/>
            </a:prstGeom>
          </p:spPr>
          <p:txBody>
            <a:bodyPr wrap="square">
              <a:spAutoFit/>
            </a:bodyPr>
            <a:lstStyle/>
            <a:p>
              <a:r>
                <a:rPr lang="fr-FR" sz="4100" dirty="0">
                  <a:latin typeface="Bahnschrift SemiBold Condensed" panose="020B0502040204020203" pitchFamily="34" charset="0"/>
                </a:rPr>
                <a:t>Le projet européen est résumé dans cette phrase.</a:t>
              </a:r>
              <a:endParaRPr lang="en-150" sz="4100" dirty="0">
                <a:latin typeface="Bahnschrift Light SemiCondensed" panose="020B0502040204020203" pitchFamily="34" charset="0"/>
              </a:endParaRPr>
            </a:p>
          </p:txBody>
        </p:sp>
      </p:grpSp>
      <p:grpSp>
        <p:nvGrpSpPr>
          <p:cNvPr id="45" name="Réponse n° 4" descr="Unie dans la diversité, la devise de l’UE"/>
          <p:cNvGrpSpPr/>
          <p:nvPr/>
        </p:nvGrpSpPr>
        <p:grpSpPr>
          <a:xfrm>
            <a:off x="834940" y="-240629"/>
            <a:ext cx="23793694" cy="13792702"/>
            <a:chOff x="834938" y="-240631"/>
            <a:chExt cx="23793694" cy="13792702"/>
          </a:xfrm>
        </p:grpSpPr>
        <p:pic>
          <p:nvPicPr>
            <p:cNvPr id="46" name="bubble-1" title="speech bubble"/>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34938" y="-240631"/>
              <a:ext cx="23793694" cy="13792702"/>
            </a:xfrm>
            <a:prstGeom prst="rect">
              <a:avLst/>
            </a:prstGeom>
          </p:spPr>
        </p:pic>
        <p:sp>
          <p:nvSpPr>
            <p:cNvPr id="47" name="text-bubble"/>
            <p:cNvSpPr/>
            <p:nvPr/>
          </p:nvSpPr>
          <p:spPr>
            <a:xfrm>
              <a:off x="14749354" y="2278592"/>
              <a:ext cx="4866704" cy="2308324"/>
            </a:xfrm>
            <a:prstGeom prst="rect">
              <a:avLst/>
            </a:prstGeom>
          </p:spPr>
          <p:txBody>
            <a:bodyPr wrap="square">
              <a:spAutoFit/>
            </a:bodyPr>
            <a:lstStyle/>
            <a:p>
              <a:pPr algn="ctr"/>
              <a:r>
                <a:rPr lang="fr-FR" sz="4800" dirty="0">
                  <a:latin typeface="Bahnschrift SemiBold SemiConden" panose="020B0502040204020203" pitchFamily="34" charset="0"/>
                </a:rPr>
                <a:t>Unie dans la diversité</a:t>
              </a:r>
            </a:p>
            <a:p>
              <a:pPr algn="ctr"/>
              <a:r>
                <a:rPr lang="fr-FR" sz="4800" dirty="0">
                  <a:latin typeface="Bahnschrift Light SemiCondensed" panose="020B0502040204020203" pitchFamily="34" charset="0"/>
                </a:rPr>
                <a:t>La devise de l’UE</a:t>
              </a:r>
            </a:p>
          </p:txBody>
        </p:sp>
      </p:grpSp>
      <p:grpSp>
        <p:nvGrpSpPr>
          <p:cNvPr id="51" name="Question n° 5" descr="Il nous facilite la vie lorsque nous nous rendons dans un autre pays de l'UE."/>
          <p:cNvGrpSpPr/>
          <p:nvPr/>
        </p:nvGrpSpPr>
        <p:grpSpPr>
          <a:xfrm>
            <a:off x="856712" y="-218857"/>
            <a:ext cx="23793694" cy="13792702"/>
            <a:chOff x="834938" y="-240631"/>
            <a:chExt cx="23793694" cy="13792702"/>
          </a:xfrm>
        </p:grpSpPr>
        <p:pic>
          <p:nvPicPr>
            <p:cNvPr id="52" name="bubble-1" title="speech bubble"/>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34938" y="-240631"/>
              <a:ext cx="23793694" cy="13792702"/>
            </a:xfrm>
            <a:prstGeom prst="rect">
              <a:avLst/>
            </a:prstGeom>
          </p:spPr>
        </p:pic>
        <p:sp>
          <p:nvSpPr>
            <p:cNvPr id="53" name="text-bubble"/>
            <p:cNvSpPr/>
            <p:nvPr/>
          </p:nvSpPr>
          <p:spPr>
            <a:xfrm>
              <a:off x="15132303" y="2055453"/>
              <a:ext cx="4424276" cy="2554545"/>
            </a:xfrm>
            <a:prstGeom prst="rect">
              <a:avLst/>
            </a:prstGeom>
          </p:spPr>
          <p:txBody>
            <a:bodyPr wrap="square">
              <a:spAutoFit/>
            </a:bodyPr>
            <a:lstStyle/>
            <a:p>
              <a:r>
                <a:rPr lang="fr-FR" sz="4000" dirty="0">
                  <a:latin typeface="Bahnschrift SemiBold SemiConden" panose="020B0502040204020203" pitchFamily="34" charset="0"/>
                </a:rPr>
                <a:t>Il nous facilite la vie lorsque nous nous rendons dans un autre pays de l'UE.</a:t>
              </a:r>
              <a:endParaRPr lang="en-150" sz="4000" dirty="0">
                <a:latin typeface="Bahnschrift SemiLight SemiConde" panose="020B0502040204020203" pitchFamily="34" charset="0"/>
              </a:endParaRPr>
            </a:p>
          </p:txBody>
        </p:sp>
      </p:grpSp>
      <p:grpSp>
        <p:nvGrpSpPr>
          <p:cNvPr id="59" name="Réponse n° 5" descr="L’euro"/>
          <p:cNvGrpSpPr/>
          <p:nvPr/>
        </p:nvGrpSpPr>
        <p:grpSpPr>
          <a:xfrm>
            <a:off x="731478" y="-1856135"/>
            <a:ext cx="23106822" cy="12997588"/>
            <a:chOff x="742361" y="-1845252"/>
            <a:chExt cx="23106822" cy="12997588"/>
          </a:xfrm>
        </p:grpSpPr>
        <p:pic>
          <p:nvPicPr>
            <p:cNvPr id="60" name="bubble-2" title="speech bubble"/>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42361" y="-1845252"/>
              <a:ext cx="23106822" cy="12997588"/>
            </a:xfrm>
            <a:prstGeom prst="rect">
              <a:avLst/>
            </a:prstGeom>
          </p:spPr>
        </p:pic>
        <p:sp>
          <p:nvSpPr>
            <p:cNvPr id="61" name="text bubble"/>
            <p:cNvSpPr/>
            <p:nvPr/>
          </p:nvSpPr>
          <p:spPr>
            <a:xfrm>
              <a:off x="15146426" y="5801369"/>
              <a:ext cx="3766069" cy="877163"/>
            </a:xfrm>
            <a:prstGeom prst="rect">
              <a:avLst/>
            </a:prstGeom>
          </p:spPr>
          <p:txBody>
            <a:bodyPr wrap="square">
              <a:spAutoFit/>
            </a:bodyPr>
            <a:lstStyle/>
            <a:p>
              <a:pPr algn="ctr"/>
              <a:r>
                <a:rPr lang="fr-FR" sz="5100" dirty="0">
                  <a:latin typeface="Bahnschrift SemiBold Condensed" panose="020B0502040204020203" pitchFamily="34" charset="0"/>
                </a:rPr>
                <a:t>L’euro</a:t>
              </a:r>
              <a:endParaRPr lang="fr-FR" sz="5100" dirty="0">
                <a:latin typeface="Bahnschrift Light SemiCondensed" panose="020B0502040204020203" pitchFamily="34" charset="0"/>
              </a:endParaRPr>
            </a:p>
          </p:txBody>
        </p:sp>
      </p:grpSp>
      <p:sp>
        <p:nvSpPr>
          <p:cNvPr id="43" name="Bas de page">
            <a:extLst>
              <a:ext uri="{C183D7F6-B498-43B3-948B-1728B52AA6E4}">
                <adec:decorative xmlns:adec="http://schemas.microsoft.com/office/drawing/2017/decorative" val="1"/>
              </a:ext>
            </a:extLst>
          </p:cNvPr>
          <p:cNvSpPr/>
          <p:nvPr/>
        </p:nvSpPr>
        <p:spPr>
          <a:xfrm>
            <a:off x="0" y="12530328"/>
            <a:ext cx="24479250" cy="122536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150" dirty="0">
              <a:solidFill>
                <a:schemeClr val="bg1"/>
              </a:solidFill>
            </a:endParaRPr>
          </a:p>
        </p:txBody>
      </p:sp>
      <p:pic>
        <p:nvPicPr>
          <p:cNvPr id="48" name="Drapeau de l’UE">
            <a:extLst>
              <a:ext uri="{C183D7F6-B498-43B3-948B-1728B52AA6E4}">
                <adec:decorative xmlns:adec="http://schemas.microsoft.com/office/drawing/2017/decorative" val="1"/>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flipH="1">
            <a:off x="23019996" y="12768071"/>
            <a:ext cx="1124811" cy="750191"/>
          </a:xfrm>
          <a:prstGeom prst="rect">
            <a:avLst/>
          </a:prstGeom>
        </p:spPr>
      </p:pic>
    </p:spTree>
    <p:extLst>
      <p:ext uri="{BB962C8B-B14F-4D97-AF65-F5344CB8AC3E}">
        <p14:creationId xmlns:p14="http://schemas.microsoft.com/office/powerpoint/2010/main" val="67563353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20"/>
                                        </p:tgtEl>
                                        <p:attrNameLst>
                                          <p:attrName>style.visibility</p:attrName>
                                        </p:attrNameLst>
                                      </p:cBhvr>
                                      <p:to>
                                        <p:strVal val="visible"/>
                                      </p:to>
                                    </p:set>
                                    <p:animEffect transition="in" filter="fade">
                                      <p:cBhvr>
                                        <p:cTn id="11" dur="1000"/>
                                        <p:tgtEl>
                                          <p:spTgt spid="20"/>
                                        </p:tgtEl>
                                      </p:cBhvr>
                                    </p:animEffect>
                                  </p:childTnLst>
                                  <p:subTnLst>
                                    <p:set>
                                      <p:cBhvr override="childStyle">
                                        <p:cTn dur="1" fill="hold" display="0" masterRel="nextClick" afterEffect="1"/>
                                        <p:tgtEl>
                                          <p:spTgt spid="20"/>
                                        </p:tgtEl>
                                        <p:attrNameLst>
                                          <p:attrName>style.visibility</p:attrName>
                                        </p:attrNameLst>
                                      </p:cBhvr>
                                      <p:to>
                                        <p:strVal val="hidden"/>
                                      </p:to>
                                    </p:set>
                                  </p:subTnLst>
                                </p:cTn>
                              </p:par>
                            </p:childTnLst>
                          </p:cTn>
                        </p:par>
                      </p:childTnLst>
                    </p:cTn>
                  </p:par>
                  <p:par>
                    <p:cTn id="12" fill="hold">
                      <p:stCondLst>
                        <p:cond delay="indefinite"/>
                      </p:stCondLst>
                      <p:childTnLst>
                        <p:par>
                          <p:cTn id="13" fill="hold">
                            <p:stCondLst>
                              <p:cond delay="0"/>
                            </p:stCondLst>
                            <p:childTnLst>
                              <p:par>
                                <p:cTn id="14" presetID="10" presetClass="entr" presetSubtype="0" fill="hold" nodeType="clickEffect">
                                  <p:stCondLst>
                                    <p:cond delay="0"/>
                                  </p:stCondLst>
                                  <p:childTnLst>
                                    <p:set>
                                      <p:cBhvr>
                                        <p:cTn id="15" dur="1" fill="hold">
                                          <p:stCondLst>
                                            <p:cond delay="0"/>
                                          </p:stCondLst>
                                        </p:cTn>
                                        <p:tgtEl>
                                          <p:spTgt spid="31"/>
                                        </p:tgtEl>
                                        <p:attrNameLst>
                                          <p:attrName>style.visibility</p:attrName>
                                        </p:attrNameLst>
                                      </p:cBhvr>
                                      <p:to>
                                        <p:strVal val="visible"/>
                                      </p:to>
                                    </p:set>
                                    <p:animEffect transition="in" filter="fade">
                                      <p:cBhvr>
                                        <p:cTn id="16" dur="500"/>
                                        <p:tgtEl>
                                          <p:spTgt spid="31"/>
                                        </p:tgtEl>
                                      </p:cBhvr>
                                    </p:animEffect>
                                  </p:childTnLst>
                                  <p:subTnLst>
                                    <p:set>
                                      <p:cBhvr override="childStyle">
                                        <p:cTn dur="1" fill="hold" display="0" masterRel="nextClick" afterEffect="1"/>
                                        <p:tgtEl>
                                          <p:spTgt spid="31"/>
                                        </p:tgtEl>
                                        <p:attrNameLst>
                                          <p:attrName>style.visibility</p:attrName>
                                        </p:attrNameLst>
                                      </p:cBhvr>
                                      <p:to>
                                        <p:strVal val="hidden"/>
                                      </p:to>
                                    </p:set>
                                  </p:sub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27"/>
                                        </p:tgtEl>
                                        <p:attrNameLst>
                                          <p:attrName>style.visibility</p:attrName>
                                        </p:attrNameLst>
                                      </p:cBhvr>
                                      <p:to>
                                        <p:strVal val="visible"/>
                                      </p:to>
                                    </p:set>
                                    <p:animEffect transition="in" filter="fade">
                                      <p:cBhvr>
                                        <p:cTn id="21" dur="1000"/>
                                        <p:tgtEl>
                                          <p:spTgt spid="27"/>
                                        </p:tgtEl>
                                      </p:cBhvr>
                                    </p:animEffect>
                                  </p:childTnLst>
                                  <p:subTnLst>
                                    <p:set>
                                      <p:cBhvr override="childStyle">
                                        <p:cTn dur="1" fill="hold" display="0" masterRel="nextClick" afterEffect="1"/>
                                        <p:tgtEl>
                                          <p:spTgt spid="27"/>
                                        </p:tgtEl>
                                        <p:attrNameLst>
                                          <p:attrName>style.visibility</p:attrName>
                                        </p:attrNameLst>
                                      </p:cBhvr>
                                      <p:to>
                                        <p:strVal val="hidden"/>
                                      </p:to>
                                    </p:set>
                                  </p:subTnLst>
                                </p:cTn>
                              </p:par>
                            </p:childTnLst>
                          </p:cTn>
                        </p:par>
                      </p:childTnLst>
                    </p:cTn>
                  </p:par>
                  <p:par>
                    <p:cTn id="22" fill="hold">
                      <p:stCondLst>
                        <p:cond delay="indefinite"/>
                      </p:stCondLst>
                      <p:childTnLst>
                        <p:par>
                          <p:cTn id="23" fill="hold">
                            <p:stCondLst>
                              <p:cond delay="0"/>
                            </p:stCondLst>
                            <p:childTnLst>
                              <p:par>
                                <p:cTn id="24" presetID="10" presetClass="entr" presetSubtype="0" fill="hold" nodeType="clickEffect">
                                  <p:stCondLst>
                                    <p:cond delay="0"/>
                                  </p:stCondLst>
                                  <p:childTnLst>
                                    <p:set>
                                      <p:cBhvr>
                                        <p:cTn id="25" dur="1" fill="hold">
                                          <p:stCondLst>
                                            <p:cond delay="0"/>
                                          </p:stCondLst>
                                        </p:cTn>
                                        <p:tgtEl>
                                          <p:spTgt spid="32"/>
                                        </p:tgtEl>
                                        <p:attrNameLst>
                                          <p:attrName>style.visibility</p:attrName>
                                        </p:attrNameLst>
                                      </p:cBhvr>
                                      <p:to>
                                        <p:strVal val="visible"/>
                                      </p:to>
                                    </p:set>
                                    <p:animEffect transition="in" filter="fade">
                                      <p:cBhvr>
                                        <p:cTn id="26" dur="500"/>
                                        <p:tgtEl>
                                          <p:spTgt spid="32"/>
                                        </p:tgtEl>
                                      </p:cBhvr>
                                    </p:animEffect>
                                  </p:childTnLst>
                                  <p:subTnLst>
                                    <p:set>
                                      <p:cBhvr override="childStyle">
                                        <p:cTn dur="1" fill="hold" display="0" masterRel="nextClick" afterEffect="1"/>
                                        <p:tgtEl>
                                          <p:spTgt spid="32"/>
                                        </p:tgtEl>
                                        <p:attrNameLst>
                                          <p:attrName>style.visibility</p:attrName>
                                        </p:attrNameLst>
                                      </p:cBhvr>
                                      <p:to>
                                        <p:strVal val="hidden"/>
                                      </p:to>
                                    </p:set>
                                  </p:subTnLst>
                                </p:cTn>
                              </p:par>
                            </p:childTnLst>
                          </p:cTn>
                        </p:par>
                      </p:childTnLst>
                    </p:cTn>
                  </p:par>
                  <p:par>
                    <p:cTn id="27" fill="hold">
                      <p:stCondLst>
                        <p:cond delay="indefinite"/>
                      </p:stCondLst>
                      <p:childTnLst>
                        <p:par>
                          <p:cTn id="28" fill="hold">
                            <p:stCondLst>
                              <p:cond delay="0"/>
                            </p:stCondLst>
                            <p:childTnLst>
                              <p:par>
                                <p:cTn id="29" presetID="10" presetClass="entr" presetSubtype="0" fill="hold" nodeType="clickEffect">
                                  <p:stCondLst>
                                    <p:cond delay="0"/>
                                  </p:stCondLst>
                                  <p:childTnLst>
                                    <p:set>
                                      <p:cBhvr>
                                        <p:cTn id="30" dur="1" fill="hold">
                                          <p:stCondLst>
                                            <p:cond delay="0"/>
                                          </p:stCondLst>
                                        </p:cTn>
                                        <p:tgtEl>
                                          <p:spTgt spid="35"/>
                                        </p:tgtEl>
                                        <p:attrNameLst>
                                          <p:attrName>style.visibility</p:attrName>
                                        </p:attrNameLst>
                                      </p:cBhvr>
                                      <p:to>
                                        <p:strVal val="visible"/>
                                      </p:to>
                                    </p:set>
                                    <p:animEffect transition="in" filter="fade">
                                      <p:cBhvr>
                                        <p:cTn id="31" dur="1000"/>
                                        <p:tgtEl>
                                          <p:spTgt spid="35"/>
                                        </p:tgtEl>
                                      </p:cBhvr>
                                    </p:animEffect>
                                  </p:childTnLst>
                                  <p:subTnLst>
                                    <p:set>
                                      <p:cBhvr override="childStyle">
                                        <p:cTn dur="1" fill="hold" display="0" masterRel="nextClick" afterEffect="1"/>
                                        <p:tgtEl>
                                          <p:spTgt spid="35"/>
                                        </p:tgtEl>
                                        <p:attrNameLst>
                                          <p:attrName>style.visibility</p:attrName>
                                        </p:attrNameLst>
                                      </p:cBhvr>
                                      <p:to>
                                        <p:strVal val="hidden"/>
                                      </p:to>
                                    </p:set>
                                  </p:subTnLst>
                                </p:cTn>
                              </p:par>
                            </p:childTnLst>
                          </p:cTn>
                        </p:par>
                      </p:childTnLst>
                    </p:cTn>
                  </p:par>
                  <p:par>
                    <p:cTn id="32" fill="hold">
                      <p:stCondLst>
                        <p:cond delay="indefinite"/>
                      </p:stCondLst>
                      <p:childTnLst>
                        <p:par>
                          <p:cTn id="33" fill="hold">
                            <p:stCondLst>
                              <p:cond delay="0"/>
                            </p:stCondLst>
                            <p:childTnLst>
                              <p:par>
                                <p:cTn id="34" presetID="10" presetClass="entr" presetSubtype="0" fill="hold" nodeType="clickEffect">
                                  <p:stCondLst>
                                    <p:cond delay="0"/>
                                  </p:stCondLst>
                                  <p:childTnLst>
                                    <p:set>
                                      <p:cBhvr>
                                        <p:cTn id="35" dur="1" fill="hold">
                                          <p:stCondLst>
                                            <p:cond delay="0"/>
                                          </p:stCondLst>
                                        </p:cTn>
                                        <p:tgtEl>
                                          <p:spTgt spid="38"/>
                                        </p:tgtEl>
                                        <p:attrNameLst>
                                          <p:attrName>style.visibility</p:attrName>
                                        </p:attrNameLst>
                                      </p:cBhvr>
                                      <p:to>
                                        <p:strVal val="visible"/>
                                      </p:to>
                                    </p:set>
                                    <p:animEffect transition="in" filter="fade">
                                      <p:cBhvr>
                                        <p:cTn id="36" dur="500"/>
                                        <p:tgtEl>
                                          <p:spTgt spid="38"/>
                                        </p:tgtEl>
                                      </p:cBhvr>
                                    </p:animEffect>
                                  </p:childTnLst>
                                  <p:subTnLst>
                                    <p:set>
                                      <p:cBhvr override="childStyle">
                                        <p:cTn dur="1" fill="hold" display="0" masterRel="nextClick" afterEffect="1"/>
                                        <p:tgtEl>
                                          <p:spTgt spid="38"/>
                                        </p:tgtEl>
                                        <p:attrNameLst>
                                          <p:attrName>style.visibility</p:attrName>
                                        </p:attrNameLst>
                                      </p:cBhvr>
                                      <p:to>
                                        <p:strVal val="hidden"/>
                                      </p:to>
                                    </p:set>
                                  </p:subTnLst>
                                </p:cTn>
                              </p:par>
                            </p:childTnLst>
                          </p:cTn>
                        </p:par>
                      </p:childTnLst>
                    </p:cTn>
                  </p:par>
                  <p:par>
                    <p:cTn id="37" fill="hold">
                      <p:stCondLst>
                        <p:cond delay="indefinite"/>
                      </p:stCondLst>
                      <p:childTnLst>
                        <p:par>
                          <p:cTn id="38" fill="hold">
                            <p:stCondLst>
                              <p:cond delay="0"/>
                            </p:stCondLst>
                            <p:childTnLst>
                              <p:par>
                                <p:cTn id="39" presetID="10" presetClass="entr" presetSubtype="0" fill="hold" nodeType="clickEffect">
                                  <p:stCondLst>
                                    <p:cond delay="0"/>
                                  </p:stCondLst>
                                  <p:childTnLst>
                                    <p:set>
                                      <p:cBhvr>
                                        <p:cTn id="40" dur="1" fill="hold">
                                          <p:stCondLst>
                                            <p:cond delay="0"/>
                                          </p:stCondLst>
                                        </p:cTn>
                                        <p:tgtEl>
                                          <p:spTgt spid="41"/>
                                        </p:tgtEl>
                                        <p:attrNameLst>
                                          <p:attrName>style.visibility</p:attrName>
                                        </p:attrNameLst>
                                      </p:cBhvr>
                                      <p:to>
                                        <p:strVal val="visible"/>
                                      </p:to>
                                    </p:set>
                                    <p:animEffect transition="in" filter="fade">
                                      <p:cBhvr>
                                        <p:cTn id="41" dur="1000"/>
                                        <p:tgtEl>
                                          <p:spTgt spid="41"/>
                                        </p:tgtEl>
                                      </p:cBhvr>
                                    </p:animEffect>
                                  </p:childTnLst>
                                  <p:subTnLst>
                                    <p:set>
                                      <p:cBhvr override="childStyle">
                                        <p:cTn dur="1" fill="hold" display="0" masterRel="nextClick" afterEffect="1"/>
                                        <p:tgtEl>
                                          <p:spTgt spid="41"/>
                                        </p:tgtEl>
                                        <p:attrNameLst>
                                          <p:attrName>style.visibility</p:attrName>
                                        </p:attrNameLst>
                                      </p:cBhvr>
                                      <p:to>
                                        <p:strVal val="hidden"/>
                                      </p:to>
                                    </p:set>
                                  </p:subTnLst>
                                </p:cTn>
                              </p:par>
                            </p:childTnLst>
                          </p:cTn>
                        </p:par>
                      </p:childTnLst>
                    </p:cTn>
                  </p:par>
                  <p:par>
                    <p:cTn id="42" fill="hold">
                      <p:stCondLst>
                        <p:cond delay="indefinite"/>
                      </p:stCondLst>
                      <p:childTnLst>
                        <p:par>
                          <p:cTn id="43" fill="hold">
                            <p:stCondLst>
                              <p:cond delay="0"/>
                            </p:stCondLst>
                            <p:childTnLst>
                              <p:par>
                                <p:cTn id="44" presetID="10" presetClass="entr" presetSubtype="0" fill="hold" nodeType="clickEffect">
                                  <p:stCondLst>
                                    <p:cond delay="0"/>
                                  </p:stCondLst>
                                  <p:childTnLst>
                                    <p:set>
                                      <p:cBhvr>
                                        <p:cTn id="45" dur="1" fill="hold">
                                          <p:stCondLst>
                                            <p:cond delay="0"/>
                                          </p:stCondLst>
                                        </p:cTn>
                                        <p:tgtEl>
                                          <p:spTgt spid="45"/>
                                        </p:tgtEl>
                                        <p:attrNameLst>
                                          <p:attrName>style.visibility</p:attrName>
                                        </p:attrNameLst>
                                      </p:cBhvr>
                                      <p:to>
                                        <p:strVal val="visible"/>
                                      </p:to>
                                    </p:set>
                                    <p:animEffect transition="in" filter="fade">
                                      <p:cBhvr>
                                        <p:cTn id="46" dur="500"/>
                                        <p:tgtEl>
                                          <p:spTgt spid="45"/>
                                        </p:tgtEl>
                                      </p:cBhvr>
                                    </p:animEffect>
                                  </p:childTnLst>
                                  <p:subTnLst>
                                    <p:set>
                                      <p:cBhvr override="childStyle">
                                        <p:cTn dur="1" fill="hold" display="0" masterRel="nextClick" afterEffect="1"/>
                                        <p:tgtEl>
                                          <p:spTgt spid="45"/>
                                        </p:tgtEl>
                                        <p:attrNameLst>
                                          <p:attrName>style.visibility</p:attrName>
                                        </p:attrNameLst>
                                      </p:cBhvr>
                                      <p:to>
                                        <p:strVal val="hidden"/>
                                      </p:to>
                                    </p:set>
                                  </p:subTnLst>
                                </p:cTn>
                              </p:par>
                            </p:childTnLst>
                          </p:cTn>
                        </p:par>
                      </p:childTnLst>
                    </p:cTn>
                  </p:par>
                  <p:par>
                    <p:cTn id="47" fill="hold">
                      <p:stCondLst>
                        <p:cond delay="indefinite"/>
                      </p:stCondLst>
                      <p:childTnLst>
                        <p:par>
                          <p:cTn id="48" fill="hold">
                            <p:stCondLst>
                              <p:cond delay="0"/>
                            </p:stCondLst>
                            <p:childTnLst>
                              <p:par>
                                <p:cTn id="49" presetID="10" presetClass="entr" presetSubtype="0" fill="hold" nodeType="clickEffect">
                                  <p:stCondLst>
                                    <p:cond delay="0"/>
                                  </p:stCondLst>
                                  <p:childTnLst>
                                    <p:set>
                                      <p:cBhvr>
                                        <p:cTn id="50" dur="1" fill="hold">
                                          <p:stCondLst>
                                            <p:cond delay="0"/>
                                          </p:stCondLst>
                                        </p:cTn>
                                        <p:tgtEl>
                                          <p:spTgt spid="51"/>
                                        </p:tgtEl>
                                        <p:attrNameLst>
                                          <p:attrName>style.visibility</p:attrName>
                                        </p:attrNameLst>
                                      </p:cBhvr>
                                      <p:to>
                                        <p:strVal val="visible"/>
                                      </p:to>
                                    </p:set>
                                    <p:animEffect transition="in" filter="fade">
                                      <p:cBhvr>
                                        <p:cTn id="51" dur="500"/>
                                        <p:tgtEl>
                                          <p:spTgt spid="51"/>
                                        </p:tgtEl>
                                      </p:cBhvr>
                                    </p:animEffect>
                                  </p:childTnLst>
                                  <p:subTnLst>
                                    <p:set>
                                      <p:cBhvr override="childStyle">
                                        <p:cTn dur="1" fill="hold" display="0" masterRel="nextClick" afterEffect="1"/>
                                        <p:tgtEl>
                                          <p:spTgt spid="51"/>
                                        </p:tgtEl>
                                        <p:attrNameLst>
                                          <p:attrName>style.visibility</p:attrName>
                                        </p:attrNameLst>
                                      </p:cBhvr>
                                      <p:to>
                                        <p:strVal val="hidden"/>
                                      </p:to>
                                    </p:set>
                                  </p:subTnLst>
                                </p:cTn>
                              </p:par>
                            </p:childTnLst>
                          </p:cTn>
                        </p:par>
                      </p:childTnLst>
                    </p:cTn>
                  </p:par>
                  <p:par>
                    <p:cTn id="52" fill="hold">
                      <p:stCondLst>
                        <p:cond delay="indefinite"/>
                      </p:stCondLst>
                      <p:childTnLst>
                        <p:par>
                          <p:cTn id="53" fill="hold">
                            <p:stCondLst>
                              <p:cond delay="0"/>
                            </p:stCondLst>
                            <p:childTnLst>
                              <p:par>
                                <p:cTn id="54" presetID="10" presetClass="entr" presetSubtype="0" fill="hold" nodeType="clickEffect">
                                  <p:stCondLst>
                                    <p:cond delay="0"/>
                                  </p:stCondLst>
                                  <p:childTnLst>
                                    <p:set>
                                      <p:cBhvr>
                                        <p:cTn id="55" dur="1" fill="hold">
                                          <p:stCondLst>
                                            <p:cond delay="0"/>
                                          </p:stCondLst>
                                        </p:cTn>
                                        <p:tgtEl>
                                          <p:spTgt spid="59"/>
                                        </p:tgtEl>
                                        <p:attrNameLst>
                                          <p:attrName>style.visibility</p:attrName>
                                        </p:attrNameLst>
                                      </p:cBhvr>
                                      <p:to>
                                        <p:strVal val="visible"/>
                                      </p:to>
                                    </p:set>
                                    <p:animEffect transition="in" filter="fade">
                                      <p:cBhvr>
                                        <p:cTn id="56" dur="1000"/>
                                        <p:tgtEl>
                                          <p:spTgt spid="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43"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de la diapositive"/>
          <p:cNvSpPr>
            <a:spLocks noGrp="1"/>
          </p:cNvSpPr>
          <p:nvPr>
            <p:ph type="title"/>
          </p:nvPr>
        </p:nvSpPr>
        <p:spPr>
          <a:xfrm>
            <a:off x="214897" y="-3867401"/>
            <a:ext cx="21113750" cy="2643187"/>
          </a:xfrm>
          <a:prstGeom prst="rect">
            <a:avLst/>
          </a:prstGeom>
        </p:spPr>
        <p:txBody>
          <a:bodyPr>
            <a:noAutofit/>
          </a:bodyPr>
          <a:lstStyle/>
          <a:p>
            <a:pPr algn="l"/>
            <a:r>
              <a:rPr lang="fr-FR" sz="12000" dirty="0">
                <a:solidFill>
                  <a:schemeClr val="bg1"/>
                </a:solidFill>
                <a:latin typeface="Bahnschrift bold" panose="020B0502040204020203" pitchFamily="34" charset="0"/>
              </a:rPr>
              <a:t>Les valeurs de l’UE</a:t>
            </a:r>
          </a:p>
        </p:txBody>
      </p:sp>
      <p:sp>
        <p:nvSpPr>
          <p:cNvPr id="5" name="Titre">
            <a:extLst>
              <a:ext uri="{FF2B5EF4-FFF2-40B4-BE49-F238E27FC236}">
                <a16:creationId xmlns:a16="http://schemas.microsoft.com/office/drawing/2014/main" id="{B41AD182-489E-6F42-ADF8-CF17F937D783}"/>
              </a:ext>
            </a:extLst>
          </p:cNvPr>
          <p:cNvSpPr txBox="1">
            <a:spLocks/>
          </p:cNvSpPr>
          <p:nvPr/>
        </p:nvSpPr>
        <p:spPr>
          <a:xfrm>
            <a:off x="470840" y="10490594"/>
            <a:ext cx="17152293" cy="1705757"/>
          </a:xfrm>
          <a:prstGeom prst="rect">
            <a:avLst/>
          </a:prstGeom>
        </p:spPr>
        <p:txBody>
          <a:bodyPr vert="horz" lIns="91440" tIns="45720" rIns="91440" bIns="45720" rtlCol="0" anchor="b">
            <a:noAutofit/>
          </a:bodyPr>
          <a:lstStyle>
            <a:lvl1pPr algn="ctr" defTabSz="1823954" rtl="0" eaLnBrk="1" latinLnBrk="0" hangingPunct="1">
              <a:lnSpc>
                <a:spcPct val="90000"/>
              </a:lnSpc>
              <a:spcBef>
                <a:spcPct val="0"/>
              </a:spcBef>
              <a:buNone/>
              <a:defRPr sz="11968" kern="1200">
                <a:solidFill>
                  <a:schemeClr val="tx1"/>
                </a:solidFill>
                <a:latin typeface="+mj-lt"/>
                <a:ea typeface="+mj-ea"/>
                <a:cs typeface="+mj-cs"/>
              </a:defRPr>
            </a:lvl1pPr>
          </a:lstStyle>
          <a:p>
            <a:pPr algn="l"/>
            <a:r>
              <a:rPr lang="fr-FR" sz="12000" dirty="0">
                <a:solidFill>
                  <a:schemeClr val="bg1"/>
                </a:solidFill>
                <a:latin typeface="Bahnschrift bold" panose="020B0502040204020203" pitchFamily="34" charset="0"/>
              </a:rPr>
              <a:t>Que signifient-elles?</a:t>
            </a:r>
          </a:p>
        </p:txBody>
      </p:sp>
      <p:sp>
        <p:nvSpPr>
          <p:cNvPr id="11" name="Valeurs"/>
          <p:cNvSpPr/>
          <p:nvPr/>
        </p:nvSpPr>
        <p:spPr>
          <a:xfrm>
            <a:off x="16581120" y="429105"/>
            <a:ext cx="7695383" cy="6370975"/>
          </a:xfrm>
          <a:prstGeom prst="rect">
            <a:avLst/>
          </a:prstGeom>
        </p:spPr>
        <p:txBody>
          <a:bodyPr wrap="square">
            <a:spAutoFit/>
          </a:bodyPr>
          <a:lstStyle/>
          <a:p>
            <a:r>
              <a:rPr lang="fr-FR" sz="6800" dirty="0">
                <a:solidFill>
                  <a:schemeClr val="bg1"/>
                </a:solidFill>
                <a:latin typeface="Bahnschrift" panose="020B0502040204020203" pitchFamily="34" charset="0"/>
              </a:rPr>
              <a:t>•	Dignité humaine</a:t>
            </a:r>
          </a:p>
          <a:p>
            <a:r>
              <a:rPr lang="fr-FR" sz="6800" dirty="0">
                <a:solidFill>
                  <a:schemeClr val="bg1"/>
                </a:solidFill>
                <a:latin typeface="Bahnschrift" panose="020B0502040204020203" pitchFamily="34" charset="0"/>
              </a:rPr>
              <a:t>•	Liberté</a:t>
            </a:r>
          </a:p>
          <a:p>
            <a:r>
              <a:rPr lang="fr-FR" sz="6800" dirty="0">
                <a:solidFill>
                  <a:schemeClr val="bg1"/>
                </a:solidFill>
                <a:latin typeface="Bahnschrift" panose="020B0502040204020203" pitchFamily="34" charset="0"/>
              </a:rPr>
              <a:t>•	Démocratie</a:t>
            </a:r>
          </a:p>
          <a:p>
            <a:r>
              <a:rPr lang="fr-FR" sz="6800" dirty="0">
                <a:solidFill>
                  <a:schemeClr val="bg1"/>
                </a:solidFill>
                <a:latin typeface="Bahnschrift" panose="020B0502040204020203" pitchFamily="34" charset="0"/>
              </a:rPr>
              <a:t>•	Égalité</a:t>
            </a:r>
          </a:p>
          <a:p>
            <a:r>
              <a:rPr lang="fr-FR" sz="6800" dirty="0">
                <a:solidFill>
                  <a:schemeClr val="bg1"/>
                </a:solidFill>
                <a:latin typeface="Bahnschrift" panose="020B0502040204020203" pitchFamily="34" charset="0"/>
              </a:rPr>
              <a:t>•	État de droit</a:t>
            </a:r>
          </a:p>
          <a:p>
            <a:r>
              <a:rPr lang="fr-FR" sz="6800" dirty="0">
                <a:solidFill>
                  <a:schemeClr val="bg1"/>
                </a:solidFill>
                <a:latin typeface="Bahnschrift" panose="020B0502040204020203" pitchFamily="34" charset="0"/>
              </a:rPr>
              <a:t>•	Droits de l’homme</a:t>
            </a:r>
          </a:p>
        </p:txBody>
      </p:sp>
      <p:sp>
        <p:nvSpPr>
          <p:cNvPr id="3" name="Informations sur les droits d’auteur">
            <a:extLst>
              <a:ext uri="{FF2B5EF4-FFF2-40B4-BE49-F238E27FC236}">
                <a16:creationId xmlns:a16="http://schemas.microsoft.com/office/drawing/2014/main" id="{E5818B70-4A67-DEED-E2A9-28FEF1B04A47}"/>
              </a:ext>
              <a:ext uri="{C183D7F6-B498-43B3-948B-1728B52AA6E4}">
                <adec:decorative xmlns:adec="http://schemas.microsoft.com/office/drawing/2017/decorative" val="1"/>
              </a:ext>
            </a:extLst>
          </p:cNvPr>
          <p:cNvSpPr/>
          <p:nvPr/>
        </p:nvSpPr>
        <p:spPr>
          <a:xfrm>
            <a:off x="21557616" y="11782210"/>
            <a:ext cx="2718886" cy="338554"/>
          </a:xfrm>
          <a:prstGeom prst="rect">
            <a:avLst/>
          </a:prstGeom>
        </p:spPr>
        <p:txBody>
          <a:bodyPr wrap="none">
            <a:spAutoFit/>
          </a:bodyPr>
          <a:lstStyle/>
          <a:p>
            <a:r>
              <a:rPr lang="en-150" sz="1600" dirty="0">
                <a:solidFill>
                  <a:srgbClr val="FFFFFF"/>
                </a:solidFill>
                <a:latin typeface="Arial"/>
              </a:rPr>
              <a:t>© Adobe Stock, Jacob Lund</a:t>
            </a:r>
            <a:endParaRPr lang="en-150" sz="1600" dirty="0">
              <a:solidFill>
                <a:srgbClr val="FFFFFF"/>
              </a:solidFill>
              <a:latin typeface="Bahnschrift SemiBold" panose="020B0502040204020203" pitchFamily="34" charset="0"/>
            </a:endParaRPr>
          </a:p>
        </p:txBody>
      </p:sp>
    </p:spTree>
    <p:extLst>
      <p:ext uri="{BB962C8B-B14F-4D97-AF65-F5344CB8AC3E}">
        <p14:creationId xmlns:p14="http://schemas.microsoft.com/office/powerpoint/2010/main" val="302580732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2" presetClass="entr" presetSubtype="1"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200" fill="hold"/>
                                        <p:tgtEl>
                                          <p:spTgt spid="11"/>
                                        </p:tgtEl>
                                        <p:attrNameLst>
                                          <p:attrName>ppt_x</p:attrName>
                                        </p:attrNameLst>
                                      </p:cBhvr>
                                      <p:tavLst>
                                        <p:tav tm="0">
                                          <p:val>
                                            <p:strVal val="#ppt_x"/>
                                          </p:val>
                                        </p:tav>
                                        <p:tav tm="100000">
                                          <p:val>
                                            <p:strVal val="#ppt_x"/>
                                          </p:val>
                                        </p:tav>
                                      </p:tavLst>
                                    </p:anim>
                                    <p:anim calcmode="lin" valueType="num">
                                      <p:cBhvr additive="base">
                                        <p:cTn id="12" dur="200" fill="hold"/>
                                        <p:tgtEl>
                                          <p:spTgt spid="11"/>
                                        </p:tgtEl>
                                        <p:attrNameLst>
                                          <p:attrName>ppt_y</p:attrName>
                                        </p:attrNameLst>
                                      </p:cBhvr>
                                      <p:tavLst>
                                        <p:tav tm="0">
                                          <p:val>
                                            <p:strVal val="0-#ppt_h/2"/>
                                          </p:val>
                                        </p:tav>
                                        <p:tav tm="100000">
                                          <p:val>
                                            <p:strVal val="#ppt_y"/>
                                          </p:val>
                                        </p:tav>
                                      </p:tavLst>
                                    </p:anim>
                                  </p:childTnLst>
                                </p:cTn>
                              </p:par>
                            </p:childTnLst>
                          </p:cTn>
                        </p:par>
                        <p:par>
                          <p:cTn id="13" fill="hold">
                            <p:stCondLst>
                              <p:cond delay="700"/>
                            </p:stCondLst>
                            <p:childTnLst>
                              <p:par>
                                <p:cTn id="14" presetID="10" presetClass="entr" presetSubtype="0" fill="hold" grpId="0" nodeType="after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fade">
                                      <p:cBhvr>
                                        <p:cTn id="16" dur="3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1" grpId="0"/>
      <p:bldP spid="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de la diapositive"/>
          <p:cNvSpPr>
            <a:spLocks noGrp="1"/>
          </p:cNvSpPr>
          <p:nvPr>
            <p:ph type="ctrTitle" idx="4294967295"/>
          </p:nvPr>
        </p:nvSpPr>
        <p:spPr>
          <a:xfrm>
            <a:off x="0" y="-6016625"/>
            <a:ext cx="24479250" cy="3757066"/>
          </a:xfrm>
          <a:prstGeom prst="rect">
            <a:avLst/>
          </a:prstGeom>
        </p:spPr>
        <p:txBody>
          <a:bodyPr>
            <a:noAutofit/>
          </a:bodyPr>
          <a:lstStyle/>
          <a:p>
            <a:pPr algn="l"/>
            <a:r>
              <a:rPr lang="fr-FR" sz="12000" dirty="0">
                <a:solidFill>
                  <a:schemeClr val="bg1"/>
                </a:solidFill>
                <a:latin typeface="Bahnschrift bold" panose="020B0502040204020203" pitchFamily="34" charset="0"/>
              </a:rPr>
              <a:t>L’UE est composée de 27 États membres</a:t>
            </a:r>
            <a:endParaRPr lang="en-150" sz="12000" dirty="0">
              <a:solidFill>
                <a:schemeClr val="bg1"/>
              </a:solidFill>
              <a:latin typeface="Bahnschrift bold" panose="020B0502040204020203" pitchFamily="34" charset="0"/>
            </a:endParaRPr>
          </a:p>
        </p:txBody>
      </p:sp>
      <p:sp>
        <p:nvSpPr>
          <p:cNvPr id="4" name="Titre">
            <a:extLst>
              <a:ext uri="{FF2B5EF4-FFF2-40B4-BE49-F238E27FC236}">
                <a16:creationId xmlns:a16="http://schemas.microsoft.com/office/drawing/2014/main" id="{C7D052FD-CE93-1941-EDE9-991EFE6417C2}"/>
              </a:ext>
            </a:extLst>
          </p:cNvPr>
          <p:cNvSpPr txBox="1">
            <a:spLocks/>
          </p:cNvSpPr>
          <p:nvPr/>
        </p:nvSpPr>
        <p:spPr>
          <a:xfrm>
            <a:off x="518968" y="4257788"/>
            <a:ext cx="11720657" cy="2962820"/>
          </a:xfrm>
          <a:prstGeom prst="rect">
            <a:avLst/>
          </a:prstGeom>
        </p:spPr>
        <p:txBody>
          <a:bodyPr vert="horz" lIns="91440" tIns="45720" rIns="91440" bIns="45720" rtlCol="0" anchor="b">
            <a:noAutofit/>
          </a:bodyPr>
          <a:lstStyle>
            <a:lvl1pPr algn="ctr" defTabSz="1823954" rtl="0" eaLnBrk="1" latinLnBrk="0" hangingPunct="1">
              <a:lnSpc>
                <a:spcPct val="90000"/>
              </a:lnSpc>
              <a:spcBef>
                <a:spcPct val="0"/>
              </a:spcBef>
              <a:buNone/>
              <a:defRPr sz="11968" kern="1200">
                <a:solidFill>
                  <a:schemeClr val="tx1"/>
                </a:solidFill>
                <a:latin typeface="+mj-lt"/>
                <a:ea typeface="+mj-ea"/>
                <a:cs typeface="+mj-cs"/>
              </a:defRPr>
            </a:lvl1pPr>
          </a:lstStyle>
          <a:p>
            <a:pPr algn="l"/>
            <a:r>
              <a:rPr lang="fr-FR" sz="10000" dirty="0">
                <a:solidFill>
                  <a:schemeClr val="bg1"/>
                </a:solidFill>
                <a:latin typeface="Bahnschrift bold" panose="020B0502040204020203" pitchFamily="34" charset="0"/>
              </a:rPr>
              <a:t>De nombreux pays,</a:t>
            </a:r>
            <a:br>
              <a:rPr lang="fr-FR" sz="10000" dirty="0">
                <a:solidFill>
                  <a:schemeClr val="bg1"/>
                </a:solidFill>
                <a:latin typeface="Bahnschrift bold" panose="020B0502040204020203" pitchFamily="34" charset="0"/>
              </a:rPr>
            </a:br>
            <a:r>
              <a:rPr lang="fr-FR" sz="10000" dirty="0">
                <a:solidFill>
                  <a:schemeClr val="bg1"/>
                </a:solidFill>
                <a:latin typeface="Bahnschrift bold" panose="020B0502040204020203" pitchFamily="34" charset="0"/>
              </a:rPr>
              <a:t>peu de frontières</a:t>
            </a:r>
            <a:endParaRPr lang="en-150" sz="10000" dirty="0">
              <a:solidFill>
                <a:schemeClr val="bg1"/>
              </a:solidFill>
              <a:latin typeface="Bahnschrift bold" panose="020B0502040204020203" pitchFamily="34" charset="0"/>
            </a:endParaRPr>
          </a:p>
        </p:txBody>
      </p:sp>
      <p:sp>
        <p:nvSpPr>
          <p:cNvPr id="6" name="Sous-titre">
            <a:extLst>
              <a:ext uri="{FF2B5EF4-FFF2-40B4-BE49-F238E27FC236}">
                <a16:creationId xmlns:a16="http://schemas.microsoft.com/office/drawing/2014/main" id="{CB24CC7D-4877-9708-57BB-600C9603BCF1}"/>
              </a:ext>
            </a:extLst>
          </p:cNvPr>
          <p:cNvSpPr txBox="1">
            <a:spLocks/>
          </p:cNvSpPr>
          <p:nvPr/>
        </p:nvSpPr>
        <p:spPr>
          <a:xfrm>
            <a:off x="486310" y="7556985"/>
            <a:ext cx="10927924" cy="2280698"/>
          </a:xfrm>
          <a:prstGeom prst="rect">
            <a:avLst/>
          </a:prstGeom>
        </p:spPr>
        <p:txBody>
          <a:bodyPr vert="horz" lIns="91440" tIns="45720" rIns="91440" bIns="45720" rtlCol="0">
            <a:noAutofit/>
          </a:bodyPr>
          <a:lstStyle>
            <a:lvl1pPr marL="0" indent="0" algn="ctr" defTabSz="1823954" rtl="0" eaLnBrk="1" latinLnBrk="0" hangingPunct="1">
              <a:lnSpc>
                <a:spcPct val="90000"/>
              </a:lnSpc>
              <a:spcBef>
                <a:spcPts val="1995"/>
              </a:spcBef>
              <a:buFont typeface="Arial" panose="020B0604020202020204" pitchFamily="34" charset="0"/>
              <a:buNone/>
              <a:defRPr sz="4787" kern="1200">
                <a:solidFill>
                  <a:schemeClr val="tx1"/>
                </a:solidFill>
                <a:latin typeface="+mn-lt"/>
                <a:ea typeface="+mn-ea"/>
                <a:cs typeface="+mn-cs"/>
              </a:defRPr>
            </a:lvl1pPr>
            <a:lvl2pPr marL="911977" indent="0" algn="ctr" defTabSz="1823954" rtl="0" eaLnBrk="1" latinLnBrk="0" hangingPunct="1">
              <a:lnSpc>
                <a:spcPct val="90000"/>
              </a:lnSpc>
              <a:spcBef>
                <a:spcPts val="997"/>
              </a:spcBef>
              <a:buFont typeface="Arial" panose="020B0604020202020204" pitchFamily="34" charset="0"/>
              <a:buNone/>
              <a:defRPr sz="3989" kern="1200">
                <a:solidFill>
                  <a:schemeClr val="tx1"/>
                </a:solidFill>
                <a:latin typeface="+mn-lt"/>
                <a:ea typeface="+mn-ea"/>
                <a:cs typeface="+mn-cs"/>
              </a:defRPr>
            </a:lvl2pPr>
            <a:lvl3pPr marL="1823954" indent="0" algn="ctr" defTabSz="1823954" rtl="0" eaLnBrk="1" latinLnBrk="0" hangingPunct="1">
              <a:lnSpc>
                <a:spcPct val="90000"/>
              </a:lnSpc>
              <a:spcBef>
                <a:spcPts val="997"/>
              </a:spcBef>
              <a:buFont typeface="Arial" panose="020B0604020202020204" pitchFamily="34" charset="0"/>
              <a:buNone/>
              <a:defRPr sz="3590" kern="1200">
                <a:solidFill>
                  <a:schemeClr val="tx1"/>
                </a:solidFill>
                <a:latin typeface="+mn-lt"/>
                <a:ea typeface="+mn-ea"/>
                <a:cs typeface="+mn-cs"/>
              </a:defRPr>
            </a:lvl3pPr>
            <a:lvl4pPr marL="2735931" indent="0" algn="ctr" defTabSz="1823954" rtl="0" eaLnBrk="1" latinLnBrk="0" hangingPunct="1">
              <a:lnSpc>
                <a:spcPct val="90000"/>
              </a:lnSpc>
              <a:spcBef>
                <a:spcPts val="997"/>
              </a:spcBef>
              <a:buFont typeface="Arial" panose="020B0604020202020204" pitchFamily="34" charset="0"/>
              <a:buNone/>
              <a:defRPr sz="3192" kern="1200">
                <a:solidFill>
                  <a:schemeClr val="tx1"/>
                </a:solidFill>
                <a:latin typeface="+mn-lt"/>
                <a:ea typeface="+mn-ea"/>
                <a:cs typeface="+mn-cs"/>
              </a:defRPr>
            </a:lvl4pPr>
            <a:lvl5pPr marL="3647907" indent="0" algn="ctr" defTabSz="1823954" rtl="0" eaLnBrk="1" latinLnBrk="0" hangingPunct="1">
              <a:lnSpc>
                <a:spcPct val="90000"/>
              </a:lnSpc>
              <a:spcBef>
                <a:spcPts val="997"/>
              </a:spcBef>
              <a:buFont typeface="Arial" panose="020B0604020202020204" pitchFamily="34" charset="0"/>
              <a:buNone/>
              <a:defRPr sz="3192" kern="1200">
                <a:solidFill>
                  <a:schemeClr val="tx1"/>
                </a:solidFill>
                <a:latin typeface="+mn-lt"/>
                <a:ea typeface="+mn-ea"/>
                <a:cs typeface="+mn-cs"/>
              </a:defRPr>
            </a:lvl5pPr>
            <a:lvl6pPr marL="4559884" indent="0" algn="ctr" defTabSz="1823954" rtl="0" eaLnBrk="1" latinLnBrk="0" hangingPunct="1">
              <a:lnSpc>
                <a:spcPct val="90000"/>
              </a:lnSpc>
              <a:spcBef>
                <a:spcPts val="997"/>
              </a:spcBef>
              <a:buFont typeface="Arial" panose="020B0604020202020204" pitchFamily="34" charset="0"/>
              <a:buNone/>
              <a:defRPr sz="3192" kern="1200">
                <a:solidFill>
                  <a:schemeClr val="tx1"/>
                </a:solidFill>
                <a:latin typeface="+mn-lt"/>
                <a:ea typeface="+mn-ea"/>
                <a:cs typeface="+mn-cs"/>
              </a:defRPr>
            </a:lvl6pPr>
            <a:lvl7pPr marL="5471861" indent="0" algn="ctr" defTabSz="1823954" rtl="0" eaLnBrk="1" latinLnBrk="0" hangingPunct="1">
              <a:lnSpc>
                <a:spcPct val="90000"/>
              </a:lnSpc>
              <a:spcBef>
                <a:spcPts val="997"/>
              </a:spcBef>
              <a:buFont typeface="Arial" panose="020B0604020202020204" pitchFamily="34" charset="0"/>
              <a:buNone/>
              <a:defRPr sz="3192" kern="1200">
                <a:solidFill>
                  <a:schemeClr val="tx1"/>
                </a:solidFill>
                <a:latin typeface="+mn-lt"/>
                <a:ea typeface="+mn-ea"/>
                <a:cs typeface="+mn-cs"/>
              </a:defRPr>
            </a:lvl7pPr>
            <a:lvl8pPr marL="6383838" indent="0" algn="ctr" defTabSz="1823954" rtl="0" eaLnBrk="1" latinLnBrk="0" hangingPunct="1">
              <a:lnSpc>
                <a:spcPct val="90000"/>
              </a:lnSpc>
              <a:spcBef>
                <a:spcPts val="997"/>
              </a:spcBef>
              <a:buFont typeface="Arial" panose="020B0604020202020204" pitchFamily="34" charset="0"/>
              <a:buNone/>
              <a:defRPr sz="3192" kern="1200">
                <a:solidFill>
                  <a:schemeClr val="tx1"/>
                </a:solidFill>
                <a:latin typeface="+mn-lt"/>
                <a:ea typeface="+mn-ea"/>
                <a:cs typeface="+mn-cs"/>
              </a:defRPr>
            </a:lvl8pPr>
            <a:lvl9pPr marL="7295815" indent="0" algn="ctr" defTabSz="1823954" rtl="0" eaLnBrk="1" latinLnBrk="0" hangingPunct="1">
              <a:lnSpc>
                <a:spcPct val="90000"/>
              </a:lnSpc>
              <a:spcBef>
                <a:spcPts val="997"/>
              </a:spcBef>
              <a:buFont typeface="Arial" panose="020B0604020202020204" pitchFamily="34" charset="0"/>
              <a:buNone/>
              <a:defRPr sz="3192" kern="1200">
                <a:solidFill>
                  <a:schemeClr val="tx1"/>
                </a:solidFill>
                <a:latin typeface="+mn-lt"/>
                <a:ea typeface="+mn-ea"/>
                <a:cs typeface="+mn-cs"/>
              </a:defRPr>
            </a:lvl9pPr>
          </a:lstStyle>
          <a:p>
            <a:pPr algn="l">
              <a:lnSpc>
                <a:spcPct val="100000"/>
              </a:lnSpc>
            </a:pPr>
            <a:r>
              <a:rPr lang="fr-FR" sz="6600" dirty="0">
                <a:solidFill>
                  <a:srgbClr val="243C7C"/>
                </a:solidFill>
                <a:latin typeface="Bahnschrift SemiLight SemiConde" panose="020B0502040204020203" pitchFamily="34" charset="0"/>
              </a:rPr>
              <a:t>L’Union européenne est constituée de 27 États membres.</a:t>
            </a:r>
            <a:endParaRPr lang="en-150" sz="6600" dirty="0">
              <a:solidFill>
                <a:srgbClr val="243C7C"/>
              </a:solidFill>
              <a:latin typeface="Bahnschrift SemiLight SemiConde" panose="020B0502040204020203" pitchFamily="34" charset="0"/>
            </a:endParaRPr>
          </a:p>
        </p:txBody>
      </p:sp>
      <p:sp>
        <p:nvSpPr>
          <p:cNvPr id="8" name="Texte 1"/>
          <p:cNvSpPr/>
          <p:nvPr/>
        </p:nvSpPr>
        <p:spPr>
          <a:xfrm>
            <a:off x="622505" y="9699321"/>
            <a:ext cx="10502695" cy="954107"/>
          </a:xfrm>
          <a:prstGeom prst="rect">
            <a:avLst/>
          </a:prstGeom>
        </p:spPr>
        <p:txBody>
          <a:bodyPr wrap="square">
            <a:spAutoFit/>
          </a:bodyPr>
          <a:lstStyle/>
          <a:p>
            <a:r>
              <a:rPr lang="fr-FR" sz="2800" b="1" dirty="0">
                <a:solidFill>
                  <a:schemeClr val="bg1"/>
                </a:solidFill>
                <a:latin typeface="Bahnschrift" panose="020B0502040204020203" pitchFamily="34" charset="0"/>
              </a:rPr>
              <a:t>Outre les 27 États membres: l’Islande, le Liechtenstein, la Norvège et la Suisse font partie du marché unique européen. </a:t>
            </a:r>
          </a:p>
        </p:txBody>
      </p:sp>
      <p:sp>
        <p:nvSpPr>
          <p:cNvPr id="22" name="Texte 2"/>
          <p:cNvSpPr/>
          <p:nvPr/>
        </p:nvSpPr>
        <p:spPr>
          <a:xfrm>
            <a:off x="611620" y="10608701"/>
            <a:ext cx="10687751" cy="1384995"/>
          </a:xfrm>
          <a:prstGeom prst="rect">
            <a:avLst/>
          </a:prstGeom>
        </p:spPr>
        <p:txBody>
          <a:bodyPr wrap="square">
            <a:spAutoFit/>
          </a:bodyPr>
          <a:lstStyle/>
          <a:p>
            <a:r>
              <a:rPr lang="fr-FR" sz="2800" b="1" dirty="0">
                <a:solidFill>
                  <a:schemeClr val="bg1"/>
                </a:solidFill>
                <a:latin typeface="Bahnschrift" panose="020B0502040204020203" pitchFamily="34" charset="0"/>
              </a:rPr>
              <a:t>L’espace Schengen </a:t>
            </a:r>
            <a:r>
              <a:rPr lang="fr-FR" sz="2800" dirty="0">
                <a:solidFill>
                  <a:schemeClr val="bg1"/>
                </a:solidFill>
                <a:latin typeface="Bahnschrift" panose="020B0502040204020203" pitchFamily="34" charset="0"/>
              </a:rPr>
              <a:t>rassemble 23 pays de l’UE et 4 pays non membres de l'UE qui ont aboli le contrôle des passeports à leurs frontières. </a:t>
            </a:r>
            <a:endParaRPr lang="en-150" sz="2800" dirty="0">
              <a:solidFill>
                <a:schemeClr val="bg1"/>
              </a:solidFill>
              <a:latin typeface="Bahnschrift" panose="020B0502040204020203" pitchFamily="34" charset="0"/>
            </a:endParaRPr>
          </a:p>
        </p:txBody>
      </p:sp>
      <p:pic>
        <p:nvPicPr>
          <p:cNvPr id="10" name="Exemple" descr="Une carte de l’Europe montrant l’ensemble des 27 pays constituant l’espace Schengen."/>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86414" y="58467"/>
            <a:ext cx="24319089" cy="13679488"/>
          </a:xfrm>
          <a:prstGeom prst="rect">
            <a:avLst/>
          </a:prstGeom>
        </p:spPr>
      </p:pic>
    </p:spTree>
    <p:extLst>
      <p:ext uri="{BB962C8B-B14F-4D97-AF65-F5344CB8AC3E}">
        <p14:creationId xmlns:p14="http://schemas.microsoft.com/office/powerpoint/2010/main" val="30582887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300"/>
                                        <p:tgtEl>
                                          <p:spTgt spid="4"/>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barn(inVertical)">
                                      <p:cBhvr>
                                        <p:cTn id="10" dur="500"/>
                                        <p:tgtEl>
                                          <p:spTgt spid="6"/>
                                        </p:tgtEl>
                                      </p:cBhvr>
                                    </p:animEffect>
                                  </p:childTnLst>
                                </p:cTn>
                              </p:par>
                            </p:childTnLst>
                          </p:cTn>
                        </p:par>
                        <p:par>
                          <p:cTn id="11" fill="hold">
                            <p:stCondLst>
                              <p:cond delay="500"/>
                            </p:stCondLst>
                            <p:childTnLst>
                              <p:par>
                                <p:cTn id="12" presetID="2" presetClass="entr" presetSubtype="4" fill="hold" grpId="0" nodeType="afterEffect">
                                  <p:stCondLst>
                                    <p:cond delay="0"/>
                                  </p:stCondLst>
                                  <p:childTnLst>
                                    <p:set>
                                      <p:cBhvr>
                                        <p:cTn id="13" dur="1" fill="hold">
                                          <p:stCondLst>
                                            <p:cond delay="0"/>
                                          </p:stCondLst>
                                        </p:cTn>
                                        <p:tgtEl>
                                          <p:spTgt spid="8"/>
                                        </p:tgtEl>
                                        <p:attrNameLst>
                                          <p:attrName>style.visibility</p:attrName>
                                        </p:attrNameLst>
                                      </p:cBhvr>
                                      <p:to>
                                        <p:strVal val="visible"/>
                                      </p:to>
                                    </p:set>
                                    <p:anim calcmode="lin" valueType="num">
                                      <p:cBhvr additive="base">
                                        <p:cTn id="14" dur="200" fill="hold"/>
                                        <p:tgtEl>
                                          <p:spTgt spid="8"/>
                                        </p:tgtEl>
                                        <p:attrNameLst>
                                          <p:attrName>ppt_x</p:attrName>
                                        </p:attrNameLst>
                                      </p:cBhvr>
                                      <p:tavLst>
                                        <p:tav tm="0">
                                          <p:val>
                                            <p:strVal val="#ppt_x"/>
                                          </p:val>
                                        </p:tav>
                                        <p:tav tm="100000">
                                          <p:val>
                                            <p:strVal val="#ppt_x"/>
                                          </p:val>
                                        </p:tav>
                                      </p:tavLst>
                                    </p:anim>
                                    <p:anim calcmode="lin" valueType="num">
                                      <p:cBhvr additive="base">
                                        <p:cTn id="15" dur="200" fill="hold"/>
                                        <p:tgtEl>
                                          <p:spTgt spid="8"/>
                                        </p:tgtEl>
                                        <p:attrNameLst>
                                          <p:attrName>ppt_y</p:attrName>
                                        </p:attrNameLst>
                                      </p:cBhvr>
                                      <p:tavLst>
                                        <p:tav tm="0">
                                          <p:val>
                                            <p:strVal val="1+#ppt_h/2"/>
                                          </p:val>
                                        </p:tav>
                                        <p:tav tm="100000">
                                          <p:val>
                                            <p:strVal val="#ppt_y"/>
                                          </p:val>
                                        </p:tav>
                                      </p:tavLst>
                                    </p:anim>
                                  </p:childTnLst>
                                </p:cTn>
                              </p:par>
                            </p:childTnLst>
                          </p:cTn>
                        </p:par>
                        <p:par>
                          <p:cTn id="16" fill="hold">
                            <p:stCondLst>
                              <p:cond delay="700"/>
                            </p:stCondLst>
                            <p:childTnLst>
                              <p:par>
                                <p:cTn id="17" presetID="2" presetClass="entr" presetSubtype="4" fill="hold" grpId="0" nodeType="afterEffect">
                                  <p:stCondLst>
                                    <p:cond delay="0"/>
                                  </p:stCondLst>
                                  <p:childTnLst>
                                    <p:set>
                                      <p:cBhvr>
                                        <p:cTn id="18" dur="1" fill="hold">
                                          <p:stCondLst>
                                            <p:cond delay="0"/>
                                          </p:stCondLst>
                                        </p:cTn>
                                        <p:tgtEl>
                                          <p:spTgt spid="22"/>
                                        </p:tgtEl>
                                        <p:attrNameLst>
                                          <p:attrName>style.visibility</p:attrName>
                                        </p:attrNameLst>
                                      </p:cBhvr>
                                      <p:to>
                                        <p:strVal val="visible"/>
                                      </p:to>
                                    </p:set>
                                    <p:anim calcmode="lin" valueType="num">
                                      <p:cBhvr additive="base">
                                        <p:cTn id="19" dur="200" fill="hold"/>
                                        <p:tgtEl>
                                          <p:spTgt spid="22"/>
                                        </p:tgtEl>
                                        <p:attrNameLst>
                                          <p:attrName>ppt_x</p:attrName>
                                        </p:attrNameLst>
                                      </p:cBhvr>
                                      <p:tavLst>
                                        <p:tav tm="0">
                                          <p:val>
                                            <p:strVal val="#ppt_x"/>
                                          </p:val>
                                        </p:tav>
                                        <p:tav tm="100000">
                                          <p:val>
                                            <p:strVal val="#ppt_x"/>
                                          </p:val>
                                        </p:tav>
                                      </p:tavLst>
                                    </p:anim>
                                    <p:anim calcmode="lin" valueType="num">
                                      <p:cBhvr additive="base">
                                        <p:cTn id="20" dur="200" fill="hold"/>
                                        <p:tgtEl>
                                          <p:spTgt spid="22"/>
                                        </p:tgtEl>
                                        <p:attrNameLst>
                                          <p:attrName>ppt_y</p:attrName>
                                        </p:attrNameLst>
                                      </p:cBhvr>
                                      <p:tavLst>
                                        <p:tav tm="0">
                                          <p:val>
                                            <p:strVal val="1+#ppt_h/2"/>
                                          </p:val>
                                        </p:tav>
                                        <p:tav tm="100000">
                                          <p:val>
                                            <p:strVal val="#ppt_y"/>
                                          </p:val>
                                        </p:tav>
                                      </p:tavLst>
                                    </p:anim>
                                  </p:childTnLst>
                                </p:cTn>
                              </p:par>
                              <p:par>
                                <p:cTn id="21" presetID="10" presetClass="entr" presetSubtype="0" fill="hold" nodeType="with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fade">
                                      <p:cBhvr>
                                        <p:cTn id="23"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P spid="8" grpId="0"/>
      <p:bldP spid="2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de la diapositive"/>
          <p:cNvSpPr>
            <a:spLocks noGrp="1"/>
          </p:cNvSpPr>
          <p:nvPr>
            <p:ph type="ctrTitle" idx="4294967295"/>
          </p:nvPr>
        </p:nvSpPr>
        <p:spPr>
          <a:xfrm>
            <a:off x="0" y="-4679950"/>
            <a:ext cx="24591963" cy="2351371"/>
          </a:xfrm>
          <a:prstGeom prst="rect">
            <a:avLst/>
          </a:prstGeom>
        </p:spPr>
        <p:txBody>
          <a:bodyPr>
            <a:noAutofit/>
          </a:bodyPr>
          <a:lstStyle/>
          <a:p>
            <a:pPr algn="l"/>
            <a:r>
              <a:rPr lang="fr-FR" sz="8800" dirty="0">
                <a:solidFill>
                  <a:schemeClr val="bg1"/>
                </a:solidFill>
                <a:latin typeface="Bahnschrift bold" panose="020B0502040204020203" pitchFamily="34" charset="0"/>
              </a:rPr>
              <a:t>Intégration européenne en 1958: 6 pays signent le traité de Rome</a:t>
            </a:r>
            <a:endParaRPr lang="en-150" sz="8800" dirty="0">
              <a:solidFill>
                <a:schemeClr val="bg1"/>
              </a:solidFill>
              <a:latin typeface="Bahnschrift bold" panose="020B0502040204020203" pitchFamily="34" charset="0"/>
            </a:endParaRPr>
          </a:p>
        </p:txBody>
      </p:sp>
      <p:sp>
        <p:nvSpPr>
          <p:cNvPr id="4" name="Titre">
            <a:extLst>
              <a:ext uri="{FF2B5EF4-FFF2-40B4-BE49-F238E27FC236}">
                <a16:creationId xmlns:a16="http://schemas.microsoft.com/office/drawing/2014/main" id="{078250A1-BD6A-29C9-B8BD-346B29030076}"/>
              </a:ext>
            </a:extLst>
          </p:cNvPr>
          <p:cNvSpPr txBox="1">
            <a:spLocks/>
          </p:cNvSpPr>
          <p:nvPr/>
        </p:nvSpPr>
        <p:spPr>
          <a:xfrm>
            <a:off x="518968" y="4144462"/>
            <a:ext cx="8559717" cy="3504362"/>
          </a:xfrm>
          <a:prstGeom prst="rect">
            <a:avLst/>
          </a:prstGeom>
        </p:spPr>
        <p:txBody>
          <a:bodyPr vert="horz" lIns="91440" tIns="45720" rIns="91440" bIns="45720" rtlCol="0" anchor="b">
            <a:noAutofit/>
          </a:bodyPr>
          <a:lstStyle>
            <a:lvl1pPr algn="ctr" defTabSz="1823954" rtl="0" eaLnBrk="1" latinLnBrk="0" hangingPunct="1">
              <a:lnSpc>
                <a:spcPct val="90000"/>
              </a:lnSpc>
              <a:spcBef>
                <a:spcPct val="0"/>
              </a:spcBef>
              <a:buNone/>
              <a:defRPr sz="11968" kern="1200">
                <a:solidFill>
                  <a:schemeClr val="tx1"/>
                </a:solidFill>
                <a:latin typeface="+mj-lt"/>
                <a:ea typeface="+mj-ea"/>
                <a:cs typeface="+mj-cs"/>
              </a:defRPr>
            </a:lvl1pPr>
          </a:lstStyle>
          <a:p>
            <a:pPr algn="l"/>
            <a:r>
              <a:rPr lang="fr-FR" sz="12000" dirty="0">
                <a:solidFill>
                  <a:schemeClr val="bg1"/>
                </a:solidFill>
                <a:latin typeface="Bahnschrift bold" panose="020B0502040204020203" pitchFamily="34" charset="0"/>
              </a:rPr>
              <a:t>Intégration européenne</a:t>
            </a:r>
          </a:p>
        </p:txBody>
      </p:sp>
      <p:sp>
        <p:nvSpPr>
          <p:cNvPr id="3" name="Date"/>
          <p:cNvSpPr>
            <a:spLocks noGrp="1"/>
          </p:cNvSpPr>
          <p:nvPr>
            <p:ph type="subTitle" idx="4294967295"/>
          </p:nvPr>
        </p:nvSpPr>
        <p:spPr>
          <a:xfrm>
            <a:off x="522512" y="8113713"/>
            <a:ext cx="3355975" cy="1122362"/>
          </a:xfrm>
          <a:prstGeom prst="rect">
            <a:avLst/>
          </a:prstGeom>
        </p:spPr>
        <p:txBody>
          <a:bodyPr>
            <a:noAutofit/>
          </a:bodyPr>
          <a:lstStyle/>
          <a:p>
            <a:pPr marL="0" indent="0" algn="l">
              <a:lnSpc>
                <a:spcPct val="70000"/>
              </a:lnSpc>
              <a:buNone/>
            </a:pPr>
            <a:r>
              <a:rPr lang="en-150" sz="12000" dirty="0">
                <a:solidFill>
                  <a:srgbClr val="243C7C"/>
                </a:solidFill>
                <a:latin typeface="Bahnschrift bold" panose="020B0502040204020203" pitchFamily="34" charset="0"/>
              </a:rPr>
              <a:t>1958</a:t>
            </a:r>
          </a:p>
        </p:txBody>
      </p:sp>
      <p:sp>
        <p:nvSpPr>
          <p:cNvPr id="24" name="Texte"/>
          <p:cNvSpPr/>
          <p:nvPr/>
        </p:nvSpPr>
        <p:spPr>
          <a:xfrm>
            <a:off x="611620" y="9535026"/>
            <a:ext cx="9207295" cy="1815882"/>
          </a:xfrm>
          <a:prstGeom prst="rect">
            <a:avLst/>
          </a:prstGeom>
        </p:spPr>
        <p:txBody>
          <a:bodyPr wrap="square">
            <a:spAutoFit/>
          </a:bodyPr>
          <a:lstStyle/>
          <a:p>
            <a:r>
              <a:rPr lang="fr-FR" sz="2800" dirty="0">
                <a:solidFill>
                  <a:schemeClr val="bg1"/>
                </a:solidFill>
                <a:latin typeface="Bahnschrift" panose="020B0502040204020203" pitchFamily="34" charset="0"/>
              </a:rPr>
              <a:t>En </a:t>
            </a:r>
            <a:r>
              <a:rPr lang="fr-FR" sz="2800" b="1" dirty="0">
                <a:solidFill>
                  <a:schemeClr val="bg1"/>
                </a:solidFill>
                <a:latin typeface="Bahnschrift" panose="020B0502040204020203" pitchFamily="34" charset="0"/>
              </a:rPr>
              <a:t>1958</a:t>
            </a:r>
            <a:r>
              <a:rPr lang="fr-FR" sz="2800" dirty="0">
                <a:solidFill>
                  <a:schemeClr val="bg1"/>
                </a:solidFill>
                <a:latin typeface="Bahnschrift" panose="020B0502040204020203" pitchFamily="34" charset="0"/>
              </a:rPr>
              <a:t>, six pays ont fondé la </a:t>
            </a:r>
            <a:r>
              <a:rPr lang="fr-FR" sz="2800" b="1" dirty="0">
                <a:solidFill>
                  <a:schemeClr val="bg1"/>
                </a:solidFill>
                <a:latin typeface="Bahnschrift" panose="020B0502040204020203" pitchFamily="34" charset="0"/>
              </a:rPr>
              <a:t>Communauté européenne </a:t>
            </a:r>
            <a:r>
              <a:rPr lang="fr-FR" sz="2800" dirty="0">
                <a:solidFill>
                  <a:schemeClr val="bg1"/>
                </a:solidFill>
                <a:latin typeface="Bahnschrift" panose="020B0502040204020203" pitchFamily="34" charset="0"/>
              </a:rPr>
              <a:t>en signant le traité de Rome. Leur objectif était de garantir la paix et la liberté et de favoriser le progrès économique. </a:t>
            </a:r>
          </a:p>
        </p:txBody>
      </p:sp>
      <p:pic>
        <p:nvPicPr>
          <p:cNvPr id="6" name="Illustration" descr="Une carte de l’Europe montrant les États membres de l’UE en 1958: Allemagne, Belgique, France, Italie, Luxembourg et Pays-Bas."/>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578704" y="-77668"/>
            <a:ext cx="24319088" cy="13679487"/>
          </a:xfrm>
          <a:prstGeom prst="rect">
            <a:avLst/>
          </a:prstGeom>
        </p:spPr>
      </p:pic>
    </p:spTree>
    <p:extLst>
      <p:ext uri="{BB962C8B-B14F-4D97-AF65-F5344CB8AC3E}">
        <p14:creationId xmlns:p14="http://schemas.microsoft.com/office/powerpoint/2010/main" val="1037538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300"/>
                                        <p:tgtEl>
                                          <p:spTgt spid="4"/>
                                        </p:tgtEl>
                                      </p:cBhvr>
                                    </p:animEffect>
                                  </p:childTnLst>
                                </p:cTn>
                              </p:par>
                            </p:childTnLst>
                          </p:cTn>
                        </p:par>
                        <p:par>
                          <p:cTn id="8" fill="hold">
                            <p:stCondLst>
                              <p:cond delay="300"/>
                            </p:stCondLst>
                            <p:childTnLst>
                              <p:par>
                                <p:cTn id="9" presetID="2" presetClass="entr" presetSubtype="4" fill="hold" grpId="0" nodeType="afterEffect">
                                  <p:stCondLst>
                                    <p:cond delay="0"/>
                                  </p:stCondLst>
                                  <p:childTnLst>
                                    <p:set>
                                      <p:cBhvr>
                                        <p:cTn id="10" dur="1" fill="hold">
                                          <p:stCondLst>
                                            <p:cond delay="0"/>
                                          </p:stCondLst>
                                        </p:cTn>
                                        <p:tgtEl>
                                          <p:spTgt spid="24"/>
                                        </p:tgtEl>
                                        <p:attrNameLst>
                                          <p:attrName>style.visibility</p:attrName>
                                        </p:attrNameLst>
                                      </p:cBhvr>
                                      <p:to>
                                        <p:strVal val="visible"/>
                                      </p:to>
                                    </p:set>
                                    <p:anim calcmode="lin" valueType="num">
                                      <p:cBhvr additive="base">
                                        <p:cTn id="11" dur="200" fill="hold"/>
                                        <p:tgtEl>
                                          <p:spTgt spid="24"/>
                                        </p:tgtEl>
                                        <p:attrNameLst>
                                          <p:attrName>ppt_x</p:attrName>
                                        </p:attrNameLst>
                                      </p:cBhvr>
                                      <p:tavLst>
                                        <p:tav tm="0">
                                          <p:val>
                                            <p:strVal val="#ppt_x"/>
                                          </p:val>
                                        </p:tav>
                                        <p:tav tm="100000">
                                          <p:val>
                                            <p:strVal val="#ppt_x"/>
                                          </p:val>
                                        </p:tav>
                                      </p:tavLst>
                                    </p:anim>
                                    <p:anim calcmode="lin" valueType="num">
                                      <p:cBhvr additive="base">
                                        <p:cTn id="12" dur="200" fill="hold"/>
                                        <p:tgtEl>
                                          <p:spTgt spid="24"/>
                                        </p:tgtEl>
                                        <p:attrNameLst>
                                          <p:attrName>ppt_y</p:attrName>
                                        </p:attrNameLst>
                                      </p:cBhvr>
                                      <p:tavLst>
                                        <p:tav tm="0">
                                          <p:val>
                                            <p:strVal val="1+#ppt_h/2"/>
                                          </p:val>
                                        </p:tav>
                                        <p:tav tm="100000">
                                          <p:val>
                                            <p:strVal val="#ppt_y"/>
                                          </p:val>
                                        </p:tav>
                                      </p:tavLst>
                                    </p:anim>
                                  </p:childTnLst>
                                </p:cTn>
                              </p:par>
                            </p:childTnLst>
                          </p:cTn>
                        </p:par>
                        <p:par>
                          <p:cTn id="13" fill="hold">
                            <p:stCondLst>
                              <p:cond delay="500"/>
                            </p:stCondLst>
                            <p:childTnLst>
                              <p:par>
                                <p:cTn id="14" presetID="16" presetClass="entr" presetSubtype="21" fill="hold" grpId="1" nodeType="afterEffect">
                                  <p:stCondLst>
                                    <p:cond delay="0"/>
                                  </p:stCondLst>
                                  <p:iterate type="lt">
                                    <p:tmPct val="0"/>
                                  </p:iterate>
                                  <p:childTnLst>
                                    <p:set>
                                      <p:cBhvr>
                                        <p:cTn id="15" dur="1" fill="hold">
                                          <p:stCondLst>
                                            <p:cond delay="0"/>
                                          </p:stCondLst>
                                        </p:cTn>
                                        <p:tgtEl>
                                          <p:spTgt spid="3">
                                            <p:txEl>
                                              <p:pRg st="0" end="0"/>
                                            </p:txEl>
                                          </p:spTgt>
                                        </p:tgtEl>
                                        <p:attrNameLst>
                                          <p:attrName>style.visibility</p:attrName>
                                        </p:attrNameLst>
                                      </p:cBhvr>
                                      <p:to>
                                        <p:strVal val="visible"/>
                                      </p:to>
                                    </p:set>
                                    <p:animEffect transition="in" filter="barn(inVertical)">
                                      <p:cBhvr>
                                        <p:cTn id="16" dur="500"/>
                                        <p:tgtEl>
                                          <p:spTgt spid="3">
                                            <p:txEl>
                                              <p:pRg st="0" end="0"/>
                                            </p:txEl>
                                          </p:spTgt>
                                        </p:tgtEl>
                                      </p:cBhvr>
                                    </p:animEffect>
                                  </p:childTnLst>
                                </p:cTn>
                              </p:par>
                              <p:par>
                                <p:cTn id="17" presetID="10" presetClass="entr" presetSubtype="0" fill="hold" nodeType="with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3" grpId="1" build="p"/>
      <p:bldP spid="24" grpId="0"/>
    </p:bldLst>
  </p:timing>
</p:sld>
</file>

<file path=ppt/theme/theme1.xml><?xml version="1.0" encoding="utf-8"?>
<a:theme xmlns:a="http://schemas.openxmlformats.org/drawingml/2006/main" name="EU in Slides">
  <a:themeElements>
    <a:clrScheme name="EC Template 2022">
      <a:dk1>
        <a:srgbClr val="000000"/>
      </a:dk1>
      <a:lt1>
        <a:srgbClr val="FFFFFF"/>
      </a:lt1>
      <a:dk2>
        <a:srgbClr val="034EA2"/>
      </a:dk2>
      <a:lt2>
        <a:srgbClr val="D3E8F9"/>
      </a:lt2>
      <a:accent1>
        <a:srgbClr val="1E858B"/>
      </a:accent1>
      <a:accent2>
        <a:srgbClr val="4BC5DE"/>
      </a:accent2>
      <a:accent3>
        <a:srgbClr val="1EC08A"/>
      </a:accent3>
      <a:accent4>
        <a:srgbClr val="ED8D2F"/>
      </a:accent4>
      <a:accent5>
        <a:srgbClr val="FFC000"/>
      </a:accent5>
      <a:accent6>
        <a:srgbClr val="E76C53"/>
      </a:accent6>
      <a:hlink>
        <a:srgbClr val="034EA2"/>
      </a:hlink>
      <a:folHlink>
        <a:srgbClr val="034EA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F6FEF0DD2747347B5E2B58DB1DE2343" ma:contentTypeVersion="6" ma:contentTypeDescription="Create a new document." ma:contentTypeScope="" ma:versionID="9d80dba3085ce1c5095a4bf1392e8f50">
  <xsd:schema xmlns:xsd="http://www.w3.org/2001/XMLSchema" xmlns:xs="http://www.w3.org/2001/XMLSchema" xmlns:p="http://schemas.microsoft.com/office/2006/metadata/properties" xmlns:ns3="8c526906-7a9e-40a2-b56a-d1e3aa5ffc35" xmlns:ns4="9ceeabea-cdd8-4f30-bc46-1426b5b08538" targetNamespace="http://schemas.microsoft.com/office/2006/metadata/properties" ma:root="true" ma:fieldsID="f9287dbff419b7b61128d95dd9398353" ns3:_="" ns4:_="">
    <xsd:import namespace="8c526906-7a9e-40a2-b56a-d1e3aa5ffc35"/>
    <xsd:import namespace="9ceeabea-cdd8-4f30-bc46-1426b5b08538"/>
    <xsd:element name="properties">
      <xsd:complexType>
        <xsd:sequence>
          <xsd:element name="documentManagement">
            <xsd:complexType>
              <xsd:all>
                <xsd:element ref="ns3:SharedWithUsers" minOccurs="0"/>
                <xsd:element ref="ns3:SharedWithDetails" minOccurs="0"/>
                <xsd:element ref="ns3:SharingHintHash" minOccurs="0"/>
                <xsd:element ref="ns4:MediaServiceMetadata" minOccurs="0"/>
                <xsd:element ref="ns4:MediaServiceFastMetadata" minOccurs="0"/>
                <xsd:element ref="ns4:_activity"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8c526906-7a9e-40a2-b56a-d1e3aa5ffc35"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element name="SharingHintHash" ma:index="10" nillable="true" ma:displayName="Sharing Hint Hash" ma:hidden="true" ma:internalName="SharingHintHash"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9ceeabea-cdd8-4f30-bc46-1426b5b08538"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_activity" ma:index="13" nillable="true" ma:displayName="_activity" ma:hidden="true" ma:internalName="_activity">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_activity xmlns="9ceeabea-cdd8-4f30-bc46-1426b5b08538"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09941543-8E83-4F72-83C1-1339F3D0A74D}">
  <ds:schemaRefs>
    <ds:schemaRef ds:uri="8c526906-7a9e-40a2-b56a-d1e3aa5ffc35"/>
    <ds:schemaRef ds:uri="9ceeabea-cdd8-4f30-bc46-1426b5b08538"/>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CBE7E9CA-122B-47E5-8BF1-3F5BA9C6C62D}">
  <ds:schemaRefs>
    <ds:schemaRef ds:uri="http://schemas.microsoft.com/office/infopath/2007/PartnerControls"/>
    <ds:schemaRef ds:uri="http://purl.org/dc/elements/1.1/"/>
    <ds:schemaRef ds:uri="http://schemas.microsoft.com/office/2006/metadata/properties"/>
    <ds:schemaRef ds:uri="http://purl.org/dc/terms/"/>
    <ds:schemaRef ds:uri="9ceeabea-cdd8-4f30-bc46-1426b5b08538"/>
    <ds:schemaRef ds:uri="http://schemas.microsoft.com/office/2006/documentManagement/types"/>
    <ds:schemaRef ds:uri="8c526906-7a9e-40a2-b56a-d1e3aa5ffc35"/>
    <ds:schemaRef ds:uri="http://schemas.openxmlformats.org/package/2006/metadata/core-properties"/>
    <ds:schemaRef ds:uri="http://www.w3.org/XML/1998/namespace"/>
    <ds:schemaRef ds:uri="http://purl.org/dc/dcmitype/"/>
  </ds:schemaRefs>
</ds:datastoreItem>
</file>

<file path=customXml/itemProps3.xml><?xml version="1.0" encoding="utf-8"?>
<ds:datastoreItem xmlns:ds="http://schemas.openxmlformats.org/officeDocument/2006/customXml" ds:itemID="{1571D18B-3050-4C92-B163-97721022EF97}">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Office Theme</Template>
  <TotalTime>3334</TotalTime>
  <Words>5501</Words>
  <Application>Microsoft Office PowerPoint</Application>
  <PresentationFormat>Custom</PresentationFormat>
  <Paragraphs>420</Paragraphs>
  <Slides>23</Slides>
  <Notes>21</Notes>
  <HiddenSlides>0</HiddenSlides>
  <MMClips>0</MMClips>
  <ScaleCrop>false</ScaleCrop>
  <HeadingPairs>
    <vt:vector size="6" baseType="variant">
      <vt:variant>
        <vt:lpstr>Fonts Used</vt:lpstr>
      </vt:variant>
      <vt:variant>
        <vt:i4>13</vt:i4>
      </vt:variant>
      <vt:variant>
        <vt:lpstr>Theme</vt:lpstr>
      </vt:variant>
      <vt:variant>
        <vt:i4>1</vt:i4>
      </vt:variant>
      <vt:variant>
        <vt:lpstr>Slide Titles</vt:lpstr>
      </vt:variant>
      <vt:variant>
        <vt:i4>23</vt:i4>
      </vt:variant>
    </vt:vector>
  </HeadingPairs>
  <TitlesOfParts>
    <vt:vector size="37" baseType="lpstr">
      <vt:lpstr>Bahnschrift SemiBold SemiConden</vt:lpstr>
      <vt:lpstr>Arial</vt:lpstr>
      <vt:lpstr>Bahnschrift SemiBold Condensed</vt:lpstr>
      <vt:lpstr>Bahnschrift SemiLight SemiConde</vt:lpstr>
      <vt:lpstr>Bahnschrift Light SemiCondensed</vt:lpstr>
      <vt:lpstr>Arial Black</vt:lpstr>
      <vt:lpstr>Bahnschrift</vt:lpstr>
      <vt:lpstr>Calibri</vt:lpstr>
      <vt:lpstr>Bahnschrift Condensed</vt:lpstr>
      <vt:lpstr>Bahnschrift SemiBold</vt:lpstr>
      <vt:lpstr>Bahnschrift Light</vt:lpstr>
      <vt:lpstr>Calibri Light</vt:lpstr>
      <vt:lpstr>Bahnschrift bold</vt:lpstr>
      <vt:lpstr>EU in Slides</vt:lpstr>
      <vt:lpstr>Union européenne</vt:lpstr>
      <vt:lpstr>L’UE est une union économique et politique unique </vt:lpstr>
      <vt:lpstr>Faits concernant l’UE: quiz</vt:lpstr>
      <vt:lpstr>Les 24 langues officielles de l'UE</vt:lpstr>
      <vt:lpstr>Les pionniers de l’UE</vt:lpstr>
      <vt:lpstr>Quiz pour deviner le symbole de l’UE</vt:lpstr>
      <vt:lpstr>Les valeurs de l’UE</vt:lpstr>
      <vt:lpstr>L’UE est composée de 27 États membres</vt:lpstr>
      <vt:lpstr>Intégration européenne en 1958: 6 pays signent le traité de Rome</vt:lpstr>
      <vt:lpstr>Intégration européenne en 1973: le Danemark, l’Irlande et le Royaume-Uni.</vt:lpstr>
      <vt:lpstr>Intégration européenne en 1981: la Grèce adhère à l'UE</vt:lpstr>
      <vt:lpstr>Intégration européenne en 1986: Espagne et Portugal</vt:lpstr>
      <vt:lpstr>Intégration européenne en 1995: Autriche, Finlande et Suède.</vt:lpstr>
      <vt:lpstr>Intégration européenne en 2004: 10 pays adhèrent à l’UE</vt:lpstr>
      <vt:lpstr>Intégration européenne en 2007: Bulgarie et Roumanie</vt:lpstr>
      <vt:lpstr>Intégration européenne en 2013: la Croatie adhère à l'UE</vt:lpstr>
      <vt:lpstr>L'euro et la zone euro </vt:lpstr>
      <vt:lpstr>Élargissement de l’UE</vt:lpstr>
      <vt:lpstr>Pays candidats</vt:lpstr>
      <vt:lpstr>Pays candidats potentiels</vt:lpstr>
      <vt:lpstr>Zoom sur le Brexit: l’accord commercial UE-Royaume-Uni</vt:lpstr>
      <vt:lpstr>Quiz: quand est-ce arrivé?</vt:lpstr>
      <vt:lpstr>Informations sur les droits d’auteur</vt:lpstr>
    </vt:vector>
  </TitlesOfParts>
  <Company>European Commission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IBEN BOURA Abdelhamid (COMM-EXT)</dc:creator>
  <cp:lastModifiedBy>IBEN BOURA Abdelhamid (COMM-EXT)</cp:lastModifiedBy>
  <cp:revision>94</cp:revision>
  <dcterms:created xsi:type="dcterms:W3CDTF">2023-02-28T13:29:35Z</dcterms:created>
  <dcterms:modified xsi:type="dcterms:W3CDTF">2024-04-25T11:43:50Z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6bd9ddd1-4d20-43f6-abfa-fc3c07406f94_Enabled">
    <vt:lpwstr>true</vt:lpwstr>
  </property>
  <property fmtid="{D5CDD505-2E9C-101B-9397-08002B2CF9AE}" pid="3" name="MSIP_Label_6bd9ddd1-4d20-43f6-abfa-fc3c07406f94_SetDate">
    <vt:lpwstr>2023-03-13T11:18:54Z</vt:lpwstr>
  </property>
  <property fmtid="{D5CDD505-2E9C-101B-9397-08002B2CF9AE}" pid="4" name="MSIP_Label_6bd9ddd1-4d20-43f6-abfa-fc3c07406f94_Method">
    <vt:lpwstr>Standard</vt:lpwstr>
  </property>
  <property fmtid="{D5CDD505-2E9C-101B-9397-08002B2CF9AE}" pid="5" name="MSIP_Label_6bd9ddd1-4d20-43f6-abfa-fc3c07406f94_Name">
    <vt:lpwstr>Commission Use</vt:lpwstr>
  </property>
  <property fmtid="{D5CDD505-2E9C-101B-9397-08002B2CF9AE}" pid="6" name="MSIP_Label_6bd9ddd1-4d20-43f6-abfa-fc3c07406f94_SiteId">
    <vt:lpwstr>b24c8b06-522c-46fe-9080-70926f8dddb1</vt:lpwstr>
  </property>
  <property fmtid="{D5CDD505-2E9C-101B-9397-08002B2CF9AE}" pid="7" name="MSIP_Label_6bd9ddd1-4d20-43f6-abfa-fc3c07406f94_ActionId">
    <vt:lpwstr>29851798-fdb8-4677-87b0-09418e038b28</vt:lpwstr>
  </property>
  <property fmtid="{D5CDD505-2E9C-101B-9397-08002B2CF9AE}" pid="8" name="MSIP_Label_6bd9ddd1-4d20-43f6-abfa-fc3c07406f94_ContentBits">
    <vt:lpwstr>0</vt:lpwstr>
  </property>
  <property fmtid="{D5CDD505-2E9C-101B-9397-08002B2CF9AE}" pid="9" name="ContentTypeId">
    <vt:lpwstr>0x0101003F6FEF0DD2747347B5E2B58DB1DE2343</vt:lpwstr>
  </property>
</Properties>
</file>