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</p:sldMasterIdLst>
  <p:notesMasterIdLst>
    <p:notesMasterId r:id="rId28"/>
  </p:notesMasterIdLst>
  <p:sldIdLst>
    <p:sldId id="267" r:id="rId5"/>
    <p:sldId id="256" r:id="rId6"/>
    <p:sldId id="258" r:id="rId7"/>
    <p:sldId id="259" r:id="rId8"/>
    <p:sldId id="260" r:id="rId9"/>
    <p:sldId id="261" r:id="rId10"/>
    <p:sldId id="268" r:id="rId11"/>
    <p:sldId id="263" r:id="rId12"/>
    <p:sldId id="271" r:id="rId13"/>
    <p:sldId id="272" r:id="rId14"/>
    <p:sldId id="264" r:id="rId15"/>
    <p:sldId id="273" r:id="rId16"/>
    <p:sldId id="275" r:id="rId17"/>
    <p:sldId id="274" r:id="rId18"/>
    <p:sldId id="276" r:id="rId19"/>
    <p:sldId id="277" r:id="rId20"/>
    <p:sldId id="265" r:id="rId21"/>
    <p:sldId id="266" r:id="rId22"/>
    <p:sldId id="278" r:id="rId23"/>
    <p:sldId id="279" r:id="rId24"/>
    <p:sldId id="269" r:id="rId25"/>
    <p:sldId id="262" r:id="rId26"/>
    <p:sldId id="280" r:id="rId27"/>
  </p:sldIdLst>
  <p:sldSz cx="24479250" cy="13679488"/>
  <p:notesSz cx="6858000" cy="9144000"/>
  <p:embeddedFontLst>
    <p:embeddedFont>
      <p:font typeface="Arial Black" panose="020B0A04020102020204" pitchFamily="34" charset="0"/>
      <p:bold r:id="rId29"/>
    </p:embeddedFont>
    <p:embeddedFont>
      <p:font typeface="Bahnschrift" panose="020B0502040204020203" pitchFamily="34" charset="0"/>
      <p:regular r:id="rId30"/>
      <p:bold r:id="rId31"/>
    </p:embeddedFont>
    <p:embeddedFont>
      <p:font typeface="Bahnschrift bold" panose="020B0502040204020203" pitchFamily="34" charset="0"/>
      <p:bold r:id="rId32"/>
    </p:embeddedFont>
    <p:embeddedFont>
      <p:font typeface="Bahnschrift Condensed" panose="020B0502040204020203" pitchFamily="34" charset="0"/>
      <p:regular r:id="rId33"/>
      <p:bold r:id="rId34"/>
    </p:embeddedFont>
    <p:embeddedFont>
      <p:font typeface="Bahnschrift Light" panose="020B0502040204020203" pitchFamily="34" charset="0"/>
      <p:regular r:id="rId35"/>
    </p:embeddedFont>
    <p:embeddedFont>
      <p:font typeface="Bahnschrift Light SemiCondensed" panose="020B0502040204020203" pitchFamily="34" charset="0"/>
      <p:regular r:id="rId36"/>
    </p:embeddedFont>
    <p:embeddedFont>
      <p:font typeface="Bahnschrift SemiBold" panose="020B0502040204020203" pitchFamily="34" charset="0"/>
      <p:bold r:id="rId37"/>
    </p:embeddedFont>
    <p:embeddedFont>
      <p:font typeface="Bahnschrift SemiBold Condensed" panose="020B0502040204020203" pitchFamily="34" charset="0"/>
      <p:bold r:id="rId38"/>
    </p:embeddedFont>
    <p:embeddedFont>
      <p:font typeface="Bahnschrift SemiBold SemiConden" panose="020B0502040204020203" pitchFamily="34" charset="0"/>
      <p:bold r:id="rId39"/>
    </p:embeddedFont>
    <p:embeddedFont>
      <p:font typeface="Bahnschrift SemiLight SemiConde" panose="020B0502040204020203" pitchFamily="34" charset="0"/>
      <p:regular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8" userDrawn="1">
          <p15:clr>
            <a:srgbClr val="A4A3A4"/>
          </p15:clr>
        </p15:guide>
        <p15:guide id="2" pos="771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1068F3A-5C60-9CC2-C778-081261C193B7}" name="CARSTENS Jana Alvara (COMM-EXT)" initials="CJA(E" userId="S::Jana-Alvara.CARSTENS@ext.ec.europa.eu::5f7b5ece-851c-427a-9056-a1add3940a7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59E"/>
    <a:srgbClr val="243C7C"/>
    <a:srgbClr val="E6483C"/>
    <a:srgbClr val="5E91C8"/>
    <a:srgbClr val="F3CA57"/>
    <a:srgbClr val="F49B3D"/>
    <a:srgbClr val="18B6C1"/>
    <a:srgbClr val="FFFFFF"/>
    <a:srgbClr val="901B1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44" autoAdjust="0"/>
    <p:restoredTop sz="71795" autoAdjust="0"/>
  </p:normalViewPr>
  <p:slideViewPr>
    <p:cSldViewPr snapToGrid="0">
      <p:cViewPr varScale="1">
        <p:scale>
          <a:sx n="40" d="100"/>
          <a:sy n="40" d="100"/>
        </p:scale>
        <p:origin x="1302" y="54"/>
      </p:cViewPr>
      <p:guideLst>
        <p:guide orient="horz" pos="4308"/>
        <p:guide pos="7710"/>
      </p:guideLst>
    </p:cSldViewPr>
  </p:slideViewPr>
  <p:outlineViewPr>
    <p:cViewPr>
      <p:scale>
        <a:sx n="33" d="100"/>
        <a:sy n="33" d="100"/>
      </p:scale>
      <p:origin x="0" y="-4524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1.fntdata"/><Relationship Id="rId21" Type="http://schemas.openxmlformats.org/officeDocument/2006/relationships/slide" Target="slides/slide17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font" Target="fonts/font1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0" Type="http://schemas.openxmlformats.org/officeDocument/2006/relationships/slide" Target="slides/slide16.xml"/><Relationship Id="rId41" Type="http://schemas.openxmlformats.org/officeDocument/2006/relationships/font" Target="fonts/font1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4FF24C-E24C-4DC9-9FA4-E8B5DA3DAE21}" type="datetimeFigureOut">
              <a:rPr lang="en-IE" smtClean="0"/>
              <a:t>23/04/2024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8338" y="1143000"/>
            <a:ext cx="5521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42D71-CC78-4B06-AD71-D748A7177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7562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parl.europa.eu/external/html/euenlargement/default_cs.ht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data/database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ean-union.europa.eu/principles-countries-history/history-eu_cs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urostat/web/interactive-publications/demography-2023#expandable-example-content" TargetMode="External"/><Relationship Id="rId7" Type="http://schemas.openxmlformats.org/officeDocument/2006/relationships/hyperlink" Target="https://ec.europa.eu/eurostat/cache/digpub/demography/index.html?lang=en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c.europa.eu/eurostat/statistics-explained/index.php?title=Foreign_language_skills_statistics" TargetMode="External"/><Relationship Id="rId5" Type="http://schemas.openxmlformats.org/officeDocument/2006/relationships/hyperlink" Target="https://ec.europa.eu/eurostat/statistics-explained/index.php?title=Urban-rural_Europe_-_introduction#&#218;vod_do_typologi&#237;_&#250;zem&#237;" TargetMode="External"/><Relationship Id="rId4" Type="http://schemas.openxmlformats.org/officeDocument/2006/relationships/hyperlink" Target="https://europa.eu/eurobarometer/surveys/detail/2693" TargetMode="Externa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eur-lex.europa.eu/browse/summaries.html?locale=cs" TargetMode="External"/><Relationship Id="rId3" Type="http://schemas.openxmlformats.org/officeDocument/2006/relationships/hyperlink" Target="https://eur-lex.europa.eu/legal-content/CS/TXT/?uri=CELEX%3A01958R0001-20130701" TargetMode="External"/><Relationship Id="rId7" Type="http://schemas.openxmlformats.org/officeDocument/2006/relationships/hyperlink" Target="https://eur-lex.europa.eu/homepage.html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europarl.europa.eu/about-parliament/cs/organisation-and-rules/multilingualism" TargetMode="External"/><Relationship Id="rId5" Type="http://schemas.openxmlformats.org/officeDocument/2006/relationships/hyperlink" Target="https://european-union.europa.eu/institutions-law-budget/institutions-and-bodies/institutions-and-bodies-profiles/council-european-union_cs" TargetMode="External"/><Relationship Id="rId4" Type="http://schemas.openxmlformats.org/officeDocument/2006/relationships/hyperlink" Target="https://european-union.europa.eu/institutions-law-budget/institutions-and-bodies/institutions-and-bodies-profiles/european-council_cs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a.eu/european-union/about-eu/history/eu-pioneers_cs" TargetMode="External"/><Relationship Id="rId7" Type="http://schemas.openxmlformats.org/officeDocument/2006/relationships/hyperlink" Target="https://european-union.europa.eu/principles-countries-history/symbols/europe-day_cs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uropean-union.europa.eu/principles-countries-history/history-eu/1945-59/schuman-declaration-may-1950_cs" TargetMode="External"/><Relationship Id="rId5" Type="http://schemas.openxmlformats.org/officeDocument/2006/relationships/hyperlink" Target="https://www.karlspreis.de/en/charlemagne-prize/origin" TargetMode="External"/><Relationship Id="rId4" Type="http://schemas.openxmlformats.org/officeDocument/2006/relationships/hyperlink" Target="https://european-union.europa.eu/institutions-law-budget/institutions-and-bodies/search-all-eu-institutions-and-bodies/european-parliament_cs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Tato prezentace obsahuje základní údaje o EU, několik zajímavostí a stručný přehled její historie.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Hned zkraje je důležité si říci, že i když lze EU volně označovat jako organizaci, je to ve skutečnosti o něco složitější.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Evropská unie není ani </a:t>
            </a:r>
            <a:r>
              <a:rPr lang="cs-CZ" sz="1800" noProof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mezinárodní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organizací, ani mezivládní organizací v úzkém slova smyslu.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Jedinečná povaha EU spočívá v tom, že se nejedná o organizaci jako takovou, ale o soubor institucí, agentur a dalších subjektů, které pod evropskou vlajkou sledují stejné cíle.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Výjimečnost Unie vyplývá ze zvláštních podmínek, za nichž vznikala, a z cílů a ideálů jejích zakládajících členů.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Cílem evropského projektu, který se zrodil z trosek druhé světové války, bylo v první řadě zajistit mír, a to tím, že země přeberou společnou odpovědnost za prostředky na výrobu válečných zbraní (uhlí a ocel). V průběhu následujících desetiletí se členské země postupně dohodly na další spolupráci a sdílení zdrojů a suverenity s cílem věnovat se společně problémům, jež si vyžadují společné řešení. Tak tomu je i v současné době - společně se dnes snažíme řešit výzvy v oblasti změny klimatu, mezinárodního obchodu nebo digitalizace společnosti.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94030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[Poznámka pro řečníka: Zde můžete posluchače vyzvat, aby se s ostatními podělili o to, jak na uvedené roky v souvislosti s přistoupením jejich země k EU vzpomínají].</a:t>
            </a:r>
            <a:r>
              <a:rPr lang="cs-CZ" sz="180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2268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808860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45852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května 2004 přistoupilo k EU 10 zemí: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Česká republika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Estonsko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Kypr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Lotyšsko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Litva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Maďarsko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Malta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Slovinsko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Slovensko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u="none" strike="noStrike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 kritériím, která musely země před přistoupením splnit, patřilo </a:t>
            </a:r>
            <a:r>
              <a:rPr lang="cs-CZ" sz="1800" u="sng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dodržování zásady právního státu, fungující tržní hospodářství a dodržování demokratických principů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9112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97500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Interaktivní 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mapa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postupného rozšiřování EU na stránkách: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u="sng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https://www.europarl.europa.eu/external/html/euenlargement/default_cs.htm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280470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Ačkoli jsou všechny výše uvedené země součástí Evropské unie, ne všechny jsou součástí eurozóny.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Jako eurozóna se dohromady označují ty země EU, které přijaly jako svou národní měnu euro.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Jednotná měna euro je zcela konkrétním, hmatatelným symbolem 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evropské integrace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přináší občanům a podnikům mnoho výhod. Díky jeho 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významu jako globální měny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dodává euro rovněž přidanou hodnotu zahraničním politikám EU.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Dánsko je jediným členským státem EU, který se dohodl na neúčasti na euru. Za udržování hodnoty a stability eura, jakož i za stanovení kritérií pro přijetí eura a tudíž i pro vstup členských zemí do eurozóny, odpovídá Evropská centrální banka a Evropská komise.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 je druhou nejdůležitější měnou světa. Podíl mezinárodních plateb uskutečněných v eurech a amerických dolarech je zhruba stejný, přičemž euro je druhou nejoblíbenější měnou, v níž se žádají a poskytují půjčky a v níž jsou ukládány rezervy u centrální banky.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Kromě toho se euro používá jako oficiální nebo faktická (někdy též tzv. opěrná) měna v řadě zemí mimo Evropskou unii.</a:t>
            </a:r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04780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Země, které se chtějí stát členem EU, musí splnit přísné podmínky a zahájit formální jednání o členství.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Formální jednání o členství v EU: tento proces zahrnuje přijetí stávajících právních předpisů EU (známých jako „acquis“), přípravu na jejich uplatňování a prosazování a dále realizaci 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soudních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správních, hospodářských a dalších reforem nezbytných ke splnění podmínek přistoupení, známých jako přístupová kritéria.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Kritéria členství: tato tzv. kodaňská kritéria se týkají oblastí jako například: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demokratický institucionální rámec, právní stát, lidská práva a respektování a ochrana menšin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fungující tržní hospodářství a schopnost vypořádat se s hospodářskou soutěží a tržními silami v EU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 schopnost přijmout a efektivně plnit závazky spojené s členstvím, včetně dodržování cílů politické, hospodářské a měnové unie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28186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Členem EU se 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země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může stát pouze tehdy, splňuje-li všechna </a:t>
            </a:r>
            <a:r>
              <a:rPr lang="cs-CZ" sz="18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kritéria členství.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třeba projít třemi hlavními fázemi, které musí vždy schválit všechny země EU: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Udělení statusu kandidátské země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Jednání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Uzavření dohody o přistoupení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 rozšiřování EU je přínosný jak pro Unii jako celek, tak pro kandidátské země, neboť přispívá k </a:t>
            </a:r>
            <a:r>
              <a:rPr lang="cs-CZ" sz="1800" u="sng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posílení stability, demokracie a hospodářského růstu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sousedních zemích.</a:t>
            </a:r>
            <a:endParaRPr lang="en-15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209385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 brexitu se vztahy mezi EU a Spojeným královstvím výrazně změnily. Spojené království již není členem EU a stalo se ve vztahu k EU třetí zemí. EU a Spojené 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království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pracují na vytvoření nového vztahu, který se řídí dohodou o obchodu a spolupráci.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Dohoda stanoví preferenční režimy v oblastech, jako je obchod se zbožím a službami, digitální obchod, letecká a silniční doprava, energetika, rybolov, vymáhání práva a justiční spolupráce v trestních věcech.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Opírá se o pravidla zajišťující </a:t>
            </a:r>
            <a:r>
              <a:rPr lang="cs-CZ" sz="18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rovné podmínky a dodržování základních práv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Dohodu o obchodu a spolupráci mezi EU a Spojeným královstvím tvoří: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dohody o volném obchodu, která má zajistit vysokou úroveň spolupráce v hospodářských, sociálních a environmentálních záležitostech, jakož i v oblasti rybolovu,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úzké partnerství pro bezpečnost občanů: nový rámec pro spolupráci v oblasti vymáhání práva a justiční spolupráci v trestních a občanských věcech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zastřešující správní rámec: ten by měl podnikům, spotřebitelům a občanům poskytovat co největší právní jistotu</a:t>
            </a:r>
            <a:endParaRPr lang="en-15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1279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Konkrétněji můžeme Evropskou unii popsat jako </a:t>
            </a:r>
            <a:r>
              <a:rPr lang="cs-CZ" sz="1800" u="sng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jedinečný hospodářský a politický svazek 27 zemí</a:t>
            </a:r>
            <a:r>
              <a:rPr lang="cs-CZ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Žije zde přibližně </a:t>
            </a:r>
            <a:r>
              <a:rPr lang="cs-CZ" sz="1800" b="1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447 milionů obyvatel</a:t>
            </a:r>
            <a:r>
              <a:rPr lang="cs-CZ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2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průběhu své více než 60leté existence přispěla Unie ke zvýšení životní úrovně svých obyvatel a zasadila se o realizaci společných projektů, jako je euro a jednotný trh. Její členské země spolupracují na řešení zásadních otázek, jako je změna klimatu, krize související s onemocněním COVID-19 a digitalizace společnosti.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kern="12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solidFill>
                  <a:srgbClr val="00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Související statistiky najdete na stránkách: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https://ec.europa.eu/eurostat/data/database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části „Annual National Accounts“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12585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 se v průběhu existence musela vyrovnat s řadou složitých situací. Podívejme se nyní na hlavní výzvy podívat.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Podrobnější chronologický přehled vývoje a dění v EU najdete na internetových stránkách: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Historie a zakladatelé EU │ Evropská unie (europa.eu)</a:t>
            </a:r>
            <a:endParaRPr lang="cs-CZ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1952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Těmi šesti zeměmi jsou Belgie, Francie, Itálie, Lucembursko, Německo a Nizozemsko. Vše tedy začíná založením Evropského společenství uhlí a oceli v roce 1952.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roce 1958 těchto šest zemí založilo podpisem Římské smlouvy Evropské společenství (stránka 9 této prezentace).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u="sng" noProof="0" dirty="0">
              <a:solidFill>
                <a:srgbClr val="0563C1"/>
              </a:solidFill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90. léta 20. století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 pádu komunismu ve střední a východní Evropě se Evropané opět sbližují.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Lidé se začínají zajímat o stav životního prostředí a chtějí ho chránit. Zároveň se začíná hovořit o tom, jak lépe spolupracovat v otázkách bezpečnosti a obrany.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05394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89961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Jelikož je EU domovem přibližně 447 milionů lidí, je jedním z kulturně nejrozmanitějších regionů na světě. EU je rozmanitá v řadě ohledů – jazykově, etnicky, nábožensky i socioekonomicky. Pokuste se zodpovědět otázky v prezentaci a zamyslet se, jak se tato rozmanitost promítá do statistik.  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Odpovědi: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Francie: Žije tam 11 991 684 osob mladších 15 let (údaj z roku 2021).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Lucembursko: 47 % v roce 2022. 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(Viz: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https://ec.europa.eu/eurostat/web/interactive-publications/demography-2023#expandable-example-content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Nejvyšší podíl vykazuje Malta (71 %), nejnižší Francie (34 %), Eurobarometr 2022 (viz dokument „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První výsledky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 zajímavost uvádíme níže výsledky ostatních zemí (podíl jejich obyvatel, který důvěřuje EU).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i="1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Řecko – 37 %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Chorvatsko – 42 %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Kypr – 42 %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Česko – 43 %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Rakousko – 44 %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Slovensko 44 %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Slovinsko – 44 %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Itálie – 46 %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Estonsko – 48 %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Německo – 49 %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Bulharsko – 49 %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Španělsko – 50 %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Nizozemsko – 52 %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Rumunsko – 54 %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Belgie – 55 %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Maďarsko – 56 %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Lotyšsko – 56 %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Irsko – 58 %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Lucembursko – 60 %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Finsko – 60 %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Švédsko – 61 %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Polsko – 64 %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Dánsko – 65 %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Portugalsko – 68 %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Litva – 69 %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Na venkově žije 25,2 % obyvatel EU (údaj z roku 2021). 35,9 % obyvatel žije ve městech a 38,9 % ve velkoměstech. (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zdroj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v roce 2016 to bylo 64,6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 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aktualizace této statistiky se </a:t>
            </a:r>
            <a:r>
              <a:rPr lang="cs-CZ" sz="1800" b="1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plánuje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 na květen 2024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Další demografické údaje o Evropě najdete zde: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https://ec.europa.eu/eurostat/cache/digpub/demography/index.html?lang=en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96224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Jazyky, kterými se v zemích EU hovoří, jsou nedílnou součástí kulturního dědictví EU. EU proto ve svých programech a při práci svých orgánů podporuje mnohojazyčnost.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Mnohojazyčnost je klíčovým prvkem Evropské unie od samého počátku. Orgány EU pracují ve 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 úředních jazycích.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Pravidla pro používání jazyků unijními orgány jsou stanovena v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nařízení č. 1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které stanoví, že orgány mají 24 úředních a pracovních jazyků.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Zasedání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Evropské rady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Rady Evropské unie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jsou tlumočena do všech úředních jazyků EU.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Poslanci Evropského parlamentu mohou během zasedání hovořit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 kterémkoli z úředních jazyků EU.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Občané Unie mají 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právo být informováni o její činnosti v kterémkoliv úředním jazyce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Taktéž se mohou na evropské instituce obracet v libovolném úředním jazyce, přičemž mají nárok obdržet v něm i odpověď.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Kromě toho jsou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právní akty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jejich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shrnutí</a:t>
            </a:r>
            <a:r>
              <a:rPr lang="cs-CZ" sz="1800" noProof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 dispozici ve všech úředních jazycích EU.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Úřední jazyky EU: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angličtina, bulharština, čeština, dánština, estonština, finština, francouzština, chorvatština, irština, italština, litevština, lotyština, maďarština, maltština, němčina, nizozemština, polština, portugalština, rumunština, řečtina, slovenština, slovinština, španělština a švédština.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Úřední abecedy EU: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latinka, cyrilice a řecká alfabeta.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37937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Rozmanitost EU ztělesňuje i řada jejích vůdčích osobností, které se podíleli na vytváření současné podoby Evropské unie.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Patřili k nim členové odboje, právníci, poslanci. Šlo o různorodou skupinu lidí, které pojily tytéž ideály: mírovou, sjednocenou a vzkvétající Evropu.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Zde uvádíme pouze několik nejvýznamnějších průkopníků EU. O dalších si můžete přečíst zde: 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https://europa.eu/european-union/about-eu/history/eu-pioneers_cs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Simone </a:t>
            </a:r>
            <a:r>
              <a:rPr lang="cs-CZ" sz="1800" b="1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Veilová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cs-CZ" sz="1800" b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Své dětství prožila Simone Veilová během druhé světové války, z níž si odnesla řadu traumatických zážitků, např. v souvislosti s několika nacistickými koncentračními tábory, kterými prošla. To vše vedlo k jejímu odhodlání usilovat o sjednocenou Evropu, o kterou se zasazovala po zbytek svého života.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a doba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Politický vzestup Simone Veilové začal již v době, kdy zahájila svou kariéru právničky. V roce 1974 ji francouzský prezident Giscard d’Estaing jmenoval ministryní zdravotnictví.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Brzy poté začala bojovat za legalizaci potratů ve Francii, kterou se jí podařilo prosadit až poté, co ji ve francouzském Národním shromáždění podpořila i opozice. V roce 1975 byl daný zákon přijat. To se považovalo za významný úspěch a daný zákon vstoupil ve známost jako „la loi Veil“ (zákon Veilové).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Vize pro Evropu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Když prezident Giscard d’Estaing požádal Veilovou, aby byla na čele kandidátní listiny jeho strany pro první přímé volby do 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Evropského parlamentu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v roce 1979, vzala to jako příležitost, které musí využít.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Veilová byla řádně zvolena do Evropského parlamentu a ten si ji vybral za svou předsedkyni. Stala se tedy první předsedkyní prvního přímo voleného Evropského parlamentu a první ženou, která stanula v čele nějakého orgánu EU. O dva roky později jí byla udělena 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Cena Karla Velikého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za její osobní příspěvek k jednotě Evropy.</a:t>
            </a: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E" sz="2800" b="1" dirty="0">
                <a:solidFill>
                  <a:srgbClr val="171A22"/>
                </a:solidFill>
                <a:effectLst/>
              </a:rPr>
              <a:t>Jean Monnet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Francouzský politik a ekonomický poradce Jean Monnet byl celoživotním zastáncem evropské integrace. Právě jeho myšlenky byly inspirací Schumanova plánu společné kontroly francouzské a německé produkce uhlí a oceli.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a doba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Když v roce 1914 vypukla první světová válka, obrátil se Jean Monnet na francouzskou vládu s návrhem, jak lépe koordinovat se spojenci Francie přepravu válečných dodávek. V roce 1919 byl jmenován zástupcem generálního tajemníka Společnosti národů, hned při jejím založení. V roce 1943 se Monnet stal členem Francouzského výboru národního osvobození, což byla de facto francouzská vláda v alžírském exilu. Již tehdy přímo hovořil o své vizi sjednocené Evropy, která měla zajistit mír.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Vize pro Evropu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 rostoucího poválečného mezinárodního napětí Monnet cítil, že nastal čas podniknout kroky v zájmu jednotné Evropy, a spolu se svým týmem začal pracovat na koncepci Evropského společenství. Dne 9. května 1950 přednesl francouzský ministr zahraničí Robert Schuman jménem francouzské vlády „Schumanovu deklaraci“.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 deklaraci inicioval a připravil právě Monnet. Navrhl v ní, aby veškerá německá a francouzská produkce uhlí a oceli spadala pod jeden vyšší úřad. Věřil, že pokud budou výrobu těchto zdrojů společně sdílet dvě nejmocnější země Evropy, v budoucnosti to zabrání válkám.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E" sz="2800" b="1" dirty="0">
                <a:solidFill>
                  <a:srgbClr val="171A22"/>
                </a:solidFill>
                <a:effectLst/>
              </a:rPr>
              <a:t>Ursula </a:t>
            </a:r>
            <a:r>
              <a:rPr lang="en-IE" sz="2800" b="1" dirty="0" err="1">
                <a:solidFill>
                  <a:srgbClr val="171A22"/>
                </a:solidFill>
                <a:effectLst/>
              </a:rPr>
              <a:t>Hirschmannová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Ursula Hirschmannová se narodila v září 1913 v Berlíně do židovské středostavovské rodiny. V roce 1932 vstoupila do mládežnického sdružení sociálně demokratické strany a byla aktivní členkou odporu proti nacistům. Poté poznala Eugenia Colorniho, mladého italského socialistu a filozofa, za kterého se později vdala. Stala se aktivní členkou ilegální opozice proti fašistickému režimu v jeho rodné Itálii.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a doba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Colorni byl posléze zatčen a uvězněn na ostrově Ventotene, kam Hirschmannová svého manžela následovala.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Zde se setkali s Ernestem Rossim a Altierem Spinellim. Společně v roce 1941 vytvořili Manifest z Ventotene „za svobodnou a sjednocenou Evropu“, který je obecně považován za výchozí bod evropského federalismu. Své čtenáře našel především v řadách bojovníků italského odboje proti nacismu.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Vize pro Evropu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Manifest vyzval k odstřižení Evropy od její minulosti a vytvoření nového politického systému prostřednictvím restrukturalizace politiky a rozsáhlé sociální reformy. Hirschmannová manifest tajně dovezla na území pevninské Itálie, kde jej pomáhala šířit.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 Ventotene se vypravila do Milána a v roce 1943 založila spolu s dalšími aktivisty Evropské federalistické hnutí (Movimento Federalista Europeo). Poté, co byl Colorni zavražděn fašisty, Hirschmannová uprchla do Švýcarska a podílela se na uspořádání prvního mezinárodního federalistického kongresu v Paříži v roce 1945.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 skončení druhé světové války se Hirschmannová nadále angažovala v politice. V roce 1975 založila v Bruselu Sdružení žen pro Evropu (Femmes pour </a:t>
            </a:r>
            <a:r>
              <a:rPr lang="cs-CZ" sz="1800" noProof="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l‘Europe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en-150" sz="1800" noProof="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IE" sz="2800" b="1" dirty="0">
                <a:solidFill>
                  <a:srgbClr val="171A22"/>
                </a:solidFill>
                <a:effectLst/>
              </a:rPr>
              <a:t>Robert Schuman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Schuman byl během druhé světové války aktivním členem francouzského odboje. Rovněž byl zajat a vězněn nacisty. Do politického dění se zapojil i před válkou, a to jako poslanec francouzského parlamentu. Po válce zastával ve Francii řadu významných pozic. Proslul pak formulací tzv. 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Schumanovy deklarace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jejímž cílem bylo sjednotit Evropu a předejít tak dalšímu válečnému utrpení.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Život a doba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Schuman se narodil jako německý občan v Lucembursku a v roce 1919, kdy bylo Alsasko-Lotrinsko, kde tehdy žil, vráceno Francii, získal francouzské občanství. Během druhé světové války oslovil Schumana Charles de Gaulle, který stál tehdy v čele francouzské exilové vlády, aby odjel do Londýna a stal se členem jeho vlády.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 válce se Schuman vrátil zpět do francouzské politiky a zastával řadu významných funkcí. Stal se klíčovým vyjednavačem mnoha významných dohod a iniciativ, jako byla Rada Evropy, Marshallův plán nebo NATO. Všechny tyto projekty měly za cíl rozšířit spolupráci v rámci západní aliance a zajistit sjednocení Evropy.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Vize pro Evropu</a:t>
            </a:r>
            <a:endParaRPr lang="cs-CZ" sz="1800" i="1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 spolupráci s Jeanem Monnetem vypracoval světově známý Schumanův plán. Veřejnosti ho představil 9. května roku 1950 – toto datum se dnes považuje za den vzniku Evropské unie a každoročně se slaví jako </a:t>
            </a:r>
            <a:r>
              <a:rPr lang="cs-CZ" sz="1800" u="sng" noProof="0" dirty="0">
                <a:solidFill>
                  <a:srgbClr val="0563C1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Den Evropy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V doprovodném projevu navrhl společný dohled nad výrobou uhlí a oceli, nejdůležitějších surovin pro zbrojní průmysl. Bez kontroly nad výrobou těchto dvou surovin by tak žádná země nebyla schopna zahájit válku. To bylo základní myšlenkou tohoto plánu.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59689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i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Óda na radost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je součástí 9. symfonie Ludwiga van Beethovena z roku 1823. Symbolizuje nejen Evropskou unii, ale také Evropu v širším slova smyslu. V básni „Óda na radost“ vyjadřuje Friedrich Schiller svou idealistickou vizi bratrství všech národů. Hymnou EU se stala v roce 1985.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Vlajka znázorňuje kruh dvanácti zlatých hvězd na modrém pozadí. Hvězdy symbolizují ideály jednoty, solidarity a harmonie mezi národy Evropy. Počet hvězd nijak nesouvisí s počtem členských zemí. Umístění v kruhu symbolizuje jednotu. Vlajku vytvořila a přijala Rada Evropy v roce 1955. V roce 1985 se stala oficiální vlajkou EU.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Den Evropy, který připadá na 9. května, je každoroční oslavou míru a jednoty v Evropě. Den Evropy spadá na výročí historicky významné Schumanovy deklarace, která vytyčila novou formu politické spolupráce v Evropě.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Heslo EU „Jednotná v rozmanitosti“ poukazuje na způsob, kterým Evropané vytvořili v zájmu zachování míru a dosažení prosperity společný celek, v jehož rámci se díky mnoha různým evropským kulturám, tradicím a jazykům mohou vzájemně obohacovat.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 je oficiální měnou ve 20 z 27 členských zemí EU. Je hmatatelným důkazem fungující spolupráce evropských zemí. Uvedení euromincí a eurobankovek do oběhu v roce 2002 bylo jednou z největších logistických operací v Evropě.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3070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Ačkoli se EU vyznačuje rozmanitostí, její členské státy sdílejí společný soubor hodnot, které sjednocují evropské občany.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Tvoří </a:t>
            </a: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nedílnou součást evropského způsobu života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Jedná se o tyto hodnoty: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lidská důstojnost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svoboda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demokracie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rovnost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právní stát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lidská práva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Tyto hodnoty jsou obsaženy v Lisabonské smlouvě a Listině základních práv EU.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Lidská důstojnost: lidská důstojnost je nedotknutelná, což znamená, že musí být vždy respektována a chráněna. Představuje skutečný základ základních práv.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Svoboda: Svobody jednotlivce, mezi něž patří respektování soukromého života, svobody myšlení, náboženského vyznání, shromažďování, projevu a informací, zaručuje Listina základních práv EU. Konkrétním příkladem této hodnoty je právo svobodně se pohybovat a pobývat na území EU.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Demokracie: Fungování Unie je založeno na zastupitelské demokracii. Z evropského občanství vyplývají určitá práva. Například každý dospělý občan EU má právo kandidovat a volit ve volbách do Evropského parlamentu. Kandidovat a volit dále může i ve volbách v zemi svého bydliště, nebo v zemi původu.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Rovnost: Rovností se míní skutečnost, že všichni občané mají před zákonem stejná práva. Zásada rovnosti žen a mužů tvoří základ všech evropských politik a platí ve všech oblastech. Příkladem uplatňování hodnoty rovnosti v praxi je zásada stejné odměny za stejnou práci (Římská smlouva z roku 1957) nebo zásada nediskriminace mezi občany Unie na základě státní příslušnosti (Lisabonská smlouva z roku 2009).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Právní stát: EU je založena na zásadách právního státu. Veškerá její činnost se odvíjí od smluv, s nimiž členské země vyslovily dobrovolný a demokratický souhlas. Právo a spravedlnost zajišťuje nezávislé soudnictví. Členské státy svěřily konečnou jurisdikci Soudnímu dvoru Evropské unie, jehož rozhodnutí musí všichni respektovat.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Lidská práva: Lidská práva jsou chráněna Listinou základních práv EU. Patří k nim právo nebýt diskriminován na základě pohlaví, rasového nebo etnického původu, náboženského vyznání nebo přesvědčení, zdravotního postižení, věku nebo sexuální orientace, právo na ochranu osobních údajů a právo na přístup ke spravedlnosti.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94175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Oddanost EU jejím společným hodnotám se odráží v právech, kterých její občané požívají.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Občané EU se mohou na území Unie volně pohybovat a pobývat v kterémkoli členském státě. Jsou zde chráněni právními předpisy EU.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Rovněž mají právo volit a kandidovat ve volbách do Evropského parlamentu.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Andorra, Monako, San Marino a Vatikán součástí těchto sdružení zemí nejsou. Jejich vztahy s EU a dalšími zeměmi jsou upraveny bilaterálními smlouvami. Monako, San Marino a Vatikán jsou však de facto součástí schengenského prostoru.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Švýcarsko není ani zemí EU, ani EHP. S EU podepsalo kolem 100 konkrétních dvoustranných dohod, které se například týkají mnoha ustanovení jednotného trhu. Jedna z uvedených dohod se týká účasti Švýcarska na schengenském prostoru.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--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Kromě 27 členských států: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Součástí jednotného evropského trhu jsou také Island, Lichtenštejnsko, Norsko a Švýcarsko.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solidFill>
                  <a:srgbClr val="FF0000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znamená, že se tyto země zavázaly k zajištění volného pohybu osob, zboží, služeb a kapitálu.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Občané EU tak mohou těchto práv požívat i v těchto čtyřech zemích.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--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b="1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Schengenský prostor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sdružuje 23 členských států EU a 4 nečlenské země, jež se rozhodly zrušit na svých hranicích pasové kontroly. 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znamená, že lze mezi nimi cestovat, </a:t>
            </a:r>
            <a:r>
              <a:rPr lang="cs-CZ" sz="1800" u="sng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aniž byste museli předkládat cestovní pas ke kontrole</a:t>
            </a:r>
            <a:r>
              <a:rPr lang="cs-CZ" sz="1800" noProof="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cs-CZ" sz="1800" noProof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54437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Pojďme se nyní stručně podívat na historii EU. Konkrétně na to, jak se jednotlivé země v průběhu let staly členem. 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38375" algn="l"/>
              </a:tabLst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Nejdříve podepsalo šest zemí Římskou smlouvu: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Belgie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Německo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Francie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Itálie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Lucembursko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cs-CZ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Nizozemsko</a:t>
            </a:r>
            <a:endParaRPr lang="el-G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A42D71-CC78-4B06-AD71-D748A717705B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44689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an unique organisation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utline-map" descr="A faint map outline of Europe. 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" y="-3313"/>
            <a:ext cx="24319091" cy="13679488"/>
          </a:xfrm>
          <a:prstGeom prst="rect">
            <a:avLst/>
          </a:prstGeom>
        </p:spPr>
      </p:pic>
      <p:sp>
        <p:nvSpPr>
          <p:cNvPr id="3" name="category: people"/>
          <p:cNvSpPr txBox="1"/>
          <p:nvPr userDrawn="1"/>
        </p:nvSpPr>
        <p:spPr>
          <a:xfrm>
            <a:off x="2202684" y="1900334"/>
            <a:ext cx="812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lidé</a:t>
            </a:r>
            <a:r>
              <a:rPr lang="mt-MT" sz="4000" noProof="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300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tential countries">
    <p:bg>
      <p:bgPr>
        <a:solidFill>
          <a:srgbClr val="5E9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56" y="-3313"/>
            <a:ext cx="24319092" cy="13679488"/>
          </a:xfrm>
          <a:prstGeom prst="rect">
            <a:avLst/>
          </a:prstGeom>
        </p:spPr>
      </p:pic>
      <p:sp>
        <p:nvSpPr>
          <p:cNvPr id="5" name="category: countries"/>
          <p:cNvSpPr txBox="1"/>
          <p:nvPr userDrawn="1"/>
        </p:nvSpPr>
        <p:spPr>
          <a:xfrm>
            <a:off x="1933283" y="1900334"/>
            <a:ext cx="1140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země </a:t>
            </a:r>
            <a:r>
              <a:rPr lang="mt-MT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6635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4308" userDrawn="1">
          <p15:clr>
            <a:srgbClr val="FBAE40"/>
          </p15:clr>
        </p15:guide>
        <p15:guide id="2" pos="771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history">
    <p:bg>
      <p:bgPr>
        <a:solidFill>
          <a:srgbClr val="E648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woman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9" y="0"/>
            <a:ext cx="24319090" cy="13679488"/>
          </a:xfrm>
          <a:prstGeom prst="rect">
            <a:avLst/>
          </a:prstGeom>
        </p:spPr>
      </p:pic>
      <p:pic>
        <p:nvPicPr>
          <p:cNvPr id="5" name="man" hidden="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591" y="-30246"/>
            <a:ext cx="24552841" cy="13810973"/>
          </a:xfrm>
          <a:prstGeom prst="rect">
            <a:avLst/>
          </a:prstGeom>
        </p:spPr>
      </p:pic>
      <p:sp>
        <p:nvSpPr>
          <p:cNvPr id="6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7" name="eu fla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8" name="category: history"/>
          <p:cNvSpPr txBox="1"/>
          <p:nvPr userDrawn="1"/>
        </p:nvSpPr>
        <p:spPr>
          <a:xfrm>
            <a:off x="1563361" y="1888081"/>
            <a:ext cx="1699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chemeClr val="bg1"/>
                </a:solidFill>
                <a:latin typeface="Bahnschrift Condensed" panose="020B0502040204020203" pitchFamily="34" charset="0"/>
              </a:rPr>
              <a:t>historie</a:t>
            </a:r>
          </a:p>
        </p:txBody>
      </p:sp>
    </p:spTree>
    <p:extLst>
      <p:ext uri="{BB962C8B-B14F-4D97-AF65-F5344CB8AC3E}">
        <p14:creationId xmlns:p14="http://schemas.microsoft.com/office/powerpoint/2010/main" val="360845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8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r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6740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eople">
    <p:bg>
      <p:bgPr>
        <a:solidFill>
          <a:srgbClr val="18B6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9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2" y="-773"/>
            <a:ext cx="24319091" cy="13679488"/>
          </a:xfrm>
          <a:prstGeom prst="rect">
            <a:avLst/>
          </a:prstGeom>
        </p:spPr>
      </p:pic>
      <p:pic>
        <p:nvPicPr>
          <p:cNvPr id="10" name="blue-map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20" y="-12175"/>
            <a:ext cx="24364295" cy="13704916"/>
          </a:xfrm>
          <a:prstGeom prst="rect">
            <a:avLst/>
          </a:prstGeom>
        </p:spPr>
      </p:pic>
      <p:sp>
        <p:nvSpPr>
          <p:cNvPr id="5" name="category: people"/>
          <p:cNvSpPr txBox="1"/>
          <p:nvPr userDrawn="1"/>
        </p:nvSpPr>
        <p:spPr>
          <a:xfrm>
            <a:off x="2207318" y="1900334"/>
            <a:ext cx="944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lidé</a:t>
            </a:r>
          </a:p>
        </p:txBody>
      </p:sp>
    </p:spTree>
    <p:extLst>
      <p:ext uri="{BB962C8B-B14F-4D97-AF65-F5344CB8AC3E}">
        <p14:creationId xmlns:p14="http://schemas.microsoft.com/office/powerpoint/2010/main" val="259885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diversity">
    <p:bg>
      <p:bgPr>
        <a:solidFill>
          <a:srgbClr val="F49B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58" y="-255753"/>
            <a:ext cx="24319088" cy="13679488"/>
          </a:xfrm>
          <a:prstGeom prst="rect">
            <a:avLst/>
          </a:prstGeom>
        </p:spPr>
      </p:pic>
      <p:sp>
        <p:nvSpPr>
          <p:cNvPr id="4" name="category: diversity"/>
          <p:cNvSpPr txBox="1"/>
          <p:nvPr userDrawn="1"/>
        </p:nvSpPr>
        <p:spPr>
          <a:xfrm>
            <a:off x="875489" y="1904410"/>
            <a:ext cx="23249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4000">
                <a:solidFill>
                  <a:srgbClr val="243C7C"/>
                </a:solidFill>
                <a:latin typeface="Bahnschrift Condensed" panose="020B0502040204020203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4000" kern="1200" noProof="0" dirty="0">
                <a:solidFill>
                  <a:srgbClr val="243C7C"/>
                </a:solidFill>
                <a:effectLst/>
                <a:latin typeface="Bahnschrift Condensed" panose="020B0502040204020203" pitchFamily="34" charset="0"/>
                <a:ea typeface="+mn-ea"/>
                <a:cs typeface="+mn-cs"/>
              </a:rPr>
              <a:t>rozmanitost</a:t>
            </a:r>
          </a:p>
        </p:txBody>
      </p:sp>
    </p:spTree>
    <p:extLst>
      <p:ext uri="{BB962C8B-B14F-4D97-AF65-F5344CB8AC3E}">
        <p14:creationId xmlns:p14="http://schemas.microsoft.com/office/powerpoint/2010/main" val="101456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languages">
    <p:bg>
      <p:bgPr>
        <a:solidFill>
          <a:srgbClr val="F3CA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 hidden="1"/>
          <p:cNvGrpSpPr/>
          <p:nvPr userDrawn="1"/>
        </p:nvGrpSpPr>
        <p:grpSpPr>
          <a:xfrm>
            <a:off x="-122754" y="-79277"/>
            <a:ext cx="24602003" cy="13743642"/>
            <a:chOff x="-122754" y="-79277"/>
            <a:chExt cx="24602003" cy="13743642"/>
          </a:xfrm>
        </p:grpSpPr>
        <p:pic>
          <p:nvPicPr>
            <p:cNvPr id="6" name="character red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22754" y="-14713"/>
              <a:ext cx="24318361" cy="13679078"/>
            </a:xfrm>
            <a:prstGeom prst="rect">
              <a:avLst/>
            </a:prstGeom>
          </p:spPr>
        </p:pic>
        <p:pic>
          <p:nvPicPr>
            <p:cNvPr id="7" name="character pink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295" y="-79277"/>
              <a:ext cx="24366954" cy="13706411"/>
            </a:xfrm>
            <a:prstGeom prst="rect">
              <a:avLst/>
            </a:prstGeom>
          </p:spPr>
        </p:pic>
      </p:grpSp>
      <p:sp>
        <p:nvSpPr>
          <p:cNvPr id="4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sp>
        <p:nvSpPr>
          <p:cNvPr id="8" name="category: languages"/>
          <p:cNvSpPr txBox="1"/>
          <p:nvPr userDrawn="1"/>
        </p:nvSpPr>
        <p:spPr>
          <a:xfrm>
            <a:off x="1760596" y="1888081"/>
            <a:ext cx="1313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jazyky</a:t>
            </a:r>
          </a:p>
        </p:txBody>
      </p:sp>
    </p:spTree>
    <p:extLst>
      <p:ext uri="{BB962C8B-B14F-4D97-AF65-F5344CB8AC3E}">
        <p14:creationId xmlns:p14="http://schemas.microsoft.com/office/powerpoint/2010/main" val="134932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ioneer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6023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pioneer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55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symbols">
    <p:bg>
      <p:bgPr>
        <a:solidFill>
          <a:srgbClr val="1755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7" name="eu fla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8" name="category"/>
          <p:cNvSpPr txBox="1"/>
          <p:nvPr userDrawn="1"/>
        </p:nvSpPr>
        <p:spPr>
          <a:xfrm>
            <a:off x="1456225" y="1888081"/>
            <a:ext cx="1637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symboly</a:t>
            </a:r>
            <a:r>
              <a:rPr lang="en-150" sz="400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 </a:t>
            </a:r>
            <a:endParaRPr lang="en-IE" sz="4000" dirty="0">
              <a:solidFill>
                <a:srgbClr val="F3CA57"/>
              </a:solidFill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57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val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Two women facing the camera, holding hands in the air in a sign of solidarity.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479248" cy="1366547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Title 3" hidden="1"/>
          <p:cNvSpPr>
            <a:spLocks noGrp="1"/>
          </p:cNvSpPr>
          <p:nvPr>
            <p:ph type="title" hasCustomPrompt="1"/>
          </p:nvPr>
        </p:nvSpPr>
        <p:spPr>
          <a:xfrm>
            <a:off x="1682750" y="728663"/>
            <a:ext cx="21113750" cy="2643187"/>
          </a:xfrm>
          <a:prstGeom prst="rect">
            <a:avLst/>
          </a:prstGeom>
        </p:spPr>
        <p:txBody>
          <a:bodyPr/>
          <a:lstStyle/>
          <a:p>
            <a:r>
              <a:rPr lang="en-150" sz="9600">
                <a:solidFill>
                  <a:schemeClr val="bg1"/>
                </a:solidFill>
                <a:latin typeface="Bahnschrift bold" panose="020B0502040204020203" pitchFamily="34" charset="0"/>
              </a:rPr>
              <a:t>The EU’s values</a:t>
            </a:r>
            <a:endParaRPr lang="en-IE"/>
          </a:p>
        </p:txBody>
      </p:sp>
      <p:sp>
        <p:nvSpPr>
          <p:cNvPr id="9" name="footer"/>
          <p:cNvSpPr/>
          <p:nvPr userDrawn="1"/>
        </p:nvSpPr>
        <p:spPr>
          <a:xfrm>
            <a:off x="0" y="12417552"/>
            <a:ext cx="24479250" cy="1272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0" name="eu fla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02757"/>
            <a:ext cx="1124811" cy="750191"/>
          </a:xfrm>
          <a:prstGeom prst="rect">
            <a:avLst/>
          </a:prstGeom>
        </p:spPr>
      </p:pic>
      <p:sp>
        <p:nvSpPr>
          <p:cNvPr id="11" name="eu logo"/>
          <p:cNvSpPr txBox="1"/>
          <p:nvPr userDrawn="1"/>
        </p:nvSpPr>
        <p:spPr>
          <a:xfrm>
            <a:off x="622505" y="437459"/>
            <a:ext cx="44257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mt-MT" sz="12000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EU</a:t>
            </a:r>
          </a:p>
        </p:txBody>
      </p:sp>
      <p:sp>
        <p:nvSpPr>
          <p:cNvPr id="8" name="category: values"/>
          <p:cNvSpPr txBox="1"/>
          <p:nvPr userDrawn="1"/>
        </p:nvSpPr>
        <p:spPr>
          <a:xfrm>
            <a:off x="1517516" y="1888081"/>
            <a:ext cx="1650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chemeClr val="bg1"/>
                </a:solidFill>
                <a:latin typeface="Bahnschrift Condensed" panose="020B0502040204020203" pitchFamily="34" charset="0"/>
              </a:rPr>
              <a:t>hodnoty</a:t>
            </a:r>
          </a:p>
        </p:txBody>
      </p:sp>
    </p:spTree>
    <p:extLst>
      <p:ext uri="{BB962C8B-B14F-4D97-AF65-F5344CB8AC3E}">
        <p14:creationId xmlns:p14="http://schemas.microsoft.com/office/powerpoint/2010/main" val="40594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  <p:bldP spid="11" grpId="0"/>
      <p:bldP spid="11" grpId="2"/>
      <p:bldP spid="8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countries">
    <p:bg>
      <p:bgPr>
        <a:solidFill>
          <a:srgbClr val="5E91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4" name="outline-map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62" y="-3313"/>
            <a:ext cx="24319091" cy="13679488"/>
          </a:xfrm>
          <a:prstGeom prst="rect">
            <a:avLst/>
          </a:prstGeom>
        </p:spPr>
      </p:pic>
      <p:sp>
        <p:nvSpPr>
          <p:cNvPr id="5" name="category: countries"/>
          <p:cNvSpPr txBox="1"/>
          <p:nvPr userDrawn="1"/>
        </p:nvSpPr>
        <p:spPr>
          <a:xfrm>
            <a:off x="1943371" y="1900334"/>
            <a:ext cx="11694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země</a:t>
            </a:r>
            <a:r>
              <a:rPr lang="mt-MT" sz="4000" noProof="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 </a:t>
            </a:r>
            <a:r>
              <a:rPr lang="en-IE" sz="4000" dirty="0">
                <a:solidFill>
                  <a:srgbClr val="243C7C"/>
                </a:solidFill>
                <a:latin typeface="Bahnschrift Condensed" panose="020B05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7223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0" y="12547600"/>
            <a:ext cx="24479250" cy="12080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9" name="footer"/>
          <p:cNvSpPr/>
          <p:nvPr userDrawn="1"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10" name="eu fla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  <p:sp>
        <p:nvSpPr>
          <p:cNvPr id="7" name="eu logo"/>
          <p:cNvSpPr txBox="1"/>
          <p:nvPr userDrawn="1"/>
        </p:nvSpPr>
        <p:spPr>
          <a:xfrm>
            <a:off x="639437" y="437459"/>
            <a:ext cx="28488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0" noProof="0" dirty="0">
                <a:solidFill>
                  <a:schemeClr val="bg1"/>
                </a:solidFill>
                <a:latin typeface="Arial Black" panose="020B0A04020102020204" pitchFamily="34" charset="0"/>
              </a:rPr>
              <a:t>EU</a:t>
            </a:r>
          </a:p>
        </p:txBody>
      </p:sp>
    </p:spTree>
    <p:extLst>
      <p:ext uri="{BB962C8B-B14F-4D97-AF65-F5344CB8AC3E}">
        <p14:creationId xmlns:p14="http://schemas.microsoft.com/office/powerpoint/2010/main" val="401450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2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dt="0"/>
  <p:txStyles>
    <p:titleStyle>
      <a:lvl1pPr algn="l" defTabSz="1823954" rtl="0" eaLnBrk="1" latinLnBrk="0" hangingPunct="1">
        <a:lnSpc>
          <a:spcPct val="90000"/>
        </a:lnSpc>
        <a:spcBef>
          <a:spcPct val="0"/>
        </a:spcBef>
        <a:buNone/>
        <a:defRPr sz="87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5988" indent="-455988" algn="l" defTabSz="1823954" rtl="0" eaLnBrk="1" latinLnBrk="0" hangingPunct="1">
        <a:lnSpc>
          <a:spcPct val="90000"/>
        </a:lnSpc>
        <a:spcBef>
          <a:spcPts val="1995"/>
        </a:spcBef>
        <a:buFont typeface="Arial" panose="020B0604020202020204" pitchFamily="34" charset="0"/>
        <a:buChar char="•"/>
        <a:defRPr sz="5585" kern="1200">
          <a:solidFill>
            <a:schemeClr val="tx1"/>
          </a:solidFill>
          <a:latin typeface="+mn-lt"/>
          <a:ea typeface="+mn-ea"/>
          <a:cs typeface="+mn-cs"/>
        </a:defRPr>
      </a:lvl1pPr>
      <a:lvl2pPr marL="1367965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4787" kern="1200">
          <a:solidFill>
            <a:schemeClr val="tx1"/>
          </a:solidFill>
          <a:latin typeface="+mn-lt"/>
          <a:ea typeface="+mn-ea"/>
          <a:cs typeface="+mn-cs"/>
        </a:defRPr>
      </a:lvl2pPr>
      <a:lvl3pPr marL="2279942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989" kern="1200">
          <a:solidFill>
            <a:schemeClr val="tx1"/>
          </a:solidFill>
          <a:latin typeface="+mn-lt"/>
          <a:ea typeface="+mn-ea"/>
          <a:cs typeface="+mn-cs"/>
        </a:defRPr>
      </a:lvl3pPr>
      <a:lvl4pPr marL="319191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410389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501587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927849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839826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751803" indent="-455988" algn="l" defTabSz="1823954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1pPr>
      <a:lvl2pPr marL="91197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2pPr>
      <a:lvl3pPr marL="182395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3pPr>
      <a:lvl4pPr marL="273593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4pPr>
      <a:lvl5pPr marL="3647907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5pPr>
      <a:lvl6pPr marL="4559884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6pPr>
      <a:lvl7pPr marL="5471861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7pPr>
      <a:lvl8pPr marL="6383838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8pPr>
      <a:lvl9pPr marL="7295815" algn="l" defTabSz="1823954" rtl="0" eaLnBrk="1" latinLnBrk="0" hangingPunct="1">
        <a:defRPr sz="35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"/>
          <p:cNvSpPr>
            <a:spLocks noGrp="1"/>
          </p:cNvSpPr>
          <p:nvPr>
            <p:ph type="ctrTitle" idx="4294967295"/>
          </p:nvPr>
        </p:nvSpPr>
        <p:spPr>
          <a:xfrm>
            <a:off x="771516" y="3607214"/>
            <a:ext cx="7813963" cy="474700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unie</a:t>
            </a:r>
          </a:p>
        </p:txBody>
      </p:sp>
      <p:sp>
        <p:nvSpPr>
          <p:cNvPr id="12" name="Podtitul"/>
          <p:cNvSpPr txBox="1"/>
          <p:nvPr/>
        </p:nvSpPr>
        <p:spPr>
          <a:xfrm>
            <a:off x="771515" y="8512884"/>
            <a:ext cx="10453503" cy="135421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cs-CZ" sz="8200" dirty="0">
                <a:solidFill>
                  <a:schemeClr val="bg1"/>
                </a:solidFill>
                <a:latin typeface="Bahnschrift Light" panose="020B0502040204020203" pitchFamily="34" charset="0"/>
              </a:rPr>
              <a:t>Jedinečná organizace</a:t>
            </a:r>
          </a:p>
        </p:txBody>
      </p:sp>
      <p:sp>
        <p:nvSpPr>
          <p:cNvPr id="3" name="Citát"/>
          <p:cNvSpPr>
            <a:spLocks noGrp="1"/>
          </p:cNvSpPr>
          <p:nvPr>
            <p:ph type="subTitle" idx="4294967295"/>
          </p:nvPr>
        </p:nvSpPr>
        <p:spPr>
          <a:xfrm>
            <a:off x="11916665" y="5980716"/>
            <a:ext cx="11694805" cy="185787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/>
          <a:p>
            <a:pPr marL="0" indent="0">
              <a:lnSpc>
                <a:spcPct val="70000"/>
              </a:lnSpc>
              <a:buNone/>
            </a:pPr>
            <a:r>
              <a:rPr lang="cs-CZ" sz="44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„Světový mír by nemohl být zachován bez tvůrčího úsilí, jež je úměrné nebezpečím, která tento mír ohrožují.“</a:t>
            </a:r>
          </a:p>
        </p:txBody>
      </p:sp>
      <p:sp>
        <p:nvSpPr>
          <p:cNvPr id="4" name="Autor(ka) citátu"/>
          <p:cNvSpPr/>
          <p:nvPr/>
        </p:nvSpPr>
        <p:spPr>
          <a:xfrm>
            <a:off x="20219433" y="7830999"/>
            <a:ext cx="37449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Robert Schuman, 1950</a:t>
            </a:r>
          </a:p>
        </p:txBody>
      </p:sp>
    </p:spTree>
    <p:extLst>
      <p:ext uri="{BB962C8B-B14F-4D97-AF65-F5344CB8AC3E}">
        <p14:creationId xmlns:p14="http://schemas.microsoft.com/office/powerpoint/2010/main" val="402482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" grpId="0" build="p" advAuto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5097463"/>
            <a:ext cx="20607338" cy="29987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88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1973: Dánsko, Irsko a Spojené království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5C115564-BD89-85F8-6C3E-FCA38B80BF95}"/>
              </a:ext>
            </a:extLst>
          </p:cNvPr>
          <p:cNvSpPr txBox="1">
            <a:spLocks/>
          </p:cNvSpPr>
          <p:nvPr/>
        </p:nvSpPr>
        <p:spPr>
          <a:xfrm>
            <a:off x="518968" y="4682329"/>
            <a:ext cx="86250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22" name="Datum"/>
          <p:cNvSpPr txBox="1">
            <a:spLocks/>
          </p:cNvSpPr>
          <p:nvPr/>
        </p:nvSpPr>
        <p:spPr>
          <a:xfrm>
            <a:off x="486310" y="8070278"/>
            <a:ext cx="3356348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1973</a:t>
            </a:r>
          </a:p>
        </p:txBody>
      </p:sp>
      <p:sp>
        <p:nvSpPr>
          <p:cNvPr id="25" name="Text"/>
          <p:cNvSpPr/>
          <p:nvPr/>
        </p:nvSpPr>
        <p:spPr>
          <a:xfrm>
            <a:off x="600735" y="9524141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V roce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1973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k Evropskému společenství přistoupilo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Dánsko, Irsko a Spojené království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*.</a:t>
            </a:r>
          </a:p>
        </p:txBody>
      </p:sp>
      <p:sp>
        <p:nvSpPr>
          <p:cNvPr id="4" name="Poznámka"/>
          <p:cNvSpPr/>
          <p:nvPr/>
        </p:nvSpPr>
        <p:spPr>
          <a:xfrm>
            <a:off x="622505" y="11525935"/>
            <a:ext cx="6449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>
                <a:solidFill>
                  <a:schemeClr val="bg1"/>
                </a:solidFill>
                <a:latin typeface="Bahnschrift" panose="020B0502040204020203" pitchFamily="34" charset="0"/>
              </a:rPr>
              <a:t>* Spojené království v roce 2020 z Evropské unie vystoupilo. </a:t>
            </a:r>
          </a:p>
        </p:txBody>
      </p:sp>
      <p:pic>
        <p:nvPicPr>
          <p:cNvPr id="27" name="Ilustrace" descr="Mapa Evropy zobrazující členské státy EU v roce 1973: Belgie, Německo, Francie, Itálie, Lucembursko, Nizozemsko, Dánsko, Irsko a Spojené království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786" y="-76981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 build="allAtOnce"/>
      <p:bldP spid="2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-1547813" y="-5867400"/>
            <a:ext cx="26027063" cy="383063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1981: Řecko se stává členem EU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D2DD8F28-CB5A-7F4A-D178-93F1D3BF472C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7906574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28" name="Datum"/>
          <p:cNvSpPr txBox="1">
            <a:spLocks/>
          </p:cNvSpPr>
          <p:nvPr/>
        </p:nvSpPr>
        <p:spPr>
          <a:xfrm>
            <a:off x="508082" y="8026736"/>
            <a:ext cx="3356348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1981</a:t>
            </a:r>
          </a:p>
        </p:txBody>
      </p:sp>
      <p:sp>
        <p:nvSpPr>
          <p:cNvPr id="29" name="Text"/>
          <p:cNvSpPr/>
          <p:nvPr/>
        </p:nvSpPr>
        <p:spPr>
          <a:xfrm>
            <a:off x="589850" y="9513256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V roce 1981 se pak připojilo Řecko, kterému se díky tomu podařilo upevnit demokratické principy v zemi.</a:t>
            </a:r>
          </a:p>
        </p:txBody>
      </p:sp>
      <p:pic>
        <p:nvPicPr>
          <p:cNvPr id="30" name="Ilustrace" descr="Mapa Evropy zobrazující členské státy EU v roce 1981: Belgie, Německo, Francie, Itálie, Lucembursko, Nizozemsko, Dánsko, Irsko, Spojené království a Řecko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70" y="-81490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46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build="allAtOnce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160338" y="-6172200"/>
            <a:ext cx="24318912" cy="37496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1986: Španělsko a Portugalsko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8C521C3C-630A-317B-BF92-D4CEBDF0ACFF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8527060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32" name="Datum"/>
          <p:cNvSpPr txBox="1">
            <a:spLocks/>
          </p:cNvSpPr>
          <p:nvPr/>
        </p:nvSpPr>
        <p:spPr>
          <a:xfrm>
            <a:off x="497197" y="8015851"/>
            <a:ext cx="3356348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1986</a:t>
            </a:r>
          </a:p>
        </p:txBody>
      </p:sp>
      <p:sp>
        <p:nvSpPr>
          <p:cNvPr id="33" name="Text"/>
          <p:cNvSpPr/>
          <p:nvPr/>
        </p:nvSpPr>
        <p:spPr>
          <a:xfrm>
            <a:off x="578965" y="9535028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Španělsko a Portugalsko přistoupily v roce 1986, čímž se Evropské společenství rozšířilo dále na jih.</a:t>
            </a:r>
          </a:p>
        </p:txBody>
      </p:sp>
      <p:pic>
        <p:nvPicPr>
          <p:cNvPr id="34" name="Ilustrace" descr="Mapa Evropy zobrazující členské státy EU v roce 1986: Belgie, Německo, Francie, Itálie, Lucembursko, Nizozemsko, Dánsko, Irsko, Spojené království, Řecko, Španělsko a Portugalsko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84" y="-79706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75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1" build="allAtOnce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138113" y="-4813300"/>
            <a:ext cx="24341137" cy="29987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1995: Rakousko, Finsko a Švédsko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CA58966D-AA2A-67AE-64CB-872896582152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81678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35" name="Datum"/>
          <p:cNvSpPr txBox="1">
            <a:spLocks/>
          </p:cNvSpPr>
          <p:nvPr/>
        </p:nvSpPr>
        <p:spPr>
          <a:xfrm>
            <a:off x="486312" y="8004966"/>
            <a:ext cx="3356348" cy="1121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1995</a:t>
            </a:r>
          </a:p>
        </p:txBody>
      </p:sp>
      <p:sp>
        <p:nvSpPr>
          <p:cNvPr id="36" name="Text"/>
          <p:cNvSpPr/>
          <p:nvPr/>
        </p:nvSpPr>
        <p:spPr>
          <a:xfrm>
            <a:off x="568080" y="9524143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V roce 1995 vstoupilo do EU Finsko, Rakousko a Švédsko. </a:t>
            </a:r>
          </a:p>
        </p:txBody>
      </p:sp>
      <p:pic>
        <p:nvPicPr>
          <p:cNvPr id="37" name="Ilustra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511" y="-81118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8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1" build="allAtOnce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4838700"/>
            <a:ext cx="24457025" cy="29987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2004: K EU se připojuje dalších 10 zemí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E06BD6AB-6B0D-5044-CECB-11A76E19451F}"/>
              </a:ext>
            </a:extLst>
          </p:cNvPr>
          <p:cNvSpPr txBox="1">
            <a:spLocks/>
          </p:cNvSpPr>
          <p:nvPr/>
        </p:nvSpPr>
        <p:spPr>
          <a:xfrm>
            <a:off x="518968" y="4682329"/>
            <a:ext cx="8690345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38" name="Datum"/>
          <p:cNvSpPr txBox="1">
            <a:spLocks/>
          </p:cNvSpPr>
          <p:nvPr/>
        </p:nvSpPr>
        <p:spPr>
          <a:xfrm>
            <a:off x="508084" y="8026738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2004</a:t>
            </a:r>
          </a:p>
        </p:txBody>
      </p:sp>
      <p:sp>
        <p:nvSpPr>
          <p:cNvPr id="39" name="Text"/>
          <p:cNvSpPr/>
          <p:nvPr/>
        </p:nvSpPr>
        <p:spPr>
          <a:xfrm>
            <a:off x="557195" y="9513258"/>
            <a:ext cx="92072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Po pádu Berlínské zdi a po zhroucení Sovětského svazu představovalo rozšíření EU v roce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2004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opětné sjednocení evropského kontinentu. </a:t>
            </a:r>
          </a:p>
        </p:txBody>
      </p:sp>
      <p:pic>
        <p:nvPicPr>
          <p:cNvPr id="40" name="Ilustra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4836" y="-79331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74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 build="allAtOnce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4886325"/>
            <a:ext cx="24479250" cy="29987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2007: Bulharsko a Rumunsko</a:t>
            </a:r>
          </a:p>
        </p:txBody>
      </p:sp>
      <p:sp>
        <p:nvSpPr>
          <p:cNvPr id="7" name="Titul">
            <a:extLst>
              <a:ext uri="{FF2B5EF4-FFF2-40B4-BE49-F238E27FC236}">
                <a16:creationId xmlns:a16="http://schemas.microsoft.com/office/drawing/2014/main" id="{C7DE3D9B-5C22-1E33-B3D2-8C014BDF9022}"/>
              </a:ext>
            </a:extLst>
          </p:cNvPr>
          <p:cNvSpPr txBox="1">
            <a:spLocks/>
          </p:cNvSpPr>
          <p:nvPr/>
        </p:nvSpPr>
        <p:spPr>
          <a:xfrm>
            <a:off x="518969" y="4649672"/>
            <a:ext cx="885363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41" name="Datum"/>
          <p:cNvSpPr txBox="1">
            <a:spLocks/>
          </p:cNvSpPr>
          <p:nvPr/>
        </p:nvSpPr>
        <p:spPr>
          <a:xfrm>
            <a:off x="529856" y="8015853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2007</a:t>
            </a:r>
          </a:p>
        </p:txBody>
      </p:sp>
      <p:sp>
        <p:nvSpPr>
          <p:cNvPr id="42" name="Text"/>
          <p:cNvSpPr/>
          <p:nvPr/>
        </p:nvSpPr>
        <p:spPr>
          <a:xfrm>
            <a:off x="546310" y="9535030"/>
            <a:ext cx="92072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V roce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2007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se členskými státy EU stalo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Bulharsko a Rumunsko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</p:txBody>
      </p:sp>
      <p:pic>
        <p:nvPicPr>
          <p:cNvPr id="43" name="Ilustra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2886" y="-81017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1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1" build="allAtOnce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4922838"/>
            <a:ext cx="24479250" cy="29987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2013: Řecko se stává členem EU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C459A95A-48C6-A64C-FB33-3334ED465080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9765021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44" name="Datum"/>
          <p:cNvSpPr txBox="1">
            <a:spLocks/>
          </p:cNvSpPr>
          <p:nvPr/>
        </p:nvSpPr>
        <p:spPr>
          <a:xfrm>
            <a:off x="518971" y="8004968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2013</a:t>
            </a:r>
          </a:p>
        </p:txBody>
      </p:sp>
      <p:sp>
        <p:nvSpPr>
          <p:cNvPr id="45" name="Text"/>
          <p:cNvSpPr/>
          <p:nvPr/>
        </p:nvSpPr>
        <p:spPr>
          <a:xfrm>
            <a:off x="535425" y="9497251"/>
            <a:ext cx="97650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K dosud poslednímu rozšíření došlo v roce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2013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, kdy přistoupilo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Chorvatsko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</p:txBody>
      </p:sp>
      <p:pic>
        <p:nvPicPr>
          <p:cNvPr id="46" name="Ilustra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82002" y="-82197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72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allAtOnce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ul stránky">
            <a:extLst>
              <a:ext uri="{FF2B5EF4-FFF2-40B4-BE49-F238E27FC236}">
                <a16:creationId xmlns:a16="http://schemas.microsoft.com/office/drawing/2014/main" id="{C7FA6861-0506-1BAA-A052-94E535080F0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214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/>
              <a:t>Euro a eurozóna</a:t>
            </a:r>
          </a:p>
        </p:txBody>
      </p:sp>
      <p:sp>
        <p:nvSpPr>
          <p:cNvPr id="47" name="Titul"/>
          <p:cNvSpPr txBox="1">
            <a:spLocks/>
          </p:cNvSpPr>
          <p:nvPr/>
        </p:nvSpPr>
        <p:spPr>
          <a:xfrm>
            <a:off x="547784" y="4255986"/>
            <a:ext cx="7976194" cy="469527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Euro a eurozóna</a:t>
            </a:r>
          </a:p>
        </p:txBody>
      </p:sp>
      <p:sp>
        <p:nvSpPr>
          <p:cNvPr id="48" name="Text"/>
          <p:cNvSpPr/>
          <p:nvPr/>
        </p:nvSpPr>
        <p:spPr>
          <a:xfrm>
            <a:off x="526461" y="9470991"/>
            <a:ext cx="97739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Euro je v současné době oficiálním platidlem v 20 zemích EU, které společně tvoří eurozónu.</a:t>
            </a:r>
          </a:p>
        </p:txBody>
      </p:sp>
      <p:pic>
        <p:nvPicPr>
          <p:cNvPr id="49" name="Ilustrace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62350" y="554086"/>
            <a:ext cx="23073210" cy="1297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26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>
            <a:extLst>
              <a:ext uri="{FF2B5EF4-FFF2-40B4-BE49-F238E27FC236}">
                <a16:creationId xmlns:a16="http://schemas.microsoft.com/office/drawing/2014/main" id="{25810E57-50F5-C80B-5EC8-263BE3E68C5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3129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/>
              <a:t>Rozšíření EU</a:t>
            </a:r>
          </a:p>
        </p:txBody>
      </p:sp>
      <p:sp>
        <p:nvSpPr>
          <p:cNvPr id="47" name="Titul"/>
          <p:cNvSpPr txBox="1">
            <a:spLocks/>
          </p:cNvSpPr>
          <p:nvPr/>
        </p:nvSpPr>
        <p:spPr>
          <a:xfrm>
            <a:off x="584359" y="4807625"/>
            <a:ext cx="9151387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Rozšíření EU</a:t>
            </a:r>
          </a:p>
        </p:txBody>
      </p:sp>
      <p:sp>
        <p:nvSpPr>
          <p:cNvPr id="48" name="Text"/>
          <p:cNvSpPr/>
          <p:nvPr/>
        </p:nvSpPr>
        <p:spPr>
          <a:xfrm>
            <a:off x="563037" y="8224795"/>
            <a:ext cx="97739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O členství v EU může požádat kterákoli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evropská země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, pokud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respektuje demokratické hodnoty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EU a je odhodlána je prosazovat.</a:t>
            </a:r>
          </a:p>
        </p:txBody>
      </p:sp>
    </p:spTree>
    <p:extLst>
      <p:ext uri="{BB962C8B-B14F-4D97-AF65-F5344CB8AC3E}">
        <p14:creationId xmlns:p14="http://schemas.microsoft.com/office/powerpoint/2010/main" val="269921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ul stránky">
            <a:extLst>
              <a:ext uri="{FF2B5EF4-FFF2-40B4-BE49-F238E27FC236}">
                <a16:creationId xmlns:a16="http://schemas.microsoft.com/office/drawing/2014/main" id="{C0E1E017-C529-5A88-4FF7-A9CCD349379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3463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/>
              <a:t>Kandidátské země</a:t>
            </a:r>
          </a:p>
        </p:txBody>
      </p:sp>
      <p:sp>
        <p:nvSpPr>
          <p:cNvPr id="11" name="Titul" descr="Kandidátské země "/>
          <p:cNvSpPr txBox="1">
            <a:spLocks/>
          </p:cNvSpPr>
          <p:nvPr/>
        </p:nvSpPr>
        <p:spPr>
          <a:xfrm>
            <a:off x="536898" y="3845764"/>
            <a:ext cx="9151387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Kandidátské země</a:t>
            </a:r>
          </a:p>
        </p:txBody>
      </p:sp>
      <p:sp>
        <p:nvSpPr>
          <p:cNvPr id="18" name="Text"/>
          <p:cNvSpPr/>
          <p:nvPr/>
        </p:nvSpPr>
        <p:spPr>
          <a:xfrm>
            <a:off x="548233" y="7262934"/>
            <a:ext cx="97739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Albánie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Bosna a Hercegovina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Moldavsko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Republika Severní Makedonie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Černá Hora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Srbsko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Turecko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•	Ukrajina</a:t>
            </a:r>
            <a:endParaRPr lang="fr-BE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Gruzie</a:t>
            </a:r>
          </a:p>
          <a:p>
            <a:endParaRPr lang="cs-CZ" sz="28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  <p:pic>
        <p:nvPicPr>
          <p:cNvPr id="29" name="Ilustrac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9325" y="-92938"/>
            <a:ext cx="24319088" cy="13679487"/>
          </a:xfrm>
          <a:prstGeom prst="rect">
            <a:avLst/>
          </a:prstGeom>
        </p:spPr>
      </p:pic>
      <p:pic>
        <p:nvPicPr>
          <p:cNvPr id="2" name="Ilustrace 2" descr="Na téže mapě: Zvýrazněna Bosna a Hercegovina.">
            <a:extLst>
              <a:ext uri="{FF2B5EF4-FFF2-40B4-BE49-F238E27FC236}">
                <a16:creationId xmlns:a16="http://schemas.microsoft.com/office/drawing/2014/main" id="{EB4D97EA-E8AB-69AD-03A3-A89D07356D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79" r="25808"/>
          <a:stretch/>
        </p:blipFill>
        <p:spPr>
          <a:xfrm>
            <a:off x="17897889" y="-16645"/>
            <a:ext cx="1219200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0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"/>
          <p:cNvSpPr>
            <a:spLocks noGrp="1"/>
          </p:cNvSpPr>
          <p:nvPr>
            <p:ph type="title" idx="4294967295"/>
          </p:nvPr>
        </p:nvSpPr>
        <p:spPr>
          <a:xfrm>
            <a:off x="622505" y="3864841"/>
            <a:ext cx="10611552" cy="329795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cs-CZ" sz="9600" dirty="0">
                <a:solidFill>
                  <a:schemeClr val="bg1"/>
                </a:solidFill>
                <a:latin typeface="Bahnschrift bold" panose="020B0502040204020203" pitchFamily="34" charset="0"/>
              </a:rPr>
              <a:t>EU je jedinečnou hospodářskou a politickou unií</a:t>
            </a:r>
            <a:endParaRPr lang="cs-CZ" sz="12000" dirty="0">
              <a:solidFill>
                <a:schemeClr val="bg1"/>
              </a:solidFill>
              <a:latin typeface="Bahnschrift bold" panose="020B0502040204020203" pitchFamily="34" charset="0"/>
            </a:endParaRPr>
          </a:p>
        </p:txBody>
      </p:sp>
      <p:sp>
        <p:nvSpPr>
          <p:cNvPr id="10" name="Obsah 1"/>
          <p:cNvSpPr txBox="1"/>
          <p:nvPr/>
        </p:nvSpPr>
        <p:spPr>
          <a:xfrm>
            <a:off x="622505" y="7539280"/>
            <a:ext cx="407034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200" dirty="0">
                <a:solidFill>
                  <a:srgbClr val="243C7C"/>
                </a:solidFill>
                <a:latin typeface="Bahnschrift bold" panose="020B0502040204020203" pitchFamily="34" charset="0"/>
              </a:rPr>
              <a:t>27 zemí </a:t>
            </a:r>
          </a:p>
        </p:txBody>
      </p:sp>
      <p:sp>
        <p:nvSpPr>
          <p:cNvPr id="12" name="Obsah 2"/>
          <p:cNvSpPr txBox="1"/>
          <p:nvPr/>
        </p:nvSpPr>
        <p:spPr>
          <a:xfrm>
            <a:off x="497195" y="8686149"/>
            <a:ext cx="7635424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8200" dirty="0">
                <a:solidFill>
                  <a:srgbClr val="243C7C"/>
                </a:solidFill>
                <a:latin typeface="Bahnschrift bold" panose="020B0502040204020203" pitchFamily="34" charset="0"/>
              </a:rPr>
              <a:t>447 milionů lidí </a:t>
            </a:r>
          </a:p>
        </p:txBody>
      </p:sp>
    </p:spTree>
    <p:extLst>
      <p:ext uri="{BB962C8B-B14F-4D97-AF65-F5344CB8AC3E}">
        <p14:creationId xmlns:p14="http://schemas.microsoft.com/office/powerpoint/2010/main" val="8851718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1"/>
      <p:bldP spid="1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ul stránky">
            <a:extLst>
              <a:ext uri="{FF2B5EF4-FFF2-40B4-BE49-F238E27FC236}">
                <a16:creationId xmlns:a16="http://schemas.microsoft.com/office/drawing/2014/main" id="{BBABCC39-2FB6-DE3A-0755-0D2A9B60BD48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4762500"/>
            <a:ext cx="18361025" cy="2073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/>
              <a:t>Potenciální kandidátské země</a:t>
            </a:r>
          </a:p>
        </p:txBody>
      </p:sp>
      <p:sp>
        <p:nvSpPr>
          <p:cNvPr id="20" name="Titul"/>
          <p:cNvSpPr txBox="1">
            <a:spLocks/>
          </p:cNvSpPr>
          <p:nvPr/>
        </p:nvSpPr>
        <p:spPr>
          <a:xfrm>
            <a:off x="526013" y="3867536"/>
            <a:ext cx="12808987" cy="32689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Potenciální kandidátské země</a:t>
            </a:r>
          </a:p>
        </p:txBody>
      </p:sp>
      <p:sp>
        <p:nvSpPr>
          <p:cNvPr id="21" name="Text"/>
          <p:cNvSpPr/>
          <p:nvPr/>
        </p:nvSpPr>
        <p:spPr>
          <a:xfrm>
            <a:off x="622505" y="7136455"/>
            <a:ext cx="97739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Kosovo*</a:t>
            </a:r>
          </a:p>
        </p:txBody>
      </p:sp>
      <p:sp>
        <p:nvSpPr>
          <p:cNvPr id="2" name="Poznámka"/>
          <p:cNvSpPr/>
          <p:nvPr/>
        </p:nvSpPr>
        <p:spPr>
          <a:xfrm>
            <a:off x="622505" y="11211022"/>
            <a:ext cx="7319632" cy="362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>
                <a:solidFill>
                  <a:schemeClr val="bg1"/>
                </a:solidFill>
                <a:latin typeface="Bahnschrif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*Tímto označením nejsou dotčeny postoje k postavení tohoto regionu.</a:t>
            </a:r>
          </a:p>
        </p:txBody>
      </p:sp>
      <p:pic>
        <p:nvPicPr>
          <p:cNvPr id="4" name="Illustration">
            <a:extLst>
              <a:ext uri="{FF2B5EF4-FFF2-40B4-BE49-F238E27FC236}">
                <a16:creationId xmlns:a16="http://schemas.microsoft.com/office/drawing/2014/main" id="{0E91EC73-8C32-1E36-C30E-EA43F4DB8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" b="1835"/>
          <a:stretch/>
        </p:blipFill>
        <p:spPr>
          <a:xfrm>
            <a:off x="2534399" y="-208726"/>
            <a:ext cx="24369887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2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>
            <a:extLst>
              <a:ext uri="{FF2B5EF4-FFF2-40B4-BE49-F238E27FC236}">
                <a16:creationId xmlns:a16="http://schemas.microsoft.com/office/drawing/2014/main" id="{AFE7F065-5A91-AAE1-2804-FAC47DF43F1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-5243763"/>
            <a:ext cx="18361025" cy="37496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z="8000" dirty="0"/>
              <a:t>Brexit: Obchodní dohoda mezi EU a Spojeným královstvím</a:t>
            </a:r>
          </a:p>
        </p:txBody>
      </p:sp>
      <p:sp>
        <p:nvSpPr>
          <p:cNvPr id="47" name="Titul"/>
          <p:cNvSpPr txBox="1">
            <a:spLocks/>
          </p:cNvSpPr>
          <p:nvPr/>
        </p:nvSpPr>
        <p:spPr>
          <a:xfrm>
            <a:off x="547784" y="4059077"/>
            <a:ext cx="7976194" cy="34975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Téma: </a:t>
            </a:r>
          </a:p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Brexit</a:t>
            </a:r>
          </a:p>
        </p:txBody>
      </p:sp>
      <p:sp>
        <p:nvSpPr>
          <p:cNvPr id="12" name="Datum"/>
          <p:cNvSpPr txBox="1">
            <a:spLocks/>
          </p:cNvSpPr>
          <p:nvPr/>
        </p:nvSpPr>
        <p:spPr>
          <a:xfrm>
            <a:off x="518971" y="8004968"/>
            <a:ext cx="3682926" cy="11508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0000"/>
              </a:lnSpc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2021</a:t>
            </a:r>
          </a:p>
        </p:txBody>
      </p:sp>
      <p:sp>
        <p:nvSpPr>
          <p:cNvPr id="48" name="Text"/>
          <p:cNvSpPr/>
          <p:nvPr/>
        </p:nvSpPr>
        <p:spPr>
          <a:xfrm>
            <a:off x="526461" y="9470991"/>
            <a:ext cx="97739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Dohoda o obchodu a spolupráci mezi EU a Spojeným královstvím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je prozatímně použitelná od 1. ledna 2021.</a:t>
            </a:r>
          </a:p>
        </p:txBody>
      </p:sp>
      <p:pic>
        <p:nvPicPr>
          <p:cNvPr id="3" name="Ilustrace" descr="Mapa Evropy se zvýrazněným Spojeným královstvím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862" y="4287468"/>
            <a:ext cx="8579302" cy="482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45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3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2" grpId="0" build="allAtOnce"/>
      <p:bldP spid="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342472" y="-5069511"/>
            <a:ext cx="24117300" cy="3000375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Kdy se to stalo? kvíz</a:t>
            </a:r>
          </a:p>
        </p:txBody>
      </p:sp>
      <p:sp>
        <p:nvSpPr>
          <p:cNvPr id="8" name="Titul">
            <a:extLst>
              <a:ext uri="{FF2B5EF4-FFF2-40B4-BE49-F238E27FC236}">
                <a16:creationId xmlns:a16="http://schemas.microsoft.com/office/drawing/2014/main" id="{6BD6BADB-1F96-E373-C9E5-09FF741ED72E}"/>
              </a:ext>
            </a:extLst>
          </p:cNvPr>
          <p:cNvSpPr txBox="1">
            <a:spLocks/>
          </p:cNvSpPr>
          <p:nvPr/>
        </p:nvSpPr>
        <p:spPr>
          <a:xfrm>
            <a:off x="449070" y="4813818"/>
            <a:ext cx="9014698" cy="68036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Uměli byste tyto události časově zařadit?</a:t>
            </a:r>
          </a:p>
        </p:txBody>
      </p:sp>
      <p:pic>
        <p:nvPicPr>
          <p:cNvPr id="28" name="Ilustrace postav, sada 2" descr="Žena a muž si povídají, kladou si navzájem otázky a střídavě odpovídají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130" y="0"/>
            <a:ext cx="24715379" cy="13907386"/>
          </a:xfrm>
          <a:prstGeom prst="rect">
            <a:avLst/>
          </a:prstGeom>
        </p:spPr>
      </p:pic>
      <p:grpSp>
        <p:nvGrpSpPr>
          <p:cNvPr id="51" name="Otázka 1" descr="6 evropských zemí se rozhodlo vytvořit společenství, v jehož rámci by společně spravovaly sektor uhlí a oceli, čímž by se předešlo případným závodům ve zbrojení a zaručil by se v Evropě mír."/>
          <p:cNvGrpSpPr/>
          <p:nvPr/>
        </p:nvGrpSpPr>
        <p:grpSpPr>
          <a:xfrm>
            <a:off x="-896176" y="-91267"/>
            <a:ext cx="26185292" cy="13792702"/>
            <a:chOff x="834938" y="-240631"/>
            <a:chExt cx="23793694" cy="13792702"/>
          </a:xfrm>
        </p:grpSpPr>
        <p:pic>
          <p:nvPicPr>
            <p:cNvPr id="5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3" name="text-bubble"/>
            <p:cNvSpPr/>
            <p:nvPr/>
          </p:nvSpPr>
          <p:spPr>
            <a:xfrm>
              <a:off x="14926544" y="2141916"/>
              <a:ext cx="4535731" cy="24560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3200" dirty="0">
                  <a:latin typeface="Bahnschrift SemiBold Condensed" panose="020B0502040204020203" pitchFamily="34" charset="0"/>
                </a:rPr>
                <a:t>6 evropských zemí se rozhodlo vytvořit společenství, v jehož rámci by společně spravovaly sektor uhlí a oceli, čímž by se předešlo případným závodům ve zbrojení a zaručil by se v Evropě mír.</a:t>
              </a:r>
            </a:p>
          </p:txBody>
        </p:sp>
      </p:grpSp>
      <p:grpSp>
        <p:nvGrpSpPr>
          <p:cNvPr id="59" name="Odpověď 1" descr="1952"/>
          <p:cNvGrpSpPr/>
          <p:nvPr/>
        </p:nvGrpSpPr>
        <p:grpSpPr>
          <a:xfrm>
            <a:off x="731478" y="-1856135"/>
            <a:ext cx="23106822" cy="12997588"/>
            <a:chOff x="742361" y="-1845252"/>
            <a:chExt cx="23106822" cy="12997588"/>
          </a:xfrm>
        </p:grpSpPr>
        <p:pic>
          <p:nvPicPr>
            <p:cNvPr id="60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61" name="text-bubble"/>
            <p:cNvSpPr/>
            <p:nvPr/>
          </p:nvSpPr>
          <p:spPr>
            <a:xfrm>
              <a:off x="15146426" y="5740612"/>
              <a:ext cx="3766069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500" dirty="0">
                  <a:latin typeface="Bahnschrift SemiBold Condensed" panose="020B0502040204020203" pitchFamily="34" charset="0"/>
                </a:rPr>
                <a:t>1952 </a:t>
              </a:r>
              <a:endParaRPr lang="cs-CZ" sz="55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7" name="Otázka 2" descr="Členské státy přestávají vybírat cla na vzájemné obchodní transakce, což přispívá k pozitivnímu rozvoji hospodářství. Zároveň se dohodly na společné kontrole produkce potravin, aby bylo možné zajistit dostatek potravin pro všechny obyvatele Evropy."/>
          <p:cNvGrpSpPr/>
          <p:nvPr/>
        </p:nvGrpSpPr>
        <p:grpSpPr>
          <a:xfrm>
            <a:off x="8903844" y="-3855191"/>
            <a:ext cx="26185292" cy="13792702"/>
            <a:chOff x="8903844" y="-3855191"/>
            <a:chExt cx="26185292" cy="13792702"/>
          </a:xfrm>
        </p:grpSpPr>
        <p:pic>
          <p:nvPicPr>
            <p:cNvPr id="31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44" name="text-bubble"/>
            <p:cNvSpPr/>
            <p:nvPr/>
          </p:nvSpPr>
          <p:spPr>
            <a:xfrm>
              <a:off x="14607435" y="5082962"/>
              <a:ext cx="4966095" cy="2505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2800" dirty="0">
                  <a:latin typeface="Bahnschrift SemiBold Condensed" panose="020B0502040204020203" pitchFamily="34" charset="0"/>
                </a:rPr>
                <a:t>Členské státy přestávají vybírat cla na vzájemné obchodní transakce, což přispívá k pozitivnímu rozvoji hospodářství. Zároveň se dohodly na společné kontrole produkce potravin, aby bylo možné zajistit dostatek potravin pro všechny obyvatele Evropy. </a:t>
              </a:r>
              <a:endParaRPr lang="cs-CZ" sz="28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5" name="Odpověď 2" descr="60. léta 20. století"/>
          <p:cNvGrpSpPr/>
          <p:nvPr/>
        </p:nvGrpSpPr>
        <p:grpSpPr>
          <a:xfrm>
            <a:off x="834940" y="400000"/>
            <a:ext cx="23793694" cy="11589906"/>
            <a:chOff x="834938" y="367341"/>
            <a:chExt cx="23793694" cy="11589906"/>
          </a:xfrm>
        </p:grpSpPr>
        <p:pic>
          <p:nvPicPr>
            <p:cNvPr id="4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47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4800" dirty="0">
                  <a:latin typeface="Bahnschrift SemiBold SemiConden" panose="020B0502040204020203" pitchFamily="34" charset="0"/>
                </a:rPr>
                <a:t>60. léta 20. století </a:t>
              </a:r>
              <a:endParaRPr lang="cs-CZ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0" name="Otázka 3" descr="Evropská unie, stále uváděná jako Evropská společenství, se rozrůstá o nové členy: Dánsko, Irsko a Spojené království"/>
          <p:cNvGrpSpPr/>
          <p:nvPr/>
        </p:nvGrpSpPr>
        <p:grpSpPr>
          <a:xfrm>
            <a:off x="-880936" y="-76027"/>
            <a:ext cx="26185292" cy="13792702"/>
            <a:chOff x="834938" y="-240631"/>
            <a:chExt cx="23793694" cy="13792702"/>
          </a:xfrm>
        </p:grpSpPr>
        <p:pic>
          <p:nvPicPr>
            <p:cNvPr id="54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5" name="text-bubble"/>
            <p:cNvSpPr/>
            <p:nvPr/>
          </p:nvSpPr>
          <p:spPr>
            <a:xfrm>
              <a:off x="15003225" y="2312356"/>
              <a:ext cx="4424276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3600" dirty="0">
                  <a:latin typeface="Bahnschrift SemiBold Condensed" panose="020B0502040204020203" pitchFamily="34" charset="0"/>
                </a:rPr>
                <a:t>Evropská unie, stále uváděná jako Evropská společenství, se rozrůstá o nové členy: Dánsko, Irsko a Spojené království</a:t>
              </a:r>
            </a:p>
          </p:txBody>
        </p:sp>
      </p:grpSp>
      <p:grpSp>
        <p:nvGrpSpPr>
          <p:cNvPr id="56" name="Odpověď 3" descr="70. léta 20. století"/>
          <p:cNvGrpSpPr/>
          <p:nvPr/>
        </p:nvGrpSpPr>
        <p:grpSpPr>
          <a:xfrm>
            <a:off x="749293" y="-1849471"/>
            <a:ext cx="23106822" cy="12997588"/>
            <a:chOff x="742361" y="-1845252"/>
            <a:chExt cx="23106822" cy="12997588"/>
          </a:xfrm>
        </p:grpSpPr>
        <p:pic>
          <p:nvPicPr>
            <p:cNvPr id="57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58" name="text-bubble"/>
            <p:cNvSpPr/>
            <p:nvPr/>
          </p:nvSpPr>
          <p:spPr>
            <a:xfrm>
              <a:off x="15146426" y="5414656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200" dirty="0">
                  <a:latin typeface="Bahnschrift SemiBold Condensed" panose="020B0502040204020203" pitchFamily="34" charset="0"/>
                </a:rPr>
                <a:t>70. léta 20. století</a:t>
              </a:r>
              <a:endParaRPr lang="cs-CZ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2" name="Otázka 4" descr="V tomto desetiletí dochází v Evropě k pádu komunismu. Období završuje pád Berlínské zdi."/>
          <p:cNvGrpSpPr/>
          <p:nvPr/>
        </p:nvGrpSpPr>
        <p:grpSpPr>
          <a:xfrm>
            <a:off x="8911281" y="-3836603"/>
            <a:ext cx="26185292" cy="13792702"/>
            <a:chOff x="8903844" y="-3855191"/>
            <a:chExt cx="26185292" cy="13792702"/>
          </a:xfrm>
        </p:grpSpPr>
        <p:pic>
          <p:nvPicPr>
            <p:cNvPr id="63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64" name="text-bubble"/>
            <p:cNvSpPr/>
            <p:nvPr/>
          </p:nvSpPr>
          <p:spPr>
            <a:xfrm>
              <a:off x="14739076" y="5485243"/>
              <a:ext cx="4456659" cy="18651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3600">
                  <a:latin typeface="Bahnschrift SemiBold Condensed" panose="020B0502040204020203" pitchFamily="34" charset="0"/>
                </a:rPr>
                <a:t>V tomto desetiletí dochází v Evropě k pádu komunismu. </a:t>
              </a:r>
              <a:r>
                <a:rPr lang="cs-CZ" sz="3600" dirty="0">
                  <a:latin typeface="Bahnschrift SemiBold Condensed" panose="020B0502040204020203" pitchFamily="34" charset="0"/>
                </a:rPr>
                <a:t>Období završuje pád Berlínské zdi. </a:t>
              </a:r>
              <a:endParaRPr lang="cs-CZ" sz="36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5" name="Odpověď 4" descr="80. léta 20. století"/>
          <p:cNvGrpSpPr/>
          <p:nvPr/>
        </p:nvGrpSpPr>
        <p:grpSpPr>
          <a:xfrm>
            <a:off x="842377" y="418588"/>
            <a:ext cx="23793694" cy="11589906"/>
            <a:chOff x="834938" y="367341"/>
            <a:chExt cx="23793694" cy="11589906"/>
          </a:xfrm>
        </p:grpSpPr>
        <p:pic>
          <p:nvPicPr>
            <p:cNvPr id="6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67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4800" dirty="0">
                  <a:latin typeface="Bahnschrift SemiBold SemiConden" panose="020B0502040204020203" pitchFamily="34" charset="0"/>
                </a:rPr>
                <a:t>80. léta 20. století</a:t>
              </a:r>
              <a:endParaRPr lang="cs-CZ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6" name="Otázka 5" descr="V těchto letech byly položeny základy dvou nejúspěšnějších projektů EU: jednotného trhu a Schengenské dohody zajišťující volný pohyb osob."/>
          <p:cNvGrpSpPr/>
          <p:nvPr/>
        </p:nvGrpSpPr>
        <p:grpSpPr>
          <a:xfrm>
            <a:off x="-892631" y="-87722"/>
            <a:ext cx="26185292" cy="13792702"/>
            <a:chOff x="-892631" y="-66457"/>
            <a:chExt cx="26185292" cy="13792702"/>
          </a:xfrm>
        </p:grpSpPr>
        <p:pic>
          <p:nvPicPr>
            <p:cNvPr id="29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92631" y="-66457"/>
              <a:ext cx="26185292" cy="13792702"/>
            </a:xfrm>
            <a:prstGeom prst="rect">
              <a:avLst/>
            </a:prstGeom>
          </p:spPr>
        </p:pic>
        <p:sp>
          <p:nvSpPr>
            <p:cNvPr id="37" name="text-bubble"/>
            <p:cNvSpPr/>
            <p:nvPr/>
          </p:nvSpPr>
          <p:spPr>
            <a:xfrm>
              <a:off x="14641930" y="2394845"/>
              <a:ext cx="4938508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3600" dirty="0">
                  <a:effectLst/>
                  <a:latin typeface="Bahnschrift SemiBold Condensed" panose="020B0502040204020203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V těchto letech byly položeny základy dvou nejúspěšnějších projektů EU: jednotného trhu a Schengenské dohody zajišťující volný pohyb osob.</a:t>
              </a:r>
              <a:endParaRPr lang="cs-CZ" sz="3600" dirty="0">
                <a:effectLst/>
                <a:latin typeface="Bahnschrift SemiBold Condensed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Odpověď 5" descr="90. léta 20. století"/>
          <p:cNvGrpSpPr/>
          <p:nvPr/>
        </p:nvGrpSpPr>
        <p:grpSpPr>
          <a:xfrm>
            <a:off x="741856" y="-1845757"/>
            <a:ext cx="23106822" cy="12997588"/>
            <a:chOff x="742361" y="-1845252"/>
            <a:chExt cx="23106822" cy="12997588"/>
          </a:xfrm>
        </p:grpSpPr>
        <p:pic>
          <p:nvPicPr>
            <p:cNvPr id="39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0" name="text-bubble"/>
            <p:cNvSpPr/>
            <p:nvPr/>
          </p:nvSpPr>
          <p:spPr>
            <a:xfrm>
              <a:off x="15146426" y="5518172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200">
                  <a:latin typeface="Bahnschrift SemiBold Condensed" panose="020B0502040204020203" pitchFamily="34" charset="0"/>
                </a:rPr>
                <a:t>90. </a:t>
              </a:r>
              <a:r>
                <a:rPr lang="cs-CZ" sz="5200" dirty="0">
                  <a:latin typeface="Bahnschrift SemiBold Condensed" panose="020B0502040204020203" pitchFamily="34" charset="0"/>
                </a:rPr>
                <a:t>léta 20. století</a:t>
              </a:r>
              <a:endParaRPr lang="cs-CZ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33" name="Otázka 6" descr="Oficiálním platidlem mnoha Evropanů se stává euro. Země EU začínají rozvíjet užší spolupráci v boji proti trestné činnosti. Světová ekonomika je zasažena finanční krizí. Na základě Lisabonské smlouvy modernizuje EU své instituce a zefektivňuje pracovní postupy."/>
          <p:cNvGrpSpPr/>
          <p:nvPr/>
        </p:nvGrpSpPr>
        <p:grpSpPr>
          <a:xfrm>
            <a:off x="-885371" y="-80462"/>
            <a:ext cx="26185292" cy="13792702"/>
            <a:chOff x="-892631" y="-66457"/>
            <a:chExt cx="26185292" cy="13792702"/>
          </a:xfrm>
        </p:grpSpPr>
        <p:pic>
          <p:nvPicPr>
            <p:cNvPr id="34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92631" y="-66457"/>
              <a:ext cx="26185292" cy="13792702"/>
            </a:xfrm>
            <a:prstGeom prst="rect">
              <a:avLst/>
            </a:prstGeom>
          </p:spPr>
        </p:pic>
        <p:sp>
          <p:nvSpPr>
            <p:cNvPr id="35" name="text-bubble"/>
            <p:cNvSpPr/>
            <p:nvPr/>
          </p:nvSpPr>
          <p:spPr>
            <a:xfrm>
              <a:off x="14600175" y="2297662"/>
              <a:ext cx="5161022" cy="2505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2800" dirty="0">
                  <a:latin typeface="Bahnschrift SemiBold Condensed" panose="020B0502040204020203" pitchFamily="34" charset="0"/>
                </a:rPr>
                <a:t>Oficiálním platidlem mnoha Evropanů se stává euro. Země EU začínají rozvíjet užší spolupráci v boji proti trestné činnosti. Světová ekonomika je zasažena finanční krizí. Na základě Lisabonské smlouvy modernizuje EU své instituce a zefektivňuje pracovní postupy.</a:t>
              </a:r>
            </a:p>
          </p:txBody>
        </p:sp>
      </p:grpSp>
      <p:grpSp>
        <p:nvGrpSpPr>
          <p:cNvPr id="36" name="Odpověď 6" descr="2000 – 2010 "/>
          <p:cNvGrpSpPr/>
          <p:nvPr/>
        </p:nvGrpSpPr>
        <p:grpSpPr>
          <a:xfrm>
            <a:off x="734602" y="-1838497"/>
            <a:ext cx="23106822" cy="12997588"/>
            <a:chOff x="742361" y="-1845252"/>
            <a:chExt cx="23106822" cy="12997588"/>
          </a:xfrm>
        </p:grpSpPr>
        <p:pic>
          <p:nvPicPr>
            <p:cNvPr id="41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2" name="text-bubble"/>
            <p:cNvSpPr/>
            <p:nvPr/>
          </p:nvSpPr>
          <p:spPr>
            <a:xfrm>
              <a:off x="15146426" y="5766011"/>
              <a:ext cx="3766069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200" dirty="0">
                  <a:latin typeface="Bahnschrift SemiBold Condensed" panose="020B0502040204020203" pitchFamily="34" charset="0"/>
                </a:rPr>
                <a:t>2000 – 2010</a:t>
              </a:r>
              <a:endParaRPr lang="cs-CZ" sz="52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3" name="Otázka 7" descr="Velmi složité období, kdy EU musí reagovat na celosvětovou finanční krizi a na to, že jeden členský stát Unii na základě referenda opouští."/>
          <p:cNvGrpSpPr/>
          <p:nvPr/>
        </p:nvGrpSpPr>
        <p:grpSpPr>
          <a:xfrm>
            <a:off x="8896416" y="-3829166"/>
            <a:ext cx="26185292" cy="13792702"/>
            <a:chOff x="8903844" y="-3855191"/>
            <a:chExt cx="26185292" cy="13792702"/>
          </a:xfrm>
        </p:grpSpPr>
        <p:pic>
          <p:nvPicPr>
            <p:cNvPr id="48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49" name="text-bubble"/>
            <p:cNvSpPr/>
            <p:nvPr/>
          </p:nvSpPr>
          <p:spPr>
            <a:xfrm>
              <a:off x="14696643" y="5225391"/>
              <a:ext cx="4966095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3600">
                  <a:latin typeface="Bahnschrift SemiBold Condensed" panose="020B0502040204020203" pitchFamily="34" charset="0"/>
                </a:rPr>
                <a:t>Velmi složité období, kdy EU musí reagovat na celosvětovou finanční krizi a na to, že jeden členský stát Unii na základě referenda opouští.</a:t>
              </a:r>
              <a:endParaRPr lang="cs-CZ" sz="360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68" name="Odpověď 7" descr="2010-2019"/>
          <p:cNvGrpSpPr/>
          <p:nvPr/>
        </p:nvGrpSpPr>
        <p:grpSpPr>
          <a:xfrm>
            <a:off x="838663" y="426025"/>
            <a:ext cx="23793694" cy="11589906"/>
            <a:chOff x="834938" y="367341"/>
            <a:chExt cx="23793694" cy="11589906"/>
          </a:xfrm>
        </p:grpSpPr>
        <p:pic>
          <p:nvPicPr>
            <p:cNvPr id="69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367341"/>
              <a:ext cx="23793694" cy="11589906"/>
            </a:xfrm>
            <a:prstGeom prst="rect">
              <a:avLst/>
            </a:prstGeom>
          </p:spPr>
        </p:pic>
        <p:sp>
          <p:nvSpPr>
            <p:cNvPr id="70" name="text-bubble"/>
            <p:cNvSpPr/>
            <p:nvPr/>
          </p:nvSpPr>
          <p:spPr>
            <a:xfrm>
              <a:off x="14749354" y="2913093"/>
              <a:ext cx="486670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4800" dirty="0">
                  <a:latin typeface="Bahnschrift SemiBold SemiConden" panose="020B0502040204020203" pitchFamily="34" charset="0"/>
                </a:rPr>
                <a:t>2010-2019 </a:t>
              </a:r>
              <a:endParaRPr lang="cs-CZ" sz="48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71" name="Otázka 8" descr="EU musí reagovat na bezprecedentní výzvy, jako je pandemie COVID-19 a ruský útok na Ukrajinu."/>
          <p:cNvGrpSpPr/>
          <p:nvPr/>
        </p:nvGrpSpPr>
        <p:grpSpPr>
          <a:xfrm>
            <a:off x="-895801" y="-79741"/>
            <a:ext cx="26185292" cy="13792702"/>
            <a:chOff x="834938" y="-240631"/>
            <a:chExt cx="23793694" cy="13792702"/>
          </a:xfrm>
        </p:grpSpPr>
        <p:pic>
          <p:nvPicPr>
            <p:cNvPr id="7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73" name="text-bubble"/>
            <p:cNvSpPr/>
            <p:nvPr/>
          </p:nvSpPr>
          <p:spPr>
            <a:xfrm>
              <a:off x="15003225" y="2312356"/>
              <a:ext cx="4424276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4000" dirty="0">
                  <a:latin typeface="Bahnschrift SemiBold Condensed" panose="020B0502040204020203" pitchFamily="34" charset="0"/>
                </a:rPr>
                <a:t>EU musí reagovat na bezprecedentní výzvy, jako je pandemie COVID-19 a ruský útok na Ukrajinu.</a:t>
              </a:r>
            </a:p>
          </p:txBody>
        </p:sp>
      </p:grpSp>
      <p:grpSp>
        <p:nvGrpSpPr>
          <p:cNvPr id="74" name="Odpověď 8" descr="Po roce 2020"/>
          <p:cNvGrpSpPr/>
          <p:nvPr/>
        </p:nvGrpSpPr>
        <p:grpSpPr>
          <a:xfrm>
            <a:off x="8911281" y="-3836603"/>
            <a:ext cx="26185292" cy="13792702"/>
            <a:chOff x="8903844" y="-3855191"/>
            <a:chExt cx="26185292" cy="13792702"/>
          </a:xfrm>
        </p:grpSpPr>
        <p:pic>
          <p:nvPicPr>
            <p:cNvPr id="75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8903844" y="-3855191"/>
              <a:ext cx="26185292" cy="13792702"/>
            </a:xfrm>
            <a:prstGeom prst="rect">
              <a:avLst/>
            </a:prstGeom>
          </p:spPr>
        </p:pic>
        <p:sp>
          <p:nvSpPr>
            <p:cNvPr id="76" name="text-bubble"/>
            <p:cNvSpPr/>
            <p:nvPr/>
          </p:nvSpPr>
          <p:spPr>
            <a:xfrm>
              <a:off x="15145546" y="5917657"/>
              <a:ext cx="3304401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cs-CZ" sz="4800" dirty="0">
                  <a:latin typeface="Bahnschrift SemiBold Condensed" panose="020B0502040204020203" pitchFamily="34" charset="0"/>
                </a:rPr>
                <a:t>Po roce 2020</a:t>
              </a:r>
              <a:endParaRPr lang="cs-CZ" sz="4800" dirty="0">
                <a:latin typeface="Bahnschrift Light SemiCondensed" panose="020B0502040204020203" pitchFamily="34" charset="0"/>
              </a:endParaRPr>
            </a:p>
          </p:txBody>
        </p:sp>
      </p:grpSp>
      <p:sp>
        <p:nvSpPr>
          <p:cNvPr id="30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32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335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>
            <a:extLst>
              <a:ext uri="{FF2B5EF4-FFF2-40B4-BE49-F238E27FC236}">
                <a16:creationId xmlns:a16="http://schemas.microsoft.com/office/drawing/2014/main" id="{01228B98-2AB6-6212-A865-16CDD8DCADB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3165475"/>
            <a:ext cx="21112163" cy="2644775"/>
          </a:xfrm>
          <a:prstGeom prst="rect">
            <a:avLst/>
          </a:prstGeom>
        </p:spPr>
        <p:txBody>
          <a:bodyPr/>
          <a:lstStyle/>
          <a:p>
            <a:r>
              <a:rPr lang="cs-CZ" dirty="0"/>
              <a:t>Údaje o autorských právech</a:t>
            </a:r>
          </a:p>
        </p:txBody>
      </p:sp>
      <p:sp>
        <p:nvSpPr>
          <p:cNvPr id="8" name="Poznámka k autorským právům"/>
          <p:cNvSpPr txBox="1">
            <a:spLocks/>
          </p:cNvSpPr>
          <p:nvPr/>
        </p:nvSpPr>
        <p:spPr>
          <a:xfrm>
            <a:off x="395992" y="11128248"/>
            <a:ext cx="13335248" cy="2163365"/>
          </a:xfrm>
          <a:prstGeom prst="rect">
            <a:avLst/>
          </a:prstGeom>
        </p:spPr>
        <p:txBody>
          <a:bodyPr vert="horz" wrap="square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b="1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© Evropská unie 2023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Není-li uvedeno jinak, opětovné použití této prezentace je povoleno na základě licence CC BY 4.0. K veškerému použití nebo reprodukci prvků, které nejsou ve vlastnictví Evropské unie, může být nutné získat svolení přímo od příslušných držitelů práv.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rgbClr val="034EA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cs-CZ" sz="1600" i="0" u="none" strike="noStrike" kern="1200" cap="none" spc="0" normalizeH="0" baseline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Fotografie na snímku 7, zdroj: © Adobe Stock, Jacob Lund</a:t>
            </a:r>
          </a:p>
        </p:txBody>
      </p:sp>
      <p:pic>
        <p:nvPicPr>
          <p:cNvPr id="9" name="Icon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09" y="11249902"/>
            <a:ext cx="1023496" cy="358097"/>
          </a:xfrm>
          <a:prstGeom prst="rect">
            <a:avLst/>
          </a:prstGeom>
        </p:spPr>
      </p:pic>
      <p:sp>
        <p:nvSpPr>
          <p:cNvPr id="10" name="Rectangle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24479250" cy="7442791"/>
          </a:xfrm>
          <a:prstGeom prst="rect">
            <a:avLst/>
          </a:prstGeom>
          <a:solidFill>
            <a:srgbClr val="F3CA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134298628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3970338"/>
            <a:ext cx="22552025" cy="24780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Fakta o EU: kvíz</a:t>
            </a:r>
          </a:p>
        </p:txBody>
      </p:sp>
      <p:sp>
        <p:nvSpPr>
          <p:cNvPr id="7" name="Titul">
            <a:extLst>
              <a:ext uri="{FF2B5EF4-FFF2-40B4-BE49-F238E27FC236}">
                <a16:creationId xmlns:a16="http://schemas.microsoft.com/office/drawing/2014/main" id="{FA9CC178-7E19-365E-3287-8F609B1C2B64}"/>
              </a:ext>
            </a:extLst>
          </p:cNvPr>
          <p:cNvSpPr txBox="1">
            <a:spLocks/>
          </p:cNvSpPr>
          <p:nvPr/>
        </p:nvSpPr>
        <p:spPr>
          <a:xfrm>
            <a:off x="503501" y="2752999"/>
            <a:ext cx="10964559" cy="23225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8000" dirty="0">
                <a:solidFill>
                  <a:schemeClr val="bg1"/>
                </a:solidFill>
                <a:latin typeface="Bahnschrift bold" panose="020B0502040204020203" pitchFamily="34" charset="0"/>
              </a:rPr>
              <a:t>Uměli byste odpovědět na tyto otázky?</a:t>
            </a:r>
          </a:p>
        </p:txBody>
      </p:sp>
      <p:sp>
        <p:nvSpPr>
          <p:cNvPr id="3" name="Otázka 1"/>
          <p:cNvSpPr>
            <a:spLocks noGrp="1"/>
          </p:cNvSpPr>
          <p:nvPr>
            <p:ph type="subTitle" idx="4294967295"/>
          </p:nvPr>
        </p:nvSpPr>
        <p:spPr>
          <a:xfrm>
            <a:off x="655774" y="5278439"/>
            <a:ext cx="11916048" cy="100465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cs-CZ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Ve které zemi EU žije nejvíce obyvatel mladších 15 let?</a:t>
            </a:r>
          </a:p>
        </p:txBody>
      </p:sp>
      <p:pic>
        <p:nvPicPr>
          <p:cNvPr id="48" name="Obrázek 1" descr="Mapa Evropské unie, na které je označená Franci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5"/>
          <a:stretch/>
        </p:blipFill>
        <p:spPr>
          <a:xfrm>
            <a:off x="12360729" y="-262975"/>
            <a:ext cx="12253158" cy="13679488"/>
          </a:xfrm>
          <a:prstGeom prst="rect">
            <a:avLst/>
          </a:prstGeom>
        </p:spPr>
      </p:pic>
      <p:cxnSp>
        <p:nvCxnSpPr>
          <p:cNvPr id="49" name="Elbow Connector f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2823494" y="7090995"/>
            <a:ext cx="3031958" cy="1094876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0" name="Rectangle f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783262" y="8102813"/>
            <a:ext cx="192506" cy="192506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51" name="Odpověď na otázku 1"/>
          <p:cNvSpPr txBox="1"/>
          <p:nvPr userDrawn="1"/>
        </p:nvSpPr>
        <p:spPr>
          <a:xfrm>
            <a:off x="11620333" y="7086521"/>
            <a:ext cx="26949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Francie: Žije tam</a:t>
            </a:r>
            <a:br>
              <a:rPr lang="en-US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</a:br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11 991 684 osob mladších</a:t>
            </a:r>
            <a:br>
              <a:rPr lang="en-US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</a:br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15 let (údaj z roku 2021).</a:t>
            </a:r>
          </a:p>
        </p:txBody>
      </p:sp>
      <p:sp>
        <p:nvSpPr>
          <p:cNvPr id="25" name="Otázka 2"/>
          <p:cNvSpPr txBox="1">
            <a:spLocks/>
          </p:cNvSpPr>
          <p:nvPr/>
        </p:nvSpPr>
        <p:spPr>
          <a:xfrm>
            <a:off x="655774" y="6190877"/>
            <a:ext cx="9647678" cy="13893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Která země EU má ve své populaci největší podíl cizích státních příslušníků?</a:t>
            </a:r>
          </a:p>
        </p:txBody>
      </p:sp>
      <p:pic>
        <p:nvPicPr>
          <p:cNvPr id="53" name="Obrázek 2" descr="Mapa Evropské unie, na které je označeno Lucembursko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6"/>
          <a:stretch/>
        </p:blipFill>
        <p:spPr>
          <a:xfrm>
            <a:off x="12815471" y="-250583"/>
            <a:ext cx="11776469" cy="13651596"/>
          </a:xfrm>
          <a:prstGeom prst="rect">
            <a:avLst/>
          </a:prstGeom>
        </p:spPr>
      </p:pic>
      <p:cxnSp>
        <p:nvCxnSpPr>
          <p:cNvPr id="54" name="Elbow Connector lux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5336253" y="6096307"/>
            <a:ext cx="1607281" cy="1053655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5" name="Rectangle lux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951556" y="7065163"/>
            <a:ext cx="192506" cy="192506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56" name="Odpověď na otázku 2"/>
          <p:cNvSpPr txBox="1"/>
          <p:nvPr/>
        </p:nvSpPr>
        <p:spPr>
          <a:xfrm>
            <a:off x="12675441" y="6127512"/>
            <a:ext cx="3408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Lucembursko: 47 % v roce 2022</a:t>
            </a:r>
          </a:p>
        </p:txBody>
      </p:sp>
      <p:sp>
        <p:nvSpPr>
          <p:cNvPr id="33" name="Otázka 3"/>
          <p:cNvSpPr txBox="1">
            <a:spLocks/>
          </p:cNvSpPr>
          <p:nvPr/>
        </p:nvSpPr>
        <p:spPr>
          <a:xfrm>
            <a:off x="655775" y="7722254"/>
            <a:ext cx="9647678" cy="854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Ve které členské zemi se Evropská unie těší největší důvěře?</a:t>
            </a:r>
          </a:p>
        </p:txBody>
      </p:sp>
      <p:pic>
        <p:nvPicPr>
          <p:cNvPr id="58" name="Obrázek 3" descr="Mapa Evropské unie, na které je označena Malta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0"/>
          <a:stretch/>
        </p:blipFill>
        <p:spPr>
          <a:xfrm>
            <a:off x="13209814" y="-255753"/>
            <a:ext cx="11394411" cy="13671873"/>
          </a:xfrm>
          <a:prstGeom prst="rect">
            <a:avLst/>
          </a:prstGeom>
          <a:noFill/>
        </p:spPr>
      </p:pic>
      <p:sp>
        <p:nvSpPr>
          <p:cNvPr id="60" name="Rectangle malt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920722" y="11826263"/>
            <a:ext cx="192506" cy="175005"/>
          </a:xfrm>
          <a:prstGeom prst="rect">
            <a:avLst/>
          </a:prstGeom>
          <a:solidFill>
            <a:srgbClr val="E6483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61" name="Odpověď na otázku 3"/>
          <p:cNvSpPr txBox="1"/>
          <p:nvPr/>
        </p:nvSpPr>
        <p:spPr>
          <a:xfrm>
            <a:off x="15419607" y="10934595"/>
            <a:ext cx="2677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Nejvyšší podíl vykazuje Malta (71 %), nejnižší Francie (34 %)</a:t>
            </a:r>
          </a:p>
        </p:txBody>
      </p:sp>
      <p:sp>
        <p:nvSpPr>
          <p:cNvPr id="39" name="Otázka 4"/>
          <p:cNvSpPr txBox="1">
            <a:spLocks/>
          </p:cNvSpPr>
          <p:nvPr/>
        </p:nvSpPr>
        <p:spPr>
          <a:xfrm>
            <a:off x="655774" y="9297930"/>
            <a:ext cx="13974625" cy="8546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Kolik procent lidí v EU žije ve venkovských oblastech?</a:t>
            </a:r>
          </a:p>
        </p:txBody>
      </p:sp>
      <p:cxnSp>
        <p:nvCxnSpPr>
          <p:cNvPr id="59" name="Elbow Connector Malta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 rot="10800000">
            <a:off x="17313441" y="10947349"/>
            <a:ext cx="1607281" cy="957868"/>
          </a:xfrm>
          <a:prstGeom prst="bentConnector3">
            <a:avLst/>
          </a:prstGeom>
          <a:ln w="57150">
            <a:solidFill>
              <a:srgbClr val="E6483C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3" name="Odpověď na otázku 4"/>
          <p:cNvSpPr txBox="1"/>
          <p:nvPr/>
        </p:nvSpPr>
        <p:spPr>
          <a:xfrm>
            <a:off x="12815472" y="1781041"/>
            <a:ext cx="5045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Na venkově žije 25,2 % obyvatel EU (údaj z roku 2021). 35,9 % obyvatel žije ve městech a 38,9 % ve velkoměstech. </a:t>
            </a:r>
          </a:p>
        </p:txBody>
      </p:sp>
      <p:sp>
        <p:nvSpPr>
          <p:cNvPr id="44" name="Otázka 5"/>
          <p:cNvSpPr txBox="1">
            <a:spLocks/>
          </p:cNvSpPr>
          <p:nvPr/>
        </p:nvSpPr>
        <p:spPr>
          <a:xfrm>
            <a:off x="655774" y="10216753"/>
            <a:ext cx="10964559" cy="14385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4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Kolik procent lidí v Unii hovoří více než jedním jazykem?</a:t>
            </a:r>
          </a:p>
        </p:txBody>
      </p:sp>
      <p:sp>
        <p:nvSpPr>
          <p:cNvPr id="66" name="Odpověď na otázku 5"/>
          <p:cNvSpPr txBox="1"/>
          <p:nvPr/>
        </p:nvSpPr>
        <p:spPr>
          <a:xfrm>
            <a:off x="12823493" y="3247881"/>
            <a:ext cx="332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rgbClr val="243C7C"/>
                </a:solidFill>
                <a:latin typeface="Bahnschrift SemiBold Condensed" panose="020B0502040204020203" pitchFamily="34" charset="0"/>
              </a:rPr>
              <a:t>v roce 2016 to bylo 64,6% </a:t>
            </a:r>
          </a:p>
        </p:txBody>
      </p:sp>
      <p:sp>
        <p:nvSpPr>
          <p:cNvPr id="67" name="Rectangl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71822" y="3399103"/>
            <a:ext cx="192506" cy="175005"/>
          </a:xfrm>
          <a:prstGeom prst="rect">
            <a:avLst/>
          </a:prstGeom>
          <a:solidFill>
            <a:srgbClr val="243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  <p:sp>
        <p:nvSpPr>
          <p:cNvPr id="64" name="Rectangl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571822" y="1945693"/>
            <a:ext cx="192506" cy="175005"/>
          </a:xfrm>
          <a:prstGeom prst="rect">
            <a:avLst/>
          </a:prstGeom>
          <a:solidFill>
            <a:srgbClr val="243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/>
          </a:p>
        </p:txBody>
      </p:sp>
    </p:spTree>
    <p:extLst>
      <p:ext uri="{BB962C8B-B14F-4D97-AF65-F5344CB8AC3E}">
        <p14:creationId xmlns:p14="http://schemas.microsoft.com/office/powerpoint/2010/main" val="32588994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repeatCount="200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0" grpId="0" animBg="1"/>
      <p:bldP spid="51" grpId="0"/>
      <p:bldP spid="25" grpId="0"/>
      <p:bldP spid="55" grpId="0" animBg="1"/>
      <p:bldP spid="56" grpId="0"/>
      <p:bldP spid="33" grpId="0"/>
      <p:bldP spid="60" grpId="0" animBg="1"/>
      <p:bldP spid="61" grpId="0"/>
      <p:bldP spid="39" grpId="0"/>
      <p:bldP spid="63" grpId="0"/>
      <p:bldP spid="44" grpId="0"/>
      <p:bldP spid="66" grpId="0"/>
      <p:bldP spid="67" grpId="0" animBg="1"/>
      <p:bldP spid="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4893948"/>
            <a:ext cx="24479250" cy="363982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V EU se používá 24 úředních jazyků.</a:t>
            </a:r>
          </a:p>
        </p:txBody>
      </p:sp>
      <p:sp>
        <p:nvSpPr>
          <p:cNvPr id="3" name="Titul">
            <a:extLst>
              <a:ext uri="{FF2B5EF4-FFF2-40B4-BE49-F238E27FC236}">
                <a16:creationId xmlns:a16="http://schemas.microsoft.com/office/drawing/2014/main" id="{CDD08A4A-60C1-6263-E77D-FF5722E78795}"/>
              </a:ext>
            </a:extLst>
          </p:cNvPr>
          <p:cNvSpPr txBox="1">
            <a:spLocks/>
          </p:cNvSpPr>
          <p:nvPr/>
        </p:nvSpPr>
        <p:spPr>
          <a:xfrm>
            <a:off x="470841" y="4877859"/>
            <a:ext cx="8792857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Evropa a její obyvatelé</a:t>
            </a:r>
          </a:p>
        </p:txBody>
      </p:sp>
      <p:sp>
        <p:nvSpPr>
          <p:cNvPr id="8" name="Podtitul"/>
          <p:cNvSpPr/>
          <p:nvPr/>
        </p:nvSpPr>
        <p:spPr>
          <a:xfrm>
            <a:off x="449070" y="8168122"/>
            <a:ext cx="82778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7200" dirty="0">
                <a:solidFill>
                  <a:srgbClr val="243C7C"/>
                </a:solidFill>
                <a:latin typeface="Bahnschrift bold" panose="020B0502040204020203" pitchFamily="34" charset="0"/>
              </a:rPr>
              <a:t>24 </a:t>
            </a:r>
            <a:r>
              <a:rPr lang="cs-CZ" sz="7200" dirty="0">
                <a:solidFill>
                  <a:srgbClr val="243C7C"/>
                </a:solidFill>
                <a:latin typeface="Bahnschrift" panose="020B0502040204020203" pitchFamily="34" charset="0"/>
              </a:rPr>
              <a:t>úředních jazyků</a:t>
            </a:r>
          </a:p>
        </p:txBody>
      </p:sp>
      <p:sp>
        <p:nvSpPr>
          <p:cNvPr id="9" name="Odkaz"/>
          <p:cNvSpPr/>
          <p:nvPr/>
        </p:nvSpPr>
        <p:spPr>
          <a:xfrm>
            <a:off x="449070" y="11563168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u="sng" dirty="0">
                <a:solidFill>
                  <a:srgbClr val="243C7C"/>
                </a:solidFill>
                <a:latin typeface="Bahnschrift SemiBold" panose="020B0502040204020203" pitchFamily="34" charset="0"/>
              </a:rPr>
              <a:t>Poslechněte si, jak jednotlivé úřední jazyky EU znějí</a:t>
            </a:r>
          </a:p>
        </p:txBody>
      </p:sp>
      <p:pic>
        <p:nvPicPr>
          <p:cNvPr id="4" name="Ilustrace s dvěma postavami Dívka nalevo a chlapec napravo spolu hovoří, kladou si otázky týkající se jazyků EU a střídavě odpovídají." descr="Otázky a odpovědi se zobrazují v textových bublinách takto: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" y="0"/>
            <a:ext cx="24478368" cy="13679980"/>
          </a:xfrm>
          <a:prstGeom prst="rect">
            <a:avLst/>
          </a:prstGeom>
        </p:spPr>
      </p:pic>
      <p:grpSp>
        <p:nvGrpSpPr>
          <p:cNvPr id="20" name="Otázka 1" descr="Zvládnete kromě své mateřštiny vyjmenovat alespoň 5 úředních jazyků EU?"/>
          <p:cNvGrpSpPr/>
          <p:nvPr/>
        </p:nvGrpSpPr>
        <p:grpSpPr>
          <a:xfrm>
            <a:off x="834938" y="-240631"/>
            <a:ext cx="23793694" cy="13792702"/>
            <a:chOff x="834938" y="-240631"/>
            <a:chExt cx="23793694" cy="13792702"/>
          </a:xfrm>
        </p:grpSpPr>
        <p:pic>
          <p:nvPicPr>
            <p:cNvPr id="17" name="bubble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19" name="speech-bubble"/>
            <p:cNvSpPr/>
            <p:nvPr/>
          </p:nvSpPr>
          <p:spPr>
            <a:xfrm>
              <a:off x="14906654" y="2018114"/>
              <a:ext cx="4714845" cy="2616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 dirty="0">
                  <a:latin typeface="Bahnschrift SemiBold SemiConden" panose="020B0502040204020203" pitchFamily="34" charset="0"/>
                </a:rPr>
                <a:t>Zvládnete kromě své mateřštiny vyjmenovat alespoň 5 úředních jazyků EU? </a:t>
              </a:r>
            </a:p>
          </p:txBody>
        </p:sp>
      </p:grpSp>
      <p:grpSp>
        <p:nvGrpSpPr>
          <p:cNvPr id="31" name="Odpověď 1" descr="maďarština, maltština, němčina, nizozemština, polština"/>
          <p:cNvGrpSpPr/>
          <p:nvPr/>
        </p:nvGrpSpPr>
        <p:grpSpPr>
          <a:xfrm>
            <a:off x="742361" y="-49110"/>
            <a:ext cx="23106822" cy="12997588"/>
            <a:chOff x="742361" y="-49110"/>
            <a:chExt cx="23106822" cy="12997588"/>
          </a:xfrm>
        </p:grpSpPr>
        <p:pic>
          <p:nvPicPr>
            <p:cNvPr id="22" name="bubble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49110"/>
              <a:ext cx="23106822" cy="12997588"/>
            </a:xfrm>
            <a:prstGeom prst="rect">
              <a:avLst/>
            </a:prstGeom>
          </p:spPr>
        </p:pic>
        <p:sp>
          <p:nvSpPr>
            <p:cNvPr id="29" name="speech-bubble"/>
            <p:cNvSpPr/>
            <p:nvPr/>
          </p:nvSpPr>
          <p:spPr>
            <a:xfrm>
              <a:off x="14906654" y="7054771"/>
              <a:ext cx="4714845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 dirty="0">
                  <a:latin typeface="Bahnschrift SemiBold Condensed" panose="020B0502040204020203" pitchFamily="34" charset="0"/>
                </a:rPr>
                <a:t>maďarština, maltština, němčina, nizozemština, polština</a:t>
              </a:r>
            </a:p>
          </p:txBody>
        </p:sp>
      </p:grpSp>
      <p:grpSp>
        <p:nvGrpSpPr>
          <p:cNvPr id="48" name="Otázka 2" descr="Víte, jaké tři oficiální abecedy se v EU používají?"/>
          <p:cNvGrpSpPr/>
          <p:nvPr/>
        </p:nvGrpSpPr>
        <p:grpSpPr>
          <a:xfrm>
            <a:off x="746173" y="-45109"/>
            <a:ext cx="23106822" cy="12997588"/>
            <a:chOff x="742361" y="-17026"/>
            <a:chExt cx="23106822" cy="12997588"/>
          </a:xfrm>
        </p:grpSpPr>
        <p:pic>
          <p:nvPicPr>
            <p:cNvPr id="49" name="bubble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7026"/>
              <a:ext cx="23106822" cy="12997588"/>
            </a:xfrm>
            <a:prstGeom prst="rect">
              <a:avLst/>
            </a:prstGeom>
          </p:spPr>
        </p:pic>
        <p:sp>
          <p:nvSpPr>
            <p:cNvPr id="50" name="text-bubble"/>
            <p:cNvSpPr/>
            <p:nvPr/>
          </p:nvSpPr>
          <p:spPr>
            <a:xfrm>
              <a:off x="15211742" y="7078853"/>
              <a:ext cx="3766069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>
                  <a:latin typeface="Bahnschrift SemiBold Condensed" panose="020B0502040204020203" pitchFamily="34" charset="0"/>
                </a:rPr>
                <a:t>Víte, jaké tři oficiální abecedy se v EU používají?</a:t>
              </a:r>
            </a:p>
          </p:txBody>
        </p:sp>
      </p:grpSp>
      <p:grpSp>
        <p:nvGrpSpPr>
          <p:cNvPr id="43" name="Odpověď 2" descr="latinka, cyrilice a řecká alfabeta."/>
          <p:cNvGrpSpPr/>
          <p:nvPr/>
        </p:nvGrpSpPr>
        <p:grpSpPr>
          <a:xfrm>
            <a:off x="872026" y="-240631"/>
            <a:ext cx="23756606" cy="13920119"/>
            <a:chOff x="2486526" y="128337"/>
            <a:chExt cx="21483747" cy="12453674"/>
          </a:xfrm>
        </p:grpSpPr>
        <p:pic>
          <p:nvPicPr>
            <p:cNvPr id="55" name="bubble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6526" y="128337"/>
              <a:ext cx="21483747" cy="12453674"/>
            </a:xfrm>
            <a:prstGeom prst="rect">
              <a:avLst/>
            </a:prstGeom>
          </p:spPr>
        </p:pic>
        <p:sp>
          <p:nvSpPr>
            <p:cNvPr id="56" name="speech-bubble"/>
            <p:cNvSpPr/>
            <p:nvPr/>
          </p:nvSpPr>
          <p:spPr>
            <a:xfrm>
              <a:off x="15408797" y="2683861"/>
              <a:ext cx="3760766" cy="1211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 dirty="0">
                  <a:latin typeface="Bahnschrift SemiBold SemiConden" panose="020B0502040204020203" pitchFamily="34" charset="0"/>
                </a:rPr>
                <a:t>latinka, cyrilice a řecká alfabeta</a:t>
              </a:r>
            </a:p>
          </p:txBody>
        </p:sp>
      </p:grpSp>
      <p:sp>
        <p:nvSpPr>
          <p:cNvPr id="21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23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9327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dvAuto="1000"/>
      <p:bldP spid="9" grpId="0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3937000"/>
            <a:ext cx="24479250" cy="1752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Zakladatelé EU</a:t>
            </a:r>
          </a:p>
        </p:txBody>
      </p:sp>
      <p:sp>
        <p:nvSpPr>
          <p:cNvPr id="17" name="Slide category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933856" y="1907671"/>
            <a:ext cx="2158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>
                <a:solidFill>
                  <a:srgbClr val="F3CA57"/>
                </a:solidFill>
                <a:latin typeface="Bahnschrift Condensed" panose="020B0502040204020203" pitchFamily="34" charset="0"/>
              </a:rPr>
              <a:t>zakladatelé</a:t>
            </a:r>
          </a:p>
        </p:txBody>
      </p:sp>
      <p:pic>
        <p:nvPicPr>
          <p:cNvPr id="13" name="Obrázek 1" descr="Simone Veilová sedící před mikrofony a dívá se mírně do strany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942" y="-1"/>
            <a:ext cx="12611308" cy="13757791"/>
          </a:xfrm>
          <a:prstGeom prst="rect">
            <a:avLst/>
          </a:prstGeom>
        </p:spPr>
      </p:pic>
      <p:sp>
        <p:nvSpPr>
          <p:cNvPr id="10" name="Title 1 Veilová">
            <a:extLst>
              <a:ext uri="{FF2B5EF4-FFF2-40B4-BE49-F238E27FC236}">
                <a16:creationId xmlns:a16="http://schemas.microsoft.com/office/drawing/2014/main" id="{0E59E337-3F73-937E-AA4F-6990C424CB6E}"/>
              </a:ext>
            </a:extLst>
          </p:cNvPr>
          <p:cNvSpPr txBox="1">
            <a:spLocks/>
          </p:cNvSpPr>
          <p:nvPr/>
        </p:nvSpPr>
        <p:spPr>
          <a:xfrm>
            <a:off x="535010" y="5202800"/>
            <a:ext cx="9644246" cy="1751644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Simone Veilová</a:t>
            </a:r>
          </a:p>
        </p:txBody>
      </p:sp>
      <p:sp>
        <p:nvSpPr>
          <p:cNvPr id="9" name="Text 1 Veilová"/>
          <p:cNvSpPr/>
          <p:nvPr/>
        </p:nvSpPr>
        <p:spPr>
          <a:xfrm>
            <a:off x="658427" y="7491855"/>
            <a:ext cx="8517547" cy="1077218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Přežila holokaust a následně se stala první předsedkyní Evropského parlamentu</a:t>
            </a:r>
          </a:p>
        </p:txBody>
      </p:sp>
      <p:pic>
        <p:nvPicPr>
          <p:cNvPr id="14" name="Obrázek 2" descr="Portrét Jeana Monneta, hledí mírně do strany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7139" y="-11785"/>
            <a:ext cx="12622111" cy="13769576"/>
          </a:xfrm>
          <a:prstGeom prst="rect">
            <a:avLst/>
          </a:prstGeom>
        </p:spPr>
      </p:pic>
      <p:sp>
        <p:nvSpPr>
          <p:cNvPr id="4" name="Title 2 Monnet"/>
          <p:cNvSpPr txBox="1">
            <a:spLocks/>
          </p:cNvSpPr>
          <p:nvPr/>
        </p:nvSpPr>
        <p:spPr>
          <a:xfrm>
            <a:off x="725853" y="5087306"/>
            <a:ext cx="9336615" cy="1751644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Jean Monnet</a:t>
            </a:r>
          </a:p>
        </p:txBody>
      </p:sp>
      <p:sp>
        <p:nvSpPr>
          <p:cNvPr id="3" name="Text 2 Monnet"/>
          <p:cNvSpPr/>
          <p:nvPr/>
        </p:nvSpPr>
        <p:spPr>
          <a:xfrm>
            <a:off x="725853" y="7055879"/>
            <a:ext cx="8517547" cy="1077218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Sjednocující osobnost, jež stála za vznikem Evropské unie </a:t>
            </a:r>
          </a:p>
        </p:txBody>
      </p:sp>
      <p:pic>
        <p:nvPicPr>
          <p:cNvPr id="11" name="Obrázek 3" descr="Portrét Ursuly Hirschmannové hledící přímo do objektivu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2752" y="-29309"/>
            <a:ext cx="12616498" cy="13763453"/>
          </a:xfrm>
          <a:prstGeom prst="rect">
            <a:avLst/>
          </a:prstGeom>
        </p:spPr>
      </p:pic>
      <p:sp>
        <p:nvSpPr>
          <p:cNvPr id="6" name="Title 3 Hirschmannová"/>
          <p:cNvSpPr txBox="1">
            <a:spLocks/>
          </p:cNvSpPr>
          <p:nvPr/>
        </p:nvSpPr>
        <p:spPr>
          <a:xfrm>
            <a:off x="502353" y="4735281"/>
            <a:ext cx="11003847" cy="3264187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Ursula </a:t>
            </a:r>
            <a:r>
              <a:rPr lang="cs-CZ" sz="12000" dirty="0" err="1">
                <a:solidFill>
                  <a:schemeClr val="bg1"/>
                </a:solidFill>
                <a:latin typeface="Bahnschrift bold" panose="020B0502040204020203" pitchFamily="34" charset="0"/>
              </a:rPr>
              <a:t>Hirschmannová</a:t>
            </a:r>
            <a:endParaRPr lang="cs-CZ" sz="12000" dirty="0">
              <a:solidFill>
                <a:schemeClr val="bg1"/>
              </a:solidFill>
              <a:latin typeface="Bahnschrift bold" panose="020B0502040204020203" pitchFamily="34" charset="0"/>
            </a:endParaRPr>
          </a:p>
        </p:txBody>
      </p:sp>
      <p:sp>
        <p:nvSpPr>
          <p:cNvPr id="5" name="Text 3 Hirschmannová"/>
          <p:cNvSpPr/>
          <p:nvPr/>
        </p:nvSpPr>
        <p:spPr>
          <a:xfrm>
            <a:off x="647542" y="7904962"/>
            <a:ext cx="8517547" cy="1077218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Evropská federalistka bojující proti fašistickým idejím </a:t>
            </a:r>
          </a:p>
        </p:txBody>
      </p:sp>
      <p:pic>
        <p:nvPicPr>
          <p:cNvPr id="12" name="Obrázek 4" descr="Sedící Robert Schuman drží dokument a dívá se přímo do objektivu.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989" y="-24507"/>
            <a:ext cx="12611306" cy="13757789"/>
          </a:xfrm>
          <a:prstGeom prst="rect">
            <a:avLst/>
          </a:prstGeom>
        </p:spPr>
      </p:pic>
      <p:sp>
        <p:nvSpPr>
          <p:cNvPr id="7" name="Text 4 Schuman"/>
          <p:cNvSpPr txBox="1">
            <a:spLocks/>
          </p:cNvSpPr>
          <p:nvPr/>
        </p:nvSpPr>
        <p:spPr>
          <a:xfrm>
            <a:off x="697097" y="4474031"/>
            <a:ext cx="9336615" cy="3383930"/>
          </a:xfrm>
          <a:prstGeom prst="rect">
            <a:avLst/>
          </a:prstGeom>
          <a:solidFill>
            <a:srgbClr val="17559E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Robert</a:t>
            </a:r>
          </a:p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Schuman</a:t>
            </a:r>
          </a:p>
        </p:txBody>
      </p:sp>
      <p:sp>
        <p:nvSpPr>
          <p:cNvPr id="8" name="Text 4 Schuman"/>
          <p:cNvSpPr/>
          <p:nvPr/>
        </p:nvSpPr>
        <p:spPr>
          <a:xfrm>
            <a:off x="697097" y="7950543"/>
            <a:ext cx="8517547" cy="584775"/>
          </a:xfrm>
          <a:prstGeom prst="rect">
            <a:avLst/>
          </a:prstGeom>
          <a:solidFill>
            <a:srgbClr val="17559E"/>
          </a:solidFill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rgbClr val="F3CA57"/>
                </a:solidFill>
                <a:latin typeface="Bahnschrift SemiBold" panose="020B0502040204020203" pitchFamily="34" charset="0"/>
              </a:rPr>
              <a:t>Architekt evropské integrace </a:t>
            </a:r>
          </a:p>
        </p:txBody>
      </p:sp>
      <p:sp>
        <p:nvSpPr>
          <p:cNvPr id="15" name="Zápatí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7"/>
            <a:ext cx="24521262" cy="1227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16" name="Vlajka EU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568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"/>
                            </p:stCondLst>
                            <p:childTnLst>
                              <p:par>
                                <p:cTn id="68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00"/>
                            </p:stCondLst>
                            <p:childTnLst>
                              <p:par>
                                <p:cTn id="9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"/>
                            </p:stCondLst>
                            <p:childTnLst>
                              <p:par>
                                <p:cTn id="10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"/>
                            </p:stCondLst>
                            <p:childTnLst>
                              <p:par>
                                <p:cTn id="1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0" grpId="0" animBg="1"/>
      <p:bldP spid="10" grpId="1" animBg="1"/>
      <p:bldP spid="10" grpId="2" animBg="1"/>
      <p:bldP spid="10" grpId="3" animBg="1"/>
      <p:bldP spid="9" grpId="0" animBg="1"/>
      <p:bldP spid="9" grpId="1" animBg="1"/>
      <p:bldP spid="9" grpId="2" animBg="1"/>
      <p:bldP spid="9" grpId="3" animBg="1"/>
      <p:bldP spid="4" grpId="0" animBg="1"/>
      <p:bldP spid="4" grpId="1" animBg="1"/>
      <p:bldP spid="4" grpId="2" animBg="1"/>
      <p:bldP spid="4" grpId="3" animBg="1"/>
      <p:bldP spid="3" grpId="0" animBg="1"/>
      <p:bldP spid="3" grpId="1" animBg="1"/>
      <p:bldP spid="3" grpId="2" animBg="1"/>
      <p:bldP spid="3" grpId="3" animBg="1"/>
      <p:bldP spid="6" grpId="0" animBg="1"/>
      <p:bldP spid="6" grpId="1" animBg="1"/>
      <p:bldP spid="6" grpId="2" animBg="1"/>
      <p:bldP spid="6" grpId="3" animBg="1"/>
      <p:bldP spid="5" grpId="0" animBg="1"/>
      <p:bldP spid="5" grpId="1" animBg="1"/>
      <p:bldP spid="5" grpId="2" animBg="1"/>
      <p:bldP spid="5" grpId="3" animBg="1"/>
      <p:bldP spid="7" grpId="0" animBg="1"/>
      <p:bldP spid="7" grpId="1" animBg="1"/>
      <p:bldP spid="8" grpId="0" animBg="1"/>
      <p:bldP spid="8" grpId="1" animBg="1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4183063"/>
            <a:ext cx="24479250" cy="2998788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Poznejte symbol EU, kvíz </a:t>
            </a:r>
          </a:p>
        </p:txBody>
      </p:sp>
      <p:sp>
        <p:nvSpPr>
          <p:cNvPr id="6" name="Titul">
            <a:extLst>
              <a:ext uri="{FF2B5EF4-FFF2-40B4-BE49-F238E27FC236}">
                <a16:creationId xmlns:a16="http://schemas.microsoft.com/office/drawing/2014/main" id="{E764870F-65B2-2A31-B1B1-2F50D5BBA6FC}"/>
              </a:ext>
            </a:extLst>
          </p:cNvPr>
          <p:cNvSpPr txBox="1">
            <a:spLocks/>
          </p:cNvSpPr>
          <p:nvPr/>
        </p:nvSpPr>
        <p:spPr>
          <a:xfrm>
            <a:off x="438185" y="4877858"/>
            <a:ext cx="8502922" cy="49519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Znáte symboly EU?</a:t>
            </a:r>
          </a:p>
        </p:txBody>
      </p:sp>
      <p:pic>
        <p:nvPicPr>
          <p:cNvPr id="3" name="Ilustrace postav, situace 2" descr="Žena a muž si povídají, kladou si navzájem otázky a střídavě odpovídají.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130" y="0"/>
            <a:ext cx="24715379" cy="13907386"/>
          </a:xfrm>
          <a:prstGeom prst="rect">
            <a:avLst/>
          </a:prstGeom>
        </p:spPr>
      </p:pic>
      <p:grpSp>
        <p:nvGrpSpPr>
          <p:cNvPr id="20" name="Otázka 1" descr="Vznikla v Rakousku a nyní je hymnou EU."/>
          <p:cNvGrpSpPr/>
          <p:nvPr/>
        </p:nvGrpSpPr>
        <p:grpSpPr>
          <a:xfrm>
            <a:off x="834938" y="-240631"/>
            <a:ext cx="23793694" cy="13792702"/>
            <a:chOff x="834938" y="-240631"/>
            <a:chExt cx="23793694" cy="13792702"/>
          </a:xfrm>
        </p:grpSpPr>
        <p:pic>
          <p:nvPicPr>
            <p:cNvPr id="17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19" name="text-bubble"/>
            <p:cNvSpPr/>
            <p:nvPr/>
          </p:nvSpPr>
          <p:spPr>
            <a:xfrm>
              <a:off x="15304523" y="2279370"/>
              <a:ext cx="3760766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 dirty="0">
                  <a:latin typeface="Bahnschrift SemiBold SemiConden" panose="020B0502040204020203" pitchFamily="34" charset="0"/>
                </a:rPr>
                <a:t>Vznikla v Rakousku a nyní je hymnou EU.</a:t>
              </a:r>
            </a:p>
          </p:txBody>
        </p:sp>
      </p:grpSp>
      <p:grpSp>
        <p:nvGrpSpPr>
          <p:cNvPr id="31" name="Odpověď 1" descr="Óda na radost"/>
          <p:cNvGrpSpPr/>
          <p:nvPr/>
        </p:nvGrpSpPr>
        <p:grpSpPr>
          <a:xfrm>
            <a:off x="742361" y="-1845252"/>
            <a:ext cx="23106822" cy="12997588"/>
            <a:chOff x="742361" y="-1845252"/>
            <a:chExt cx="23106822" cy="12997588"/>
          </a:xfrm>
        </p:grpSpPr>
        <p:pic>
          <p:nvPicPr>
            <p:cNvPr id="22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29" name="text-bubble"/>
            <p:cNvSpPr/>
            <p:nvPr/>
          </p:nvSpPr>
          <p:spPr>
            <a:xfrm>
              <a:off x="15179083" y="5707955"/>
              <a:ext cx="3766069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000" dirty="0">
                  <a:latin typeface="Bahnschrift SemiBold Condensed" panose="020B0502040204020203" pitchFamily="34" charset="0"/>
                </a:rPr>
                <a:t>Óda na radost</a:t>
              </a:r>
            </a:p>
          </p:txBody>
        </p:sp>
      </p:grpSp>
      <p:grpSp>
        <p:nvGrpSpPr>
          <p:cNvPr id="27" name="Otázka 2" descr="Počet hvězd na vlajce EU."/>
          <p:cNvGrpSpPr/>
          <p:nvPr/>
        </p:nvGrpSpPr>
        <p:grpSpPr>
          <a:xfrm>
            <a:off x="731476" y="-1856137"/>
            <a:ext cx="23106822" cy="12997588"/>
            <a:chOff x="742361" y="-1845252"/>
            <a:chExt cx="23106822" cy="12997588"/>
          </a:xfrm>
        </p:grpSpPr>
        <p:pic>
          <p:nvPicPr>
            <p:cNvPr id="28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30" name="text-bubble"/>
            <p:cNvSpPr/>
            <p:nvPr/>
          </p:nvSpPr>
          <p:spPr>
            <a:xfrm>
              <a:off x="15157312" y="5505651"/>
              <a:ext cx="376606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200" dirty="0">
                  <a:latin typeface="Bahnschrift SemiBold Condensed" panose="020B0502040204020203" pitchFamily="34" charset="0"/>
                </a:rPr>
                <a:t>Počet hvězd na vlajce EU.</a:t>
              </a:r>
            </a:p>
          </p:txBody>
        </p:sp>
      </p:grpSp>
      <p:grpSp>
        <p:nvGrpSpPr>
          <p:cNvPr id="32" name="Odpověď 2" descr="12 hvězd"/>
          <p:cNvGrpSpPr/>
          <p:nvPr/>
        </p:nvGrpSpPr>
        <p:grpSpPr>
          <a:xfrm>
            <a:off x="856710" y="-218859"/>
            <a:ext cx="23793694" cy="13792702"/>
            <a:chOff x="834938" y="-240631"/>
            <a:chExt cx="23793694" cy="13792702"/>
          </a:xfrm>
        </p:grpSpPr>
        <p:pic>
          <p:nvPicPr>
            <p:cNvPr id="33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34" name="text-bubble"/>
            <p:cNvSpPr/>
            <p:nvPr/>
          </p:nvSpPr>
          <p:spPr>
            <a:xfrm>
              <a:off x="15206552" y="2834539"/>
              <a:ext cx="3760766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100" dirty="0">
                  <a:latin typeface="Bahnschrift SemiBold SemiConden" panose="020B0502040204020203" pitchFamily="34" charset="0"/>
                </a:rPr>
                <a:t>12 hvězd</a:t>
              </a:r>
            </a:p>
          </p:txBody>
        </p:sp>
      </p:grpSp>
      <p:grpSp>
        <p:nvGrpSpPr>
          <p:cNvPr id="35" name="Otázka 3" descr="Výročí významného projevu se stalo dnem oslav EU."/>
          <p:cNvGrpSpPr/>
          <p:nvPr/>
        </p:nvGrpSpPr>
        <p:grpSpPr>
          <a:xfrm>
            <a:off x="845825" y="-229744"/>
            <a:ext cx="23793694" cy="13792702"/>
            <a:chOff x="834938" y="-240631"/>
            <a:chExt cx="23793694" cy="13792702"/>
          </a:xfrm>
        </p:grpSpPr>
        <p:pic>
          <p:nvPicPr>
            <p:cNvPr id="3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37" name="text-bubble"/>
            <p:cNvSpPr/>
            <p:nvPr/>
          </p:nvSpPr>
          <p:spPr>
            <a:xfrm>
              <a:off x="14929892" y="2443574"/>
              <a:ext cx="4866704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000">
                  <a:latin typeface="Bahnschrift SemiBold SemiConden" panose="020B0502040204020203" pitchFamily="34" charset="0"/>
                </a:rPr>
                <a:t>Výročí významného projevu se stalo dnem oslav EU.</a:t>
              </a:r>
            </a:p>
          </p:txBody>
        </p:sp>
      </p:grpSp>
      <p:grpSp>
        <p:nvGrpSpPr>
          <p:cNvPr id="38" name="Odpověď 3" descr="9. května&#10;Den Evropy"/>
          <p:cNvGrpSpPr/>
          <p:nvPr/>
        </p:nvGrpSpPr>
        <p:grpSpPr>
          <a:xfrm>
            <a:off x="720591" y="-1867022"/>
            <a:ext cx="23106822" cy="12997588"/>
            <a:chOff x="742361" y="-1845252"/>
            <a:chExt cx="23106822" cy="12997588"/>
          </a:xfrm>
        </p:grpSpPr>
        <p:pic>
          <p:nvPicPr>
            <p:cNvPr id="39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0" name="text-bubble"/>
            <p:cNvSpPr/>
            <p:nvPr/>
          </p:nvSpPr>
          <p:spPr>
            <a:xfrm>
              <a:off x="15146426" y="5414042"/>
              <a:ext cx="3766069" cy="16927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200" dirty="0">
                  <a:latin typeface="Bahnschrift SemiBold Condensed" panose="020B0502040204020203" pitchFamily="34" charset="0"/>
                </a:rPr>
                <a:t>9. května</a:t>
              </a:r>
            </a:p>
            <a:p>
              <a:pPr algn="ctr"/>
              <a:r>
                <a:rPr lang="cs-CZ" sz="5200" dirty="0">
                  <a:latin typeface="Bahnschrift Light SemiCondensed" panose="020B0502040204020203" pitchFamily="34" charset="0"/>
                </a:rPr>
                <a:t>Den Evropy</a:t>
              </a:r>
            </a:p>
          </p:txBody>
        </p:sp>
      </p:grpSp>
      <p:grpSp>
        <p:nvGrpSpPr>
          <p:cNvPr id="41" name="Otázka 4" descr="Heslo EU, které vystihuje povahu Evropského projektu."/>
          <p:cNvGrpSpPr/>
          <p:nvPr/>
        </p:nvGrpSpPr>
        <p:grpSpPr>
          <a:xfrm>
            <a:off x="742363" y="-1812593"/>
            <a:ext cx="23106822" cy="12997588"/>
            <a:chOff x="742361" y="-1845252"/>
            <a:chExt cx="23106822" cy="12997588"/>
          </a:xfrm>
        </p:grpSpPr>
        <p:pic>
          <p:nvPicPr>
            <p:cNvPr id="42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44" name="text-bubble"/>
            <p:cNvSpPr/>
            <p:nvPr/>
          </p:nvSpPr>
          <p:spPr>
            <a:xfrm>
              <a:off x="14923524" y="5218100"/>
              <a:ext cx="3988971" cy="19851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100" dirty="0">
                  <a:latin typeface="Bahnschrift SemiBold Condensed" panose="020B0502040204020203" pitchFamily="34" charset="0"/>
                </a:rPr>
                <a:t>Heslo EU, které vystihuje povahu Evropského projektu.</a:t>
              </a:r>
              <a:endParaRPr lang="cs-CZ" sz="4100" dirty="0">
                <a:latin typeface="Bahnschrift Light SemiCondensed" panose="020B0502040204020203" pitchFamily="34" charset="0"/>
              </a:endParaRPr>
            </a:p>
          </p:txBody>
        </p:sp>
      </p:grpSp>
      <p:grpSp>
        <p:nvGrpSpPr>
          <p:cNvPr id="45" name="Odpověď 4" descr="Jednotná v rozmanitosti&#10;Motto EU"/>
          <p:cNvGrpSpPr/>
          <p:nvPr/>
        </p:nvGrpSpPr>
        <p:grpSpPr>
          <a:xfrm>
            <a:off x="834940" y="-240629"/>
            <a:ext cx="23793694" cy="13792702"/>
            <a:chOff x="834938" y="-240631"/>
            <a:chExt cx="23793694" cy="13792702"/>
          </a:xfrm>
        </p:grpSpPr>
        <p:pic>
          <p:nvPicPr>
            <p:cNvPr id="46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47" name="text-bubble"/>
            <p:cNvSpPr/>
            <p:nvPr/>
          </p:nvSpPr>
          <p:spPr>
            <a:xfrm>
              <a:off x="14751552" y="2252576"/>
              <a:ext cx="4866704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4800" dirty="0">
                  <a:latin typeface="Bahnschrift SemiBold SemiConden" panose="020B0502040204020203" pitchFamily="34" charset="0"/>
                </a:rPr>
                <a:t>Jednotná v rozmanitosti</a:t>
              </a:r>
            </a:p>
            <a:p>
              <a:pPr algn="ctr"/>
              <a:r>
                <a:rPr lang="cs-CZ" sz="4800" dirty="0">
                  <a:latin typeface="Bahnschrift Light SemiCondensed" panose="020B0502040204020203" pitchFamily="34" charset="0"/>
                </a:rPr>
                <a:t>Motto EU</a:t>
              </a:r>
            </a:p>
          </p:txBody>
        </p:sp>
      </p:grpSp>
      <p:grpSp>
        <p:nvGrpSpPr>
          <p:cNvPr id="51" name="Otázka 5" descr="Usnadňuje nám život při cestování do ostatních zemí EU."/>
          <p:cNvGrpSpPr/>
          <p:nvPr/>
        </p:nvGrpSpPr>
        <p:grpSpPr>
          <a:xfrm>
            <a:off x="856712" y="-218857"/>
            <a:ext cx="23793694" cy="13792702"/>
            <a:chOff x="834938" y="-240631"/>
            <a:chExt cx="23793694" cy="13792702"/>
          </a:xfrm>
        </p:grpSpPr>
        <p:pic>
          <p:nvPicPr>
            <p:cNvPr id="52" name="bubble-1" title="speech bubble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38" y="-240631"/>
              <a:ext cx="23793694" cy="13792702"/>
            </a:xfrm>
            <a:prstGeom prst="rect">
              <a:avLst/>
            </a:prstGeom>
          </p:spPr>
        </p:pic>
        <p:sp>
          <p:nvSpPr>
            <p:cNvPr id="53" name="text-bubble"/>
            <p:cNvSpPr/>
            <p:nvPr/>
          </p:nvSpPr>
          <p:spPr>
            <a:xfrm>
              <a:off x="15068539" y="2357924"/>
              <a:ext cx="442427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4000" dirty="0">
                  <a:latin typeface="Bahnschrift SemiBold SemiConden" panose="020B0502040204020203" pitchFamily="34" charset="0"/>
                </a:rPr>
                <a:t>Usnadňuje nám život při cestování do ostatních zemí EU.</a:t>
              </a:r>
              <a:endParaRPr lang="cs-CZ" sz="4000" dirty="0">
                <a:latin typeface="Bahnschrift SemiLight SemiConde" panose="020B0502040204020203" pitchFamily="34" charset="0"/>
              </a:endParaRPr>
            </a:p>
          </p:txBody>
        </p:sp>
      </p:grpSp>
      <p:grpSp>
        <p:nvGrpSpPr>
          <p:cNvPr id="59" name="Odpověď 5" descr="euro"/>
          <p:cNvGrpSpPr/>
          <p:nvPr/>
        </p:nvGrpSpPr>
        <p:grpSpPr>
          <a:xfrm>
            <a:off x="731478" y="-1856135"/>
            <a:ext cx="23106822" cy="12997588"/>
            <a:chOff x="742361" y="-1845252"/>
            <a:chExt cx="23106822" cy="12997588"/>
          </a:xfrm>
        </p:grpSpPr>
        <p:pic>
          <p:nvPicPr>
            <p:cNvPr id="60" name="bubble-2" title="speech bubble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2361" y="-1845252"/>
              <a:ext cx="23106822" cy="12997588"/>
            </a:xfrm>
            <a:prstGeom prst="rect">
              <a:avLst/>
            </a:prstGeom>
          </p:spPr>
        </p:pic>
        <p:sp>
          <p:nvSpPr>
            <p:cNvPr id="61" name="text bubble"/>
            <p:cNvSpPr/>
            <p:nvPr/>
          </p:nvSpPr>
          <p:spPr>
            <a:xfrm>
              <a:off x="15146426" y="5801369"/>
              <a:ext cx="3766069" cy="8771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s-CZ" sz="5100" dirty="0">
                  <a:latin typeface="Bahnschrift SemiBold Condensed" panose="020B0502040204020203" pitchFamily="34" charset="0"/>
                </a:rPr>
                <a:t>euro</a:t>
              </a:r>
              <a:endParaRPr lang="cs-CZ" sz="5100" dirty="0">
                <a:latin typeface="Bahnschrift Light SemiCondensed" panose="020B0502040204020203" pitchFamily="34" charset="0"/>
              </a:endParaRPr>
            </a:p>
          </p:txBody>
        </p:sp>
      </p:grpSp>
      <p:sp>
        <p:nvSpPr>
          <p:cNvPr id="43" name="footer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530328"/>
            <a:ext cx="24479250" cy="1225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150" dirty="0">
              <a:solidFill>
                <a:schemeClr val="bg1"/>
              </a:solidFill>
            </a:endParaRPr>
          </a:p>
        </p:txBody>
      </p:sp>
      <p:pic>
        <p:nvPicPr>
          <p:cNvPr id="48" name="eu flag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19996" y="12768071"/>
            <a:ext cx="1124811" cy="75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6335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title"/>
          </p:nvPr>
        </p:nvSpPr>
        <p:spPr>
          <a:xfrm>
            <a:off x="214897" y="-3867401"/>
            <a:ext cx="21113750" cy="26431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Hodnoty EU</a:t>
            </a:r>
          </a:p>
        </p:txBody>
      </p:sp>
      <p:sp>
        <p:nvSpPr>
          <p:cNvPr id="5" name="Titul">
            <a:extLst>
              <a:ext uri="{FF2B5EF4-FFF2-40B4-BE49-F238E27FC236}">
                <a16:creationId xmlns:a16="http://schemas.microsoft.com/office/drawing/2014/main" id="{B41AD182-489E-6F42-ADF8-CF17F937D783}"/>
              </a:ext>
            </a:extLst>
          </p:cNvPr>
          <p:cNvSpPr txBox="1">
            <a:spLocks/>
          </p:cNvSpPr>
          <p:nvPr/>
        </p:nvSpPr>
        <p:spPr>
          <a:xfrm>
            <a:off x="470840" y="10490594"/>
            <a:ext cx="21113750" cy="1705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Které to jsou a co představují?</a:t>
            </a:r>
          </a:p>
        </p:txBody>
      </p:sp>
      <p:sp>
        <p:nvSpPr>
          <p:cNvPr id="11" name="Hodnoty"/>
          <p:cNvSpPr/>
          <p:nvPr/>
        </p:nvSpPr>
        <p:spPr>
          <a:xfrm>
            <a:off x="16192501" y="429105"/>
            <a:ext cx="808400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lidská důstojnost</a:t>
            </a:r>
          </a:p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svoboda</a:t>
            </a:r>
          </a:p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demokracie</a:t>
            </a:r>
          </a:p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rovnost</a:t>
            </a:r>
          </a:p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právní stát</a:t>
            </a:r>
          </a:p>
          <a:p>
            <a:r>
              <a:rPr lang="cs-CZ" sz="6800" dirty="0">
                <a:solidFill>
                  <a:schemeClr val="bg1"/>
                </a:solidFill>
                <a:latin typeface="Bahnschrift" panose="020B0502040204020203" pitchFamily="34" charset="0"/>
              </a:rPr>
              <a:t>•	lidská práva</a:t>
            </a:r>
          </a:p>
        </p:txBody>
      </p:sp>
      <p:sp>
        <p:nvSpPr>
          <p:cNvPr id="3" name="Údaje o autorských právech">
            <a:extLst>
              <a:ext uri="{FF2B5EF4-FFF2-40B4-BE49-F238E27FC236}">
                <a16:creationId xmlns:a16="http://schemas.microsoft.com/office/drawing/2014/main" id="{E5818B70-4A67-DEED-E2A9-28FEF1B04A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557616" y="11782210"/>
            <a:ext cx="27188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150" sz="1600" dirty="0">
                <a:solidFill>
                  <a:srgbClr val="FFFFFF"/>
                </a:solidFill>
                <a:latin typeface="Arial"/>
              </a:rPr>
              <a:t>© Adobe Stock, Jacob Lund</a:t>
            </a:r>
            <a:endParaRPr lang="en-150" sz="1600" dirty="0">
              <a:solidFill>
                <a:srgbClr val="FFFFFF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8073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6016625"/>
            <a:ext cx="24479250" cy="299878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EU tvoří 27 členských států</a:t>
            </a:r>
          </a:p>
        </p:txBody>
      </p:sp>
      <p:sp>
        <p:nvSpPr>
          <p:cNvPr id="4" name="Titul">
            <a:extLst>
              <a:ext uri="{FF2B5EF4-FFF2-40B4-BE49-F238E27FC236}">
                <a16:creationId xmlns:a16="http://schemas.microsoft.com/office/drawing/2014/main" id="{C7D052FD-CE93-1941-EDE9-991EFE6417C2}"/>
              </a:ext>
            </a:extLst>
          </p:cNvPr>
          <p:cNvSpPr txBox="1">
            <a:spLocks/>
          </p:cNvSpPr>
          <p:nvPr/>
        </p:nvSpPr>
        <p:spPr>
          <a:xfrm>
            <a:off x="518968" y="4257788"/>
            <a:ext cx="11199483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Mnoho zemí, méně překážek</a:t>
            </a:r>
          </a:p>
        </p:txBody>
      </p:sp>
      <p:sp>
        <p:nvSpPr>
          <p:cNvPr id="6" name="Podtitul">
            <a:extLst>
              <a:ext uri="{FF2B5EF4-FFF2-40B4-BE49-F238E27FC236}">
                <a16:creationId xmlns:a16="http://schemas.microsoft.com/office/drawing/2014/main" id="{CB24CC7D-4877-9708-57BB-600C9603BCF1}"/>
              </a:ext>
            </a:extLst>
          </p:cNvPr>
          <p:cNvSpPr txBox="1">
            <a:spLocks/>
          </p:cNvSpPr>
          <p:nvPr/>
        </p:nvSpPr>
        <p:spPr>
          <a:xfrm>
            <a:off x="520816" y="7384458"/>
            <a:ext cx="9416815" cy="1857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1823954" rtl="0" eaLnBrk="1" latinLnBrk="0" hangingPunct="1">
              <a:lnSpc>
                <a:spcPct val="90000"/>
              </a:lnSpc>
              <a:spcBef>
                <a:spcPts val="1995"/>
              </a:spcBef>
              <a:buFont typeface="Arial" panose="020B0604020202020204" pitchFamily="34" charset="0"/>
              <a:buNone/>
              <a:defRPr sz="4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197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9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395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5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3593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47907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59884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71861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383838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295815" indent="0" algn="ctr" defTabSz="1823954" rtl="0" eaLnBrk="1" latinLnBrk="0" hangingPunct="1">
              <a:lnSpc>
                <a:spcPct val="90000"/>
              </a:lnSpc>
              <a:spcBef>
                <a:spcPts val="997"/>
              </a:spcBef>
              <a:buFont typeface="Arial" panose="020B0604020202020204" pitchFamily="34" charset="0"/>
              <a:buNone/>
              <a:defRPr sz="31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cs-CZ" sz="7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Evropská unie je složena z </a:t>
            </a:r>
            <a:r>
              <a:rPr lang="cs-CZ" sz="7200" b="1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27 </a:t>
            </a:r>
            <a:r>
              <a:rPr lang="cs-CZ" sz="7200" dirty="0">
                <a:solidFill>
                  <a:srgbClr val="243C7C"/>
                </a:solidFill>
                <a:latin typeface="Bahnschrift SemiLight SemiConde" panose="020B0502040204020203" pitchFamily="34" charset="0"/>
              </a:rPr>
              <a:t>členských států.</a:t>
            </a:r>
          </a:p>
        </p:txBody>
      </p:sp>
      <p:sp>
        <p:nvSpPr>
          <p:cNvPr id="8" name="Text 1"/>
          <p:cNvSpPr/>
          <p:nvPr/>
        </p:nvSpPr>
        <p:spPr>
          <a:xfrm>
            <a:off x="622505" y="9699321"/>
            <a:ext cx="105026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Kromě 27 členských států:</a:t>
            </a:r>
            <a:r>
              <a:rPr lang="en-US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Součástí jednotného evropského trhu jsou také Island, Lichtenštejnsko, Norsko a Švýcarsko. </a:t>
            </a:r>
          </a:p>
        </p:txBody>
      </p:sp>
      <p:sp>
        <p:nvSpPr>
          <p:cNvPr id="22" name="Text 2"/>
          <p:cNvSpPr/>
          <p:nvPr/>
        </p:nvSpPr>
        <p:spPr>
          <a:xfrm>
            <a:off x="598988" y="10694713"/>
            <a:ext cx="1068775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Schengenský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prostor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sdružuje 23 členských států EU a 4 nečlenské země, jež se rozhodly zrušit na svých hranicích pasové kontroly. </a:t>
            </a:r>
          </a:p>
        </p:txBody>
      </p:sp>
      <p:pic>
        <p:nvPicPr>
          <p:cNvPr id="10" name="Ilustrace" descr="Mapa Evropy zobrazující všech 27 zemí schengenského prostoru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14" y="58467"/>
            <a:ext cx="24319089" cy="1367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88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ul stránky"/>
          <p:cNvSpPr>
            <a:spLocks noGrp="1"/>
          </p:cNvSpPr>
          <p:nvPr>
            <p:ph type="ctrTitle" idx="4294967295"/>
          </p:nvPr>
        </p:nvSpPr>
        <p:spPr>
          <a:xfrm>
            <a:off x="0" y="-5219700"/>
            <a:ext cx="24591963" cy="3538537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 v roce 1958: 6 zemí podpisuje Římskou smlouvu</a:t>
            </a:r>
          </a:p>
        </p:txBody>
      </p:sp>
      <p:sp>
        <p:nvSpPr>
          <p:cNvPr id="4" name="Titul">
            <a:extLst>
              <a:ext uri="{FF2B5EF4-FFF2-40B4-BE49-F238E27FC236}">
                <a16:creationId xmlns:a16="http://schemas.microsoft.com/office/drawing/2014/main" id="{078250A1-BD6A-29C9-B8BD-346B29030076}"/>
              </a:ext>
            </a:extLst>
          </p:cNvPr>
          <p:cNvSpPr txBox="1">
            <a:spLocks/>
          </p:cNvSpPr>
          <p:nvPr/>
        </p:nvSpPr>
        <p:spPr>
          <a:xfrm>
            <a:off x="518968" y="4649672"/>
            <a:ext cx="8559717" cy="29991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8239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19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12000" dirty="0">
                <a:solidFill>
                  <a:schemeClr val="bg1"/>
                </a:solidFill>
                <a:latin typeface="Bahnschrift bold" panose="020B0502040204020203" pitchFamily="34" charset="0"/>
              </a:rPr>
              <a:t>evropská integrace</a:t>
            </a:r>
          </a:p>
        </p:txBody>
      </p:sp>
      <p:sp>
        <p:nvSpPr>
          <p:cNvPr id="3" name="Datum"/>
          <p:cNvSpPr>
            <a:spLocks noGrp="1"/>
          </p:cNvSpPr>
          <p:nvPr>
            <p:ph type="subTitle" idx="4294967295"/>
          </p:nvPr>
        </p:nvSpPr>
        <p:spPr>
          <a:xfrm>
            <a:off x="522512" y="8113713"/>
            <a:ext cx="3355975" cy="112236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l">
              <a:lnSpc>
                <a:spcPct val="70000"/>
              </a:lnSpc>
              <a:buNone/>
            </a:pPr>
            <a:r>
              <a:rPr lang="cs-CZ" sz="12000" dirty="0">
                <a:solidFill>
                  <a:srgbClr val="243C7C"/>
                </a:solidFill>
                <a:latin typeface="Bahnschrift bold" panose="020B0502040204020203" pitchFamily="34" charset="0"/>
              </a:rPr>
              <a:t>1958</a:t>
            </a:r>
          </a:p>
        </p:txBody>
      </p:sp>
      <p:sp>
        <p:nvSpPr>
          <p:cNvPr id="24" name="Text"/>
          <p:cNvSpPr/>
          <p:nvPr/>
        </p:nvSpPr>
        <p:spPr>
          <a:xfrm>
            <a:off x="611620" y="9535026"/>
            <a:ext cx="92072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V roce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1958 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založilo 6 evropských zemí na základě Římské smlouvy </a:t>
            </a:r>
            <a:r>
              <a:rPr lang="cs-CZ" sz="2800" b="1" dirty="0">
                <a:solidFill>
                  <a:schemeClr val="bg1"/>
                </a:solidFill>
                <a:latin typeface="Bahnschrift" panose="020B0502040204020203" pitchFamily="34" charset="0"/>
              </a:rPr>
              <a:t>Evropské společenství</a:t>
            </a:r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.</a:t>
            </a:r>
          </a:p>
          <a:p>
            <a:r>
              <a:rPr lang="cs-CZ" sz="2800" dirty="0">
                <a:solidFill>
                  <a:schemeClr val="bg1"/>
                </a:solidFill>
                <a:latin typeface="Bahnschrift" panose="020B0502040204020203" pitchFamily="34" charset="0"/>
              </a:rPr>
              <a:t>Jeho cílem bylo zajistit v Evropě mír a svobodu a zasazovat se o hospodářský pokrok. </a:t>
            </a:r>
          </a:p>
        </p:txBody>
      </p:sp>
      <p:pic>
        <p:nvPicPr>
          <p:cNvPr id="6" name="Ilustrace" descr="Mapa Evropy zobrazující členské státy EU v roce 1958: Belgie, Německo, Francie, Itálie, Lucembursko a Nizozemsko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704" y="-77668"/>
            <a:ext cx="24319088" cy="1367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1" build="p"/>
      <p:bldP spid="24" grpId="0"/>
    </p:bldLst>
  </p:timing>
</p:sld>
</file>

<file path=ppt/theme/theme1.xml><?xml version="1.0" encoding="utf-8"?>
<a:theme xmlns:a="http://schemas.openxmlformats.org/drawingml/2006/main" name="EU in Slides">
  <a:themeElements>
    <a:clrScheme name="EC Template 2022">
      <a:dk1>
        <a:srgbClr val="000000"/>
      </a:dk1>
      <a:lt1>
        <a:srgbClr val="FFFFFF"/>
      </a:lt1>
      <a:dk2>
        <a:srgbClr val="034EA2"/>
      </a:dk2>
      <a:lt2>
        <a:srgbClr val="D3E8F9"/>
      </a:lt2>
      <a:accent1>
        <a:srgbClr val="1E858B"/>
      </a:accent1>
      <a:accent2>
        <a:srgbClr val="4BC5DE"/>
      </a:accent2>
      <a:accent3>
        <a:srgbClr val="1EC08A"/>
      </a:accent3>
      <a:accent4>
        <a:srgbClr val="ED8D2F"/>
      </a:accent4>
      <a:accent5>
        <a:srgbClr val="FFC000"/>
      </a:accent5>
      <a:accent6>
        <a:srgbClr val="E76C53"/>
      </a:accent6>
      <a:hlink>
        <a:srgbClr val="034EA2"/>
      </a:hlink>
      <a:folHlink>
        <a:srgbClr val="034EA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ceeabea-cdd8-4f30-bc46-1426b5b0853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F6FEF0DD2747347B5E2B58DB1DE2343" ma:contentTypeVersion="6" ma:contentTypeDescription="Create a new document." ma:contentTypeScope="" ma:versionID="9d80dba3085ce1c5095a4bf1392e8f50">
  <xsd:schema xmlns:xsd="http://www.w3.org/2001/XMLSchema" xmlns:xs="http://www.w3.org/2001/XMLSchema" xmlns:p="http://schemas.microsoft.com/office/2006/metadata/properties" xmlns:ns3="8c526906-7a9e-40a2-b56a-d1e3aa5ffc35" xmlns:ns4="9ceeabea-cdd8-4f30-bc46-1426b5b08538" targetNamespace="http://schemas.microsoft.com/office/2006/metadata/properties" ma:root="true" ma:fieldsID="f9287dbff419b7b61128d95dd9398353" ns3:_="" ns4:_="">
    <xsd:import namespace="8c526906-7a9e-40a2-b56a-d1e3aa5ffc35"/>
    <xsd:import namespace="9ceeabea-cdd8-4f30-bc46-1426b5b0853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526906-7a9e-40a2-b56a-d1e3aa5ffc3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eeabea-cdd8-4f30-bc46-1426b5b085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E7E9CA-122B-47E5-8BF1-3F5BA9C6C62D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9ceeabea-cdd8-4f30-bc46-1426b5b08538"/>
    <ds:schemaRef ds:uri="http://schemas.microsoft.com/office/2006/documentManagement/types"/>
    <ds:schemaRef ds:uri="8c526906-7a9e-40a2-b56a-d1e3aa5ffc35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9941543-8E83-4F72-83C1-1339F3D0A74D}">
  <ds:schemaRefs>
    <ds:schemaRef ds:uri="8c526906-7a9e-40a2-b56a-d1e3aa5ffc35"/>
    <ds:schemaRef ds:uri="9ceeabea-cdd8-4f30-bc46-1426b5b0853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571D18B-3050-4C92-B163-97721022EF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1856</TotalTime>
  <Words>4763</Words>
  <Application>Microsoft Office PowerPoint</Application>
  <PresentationFormat>Custom</PresentationFormat>
  <Paragraphs>424</Paragraphs>
  <Slides>23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Bahnschrift SemiBold SemiConden</vt:lpstr>
      <vt:lpstr>Arial</vt:lpstr>
      <vt:lpstr>Bahnschrift SemiBold Condensed</vt:lpstr>
      <vt:lpstr>Bahnschrift SemiLight SemiConde</vt:lpstr>
      <vt:lpstr>Bahnschrift Light SemiCondensed</vt:lpstr>
      <vt:lpstr>Arial Black</vt:lpstr>
      <vt:lpstr>Bahnschrift</vt:lpstr>
      <vt:lpstr>Calibri</vt:lpstr>
      <vt:lpstr>Bahnschrift Condensed</vt:lpstr>
      <vt:lpstr>Bahnschrift SemiBold</vt:lpstr>
      <vt:lpstr>Bahnschrift Light</vt:lpstr>
      <vt:lpstr>Calibri Light</vt:lpstr>
      <vt:lpstr>Bahnschrift bold</vt:lpstr>
      <vt:lpstr>EU in Slides</vt:lpstr>
      <vt:lpstr>Evropská unie</vt:lpstr>
      <vt:lpstr>EU je jedinečnou hospodářskou a politickou unií</vt:lpstr>
      <vt:lpstr>Fakta o EU: kvíz</vt:lpstr>
      <vt:lpstr>V EU se používá 24 úředních jazyků.</vt:lpstr>
      <vt:lpstr>Zakladatelé EU</vt:lpstr>
      <vt:lpstr>Poznejte symbol EU, kvíz </vt:lpstr>
      <vt:lpstr>Hodnoty EU</vt:lpstr>
      <vt:lpstr>EU tvoří 27 členských států</vt:lpstr>
      <vt:lpstr>Evropská integrace v roce 1958: 6 zemí podpisuje Římskou smlouvu</vt:lpstr>
      <vt:lpstr>Evropská integrace v roce 1973: Dánsko, Irsko a Spojené království</vt:lpstr>
      <vt:lpstr>Evropská integrace v roce 1981: Řecko se stává členem EU</vt:lpstr>
      <vt:lpstr>Evropská integrace v roce 1986: Španělsko a Portugalsko</vt:lpstr>
      <vt:lpstr>Evropská integrace v roce 1995: Rakousko, Finsko a Švédsko</vt:lpstr>
      <vt:lpstr>Evropská integrace v roce 2004: K EU se připojuje dalších 10 zemí</vt:lpstr>
      <vt:lpstr>Evropská integrace v roce 2007: Bulharsko a Rumunsko</vt:lpstr>
      <vt:lpstr>Evropská integrace v roce 2013: Řecko se stává členem EU</vt:lpstr>
      <vt:lpstr>Euro a eurozóna</vt:lpstr>
      <vt:lpstr>Rozšíření EU</vt:lpstr>
      <vt:lpstr>Kandidátské země</vt:lpstr>
      <vt:lpstr>Potenciální kandidátské země</vt:lpstr>
      <vt:lpstr>Brexit: Obchodní dohoda mezi EU a Spojeným královstvím</vt:lpstr>
      <vt:lpstr>Kdy se to stalo? kvíz</vt:lpstr>
      <vt:lpstr>Údaje o autorských právech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IBEN BOURA Abdelhamid (COMM-EXT)</dc:creator>
  <cp:lastModifiedBy>IBEN BOURA Abdelhamid (COMM-EXT)</cp:lastModifiedBy>
  <cp:revision>89</cp:revision>
  <dcterms:created xsi:type="dcterms:W3CDTF">2023-02-28T13:29:35Z</dcterms:created>
  <dcterms:modified xsi:type="dcterms:W3CDTF">2024-04-23T13:49:36Z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bd9ddd1-4d20-43f6-abfa-fc3c07406f94_Enabled">
    <vt:lpwstr>true</vt:lpwstr>
  </property>
  <property fmtid="{D5CDD505-2E9C-101B-9397-08002B2CF9AE}" pid="3" name="MSIP_Label_6bd9ddd1-4d20-43f6-abfa-fc3c07406f94_SetDate">
    <vt:lpwstr>2023-03-13T11:18:54Z</vt:lpwstr>
  </property>
  <property fmtid="{D5CDD505-2E9C-101B-9397-08002B2CF9AE}" pid="4" name="MSIP_Label_6bd9ddd1-4d20-43f6-abfa-fc3c07406f94_Method">
    <vt:lpwstr>Standard</vt:lpwstr>
  </property>
  <property fmtid="{D5CDD505-2E9C-101B-9397-08002B2CF9AE}" pid="5" name="MSIP_Label_6bd9ddd1-4d20-43f6-abfa-fc3c07406f94_Name">
    <vt:lpwstr>Commission Use</vt:lpwstr>
  </property>
  <property fmtid="{D5CDD505-2E9C-101B-9397-08002B2CF9AE}" pid="6" name="MSIP_Label_6bd9ddd1-4d20-43f6-abfa-fc3c07406f94_SiteId">
    <vt:lpwstr>b24c8b06-522c-46fe-9080-70926f8dddb1</vt:lpwstr>
  </property>
  <property fmtid="{D5CDD505-2E9C-101B-9397-08002B2CF9AE}" pid="7" name="MSIP_Label_6bd9ddd1-4d20-43f6-abfa-fc3c07406f94_ActionId">
    <vt:lpwstr>29851798-fdb8-4677-87b0-09418e038b28</vt:lpwstr>
  </property>
  <property fmtid="{D5CDD505-2E9C-101B-9397-08002B2CF9AE}" pid="8" name="MSIP_Label_6bd9ddd1-4d20-43f6-abfa-fc3c07406f94_ContentBits">
    <vt:lpwstr>0</vt:lpwstr>
  </property>
  <property fmtid="{D5CDD505-2E9C-101B-9397-08002B2CF9AE}" pid="9" name="ContentTypeId">
    <vt:lpwstr>0x0101003F6FEF0DD2747347B5E2B58DB1DE2343</vt:lpwstr>
  </property>
</Properties>
</file>