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-335280" y="2133000"/>
            <a:ext cx="12872720" cy="273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sk-SK" sz="5600" b="1" strike="noStrike" dirty="0" smtClean="0">
                <a:solidFill>
                  <a:srgbClr val="FFD624"/>
                </a:solidFill>
                <a:latin typeface="Verdana"/>
              </a:rPr>
              <a:t>Hra na politikov zameraná na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5600" b="1" strike="noStrike" dirty="0">
                <a:solidFill>
                  <a:srgbClr val="FFD624"/>
                </a:solidFill>
                <a:latin typeface="Verdana"/>
              </a:rPr>
              <a:t>rozhodovacie procesy v EÚ</a:t>
            </a:r>
            <a:r>
              <a:rPr lang="sk-SK" dirty="0"/>
              <a:t/>
            </a:r>
            <a:br>
              <a:rPr lang="sk-SK" dirty="0"/>
            </a:br>
            <a:r>
              <a:rPr lang="sk-SK" sz="1000" b="1" strike="noStrike" dirty="0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3024720" y="1231360"/>
            <a:ext cx="582464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2800" b="1" strike="noStrike" dirty="0">
                <a:solidFill>
                  <a:srgbClr val="0F5494"/>
                </a:solidFill>
                <a:latin typeface="Verdana"/>
              </a:rPr>
              <a:t>Hra na politikov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1" strike="noStrike" dirty="0">
                <a:solidFill>
                  <a:srgbClr val="0F5494"/>
                </a:solidFill>
                <a:latin typeface="Verdana"/>
              </a:rPr>
              <a:t>zameraná na rozhodovacie procesy v EÚ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2000" b="1" strike="noStrike" dirty="0">
                <a:solidFill>
                  <a:srgbClr val="333399"/>
                </a:solidFill>
                <a:latin typeface="Calibri Light"/>
              </a:rPr>
              <a:t>Problém pre Európsku komisiu: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2000" b="1" strike="noStrike" dirty="0">
                <a:solidFill>
                  <a:srgbClr val="333399"/>
                </a:solidFill>
                <a:latin typeface="Calibri Light"/>
              </a:rPr>
              <a:t>Rozdiel medzi krajinami v otázke výroby čokolády:</a:t>
            </a:r>
            <a:r>
              <a:rPr lang="sk-SK" dirty="0"/>
              <a:t/>
            </a:r>
            <a:br>
              <a:rPr lang="sk-SK" dirty="0"/>
            </a:br>
            <a:r>
              <a:rPr lang="sk-SK" sz="2000" b="1" strike="noStrike" dirty="0">
                <a:solidFill>
                  <a:srgbClr val="333399"/>
                </a:solidFill>
                <a:latin typeface="Calibri Light"/>
              </a:rPr>
              <a:t>kakaové maslo verzus iné rastlinné tuky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2000" b="1" strike="noStrike" dirty="0">
                <a:solidFill>
                  <a:srgbClr val="333399"/>
                </a:solidFill>
                <a:latin typeface="Calibri Light"/>
              </a:rPr>
              <a:t>Čokoláda, ktorá obsahuje rastlinné tuky nepochádzajúce z kakaa, sa v niektorých krajinách nesmie nazývať „čokoláda“, a preto ju v týchto krajinách nemožno predávať.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>
                <a:solidFill>
                  <a:srgbClr val="0F5494"/>
                </a:solidFill>
                <a:latin typeface="Verdana"/>
              </a:rPr>
              <a:t>Vnútorný trh EÚ: </a:t>
            </a:r>
            <a:r>
              <a:rPr lang="sk-SK"/>
              <a:t/>
            </a:r>
            <a:br>
              <a:rPr lang="sk-SK"/>
            </a:br>
            <a:r>
              <a:rPr lang="sk-SK" sz="2800" b="1" strike="noStrike">
                <a:solidFill>
                  <a:srgbClr val="0F5494"/>
                </a:solidFill>
                <a:latin typeface="Verdana"/>
              </a:rPr>
              <a:t>voľný pohyb tovaru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17416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 sz="2000" b="1" strike="noStrike">
                <a:solidFill>
                  <a:srgbClr val="333399"/>
                </a:solidFill>
                <a:latin typeface="Calibri Light"/>
              </a:rPr>
              <a:t>– Podniky z členských štátov môžu vyrábať čokoládu aj z iných rastlinných tukov</a:t>
            </a: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 sz="1600" b="1" i="1" strike="noStrike">
                <a:solidFill>
                  <a:srgbClr val="3E6FD2"/>
                </a:solidFill>
                <a:latin typeface="Calibri Light"/>
              </a:rPr>
              <a:t>(čo znamená, že môžu nahradiť kakaové maslo)</a:t>
            </a: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 sz="2000" b="1" strike="noStrike">
                <a:solidFill>
                  <a:srgbClr val="333399"/>
                </a:solidFill>
                <a:latin typeface="Calibri Light"/>
              </a:rPr>
              <a:t>– Členské štáty musia na svojom trhu povoliť čokoládu, ktorá obsahuje iné rastlinné tuky ako </a:t>
            </a:r>
            <a:r>
              <a:rPr lang="sk-SK"/>
              <a:t/>
            </a:r>
            <a:br>
              <a:rPr lang="sk-SK"/>
            </a:br>
            <a:r>
              <a:rPr lang="sk-SK" sz="2000" b="1" strike="noStrike">
                <a:solidFill>
                  <a:srgbClr val="333399"/>
                </a:solidFill>
                <a:latin typeface="Calibri Light"/>
              </a:rPr>
              <a:t>kakaové maslo</a:t>
            </a: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 sz="2000" b="1" strike="noStrike">
                <a:solidFill>
                  <a:srgbClr val="333399"/>
                </a:solidFill>
                <a:latin typeface="Calibri Light"/>
              </a:rPr>
              <a:t>	</a:t>
            </a:r>
            <a:r>
              <a:rPr lang="sk-SK" sz="1600" b="1" i="1" strike="noStrike">
                <a:solidFill>
                  <a:srgbClr val="3E6FD2"/>
                </a:solidFill>
                <a:latin typeface="Calibri Light"/>
              </a:rPr>
              <a:t>(čo znamená, že môžu v ostatných členských štátoch predávať čokoládu s iným zložením a stále ju nazývať čokoládou)</a:t>
            </a: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endParaRPr lang="sk-SK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2600" b="1" strike="noStrike">
                <a:solidFill>
                  <a:srgbClr val="0F5494"/>
                </a:solidFill>
                <a:latin typeface="Verdana"/>
              </a:rPr>
              <a:t>Návrh EK na smernicu o čokoláde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sk-SK" sz="2000" b="1" strike="noStrike" dirty="0">
                <a:solidFill>
                  <a:srgbClr val="333399"/>
                </a:solidFill>
                <a:latin typeface="Calibri Light"/>
              </a:rPr>
              <a:t>Teraz dostanete podklady,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2000" b="1" strike="noStrike" dirty="0">
                <a:solidFill>
                  <a:srgbClr val="333399"/>
                </a:solidFill>
                <a:latin typeface="Calibri Light"/>
              </a:rPr>
              <a:t>venujte ich prečítaniu niekoľko minút.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3600" b="1" strike="noStrike" dirty="0">
                <a:solidFill>
                  <a:srgbClr val="333399"/>
                </a:solidFill>
                <a:latin typeface="Calibri Light"/>
              </a:rPr>
              <a:t>Veľa šťastia!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91520" y="1989000"/>
            <a:ext cx="237600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sk-SK" sz="2000" b="1" strike="noStrike">
                <a:solidFill>
                  <a:srgbClr val="0F5494"/>
                </a:solidFill>
                <a:latin typeface="Verdana"/>
                <a:ea typeface="Verdana"/>
              </a:rPr>
              <a:t>Európska únia:</a:t>
            </a:r>
            <a:r>
              <a:rPr lang="sk-SK"/>
              <a:t/>
            </a:r>
            <a:br>
              <a:rPr lang="sk-SK"/>
            </a:br>
            <a:r>
              <a:rPr lang="sk-SK" sz="2000" b="1" strike="noStrike">
                <a:solidFill>
                  <a:srgbClr val="0F5494"/>
                </a:solidFill>
                <a:latin typeface="Verdana"/>
                <a:ea typeface="Verdana"/>
              </a:rPr>
              <a:t>27 krajín</a:t>
            </a:r>
            <a:r>
              <a:rPr lang="sk-SK"/>
              <a:t/>
            </a:r>
            <a:br>
              <a:rPr lang="sk-SK"/>
            </a:br>
            <a:r>
              <a:rPr lang="sk-SK"/>
              <a:t/>
            </a:r>
            <a:br>
              <a:rPr lang="sk-SK"/>
            </a:br>
            <a:endParaRPr lang="sk-SK"/>
          </a:p>
        </p:txBody>
      </p:sp>
      <p:pic>
        <p:nvPicPr>
          <p:cNvPr id="187" name="Content Placeholder 4"/>
          <p:cNvPicPr/>
          <p:nvPr/>
        </p:nvPicPr>
        <p:blipFill>
          <a:blip r:embed="rId2"/>
          <a:stretch/>
        </p:blipFill>
        <p:spPr>
          <a:xfrm>
            <a:off x="4871880" y="1347480"/>
            <a:ext cx="5547960" cy="524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868720" y="164998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sk-SK" sz="1800" b="1" strike="noStrike" dirty="0">
                <a:solidFill>
                  <a:srgbClr val="0F5494"/>
                </a:solidFill>
                <a:latin typeface="Verdana"/>
              </a:rPr>
              <a:t>Počet obyvateľov v miliónoch (2021)</a:t>
            </a:r>
            <a:r>
              <a:rPr lang="sk-SK" dirty="0"/>
              <a:t/>
            </a:r>
            <a:br>
              <a:rPr lang="sk-SK" dirty="0"/>
            </a:br>
            <a:r>
              <a:rPr lang="sk-SK" sz="1800" b="1" strike="noStrike" dirty="0">
                <a:solidFill>
                  <a:srgbClr val="0F5494"/>
                </a:solidFill>
                <a:latin typeface="Verdana"/>
              </a:rPr>
              <a:t>Spolu 447 miliónov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046" y="2184400"/>
            <a:ext cx="9896348" cy="4309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sk-SK" sz="2100" b="1" strike="noStrike">
                <a:solidFill>
                  <a:srgbClr val="0F5494"/>
                </a:solidFill>
                <a:latin typeface="Verdana"/>
              </a:rPr>
              <a:t>Traja predsedovia: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430" b="1" strike="noStrike">
                <a:solidFill>
                  <a:srgbClr val="667F1E"/>
                </a:solidFill>
                <a:latin typeface="Verdana"/>
              </a:rPr>
              <a:t>Roberta Metsolová</a:t>
            </a:r>
            <a:r>
              <a:rPr lang="sk-SK"/>
              <a:t/>
            </a:r>
            <a:br>
              <a:rPr lang="sk-SK"/>
            </a:br>
            <a:r>
              <a:rPr lang="sk-SK" sz="1430" b="1" strike="noStrike">
                <a:solidFill>
                  <a:srgbClr val="333399"/>
                </a:solidFill>
                <a:latin typeface="Verdana"/>
              </a:rPr>
              <a:t>Európsky parlament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2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430" b="1" strike="noStrike">
                <a:solidFill>
                  <a:srgbClr val="667F1E"/>
                </a:solidFill>
                <a:latin typeface="Verdana"/>
              </a:rPr>
              <a:t>Charles Michel</a:t>
            </a:r>
            <a:r>
              <a:rPr lang="sk-SK"/>
              <a:t/>
            </a:r>
            <a:br>
              <a:rPr lang="sk-SK"/>
            </a:br>
            <a:r>
              <a:rPr lang="sk-SK" sz="1430" b="1" strike="noStrike">
                <a:solidFill>
                  <a:srgbClr val="333399"/>
                </a:solidFill>
                <a:latin typeface="Verdana"/>
              </a:rPr>
              <a:t>Európska rada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430" b="1" strike="noStrike">
                <a:solidFill>
                  <a:srgbClr val="667F1E"/>
                </a:solidFill>
                <a:latin typeface="Verdana"/>
              </a:rPr>
              <a:t>Ursula von der Leyenová</a:t>
            </a:r>
          </a:p>
          <a:p>
            <a:pPr>
              <a:lnSpc>
                <a:spcPct val="100000"/>
              </a:lnSpc>
            </a:pPr>
            <a:r>
              <a:rPr lang="sk-SK" sz="1430" b="1" strike="noStrike">
                <a:solidFill>
                  <a:srgbClr val="333399"/>
                </a:solidFill>
                <a:latin typeface="Verdana"/>
              </a:rPr>
              <a:t>Európska komisia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4" name="Picture 6"/>
          <p:cNvPicPr/>
          <p:nvPr/>
        </p:nvPicPr>
        <p:blipFill>
          <a:blip r:embed="rId3"/>
          <a:srcRect l="42754" t="352"/>
          <a:stretch/>
        </p:blipFill>
        <p:spPr>
          <a:xfrm>
            <a:off x="7907040" y="3319920"/>
            <a:ext cx="1221480" cy="1323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2"/>
          <p:cNvPicPr/>
          <p:nvPr/>
        </p:nvPicPr>
        <p:blipFill>
          <a:blip r:embed="rId4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5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Európsky parlament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>
                <a:solidFill>
                  <a:srgbClr val="0F5494"/>
                </a:solidFill>
                <a:latin typeface="Calibri Light"/>
              </a:rPr>
              <a:t>Inštitúcie EÚ</a:t>
            </a:r>
            <a:r>
              <a:rPr lang="sk-SK" b="1" strike="noStrike">
                <a:latin typeface="Calibri Light"/>
              </a:rPr>
              <a:t> </a:t>
            </a:r>
            <a:r>
              <a:rPr lang="sk-SK" sz="2000" b="1" strike="noStrike">
                <a:solidFill>
                  <a:srgbClr val="FFFFFF"/>
                </a:solidFill>
                <a:latin typeface="Calibri Light"/>
              </a:rPr>
              <a:t>inštitúcie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Súdny dvor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Dvor audítorov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Hospodársky a sociálny výbor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Výbor regiónov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Rada ministrov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(Rada)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Európska komisia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Európska investičná banka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Európska centrálna banka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Agentúry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sk-SK" sz="1300" b="1" strike="noStrike">
                <a:solidFill>
                  <a:srgbClr val="333399"/>
                </a:solidFill>
                <a:latin typeface="Calibri"/>
              </a:rPr>
              <a:t>Európska rada (samit)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274000" y="2847960"/>
            <a:ext cx="51390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TextShape 2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200" b="1" strike="noStrike">
                <a:solidFill>
                  <a:srgbClr val="0F5494"/>
                </a:solidFill>
                <a:latin typeface="Calibri Light"/>
              </a:rPr>
              <a:t>Európsky parlament – hlas ľudu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205240" y="2006640"/>
            <a:ext cx="527652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Spolu s Radou ministrov rozhoduje o právnych predpisoch a rozpočte EÚ</a:t>
            </a:r>
            <a:r>
              <a:rPr lang="sk-SK" dirty="0"/>
              <a:t/>
            </a:r>
            <a:br>
              <a:rPr lang="sk-SK" dirty="0"/>
            </a:b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Demokratický dohľad nad celým chodom EÚ</a:t>
            </a:r>
          </a:p>
          <a:p>
            <a:pPr>
              <a:lnSpc>
                <a:spcPct val="100000"/>
              </a:lnSpc>
            </a:pP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Európsky parlament sa skladá zo 705 poslancov</a:t>
            </a:r>
          </a:p>
          <a:p>
            <a:pPr>
              <a:lnSpc>
                <a:spcPct val="100000"/>
              </a:lnSpc>
            </a:pP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Volený každých päť rokov (2019 – 2024)</a:t>
            </a: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000" b="1" strike="noStrike">
                <a:solidFill>
                  <a:srgbClr val="0F5494"/>
                </a:solidFill>
                <a:latin typeface="Calibri Light"/>
              </a:rPr>
              <a:t>Rada ministrov – hlas členských štátov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3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de-DE" sz="1600" b="1" strike="noStrike" spc="-1" dirty="0" smtClean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Jeden </a:t>
            </a:r>
            <a:r>
              <a:rPr lang="sk-SK" sz="1600" b="1" strike="noStrike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 za každý členský štát EÚ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600" b="1" strike="noStrike" spc="-1" dirty="0" smtClean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Predsedníctvo</a:t>
            </a:r>
            <a:r>
              <a:rPr lang="sk-SK" sz="1600" b="1" strike="noStrike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rotuje každých šesť mesiacov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600" b="1" strike="noStrike" spc="-1" dirty="0" smtClean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Spolu </a:t>
            </a:r>
            <a:r>
              <a:rPr lang="sk-SK" sz="1600" b="1" strike="noStrike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 Parlamentom rozhoduje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k-SK" sz="1600" b="1" strike="noStrike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GB" sz="1600" b="1" strike="noStrike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1600" b="1" strike="noStrike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sk-SK" sz="1600" b="1" strike="noStrike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právnych predpisoch a rozpočte EÚ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600" b="1" strike="noStrike" spc="-1" dirty="0" smtClean="0">
                <a:solidFill>
                  <a:srgbClr val="333399"/>
                </a:solidFill>
                <a:latin typeface="Webdings"/>
              </a:rPr>
              <a:t>4 </a:t>
            </a:r>
            <a:r>
              <a:rPr lang="sk-SK" sz="1600" b="1" strike="noStrike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Zodpovedá </a:t>
            </a:r>
            <a:r>
              <a:rPr lang="sk-SK" sz="1600" b="1" strike="noStrike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spoločnú zahraničnú 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k-SK" sz="1600" b="1" strike="noStrike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a bezpečnostnú politiku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3000" b="1" strike="noStrike">
                <a:solidFill>
                  <a:srgbClr val="0F5494"/>
                </a:solidFill>
                <a:latin typeface="Calibri Light"/>
              </a:rPr>
              <a:t>Európska komisia – zastupovanie spoločných záujmov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483360" y="1823040"/>
            <a:ext cx="536040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27 nezávislých členov, </a:t>
            </a:r>
            <a:r>
              <a:rPr lang="sk-SK" dirty="0"/>
              <a:t/>
            </a:r>
            <a:br>
              <a:rPr lang="sk-SK" dirty="0"/>
            </a:b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jeden za každý členský štát EÚ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Predkladá návrhy nových právnych predpisov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Výkonný orgán </a:t>
            </a:r>
          </a:p>
          <a:p>
            <a:pPr>
              <a:lnSpc>
                <a:spcPct val="100000"/>
              </a:lnSpc>
            </a:pPr>
            <a:r>
              <a:rPr lang="sk-SK" dirty="0"/>
              <a:t/>
            </a:r>
            <a:br>
              <a:rPr lang="sk-SK" dirty="0"/>
            </a:b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Strážkyňa zmlúv</a:t>
            </a:r>
          </a:p>
          <a:p>
            <a:pPr>
              <a:lnSpc>
                <a:spcPct val="100000"/>
              </a:lnSpc>
            </a:pPr>
            <a:r>
              <a:rPr lang="sk-SK" dirty="0"/>
              <a:t/>
            </a:r>
            <a:br>
              <a:rPr lang="sk-SK" dirty="0"/>
            </a:br>
            <a:r>
              <a:rPr lang="sk-SK" sz="1600" b="1" strike="noStrike" dirty="0">
                <a:solidFill>
                  <a:srgbClr val="333399"/>
                </a:solidFill>
                <a:latin typeface="Webdings"/>
              </a:rPr>
              <a:t>4</a:t>
            </a:r>
            <a:r>
              <a:rPr lang="sk-SK" sz="1600" b="1" strike="noStrike" dirty="0">
                <a:solidFill>
                  <a:srgbClr val="333399"/>
                </a:solidFill>
                <a:latin typeface="Verdana"/>
              </a:rPr>
              <a:t>Zastupuje EÚ na medzinárodnej scéne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527920" y="5250640"/>
            <a:ext cx="4793120" cy="160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sk-SK" sz="1200" b="1" strike="noStrike">
                <a:solidFill>
                  <a:srgbClr val="333399"/>
                </a:solidFill>
                <a:latin typeface="Calibri"/>
              </a:rPr>
              <a:t>Občania, záujmové skupiny, odborníci: diskutujú, konzultujú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68604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sk-SK" sz="1200" b="1" strike="noStrike">
                <a:solidFill>
                  <a:srgbClr val="333399"/>
                </a:solidFill>
                <a:latin typeface="Calibri"/>
              </a:rPr>
              <a:t>Komisia: predloží formálny návrh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sk-SK" sz="1200" b="1" strike="noStrike">
                <a:solidFill>
                  <a:srgbClr val="333399"/>
                </a:solidFill>
                <a:latin typeface="Calibri"/>
              </a:rPr>
              <a:t>Parlament a Rada ministrov: spoločne rozhodujú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sk-SK" sz="1200" b="1" strike="noStrike">
                <a:solidFill>
                  <a:srgbClr val="333399"/>
                </a:solidFill>
                <a:latin typeface="Calibri"/>
              </a:rPr>
              <a:t>Komisia a Súdny dvor: monitorujú vykonávanie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1"/>
          <p:cNvSpPr/>
          <p:nvPr/>
        </p:nvSpPr>
        <p:spPr>
          <a:xfrm>
            <a:off x="3686040" y="487008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sk-SK" sz="1200" b="1" strike="noStrike">
                <a:solidFill>
                  <a:srgbClr val="333399"/>
                </a:solidFill>
                <a:latin typeface="Calibri"/>
              </a:rPr>
              <a:t>Vnútroštátne alebo miestne orgány: vykonávajú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6"/>
          <p:cNvSpPr/>
          <p:nvPr/>
        </p:nvSpPr>
        <p:spPr>
          <a:xfrm>
            <a:off x="1846800" y="1484640"/>
            <a:ext cx="7345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>
                <a:solidFill>
                  <a:srgbClr val="0F5494"/>
                </a:solidFill>
                <a:latin typeface="Verdana"/>
              </a:rPr>
              <a:t>Ako sa tvoria právne predpisy EÚ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984</TotalTime>
  <Words>477</Words>
  <Application>Microsoft Office PowerPoint</Application>
  <PresentationFormat>Widescreen</PresentationFormat>
  <Paragraphs>57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MILOVCIKOVA Zuzana (DGT)</cp:lastModifiedBy>
  <cp:revision>87</cp:revision>
  <dcterms:created xsi:type="dcterms:W3CDTF">2015-09-01T10:36:18Z</dcterms:created>
  <dcterms:modified xsi:type="dcterms:W3CDTF">2023-01-24T14:37:44Z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