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0.21.0.51\groupshare\Delivery%20Management\FWC%202%20-%20PO_2016-20_A5\SC149%20%20-%20Daily%20maintenance%20-%20COMM%20C1\EU%20in%20slides\graphs\14_EU%20population_Brexit_edit_notyetfinish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4200813"/>
        <c:axId val="85950782"/>
      </c:barChart>
      <c:catAx>
        <c:axId val="4420081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 rot="-5400000"/>
          <a:lstStyle/>
          <a:p>
            <a:pPr>
              <a:defRPr sz="1100" b="0" strike="noStrike" spc="-1">
                <a:solidFill>
                  <a:srgbClr val="595959"/>
                </a:solidFill>
                <a:latin typeface="Verdana"/>
                <a:ea typeface="Verdana"/>
              </a:defRPr>
            </a:pPr>
            <a:endParaRPr lang="en-US"/>
          </a:p>
        </c:txPr>
        <c:crossAx val="85950782"/>
        <c:crosses val="autoZero"/>
        <c:auto val="1"/>
        <c:lblAlgn val="ctr"/>
        <c:lblOffset val="100"/>
        <c:noMultiLvlLbl val="0"/>
      </c:catAx>
      <c:valAx>
        <c:axId val="8595078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20081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DA-4F43-8A93-7DA0A9DC52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DA-4F43-8A93-7DA0A9DC52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DA-4F43-8A93-7DA0A9DC52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6DA-4F43-8A93-7DA0A9DC52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6DA-4F43-8A93-7DA0A9DC52C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DA-4F43-8A93-7DA0A9DC52C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6DA-4F43-8A93-7DA0A9DC52C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6DA-4F43-8A93-7DA0A9DC52C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6DA-4F43-8A93-7DA0A9DC52C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6DA-4F43-8A93-7DA0A9DC52C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6DA-4F43-8A93-7DA0A9DC52C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6DA-4F43-8A93-7DA0A9DC52C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6DA-4F43-8A93-7DA0A9DC52C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6DA-4F43-8A93-7DA0A9DC52C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6DA-4F43-8A93-7DA0A9DC52C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6DA-4F43-8A93-7DA0A9DC52C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6DA-4F43-8A93-7DA0A9DC52C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6DA-4F43-8A93-7DA0A9DC52C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C6DA-4F43-8A93-7DA0A9DC52C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6DA-4F43-8A93-7DA0A9DC52C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6DA-4F43-8A93-7DA0A9DC52C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C6DA-4F43-8A93-7DA0A9DC52C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C6DA-4F43-8A93-7DA0A9DC5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population_Brexit_edit_notyetfinished.xlsx]EN'!$A$1:$A$27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Romania</c:v>
                </c:pt>
                <c:pt idx="6">
                  <c:v>Netherlands</c:v>
                </c:pt>
                <c:pt idx="7">
                  <c:v>Belgium</c:v>
                </c:pt>
                <c:pt idx="8">
                  <c:v>Greece</c:v>
                </c:pt>
                <c:pt idx="9">
                  <c:v>Czechia</c:v>
                </c:pt>
                <c:pt idx="10">
                  <c:v>Portugal</c:v>
                </c:pt>
                <c:pt idx="11">
                  <c:v>Sweden</c:v>
                </c:pt>
                <c:pt idx="12">
                  <c:v>Hungary</c:v>
                </c:pt>
                <c:pt idx="13">
                  <c:v>Austria</c:v>
                </c:pt>
                <c:pt idx="14">
                  <c:v>Bulgaria</c:v>
                </c:pt>
                <c:pt idx="15">
                  <c:v>Denmark</c:v>
                </c:pt>
                <c:pt idx="16">
                  <c:v>Finland</c:v>
                </c:pt>
                <c:pt idx="17">
                  <c:v>Slovakia</c:v>
                </c:pt>
                <c:pt idx="18">
                  <c:v>Ireland</c:v>
                </c:pt>
                <c:pt idx="19">
                  <c:v>Croatia</c:v>
                </c:pt>
                <c:pt idx="20">
                  <c:v>Lithuania</c:v>
                </c:pt>
                <c:pt idx="21">
                  <c:v>Slovenia</c:v>
                </c:pt>
                <c:pt idx="22">
                  <c:v>Latvia</c:v>
                </c:pt>
                <c:pt idx="23">
                  <c:v>Estonia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population_Brexit_edit_notyetfinished.xlsx]EN'!$D$1:$D$27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6DA-4F43-8A93-7DA0A9DC5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77093656"/>
        <c:axId val="477099536"/>
      </c:barChart>
      <c:catAx>
        <c:axId val="4770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477099536"/>
        <c:crosses val="autoZero"/>
        <c:auto val="1"/>
        <c:lblAlgn val="ctr"/>
        <c:lblOffset val="100"/>
        <c:noMultiLvlLbl val="0"/>
      </c:catAx>
      <c:valAx>
        <c:axId val="4770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70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483140" y="2133000"/>
            <a:ext cx="7147421" cy="246416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hr-HR" sz="6000" b="1" strike="noStrike" dirty="0">
                <a:solidFill>
                  <a:srgbClr val="FFD624"/>
                </a:solidFill>
                <a:latin typeface="Verdana"/>
              </a:rPr>
              <a:t>Igra uloga – donošenje</a:t>
            </a:r>
            <a:br>
              <a:rPr lang="hr-HR" dirty="0"/>
            </a:br>
            <a:br>
              <a:rPr lang="hr-HR" dirty="0"/>
            </a:br>
            <a:r>
              <a:rPr lang="hr-HR" sz="6000" b="1" strike="noStrike" dirty="0">
                <a:solidFill>
                  <a:srgbClr val="FFD624"/>
                </a:solidFill>
                <a:latin typeface="Verdana"/>
              </a:rPr>
              <a:t>odluka u EU-u</a:t>
            </a:r>
            <a:br>
              <a:rPr lang="hr-HR" dirty="0"/>
            </a:br>
            <a:r>
              <a:rPr lang="hr-HR" sz="1000" b="1" strike="noStrike" dirty="0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8" name="CustomShape 2"/>
          <p:cNvSpPr/>
          <p:nvPr/>
        </p:nvSpPr>
        <p:spPr>
          <a:xfrm>
            <a:off x="3355596" y="1485360"/>
            <a:ext cx="5299524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2800" b="1" strike="noStrike" dirty="0">
                <a:solidFill>
                  <a:srgbClr val="0F5494"/>
                </a:solidFill>
                <a:latin typeface="Verdana"/>
              </a:rPr>
              <a:t>Igra uloga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2800" b="1" strike="noStrike" dirty="0">
                <a:solidFill>
                  <a:srgbClr val="0F5494"/>
                </a:solidFill>
                <a:latin typeface="Verdana"/>
              </a:rPr>
              <a:t>Donošenje odluka u EU-u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hr-HR" dirty="0"/>
            </a:br>
            <a:br>
              <a:rPr lang="hr-HR" dirty="0"/>
            </a:b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Problem koji Europska komisija razmatra: </a:t>
            </a:r>
            <a:br>
              <a:rPr lang="hr-HR" dirty="0"/>
            </a:br>
            <a:br>
              <a:rPr lang="hr-HR" dirty="0"/>
            </a:b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Razlika u proizvodnji čokolade među državama:</a:t>
            </a:r>
            <a:br>
              <a:rPr lang="hr-HR" dirty="0"/>
            </a:br>
            <a:r>
              <a:rPr lang="hr-HR" sz="2000" b="1" strike="noStrike" dirty="0" err="1">
                <a:solidFill>
                  <a:srgbClr val="333399"/>
                </a:solidFill>
                <a:latin typeface="Calibri Light"/>
              </a:rPr>
              <a:t>kakaov</a:t>
            </a: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 maslac i druge biljne masti</a:t>
            </a:r>
            <a:br>
              <a:rPr lang="hr-HR" dirty="0"/>
            </a:br>
            <a:br>
              <a:rPr lang="hr-HR" dirty="0"/>
            </a:b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Čokolada koja sadržava biljne masti koje ne potječu iz kakaa u nekim se državama ne smije nazivati čokoladom i stoga se u njima ne smije prodavati.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>
                <a:solidFill>
                  <a:srgbClr val="0F5494"/>
                </a:solidFill>
                <a:latin typeface="Verdana"/>
              </a:rPr>
              <a:t>Unutarnje tržište EU-a: </a:t>
            </a:r>
            <a:br>
              <a:rPr lang="hr-HR"/>
            </a:br>
            <a:r>
              <a:rPr lang="hr-HR" sz="2800" b="1" strike="noStrike">
                <a:solidFill>
                  <a:srgbClr val="0F5494"/>
                </a:solidFill>
                <a:latin typeface="Verdana"/>
              </a:rPr>
              <a:t>slobodno kretanje robe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836360" y="2700000"/>
            <a:ext cx="896027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– Poduzeća iz država članica smiju proizvoditi čokoladu s drugim biljnim mastima.</a:t>
            </a:r>
            <a:br>
              <a:rPr lang="hr-HR" dirty="0"/>
            </a:br>
            <a:br>
              <a:rPr lang="hr-HR" dirty="0"/>
            </a:br>
            <a:r>
              <a:rPr lang="hr-HR" sz="1600" b="1" strike="noStrike" dirty="0">
                <a:solidFill>
                  <a:srgbClr val="3E6FD2"/>
                </a:solidFill>
                <a:latin typeface="Calibri Light"/>
              </a:rPr>
              <a:t>(</a:t>
            </a:r>
            <a:r>
              <a:rPr lang="hr-HR" sz="1600" b="1" i="1" strike="noStrike" dirty="0">
                <a:solidFill>
                  <a:srgbClr val="3E6FD2"/>
                </a:solidFill>
                <a:latin typeface="Calibri Light"/>
              </a:rPr>
              <a:t>što znači da smiju zamijeniti </a:t>
            </a:r>
            <a:r>
              <a:rPr lang="hr-HR" sz="1600" b="1" i="1" strike="noStrike" dirty="0" err="1">
                <a:solidFill>
                  <a:srgbClr val="3E6FD2"/>
                </a:solidFill>
                <a:latin typeface="Calibri Light"/>
              </a:rPr>
              <a:t>kakaov</a:t>
            </a:r>
            <a:r>
              <a:rPr lang="hr-HR" sz="1600" b="1" i="1" strike="noStrike" dirty="0">
                <a:solidFill>
                  <a:srgbClr val="3E6FD2"/>
                </a:solidFill>
                <a:latin typeface="Calibri Light"/>
              </a:rPr>
              <a:t> maslac nečim drugim</a:t>
            </a:r>
            <a:r>
              <a:rPr lang="hr-HR" sz="1600" b="1" strike="noStrike" dirty="0">
                <a:solidFill>
                  <a:srgbClr val="3E6FD2"/>
                </a:solidFill>
                <a:latin typeface="Calibri Light"/>
              </a:rPr>
              <a:t>)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– Države članice moraju dopustiti da se na njihovo tržište stavi čokolada koja sadržava biljne masti koje nisu </a:t>
            </a:r>
            <a:br>
              <a:rPr lang="hr-HR" dirty="0"/>
            </a:br>
            <a:r>
              <a:rPr lang="hr-HR" sz="2000" b="1" strike="noStrike" dirty="0" err="1">
                <a:solidFill>
                  <a:srgbClr val="333399"/>
                </a:solidFill>
                <a:latin typeface="Calibri Light"/>
              </a:rPr>
              <a:t>kakaov</a:t>
            </a: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 maslac.</a:t>
            </a:r>
            <a:br>
              <a:rPr lang="hr-HR" dirty="0"/>
            </a:br>
            <a:br>
              <a:rPr lang="hr-HR" dirty="0"/>
            </a:br>
            <a:r>
              <a:rPr lang="hr-HR" sz="2000" b="1" strike="noStrike" dirty="0">
                <a:solidFill>
                  <a:srgbClr val="333399"/>
                </a:solidFill>
                <a:latin typeface="Calibri Light"/>
              </a:rPr>
              <a:t>	</a:t>
            </a:r>
            <a:r>
              <a:rPr lang="hr-HR" sz="1600" b="1" strike="noStrike" dirty="0">
                <a:solidFill>
                  <a:srgbClr val="3E6FD2"/>
                </a:solidFill>
                <a:latin typeface="Calibri Light"/>
              </a:rPr>
              <a:t>(</a:t>
            </a:r>
            <a:r>
              <a:rPr lang="hr-HR" sz="1600" b="1" i="1" strike="noStrike" dirty="0">
                <a:solidFill>
                  <a:srgbClr val="3E6FD2"/>
                </a:solidFill>
                <a:latin typeface="Calibri Light"/>
              </a:rPr>
              <a:t>što znači da smiju u drugim državama članicama prodavati čokoladu s drukčijim sastojcima i svejedno je nazivati čokoladom</a:t>
            </a:r>
            <a:r>
              <a:rPr lang="hr-HR" sz="1600" b="1" strike="noStrike" dirty="0">
                <a:solidFill>
                  <a:srgbClr val="3E6FD2"/>
                </a:solidFill>
                <a:latin typeface="Calibri Light"/>
              </a:rPr>
              <a:t>)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600" b="1" strike="noStrike">
                <a:solidFill>
                  <a:srgbClr val="0F5494"/>
                </a:solidFill>
                <a:latin typeface="Verdana"/>
              </a:rPr>
              <a:t>Komisijin Prijedlog direktive o čokoladi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hr-HR" sz="2000" b="1" strike="noStrike">
                <a:solidFill>
                  <a:srgbClr val="333399"/>
                </a:solidFill>
                <a:latin typeface="Calibri Light"/>
              </a:rPr>
              <a:t>Sad ćete dobiti sažetke s informacijama. </a:t>
            </a:r>
            <a:br>
              <a:rPr lang="hr-HR"/>
            </a:br>
            <a:br>
              <a:rPr lang="hr-HR"/>
            </a:br>
            <a:r>
              <a:rPr lang="hr-HR" sz="2000" b="1" strike="noStrike">
                <a:solidFill>
                  <a:srgbClr val="333399"/>
                </a:solidFill>
                <a:latin typeface="Calibri Light"/>
              </a:rPr>
              <a:t>Uzmite nekoliko minuta da ih pročitate.</a:t>
            </a:r>
            <a:br>
              <a:rPr lang="hr-HR"/>
            </a:br>
            <a:br>
              <a:rPr lang="hr-HR"/>
            </a:br>
            <a:br>
              <a:rPr lang="hr-HR"/>
            </a:br>
            <a:r>
              <a:rPr lang="hr-HR" sz="3600" b="1" strike="noStrike">
                <a:solidFill>
                  <a:srgbClr val="333399"/>
                </a:solidFill>
                <a:latin typeface="Calibri Light"/>
              </a:rPr>
              <a:t>Sretno!</a:t>
            </a:r>
            <a:br>
              <a:rPr lang="hr-HR"/>
            </a:br>
            <a:br>
              <a:rPr lang="hr-HR"/>
            </a:br>
            <a:br>
              <a:rPr lang="hr-HR"/>
            </a:br>
            <a:endParaRPr lang="hr-HR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91520" y="1989000"/>
            <a:ext cx="237600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2000" b="1" strike="noStrike">
                <a:solidFill>
                  <a:srgbClr val="0F5494"/>
                </a:solidFill>
                <a:latin typeface="Verdana"/>
                <a:ea typeface="Verdana"/>
              </a:rPr>
              <a:t>Europska unija:</a:t>
            </a:r>
            <a:br>
              <a:rPr lang="hr-HR"/>
            </a:br>
            <a:r>
              <a:rPr lang="hr-HR" sz="2000" b="1" strike="noStrike">
                <a:solidFill>
                  <a:srgbClr val="0F5494"/>
                </a:solidFill>
                <a:latin typeface="Verdana"/>
                <a:ea typeface="Verdana"/>
              </a:rPr>
              <a:t>27 zemalja</a:t>
            </a:r>
            <a:br>
              <a:rPr lang="hr-HR"/>
            </a:br>
            <a:br>
              <a:rPr lang="hr-HR"/>
            </a:br>
            <a:endParaRPr lang="hr-HR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8AED49F-1CE6-7ECF-2BDE-3AB0093C7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268760"/>
            <a:ext cx="5919927" cy="5330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Chart 3"/>
          <p:cNvGraphicFramePr/>
          <p:nvPr>
            <p:extLst>
              <p:ext uri="{D42A27DB-BD31-4B8C-83A1-F6EECF244321}">
                <p14:modId xmlns:p14="http://schemas.microsoft.com/office/powerpoint/2010/main" val="1034432802"/>
              </p:ext>
            </p:extLst>
          </p:nvPr>
        </p:nvGraphicFramePr>
        <p:xfrm>
          <a:off x="2273760" y="2030760"/>
          <a:ext cx="8110080" cy="44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hr-HR" sz="1800" b="1" strike="noStrike" dirty="0">
                <a:solidFill>
                  <a:srgbClr val="0F5494"/>
                </a:solidFill>
                <a:latin typeface="Verdana"/>
              </a:rPr>
              <a:t>Broj stanovnika u milijunima (202</a:t>
            </a:r>
            <a:r>
              <a:rPr lang="it-IT" sz="1800" b="1" strike="noStrike" dirty="0">
                <a:solidFill>
                  <a:srgbClr val="0F5494"/>
                </a:solidFill>
                <a:latin typeface="Verdana"/>
              </a:rPr>
              <a:t>4</a:t>
            </a:r>
            <a:r>
              <a:rPr lang="hr-HR" sz="1800" b="1" strike="noStrike" dirty="0">
                <a:solidFill>
                  <a:srgbClr val="0F5494"/>
                </a:solidFill>
                <a:latin typeface="Verdana"/>
              </a:rPr>
              <a:t>.)</a:t>
            </a:r>
            <a:br>
              <a:rPr lang="hr-HR" dirty="0"/>
            </a:br>
            <a:r>
              <a:rPr lang="hr-HR" sz="1800" b="1" strike="noStrike" dirty="0">
                <a:solidFill>
                  <a:srgbClr val="0F5494"/>
                </a:solidFill>
                <a:latin typeface="Verdana"/>
              </a:rPr>
              <a:t>ukupno 44</a:t>
            </a:r>
            <a:r>
              <a:rPr lang="it-IT" sz="1800" b="1" strike="noStrike" dirty="0">
                <a:solidFill>
                  <a:srgbClr val="0F5494"/>
                </a:solidFill>
                <a:latin typeface="Verdana"/>
              </a:rPr>
              <a:t>9</a:t>
            </a:r>
            <a:r>
              <a:rPr lang="hr-HR" sz="1800" b="1" strike="noStrike" dirty="0">
                <a:solidFill>
                  <a:srgbClr val="0F5494"/>
                </a:solidFill>
                <a:latin typeface="Verdana"/>
              </a:rPr>
              <a:t> milijuna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24112D-67D2-F47D-76A4-E733E8327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287350"/>
              </p:ext>
            </p:extLst>
          </p:nvPr>
        </p:nvGraphicFramePr>
        <p:xfrm>
          <a:off x="2273647" y="2030759"/>
          <a:ext cx="8110539" cy="447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hr-HR" sz="2100" b="1" strike="noStrike">
                <a:solidFill>
                  <a:srgbClr val="0F5494"/>
                </a:solidFill>
                <a:latin typeface="Verdana"/>
              </a:rPr>
              <a:t>Troje predsjednika: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br>
              <a:rPr lang="hr-HR"/>
            </a:br>
            <a:r>
              <a:rPr lang="hr-HR" sz="1430" b="1" strike="noStrike">
                <a:solidFill>
                  <a:srgbClr val="333399"/>
                </a:solidFill>
                <a:latin typeface="Verdana"/>
              </a:rPr>
              <a:t>Europski parlament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30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30" b="1" strike="noStrike" dirty="0">
                <a:solidFill>
                  <a:srgbClr val="667F1E"/>
                </a:solidFill>
                <a:latin typeface="Verdana"/>
              </a:rPr>
              <a:t>António Costa</a:t>
            </a:r>
            <a:br>
              <a:rPr lang="hr-HR" dirty="0"/>
            </a:br>
            <a:r>
              <a:rPr lang="hr-HR" sz="1430" b="1" strike="noStrike" dirty="0">
                <a:solidFill>
                  <a:srgbClr val="333399"/>
                </a:solidFill>
                <a:latin typeface="Verdana"/>
              </a:rPr>
              <a:t>Europsko vijeće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hr-HR" sz="1430" b="1" strike="noStrike">
                <a:solidFill>
                  <a:srgbClr val="333399"/>
                </a:solidFill>
                <a:latin typeface="Verdana"/>
              </a:rPr>
              <a:t>Europska komisija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4" name="Picture 6"/>
          <p:cNvPicPr/>
          <p:nvPr/>
        </p:nvPicPr>
        <p:blipFill>
          <a:blip r:embed="rId3"/>
          <a:srcRect l="42754" t="352"/>
          <a:stretch/>
        </p:blipFill>
        <p:spPr>
          <a:xfrm>
            <a:off x="7907040" y="3319920"/>
            <a:ext cx="1221480" cy="1323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2"/>
          <p:cNvPicPr/>
          <p:nvPr/>
        </p:nvPicPr>
        <p:blipFill>
          <a:blip r:embed="rId4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5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E672D-8401-7011-B9D5-0627D53525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38" y="3254678"/>
            <a:ext cx="1225185" cy="1420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Europski parlament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>
                <a:solidFill>
                  <a:srgbClr val="0F5494"/>
                </a:solidFill>
                <a:latin typeface="Calibri Light"/>
              </a:rPr>
              <a:t>Institucije EU-a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Sud Europske unije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Revizorski sud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Gospodarski i socijalni odbor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Odbor regija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Vijeće ministara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(Vijeće)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Europska komisija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Europska investicijska banka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Europska središnja banka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Agencije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hr-HR" sz="1300" b="1" strike="noStrike">
                <a:solidFill>
                  <a:srgbClr val="333399"/>
                </a:solidFill>
                <a:latin typeface="Calibri"/>
              </a:rPr>
              <a:t>Europsko vijeće (sastanak na vrhu)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274000" y="2847960"/>
            <a:ext cx="51390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11" name="TextShape 2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>
                <a:solidFill>
                  <a:srgbClr val="0F5494"/>
                </a:solidFill>
                <a:latin typeface="Calibri Light"/>
              </a:rPr>
              <a:t>Europski parlament – glas naroda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205240" y="2006640"/>
            <a:ext cx="527652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hr-HR" sz="1600" b="1" strike="noStrike" dirty="0">
                <a:solidFill>
                  <a:srgbClr val="333399"/>
                </a:solidFill>
                <a:latin typeface="Verdana"/>
              </a:rPr>
              <a:t>Donosi propise i proračun EU-a zajedno s Vijećem ministara</a:t>
            </a:r>
            <a:br>
              <a:rPr lang="hr-HR" dirty="0"/>
            </a:br>
            <a:r>
              <a:rPr lang="hr-HR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hr-HR" sz="1600" b="1" strike="noStrike" dirty="0">
                <a:solidFill>
                  <a:srgbClr val="333399"/>
                </a:solidFill>
                <a:latin typeface="Verdana"/>
              </a:rPr>
              <a:t>Demokratski nadzor svega što EU radi</a:t>
            </a:r>
          </a:p>
          <a:p>
            <a:pPr>
              <a:lnSpc>
                <a:spcPct val="100000"/>
              </a:lnSpc>
            </a:pPr>
            <a:r>
              <a:rPr lang="hr-HR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hr-HR" sz="1600" b="1" strike="noStrike" dirty="0">
                <a:solidFill>
                  <a:srgbClr val="333399"/>
                </a:solidFill>
                <a:latin typeface="Verdana"/>
              </a:rPr>
              <a:t>Europski parlament ima 705 članova</a:t>
            </a:r>
          </a:p>
          <a:p>
            <a:pPr>
              <a:lnSpc>
                <a:spcPct val="100000"/>
              </a:lnSpc>
            </a:pPr>
            <a:r>
              <a:rPr lang="hr-HR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hr-HR" sz="1600" b="1" strike="noStrike" dirty="0">
                <a:solidFill>
                  <a:srgbClr val="333399"/>
                </a:solidFill>
                <a:latin typeface="Verdana"/>
              </a:rPr>
              <a:t>Izbori svakih pet godina (20</a:t>
            </a:r>
            <a:r>
              <a:rPr lang="it-IT" sz="1600" b="1" strike="noStrike" dirty="0">
                <a:solidFill>
                  <a:srgbClr val="333399"/>
                </a:solidFill>
                <a:latin typeface="Verdana"/>
              </a:rPr>
              <a:t>24</a:t>
            </a:r>
            <a:r>
              <a:rPr lang="hr-HR" sz="1600" b="1" strike="noStrike" dirty="0">
                <a:solidFill>
                  <a:srgbClr val="333399"/>
                </a:solidFill>
                <a:latin typeface="Verdana"/>
              </a:rPr>
              <a:t>. – 202</a:t>
            </a:r>
            <a:r>
              <a:rPr lang="it-IT" sz="1600" b="1" strike="noStrike">
                <a:solidFill>
                  <a:srgbClr val="333399"/>
                </a:solidFill>
                <a:latin typeface="Verdana"/>
              </a:rPr>
              <a:t>9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.)</a:t>
            </a:r>
            <a:endParaRPr lang="hr-HR" sz="1600" b="1" strike="noStrike" dirty="0">
              <a:solidFill>
                <a:srgbClr val="333399"/>
              </a:solidFill>
              <a:latin typeface="Verdana"/>
            </a:endParaRP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000" b="1" strike="noStrike">
                <a:solidFill>
                  <a:srgbClr val="0F5494"/>
                </a:solidFill>
                <a:latin typeface="Calibri Light"/>
              </a:rPr>
              <a:t>Vijeće ministara – glas država članica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3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Jedan ministar iz svake zemlje EU-a</a:t>
            </a: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Predsjedništvo: rotira se svakih šest mjeseci</a:t>
            </a: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Donosi propise i proračun EU-a zajedno </a:t>
            </a: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   s Parlamentom</a:t>
            </a: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Upravlja zajedničkom vanjskom i </a:t>
            </a: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   sigurnosnom politikom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000" b="1" strike="noStrike">
                <a:solidFill>
                  <a:srgbClr val="0F5494"/>
                </a:solidFill>
                <a:latin typeface="Calibri Light"/>
              </a:rPr>
              <a:t>Europska komisija – promicatelj zajedničkog interesa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483360" y="1823040"/>
            <a:ext cx="536040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27 neovisnih članova, </a:t>
            </a: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po jedan iz svake zemlje EU-a</a:t>
            </a:r>
            <a:br>
              <a:rPr lang="hr-HR"/>
            </a:b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Predlaže nove propise</a:t>
            </a:r>
            <a:br>
              <a:rPr lang="hr-HR"/>
            </a:b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Izvršno tijelo </a:t>
            </a:r>
          </a:p>
          <a:p>
            <a:pPr>
              <a:lnSpc>
                <a:spcPct val="100000"/>
              </a:lnSpc>
            </a:pP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Čuvarica Ugovorâ</a:t>
            </a:r>
          </a:p>
          <a:p>
            <a:pPr>
              <a:lnSpc>
                <a:spcPct val="100000"/>
              </a:lnSpc>
            </a:pPr>
            <a:br>
              <a:rPr lang="hr-HR"/>
            </a:br>
            <a:r>
              <a:rPr lang="hr-HR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hr-HR" sz="1600" b="1" strike="noStrike">
                <a:solidFill>
                  <a:srgbClr val="333399"/>
                </a:solidFill>
                <a:latin typeface="Verdana"/>
              </a:rPr>
              <a:t>Predstavlja EU na međunarodnoj sceni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665988" y="5192784"/>
            <a:ext cx="5017571" cy="166233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hr-HR" sz="1200" b="1" strike="noStrike">
                <a:solidFill>
                  <a:srgbClr val="333399"/>
                </a:solidFill>
                <a:latin typeface="Calibri"/>
              </a:rPr>
              <a:t>Građani, interesne grupe, stručnjaci: rasprava, savjetovanja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68604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hr-HR" sz="1200" b="1" strike="noStrike">
                <a:solidFill>
                  <a:srgbClr val="333399"/>
                </a:solidFill>
                <a:latin typeface="Calibri"/>
              </a:rPr>
              <a:t>Komisija: daje službeni prijedlog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hr-HR" sz="1200" b="1" strike="noStrike">
                <a:solidFill>
                  <a:srgbClr val="333399"/>
                </a:solidFill>
                <a:latin typeface="Calibri"/>
              </a:rPr>
              <a:t>Parlament i Vijeće ministara: donose zajedničku odluku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hr-HR" sz="1200" b="1" strike="noStrike">
                <a:solidFill>
                  <a:srgbClr val="333399"/>
                </a:solidFill>
                <a:latin typeface="Calibri"/>
              </a:rPr>
              <a:t>Komisija i Sud: nadzor provedbe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0" name="CustomShape 11"/>
          <p:cNvSpPr/>
          <p:nvPr/>
        </p:nvSpPr>
        <p:spPr>
          <a:xfrm>
            <a:off x="3686040" y="487008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hr-HR" sz="1200" b="1" strike="noStrike">
                <a:solidFill>
                  <a:srgbClr val="333399"/>
                </a:solidFill>
                <a:latin typeface="Calibri"/>
              </a:rPr>
              <a:t>Nacionalna i lokalna tijela: provedba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5" name="CustomShape 16"/>
          <p:cNvSpPr/>
          <p:nvPr/>
        </p:nvSpPr>
        <p:spPr>
          <a:xfrm>
            <a:off x="1846800" y="1484640"/>
            <a:ext cx="7345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>
                <a:solidFill>
                  <a:srgbClr val="0F5494"/>
                </a:solidFill>
                <a:latin typeface="Verdana"/>
              </a:rPr>
              <a:t>Kako nastaju propisi Europske unije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698</TotalTime>
  <Words>471</Words>
  <Application>Microsoft Office PowerPoint</Application>
  <PresentationFormat>Widescreen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ORETANO Manuela (COMM)</cp:lastModifiedBy>
  <cp:revision>87</cp:revision>
  <dcterms:created xsi:type="dcterms:W3CDTF">2015-09-01T10:36:18Z</dcterms:created>
  <dcterms:modified xsi:type="dcterms:W3CDTF">2025-07-17T15:24:10Z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