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4200813"/>
        <c:axId val="85950782"/>
      </c:barChart>
      <c:catAx>
        <c:axId val="442008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 rot="-5400000"/>
          <a:lstStyle/>
          <a:p>
            <a:pPr>
              <a:defRPr sz="1100" b="0" strike="noStrike" spc="-1">
                <a:solidFill>
                  <a:srgbClr val="595959"/>
                </a:solidFill>
                <a:latin typeface="Verdana"/>
                <a:ea typeface="Verdana"/>
              </a:defRPr>
            </a:pPr>
            <a:endParaRPr lang="en-US"/>
          </a:p>
        </c:txPr>
        <c:crossAx val="85950782"/>
        <c:crosses val="autoZero"/>
        <c:auto val="1"/>
        <c:lblAlgn val="ctr"/>
        <c:lblOffset val="100"/>
        <c:noMultiLvlLbl val="0"/>
      </c:catAx>
      <c:valAx>
        <c:axId val="8595078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0081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97E-4200-B550-BA1B9F615F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97E-4200-B550-BA1B9F615F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97E-4200-B550-BA1B9F615F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7E-4200-B550-BA1B9F615F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97E-4200-B550-BA1B9F615F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97E-4200-B550-BA1B9F615F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97E-4200-B550-BA1B9F615FF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97E-4200-B550-BA1B9F615FF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97E-4200-B550-BA1B9F615FF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97E-4200-B550-BA1B9F615FF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97E-4200-B550-BA1B9F615FF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97E-4200-B550-BA1B9F615FF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97E-4200-B550-BA1B9F615FF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97E-4200-B550-BA1B9F615FF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97E-4200-B550-BA1B9F615FF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97E-4200-B550-BA1B9F615FF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97E-4200-B550-BA1B9F615FF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97E-4200-B550-BA1B9F615FF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97E-4200-B550-BA1B9F615FF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97E-4200-B550-BA1B9F615FF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F97E-4200-B550-BA1B9F615FF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F97E-4200-B550-BA1B9F615FF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F97E-4200-B550-BA1B9F615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97E-4200-B550-BA1B9F615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07520" y="2133000"/>
            <a:ext cx="7704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ga-IE" sz="6000" b="1" strike="noStrike">
                <a:solidFill>
                  <a:srgbClr val="FFD624"/>
                </a:solidFill>
                <a:latin typeface="Verdana"/>
              </a:rPr>
              <a:t>Rólimirt ar chinnteoireacht</a:t>
            </a:r>
            <a:br>
              <a:rPr lang="ga-IE"/>
            </a:br>
            <a:br>
              <a:rPr lang="ga-IE"/>
            </a:br>
            <a:r>
              <a:rPr lang="ga-IE" sz="6000" b="1" strike="noStrike">
                <a:solidFill>
                  <a:srgbClr val="FFD624"/>
                </a:solidFill>
                <a:latin typeface="Verdana"/>
              </a:rPr>
              <a:t>AE</a:t>
            </a:r>
            <a:br>
              <a:rPr lang="ga-IE"/>
            </a:br>
            <a:r>
              <a:rPr lang="ga-IE" sz="1000" b="1" strike="noStrike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ga-IE"/>
            </a:br>
            <a:endParaRPr lang="ga-I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8" name="CustomShape 2"/>
          <p:cNvSpPr/>
          <p:nvPr/>
        </p:nvSpPr>
        <p:spPr>
          <a:xfrm>
            <a:off x="3481920" y="1485360"/>
            <a:ext cx="51732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Rólimirt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Cinnteoireacht AE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An Fhadhb atá ag an gCoimisiún Eorpach: </a:t>
            </a: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Difríocht i dtáirgeadh seacláide idir tíortha:</a:t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im cócó vs. saillte glasrúla eile</a:t>
            </a: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Ní cheadaítear 'seacláid' a thabhairt ar sheacláid ina bhfuil saillte glasrúla nach dtagann ó chócó i dtíortha áirithe agus dá bhrí sin ní fhéadfar iad a dhíol sna tíortha sin.</a:t>
            </a:r>
            <a:br>
              <a:rPr lang="ga-IE"/>
            </a:br>
            <a:br>
              <a:rPr lang="ga-IE"/>
            </a:br>
            <a:endParaRPr lang="ga-IE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Margadh Inmheánach an Aontais: </a:t>
            </a:r>
            <a:br>
              <a:rPr lang="ga-IE"/>
            </a:b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saorghluaiseacht earraí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ga-IE"/>
            </a:b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- Tá cead ag cuideachtaí ó bhallstáit seacláid a dhéanamh le saillte glasrúla eile</a:t>
            </a:r>
            <a:br>
              <a:rPr lang="ga-IE"/>
            </a:br>
            <a:br>
              <a:rPr lang="ga-IE"/>
            </a:b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ga-IE" sz="1600" b="1" i="1" strike="noStrike">
                <a:solidFill>
                  <a:srgbClr val="3E6FD2"/>
                </a:solidFill>
                <a:latin typeface="Calibri Light"/>
              </a:rPr>
              <a:t>brí: féadfaidh siad iad a chur in ionad an ime cócó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)</a:t>
            </a:r>
            <a:br>
              <a:rPr lang="ga-IE"/>
            </a:b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- Ní foláir do bhallstáit seacláid a cheadú ina margadh, seacláid a bhfuil saillte glasrúla eile, nach </a:t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im cócó iad, freisin</a:t>
            </a: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	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ga-IE" sz="1600" b="1" i="1" strike="noStrike">
                <a:solidFill>
                  <a:srgbClr val="3E6FD2"/>
                </a:solidFill>
                <a:latin typeface="Calibri Light"/>
              </a:rPr>
              <a:t>brí: féadfaidh siad seacláid a dhíol le comhábhair eile i mballstáit eile agus seacláid a thabhairt air i gcónaí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)</a:t>
            </a:r>
            <a:br>
              <a:rPr lang="ga-IE"/>
            </a:br>
            <a:br>
              <a:rPr lang="ga-IE"/>
            </a:br>
            <a:br>
              <a:rPr lang="ga-IE"/>
            </a:br>
            <a:br>
              <a:rPr lang="ga-IE"/>
            </a:br>
            <a:br>
              <a:rPr lang="ga-IE"/>
            </a:br>
            <a:endParaRPr lang="ga-IE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600" b="1" strike="noStrike">
                <a:solidFill>
                  <a:srgbClr val="0F5494"/>
                </a:solidFill>
                <a:latin typeface="Verdana"/>
              </a:rPr>
              <a:t>Togra CE maidir le Treoir Seacláide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Gheobhaidh tú treoracha eolais anois - </a:t>
            </a:r>
            <a:br>
              <a:rPr lang="ga-IE"/>
            </a:b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glac cúpla nóiméad chun iad a léamh.</a:t>
            </a:r>
            <a:br>
              <a:rPr lang="ga-IE"/>
            </a:br>
            <a:br>
              <a:rPr lang="ga-IE"/>
            </a:br>
            <a:br>
              <a:rPr lang="ga-IE"/>
            </a:br>
            <a:r>
              <a:rPr lang="ga-IE" sz="3600" b="1" strike="noStrike">
                <a:solidFill>
                  <a:srgbClr val="333399"/>
                </a:solidFill>
                <a:latin typeface="Calibri Light"/>
              </a:rPr>
              <a:t>Go n-éirí libh!</a:t>
            </a:r>
            <a:br>
              <a:rPr lang="ga-IE"/>
            </a:br>
            <a:br>
              <a:rPr lang="ga-IE"/>
            </a:br>
            <a:br>
              <a:rPr lang="ga-IE"/>
            </a:br>
            <a:endParaRPr lang="ga-IE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ga-IE" sz="2000" b="1" strike="noStrike">
                <a:solidFill>
                  <a:srgbClr val="0F5494"/>
                </a:solidFill>
                <a:latin typeface="Verdana"/>
                <a:ea typeface="Verdana"/>
              </a:rPr>
              <a:t>An tAontas Eorpach:</a:t>
            </a:r>
            <a:br>
              <a:rPr lang="ga-IE"/>
            </a:br>
            <a:r>
              <a:rPr lang="ga-IE" sz="2000" b="1" strike="noStrike">
                <a:solidFill>
                  <a:srgbClr val="0F5494"/>
                </a:solidFill>
                <a:latin typeface="Verdana"/>
                <a:ea typeface="Verdana"/>
              </a:rPr>
              <a:t>27 dtír</a:t>
            </a:r>
            <a:br>
              <a:rPr lang="ga-IE"/>
            </a:br>
            <a:br>
              <a:rPr lang="ga-IE"/>
            </a:br>
            <a:endParaRPr lang="ga-IE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9DB937D-3076-2BA3-FEB2-4D7BC7F21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268760"/>
            <a:ext cx="5919927" cy="5330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ga-IE" sz="1800" b="1" strike="noStrike" dirty="0">
                <a:solidFill>
                  <a:srgbClr val="0F5494"/>
                </a:solidFill>
                <a:latin typeface="Verdana"/>
              </a:rPr>
              <a:t>Daonra i milliúin (202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4</a:t>
            </a:r>
            <a:r>
              <a:rPr lang="ga-IE" sz="1800" b="1" strike="noStrike" dirty="0">
                <a:solidFill>
                  <a:srgbClr val="0F5494"/>
                </a:solidFill>
                <a:latin typeface="Verdana"/>
              </a:rPr>
              <a:t>)</a:t>
            </a:r>
            <a:br>
              <a:rPr lang="ga-IE" dirty="0"/>
            </a:br>
            <a:r>
              <a:rPr lang="ga-IE" sz="1800" b="1" strike="noStrike" dirty="0">
                <a:solidFill>
                  <a:srgbClr val="0F5494"/>
                </a:solidFill>
                <a:latin typeface="Verdana"/>
              </a:rPr>
              <a:t>44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9</a:t>
            </a:r>
            <a:r>
              <a:rPr lang="ga-IE" sz="1800" b="1" strike="noStrike" dirty="0">
                <a:solidFill>
                  <a:srgbClr val="0F5494"/>
                </a:solidFill>
                <a:latin typeface="Verdana"/>
              </a:rPr>
              <a:t> milliún san iomlán</a:t>
            </a:r>
            <a:br>
              <a:rPr lang="ga-IE" dirty="0"/>
            </a:br>
            <a:endParaRPr lang="ga-IE" dirty="0"/>
          </a:p>
        </p:txBody>
      </p:sp>
      <p:graphicFrame>
        <p:nvGraphicFramePr>
          <p:cNvPr id="189" name="Chart 3"/>
          <p:cNvGraphicFramePr/>
          <p:nvPr/>
        </p:nvGraphicFramePr>
        <p:xfrm>
          <a:off x="2273760" y="2030760"/>
          <a:ext cx="8110080" cy="44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C0CCB7-2AF3-4E1F-4C9C-4D2AEEF61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98650"/>
              </p:ext>
            </p:extLst>
          </p:nvPr>
        </p:nvGraphicFramePr>
        <p:xfrm>
          <a:off x="2273647" y="2030721"/>
          <a:ext cx="8110539" cy="44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16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ga-IE" sz="2100" b="1" strike="noStrike">
                <a:solidFill>
                  <a:srgbClr val="0F5494"/>
                </a:solidFill>
                <a:latin typeface="Verdana"/>
              </a:rPr>
              <a:t>Triúr Uachtarán: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ga-IE"/>
            </a:br>
            <a:r>
              <a:rPr lang="ga-IE" sz="1430" b="1" strike="noStrike">
                <a:solidFill>
                  <a:srgbClr val="333399"/>
                </a:solidFill>
                <a:latin typeface="Verdana"/>
              </a:rPr>
              <a:t>Parlaimint na hEorpa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30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ga-IE" sz="1430" b="1" strike="noStrike" dirty="0">
                <a:solidFill>
                  <a:srgbClr val="667F1E"/>
                </a:solidFill>
                <a:latin typeface="Verdana"/>
              </a:rPr>
              <a:t>António Costa</a:t>
            </a:r>
            <a:br>
              <a:rPr lang="ga-IE" dirty="0"/>
            </a:br>
            <a:r>
              <a:rPr lang="ga-IE" sz="1430" b="1" strike="noStrike" dirty="0">
                <a:solidFill>
                  <a:srgbClr val="333399"/>
                </a:solidFill>
                <a:latin typeface="Verdana"/>
              </a:rPr>
              <a:t>An Chomhairle Eorpach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333399"/>
                </a:solidFill>
                <a:latin typeface="Verdana"/>
              </a:rPr>
              <a:t>An Coimisiún Eorpach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5" name="Picture 12"/>
          <p:cNvPicPr/>
          <p:nvPr/>
        </p:nvPicPr>
        <p:blipFill>
          <a:blip r:embed="rId3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4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CBE676-1C72-1171-0CD5-DFF43EB90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Parlaimint na hEorpa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000" b="1" strike="noStrike">
                <a:solidFill>
                  <a:srgbClr val="FFFFFF"/>
                </a:solidFill>
                <a:latin typeface="Calibri Light"/>
              </a:rPr>
              <a:t>Institiúidí </a:t>
            </a:r>
            <a:r>
              <a:rPr lang="ga-IE" sz="2800" b="1" strike="noStrike">
                <a:solidFill>
                  <a:srgbClr val="0F5494"/>
                </a:solidFill>
                <a:latin typeface="Calibri Light"/>
              </a:rPr>
              <a:t>an Aontais Eorpaigh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Chúirt Bhreithiúnais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Chúirt Iniúchóirí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Coiste Eacnamaíoch agus Sóisialta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Coiste na Réigiún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Comhairle na nAirí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(An Chomhairle)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Coimisiún Eorpach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Banc Eorpach Infheistíochta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Banc Ceannais Eorpach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Gníomhaireachtaí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Chomhairle Eorpach (cruinniú mullaigh)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200" b="1" strike="noStrike">
                <a:solidFill>
                  <a:srgbClr val="0F5494"/>
                </a:solidFill>
                <a:latin typeface="Calibri Light"/>
              </a:rPr>
              <a:t>Parlaimint na hEorpa – guth na ndaoine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 dirty="0">
                <a:solidFill>
                  <a:srgbClr val="333399"/>
                </a:solidFill>
                <a:latin typeface="Verdana"/>
              </a:rPr>
              <a:t>Déanann sí dlíthe agus buiséad an Aontais a chinneadh in éineacht le Comhairle na nAirí</a:t>
            </a:r>
            <a:br>
              <a:rPr lang="ga-IE" dirty="0"/>
            </a:br>
            <a:r>
              <a:rPr lang="ga-I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 dirty="0">
                <a:solidFill>
                  <a:srgbClr val="333399"/>
                </a:solidFill>
                <a:latin typeface="Verdana"/>
              </a:rPr>
              <a:t>Maoirseacht dhaonlathach ar obair uile an Aontais</a:t>
            </a:r>
          </a:p>
          <a:p>
            <a:pPr>
              <a:lnSpc>
                <a:spcPct val="100000"/>
              </a:lnSpc>
            </a:pPr>
            <a:r>
              <a:rPr lang="ga-I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 dirty="0">
                <a:solidFill>
                  <a:srgbClr val="333399"/>
                </a:solidFill>
                <a:latin typeface="Verdana"/>
              </a:rPr>
              <a:t>Tá 705 Fheisire i bParlaimint na hEorpa</a:t>
            </a:r>
          </a:p>
          <a:p>
            <a:pPr>
              <a:lnSpc>
                <a:spcPct val="100000"/>
              </a:lnSpc>
            </a:pPr>
            <a:r>
              <a:rPr lang="ga-I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 dirty="0">
                <a:solidFill>
                  <a:srgbClr val="333399"/>
                </a:solidFill>
                <a:latin typeface="Verdana"/>
              </a:rPr>
              <a:t>Toghcháin gach cúig bliana (20</a:t>
            </a:r>
            <a:r>
              <a:rPr lang="it-IT" sz="1600" b="1" strike="noStrike" dirty="0">
                <a:solidFill>
                  <a:srgbClr val="333399"/>
                </a:solidFill>
                <a:latin typeface="Verdana"/>
              </a:rPr>
              <a:t>24</a:t>
            </a:r>
            <a:r>
              <a:rPr lang="ga-IE" sz="1600" b="1" strike="noStrike" dirty="0">
                <a:solidFill>
                  <a:srgbClr val="333399"/>
                </a:solidFill>
                <a:latin typeface="Verdana"/>
              </a:rPr>
              <a:t> -202</a:t>
            </a:r>
            <a:r>
              <a:rPr lang="it-IT" sz="1600" b="1" strike="noStrike">
                <a:solidFill>
                  <a:srgbClr val="333399"/>
                </a:solidFill>
                <a:latin typeface="Verdana"/>
              </a:rPr>
              <a:t>9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)</a:t>
            </a:r>
            <a:endParaRPr lang="ga-IE" sz="1600" b="1" strike="noStrike" dirty="0">
              <a:solidFill>
                <a:srgbClr val="333399"/>
              </a:solidFill>
              <a:latin typeface="Verdana"/>
            </a:endParaRP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000" b="1" strike="noStrike">
                <a:solidFill>
                  <a:srgbClr val="0F5494"/>
                </a:solidFill>
                <a:latin typeface="Calibri Light"/>
              </a:rPr>
              <a:t>Comhairle na nAirí – guth na mballstát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Aire amháin as gach tír san Aontas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An Uachtaránacht: athraíonn sí gach sé mhí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sí dlíthe agus buiséad an Aontais a chinneadh 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   in éineacht leis an bParlaimint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sí bainistíocht ar an gcomhbheartas eachtrach agus 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   slándála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000" b="1" strike="noStrike">
                <a:solidFill>
                  <a:srgbClr val="0F5494"/>
                </a:solidFill>
                <a:latin typeface="Calibri Light"/>
              </a:rPr>
              <a:t>An Coimisiún Eorpach – ag cur chun cinn an leasa choitinn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83360" y="1823040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27 mball neamhspleácha, </a:t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ball amháin as gach tír an Aontais</a:t>
            </a:r>
            <a:br>
              <a:rPr lang="ga-IE"/>
            </a:b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Molann sé reachtaíocht nua</a:t>
            </a:r>
            <a:br>
              <a:rPr lang="ga-IE"/>
            </a:b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Comhlacht feidhmiúcháin </a:t>
            </a:r>
          </a:p>
          <a:p>
            <a:pPr>
              <a:lnSpc>
                <a:spcPct val="100000"/>
              </a:lnSpc>
            </a:pP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Caomhnóir na gconarthaí</a:t>
            </a:r>
          </a:p>
          <a:p>
            <a:pPr>
              <a:lnSpc>
                <a:spcPct val="100000"/>
              </a:lnSpc>
            </a:pP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sé ionadaíocht ar an Aontas ar an leibhéal idirnáisiúnta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355200" y="4925520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Saoránaigh, grúpaí sainleasa, saineolaithe: plé, comhairliúchán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Coimisiún: déanann sé togra foirmiúil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Pharlaimint agus Comhairle na nAirí: déanann siad cinneadh le chéile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Coimisiún agus an Chúirt Bhreithiúnais: déanann siad monatóireacht ar an gcur i bhfeidhm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Údaráis náisiúnta nó áitiúla: cuireann siad an dlí i bhfeidhm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Mar a dhéantar dlíthe an Aontais Eorpaigh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694</TotalTime>
  <Words>557</Words>
  <Application>Microsoft Office PowerPoint</Application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ORETANO Manuela (COMM)</cp:lastModifiedBy>
  <cp:revision>87</cp:revision>
  <dcterms:created xsi:type="dcterms:W3CDTF">2015-09-01T10:36:18Z</dcterms:created>
  <dcterms:modified xsi:type="dcterms:W3CDTF">2025-07-17T15:30:12Z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