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0.21.0.51\groupshare\Delivery%20Management\FWC%202%20-%20PO_2016-20_A5\SC149%20%20-%20Daily%20maintenance%20-%20COMM%20C1\EU%20in%20slides\graphs\14_EU%20population_Brexit_edit_notyetfinish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ADB-4519-8028-9F96391BE1F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DB-4519-8028-9F96391BE1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ADB-4519-8028-9F96391BE1F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DB-4519-8028-9F96391BE1F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ADB-4519-8028-9F96391BE1F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ADB-4519-8028-9F96391BE1F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ADB-4519-8028-9F96391BE1F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DB-4519-8028-9F96391BE1F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ADB-4519-8028-9F96391BE1F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ADB-4519-8028-9F96391BE1F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ADB-4519-8028-9F96391BE1F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ADB-4519-8028-9F96391BE1F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ADB-4519-8028-9F96391BE1F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ADB-4519-8028-9F96391BE1F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ADB-4519-8028-9F96391BE1F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ADB-4519-8028-9F96391BE1F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ADB-4519-8028-9F96391BE1F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ADB-4519-8028-9F96391BE1F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ADB-4519-8028-9F96391BE1F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ADB-4519-8028-9F96391BE1F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5ADB-4519-8028-9F96391BE1F6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5ADB-4519-8028-9F96391BE1F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ADB-4519-8028-9F96391BE1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population_Brexit_edit_notyetfinished.xlsx]EN'!$A$1:$A$27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Romania</c:v>
                </c:pt>
                <c:pt idx="6">
                  <c:v>Netherlands</c:v>
                </c:pt>
                <c:pt idx="7">
                  <c:v>Belgium</c:v>
                </c:pt>
                <c:pt idx="8">
                  <c:v>Greece</c:v>
                </c:pt>
                <c:pt idx="9">
                  <c:v>Czechia</c:v>
                </c:pt>
                <c:pt idx="10">
                  <c:v>Portugal</c:v>
                </c:pt>
                <c:pt idx="11">
                  <c:v>Sweden</c:v>
                </c:pt>
                <c:pt idx="12">
                  <c:v>Hungary</c:v>
                </c:pt>
                <c:pt idx="13">
                  <c:v>Austria</c:v>
                </c:pt>
                <c:pt idx="14">
                  <c:v>Bulgaria</c:v>
                </c:pt>
                <c:pt idx="15">
                  <c:v>Denmark</c:v>
                </c:pt>
                <c:pt idx="16">
                  <c:v>Finland</c:v>
                </c:pt>
                <c:pt idx="17">
                  <c:v>Slovakia</c:v>
                </c:pt>
                <c:pt idx="18">
                  <c:v>Ireland</c:v>
                </c:pt>
                <c:pt idx="19">
                  <c:v>Croatia</c:v>
                </c:pt>
                <c:pt idx="20">
                  <c:v>Lithuania</c:v>
                </c:pt>
                <c:pt idx="21">
                  <c:v>Slovenia</c:v>
                </c:pt>
                <c:pt idx="22">
                  <c:v>Latvia</c:v>
                </c:pt>
                <c:pt idx="23">
                  <c:v>Estonia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population_Brexit_edit_notyetfinished.xlsx]EN'!$D$1:$D$27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ADB-4519-8028-9F96391BE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77093656"/>
        <c:axId val="477099536"/>
      </c:barChart>
      <c:catAx>
        <c:axId val="4770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477099536"/>
        <c:crosses val="autoZero"/>
        <c:auto val="1"/>
        <c:lblAlgn val="ctr"/>
        <c:lblOffset val="100"/>
        <c:noMultiLvlLbl val="0"/>
      </c:catAx>
      <c:valAx>
        <c:axId val="4770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70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207520" y="2133000"/>
            <a:ext cx="7704360" cy="273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fi-FI" sz="6000" b="1" strike="noStrike">
                <a:solidFill>
                  <a:srgbClr val="FFD624"/>
                </a:solidFill>
                <a:latin typeface="Verdana"/>
              </a:rPr>
              <a:t>Roolipeli:</a:t>
            </a:r>
            <a:br>
              <a:rPr lang="fi-FI"/>
            </a:br>
            <a:br>
              <a:rPr lang="fi-FI"/>
            </a:br>
            <a:r>
              <a:rPr lang="fi-FI" sz="6000" b="1" strike="noStrike">
                <a:solidFill>
                  <a:srgbClr val="FFD624"/>
                </a:solidFill>
                <a:latin typeface="Verdana"/>
              </a:rPr>
              <a:t>EU:n päätöksenteko</a:t>
            </a:r>
            <a:br>
              <a:rPr lang="fi-FI"/>
            </a:br>
            <a:r>
              <a:rPr lang="fi-FI" sz="1000" b="1" strike="noStrike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br>
              <a:rPr lang="fi-FI"/>
            </a:br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8" name="CustomShape 2"/>
          <p:cNvSpPr/>
          <p:nvPr/>
        </p:nvSpPr>
        <p:spPr>
          <a:xfrm>
            <a:off x="3481920" y="1485360"/>
            <a:ext cx="51732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i-FI" sz="2800" b="1" strike="noStrike">
                <a:solidFill>
                  <a:srgbClr val="0F5494"/>
                </a:solidFill>
                <a:latin typeface="Verdana"/>
              </a:rPr>
              <a:t>Roolipelitehtävä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2800" b="1" strike="noStrike">
                <a:solidFill>
                  <a:srgbClr val="0F5494"/>
                </a:solidFill>
                <a:latin typeface="Verdana"/>
              </a:rPr>
              <a:t>EU:n päätöksenteko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fi-FI"/>
            </a:br>
            <a:br>
              <a:rPr lang="fi-FI"/>
            </a:br>
            <a:r>
              <a:rPr lang="fi-FI" sz="2000" b="1" strike="noStrike">
                <a:solidFill>
                  <a:srgbClr val="333399"/>
                </a:solidFill>
                <a:latin typeface="Calibri Light"/>
              </a:rPr>
              <a:t>Euroopan komission on ratkaistava seuraava ongelma: </a:t>
            </a:r>
            <a:br>
              <a:rPr lang="fi-FI"/>
            </a:br>
            <a:br>
              <a:rPr lang="fi-FI"/>
            </a:br>
            <a:r>
              <a:rPr lang="fi-FI" sz="2000" b="1" strike="noStrike">
                <a:solidFill>
                  <a:srgbClr val="333399"/>
                </a:solidFill>
                <a:latin typeface="Calibri Light"/>
              </a:rPr>
              <a:t>Eri maiden välillä on eroja suklaantuotannossa.</a:t>
            </a:r>
            <a:br>
              <a:rPr lang="fi-FI"/>
            </a:br>
            <a:r>
              <a:rPr lang="fi-FI" sz="2000" b="1" strike="noStrike">
                <a:solidFill>
                  <a:srgbClr val="333399"/>
                </a:solidFill>
                <a:latin typeface="Calibri Light"/>
              </a:rPr>
              <a:t>Osa maista käyttää kaakaovoita ja osa muita kasvirasvoja.</a:t>
            </a:r>
            <a:br>
              <a:rPr lang="fi-FI"/>
            </a:br>
            <a:br>
              <a:rPr lang="fi-FI"/>
            </a:br>
            <a:r>
              <a:rPr lang="fi-FI" sz="2000" b="1" strike="noStrike">
                <a:solidFill>
                  <a:srgbClr val="333399"/>
                </a:solidFill>
                <a:latin typeface="Calibri Light"/>
              </a:rPr>
              <a:t>Muita kasvirasvoja kuin kaakaovoita sisältävää suklaata ei saa joissakin maissa kutsua suklaaksi eikä näin ollen myydä näissä maissa.</a:t>
            </a:r>
            <a:br>
              <a:rPr lang="fi-FI"/>
            </a:br>
            <a:br>
              <a:rPr lang="fi-FI"/>
            </a:br>
            <a:endParaRPr lang="fi-FI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b="1" strike="noStrike">
                <a:solidFill>
                  <a:srgbClr val="0F5494"/>
                </a:solidFill>
                <a:latin typeface="Verdana"/>
              </a:rPr>
              <a:t>EU:n sisämarkkinat: </a:t>
            </a:r>
            <a:br>
              <a:rPr lang="fi-FI"/>
            </a:br>
            <a:r>
              <a:rPr lang="fi-FI" sz="2800" b="1" strike="noStrike">
                <a:solidFill>
                  <a:srgbClr val="0F5494"/>
                </a:solidFill>
                <a:latin typeface="Verdana"/>
              </a:rPr>
              <a:t>tavaroiden vapaa liikkuvuus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17416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2000" b="1" strike="noStrike" dirty="0">
                <a:solidFill>
                  <a:srgbClr val="333399"/>
                </a:solidFill>
                <a:latin typeface="Calibri Light"/>
              </a:rPr>
              <a:t>- EU-maiden yritykset saavat valmistaa suklaata,</a:t>
            </a:r>
            <a:br>
              <a:rPr lang="fi-FI" sz="2000" b="1" strike="noStrike" dirty="0">
                <a:solidFill>
                  <a:srgbClr val="333399"/>
                </a:solidFill>
                <a:latin typeface="Calibri Light"/>
              </a:rPr>
            </a:br>
            <a:r>
              <a:rPr lang="fi-FI" sz="2000" b="1" strike="noStrike" dirty="0">
                <a:solidFill>
                  <a:srgbClr val="333399"/>
                </a:solidFill>
                <a:latin typeface="Calibri Light"/>
              </a:rPr>
              <a:t>joka sisältää muita kasvirasvoja</a:t>
            </a:r>
            <a:br>
              <a:rPr lang="fi-FI" dirty="0"/>
            </a:br>
            <a:r>
              <a:rPr lang="fi-FI" sz="1600" b="1" strike="noStrike" dirty="0">
                <a:solidFill>
                  <a:srgbClr val="3E6FD2"/>
                </a:solidFill>
                <a:latin typeface="Calibri Light"/>
              </a:rPr>
              <a:t>(</a:t>
            </a:r>
            <a:r>
              <a:rPr lang="fi-FI" sz="1600" b="1" i="1" strike="noStrike" dirty="0">
                <a:solidFill>
                  <a:srgbClr val="3E6FD2"/>
                </a:solidFill>
                <a:latin typeface="Calibri Light"/>
              </a:rPr>
              <a:t>eli ne voivat korvata kaakaovoin</a:t>
            </a:r>
            <a:r>
              <a:rPr lang="fi-FI" sz="1600" b="1" strike="noStrike" dirty="0">
                <a:solidFill>
                  <a:srgbClr val="3E6FD2"/>
                </a:solidFill>
                <a:latin typeface="Calibri Light"/>
              </a:rPr>
              <a:t>)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2000" b="1" strike="noStrike" dirty="0">
                <a:solidFill>
                  <a:srgbClr val="333399"/>
                </a:solidFill>
                <a:latin typeface="Calibri Light"/>
              </a:rPr>
              <a:t>- EU-maiden on päästettävä markkinoille suklaa,</a:t>
            </a:r>
            <a:br>
              <a:rPr lang="fi-FI" sz="2000" b="1" strike="noStrike" dirty="0">
                <a:solidFill>
                  <a:srgbClr val="333399"/>
                </a:solidFill>
                <a:latin typeface="Calibri Light"/>
              </a:rPr>
            </a:br>
            <a:r>
              <a:rPr lang="fi-FI" sz="2000" b="1" strike="noStrike" dirty="0">
                <a:solidFill>
                  <a:srgbClr val="333399"/>
                </a:solidFill>
                <a:latin typeface="Calibri Light"/>
              </a:rPr>
              <a:t>joka sisältää muita kasvirasvoja kuin kaakaovoita</a:t>
            </a:r>
            <a:br>
              <a:rPr lang="fi-FI" dirty="0"/>
            </a:br>
            <a:r>
              <a:rPr lang="fi-FI" sz="1600" b="1" strike="noStrike" dirty="0">
                <a:solidFill>
                  <a:srgbClr val="3E6FD2"/>
                </a:solidFill>
                <a:latin typeface="Calibri Light"/>
              </a:rPr>
              <a:t>(</a:t>
            </a:r>
            <a:r>
              <a:rPr lang="fi-FI" sz="1600" b="1" i="1" strike="noStrike" dirty="0">
                <a:solidFill>
                  <a:srgbClr val="3E6FD2"/>
                </a:solidFill>
                <a:latin typeface="Calibri Light"/>
              </a:rPr>
              <a:t>eli muissa EU-maissa saa myydä suklaata, joka sisältää muita valmistusaineita</a:t>
            </a:r>
            <a:br>
              <a:rPr lang="fi-FI" sz="1600" b="1" i="1" strike="noStrike" dirty="0">
                <a:solidFill>
                  <a:srgbClr val="3E6FD2"/>
                </a:solidFill>
                <a:latin typeface="Calibri Light"/>
              </a:rPr>
            </a:br>
            <a:r>
              <a:rPr lang="fi-FI" sz="1600" b="1" i="1" strike="noStrike" dirty="0">
                <a:solidFill>
                  <a:srgbClr val="3E6FD2"/>
                </a:solidFill>
                <a:latin typeface="Calibri Light"/>
              </a:rPr>
              <a:t> ja sitä saa silti kutsua suklaaksi</a:t>
            </a:r>
            <a:r>
              <a:rPr lang="fi-FI" sz="1600" b="1" strike="noStrike" dirty="0">
                <a:solidFill>
                  <a:srgbClr val="3E6FD2"/>
                </a:solidFill>
                <a:latin typeface="Calibri Light"/>
              </a:rPr>
              <a:t>)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2600" b="1" strike="noStrike">
                <a:solidFill>
                  <a:srgbClr val="0F5494"/>
                </a:solidFill>
                <a:latin typeface="Verdana"/>
              </a:rPr>
              <a:t>Komission ehdotus suklaadirektiiviksi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fi-FI" sz="2000" b="1" strike="noStrike">
                <a:solidFill>
                  <a:srgbClr val="333399"/>
                </a:solidFill>
                <a:latin typeface="Calibri Light"/>
              </a:rPr>
              <a:t>Seuraavaksi teille annetaan aineistoa. </a:t>
            </a:r>
            <a:br>
              <a:rPr lang="fi-FI"/>
            </a:br>
            <a:br>
              <a:rPr lang="fi-FI"/>
            </a:br>
            <a:r>
              <a:rPr lang="fi-FI" sz="2000" b="1" strike="noStrike">
                <a:solidFill>
                  <a:srgbClr val="333399"/>
                </a:solidFill>
                <a:latin typeface="Calibri Light"/>
              </a:rPr>
              <a:t>Voitte tutustua siihen muutaman minuutin ajan.</a:t>
            </a:r>
            <a:br>
              <a:rPr lang="fi-FI"/>
            </a:br>
            <a:br>
              <a:rPr lang="fi-FI"/>
            </a:br>
            <a:br>
              <a:rPr lang="fi-FI"/>
            </a:br>
            <a:r>
              <a:rPr lang="fi-FI" sz="3600" b="1" strike="noStrike">
                <a:solidFill>
                  <a:srgbClr val="333399"/>
                </a:solidFill>
                <a:latin typeface="Calibri Light"/>
              </a:rPr>
              <a:t>Onnea matkaan!</a:t>
            </a:r>
            <a:br>
              <a:rPr lang="fi-FI"/>
            </a:br>
            <a:br>
              <a:rPr lang="fi-FI"/>
            </a:br>
            <a:br>
              <a:rPr lang="fi-FI"/>
            </a:br>
            <a:endParaRPr lang="fi-FI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91520" y="1989000"/>
            <a:ext cx="237600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2000" b="1" strike="noStrike">
                <a:solidFill>
                  <a:srgbClr val="0F5494"/>
                </a:solidFill>
                <a:latin typeface="Verdana"/>
                <a:ea typeface="Verdana"/>
              </a:rPr>
              <a:t>Euroopan unioni:</a:t>
            </a:r>
            <a:br>
              <a:rPr lang="fi-FI"/>
            </a:br>
            <a:r>
              <a:rPr lang="fi-FI" sz="2000" b="1" strike="noStrike">
                <a:solidFill>
                  <a:srgbClr val="0F5494"/>
                </a:solidFill>
                <a:latin typeface="Verdana"/>
                <a:ea typeface="Verdana"/>
              </a:rPr>
              <a:t>27 maata</a:t>
            </a:r>
            <a:br>
              <a:rPr lang="fi-FI"/>
            </a:br>
            <a:br>
              <a:rPr lang="fi-FI"/>
            </a:br>
            <a:endParaRPr lang="fi-FI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017D46D-57A6-A3DF-3968-A7F582064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268760"/>
            <a:ext cx="5919927" cy="5330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fi-FI" sz="1800" b="1" strike="noStrike" dirty="0">
                <a:solidFill>
                  <a:srgbClr val="0F5494"/>
                </a:solidFill>
                <a:latin typeface="Verdana"/>
              </a:rPr>
              <a:t>Väkiluku vuonna 2024 (miljoonaa)</a:t>
            </a:r>
            <a:br>
              <a:rPr lang="fi-FI" dirty="0"/>
            </a:br>
            <a:r>
              <a:rPr lang="fi-FI" sz="1800" b="1" strike="noStrike" dirty="0">
                <a:solidFill>
                  <a:srgbClr val="0F5494"/>
                </a:solidFill>
                <a:latin typeface="Verdana"/>
              </a:rPr>
              <a:t>yhteensä 449 miljoonaa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F66B532-7F6A-66B7-89DF-311AD2DD1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07136"/>
              </p:ext>
            </p:extLst>
          </p:nvPr>
        </p:nvGraphicFramePr>
        <p:xfrm>
          <a:off x="2038221" y="2033184"/>
          <a:ext cx="8110539" cy="447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fi-FI" sz="2100" b="1" strike="noStrike">
                <a:solidFill>
                  <a:srgbClr val="0F5494"/>
                </a:solidFill>
                <a:latin typeface="Verdana"/>
              </a:rPr>
              <a:t>Kolme puheenjohtajaa: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br>
              <a:rPr lang="fi-FI"/>
            </a:br>
            <a:r>
              <a:rPr lang="fi-FI" sz="1430" b="1" strike="noStrike">
                <a:solidFill>
                  <a:srgbClr val="333399"/>
                </a:solidFill>
                <a:latin typeface="Verdana"/>
              </a:rPr>
              <a:t>Euroopan parlamentti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30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i-FI" sz="1430" b="1" strike="noStrike" dirty="0" err="1">
                <a:solidFill>
                  <a:srgbClr val="667F1E"/>
                </a:solidFill>
                <a:latin typeface="Verdana"/>
              </a:rPr>
              <a:t>António</a:t>
            </a:r>
            <a:r>
              <a:rPr lang="fi-FI" sz="1430" b="1" strike="noStrike" dirty="0">
                <a:solidFill>
                  <a:srgbClr val="667F1E"/>
                </a:solidFill>
                <a:latin typeface="Verdana"/>
              </a:rPr>
              <a:t> Costa</a:t>
            </a:r>
            <a:br>
              <a:rPr lang="fi-FI" dirty="0"/>
            </a:br>
            <a:r>
              <a:rPr lang="fi-FI" sz="1430" b="1" strike="noStrike" dirty="0">
                <a:solidFill>
                  <a:srgbClr val="333399"/>
                </a:solidFill>
                <a:latin typeface="Verdana"/>
              </a:rPr>
              <a:t>Eurooppa-neuvosto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fi-FI" sz="1430" b="1" strike="noStrike">
                <a:solidFill>
                  <a:srgbClr val="333399"/>
                </a:solidFill>
                <a:latin typeface="Verdana"/>
              </a:rPr>
              <a:t>Euroopan komissio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5" name="Picture 12"/>
          <p:cNvPicPr/>
          <p:nvPr/>
        </p:nvPicPr>
        <p:blipFill>
          <a:blip r:embed="rId3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4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847A2E-F389-C748-F1AB-6656530BB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38" y="3254678"/>
            <a:ext cx="1225185" cy="1420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Euroopan parlamentti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b="1" strike="noStrike">
                <a:solidFill>
                  <a:srgbClr val="0F5494"/>
                </a:solidFill>
                <a:latin typeface="Calibri Light"/>
              </a:rPr>
              <a:t>EU:n toimielimet </a:t>
            </a:r>
            <a:r>
              <a:rPr lang="fi-FI" sz="2000" b="1" strike="noStrike">
                <a:solidFill>
                  <a:srgbClr val="FFFFFF"/>
                </a:solidFill>
                <a:latin typeface="Calibri Light"/>
              </a:rPr>
              <a:t>toimielimet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19" y="4254480"/>
            <a:ext cx="1087213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Unionin tuomioistuin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493337" y="4254480"/>
            <a:ext cx="1154623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fi-FI" sz="1300" b="1" strike="noStrike" dirty="0">
                <a:solidFill>
                  <a:srgbClr val="333399"/>
                </a:solidFill>
                <a:latin typeface="Calibri"/>
              </a:rPr>
              <a:t>Tilintarkastus-tuomioistuin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Talous- ja sosiaalikomitea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Alueiden komitea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Ministerineuvosto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(neuvosto)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Euroopan komissio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Euroopan investointipankki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Euroopan keskuspankki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Toimeenpanovirastot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fi-FI" sz="1300" b="1" strike="noStrike">
                <a:solidFill>
                  <a:srgbClr val="333399"/>
                </a:solidFill>
                <a:latin typeface="Calibri"/>
              </a:rPr>
              <a:t>Eurooppa-neuvosto (huippukokous)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274000" y="2847960"/>
            <a:ext cx="51390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11" name="TextShape 2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b="1" strike="noStrike">
                <a:solidFill>
                  <a:srgbClr val="0F5494"/>
                </a:solidFill>
                <a:latin typeface="Calibri Light"/>
              </a:rPr>
              <a:t>Euroopan parlamentti – kansalaisten ääni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205240" y="2006640"/>
            <a:ext cx="527652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Tekee päätökset EU:n lainsäädännöstä ja talousarviosta yhdessä ministerineuvoston kanssa</a:t>
            </a:r>
            <a:br>
              <a:rPr lang="fi-FI" dirty="0"/>
            </a:b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Kaiken EU:n toiminnan demokraattinen valvonta</a:t>
            </a:r>
          </a:p>
          <a:p>
            <a:pPr>
              <a:lnSpc>
                <a:spcPct val="100000"/>
              </a:lnSpc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Euroopan parlamentissa on 705 jäsentä</a:t>
            </a:r>
          </a:p>
          <a:p>
            <a:pPr>
              <a:lnSpc>
                <a:spcPct val="100000"/>
              </a:lnSpc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Vaalit järjestetään viiden vuoden välein </a:t>
            </a:r>
            <a:r>
              <a:rPr lang="fi-FI" sz="1600" b="1" strike="noStrike">
                <a:solidFill>
                  <a:srgbClr val="333399"/>
                </a:solidFill>
                <a:latin typeface="Verdana"/>
              </a:rPr>
              <a:t>(2024–2029)</a:t>
            </a:r>
            <a:endParaRPr lang="fi-FI" sz="1600" b="1" strike="noStrike" dirty="0">
              <a:solidFill>
                <a:srgbClr val="333399"/>
              </a:solidFill>
              <a:latin typeface="Verdana"/>
            </a:endParaRP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b="1" strike="noStrike">
                <a:solidFill>
                  <a:srgbClr val="0F5494"/>
                </a:solidFill>
                <a:latin typeface="Calibri Light"/>
              </a:rPr>
              <a:t>Ministerineuvosto – jäsenvaltioiden ääni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40589" y="1805760"/>
            <a:ext cx="6116051" cy="43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Yksi ministeri jokaisesta EU-maasta</a:t>
            </a:r>
            <a:br>
              <a:rPr lang="fi-FI" dirty="0"/>
            </a:b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Puheenjohtajuus vaihtuu kuuden kuukauden välein</a:t>
            </a:r>
            <a:br>
              <a:rPr lang="fi-FI" dirty="0"/>
            </a:b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Tekee päätökset EU:n lainsäädännöstä ja talousarviosta yhdessä parlamentin kanssa</a:t>
            </a:r>
            <a:br>
              <a:rPr lang="fi-FI" dirty="0"/>
            </a:b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Hallinnoi yhteistä </a:t>
            </a:r>
            <a:br>
              <a:rPr lang="fi-FI" dirty="0"/>
            </a:b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   </a:t>
            </a:r>
            <a:r>
              <a:rPr lang="fi-FI" sz="1600" b="1" strike="noStrike" dirty="0" err="1">
                <a:solidFill>
                  <a:srgbClr val="333399"/>
                </a:solidFill>
                <a:latin typeface="Verdana"/>
              </a:rPr>
              <a:t>ulko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- ja turvallisuuspolitiikkaa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b="1" strike="noStrike">
                <a:solidFill>
                  <a:srgbClr val="0F5494"/>
                </a:solidFill>
                <a:latin typeface="Calibri Light"/>
              </a:rPr>
              <a:t>Euroopan komissio – yhteisten etujen edistäjä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355200" y="1763094"/>
            <a:ext cx="5360400" cy="299987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27 itsenäistä jäsentä: </a:t>
            </a:r>
            <a:br>
              <a:rPr lang="fi-FI" dirty="0"/>
            </a:b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yksi jokaisesta EU-maasta</a:t>
            </a:r>
            <a:br>
              <a:rPr lang="fi-FI" dirty="0"/>
            </a:br>
            <a:endParaRPr lang="fi-FI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Ehdottaa uutta lainsäädäntöä</a:t>
            </a:r>
            <a:endParaRPr lang="fi-FI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Toimeenpaneva elin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Perussopimusten valvoja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fi-FI" sz="1600" b="1" strike="noStrike" dirty="0">
                <a:solidFill>
                  <a:srgbClr val="333399"/>
                </a:solidFill>
                <a:latin typeface="Verdana"/>
              </a:rPr>
              <a:t>Edustaa EU:ta kansainvälisissä yhteyksissä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277440" y="4514862"/>
            <a:ext cx="5328360" cy="19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fi-FI" sz="1200" b="1" strike="noStrike">
                <a:solidFill>
                  <a:srgbClr val="333399"/>
                </a:solidFill>
                <a:latin typeface="Calibri"/>
              </a:rPr>
              <a:t>Kansalaiset, eturyhmät ja asiantuntijat: keskustelu ja konsultointi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68604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fi-FI" sz="1200" b="1" strike="noStrike">
                <a:solidFill>
                  <a:srgbClr val="333399"/>
                </a:solidFill>
                <a:latin typeface="Calibri"/>
              </a:rPr>
              <a:t>Komissio: virallisen ehdotuksen laatiminen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fi-FI" sz="1200" b="1" strike="noStrike">
                <a:solidFill>
                  <a:srgbClr val="333399"/>
                </a:solidFill>
                <a:latin typeface="Calibri"/>
              </a:rPr>
              <a:t>Parlamentti ja ministerineuvosto: yhteinen päätös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fi-FI" sz="1200" b="1" strike="noStrike">
                <a:solidFill>
                  <a:srgbClr val="333399"/>
                </a:solidFill>
                <a:latin typeface="Calibri"/>
              </a:rPr>
              <a:t>Komissio ja tuomioistuin: täytäntöönpanon seuranta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0" name="CustomShape 11"/>
          <p:cNvSpPr/>
          <p:nvPr/>
        </p:nvSpPr>
        <p:spPr>
          <a:xfrm>
            <a:off x="3686040" y="487008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fi-FI" sz="1200" b="1" strike="noStrike">
                <a:solidFill>
                  <a:srgbClr val="333399"/>
                </a:solidFill>
                <a:latin typeface="Calibri"/>
              </a:rPr>
              <a:t>Kansalliset tai paikalliset viranomaiset: täytäntöönpano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5" name="CustomShape 16"/>
          <p:cNvSpPr/>
          <p:nvPr/>
        </p:nvSpPr>
        <p:spPr>
          <a:xfrm>
            <a:off x="1846800" y="1484640"/>
            <a:ext cx="7345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i-FI" sz="2800" b="1" strike="noStrike">
                <a:solidFill>
                  <a:srgbClr val="0F5494"/>
                </a:solidFill>
                <a:latin typeface="Verdana"/>
              </a:rPr>
              <a:t>EU:n lakien laatiminen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702</TotalTime>
  <Words>421</Words>
  <Application>Microsoft Office PowerPoint</Application>
  <PresentationFormat>Widescreen</PresentationFormat>
  <Paragraphs>82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ORETANO Manuela (COMM)</cp:lastModifiedBy>
  <cp:revision>87</cp:revision>
  <dcterms:created xsi:type="dcterms:W3CDTF">2015-09-01T10:36:18Z</dcterms:created>
  <dcterms:modified xsi:type="dcterms:W3CDTF">2025-07-17T15:30:56Z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