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97" r:id="rId2"/>
  </p:sldMasterIdLst>
  <p:notesMasterIdLst>
    <p:notesMasterId r:id="rId14"/>
  </p:notesMasterIdLst>
  <p:handoutMasterIdLst>
    <p:handoutMasterId r:id="rId15"/>
  </p:handoutMasterIdLst>
  <p:sldIdLst>
    <p:sldId id="293" r:id="rId3"/>
    <p:sldId id="289" r:id="rId4"/>
    <p:sldId id="282" r:id="rId5"/>
    <p:sldId id="283" r:id="rId6"/>
    <p:sldId id="281" r:id="rId7"/>
    <p:sldId id="292" r:id="rId8"/>
    <p:sldId id="284" r:id="rId9"/>
    <p:sldId id="294" r:id="rId10"/>
    <p:sldId id="295" r:id="rId11"/>
    <p:sldId id="286" r:id="rId12"/>
    <p:sldId id="285" r:id="rId13"/>
  </p:sldIdLst>
  <p:sldSz cx="9144000" cy="6858000" type="screen4x3"/>
  <p:notesSz cx="6858000" cy="9686925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00" autoAdjust="0"/>
    <p:restoredTop sz="87612" autoAdjust="0"/>
  </p:normalViewPr>
  <p:slideViewPr>
    <p:cSldViewPr snapToGrid="0">
      <p:cViewPr varScale="1">
        <p:scale>
          <a:sx n="98" d="100"/>
          <a:sy n="98" d="100"/>
        </p:scale>
        <p:origin x="1398" y="7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8.xml"/><Relationship Id="rId19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857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857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F5E63D0-2BC5-46C7-AE82-3EE0DB5B3F74}" type="datetimeFigureOut">
              <a:rPr lang="en-GB" smtClean="0"/>
              <a:t>08/12/2016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201151"/>
            <a:ext cx="2971800" cy="48577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9201151"/>
            <a:ext cx="2971800" cy="48577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385B840-338B-40D8-95E8-70CF690E085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73719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2"/>
            <a:ext cx="2971800" cy="4860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B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2"/>
            <a:ext cx="2971800" cy="4860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982D999-D480-4944-913A-C949F4A045B3}" type="datetimeFigureOut">
              <a:rPr lang="fr-BE" smtClean="0"/>
              <a:t>8/12/2016</a:t>
            </a:fld>
            <a:endParaRPr lang="fr-B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49363" y="1211263"/>
            <a:ext cx="4359275" cy="32686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B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661834"/>
            <a:ext cx="5486400" cy="381422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200898"/>
            <a:ext cx="2971800" cy="48602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9200898"/>
            <a:ext cx="2971800" cy="48602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926B27D-8703-4A77-A976-40F8CDD4E352}" type="slidenum">
              <a:rPr lang="fr-BE" smtClean="0"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5291649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  <a:ln/>
        </p:spPr>
      </p:sp>
      <p:sp>
        <p:nvSpPr>
          <p:cNvPr id="614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fr-FR" smtClean="0">
              <a:latin typeface="Arial" panose="020B0604020202020204" pitchFamily="34" charset="0"/>
            </a:endParaRPr>
          </a:p>
        </p:txBody>
      </p:sp>
      <p:sp>
        <p:nvSpPr>
          <p:cNvPr id="614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200">
                <a:solidFill>
                  <a:srgbClr val="0F5494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1pPr>
            <a:lvl2pPr marL="742950" indent="-285750">
              <a:defRPr sz="1200">
                <a:solidFill>
                  <a:srgbClr val="0F5494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1200">
                <a:solidFill>
                  <a:srgbClr val="0F5494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1200">
                <a:solidFill>
                  <a:srgbClr val="0F5494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1200">
                <a:solidFill>
                  <a:srgbClr val="0F5494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9pPr>
          </a:lstStyle>
          <a:p>
            <a:fld id="{30C44A59-1B9E-4492-8291-48F83EC0ABC6}" type="slidenum">
              <a:rPr lang="en-GB" altLang="fr-FR">
                <a:solidFill>
                  <a:srgbClr val="000000"/>
                </a:solidFill>
                <a:latin typeface="Arial" panose="020B0604020202020204" pitchFamily="34" charset="0"/>
              </a:rPr>
              <a:pPr/>
              <a:t>1</a:t>
            </a:fld>
            <a:endParaRPr lang="en-GB" altLang="fr-FR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6655488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249363" y="1211263"/>
            <a:ext cx="4359275" cy="32686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26B27D-8703-4A77-A976-40F8CDD4E352}" type="slidenum">
              <a:rPr lang="fr-BE" smtClean="0"/>
              <a:t>10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05161853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249363" y="1211263"/>
            <a:ext cx="4359275" cy="32686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Fiscal frameworks should be integrated with a debt</a:t>
            </a:r>
            <a:r>
              <a:rPr lang="en-GB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management strategy to manage cash flows effectively and </a:t>
            </a:r>
            <a:r>
              <a:rPr lang="en-GB" sz="1200" b="1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reduce sovereign financing ris</a:t>
            </a:r>
            <a:r>
              <a:rPr lang="en-GB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ks. In</a:t>
            </a:r>
            <a:r>
              <a:rPr lang="en-GB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this regard, a successful case is Solomon Islands that introduced in May 2012 a strategy to</a:t>
            </a:r>
            <a:r>
              <a:rPr lang="en-GB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strengthen debt management and debt sustainability, superseding the Honiara Club Agreement</a:t>
            </a:r>
            <a:r>
              <a:rPr lang="en-GB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that prevented the country from contracting external borrowing.</a:t>
            </a:r>
            <a:r>
              <a:rPr lang="en-GB" dirty="0" smtClean="0"/>
              <a:t> </a:t>
            </a:r>
            <a:br>
              <a:rPr lang="en-GB" dirty="0" smtClean="0"/>
            </a:b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26B27D-8703-4A77-A976-40F8CDD4E352}" type="slidenum">
              <a:rPr lang="fr-BE" smtClean="0"/>
              <a:t>11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67378539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249363" y="1211263"/>
            <a:ext cx="4359275" cy="32686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26B27D-8703-4A77-A976-40F8CDD4E352}" type="slidenum">
              <a:rPr lang="fr-BE" smtClean="0"/>
              <a:t>2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49002577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249363" y="1211263"/>
            <a:ext cx="4359275" cy="32686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26B27D-8703-4A77-A976-40F8CDD4E352}" type="slidenum">
              <a:rPr lang="fr-BE" smtClean="0"/>
              <a:t>3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77378578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249363" y="1211263"/>
            <a:ext cx="4359275" cy="32686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26B27D-8703-4A77-A976-40F8CDD4E352}" type="slidenum">
              <a:rPr lang="fr-BE" smtClean="0"/>
              <a:t>4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20367818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249363" y="1211263"/>
            <a:ext cx="4359275" cy="32686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26B27D-8703-4A77-A976-40F8CDD4E352}" type="slidenum">
              <a:rPr lang="fr-BE" smtClean="0"/>
              <a:t>5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418328337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249363" y="1211263"/>
            <a:ext cx="4359275" cy="32686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26B27D-8703-4A77-A976-40F8CDD4E352}" type="slidenum">
              <a:rPr lang="fr-BE" smtClean="0"/>
              <a:t>6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9761765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249363" y="1211263"/>
            <a:ext cx="4359275" cy="32686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200" b="1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Timor-Leste: </a:t>
            </a:r>
            <a:r>
              <a:rPr lang="en-GB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estimated sustainable income (ESI) rule </a:t>
            </a:r>
            <a:r>
              <a:rPr lang="en-GB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has </a:t>
            </a:r>
            <a:r>
              <a:rPr lang="en-GB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worked well </a:t>
            </a:r>
            <a:r>
              <a:rPr lang="en-GB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</a:t>
            </a:r>
            <a:r>
              <a:rPr lang="en-GB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minimize </a:t>
            </a:r>
            <a:r>
              <a:rPr lang="en-GB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effects of revenue volatility. It has also allowed Timor-Leste’s Petroleum Fund to</a:t>
            </a:r>
            <a:br>
              <a:rPr lang="en-GB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GB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grow to be equivalent to three times GDP.</a:t>
            </a:r>
            <a:r>
              <a:rPr lang="en-GB" dirty="0" smtClean="0"/>
              <a:t> </a:t>
            </a:r>
            <a:br>
              <a:rPr lang="en-GB" dirty="0" smtClean="0"/>
            </a:b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26B27D-8703-4A77-A976-40F8CDD4E352}" type="slidenum">
              <a:rPr lang="fr-BE" smtClean="0"/>
              <a:t>7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90445255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249363" y="1211263"/>
            <a:ext cx="4359275" cy="32686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26B27D-8703-4A77-A976-40F8CDD4E352}" type="slidenum">
              <a:rPr lang="fr-BE" smtClean="0"/>
              <a:t>8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84863206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249363" y="1211263"/>
            <a:ext cx="4359275" cy="32686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26B27D-8703-4A77-A976-40F8CDD4E352}" type="slidenum">
              <a:rPr lang="fr-BE" smtClean="0"/>
              <a:t>9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8005407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1" y="981075"/>
            <a:ext cx="9180513" cy="5876925"/>
          </a:xfrm>
          <a:prstGeom prst="rect">
            <a:avLst/>
          </a:prstGeom>
          <a:solidFill>
            <a:srgbClr val="0F5494"/>
          </a:solidFill>
          <a:ln w="25400" algn="ctr">
            <a:solidFill>
              <a:srgbClr val="0F5494"/>
            </a:solidFill>
            <a:miter lim="800000"/>
            <a:headEnd/>
            <a:tailEnd/>
          </a:ln>
          <a:effectLst>
            <a:outerShdw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 defTabSz="342900">
              <a:defRPr/>
            </a:pPr>
            <a:endParaRPr lang="en-US" sz="1350">
              <a:solidFill>
                <a:srgbClr val="FFFFFF"/>
              </a:solidFill>
            </a:endParaRPr>
          </a:p>
        </p:txBody>
      </p:sp>
      <p:pic>
        <p:nvPicPr>
          <p:cNvPr id="3086" name="Picture 6" descr="LOGO CE-EN-quadri.eps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7639" y="258765"/>
            <a:ext cx="1436687" cy="998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3995738" y="2565402"/>
            <a:ext cx="5040312" cy="790575"/>
          </a:xfrm>
        </p:spPr>
        <p:txBody>
          <a:bodyPr/>
          <a:lstStyle>
            <a:lvl1pPr marL="2381">
              <a:defRPr sz="5700">
                <a:solidFill>
                  <a:srgbClr val="FFD624"/>
                </a:solidFill>
              </a:defRPr>
            </a:lvl1pPr>
          </a:lstStyle>
          <a:p>
            <a:pPr lvl="0"/>
            <a:r>
              <a:rPr lang="en-US" altLang="en-US" noProof="0" smtClean="0"/>
              <a:t>Click to edit Master title style</a:t>
            </a:r>
            <a:endParaRPr lang="en-GB" altLang="en-US" noProof="0" smtClean="0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611188" y="3716340"/>
            <a:ext cx="8532812" cy="1728787"/>
          </a:xfrm>
        </p:spPr>
        <p:txBody>
          <a:bodyPr/>
          <a:lstStyle>
            <a:lvl1pPr marL="0" indent="0">
              <a:buFontTx/>
              <a:buNone/>
              <a:defRPr sz="2250" b="1" i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  <a:endParaRPr lang="en-GB" altLang="en-US" noProof="0" smtClean="0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 sz="900" b="1">
                <a:solidFill>
                  <a:schemeClr val="bg1"/>
                </a:solidFill>
                <a:latin typeface="+mn-lt"/>
              </a:defRPr>
            </a:lvl1pPr>
          </a:lstStyle>
          <a:p>
            <a:endParaRPr lang="en-GB" altLang="en-US">
              <a:solidFill>
                <a:srgbClr val="FFFFFF"/>
              </a:solidFill>
            </a:endParaRPr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endParaRPr lang="en-GB" altLang="en-US">
              <a:solidFill>
                <a:srgbClr val="FFFFFF"/>
              </a:solidFill>
            </a:endParaRPr>
          </a:p>
        </p:txBody>
      </p:sp>
      <p:sp>
        <p:nvSpPr>
          <p:cNvPr id="3080" name="Rectangle 8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fld id="{18AE2B84-DBCC-4838-923B-3C09228DE7E5}" type="slidenum">
              <a:rPr lang="en-GB" altLang="en-US">
                <a:solidFill>
                  <a:srgbClr val="FFFFFF"/>
                </a:solidFill>
              </a:rPr>
              <a:pPr/>
              <a:t>‹#›</a:t>
            </a:fld>
            <a:endParaRPr lang="en-GB" altLang="en-US">
              <a:solidFill>
                <a:srgbClr val="FFFFFF"/>
              </a:solidFill>
            </a:endParaRPr>
          </a:p>
        </p:txBody>
      </p:sp>
      <p:sp>
        <p:nvSpPr>
          <p:cNvPr id="7" name="Rectangle 6"/>
          <p:cNvSpPr/>
          <p:nvPr userDrawn="1"/>
        </p:nvSpPr>
        <p:spPr>
          <a:xfrm>
            <a:off x="4267200" y="6659563"/>
            <a:ext cx="611188" cy="215900"/>
          </a:xfrm>
          <a:prstGeom prst="rect">
            <a:avLst/>
          </a:prstGeom>
          <a:solidFill>
            <a:srgbClr val="133176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342900">
              <a:defRPr/>
            </a:pPr>
            <a:endParaRPr lang="en-US" sz="135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00800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1FAD148-9B8A-411B-B29F-9A9B4AC80436}" type="slidenum">
              <a:rPr lang="en-GB" altLang="en-US">
                <a:solidFill>
                  <a:srgbClr val="000000"/>
                </a:solidFill>
              </a:rPr>
              <a:pPr/>
              <a:t>‹#›</a:t>
            </a:fld>
            <a:endParaRPr lang="en-GB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58449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15114" y="1339850"/>
            <a:ext cx="2071687" cy="46815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95288" y="1339850"/>
            <a:ext cx="6067425" cy="46815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C17169-2A12-4F1D-83D2-6D8A0E953CBF}" type="slidenum">
              <a:rPr lang="en-GB" altLang="en-US">
                <a:solidFill>
                  <a:srgbClr val="000000"/>
                </a:solidFill>
              </a:rPr>
              <a:pPr/>
              <a:t>‹#›</a:t>
            </a:fld>
            <a:endParaRPr lang="en-GB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146960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1" y="981075"/>
            <a:ext cx="9180513" cy="5876925"/>
          </a:xfrm>
          <a:prstGeom prst="rect">
            <a:avLst/>
          </a:prstGeom>
          <a:solidFill>
            <a:srgbClr val="0F5494"/>
          </a:solidFill>
          <a:ln w="25400">
            <a:solidFill>
              <a:srgbClr val="0F5494"/>
            </a:solidFill>
            <a:miter lim="800000"/>
            <a:headEnd/>
            <a:tailEnd/>
          </a:ln>
          <a:effectLst>
            <a:outerShdw blurRad="63500"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 defTabSz="342900">
              <a:defRPr/>
            </a:pPr>
            <a:endParaRPr lang="en-US" sz="1350">
              <a:solidFill>
                <a:srgbClr val="FFFFFF"/>
              </a:solidFill>
            </a:endParaRPr>
          </a:p>
        </p:txBody>
      </p:sp>
      <p:pic>
        <p:nvPicPr>
          <p:cNvPr id="5" name="Picture 6" descr="LOGO CE-EN-quadri.eps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7639" y="258765"/>
            <a:ext cx="1436687" cy="998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4267200" y="6659563"/>
            <a:ext cx="611188" cy="215900"/>
          </a:xfrm>
          <a:prstGeom prst="rect">
            <a:avLst/>
          </a:prstGeom>
          <a:solidFill>
            <a:srgbClr val="133176"/>
          </a:solidFill>
          <a:ln w="9525">
            <a:solidFill>
              <a:srgbClr val="133176"/>
            </a:solidFill>
            <a:miter lim="800000"/>
            <a:headEnd/>
            <a:tailEnd/>
          </a:ln>
          <a:effectLst>
            <a:outerShdw blurRad="63500"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 defTabSz="342900">
              <a:defRPr/>
            </a:pPr>
            <a:endParaRPr lang="en-US" sz="1350">
              <a:solidFill>
                <a:srgbClr val="FFFFFF"/>
              </a:solidFill>
            </a:endParaRP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3995738" y="2565402"/>
            <a:ext cx="5040312" cy="790575"/>
          </a:xfrm>
        </p:spPr>
        <p:txBody>
          <a:bodyPr/>
          <a:lstStyle>
            <a:lvl1pPr marL="2381">
              <a:defRPr sz="5700">
                <a:solidFill>
                  <a:srgbClr val="FFD624"/>
                </a:solidFill>
              </a:defRPr>
            </a:lvl1pPr>
          </a:lstStyle>
          <a:p>
            <a:pPr lvl="0"/>
            <a:r>
              <a:rPr lang="fr-BE" noProof="0" smtClean="0"/>
              <a:t>Title</a:t>
            </a:r>
            <a:endParaRPr lang="en-GB" noProof="0" smtClean="0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611188" y="3716340"/>
            <a:ext cx="8532812" cy="1728787"/>
          </a:xfrm>
        </p:spPr>
        <p:txBody>
          <a:bodyPr/>
          <a:lstStyle>
            <a:lvl1pPr marL="0" indent="0">
              <a:buFontTx/>
              <a:buNone/>
              <a:defRPr sz="2250" b="1" i="0">
                <a:solidFill>
                  <a:schemeClr val="bg1"/>
                </a:solidFill>
              </a:defRPr>
            </a:lvl1pPr>
          </a:lstStyle>
          <a:p>
            <a:pPr lvl="0"/>
            <a:r>
              <a:rPr lang="fr-BE" noProof="0" smtClean="0"/>
              <a:t>Subtitle</a:t>
            </a:r>
            <a:endParaRPr lang="en-GB" noProof="0" smtClean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z="900" b="1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endParaRPr lang="en-GB">
              <a:solidFill>
                <a:srgbClr val="FFFFFF"/>
              </a:solidFill>
            </a:endParaRPr>
          </a:p>
        </p:txBody>
      </p:sp>
      <p:sp>
        <p:nvSpPr>
          <p:cNvPr id="8" name="Rectangle 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endParaRPr lang="en-GB">
              <a:solidFill>
                <a:srgbClr val="FFFFFF"/>
              </a:solidFill>
            </a:endParaRPr>
          </a:p>
        </p:txBody>
      </p:sp>
      <p:sp>
        <p:nvSpPr>
          <p:cNvPr id="9" name="Rectangle 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Verdana" panose="020B0604030504040204" pitchFamily="34" charset="0"/>
              </a:defRPr>
            </a:lvl1pPr>
          </a:lstStyle>
          <a:p>
            <a:fld id="{5461B619-D177-461B-8EFC-F91FF106A445}" type="slidenum">
              <a:rPr lang="en-GB" altLang="fr-FR">
                <a:solidFill>
                  <a:srgbClr val="FFFFFF"/>
                </a:solidFill>
              </a:rPr>
              <a:pPr/>
              <a:t>‹#›</a:t>
            </a:fld>
            <a:endParaRPr lang="en-GB" altLang="fr-FR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405905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CA14C10-8930-4349-8679-6474E50C0B15}" type="slidenum">
              <a:rPr lang="en-GB" altLang="fr-FR">
                <a:solidFill>
                  <a:srgbClr val="000000"/>
                </a:solidFill>
              </a:rPr>
              <a:pPr/>
              <a:t>‹#›</a:t>
            </a:fld>
            <a:endParaRPr lang="en-GB" altLang="fr-F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341153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5"/>
          </a:xfr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6E8B9A1-D0B4-4A37-91C9-0B01D79A6E8D}" type="slidenum">
              <a:rPr lang="en-GB" altLang="fr-FR">
                <a:solidFill>
                  <a:srgbClr val="000000"/>
                </a:solidFill>
              </a:rPr>
              <a:pPr/>
              <a:t>‹#›</a:t>
            </a:fld>
            <a:endParaRPr lang="en-GB" altLang="fr-F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762263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492377"/>
            <a:ext cx="4038600" cy="3529013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492377"/>
            <a:ext cx="4038600" cy="3529013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A4C3D19-3EF2-422E-9B80-07F30C2BCDD9}" type="slidenum">
              <a:rPr lang="en-GB" altLang="fr-FR">
                <a:solidFill>
                  <a:srgbClr val="000000"/>
                </a:solidFill>
              </a:rPr>
              <a:pPr/>
              <a:t>‹#›</a:t>
            </a:fld>
            <a:endParaRPr lang="en-GB" altLang="fr-F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924083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BF896F0-7B5D-4B87-9B33-B2D1B1E5FD0C}" type="slidenum">
              <a:rPr lang="en-GB" altLang="fr-FR">
                <a:solidFill>
                  <a:srgbClr val="000000"/>
                </a:solidFill>
              </a:rPr>
              <a:pPr/>
              <a:t>‹#›</a:t>
            </a:fld>
            <a:endParaRPr lang="en-GB" altLang="fr-F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320845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805A190-99E8-4784-938D-96F00C569DE4}" type="slidenum">
              <a:rPr lang="en-GB" altLang="fr-FR">
                <a:solidFill>
                  <a:srgbClr val="000000"/>
                </a:solidFill>
              </a:rPr>
              <a:pPr/>
              <a:t>‹#›</a:t>
            </a:fld>
            <a:endParaRPr lang="en-GB" altLang="fr-F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24119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99E3A09-B566-41E7-9828-A4B65B9E4A47}" type="slidenum">
              <a:rPr lang="en-GB" altLang="fr-FR">
                <a:solidFill>
                  <a:srgbClr val="000000"/>
                </a:solidFill>
              </a:rPr>
              <a:pPr/>
              <a:t>‹#›</a:t>
            </a:fld>
            <a:endParaRPr lang="en-GB" altLang="fr-F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085949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2"/>
            <a:ext cx="3008313" cy="4691063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9953917-67C3-40E4-B86B-91D676250F45}" type="slidenum">
              <a:rPr lang="en-GB" altLang="fr-FR">
                <a:solidFill>
                  <a:srgbClr val="000000"/>
                </a:solidFill>
              </a:rPr>
              <a:pPr/>
              <a:t>‹#›</a:t>
            </a:fld>
            <a:endParaRPr lang="en-GB" altLang="fr-F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95156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0703040-F6D5-415B-93FA-C04D8AB601DA}" type="slidenum">
              <a:rPr lang="en-GB" altLang="en-US">
                <a:solidFill>
                  <a:srgbClr val="000000"/>
                </a:solidFill>
              </a:rPr>
              <a:pPr/>
              <a:t>‹#›</a:t>
            </a:fld>
            <a:endParaRPr lang="en-GB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589370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DF14A3C-7778-48E8-9BDC-B89E480E2137}" type="slidenum">
              <a:rPr lang="en-GB" altLang="fr-FR">
                <a:solidFill>
                  <a:srgbClr val="000000"/>
                </a:solidFill>
              </a:rPr>
              <a:pPr/>
              <a:t>‹#›</a:t>
            </a:fld>
            <a:endParaRPr lang="en-GB" altLang="fr-F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304139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4022414-7F56-482A-BE9C-087A5B0E2845}" type="slidenum">
              <a:rPr lang="en-GB" altLang="fr-FR">
                <a:solidFill>
                  <a:srgbClr val="000000"/>
                </a:solidFill>
              </a:rPr>
              <a:pPr/>
              <a:t>‹#›</a:t>
            </a:fld>
            <a:endParaRPr lang="en-GB" altLang="fr-F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230715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15114" y="1339850"/>
            <a:ext cx="2071687" cy="4681538"/>
          </a:xfrm>
        </p:spPr>
        <p:txBody>
          <a:bodyPr vert="eaVert"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95288" y="1339850"/>
            <a:ext cx="6067425" cy="4681538"/>
          </a:xfrm>
        </p:spPr>
        <p:txBody>
          <a:bodyPr vert="eaVert"/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2610B23-4B1E-46AB-946A-5BDDCDA8008D}" type="slidenum">
              <a:rPr lang="en-GB" altLang="fr-FR">
                <a:solidFill>
                  <a:srgbClr val="000000"/>
                </a:solidFill>
              </a:rPr>
              <a:pPr/>
              <a:t>‹#›</a:t>
            </a:fld>
            <a:endParaRPr lang="en-GB" altLang="fr-F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805814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342900" indent="0" algn="ctr">
              <a:buNone/>
              <a:defRPr/>
            </a:lvl2pPr>
            <a:lvl3pPr marL="685800" indent="0" algn="ctr">
              <a:buNone/>
              <a:defRPr/>
            </a:lvl3pPr>
            <a:lvl4pPr marL="1028700" indent="0" algn="ctr">
              <a:buNone/>
              <a:defRPr/>
            </a:lvl4pPr>
            <a:lvl5pPr marL="1371600" indent="0" algn="ctr">
              <a:buNone/>
              <a:defRPr/>
            </a:lvl5pPr>
            <a:lvl6pPr marL="1714500" indent="0" algn="ctr">
              <a:buNone/>
              <a:defRPr/>
            </a:lvl6pPr>
            <a:lvl7pPr marL="2057400" indent="0" algn="ctr">
              <a:buNone/>
              <a:defRPr/>
            </a:lvl7pPr>
            <a:lvl8pPr marL="2400300" indent="0" algn="ctr">
              <a:buNone/>
              <a:defRPr/>
            </a:lvl8pPr>
            <a:lvl9pPr marL="27432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96C27DB-40C4-402A-99AE-B1F4B4E03484}" type="slidenum">
              <a:rPr lang="en-GB" altLang="fr-FR">
                <a:solidFill>
                  <a:srgbClr val="000000"/>
                </a:solidFill>
              </a:rPr>
              <a:pPr/>
              <a:t>‹#›</a:t>
            </a:fld>
            <a:endParaRPr lang="en-GB" altLang="fr-F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74738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5"/>
          </a:xfr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8AA77AB-DE0C-457D-8918-7A6F8EBE653F}" type="slidenum">
              <a:rPr lang="en-GB" altLang="en-US">
                <a:solidFill>
                  <a:srgbClr val="000000"/>
                </a:solidFill>
              </a:rPr>
              <a:pPr/>
              <a:t>‹#›</a:t>
            </a:fld>
            <a:endParaRPr lang="en-GB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16507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492377"/>
            <a:ext cx="4038600" cy="3529013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492377"/>
            <a:ext cx="4038600" cy="3529013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823FE0B-4E40-4924-9D05-915FE83DC1B2}" type="slidenum">
              <a:rPr lang="en-GB" altLang="en-US">
                <a:solidFill>
                  <a:srgbClr val="000000"/>
                </a:solidFill>
              </a:rPr>
              <a:pPr/>
              <a:t>‹#›</a:t>
            </a:fld>
            <a:endParaRPr lang="en-GB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26947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9055B6C-74A7-4FA8-9BCA-3844F0A73DF4}" type="slidenum">
              <a:rPr lang="en-GB" altLang="en-US">
                <a:solidFill>
                  <a:srgbClr val="000000"/>
                </a:solidFill>
              </a:rPr>
              <a:pPr/>
              <a:t>‹#›</a:t>
            </a:fld>
            <a:endParaRPr lang="en-GB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89651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BE96AC8-AD65-4014-BFF0-2AFEDFFB49DC}" type="slidenum">
              <a:rPr lang="en-GB" altLang="en-US">
                <a:solidFill>
                  <a:srgbClr val="000000"/>
                </a:solidFill>
              </a:rPr>
              <a:pPr/>
              <a:t>‹#›</a:t>
            </a:fld>
            <a:endParaRPr lang="en-GB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44048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3564FC6-F83B-4B95-950F-99E8ACDBE5A8}" type="slidenum">
              <a:rPr lang="en-GB" altLang="en-US">
                <a:solidFill>
                  <a:srgbClr val="000000"/>
                </a:solidFill>
              </a:rPr>
              <a:pPr/>
              <a:t>‹#›</a:t>
            </a:fld>
            <a:endParaRPr lang="en-GB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19719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2"/>
            <a:ext cx="3008313" cy="4691063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BE292F-905C-466A-ADCD-E57A1948F33C}" type="slidenum">
              <a:rPr lang="en-GB" altLang="en-US">
                <a:solidFill>
                  <a:srgbClr val="000000"/>
                </a:solidFill>
              </a:rPr>
              <a:pPr/>
              <a:t>‹#›</a:t>
            </a:fld>
            <a:endParaRPr lang="en-GB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5899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A92EDA4-F78C-40B5-8490-4E75EEEBDC54}" type="slidenum">
              <a:rPr lang="en-GB" altLang="en-US">
                <a:solidFill>
                  <a:srgbClr val="000000"/>
                </a:solidFill>
              </a:rPr>
              <a:pPr/>
              <a:t>‹#›</a:t>
            </a:fld>
            <a:endParaRPr lang="en-GB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48020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95288" y="1339850"/>
            <a:ext cx="8229600" cy="936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Title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2492377"/>
            <a:ext cx="8229600" cy="3529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BE" altLang="en-US" smtClean="0"/>
              <a:t>Second level</a:t>
            </a:r>
            <a:endParaRPr lang="en-GB" altLang="en-US" smtClean="0"/>
          </a:p>
          <a:p>
            <a:pPr lvl="1"/>
            <a:r>
              <a:rPr lang="en-GB" altLang="en-US" smtClean="0"/>
              <a:t>Third level</a:t>
            </a:r>
          </a:p>
          <a:p>
            <a:pPr lvl="2"/>
            <a:r>
              <a:rPr lang="en-GB" altLang="en-US" smtClean="0"/>
              <a:t>- Fourth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50">
                <a:solidFill>
                  <a:schemeClr val="tx1"/>
                </a:solidFill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50">
                <a:solidFill>
                  <a:schemeClr val="tx1"/>
                </a:solidFill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50">
                <a:solidFill>
                  <a:schemeClr val="tx1"/>
                </a:solidFill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29CD06A7-2A50-4D97-B578-9C71637DB097}" type="slidenum">
              <a:rPr lang="en-GB" alt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0" y="0"/>
            <a:ext cx="9144000" cy="957263"/>
          </a:xfrm>
          <a:prstGeom prst="rect">
            <a:avLst/>
          </a:prstGeom>
          <a:solidFill>
            <a:srgbClr val="0F5494"/>
          </a:solidFill>
          <a:ln>
            <a:solidFill>
              <a:srgbClr val="0F5494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342900">
              <a:defRPr/>
            </a:pPr>
            <a:endParaRPr lang="en-US" sz="1350">
              <a:solidFill>
                <a:srgbClr val="FFFFFF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262438" y="6659565"/>
            <a:ext cx="611187" cy="198437"/>
          </a:xfrm>
          <a:prstGeom prst="rect">
            <a:avLst/>
          </a:prstGeom>
          <a:solidFill>
            <a:srgbClr val="133176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342900">
              <a:defRPr/>
            </a:pPr>
            <a:endParaRPr lang="en-US" sz="1350">
              <a:solidFill>
                <a:srgbClr val="FFFFFF"/>
              </a:solidFill>
            </a:endParaRPr>
          </a:p>
        </p:txBody>
      </p:sp>
      <p:pic>
        <p:nvPicPr>
          <p:cNvPr id="1041" name="Picture 17" descr="LOGO CE_Vertical_EN_NEG_quadri_HR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7639" y="258765"/>
            <a:ext cx="1436687" cy="10048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814023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269081" algn="l" rtl="0" eaLnBrk="1" fontAlgn="base" hangingPunct="1">
        <a:spcBef>
          <a:spcPct val="0"/>
        </a:spcBef>
        <a:spcAft>
          <a:spcPct val="0"/>
        </a:spcAft>
        <a:defRPr sz="2250" b="1">
          <a:solidFill>
            <a:srgbClr val="0F5494"/>
          </a:solidFill>
          <a:latin typeface="+mj-lt"/>
          <a:ea typeface="+mj-ea"/>
          <a:cs typeface="+mj-cs"/>
        </a:defRPr>
      </a:lvl1pPr>
      <a:lvl2pPr marL="269081" algn="l" rtl="0" eaLnBrk="1" fontAlgn="base" hangingPunct="1">
        <a:spcBef>
          <a:spcPct val="0"/>
        </a:spcBef>
        <a:spcAft>
          <a:spcPct val="0"/>
        </a:spcAft>
        <a:defRPr sz="2250" b="1">
          <a:solidFill>
            <a:srgbClr val="0F5494"/>
          </a:solidFill>
          <a:latin typeface="Verdana" pitchFamily="34" charset="0"/>
        </a:defRPr>
      </a:lvl2pPr>
      <a:lvl3pPr marL="269081" algn="l" rtl="0" eaLnBrk="1" fontAlgn="base" hangingPunct="1">
        <a:spcBef>
          <a:spcPct val="0"/>
        </a:spcBef>
        <a:spcAft>
          <a:spcPct val="0"/>
        </a:spcAft>
        <a:defRPr sz="2250" b="1">
          <a:solidFill>
            <a:srgbClr val="0F5494"/>
          </a:solidFill>
          <a:latin typeface="Verdana" pitchFamily="34" charset="0"/>
        </a:defRPr>
      </a:lvl3pPr>
      <a:lvl4pPr marL="269081" algn="l" rtl="0" eaLnBrk="1" fontAlgn="base" hangingPunct="1">
        <a:spcBef>
          <a:spcPct val="0"/>
        </a:spcBef>
        <a:spcAft>
          <a:spcPct val="0"/>
        </a:spcAft>
        <a:defRPr sz="2250" b="1">
          <a:solidFill>
            <a:srgbClr val="0F5494"/>
          </a:solidFill>
          <a:latin typeface="Verdana" pitchFamily="34" charset="0"/>
        </a:defRPr>
      </a:lvl4pPr>
      <a:lvl5pPr marL="269081" algn="l" rtl="0" eaLnBrk="1" fontAlgn="base" hangingPunct="1">
        <a:spcBef>
          <a:spcPct val="0"/>
        </a:spcBef>
        <a:spcAft>
          <a:spcPct val="0"/>
        </a:spcAft>
        <a:defRPr sz="2250" b="1">
          <a:solidFill>
            <a:srgbClr val="0F5494"/>
          </a:solidFill>
          <a:latin typeface="Verdana" pitchFamily="34" charset="0"/>
        </a:defRPr>
      </a:lvl5pPr>
      <a:lvl6pPr marL="611981" algn="l" rtl="0" eaLnBrk="1" fontAlgn="base" hangingPunct="1">
        <a:spcBef>
          <a:spcPct val="0"/>
        </a:spcBef>
        <a:spcAft>
          <a:spcPct val="0"/>
        </a:spcAft>
        <a:defRPr sz="2250" b="1">
          <a:solidFill>
            <a:srgbClr val="0F5494"/>
          </a:solidFill>
          <a:latin typeface="Verdana" pitchFamily="34" charset="0"/>
        </a:defRPr>
      </a:lvl6pPr>
      <a:lvl7pPr marL="954881" algn="l" rtl="0" eaLnBrk="1" fontAlgn="base" hangingPunct="1">
        <a:spcBef>
          <a:spcPct val="0"/>
        </a:spcBef>
        <a:spcAft>
          <a:spcPct val="0"/>
        </a:spcAft>
        <a:defRPr sz="2250" b="1">
          <a:solidFill>
            <a:srgbClr val="0F5494"/>
          </a:solidFill>
          <a:latin typeface="Verdana" pitchFamily="34" charset="0"/>
        </a:defRPr>
      </a:lvl7pPr>
      <a:lvl8pPr marL="1297781" algn="l" rtl="0" eaLnBrk="1" fontAlgn="base" hangingPunct="1">
        <a:spcBef>
          <a:spcPct val="0"/>
        </a:spcBef>
        <a:spcAft>
          <a:spcPct val="0"/>
        </a:spcAft>
        <a:defRPr sz="2250" b="1">
          <a:solidFill>
            <a:srgbClr val="0F5494"/>
          </a:solidFill>
          <a:latin typeface="Verdana" pitchFamily="34" charset="0"/>
        </a:defRPr>
      </a:lvl8pPr>
      <a:lvl9pPr marL="1640681" algn="l" rtl="0" eaLnBrk="1" fontAlgn="base" hangingPunct="1">
        <a:spcBef>
          <a:spcPct val="0"/>
        </a:spcBef>
        <a:spcAft>
          <a:spcPct val="0"/>
        </a:spcAft>
        <a:defRPr sz="2250" b="1">
          <a:solidFill>
            <a:srgbClr val="0F5494"/>
          </a:solidFill>
          <a:latin typeface="Verdana" pitchFamily="34" charset="0"/>
        </a:defRPr>
      </a:lvl9pPr>
    </p:titleStyle>
    <p:bodyStyle>
      <a:lvl1pPr marL="257175" indent="-257175" algn="l" rtl="0" eaLnBrk="1" fontAlgn="base" hangingPunct="1">
        <a:spcBef>
          <a:spcPct val="20000"/>
        </a:spcBef>
        <a:spcAft>
          <a:spcPct val="0"/>
        </a:spcAft>
        <a:buClr>
          <a:schemeClr val="bg1"/>
        </a:buClr>
        <a:buChar char="•"/>
        <a:defRPr sz="1800" i="1">
          <a:solidFill>
            <a:srgbClr val="0F5494"/>
          </a:solidFill>
          <a:latin typeface="+mn-lt"/>
          <a:ea typeface="+mn-ea"/>
          <a:cs typeface="+mn-cs"/>
        </a:defRPr>
      </a:lvl1pPr>
      <a:lvl2pPr marL="557213" indent="-214313" algn="l" rtl="0" eaLnBrk="1" fontAlgn="base" hangingPunct="1">
        <a:spcBef>
          <a:spcPct val="20000"/>
        </a:spcBef>
        <a:spcAft>
          <a:spcPct val="0"/>
        </a:spcAft>
        <a:buClr>
          <a:srgbClr val="009FBA"/>
        </a:buClr>
        <a:buChar char="•"/>
        <a:defRPr sz="1500" b="1">
          <a:solidFill>
            <a:srgbClr val="0F5494"/>
          </a:solidFill>
          <a:latin typeface="+mn-lt"/>
        </a:defRPr>
      </a:lvl2pPr>
      <a:lvl3pPr marL="857250" indent="-171450" algn="l" rtl="0" eaLnBrk="1" fontAlgn="base" hangingPunct="1">
        <a:spcBef>
          <a:spcPct val="20000"/>
        </a:spcBef>
        <a:spcAft>
          <a:spcPct val="0"/>
        </a:spcAft>
        <a:defRPr sz="1050">
          <a:solidFill>
            <a:srgbClr val="0F5494"/>
          </a:solidFill>
          <a:latin typeface="+mn-lt"/>
        </a:defRPr>
      </a:lvl3pPr>
      <a:lvl4pPr marL="1200150" indent="-171450" algn="l" rtl="0" eaLnBrk="1" fontAlgn="base" hangingPunct="1">
        <a:spcBef>
          <a:spcPct val="20000"/>
        </a:spcBef>
        <a:spcAft>
          <a:spcPct val="0"/>
        </a:spcAft>
        <a:buChar char="–"/>
        <a:defRPr sz="1500">
          <a:solidFill>
            <a:schemeClr val="tx1"/>
          </a:solidFill>
          <a:latin typeface="Arial" charset="0"/>
        </a:defRPr>
      </a:lvl4pPr>
      <a:lvl5pPr marL="1543050" indent="-171450" algn="l" rtl="0" eaLnBrk="1" fontAlgn="base" hangingPunct="1">
        <a:spcBef>
          <a:spcPct val="20000"/>
        </a:spcBef>
        <a:spcAft>
          <a:spcPct val="0"/>
        </a:spcAft>
        <a:buChar char="»"/>
        <a:defRPr sz="1500">
          <a:solidFill>
            <a:schemeClr val="tx1"/>
          </a:solidFill>
          <a:latin typeface="Arial" charset="0"/>
        </a:defRPr>
      </a:lvl5pPr>
      <a:lvl6pPr marL="1885950" indent="-171450" algn="l" rtl="0" eaLnBrk="1" fontAlgn="base" hangingPunct="1">
        <a:spcBef>
          <a:spcPct val="20000"/>
        </a:spcBef>
        <a:spcAft>
          <a:spcPct val="0"/>
        </a:spcAft>
        <a:buChar char="»"/>
        <a:defRPr sz="1500">
          <a:solidFill>
            <a:schemeClr val="tx1"/>
          </a:solidFill>
          <a:latin typeface="Arial" charset="0"/>
        </a:defRPr>
      </a:lvl6pPr>
      <a:lvl7pPr marL="2228850" indent="-171450" algn="l" rtl="0" eaLnBrk="1" fontAlgn="base" hangingPunct="1">
        <a:spcBef>
          <a:spcPct val="20000"/>
        </a:spcBef>
        <a:spcAft>
          <a:spcPct val="0"/>
        </a:spcAft>
        <a:buChar char="»"/>
        <a:defRPr sz="1500">
          <a:solidFill>
            <a:schemeClr val="tx1"/>
          </a:solidFill>
          <a:latin typeface="Arial" charset="0"/>
        </a:defRPr>
      </a:lvl7pPr>
      <a:lvl8pPr marL="2571750" indent="-171450" algn="l" rtl="0" eaLnBrk="1" fontAlgn="base" hangingPunct="1">
        <a:spcBef>
          <a:spcPct val="20000"/>
        </a:spcBef>
        <a:spcAft>
          <a:spcPct val="0"/>
        </a:spcAft>
        <a:buChar char="»"/>
        <a:defRPr sz="1500">
          <a:solidFill>
            <a:schemeClr val="tx1"/>
          </a:solidFill>
          <a:latin typeface="Arial" charset="0"/>
        </a:defRPr>
      </a:lvl8pPr>
      <a:lvl9pPr marL="2914650" indent="-171450" algn="l" rtl="0" eaLnBrk="1" fontAlgn="base" hangingPunct="1">
        <a:spcBef>
          <a:spcPct val="20000"/>
        </a:spcBef>
        <a:spcAft>
          <a:spcPct val="0"/>
        </a:spcAft>
        <a:buChar char="»"/>
        <a:defRPr sz="1500">
          <a:solidFill>
            <a:schemeClr val="tx1"/>
          </a:solidFill>
          <a:latin typeface="Arial" charset="0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95288" y="1339850"/>
            <a:ext cx="8229600" cy="936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/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Title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2492377"/>
            <a:ext cx="8229600" cy="3529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BE"/>
              <a:t>Second level</a:t>
            </a:r>
            <a:endParaRPr lang="en-GB"/>
          </a:p>
          <a:p>
            <a:pPr lvl="1"/>
            <a:r>
              <a:rPr lang="en-GB"/>
              <a:t>Third level</a:t>
            </a:r>
          </a:p>
          <a:p>
            <a:pPr lvl="2"/>
            <a:r>
              <a:rPr lang="en-GB"/>
              <a:t>- Fourth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5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5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50">
                <a:solidFill>
                  <a:schemeClr val="tx1"/>
                </a:solidFill>
                <a:latin typeface="Arial" panose="020B0604020202020204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DBE4B66B-A689-4BDC-A7D1-6BFAFD3EACDE}" type="slidenum">
              <a:rPr lang="en-GB" altLang="fr-FR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GB" altLang="fr-FR">
              <a:solidFill>
                <a:srgbClr val="000000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0" y="0"/>
            <a:ext cx="9144000" cy="957263"/>
          </a:xfrm>
          <a:prstGeom prst="rect">
            <a:avLst/>
          </a:prstGeom>
          <a:solidFill>
            <a:srgbClr val="0F5494"/>
          </a:solidFill>
          <a:ln>
            <a:solidFill>
              <a:srgbClr val="0F5494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342900">
              <a:defRPr/>
            </a:pPr>
            <a:endParaRPr lang="en-US" sz="1350">
              <a:solidFill>
                <a:srgbClr val="FFFFFF"/>
              </a:solidFill>
            </a:endParaRP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4262438" y="6659565"/>
            <a:ext cx="611187" cy="198437"/>
          </a:xfrm>
          <a:prstGeom prst="rect">
            <a:avLst/>
          </a:prstGeom>
          <a:solidFill>
            <a:srgbClr val="133176"/>
          </a:solidFill>
          <a:ln w="9525">
            <a:solidFill>
              <a:srgbClr val="133176"/>
            </a:solidFill>
            <a:miter lim="800000"/>
            <a:headEnd/>
            <a:tailEnd/>
          </a:ln>
          <a:effectLst>
            <a:outerShdw blurRad="63500"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 defTabSz="342900">
              <a:defRPr/>
            </a:pPr>
            <a:endParaRPr lang="en-US" sz="1350">
              <a:solidFill>
                <a:srgbClr val="FFFFFF"/>
              </a:solidFill>
            </a:endParaRPr>
          </a:p>
        </p:txBody>
      </p:sp>
      <p:pic>
        <p:nvPicPr>
          <p:cNvPr id="1033" name="Picture 17" descr="LOGO CE_Vertical_EN_NEG_quadri_HR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7639" y="258765"/>
            <a:ext cx="1436687" cy="1004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290034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700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  <p:sldLayoutId id="2147483707" r:id="rId10"/>
    <p:sldLayoutId id="2147483708" r:id="rId11"/>
    <p:sldLayoutId id="2147483709" r:id="rId12"/>
  </p:sldLayoutIdLst>
  <p:hf hdr="0" ftr="0" dt="0"/>
  <p:txStyles>
    <p:titleStyle>
      <a:lvl1pPr marL="269081" indent="-269081" algn="l" rtl="0" eaLnBrk="0" fontAlgn="base" hangingPunct="0">
        <a:spcBef>
          <a:spcPct val="0"/>
        </a:spcBef>
        <a:spcAft>
          <a:spcPct val="0"/>
        </a:spcAft>
        <a:defRPr sz="2250" b="1">
          <a:solidFill>
            <a:srgbClr val="0F5494"/>
          </a:solidFill>
          <a:latin typeface="+mj-lt"/>
          <a:ea typeface="ＭＳ Ｐゴシック" pitchFamily="34" charset="-128"/>
          <a:cs typeface="+mj-cs"/>
        </a:defRPr>
      </a:lvl1pPr>
      <a:lvl2pPr marL="269081" indent="-269081" algn="l" rtl="0" eaLnBrk="0" fontAlgn="base" hangingPunct="0">
        <a:spcBef>
          <a:spcPct val="0"/>
        </a:spcBef>
        <a:spcAft>
          <a:spcPct val="0"/>
        </a:spcAft>
        <a:defRPr sz="2250" b="1">
          <a:solidFill>
            <a:srgbClr val="0F5494"/>
          </a:solidFill>
          <a:latin typeface="Verdana" charset="0"/>
          <a:ea typeface="ＭＳ Ｐゴシック" pitchFamily="34" charset="-128"/>
        </a:defRPr>
      </a:lvl2pPr>
      <a:lvl3pPr marL="269081" indent="-269081" algn="l" rtl="0" eaLnBrk="0" fontAlgn="base" hangingPunct="0">
        <a:spcBef>
          <a:spcPct val="0"/>
        </a:spcBef>
        <a:spcAft>
          <a:spcPct val="0"/>
        </a:spcAft>
        <a:defRPr sz="2250" b="1">
          <a:solidFill>
            <a:srgbClr val="0F5494"/>
          </a:solidFill>
          <a:latin typeface="Verdana" charset="0"/>
          <a:ea typeface="ＭＳ Ｐゴシック" pitchFamily="34" charset="-128"/>
        </a:defRPr>
      </a:lvl3pPr>
      <a:lvl4pPr marL="269081" indent="-269081" algn="l" rtl="0" eaLnBrk="0" fontAlgn="base" hangingPunct="0">
        <a:spcBef>
          <a:spcPct val="0"/>
        </a:spcBef>
        <a:spcAft>
          <a:spcPct val="0"/>
        </a:spcAft>
        <a:defRPr sz="2250" b="1">
          <a:solidFill>
            <a:srgbClr val="0F5494"/>
          </a:solidFill>
          <a:latin typeface="Verdana" charset="0"/>
          <a:ea typeface="ＭＳ Ｐゴシック" pitchFamily="34" charset="-128"/>
        </a:defRPr>
      </a:lvl4pPr>
      <a:lvl5pPr marL="269081" indent="-269081" algn="l" rtl="0" eaLnBrk="0" fontAlgn="base" hangingPunct="0">
        <a:spcBef>
          <a:spcPct val="0"/>
        </a:spcBef>
        <a:spcAft>
          <a:spcPct val="0"/>
        </a:spcAft>
        <a:defRPr sz="2250" b="1">
          <a:solidFill>
            <a:srgbClr val="0F5494"/>
          </a:solidFill>
          <a:latin typeface="Verdana" charset="0"/>
          <a:ea typeface="ＭＳ Ｐゴシック" pitchFamily="34" charset="-128"/>
        </a:defRPr>
      </a:lvl5pPr>
      <a:lvl6pPr marL="611981" algn="l" rtl="0" fontAlgn="base">
        <a:spcBef>
          <a:spcPct val="0"/>
        </a:spcBef>
        <a:spcAft>
          <a:spcPct val="0"/>
        </a:spcAft>
        <a:defRPr sz="2250" b="1">
          <a:solidFill>
            <a:srgbClr val="0F5494"/>
          </a:solidFill>
          <a:latin typeface="Verdana" charset="0"/>
          <a:ea typeface="ＭＳ Ｐゴシック" charset="0"/>
        </a:defRPr>
      </a:lvl6pPr>
      <a:lvl7pPr marL="954881" algn="l" rtl="0" fontAlgn="base">
        <a:spcBef>
          <a:spcPct val="0"/>
        </a:spcBef>
        <a:spcAft>
          <a:spcPct val="0"/>
        </a:spcAft>
        <a:defRPr sz="2250" b="1">
          <a:solidFill>
            <a:srgbClr val="0F5494"/>
          </a:solidFill>
          <a:latin typeface="Verdana" charset="0"/>
          <a:ea typeface="ＭＳ Ｐゴシック" charset="0"/>
        </a:defRPr>
      </a:lvl7pPr>
      <a:lvl8pPr marL="1297781" algn="l" rtl="0" fontAlgn="base">
        <a:spcBef>
          <a:spcPct val="0"/>
        </a:spcBef>
        <a:spcAft>
          <a:spcPct val="0"/>
        </a:spcAft>
        <a:defRPr sz="2250" b="1">
          <a:solidFill>
            <a:srgbClr val="0F5494"/>
          </a:solidFill>
          <a:latin typeface="Verdana" charset="0"/>
          <a:ea typeface="ＭＳ Ｐゴシック" charset="0"/>
        </a:defRPr>
      </a:lvl8pPr>
      <a:lvl9pPr marL="1640681" algn="l" rtl="0" fontAlgn="base">
        <a:spcBef>
          <a:spcPct val="0"/>
        </a:spcBef>
        <a:spcAft>
          <a:spcPct val="0"/>
        </a:spcAft>
        <a:defRPr sz="2250" b="1">
          <a:solidFill>
            <a:srgbClr val="0F5494"/>
          </a:solidFill>
          <a:latin typeface="Verdana" charset="0"/>
          <a:ea typeface="ＭＳ Ｐゴシック" charset="0"/>
        </a:defRPr>
      </a:lvl9pPr>
    </p:titleStyle>
    <p:bodyStyle>
      <a:lvl1pPr marL="257175" indent="-257175" algn="l" rtl="0" eaLnBrk="0" fontAlgn="base" hangingPunct="0">
        <a:spcBef>
          <a:spcPct val="20000"/>
        </a:spcBef>
        <a:spcAft>
          <a:spcPct val="0"/>
        </a:spcAft>
        <a:buClr>
          <a:schemeClr val="bg1"/>
        </a:buClr>
        <a:buChar char="•"/>
        <a:defRPr sz="1800" i="1">
          <a:solidFill>
            <a:srgbClr val="0F5494"/>
          </a:solidFill>
          <a:latin typeface="+mn-lt"/>
          <a:ea typeface="ＭＳ Ｐゴシック" pitchFamily="34" charset="-128"/>
          <a:cs typeface="+mn-cs"/>
        </a:defRPr>
      </a:lvl1pPr>
      <a:lvl2pPr marL="557213" indent="-214313" algn="l" rtl="0" eaLnBrk="0" fontAlgn="base" hangingPunct="0">
        <a:spcBef>
          <a:spcPct val="20000"/>
        </a:spcBef>
        <a:spcAft>
          <a:spcPct val="0"/>
        </a:spcAft>
        <a:buClr>
          <a:srgbClr val="009FBA"/>
        </a:buClr>
        <a:buChar char="•"/>
        <a:defRPr sz="1500" b="1">
          <a:solidFill>
            <a:srgbClr val="0F5494"/>
          </a:solidFill>
          <a:latin typeface="+mn-lt"/>
          <a:ea typeface="ＭＳ Ｐゴシック" pitchFamily="34" charset="-128"/>
        </a:defRPr>
      </a:lvl2pPr>
      <a:lvl3pPr marL="857250" indent="-171450" algn="l" rtl="0" eaLnBrk="0" fontAlgn="base" hangingPunct="0">
        <a:spcBef>
          <a:spcPct val="20000"/>
        </a:spcBef>
        <a:spcAft>
          <a:spcPct val="0"/>
        </a:spcAft>
        <a:defRPr sz="1050">
          <a:solidFill>
            <a:srgbClr val="0F5494"/>
          </a:solidFill>
          <a:latin typeface="+mn-lt"/>
          <a:ea typeface="ＭＳ Ｐゴシック" pitchFamily="34" charset="-128"/>
        </a:defRPr>
      </a:lvl3pPr>
      <a:lvl4pPr marL="1200150" indent="-171450" algn="l" rtl="0" eaLnBrk="0" fontAlgn="base" hangingPunct="0">
        <a:spcBef>
          <a:spcPct val="20000"/>
        </a:spcBef>
        <a:spcAft>
          <a:spcPct val="0"/>
        </a:spcAft>
        <a:buChar char="–"/>
        <a:defRPr sz="1500">
          <a:solidFill>
            <a:schemeClr val="tx1"/>
          </a:solidFill>
          <a:latin typeface="Arial" charset="0"/>
          <a:ea typeface="ＭＳ Ｐゴシック" pitchFamily="34" charset="-128"/>
        </a:defRPr>
      </a:lvl4pPr>
      <a:lvl5pPr marL="1543050" indent="-171450" algn="l" rtl="0" eaLnBrk="0" fontAlgn="base" hangingPunct="0">
        <a:spcBef>
          <a:spcPct val="20000"/>
        </a:spcBef>
        <a:spcAft>
          <a:spcPct val="0"/>
        </a:spcAft>
        <a:buChar char="»"/>
        <a:defRPr sz="1500">
          <a:solidFill>
            <a:schemeClr val="tx1"/>
          </a:solidFill>
          <a:latin typeface="Arial" charset="0"/>
          <a:ea typeface="ＭＳ Ｐゴシック" pitchFamily="34" charset="-128"/>
        </a:defRPr>
      </a:lvl5pPr>
      <a:lvl6pPr marL="1885950" indent="-171450" algn="l" rtl="0" fontAlgn="base">
        <a:spcBef>
          <a:spcPct val="20000"/>
        </a:spcBef>
        <a:spcAft>
          <a:spcPct val="0"/>
        </a:spcAft>
        <a:buChar char="»"/>
        <a:defRPr sz="1500">
          <a:solidFill>
            <a:schemeClr val="tx1"/>
          </a:solidFill>
          <a:latin typeface="Arial" charset="0"/>
          <a:ea typeface="+mn-ea"/>
        </a:defRPr>
      </a:lvl6pPr>
      <a:lvl7pPr marL="2228850" indent="-171450" algn="l" rtl="0" fontAlgn="base">
        <a:spcBef>
          <a:spcPct val="20000"/>
        </a:spcBef>
        <a:spcAft>
          <a:spcPct val="0"/>
        </a:spcAft>
        <a:buChar char="»"/>
        <a:defRPr sz="1500">
          <a:solidFill>
            <a:schemeClr val="tx1"/>
          </a:solidFill>
          <a:latin typeface="Arial" charset="0"/>
          <a:ea typeface="+mn-ea"/>
        </a:defRPr>
      </a:lvl7pPr>
      <a:lvl8pPr marL="2571750" indent="-171450" algn="l" rtl="0" fontAlgn="base">
        <a:spcBef>
          <a:spcPct val="20000"/>
        </a:spcBef>
        <a:spcAft>
          <a:spcPct val="0"/>
        </a:spcAft>
        <a:buChar char="»"/>
        <a:defRPr sz="1500">
          <a:solidFill>
            <a:schemeClr val="tx1"/>
          </a:solidFill>
          <a:latin typeface="Arial" charset="0"/>
          <a:ea typeface="+mn-ea"/>
        </a:defRPr>
      </a:lvl8pPr>
      <a:lvl9pPr marL="2914650" indent="-171450" algn="l" rtl="0" fontAlgn="base">
        <a:spcBef>
          <a:spcPct val="20000"/>
        </a:spcBef>
        <a:spcAft>
          <a:spcPct val="0"/>
        </a:spcAft>
        <a:buChar char="»"/>
        <a:defRPr sz="1500">
          <a:solidFill>
            <a:schemeClr val="tx1"/>
          </a:solidFill>
          <a:latin typeface="Arial" charset="0"/>
          <a:ea typeface="+mn-ea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5"/>
          <p:cNvSpPr>
            <a:spLocks noGrp="1" noChangeArrowheads="1"/>
          </p:cNvSpPr>
          <p:nvPr>
            <p:ph type="ctrTitle"/>
          </p:nvPr>
        </p:nvSpPr>
        <p:spPr>
          <a:xfrm>
            <a:off x="2214563" y="2963765"/>
            <a:ext cx="4868466" cy="403622"/>
          </a:xfrm>
        </p:spPr>
        <p:txBody>
          <a:bodyPr/>
          <a:lstStyle/>
          <a:p>
            <a:pPr algn="ctr"/>
            <a:r>
              <a:rPr lang="en-US" sz="1463" dirty="0"/>
              <a:t>Pacific Regional Training on EU </a:t>
            </a:r>
            <a:r>
              <a:rPr lang="en-US" sz="1575" dirty="0"/>
              <a:t>Budget support and blending modalities</a:t>
            </a:r>
            <a:br>
              <a:rPr lang="en-US" sz="1575" dirty="0"/>
            </a:br>
            <a:r>
              <a:rPr lang="en-US" sz="1575" dirty="0"/>
              <a:t>24-28 October 2016 </a:t>
            </a:r>
            <a:br>
              <a:rPr lang="en-US" sz="1575" dirty="0"/>
            </a:br>
            <a:endParaRPr lang="en-GB" altLang="fr-FR" sz="2250" dirty="0">
              <a:latin typeface="Calibri" panose="020F0502020204030204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182416" y="3307558"/>
            <a:ext cx="4900613" cy="154657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fr-BE" sz="2250" b="1" kern="0" dirty="0">
              <a:solidFill>
                <a:srgbClr val="FFD624"/>
              </a:solidFill>
              <a:latin typeface="Calibri" pitchFamily="34" charset="0"/>
              <a:ea typeface="MS PGothic" panose="020B0600070205080204" pitchFamily="34" charset="-128"/>
              <a:cs typeface="Calibri" pitchFamily="34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400" b="1" kern="0" dirty="0" smtClean="0">
                <a:solidFill>
                  <a:srgbClr val="FFD624"/>
                </a:solidFill>
                <a:latin typeface="Calibri" pitchFamily="34" charset="0"/>
                <a:ea typeface="MS PGothic" panose="020B0600070205080204" pitchFamily="34" charset="-128"/>
                <a:cs typeface="Calibri" pitchFamily="34" charset="0"/>
              </a:rPr>
              <a:t>Additional Module on</a:t>
            </a:r>
            <a:endParaRPr lang="en-US" sz="2400" b="1" kern="0" dirty="0">
              <a:solidFill>
                <a:srgbClr val="FFD624"/>
              </a:solidFill>
              <a:latin typeface="Calibri" pitchFamily="34" charset="0"/>
              <a:ea typeface="MS PGothic" panose="020B0600070205080204" pitchFamily="34" charset="-128"/>
              <a:cs typeface="Calibri" pitchFamily="34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400" b="1" kern="0" dirty="0">
                <a:solidFill>
                  <a:srgbClr val="FFD624"/>
                </a:solidFill>
                <a:latin typeface="Calibri" pitchFamily="34" charset="0"/>
                <a:ea typeface="MS PGothic" panose="020B0600070205080204" pitchFamily="34" charset="-128"/>
                <a:cs typeface="Calibri" pitchFamily="34" charset="0"/>
              </a:rPr>
              <a:t>Main macroeconomic challenges in the Pacific </a:t>
            </a:r>
            <a:r>
              <a:rPr lang="en-US" sz="2400" b="1" kern="0" dirty="0" smtClean="0">
                <a:solidFill>
                  <a:srgbClr val="FFD624"/>
                </a:solidFill>
                <a:latin typeface="Calibri" pitchFamily="34" charset="0"/>
                <a:ea typeface="MS PGothic" panose="020B0600070205080204" pitchFamily="34" charset="-128"/>
                <a:cs typeface="Calibri" pitchFamily="34" charset="0"/>
              </a:rPr>
              <a:t>Region</a:t>
            </a:r>
            <a:endParaRPr lang="en-US" sz="2400" b="1" kern="0" dirty="0">
              <a:solidFill>
                <a:srgbClr val="FFD624"/>
              </a:solidFill>
              <a:latin typeface="Calibri" pitchFamily="34" charset="0"/>
              <a:ea typeface="MS PGothic" panose="020B0600070205080204" pitchFamily="34" charset="-128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25677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288" y="1862138"/>
            <a:ext cx="8229600" cy="514424"/>
          </a:xfrm>
        </p:spPr>
        <p:txBody>
          <a:bodyPr/>
          <a:lstStyle/>
          <a:p>
            <a:pPr algn="ctr"/>
            <a:r>
              <a:rPr lang="en-GB" dirty="0" smtClean="0"/>
              <a:t>International reserves and public debt</a:t>
            </a:r>
            <a:endParaRPr lang="en-GB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00465" y="2881135"/>
            <a:ext cx="4536831" cy="2787266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A14C10-8930-4349-8679-6474E50C0B15}" type="slidenum">
              <a:rPr lang="en-GB" altLang="fr-FR" smtClean="0">
                <a:solidFill>
                  <a:srgbClr val="000000"/>
                </a:solidFill>
              </a:rPr>
              <a:pPr/>
              <a:t>10</a:t>
            </a:fld>
            <a:endParaRPr lang="en-GB" altLang="fr-FR">
              <a:solidFill>
                <a:srgbClr val="000000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37296" y="2828377"/>
            <a:ext cx="3703320" cy="2293144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349234" y="2564606"/>
            <a:ext cx="327281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350" dirty="0"/>
              <a:t>Public and publicly guaranteed debt 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160587" y="2564606"/>
            <a:ext cx="2993448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350" dirty="0"/>
              <a:t>International reserve, May 2015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6193301" y="5372979"/>
            <a:ext cx="1330814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350" dirty="0"/>
              <a:t>Sources: IMF</a:t>
            </a:r>
          </a:p>
        </p:txBody>
      </p:sp>
    </p:spTree>
    <p:extLst>
      <p:ext uri="{BB962C8B-B14F-4D97-AF65-F5344CB8AC3E}">
        <p14:creationId xmlns:p14="http://schemas.microsoft.com/office/powerpoint/2010/main" val="305926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50381" y="1727994"/>
            <a:ext cx="7517001" cy="702469"/>
          </a:xfrm>
        </p:spPr>
        <p:txBody>
          <a:bodyPr/>
          <a:lstStyle/>
          <a:p>
            <a:pPr algn="ctr"/>
            <a:r>
              <a:rPr lang="en-GB" sz="1800" dirty="0"/>
              <a:t>Debt Management Framework: the example of the Solomon Islands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A14C10-8930-4349-8679-6474E50C0B15}" type="slidenum">
              <a:rPr lang="en-GB" altLang="fr-FR" smtClean="0">
                <a:solidFill>
                  <a:srgbClr val="000000"/>
                </a:solidFill>
              </a:rPr>
              <a:pPr/>
              <a:t>11</a:t>
            </a:fld>
            <a:endParaRPr lang="en-GB" altLang="fr-FR">
              <a:solidFill>
                <a:srgbClr val="00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006216" y="2341437"/>
            <a:ext cx="5269584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350" dirty="0"/>
              <a:t>Debt management framework on Solomon islands (2012)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33054" y="4286235"/>
            <a:ext cx="8782346" cy="25160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4313" indent="-214313">
              <a:buFont typeface="Arial" panose="020B0604020202020204" pitchFamily="34" charset="0"/>
              <a:buChar char="•"/>
            </a:pPr>
            <a:r>
              <a:rPr lang="en-GB" sz="1600" dirty="0" smtClean="0">
                <a:solidFill>
                  <a:schemeClr val="accent6"/>
                </a:solidFill>
              </a:rPr>
              <a:t>Broad definition included in the PFMA (legal effect) to capture all obligations resulting in direct or indirect obligation on government (direct government borrowing, state-owned enterprise borrowing, government guarantees).</a:t>
            </a:r>
          </a:p>
          <a:p>
            <a:r>
              <a:rPr lang="en-GB" sz="1600" dirty="0" smtClean="0">
                <a:solidFill>
                  <a:schemeClr val="accent6"/>
                </a:solidFill>
              </a:rPr>
              <a:t> 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GB" sz="1600" dirty="0" smtClean="0">
                <a:solidFill>
                  <a:schemeClr val="accent6"/>
                </a:solidFill>
              </a:rPr>
              <a:t>Establishment of an appropriate authority to enter into government borrowing: </a:t>
            </a:r>
            <a:r>
              <a:rPr lang="en-GB" sz="1600" dirty="0" err="1" smtClean="0">
                <a:solidFill>
                  <a:schemeClr val="accent6"/>
                </a:solidFill>
              </a:rPr>
              <a:t>MoF</a:t>
            </a:r>
            <a:r>
              <a:rPr lang="en-GB" sz="1600" dirty="0" smtClean="0">
                <a:solidFill>
                  <a:schemeClr val="accent6"/>
                </a:solidFill>
              </a:rPr>
              <a:t> only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GB" sz="1600" dirty="0" smtClean="0">
                <a:solidFill>
                  <a:schemeClr val="accent6"/>
                </a:solidFill>
              </a:rPr>
              <a:t>Establishment of a Debt Management Advisory Committee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GB" sz="1600" dirty="0" smtClean="0">
                <a:solidFill>
                  <a:schemeClr val="accent6"/>
                </a:solidFill>
              </a:rPr>
              <a:t>Requiring an Annual Borrowing Limit included in the annual Appropriation Bill (legally enforced limit) </a:t>
            </a:r>
            <a:r>
              <a:rPr lang="en-US" sz="1350" dirty="0"/>
              <a:t/>
            </a:r>
            <a:br>
              <a:rPr lang="en-US" sz="1350" dirty="0"/>
            </a:br>
            <a:endParaRPr lang="en-GB" sz="1350" dirty="0"/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289572" y="2675995"/>
            <a:ext cx="4564856" cy="1671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4671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288" y="1636946"/>
            <a:ext cx="8229600" cy="702469"/>
          </a:xfrm>
        </p:spPr>
        <p:txBody>
          <a:bodyPr/>
          <a:lstStyle/>
          <a:p>
            <a:pPr algn="ctr"/>
            <a:r>
              <a:rPr lang="en-GB" dirty="0" smtClean="0"/>
              <a:t>Macroeconomic perspectives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3206" y="2249312"/>
            <a:ext cx="8113594" cy="2550764"/>
          </a:xfrm>
        </p:spPr>
        <p:txBody>
          <a:bodyPr/>
          <a:lstStyle/>
          <a:p>
            <a:pPr algn="just"/>
            <a:r>
              <a:rPr lang="en-GB" sz="1350" b="1" i="0" dirty="0"/>
              <a:t>“</a:t>
            </a:r>
            <a:r>
              <a:rPr lang="en-GB" sz="1350" i="0" dirty="0"/>
              <a:t>Pacific budget support countries' growth outlook was revised downwards. Samoa and Tonga particularly continue to suffer from low potential growth combined with a high vulnerability to natural disasters. A protracted period of slower growth in regional advanced and emerging economies is a further risk to the region. On the fiscal side,  Timor-Leste is heavily affected by the oil price slump, and Vanuatu by post-cyclone reconstruction efforts”. </a:t>
            </a:r>
            <a:r>
              <a:rPr lang="en-GB" sz="1350" dirty="0"/>
              <a:t>Source :Draft 2016 annual BS report”.</a:t>
            </a:r>
          </a:p>
          <a:p>
            <a:pPr algn="just"/>
            <a:endParaRPr lang="en-GB" sz="1350" dirty="0"/>
          </a:p>
          <a:p>
            <a:pPr algn="just"/>
            <a:r>
              <a:rPr lang="en-GB" sz="1350" i="0" dirty="0"/>
              <a:t>“Growth in the Pacific economies is expected to decelerate during 2016-17 partly reflecting the sluggish global recovery. As external demand remains relatively subdued and global financial conditions have started to tighten, domestic demand is expected to be a major driver of activity across most of the region”</a:t>
            </a:r>
          </a:p>
          <a:p>
            <a:pPr algn="just"/>
            <a:r>
              <a:rPr lang="en-GB" sz="1350" i="0" dirty="0"/>
              <a:t>“Natural disasters are a major perennial risks to most Pacific economies”</a:t>
            </a:r>
          </a:p>
          <a:p>
            <a:pPr algn="just"/>
            <a:r>
              <a:rPr lang="en-GB" sz="1350" i="0" dirty="0"/>
              <a:t>“The spending mix in the Pacific remain tilted toward current spending, despite infrastructure bottlenecks and this could impede higher real GDP per capita growth”</a:t>
            </a:r>
            <a:r>
              <a:rPr lang="en-GB" sz="1350" dirty="0"/>
              <a:t> </a:t>
            </a:r>
            <a:br>
              <a:rPr lang="en-GB" sz="1350" dirty="0"/>
            </a:br>
            <a:r>
              <a:rPr lang="en-GB" sz="1350" dirty="0"/>
              <a:t>“</a:t>
            </a:r>
            <a:r>
              <a:rPr lang="en-GB" sz="1350" i="0" dirty="0"/>
              <a:t>High population dispersion is associated with lower efficiency education and health</a:t>
            </a:r>
          </a:p>
          <a:p>
            <a:r>
              <a:rPr lang="en-GB" sz="1350" i="0" dirty="0"/>
              <a:t>expenditure “..(source: IMF 2015 and 2016; WP and regional outlook)</a:t>
            </a:r>
            <a:r>
              <a:rPr lang="en-GB" sz="1350" dirty="0"/>
              <a:t/>
            </a:r>
            <a:br>
              <a:rPr lang="en-GB" sz="1350" dirty="0"/>
            </a:br>
            <a:endParaRPr lang="en-GB" sz="1350" i="0" dirty="0"/>
          </a:p>
          <a:p>
            <a:pPr algn="just"/>
            <a:endParaRPr lang="en-GB" sz="1350" i="0" dirty="0"/>
          </a:p>
          <a:p>
            <a:pPr algn="just"/>
            <a:endParaRPr lang="en-GB" sz="1350" i="0" dirty="0"/>
          </a:p>
          <a:p>
            <a:pPr algn="just"/>
            <a:endParaRPr lang="en-GB" sz="1350" i="0" dirty="0"/>
          </a:p>
          <a:p>
            <a:pPr algn="just"/>
            <a:r>
              <a:rPr lang="en-GB" sz="1350" i="0" dirty="0"/>
              <a:t>  </a:t>
            </a:r>
          </a:p>
          <a:p>
            <a:pPr algn="just"/>
            <a:endParaRPr lang="en-GB" i="0" dirty="0" smtClean="0"/>
          </a:p>
          <a:p>
            <a:pPr algn="just"/>
            <a:r>
              <a:rPr lang="en-GB" i="0" dirty="0" smtClean="0"/>
              <a:t> </a:t>
            </a:r>
          </a:p>
          <a:p>
            <a:endParaRPr lang="en-GB" i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A14C10-8930-4349-8679-6474E50C0B15}" type="slidenum">
              <a:rPr lang="en-GB" altLang="fr-FR" smtClean="0">
                <a:solidFill>
                  <a:srgbClr val="000000"/>
                </a:solidFill>
              </a:rPr>
              <a:pPr/>
              <a:t>2</a:t>
            </a:fld>
            <a:endParaRPr lang="en-GB" altLang="fr-F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5022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288" y="1534586"/>
            <a:ext cx="8229600" cy="702469"/>
          </a:xfrm>
        </p:spPr>
        <p:txBody>
          <a:bodyPr/>
          <a:lstStyle/>
          <a:p>
            <a:pPr algn="ctr"/>
            <a:r>
              <a:rPr lang="en-GB" dirty="0" smtClean="0"/>
              <a:t>Key macroeconomic challenges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289" y="2165402"/>
            <a:ext cx="8291512" cy="3538470"/>
          </a:xfrm>
        </p:spPr>
        <p:txBody>
          <a:bodyPr/>
          <a:lstStyle/>
          <a:p>
            <a:pPr>
              <a:buClr>
                <a:schemeClr val="accent2">
                  <a:lumMod val="60000"/>
                  <a:lumOff val="40000"/>
                </a:schemeClr>
              </a:buClr>
              <a:buFont typeface="Wingdings" panose="05000000000000000000" pitchFamily="2" charset="2"/>
              <a:buChar char="ü"/>
            </a:pPr>
            <a:r>
              <a:rPr lang="en-US" sz="1600" b="1" i="0" dirty="0"/>
              <a:t>Diseconomies of scale </a:t>
            </a:r>
            <a:r>
              <a:rPr lang="en-US" sz="1600" i="0" dirty="0"/>
              <a:t>in providing public goods and services (small size and geographical/population dispersion) resulting in lower efficiency.</a:t>
            </a:r>
          </a:p>
          <a:p>
            <a:pPr marL="0" indent="0">
              <a:buClr>
                <a:schemeClr val="accent2">
                  <a:lumMod val="60000"/>
                  <a:lumOff val="40000"/>
                </a:schemeClr>
              </a:buClr>
              <a:buNone/>
            </a:pPr>
            <a:endParaRPr lang="en-US" sz="1600" i="0" dirty="0"/>
          </a:p>
          <a:p>
            <a:pPr>
              <a:buClr>
                <a:schemeClr val="accent2">
                  <a:lumMod val="60000"/>
                  <a:lumOff val="40000"/>
                </a:schemeClr>
              </a:buClr>
              <a:buFont typeface="Wingdings" panose="05000000000000000000" pitchFamily="2" charset="2"/>
              <a:buChar char="ü"/>
            </a:pPr>
            <a:r>
              <a:rPr lang="en-US" sz="1600" i="0" dirty="0"/>
              <a:t>Currents spending rigidity (large share of current spending to GDP)</a:t>
            </a:r>
            <a:r>
              <a:rPr lang="en-GB" sz="1600" i="0" dirty="0"/>
              <a:t> due to </a:t>
            </a:r>
            <a:r>
              <a:rPr lang="en-GB" sz="1600" b="1" i="0" dirty="0"/>
              <a:t>higher per capita government costs</a:t>
            </a:r>
            <a:r>
              <a:rPr lang="en-GB" sz="1600" i="0" dirty="0"/>
              <a:t> relative to other countries</a:t>
            </a:r>
          </a:p>
          <a:p>
            <a:pPr marL="0" indent="0">
              <a:buClr>
                <a:schemeClr val="accent2">
                  <a:lumMod val="60000"/>
                  <a:lumOff val="40000"/>
                </a:schemeClr>
              </a:buClr>
              <a:buNone/>
            </a:pPr>
            <a:endParaRPr lang="en-US" sz="1600" i="0" dirty="0"/>
          </a:p>
          <a:p>
            <a:pPr>
              <a:buClr>
                <a:schemeClr val="accent2">
                  <a:lumMod val="60000"/>
                  <a:lumOff val="40000"/>
                </a:schemeClr>
              </a:buClr>
              <a:buFont typeface="Wingdings" panose="05000000000000000000" pitchFamily="2" charset="2"/>
              <a:buChar char="ü"/>
            </a:pPr>
            <a:r>
              <a:rPr lang="en-US" sz="1600" i="0" dirty="0"/>
              <a:t>Public sector being the main employer: </a:t>
            </a:r>
            <a:r>
              <a:rPr lang="en-US" sz="1600" b="1" i="0" dirty="0"/>
              <a:t>rigidities</a:t>
            </a:r>
            <a:r>
              <a:rPr lang="en-US" sz="1600" i="0" dirty="0"/>
              <a:t> into the budget</a:t>
            </a:r>
          </a:p>
          <a:p>
            <a:pPr marL="0" indent="0">
              <a:buClr>
                <a:schemeClr val="accent2">
                  <a:lumMod val="60000"/>
                  <a:lumOff val="40000"/>
                </a:schemeClr>
              </a:buClr>
              <a:buNone/>
            </a:pPr>
            <a:endParaRPr lang="en-US" sz="1600" i="0" dirty="0"/>
          </a:p>
          <a:p>
            <a:pPr>
              <a:buClr>
                <a:schemeClr val="accent2">
                  <a:lumMod val="60000"/>
                  <a:lumOff val="40000"/>
                </a:schemeClr>
              </a:buClr>
              <a:buFont typeface="Wingdings" panose="05000000000000000000" pitchFamily="2" charset="2"/>
              <a:buChar char="ü"/>
            </a:pPr>
            <a:r>
              <a:rPr lang="en-US" sz="1600" i="0" dirty="0"/>
              <a:t>Greater </a:t>
            </a:r>
            <a:r>
              <a:rPr lang="en-US" sz="1600" b="1" i="0" dirty="0"/>
              <a:t>revenue volatility</a:t>
            </a:r>
            <a:r>
              <a:rPr lang="en-US" sz="1600" i="0" dirty="0"/>
              <a:t> (exposure to exogenous shocks and narrow production bases)</a:t>
            </a:r>
            <a:r>
              <a:rPr lang="en-US" sz="1600" dirty="0"/>
              <a:t> </a:t>
            </a:r>
            <a:r>
              <a:rPr lang="en-US" sz="1600" i="0" dirty="0"/>
              <a:t>implying volatile spending patterns and pro-cyclical fiscal policy. </a:t>
            </a:r>
          </a:p>
          <a:p>
            <a:pPr marL="0" indent="0">
              <a:buClr>
                <a:schemeClr val="accent2">
                  <a:lumMod val="60000"/>
                  <a:lumOff val="40000"/>
                </a:schemeClr>
              </a:buClr>
              <a:buNone/>
            </a:pPr>
            <a:endParaRPr lang="en-US" sz="1600" dirty="0"/>
          </a:p>
          <a:p>
            <a:pPr>
              <a:buClr>
                <a:schemeClr val="accent2">
                  <a:lumMod val="60000"/>
                  <a:lumOff val="40000"/>
                </a:schemeClr>
              </a:buClr>
              <a:buFont typeface="Wingdings" panose="05000000000000000000" pitchFamily="2" charset="2"/>
              <a:buChar char="ü"/>
            </a:pPr>
            <a:r>
              <a:rPr lang="en-US" sz="1600" i="0" dirty="0"/>
              <a:t>Lack of capacity to weather revenue volatility (cannot finance temporary fiscal shocks/shallow domestic banking systems and limited access to international capital markets)</a:t>
            </a:r>
          </a:p>
          <a:p>
            <a:pPr marL="0" indent="0">
              <a:buClr>
                <a:schemeClr val="accent2">
                  <a:lumMod val="60000"/>
                  <a:lumOff val="40000"/>
                </a:schemeClr>
              </a:buClr>
              <a:buNone/>
            </a:pPr>
            <a:r>
              <a:rPr lang="en-US" dirty="0"/>
              <a:t/>
            </a:r>
            <a:br>
              <a:rPr lang="en-US" dirty="0"/>
            </a:b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A14C10-8930-4349-8679-6474E50C0B15}" type="slidenum">
              <a:rPr lang="en-GB" altLang="fr-FR" smtClean="0">
                <a:solidFill>
                  <a:srgbClr val="000000"/>
                </a:solidFill>
              </a:rPr>
              <a:pPr/>
              <a:t>3</a:t>
            </a:fld>
            <a:endParaRPr lang="en-GB" altLang="fr-F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4135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/>
              <a:t>Key macroeconomic </a:t>
            </a:r>
            <a:r>
              <a:rPr lang="en-GB" dirty="0" smtClean="0"/>
              <a:t>challenges (concluded)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Clr>
                <a:schemeClr val="accent2">
                  <a:lumMod val="60000"/>
                  <a:lumOff val="40000"/>
                </a:schemeClr>
              </a:buClr>
              <a:buFont typeface="Wingdings" panose="05000000000000000000" pitchFamily="2" charset="2"/>
              <a:buChar char="ü"/>
            </a:pPr>
            <a:r>
              <a:rPr lang="en-US" i="0" dirty="0"/>
              <a:t>Fiscal frameworks not always designed with a multi-year perspective to allow smoothing of expenditures over the business cycle</a:t>
            </a:r>
            <a:r>
              <a:rPr lang="en-US" dirty="0"/>
              <a:t> </a:t>
            </a:r>
            <a:endParaRPr lang="en-US" dirty="0" smtClean="0"/>
          </a:p>
          <a:p>
            <a:pPr marL="0" indent="0">
              <a:buClr>
                <a:schemeClr val="accent2">
                  <a:lumMod val="60000"/>
                  <a:lumOff val="40000"/>
                </a:schemeClr>
              </a:buClr>
              <a:buNone/>
            </a:pPr>
            <a:endParaRPr lang="en-US" dirty="0" smtClean="0"/>
          </a:p>
          <a:p>
            <a:pPr>
              <a:buClr>
                <a:schemeClr val="accent2">
                  <a:lumMod val="60000"/>
                  <a:lumOff val="40000"/>
                </a:schemeClr>
              </a:buClr>
              <a:buFont typeface="Wingdings" panose="05000000000000000000" pitchFamily="2" charset="2"/>
              <a:buChar char="ü"/>
            </a:pPr>
            <a:r>
              <a:rPr lang="en-US" i="0" dirty="0" smtClean="0"/>
              <a:t>Budget </a:t>
            </a:r>
            <a:r>
              <a:rPr lang="en-US" i="0" dirty="0"/>
              <a:t>pressures </a:t>
            </a:r>
            <a:r>
              <a:rPr lang="en-US" i="0" dirty="0" smtClean="0"/>
              <a:t>and external shocks affecting </a:t>
            </a:r>
            <a:r>
              <a:rPr lang="en-US" i="0" dirty="0"/>
              <a:t>primarily capital </a:t>
            </a:r>
            <a:r>
              <a:rPr lang="en-US" i="0" dirty="0" smtClean="0"/>
              <a:t>spending and undermining </a:t>
            </a:r>
            <a:r>
              <a:rPr lang="en-US" i="0" dirty="0"/>
              <a:t>longer-term </a:t>
            </a:r>
            <a:r>
              <a:rPr lang="en-US" i="0" dirty="0" smtClean="0"/>
              <a:t>growth</a:t>
            </a:r>
          </a:p>
          <a:p>
            <a:pPr marL="0" indent="0">
              <a:buClr>
                <a:schemeClr val="accent2">
                  <a:lumMod val="60000"/>
                  <a:lumOff val="40000"/>
                </a:schemeClr>
              </a:buClr>
              <a:buNone/>
            </a:pPr>
            <a:endParaRPr lang="en-US" i="0" dirty="0" smtClean="0"/>
          </a:p>
          <a:p>
            <a:pPr>
              <a:buClr>
                <a:schemeClr val="accent2">
                  <a:lumMod val="60000"/>
                  <a:lumOff val="40000"/>
                </a:schemeClr>
              </a:buClr>
              <a:buFont typeface="Wingdings" panose="05000000000000000000" pitchFamily="2" charset="2"/>
              <a:buChar char="ü"/>
            </a:pPr>
            <a:r>
              <a:rPr lang="en-US" i="0" dirty="0" smtClean="0"/>
              <a:t>Existence </a:t>
            </a:r>
            <a:r>
              <a:rPr lang="en-US" i="0" dirty="0"/>
              <a:t>of several extra budgetary funds that are not integrated in the </a:t>
            </a:r>
            <a:r>
              <a:rPr lang="en-US" i="0" dirty="0" smtClean="0"/>
              <a:t>budget (“trusted funds”, “CDF”…)</a:t>
            </a:r>
          </a:p>
          <a:p>
            <a:pPr marL="0" indent="0">
              <a:buClr>
                <a:schemeClr val="accent2">
                  <a:lumMod val="60000"/>
                  <a:lumOff val="40000"/>
                </a:schemeClr>
              </a:buClr>
              <a:buNone/>
            </a:pPr>
            <a:endParaRPr lang="en-US" i="0" dirty="0" smtClean="0"/>
          </a:p>
          <a:p>
            <a:pPr>
              <a:buClr>
                <a:schemeClr val="accent2">
                  <a:lumMod val="60000"/>
                  <a:lumOff val="40000"/>
                </a:schemeClr>
              </a:buClr>
              <a:buFont typeface="Wingdings" panose="05000000000000000000" pitchFamily="2" charset="2"/>
              <a:buChar char="ü"/>
            </a:pPr>
            <a:r>
              <a:rPr lang="en-US" i="0" dirty="0" smtClean="0"/>
              <a:t>Debt pressure and limited fiscal space </a:t>
            </a:r>
            <a:br>
              <a:rPr lang="en-US" i="0" dirty="0" smtClean="0"/>
            </a:br>
            <a:r>
              <a:rPr lang="en-US" i="0" dirty="0" smtClean="0"/>
              <a:t> 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en-US" dirty="0"/>
              <a:t> </a:t>
            </a:r>
            <a:br>
              <a:rPr lang="en-US" dirty="0"/>
            </a:b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A14C10-8930-4349-8679-6474E50C0B15}" type="slidenum">
              <a:rPr lang="en-GB" altLang="fr-FR" smtClean="0">
                <a:solidFill>
                  <a:srgbClr val="000000"/>
                </a:solidFill>
              </a:rPr>
              <a:pPr/>
              <a:t>4</a:t>
            </a:fld>
            <a:endParaRPr lang="en-GB" altLang="fr-F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5082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10887" y="2003519"/>
            <a:ext cx="5550518" cy="3786188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0" y="3303612"/>
            <a:ext cx="326522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>
                <a:solidFill>
                  <a:srgbClr val="FFFF00"/>
                </a:solidFill>
              </a:rPr>
              <a:t>Macroeconomic resilience </a:t>
            </a:r>
            <a:r>
              <a:rPr lang="en-GB" sz="2400" b="1" dirty="0" smtClean="0">
                <a:solidFill>
                  <a:srgbClr val="FFFF00"/>
                </a:solidFill>
              </a:rPr>
              <a:t>to </a:t>
            </a:r>
            <a:r>
              <a:rPr lang="en-GB" sz="2400" b="1" dirty="0">
                <a:solidFill>
                  <a:srgbClr val="FFFF00"/>
                </a:solidFill>
              </a:rPr>
              <a:t>natural disasters </a:t>
            </a:r>
          </a:p>
        </p:txBody>
      </p:sp>
    </p:spTree>
    <p:extLst>
      <p:ext uri="{BB962C8B-B14F-4D97-AF65-F5344CB8AC3E}">
        <p14:creationId xmlns:p14="http://schemas.microsoft.com/office/powerpoint/2010/main" val="4100576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/>
              <a:t>Specific key challenges: vulnerability to climate change and natural disasters </a:t>
            </a:r>
            <a:endParaRPr lang="en-GB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521543" y="2992636"/>
            <a:ext cx="3679031" cy="2114550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A14C10-8930-4349-8679-6474E50C0B15}" type="slidenum">
              <a:rPr lang="en-GB" altLang="fr-FR" smtClean="0">
                <a:solidFill>
                  <a:srgbClr val="000000"/>
                </a:solidFill>
              </a:rPr>
              <a:pPr/>
              <a:t>6</a:t>
            </a:fld>
            <a:endParaRPr lang="en-GB" altLang="fr-FR">
              <a:solidFill>
                <a:srgbClr val="00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914611" y="2724734"/>
            <a:ext cx="5250156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350" b="1" dirty="0"/>
              <a:t>Economic damage and losses from natural disasters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31043" y="3015241"/>
            <a:ext cx="2707481" cy="29360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7357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288" y="1377205"/>
            <a:ext cx="8229600" cy="696518"/>
          </a:xfrm>
        </p:spPr>
        <p:txBody>
          <a:bodyPr/>
          <a:lstStyle/>
          <a:p>
            <a:pPr algn="ctr"/>
            <a:r>
              <a:rPr lang="en-GB" dirty="0" smtClean="0"/>
              <a:t>Challenges in building macroeconomic resilience I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06237"/>
            <a:ext cx="8229600" cy="4476027"/>
          </a:xfrm>
        </p:spPr>
        <p:txBody>
          <a:bodyPr/>
          <a:lstStyle/>
          <a:p>
            <a:pPr algn="just">
              <a:buClr>
                <a:schemeClr val="accent6"/>
              </a:buClr>
              <a:buFont typeface="Wingdings" panose="05000000000000000000" pitchFamily="2" charset="2"/>
              <a:buChar char="Ø"/>
            </a:pPr>
            <a:r>
              <a:rPr lang="en-US" sz="1500" i="0" dirty="0"/>
              <a:t>Strengthening fiscal frameworks by isolating the budget from </a:t>
            </a:r>
            <a:r>
              <a:rPr lang="en-US" sz="1500" b="1" i="0" dirty="0"/>
              <a:t>revenue volatility </a:t>
            </a:r>
            <a:r>
              <a:rPr lang="en-US" sz="1500" i="0" dirty="0"/>
              <a:t>and shielding public spending (especially capital) to help increase small states’ resilience to shocks and boost their potential </a:t>
            </a:r>
            <a:r>
              <a:rPr lang="en-US" sz="1500" i="0" dirty="0" smtClean="0"/>
              <a:t>growth</a:t>
            </a:r>
          </a:p>
          <a:p>
            <a:pPr marL="0" indent="0" algn="just">
              <a:buClr>
                <a:schemeClr val="accent6"/>
              </a:buClr>
              <a:buNone/>
            </a:pPr>
            <a:r>
              <a:rPr lang="en-US" sz="1500" dirty="0" smtClean="0"/>
              <a:t> </a:t>
            </a:r>
            <a:endParaRPr lang="en-US" sz="1500" dirty="0"/>
          </a:p>
          <a:p>
            <a:pPr algn="just">
              <a:buClr>
                <a:schemeClr val="accent6"/>
              </a:buClr>
              <a:buFont typeface="Wingdings" panose="05000000000000000000" pitchFamily="2" charset="2"/>
              <a:buChar char="Ø"/>
            </a:pPr>
            <a:r>
              <a:rPr lang="en-GB" sz="1500" i="0" dirty="0"/>
              <a:t>Strengthening domestic revenue mobilization to support the rebuilding of policy </a:t>
            </a:r>
            <a:r>
              <a:rPr lang="en-GB" sz="1500" i="0" dirty="0" smtClean="0"/>
              <a:t>buffers</a:t>
            </a:r>
          </a:p>
          <a:p>
            <a:pPr marL="0" indent="0" algn="just">
              <a:buClr>
                <a:schemeClr val="accent6"/>
              </a:buClr>
              <a:buNone/>
            </a:pPr>
            <a:endParaRPr lang="en-GB" sz="1500" i="0" dirty="0"/>
          </a:p>
          <a:p>
            <a:pPr algn="just">
              <a:buClr>
                <a:schemeClr val="accent6"/>
              </a:buClr>
              <a:buFont typeface="Wingdings" panose="05000000000000000000" pitchFamily="2" charset="2"/>
              <a:buChar char="Ø"/>
            </a:pPr>
            <a:r>
              <a:rPr lang="en-GB" sz="1500" i="0" dirty="0"/>
              <a:t>Using </a:t>
            </a:r>
            <a:r>
              <a:rPr lang="en-GB" sz="1500" b="1" i="0" dirty="0"/>
              <a:t>fiscal </a:t>
            </a:r>
            <a:r>
              <a:rPr lang="en-GB" sz="1500" b="1" i="0" dirty="0" smtClean="0"/>
              <a:t>anchors/rules </a:t>
            </a:r>
            <a:r>
              <a:rPr lang="en-GB" sz="1500" i="0" dirty="0"/>
              <a:t>(debt targets, expenditure ceilings, budget balance rules...) to help smooth spending and isolate the budget from revenue </a:t>
            </a:r>
            <a:r>
              <a:rPr lang="en-GB" sz="1500" i="0" dirty="0" smtClean="0"/>
              <a:t>volatility</a:t>
            </a:r>
          </a:p>
          <a:p>
            <a:pPr marL="0" indent="0" algn="just">
              <a:buClr>
                <a:schemeClr val="accent6"/>
              </a:buClr>
              <a:buNone/>
            </a:pPr>
            <a:r>
              <a:rPr lang="en-GB" sz="1500" dirty="0" smtClean="0"/>
              <a:t> </a:t>
            </a:r>
            <a:endParaRPr lang="en-GB" sz="1500" dirty="0"/>
          </a:p>
          <a:p>
            <a:pPr algn="just">
              <a:buClr>
                <a:schemeClr val="accent6"/>
              </a:buClr>
              <a:buFont typeface="Wingdings" panose="05000000000000000000" pitchFamily="2" charset="2"/>
              <a:buChar char="Ø"/>
            </a:pPr>
            <a:r>
              <a:rPr lang="en-GB" sz="1500" i="0" dirty="0"/>
              <a:t>In commodity-resource-rich countries, targeting the non-commodity fiscal balance and using </a:t>
            </a:r>
            <a:r>
              <a:rPr lang="en-GB" sz="1500" b="1" i="0" dirty="0"/>
              <a:t>sovereign wealth funds </a:t>
            </a:r>
            <a:r>
              <a:rPr lang="en-GB" sz="1500" i="0" dirty="0"/>
              <a:t>to enhance the management of natural resources will also ensure the long-term sustainable use of exhaustible </a:t>
            </a:r>
            <a:r>
              <a:rPr lang="en-GB" sz="1500" i="0" dirty="0" smtClean="0"/>
              <a:t>resources</a:t>
            </a:r>
          </a:p>
          <a:p>
            <a:pPr marL="0" indent="0" algn="just">
              <a:buClr>
                <a:schemeClr val="accent6"/>
              </a:buClr>
              <a:buNone/>
            </a:pPr>
            <a:r>
              <a:rPr lang="en-GB" sz="1500" dirty="0" smtClean="0"/>
              <a:t> </a:t>
            </a:r>
            <a:endParaRPr lang="en-GB" sz="1500" dirty="0"/>
          </a:p>
          <a:p>
            <a:pPr algn="just">
              <a:buClr>
                <a:schemeClr val="accent6"/>
              </a:buClr>
              <a:buFont typeface="Wingdings" panose="05000000000000000000" pitchFamily="2" charset="2"/>
              <a:buChar char="Ø"/>
            </a:pPr>
            <a:r>
              <a:rPr lang="en-GB" sz="1500" i="0" dirty="0"/>
              <a:t>Rather than focusing on the current fiscal deficit, the budget should provide for spending in line with underlying revenues (e.g. TL and the estimated sustainable income ESI rule)</a:t>
            </a:r>
          </a:p>
          <a:p>
            <a:pPr marL="0" indent="0">
              <a:buClr>
                <a:schemeClr val="accent6"/>
              </a:buClr>
              <a:buNone/>
            </a:pPr>
            <a:r>
              <a:rPr lang="en-US" dirty="0"/>
              <a:t/>
            </a:r>
            <a:br>
              <a:rPr lang="en-US" dirty="0"/>
            </a:b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A14C10-8930-4349-8679-6474E50C0B15}" type="slidenum">
              <a:rPr lang="en-GB" altLang="fr-FR" smtClean="0">
                <a:solidFill>
                  <a:srgbClr val="000000"/>
                </a:solidFill>
              </a:rPr>
              <a:pPr/>
              <a:t>7</a:t>
            </a:fld>
            <a:endParaRPr lang="en-GB" altLang="fr-FR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313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288" y="1718834"/>
            <a:ext cx="8229600" cy="696518"/>
          </a:xfrm>
        </p:spPr>
        <p:txBody>
          <a:bodyPr/>
          <a:lstStyle/>
          <a:p>
            <a:pPr algn="ctr"/>
            <a:r>
              <a:rPr lang="en-GB" dirty="0" smtClean="0"/>
              <a:t>Challenges in building macroeconomic resilience II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521820"/>
            <a:ext cx="8229600" cy="3295721"/>
          </a:xfrm>
        </p:spPr>
        <p:txBody>
          <a:bodyPr/>
          <a:lstStyle/>
          <a:p>
            <a:pPr>
              <a:buClr>
                <a:schemeClr val="accent6"/>
              </a:buClr>
              <a:buFont typeface="Wingdings" panose="05000000000000000000" pitchFamily="2" charset="2"/>
              <a:buChar char="Ø"/>
            </a:pPr>
            <a:r>
              <a:rPr lang="en-GB" sz="1600" i="0" dirty="0"/>
              <a:t>Problem in making the distinction between temporary and more sustained revenue shocks there</a:t>
            </a:r>
          </a:p>
          <a:p>
            <a:pPr marL="0" indent="0">
              <a:buClr>
                <a:schemeClr val="accent6"/>
              </a:buClr>
              <a:buNone/>
            </a:pPr>
            <a:endParaRPr lang="en-GB" sz="1600" i="0" dirty="0"/>
          </a:p>
          <a:p>
            <a:pPr>
              <a:buClr>
                <a:schemeClr val="accent6"/>
              </a:buClr>
              <a:buFont typeface="Wingdings" panose="05000000000000000000" pitchFamily="2" charset="2"/>
              <a:buChar char="Ø"/>
            </a:pPr>
            <a:r>
              <a:rPr lang="en-GB" sz="1600" i="0" dirty="0"/>
              <a:t>Maybe no alternative to adjusting spending, and the focus should be on the pace of adjustment and on achieving a balanced adjustment between recurrent and capital spending.</a:t>
            </a:r>
          </a:p>
          <a:p>
            <a:pPr>
              <a:buClr>
                <a:schemeClr val="accent6"/>
              </a:buClr>
              <a:buFont typeface="Wingdings" panose="05000000000000000000" pitchFamily="2" charset="2"/>
              <a:buChar char="Ø"/>
            </a:pPr>
            <a:r>
              <a:rPr lang="en-GB" sz="1600" i="0" dirty="0"/>
              <a:t>Developing a proper mix of income and consumption taxation (VAT and sales tax)would raise additional revenues</a:t>
            </a:r>
            <a:r>
              <a:rPr lang="en-GB" sz="1600" dirty="0"/>
              <a:t> (ex Kiribati)</a:t>
            </a:r>
          </a:p>
          <a:p>
            <a:pPr marL="0" indent="0">
              <a:buClr>
                <a:schemeClr val="accent6"/>
              </a:buClr>
              <a:buNone/>
            </a:pPr>
            <a:endParaRPr lang="en-GB" sz="1600" dirty="0"/>
          </a:p>
          <a:p>
            <a:pPr>
              <a:buClr>
                <a:schemeClr val="accent6"/>
              </a:buClr>
              <a:buFont typeface="Wingdings" panose="05000000000000000000" pitchFamily="2" charset="2"/>
              <a:buChar char="Ø"/>
            </a:pPr>
            <a:r>
              <a:rPr lang="en-GB" sz="1600" i="0" dirty="0"/>
              <a:t>Lower oil prices also offer an opportunity to reform energy subsidies and taxes in both oil exporters and importers. In oil-importing small states, the saving from the removal of energy subsidies should be used to strengthen fiscal buffers or to increase public infrastructure</a:t>
            </a:r>
            <a:r>
              <a:rPr lang="en-GB" sz="1600" dirty="0"/>
              <a:t> </a:t>
            </a:r>
            <a:r>
              <a:rPr lang="en-GB" dirty="0"/>
              <a:t/>
            </a:r>
            <a:br>
              <a:rPr lang="en-GB" dirty="0"/>
            </a:br>
            <a:r>
              <a:rPr lang="en-GB" dirty="0"/>
              <a:t/>
            </a:r>
            <a:br>
              <a:rPr lang="en-GB" dirty="0"/>
            </a:br>
            <a:r>
              <a:rPr lang="en-GB" dirty="0"/>
              <a:t> </a:t>
            </a:r>
            <a:br>
              <a:rPr lang="en-GB" dirty="0"/>
            </a:br>
            <a:r>
              <a:rPr lang="en-GB" dirty="0"/>
              <a:t> </a:t>
            </a:r>
            <a:br>
              <a:rPr lang="en-GB" dirty="0"/>
            </a:br>
            <a:r>
              <a:rPr lang="en-GB" dirty="0"/>
              <a:t/>
            </a:r>
            <a:br>
              <a:rPr lang="en-GB" dirty="0"/>
            </a:br>
            <a:r>
              <a:rPr lang="en-GB" dirty="0"/>
              <a:t/>
            </a:r>
            <a:br>
              <a:rPr lang="en-GB" dirty="0"/>
            </a:br>
            <a:r>
              <a:rPr lang="en-GB" dirty="0"/>
              <a:t> </a:t>
            </a:r>
            <a:br>
              <a:rPr lang="en-GB" dirty="0"/>
            </a:br>
            <a:r>
              <a:rPr lang="en-US" dirty="0"/>
              <a:t/>
            </a:r>
            <a:br>
              <a:rPr lang="en-US" dirty="0"/>
            </a:b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A14C10-8930-4349-8679-6474E50C0B15}" type="slidenum">
              <a:rPr lang="en-GB" altLang="fr-FR" smtClean="0">
                <a:solidFill>
                  <a:srgbClr val="000000"/>
                </a:solidFill>
              </a:rPr>
              <a:pPr/>
              <a:t>8</a:t>
            </a:fld>
            <a:endParaRPr lang="en-GB" altLang="fr-FR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2101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288" y="1800722"/>
            <a:ext cx="8229600" cy="628974"/>
          </a:xfrm>
        </p:spPr>
        <p:txBody>
          <a:bodyPr/>
          <a:lstStyle/>
          <a:p>
            <a:pPr algn="ctr"/>
            <a:r>
              <a:rPr lang="en-GB" dirty="0" smtClean="0"/>
              <a:t>Challenges in building macroeconomic resilience III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45448"/>
            <a:ext cx="8229600" cy="3295721"/>
          </a:xfrm>
        </p:spPr>
        <p:txBody>
          <a:bodyPr/>
          <a:lstStyle/>
          <a:p>
            <a:pPr>
              <a:buClr>
                <a:schemeClr val="accent6"/>
              </a:buClr>
              <a:buFont typeface="Wingdings" panose="05000000000000000000" pitchFamily="2" charset="2"/>
              <a:buChar char="Ø"/>
            </a:pPr>
            <a:endParaRPr lang="en-GB" sz="1500" b="1" i="0" dirty="0"/>
          </a:p>
          <a:p>
            <a:pPr>
              <a:buClr>
                <a:schemeClr val="accent6"/>
              </a:buClr>
              <a:buFont typeface="Wingdings" panose="05000000000000000000" pitchFamily="2" charset="2"/>
              <a:buChar char="Ø"/>
            </a:pPr>
            <a:endParaRPr lang="en-GB" sz="1500" b="1" i="0" dirty="0"/>
          </a:p>
          <a:p>
            <a:pPr algn="just">
              <a:buClr>
                <a:schemeClr val="accent6"/>
              </a:buClr>
              <a:buFont typeface="Wingdings" panose="05000000000000000000" pitchFamily="2" charset="2"/>
              <a:buChar char="Ø"/>
            </a:pPr>
            <a:r>
              <a:rPr lang="en-GB" b="1" i="0" dirty="0"/>
              <a:t>Enhancing regional cooperation on nontax revenue to increase revenue mobilization: </a:t>
            </a:r>
            <a:r>
              <a:rPr lang="en-GB" i="0" dirty="0"/>
              <a:t>Need to strengthen regional economic, institutional, and technological networks to compensate for geographical isolation and dispersion and create a more attractive business environment for foreign </a:t>
            </a:r>
            <a:r>
              <a:rPr lang="en-GB" i="0" dirty="0" smtClean="0"/>
              <a:t>investors</a:t>
            </a:r>
          </a:p>
          <a:p>
            <a:pPr marL="0" indent="0" algn="just">
              <a:buClr>
                <a:schemeClr val="accent6"/>
              </a:buClr>
              <a:buNone/>
            </a:pPr>
            <a:endParaRPr lang="en-GB" i="0" dirty="0"/>
          </a:p>
          <a:p>
            <a:pPr algn="just">
              <a:buClr>
                <a:schemeClr val="accent6"/>
              </a:buClr>
              <a:buFont typeface="Wingdings" panose="05000000000000000000" pitchFamily="2" charset="2"/>
              <a:buChar char="Ø"/>
            </a:pPr>
            <a:r>
              <a:rPr lang="en-GB" i="0" dirty="0"/>
              <a:t> Key sectors are fisheries, information and communication technology. (e.g. Nauru Agreement on fisheries</a:t>
            </a:r>
            <a:r>
              <a:rPr lang="en-GB" sz="1500" i="0" dirty="0"/>
              <a:t>…) </a:t>
            </a:r>
            <a:r>
              <a:rPr lang="en-GB" sz="1500" dirty="0"/>
              <a:t> </a:t>
            </a:r>
            <a:br>
              <a:rPr lang="en-GB" sz="1500" dirty="0"/>
            </a:br>
            <a:r>
              <a:rPr lang="en-GB" dirty="0"/>
              <a:t/>
            </a:r>
            <a:br>
              <a:rPr lang="en-GB" dirty="0"/>
            </a:br>
            <a:r>
              <a:rPr lang="en-GB" dirty="0"/>
              <a:t/>
            </a:r>
            <a:br>
              <a:rPr lang="en-GB" dirty="0"/>
            </a:br>
            <a:r>
              <a:rPr lang="en-GB" dirty="0"/>
              <a:t> </a:t>
            </a:r>
            <a:br>
              <a:rPr lang="en-GB" dirty="0"/>
            </a:br>
            <a:r>
              <a:rPr lang="en-GB" dirty="0"/>
              <a:t> </a:t>
            </a:r>
            <a:br>
              <a:rPr lang="en-GB" dirty="0"/>
            </a:br>
            <a:r>
              <a:rPr lang="en-GB" dirty="0"/>
              <a:t/>
            </a:r>
            <a:br>
              <a:rPr lang="en-GB" dirty="0"/>
            </a:br>
            <a:r>
              <a:rPr lang="en-GB" dirty="0"/>
              <a:t/>
            </a:r>
            <a:br>
              <a:rPr lang="en-GB" dirty="0"/>
            </a:br>
            <a:r>
              <a:rPr lang="en-GB" dirty="0"/>
              <a:t> </a:t>
            </a:r>
            <a:br>
              <a:rPr lang="en-GB" dirty="0"/>
            </a:br>
            <a:r>
              <a:rPr lang="en-US" dirty="0"/>
              <a:t/>
            </a:r>
            <a:br>
              <a:rPr lang="en-US" dirty="0"/>
            </a:b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A14C10-8930-4349-8679-6474E50C0B15}" type="slidenum">
              <a:rPr lang="en-GB" altLang="fr-FR" smtClean="0">
                <a:solidFill>
                  <a:srgbClr val="000000"/>
                </a:solidFill>
              </a:rPr>
              <a:pPr/>
              <a:t>9</a:t>
            </a:fld>
            <a:endParaRPr lang="en-GB" altLang="fr-FR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8759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ank">
  <a:themeElements>
    <a:clrScheme name="Slide_Master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lide_Master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altLang="en-US" sz="1200" b="0" i="0" u="none" strike="noStrike" cap="none" normalizeH="0" baseline="0" smtClean="0">
            <a:ln>
              <a:noFill/>
            </a:ln>
            <a:solidFill>
              <a:srgbClr val="0F5494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altLang="en-US" sz="1200" b="0" i="0" u="none" strike="noStrike" cap="none" normalizeH="0" baseline="0" smtClean="0">
            <a:ln>
              <a:noFill/>
            </a:ln>
            <a:solidFill>
              <a:srgbClr val="0F5494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Slide_Maste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Slide_Master">
  <a:themeElements>
    <a:clrScheme name="Slide_Master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lide_Master">
      <a:majorFont>
        <a:latin typeface="Verdana"/>
        <a:ea typeface="ＭＳ Ｐゴシック"/>
        <a:cs typeface=""/>
      </a:majorFont>
      <a:minorFont>
        <a:latin typeface="Verdana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200" b="0" i="0" u="none" strike="noStrike" cap="none" normalizeH="0" baseline="0">
            <a:ln>
              <a:noFill/>
            </a:ln>
            <a:solidFill>
              <a:srgbClr val="0F5494"/>
            </a:solidFill>
            <a:effectLst/>
            <a:latin typeface="Verdana" charset="0"/>
            <a:ea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200" b="0" i="0" u="none" strike="noStrike" cap="none" normalizeH="0" baseline="0">
            <a:ln>
              <a:noFill/>
            </a:ln>
            <a:solidFill>
              <a:srgbClr val="0F5494"/>
            </a:solidFill>
            <a:effectLst/>
            <a:latin typeface="Verdana" charset="0"/>
            <a:ea typeface="ＭＳ Ｐゴシック" charset="0"/>
          </a:defRPr>
        </a:defPPr>
      </a:lstStyle>
    </a:lnDef>
  </a:objectDefaults>
  <a:extraClrSchemeLst>
    <a:extraClrScheme>
      <a:clrScheme name="Slide_Maste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987</TotalTime>
  <Words>920</Words>
  <Application>Microsoft Office PowerPoint</Application>
  <PresentationFormat>On-screen Show (4:3)</PresentationFormat>
  <Paragraphs>96</Paragraphs>
  <Slides>11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11</vt:i4>
      </vt:variant>
    </vt:vector>
  </HeadingPairs>
  <TitlesOfParts>
    <vt:vector size="19" baseType="lpstr">
      <vt:lpstr>ＭＳ Ｐゴシック</vt:lpstr>
      <vt:lpstr>ＭＳ Ｐゴシック</vt:lpstr>
      <vt:lpstr>Arial</vt:lpstr>
      <vt:lpstr>Calibri</vt:lpstr>
      <vt:lpstr>Verdana</vt:lpstr>
      <vt:lpstr>Wingdings</vt:lpstr>
      <vt:lpstr>blank</vt:lpstr>
      <vt:lpstr>1_Slide_Master</vt:lpstr>
      <vt:lpstr>Pacific Regional Training on EU Budget support and blending modalities 24-28 October 2016  </vt:lpstr>
      <vt:lpstr>Macroeconomic perspectives </vt:lpstr>
      <vt:lpstr>Key macroeconomic challenges</vt:lpstr>
      <vt:lpstr>Key macroeconomic challenges (concluded)</vt:lpstr>
      <vt:lpstr>PowerPoint Presentation</vt:lpstr>
      <vt:lpstr>Specific key challenges: vulnerability to climate change and natural disasters </vt:lpstr>
      <vt:lpstr>Challenges in building macroeconomic resilience I</vt:lpstr>
      <vt:lpstr>Challenges in building macroeconomic resilience II</vt:lpstr>
      <vt:lpstr>Challenges in building macroeconomic resilience III</vt:lpstr>
      <vt:lpstr>International reserves and public debt</vt:lpstr>
      <vt:lpstr>Debt Management Framework: the example of the Solomon Islands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Fabrice Ferrandes</dc:creator>
  <cp:lastModifiedBy>Fabrice Ferrandes</cp:lastModifiedBy>
  <cp:revision>50</cp:revision>
  <dcterms:created xsi:type="dcterms:W3CDTF">2016-10-01T08:35:21Z</dcterms:created>
  <dcterms:modified xsi:type="dcterms:W3CDTF">2016-12-08T08:25:16Z</dcterms:modified>
</cp:coreProperties>
</file>