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8" r:id="rId5"/>
    <p:sldId id="375" r:id="rId6"/>
    <p:sldId id="389" r:id="rId7"/>
    <p:sldId id="377" r:id="rId8"/>
    <p:sldId id="380" r:id="rId9"/>
    <p:sldId id="378" r:id="rId10"/>
    <p:sldId id="379" r:id="rId11"/>
    <p:sldId id="386" r:id="rId12"/>
    <p:sldId id="382" r:id="rId13"/>
    <p:sldId id="383" r:id="rId14"/>
    <p:sldId id="384" r:id="rId15"/>
    <p:sldId id="305" r:id="rId16"/>
    <p:sldId id="301" r:id="rId17"/>
    <p:sldId id="358" r:id="rId18"/>
    <p:sldId id="387" r:id="rId19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De Coninck" initials="dcs" lastIdx="1" clrIdx="0"/>
  <p:cmAuthor id="1" name="DE CONINCK Sophie (DEVCO)" initials="DCS(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728" autoAdjust="0"/>
  </p:normalViewPr>
  <p:slideViewPr>
    <p:cSldViewPr>
      <p:cViewPr varScale="1">
        <p:scale>
          <a:sx n="88" d="100"/>
          <a:sy n="88" d="100"/>
        </p:scale>
        <p:origin x="-1280" y="-104"/>
      </p:cViewPr>
      <p:guideLst>
        <p:guide orient="horz" pos="2400"/>
        <p:guide pos="4032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848" y="2886"/>
      </p:cViewPr>
      <p:guideLst>
        <p:guide orient="horz" pos="3107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AAF41-A95D-4EDE-B1C0-86721A45258F}" type="datetimeFigureOut">
              <a:rPr lang="en-GB" smtClean="0"/>
              <a:pPr/>
              <a:t>21/02/13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B22E8-B40D-4A33-AFEB-16C6797056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881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r>
              <a:rPr lang="en-US" baseline="0" dirty="0" smtClean="0"/>
              <a:t> of the awareness-raising / advocacy tools and approaches.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291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22E8-B40D-4A33-AFEB-16C67970565D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0" y="3733800"/>
            <a:ext cx="9144000" cy="2536825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0" y="0"/>
            <a:ext cx="9144000" cy="6118225"/>
            <a:chOff x="0" y="0"/>
            <a:chExt cx="5760" cy="3854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0" y="2352"/>
              <a:ext cx="5760" cy="1502"/>
            </a:xfrm>
            <a:custGeom>
              <a:avLst/>
              <a:gdLst/>
              <a:ahLst/>
              <a:cxnLst>
                <a:cxn ang="0">
                  <a:pos x="5766" y="1502"/>
                </a:cxn>
                <a:cxn ang="0">
                  <a:pos x="2887" y="748"/>
                </a:cxn>
                <a:cxn ang="0">
                  <a:pos x="0" y="848"/>
                </a:cxn>
                <a:cxn ang="0">
                  <a:pos x="0" y="0"/>
                </a:cxn>
                <a:cxn ang="0">
                  <a:pos x="5766" y="0"/>
                </a:cxn>
                <a:cxn ang="0">
                  <a:pos x="5766" y="1502"/>
                </a:cxn>
              </a:cxnLst>
              <a:rect l="0" t="0" r="r" b="b"/>
              <a:pathLst>
                <a:path w="5766" h="1502">
                  <a:moveTo>
                    <a:pt x="5766" y="1502"/>
                  </a:moveTo>
                  <a:cubicBezTo>
                    <a:pt x="5766" y="1502"/>
                    <a:pt x="4765" y="856"/>
                    <a:pt x="2887" y="748"/>
                  </a:cubicBezTo>
                  <a:cubicBezTo>
                    <a:pt x="1007" y="638"/>
                    <a:pt x="0" y="848"/>
                    <a:pt x="0" y="8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766" y="0"/>
                    <a:pt x="5766" y="0"/>
                  </a:cubicBezTo>
                  <a:cubicBezTo>
                    <a:pt x="5766" y="751"/>
                    <a:pt x="5766" y="1502"/>
                    <a:pt x="5766" y="150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23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 flipV="1">
            <a:off x="0" y="0"/>
            <a:ext cx="9147175" cy="2057400"/>
            <a:chOff x="0" y="3321"/>
            <a:chExt cx="5762" cy="999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" name="Line 23"/>
          <p:cNvSpPr>
            <a:spLocks noChangeShapeType="1"/>
          </p:cNvSpPr>
          <p:nvPr/>
        </p:nvSpPr>
        <p:spPr bwMode="auto">
          <a:xfrm flipH="1">
            <a:off x="0" y="6477000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286000"/>
          </a:xfrm>
        </p:spPr>
        <p:txBody>
          <a:bodyPr anchor="b"/>
          <a:lstStyle>
            <a:lvl1pPr algn="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7" name="Picture 1" descr="C:\Users\catherine\Pictures\European Commission\logo_ce-en-rvb-lr_2012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"/>
            <a:ext cx="1655318" cy="11512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31869-CBBA-4FDF-8393-18993881B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1336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2484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A4314-DA80-417A-B798-DEDFCC0E8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CD04E-1188-48DF-8F60-7F957D630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414D-441B-4DB3-86E1-416D23C48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07D18-DFC0-4E17-9CF8-09587379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BA61-B529-4942-939A-D05675B04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17429-C019-4B83-B9C9-92A6AD8B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F2A0A-D22C-415B-B10F-D560CDEF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E3272-7603-42D0-AF92-D57BC1770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A5E6D-6F0D-46C2-9297-1AA1C70C9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68489-839A-4C9A-9264-09D735A9A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5791200"/>
            <a:ext cx="9147175" cy="1066800"/>
            <a:chOff x="0" y="3321"/>
            <a:chExt cx="5762" cy="999"/>
          </a:xfrm>
        </p:grpSpPr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Freeform 7"/>
          <p:cNvSpPr>
            <a:spLocks/>
          </p:cNvSpPr>
          <p:nvPr/>
        </p:nvSpPr>
        <p:spPr bwMode="auto">
          <a:xfrm>
            <a:off x="0" y="-4763"/>
            <a:ext cx="9144000" cy="2536826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0" y="-4763"/>
            <a:ext cx="9144000" cy="2384426"/>
          </a:xfrm>
          <a:custGeom>
            <a:avLst/>
            <a:gdLst/>
            <a:ahLst/>
            <a:cxnLst>
              <a:cxn ang="0">
                <a:pos x="2880" y="751"/>
              </a:cxn>
              <a:cxn ang="0">
                <a:pos x="1442" y="374"/>
              </a:cxn>
              <a:cxn ang="0">
                <a:pos x="0" y="424"/>
              </a:cxn>
              <a:cxn ang="0">
                <a:pos x="0" y="0"/>
              </a:cxn>
              <a:cxn ang="0">
                <a:pos x="2880" y="0"/>
              </a:cxn>
              <a:cxn ang="0">
                <a:pos x="2880" y="751"/>
              </a:cxn>
            </a:cxnLst>
            <a:rect l="0" t="0" r="r" b="b"/>
            <a:pathLst>
              <a:path w="2880" h="751">
                <a:moveTo>
                  <a:pt x="2880" y="751"/>
                </a:moveTo>
                <a:cubicBezTo>
                  <a:pt x="2880" y="751"/>
                  <a:pt x="2380" y="428"/>
                  <a:pt x="1442" y="374"/>
                </a:cubicBezTo>
                <a:cubicBezTo>
                  <a:pt x="503" y="319"/>
                  <a:pt x="0" y="424"/>
                  <a:pt x="0" y="424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5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8AC8A61-E4FC-4FDE-94DC-6BA3708DC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287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1450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1717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289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0861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433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npei.org/PDF/PEI-full-handbook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667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b="1" dirty="0" smtClean="0">
                <a:latin typeface="Arial Black" pitchFamily="34" charset="0"/>
              </a:rPr>
              <a:t>Module 10</a:t>
            </a:r>
            <a:br>
              <a:rPr lang="en-GB" b="1" dirty="0" smtClean="0">
                <a:latin typeface="Arial Black" pitchFamily="34" charset="0"/>
              </a:rPr>
            </a:br>
            <a:r>
              <a:rPr lang="en-GB" sz="2400" b="1" dirty="0" smtClean="0">
                <a:latin typeface="Arial Black" pitchFamily="34" charset="0"/>
              </a:rPr>
              <a:t>Synthesis, conclusions </a:t>
            </a:r>
            <a:br>
              <a:rPr lang="en-GB" sz="2400" b="1" dirty="0" smtClean="0">
                <a:latin typeface="Arial Black" pitchFamily="34" charset="0"/>
              </a:rPr>
            </a:br>
            <a:r>
              <a:rPr lang="en-GB" sz="2400" b="1" dirty="0" smtClean="0">
                <a:latin typeface="Arial Black" pitchFamily="34" charset="0"/>
              </a:rPr>
              <a:t>and way forward</a:t>
            </a:r>
            <a:endParaRPr lang="en-GB" sz="2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52578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Country-led environmental and climate change mainstreaming (specialist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course)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5943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spcBef>
                <a:spcPct val="20000"/>
              </a:spcBef>
              <a:defRPr/>
            </a:pPr>
            <a:r>
              <a:rPr lang="en-US" sz="120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Training </a:t>
            </a:r>
            <a:r>
              <a:rPr lang="en-US" sz="1200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materials developed with the support of the European Commission</a:t>
            </a:r>
            <a:endParaRPr lang="en-US" sz="120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Mainstreaming environment and CC in the</a:t>
            </a:r>
            <a:br>
              <a:rPr lang="en-GB" dirty="0" smtClean="0"/>
            </a:br>
            <a:r>
              <a:rPr lang="en-GB" dirty="0" smtClean="0"/>
              <a:t>budgetary process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312244" y="2171030"/>
            <a:ext cx="2519511" cy="1296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Budgeting and financing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Mainstreaming in the budgetary process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3200400" y="46470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Public expenditure review (and </a:t>
            </a:r>
            <a:r>
              <a:rPr lang="en-GB" sz="1600" b="1" dirty="0" smtClean="0">
                <a:solidFill>
                  <a:srgbClr val="0070C0"/>
                </a:solidFill>
              </a:rPr>
              <a:t>PEER, CPEIR)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2"/>
          </p:cNvCxnSpPr>
          <p:nvPr/>
        </p:nvCxnSpPr>
        <p:spPr>
          <a:xfrm rot="5400000" flipH="1" flipV="1">
            <a:off x="3982385" y="4057385"/>
            <a:ext cx="1179231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819400" y="200216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Mod8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Flowchart: Preparation 8"/>
          <p:cNvSpPr/>
          <p:nvPr/>
        </p:nvSpPr>
        <p:spPr>
          <a:xfrm>
            <a:off x="381000" y="2286000"/>
            <a:ext cx="2209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Cost-benefit analysis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0" name="Flowchart: Preparation 9"/>
          <p:cNvSpPr/>
          <p:nvPr/>
        </p:nvSpPr>
        <p:spPr>
          <a:xfrm>
            <a:off x="762000" y="3810000"/>
            <a:ext cx="2209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Cost-effectiveness analysis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2" name="Flowchart: Preparation 11"/>
          <p:cNvSpPr/>
          <p:nvPr/>
        </p:nvSpPr>
        <p:spPr>
          <a:xfrm>
            <a:off x="6553200" y="2286000"/>
            <a:ext cx="2209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Multi-criteria analysis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3" name="Flowchart: Preparation 12"/>
          <p:cNvSpPr/>
          <p:nvPr/>
        </p:nvSpPr>
        <p:spPr>
          <a:xfrm>
            <a:off x="6400800" y="3505200"/>
            <a:ext cx="2209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Climate risk screening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>
            <a:stCxn id="9" idx="3"/>
            <a:endCxn id="3" idx="1"/>
          </p:cNvCxnSpPr>
          <p:nvPr/>
        </p:nvCxnSpPr>
        <p:spPr>
          <a:xfrm>
            <a:off x="2590800" y="2819400"/>
            <a:ext cx="721444" cy="1588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3" idx="2"/>
          </p:cNvCxnSpPr>
          <p:nvPr/>
        </p:nvCxnSpPr>
        <p:spPr>
          <a:xfrm flipV="1">
            <a:off x="2971800" y="3467769"/>
            <a:ext cx="1600200" cy="875631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2" idx="1"/>
            <a:endCxn id="3" idx="3"/>
          </p:cNvCxnSpPr>
          <p:nvPr/>
        </p:nvCxnSpPr>
        <p:spPr>
          <a:xfrm rot="10800000">
            <a:off x="5831756" y="2819400"/>
            <a:ext cx="721445" cy="1588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1"/>
            <a:endCxn id="3" idx="2"/>
          </p:cNvCxnSpPr>
          <p:nvPr/>
        </p:nvCxnSpPr>
        <p:spPr>
          <a:xfrm flipH="1" flipV="1">
            <a:off x="4572000" y="3467769"/>
            <a:ext cx="1828800" cy="570831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9" name="Rounded Rectangular Callout 18"/>
          <p:cNvSpPr/>
          <p:nvPr/>
        </p:nvSpPr>
        <p:spPr>
          <a:xfrm>
            <a:off x="457200" y="5257800"/>
            <a:ext cx="990600" cy="685800"/>
          </a:xfrm>
          <a:prstGeom prst="wedgeRoundRectCallout">
            <a:avLst>
              <a:gd name="adj1" fmla="val 40577"/>
              <a:gd name="adj2" fmla="val -117674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See Mod7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1600200" y="1371600"/>
            <a:ext cx="990600" cy="685800"/>
          </a:xfrm>
          <a:prstGeom prst="wedgeRoundRectCallout">
            <a:avLst>
              <a:gd name="adj1" fmla="val -62323"/>
              <a:gd name="adj2" fmla="val 98720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See Mod7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6248400" y="1295400"/>
            <a:ext cx="990600" cy="685800"/>
          </a:xfrm>
          <a:prstGeom prst="wedgeRoundRectCallout">
            <a:avLst>
              <a:gd name="adj1" fmla="val 42091"/>
              <a:gd name="adj2" fmla="val 107463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See Mod7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8153400" y="5334000"/>
            <a:ext cx="990600" cy="685800"/>
          </a:xfrm>
          <a:prstGeom prst="wedgeRoundRectCallout">
            <a:avLst>
              <a:gd name="adj1" fmla="val -74428"/>
              <a:gd name="adj2" fmla="val -113302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See Mod6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5" name="Flowchart: Preparation 12"/>
          <p:cNvSpPr/>
          <p:nvPr/>
        </p:nvSpPr>
        <p:spPr>
          <a:xfrm>
            <a:off x="6096000" y="4724400"/>
            <a:ext cx="1828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SEA screening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26" name="Straight Arrow Connector 25"/>
          <p:cNvCxnSpPr>
            <a:stCxn id="25" idx="1"/>
            <a:endCxn id="3" idx="2"/>
          </p:cNvCxnSpPr>
          <p:nvPr/>
        </p:nvCxnSpPr>
        <p:spPr>
          <a:xfrm flipH="1" flipV="1">
            <a:off x="4572000" y="3467769"/>
            <a:ext cx="1524000" cy="1790031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  <p:bldP spid="13" grpId="0" animBg="1"/>
      <p:bldP spid="19" grpId="0" animBg="1"/>
      <p:bldP spid="20" grpId="0" animBg="1"/>
      <p:bldP spid="22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990600" y="3352800"/>
            <a:ext cx="6667500" cy="27432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Mainstreaming </a:t>
            </a:r>
            <a:r>
              <a:rPr lang="en-GB" dirty="0" smtClean="0"/>
              <a:t>in</a:t>
            </a:r>
            <a:r>
              <a:rPr lang="en-GB" dirty="0"/>
              <a:t> </a:t>
            </a:r>
            <a:r>
              <a:rPr lang="en-GB" dirty="0" smtClean="0"/>
              <a:t>monitoring </a:t>
            </a:r>
            <a:r>
              <a:rPr lang="en-GB" dirty="0" smtClean="0"/>
              <a:t>systems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119289" y="1692870"/>
            <a:ext cx="2519511" cy="1296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Mainstreaming environment and CC in monitoring systems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Performance assessment frameworks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2819400" y="4168840"/>
            <a:ext cx="3124200" cy="131756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Environment and climate-related milestones, indicators &amp; targets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2"/>
          </p:cNvCxnSpPr>
          <p:nvPr/>
        </p:nvCxnSpPr>
        <p:spPr>
          <a:xfrm flipH="1" flipV="1">
            <a:off x="4379045" y="2989609"/>
            <a:ext cx="2455" cy="117923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626445" y="15240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Mod9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4086761"/>
            <a:ext cx="175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National development monitoring systems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172200" y="3048000"/>
            <a:ext cx="2667000" cy="32385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cap="all" dirty="0" smtClean="0">
                <a:solidFill>
                  <a:srgbClr val="0070C0"/>
                </a:solidFill>
              </a:rPr>
              <a:t>aspects subject to monitoring: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Key environment-development trends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Climate variability and change, climate impacts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Policy and institutional change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Policy implementation and outcomes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/>
              <a:t>Conclusions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>
                <a:solidFill>
                  <a:schemeClr val="accent1"/>
                </a:solidFill>
              </a:rPr>
              <a:t>Planned actions/Way forward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>
                <a:solidFill>
                  <a:schemeClr val="accent1"/>
                </a:solidFill>
              </a:rPr>
              <a:t>Seminar evaluation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001000" cy="4419600"/>
          </a:xfrm>
        </p:spPr>
        <p:txBody>
          <a:bodyPr/>
          <a:lstStyle/>
          <a:p>
            <a:r>
              <a:rPr lang="en-GB" sz="1400" dirty="0" smtClean="0"/>
              <a:t>UNDP-UNEP (2009) </a:t>
            </a:r>
            <a:r>
              <a:rPr lang="en-GB" sz="1400" i="1" dirty="0" smtClean="0"/>
              <a:t>Mainstreaming Poverty-Environment Linkages into Development Planning: A Handbook for Practitioners</a:t>
            </a:r>
            <a:r>
              <a:rPr lang="en-GB" sz="1400" dirty="0" smtClean="0"/>
              <a:t>. UNDP-UNEP Poverty-Environment Initiative. Available from: </a:t>
            </a:r>
            <a:r>
              <a:rPr lang="en-GB" sz="1400" u="sng" dirty="0" smtClean="0">
                <a:hlinkClick r:id="rId2"/>
              </a:rPr>
              <a:t>http://www.unpei.org/PDF/PEI-full-handbook.pdf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534400" cy="16764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en-US" dirty="0" smtClean="0"/>
              <a:t>Recap of the framework and tools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414D-441B-4DB3-86E1-416D23C481F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1188" y="76200"/>
            <a:ext cx="2520950" cy="86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Finding the entry points and making the case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429000" y="76200"/>
            <a:ext cx="2667000" cy="86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Mainstreaming </a:t>
            </a:r>
            <a:r>
              <a:rPr lang="en-GB" b="1" dirty="0" smtClean="0">
                <a:latin typeface="Calibri" pitchFamily="34" charset="0"/>
                <a:cs typeface="Calibri" pitchFamily="34" charset="0"/>
              </a:rPr>
              <a:t>into </a:t>
            </a:r>
            <a:r>
              <a:rPr lang="en-GB" b="1" dirty="0">
                <a:latin typeface="Calibri" pitchFamily="34" charset="0"/>
                <a:cs typeface="Calibri" pitchFamily="34" charset="0"/>
              </a:rPr>
              <a:t>policy and planning processes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400800" y="76200"/>
            <a:ext cx="2519362" cy="86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Meeting the implementation challenge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81025" y="1066800"/>
            <a:ext cx="2663825" cy="2514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Preliminary assessments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Understanding the challenges and the science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Understanding poverty-environment and CC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–development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linkages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Understanding government, institutional and political contexts</a:t>
            </a:r>
            <a:endParaRPr lang="en-GB" sz="15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9600" y="3657601"/>
            <a:ext cx="2667000" cy="129539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Raising awareness and building partnerships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National consensus and commitment to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resilient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low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-carbon 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development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12775" y="5029201"/>
            <a:ext cx="2663825" cy="99059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Strengthening institutions and capacities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Needs assessment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Working mechanisms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29000" y="1066800"/>
            <a:ext cx="2743200" cy="2743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Collecting country-specific evidence and influencing policy processes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Integrated ecosystem assessment; economic analysis…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Mainstreaming in (sub)national 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and sector policies, strategies,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programmes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Understanding uncertainties</a:t>
            </a:r>
            <a:endParaRPr lang="en-GB" sz="15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29000" y="3962400"/>
            <a:ext cx="2743200" cy="990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Developing, costing</a:t>
            </a: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assessing and selecting </a:t>
            </a:r>
            <a:r>
              <a:rPr lang="en-GB" sz="15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policy measures, </a:t>
            </a:r>
            <a:endParaRPr lang="en-GB" sz="15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429000" y="5029200"/>
            <a:ext cx="2743200" cy="990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Strengthening institutions and capacities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Learning by doing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396038" y="1066800"/>
            <a:ext cx="2519362" cy="1219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Budgeting and financing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Mainstreaming 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 the budgetary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process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400800" y="2352675"/>
            <a:ext cx="2519362" cy="153352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Mainstreaming </a:t>
            </a:r>
            <a:r>
              <a:rPr lang="en-GB" sz="15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 </a:t>
            </a: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monitoring systems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Performance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assessment frameworks</a:t>
            </a:r>
          </a:p>
          <a:p>
            <a:pPr algn="ctr">
              <a:defRPr/>
            </a:pP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Indicators and data collection</a:t>
            </a:r>
            <a:endParaRPr lang="en-GB" sz="15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96038" y="4011612"/>
            <a:ext cx="2519362" cy="8651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Supporting policy measures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National, sector and sub-national levels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396038" y="5029200"/>
            <a:ext cx="2519362" cy="990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Strengthening institutions and capacities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Mainstreaming </a:t>
            </a: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en-GB" sz="15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as </a:t>
            </a:r>
            <a:r>
              <a:rPr lang="en-GB" sz="15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standard practice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331913" y="6121400"/>
            <a:ext cx="6769100" cy="4318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Engaging stakeholders and coordinating within the development community</a:t>
            </a:r>
          </a:p>
        </p:txBody>
      </p:sp>
      <p:sp>
        <p:nvSpPr>
          <p:cNvPr id="18" name="Flowchart: Document 17"/>
          <p:cNvSpPr/>
          <p:nvPr/>
        </p:nvSpPr>
        <p:spPr>
          <a:xfrm>
            <a:off x="76200" y="1371600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Mod1</a:t>
            </a:r>
          </a:p>
        </p:txBody>
      </p:sp>
      <p:sp>
        <p:nvSpPr>
          <p:cNvPr id="19" name="Flowchart: Document 18"/>
          <p:cNvSpPr/>
          <p:nvPr/>
        </p:nvSpPr>
        <p:spPr>
          <a:xfrm>
            <a:off x="2971800" y="3230563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Mod4</a:t>
            </a:r>
          </a:p>
        </p:txBody>
      </p:sp>
      <p:sp>
        <p:nvSpPr>
          <p:cNvPr id="20" name="Flowchart: Document 19"/>
          <p:cNvSpPr/>
          <p:nvPr/>
        </p:nvSpPr>
        <p:spPr>
          <a:xfrm>
            <a:off x="107950" y="3962400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Mod5</a:t>
            </a:r>
          </a:p>
        </p:txBody>
      </p:sp>
      <p:sp>
        <p:nvSpPr>
          <p:cNvPr id="21" name="Flowchart: Document 20"/>
          <p:cNvSpPr/>
          <p:nvPr/>
        </p:nvSpPr>
        <p:spPr>
          <a:xfrm>
            <a:off x="115833" y="5334000"/>
            <a:ext cx="696913" cy="350838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Mod3</a:t>
            </a:r>
            <a:endParaRPr lang="en-GB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Flowchart: Document 22"/>
          <p:cNvSpPr/>
          <p:nvPr/>
        </p:nvSpPr>
        <p:spPr>
          <a:xfrm>
            <a:off x="3124200" y="2697163"/>
            <a:ext cx="698500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</a:rPr>
              <a:t>Mod6</a:t>
            </a:r>
          </a:p>
        </p:txBody>
      </p:sp>
      <p:sp>
        <p:nvSpPr>
          <p:cNvPr id="24" name="Flowchart: Document 23"/>
          <p:cNvSpPr/>
          <p:nvPr/>
        </p:nvSpPr>
        <p:spPr>
          <a:xfrm>
            <a:off x="3276600" y="3916363"/>
            <a:ext cx="698500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Mod7</a:t>
            </a:r>
          </a:p>
        </p:txBody>
      </p:sp>
      <p:cxnSp>
        <p:nvCxnSpPr>
          <p:cNvPr id="26" name="Straight Connector 25"/>
          <p:cNvCxnSpPr>
            <a:stCxn id="9" idx="3"/>
            <a:endCxn id="12" idx="1"/>
          </p:cNvCxnSpPr>
          <p:nvPr/>
        </p:nvCxnSpPr>
        <p:spPr>
          <a:xfrm flipV="1">
            <a:off x="3276600" y="5524500"/>
            <a:ext cx="152400" cy="1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2" idx="3"/>
            <a:endCxn id="16" idx="1"/>
          </p:cNvCxnSpPr>
          <p:nvPr/>
        </p:nvCxnSpPr>
        <p:spPr>
          <a:xfrm>
            <a:off x="6172200" y="5524500"/>
            <a:ext cx="223838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Document 32"/>
          <p:cNvSpPr/>
          <p:nvPr/>
        </p:nvSpPr>
        <p:spPr>
          <a:xfrm>
            <a:off x="6161087" y="1704975"/>
            <a:ext cx="696913" cy="352425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Mod8</a:t>
            </a:r>
          </a:p>
        </p:txBody>
      </p:sp>
      <p:sp>
        <p:nvSpPr>
          <p:cNvPr id="34" name="Flowchart: Document 33"/>
          <p:cNvSpPr/>
          <p:nvPr/>
        </p:nvSpPr>
        <p:spPr>
          <a:xfrm>
            <a:off x="6161087" y="2468563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Mod9</a:t>
            </a:r>
          </a:p>
        </p:txBody>
      </p:sp>
      <p:sp>
        <p:nvSpPr>
          <p:cNvPr id="28697" name="TextBox 34"/>
          <p:cNvSpPr txBox="1">
            <a:spLocks noChangeArrowheads="1"/>
          </p:cNvSpPr>
          <p:nvPr/>
        </p:nvSpPr>
        <p:spPr bwMode="auto">
          <a:xfrm>
            <a:off x="76200" y="6581001"/>
            <a:ext cx="859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dirty="0"/>
              <a:t>Adapted from: UNDP-UNEP (2009) Figure 3.1, p. </a:t>
            </a:r>
            <a:r>
              <a:rPr lang="en-GB" sz="1200" dirty="0" smtClean="0"/>
              <a:t>15</a:t>
            </a:r>
            <a:endParaRPr lang="en-GB" sz="1200" dirty="0"/>
          </a:p>
        </p:txBody>
      </p:sp>
      <p:sp>
        <p:nvSpPr>
          <p:cNvPr id="28" name="Flowchart: Document 27"/>
          <p:cNvSpPr/>
          <p:nvPr/>
        </p:nvSpPr>
        <p:spPr>
          <a:xfrm>
            <a:off x="76200" y="1905000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Mod2</a:t>
            </a:r>
            <a:endParaRPr lang="en-GB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613525"/>
            <a:ext cx="2133600" cy="168275"/>
          </a:xfrm>
          <a:noFill/>
        </p:spPr>
        <p:txBody>
          <a:bodyPr/>
          <a:lstStyle/>
          <a:p>
            <a:fld id="{194DA052-1F48-4F95-966A-D5EA34E4E2A4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1" name="Flowchart: Document 30"/>
          <p:cNvSpPr/>
          <p:nvPr/>
        </p:nvSpPr>
        <p:spPr>
          <a:xfrm>
            <a:off x="3341687" y="5562600"/>
            <a:ext cx="696913" cy="350838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Mod3</a:t>
            </a:r>
            <a:endParaRPr lang="en-GB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Flowchart: Document 31"/>
          <p:cNvSpPr/>
          <p:nvPr/>
        </p:nvSpPr>
        <p:spPr>
          <a:xfrm>
            <a:off x="6161087" y="5592762"/>
            <a:ext cx="696913" cy="350838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Mod3</a:t>
            </a:r>
            <a:endParaRPr lang="en-GB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Flowchart: Document 31"/>
          <p:cNvSpPr/>
          <p:nvPr/>
        </p:nvSpPr>
        <p:spPr>
          <a:xfrm>
            <a:off x="120650" y="2590800"/>
            <a:ext cx="696913" cy="350838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Mod3</a:t>
            </a:r>
            <a:endParaRPr lang="en-GB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Flowchart: Document 19"/>
          <p:cNvSpPr/>
          <p:nvPr/>
        </p:nvSpPr>
        <p:spPr>
          <a:xfrm>
            <a:off x="3200400" y="2133600"/>
            <a:ext cx="696913" cy="350837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Mod5</a:t>
            </a:r>
          </a:p>
        </p:txBody>
      </p:sp>
    </p:spTree>
    <p:extLst>
      <p:ext uri="{BB962C8B-B14F-4D97-AF65-F5344CB8AC3E}">
        <p14:creationId xmlns:p14="http://schemas.microsoft.com/office/powerpoint/2010/main" val="46376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33" grpId="0" animBg="1"/>
      <p:bldP spid="34" grpId="0" animBg="1"/>
      <p:bldP spid="28" grpId="0" animBg="1"/>
      <p:bldP spid="31" grpId="0" animBg="1"/>
      <p:bldP spid="32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environment &amp; climate change –development linkages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1600200" y="2209800"/>
            <a:ext cx="2707555" cy="1296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Preliminary assessments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Understanding environment</a:t>
            </a:r>
            <a:r>
              <a:rPr lang="en-GB" sz="1500" dirty="0" smtClean="0">
                <a:solidFill>
                  <a:srgbClr val="002060"/>
                </a:solidFill>
              </a:rPr>
              <a:t>- and </a:t>
            </a:r>
            <a:r>
              <a:rPr lang="en-GB" sz="1500" dirty="0" smtClean="0">
                <a:solidFill>
                  <a:srgbClr val="002060"/>
                </a:solidFill>
              </a:rPr>
              <a:t>CC–development linkages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1447800" y="4419600"/>
            <a:ext cx="29718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Millennium Ecosystem Assessment framework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2"/>
          </p:cNvCxnSpPr>
          <p:nvPr/>
        </p:nvCxnSpPr>
        <p:spPr>
          <a:xfrm flipV="1">
            <a:off x="2933700" y="3506539"/>
            <a:ext cx="20278" cy="91306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1295400" y="20574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Mod2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Flowchart: Preparation 8"/>
          <p:cNvSpPr/>
          <p:nvPr/>
        </p:nvSpPr>
        <p:spPr>
          <a:xfrm>
            <a:off x="5715000" y="3429000"/>
            <a:ext cx="22860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Millennium Development Goals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  <a:endCxn id="3" idx="3"/>
          </p:cNvCxnSpPr>
          <p:nvPr/>
        </p:nvCxnSpPr>
        <p:spPr>
          <a:xfrm flipH="1" flipV="1">
            <a:off x="4307755" y="2858170"/>
            <a:ext cx="1407245" cy="110423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1"/>
            <a:endCxn id="4" idx="3"/>
          </p:cNvCxnSpPr>
          <p:nvPr/>
        </p:nvCxnSpPr>
        <p:spPr>
          <a:xfrm flipH="1">
            <a:off x="4419600" y="3962400"/>
            <a:ext cx="1295400" cy="10674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Strengthening institutions and</a:t>
            </a:r>
            <a:br>
              <a:rPr lang="en-GB" dirty="0" smtClean="0"/>
            </a:br>
            <a:r>
              <a:rPr lang="en-GB" dirty="0" smtClean="0"/>
              <a:t>capacities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2474044" y="1256630"/>
            <a:ext cx="2519511" cy="1296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Strengthening institutions / capacities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Needs assessment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Working mechanisms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Learning by doing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457200" y="31242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National capacity self-assessments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2"/>
          </p:cNvCxnSpPr>
          <p:nvPr/>
        </p:nvCxnSpPr>
        <p:spPr>
          <a:xfrm rot="5400000" flipH="1" flipV="1">
            <a:off x="2495885" y="1886285"/>
            <a:ext cx="570831" cy="19050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057400" y="11430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Mod3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Flowchart: Preparation 7"/>
          <p:cNvSpPr/>
          <p:nvPr/>
        </p:nvSpPr>
        <p:spPr>
          <a:xfrm>
            <a:off x="4267200" y="31248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Actions supporting learning-by-doing</a:t>
            </a:r>
          </a:p>
        </p:txBody>
      </p:sp>
      <p:cxnSp>
        <p:nvCxnSpPr>
          <p:cNvPr id="9" name="Straight Arrow Connector 8"/>
          <p:cNvCxnSpPr>
            <a:stCxn id="8" idx="0"/>
            <a:endCxn id="3" idx="2"/>
          </p:cNvCxnSpPr>
          <p:nvPr/>
        </p:nvCxnSpPr>
        <p:spPr>
          <a:xfrm rot="16200000" flipV="1">
            <a:off x="4400585" y="1886585"/>
            <a:ext cx="571431" cy="1905000"/>
          </a:xfrm>
          <a:prstGeom prst="straightConnector1">
            <a:avLst/>
          </a:prstGeom>
          <a:ln w="28575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096000" y="1637630"/>
            <a:ext cx="2519511" cy="534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Mainstreaming as standard practice</a:t>
            </a:r>
          </a:p>
        </p:txBody>
      </p:sp>
      <p:cxnSp>
        <p:nvCxnSpPr>
          <p:cNvPr id="16" name="Straight Arrow Connector 15"/>
          <p:cNvCxnSpPr>
            <a:stCxn id="3" idx="3"/>
            <a:endCxn id="12" idx="1"/>
          </p:cNvCxnSpPr>
          <p:nvPr/>
        </p:nvCxnSpPr>
        <p:spPr>
          <a:xfrm>
            <a:off x="4993555" y="1905000"/>
            <a:ext cx="1102445" cy="1588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7010400" y="2247900"/>
            <a:ext cx="1981200" cy="29718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Formal training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Exchange visits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On-the-job learning </a:t>
            </a:r>
            <a:r>
              <a:rPr lang="en-GB" sz="1400" dirty="0" smtClean="0">
                <a:solidFill>
                  <a:srgbClr val="0070C0"/>
                </a:solidFill>
              </a:rPr>
              <a:t>(interdisciplinary teams, twinning, technical assistance, demonstration projects)</a:t>
            </a:r>
          </a:p>
          <a:p>
            <a:pPr algn="ctr">
              <a:buFont typeface="Arial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Lesson learning &amp; dissemination</a:t>
            </a:r>
          </a:p>
        </p:txBody>
      </p:sp>
      <p:sp>
        <p:nvSpPr>
          <p:cNvPr id="46" name="Flowchart: Preparation 45"/>
          <p:cNvSpPr/>
          <p:nvPr/>
        </p:nvSpPr>
        <p:spPr>
          <a:xfrm>
            <a:off x="2171700" y="4343400"/>
            <a:ext cx="3124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err="1" smtClean="0">
                <a:solidFill>
                  <a:srgbClr val="0070C0"/>
                </a:solidFill>
              </a:rPr>
              <a:t>Inst’l</a:t>
            </a:r>
            <a:r>
              <a:rPr lang="en-GB" sz="1600" b="1" dirty="0" smtClean="0">
                <a:solidFill>
                  <a:srgbClr val="0070C0"/>
                </a:solidFill>
              </a:rPr>
              <a:t> &amp; management arrangements for mainstreaming</a:t>
            </a:r>
          </a:p>
        </p:txBody>
      </p:sp>
      <p:cxnSp>
        <p:nvCxnSpPr>
          <p:cNvPr id="47" name="Straight Arrow Connector 46"/>
          <p:cNvCxnSpPr>
            <a:stCxn id="46" idx="0"/>
            <a:endCxn id="3" idx="2"/>
          </p:cNvCxnSpPr>
          <p:nvPr/>
        </p:nvCxnSpPr>
        <p:spPr>
          <a:xfrm rot="5400000" flipH="1" flipV="1">
            <a:off x="2838785" y="3448385"/>
            <a:ext cx="1790031" cy="1588"/>
          </a:xfrm>
          <a:prstGeom prst="straightConnector1">
            <a:avLst/>
          </a:prstGeom>
          <a:ln w="28575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Preparation 16"/>
          <p:cNvSpPr/>
          <p:nvPr/>
        </p:nvSpPr>
        <p:spPr>
          <a:xfrm>
            <a:off x="676800" y="5410200"/>
            <a:ext cx="23040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Stakeholder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  <a:endCxn id="4" idx="2"/>
          </p:cNvCxnSpPr>
          <p:nvPr/>
        </p:nvCxnSpPr>
        <p:spPr>
          <a:xfrm rot="5400000" flipH="1" flipV="1">
            <a:off x="1296000" y="4877400"/>
            <a:ext cx="1065600" cy="1588"/>
          </a:xfrm>
          <a:prstGeom prst="straightConnector1">
            <a:avLst/>
          </a:prstGeom>
          <a:ln w="28575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38" grpId="0" animBg="1"/>
      <p:bldP spid="46" grpId="0" animBg="1"/>
      <p:bldP spid="46" grpId="1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uncertainties and </a:t>
            </a:r>
            <a:br>
              <a:rPr lang="en-GB" dirty="0" smtClean="0"/>
            </a:br>
            <a:r>
              <a:rPr lang="en-GB" dirty="0" smtClean="0"/>
              <a:t>planning in the face of uncertainty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312244" y="1828800"/>
            <a:ext cx="2519511" cy="1296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Influencing policy processes</a:t>
            </a:r>
            <a:endParaRPr lang="en-GB" sz="1500" b="1" dirty="0" smtClean="0">
              <a:solidFill>
                <a:srgbClr val="002060"/>
              </a:solidFill>
            </a:endParaRP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Understanding climate-related uncertainties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838200" y="33516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Climate change scenarios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5" name="Flowchart: Preparation 4"/>
          <p:cNvSpPr/>
          <p:nvPr/>
        </p:nvSpPr>
        <p:spPr>
          <a:xfrm>
            <a:off x="5562600" y="3351600"/>
            <a:ext cx="2743200" cy="1219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Adaptive management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1"/>
          </p:cNvCxnSpPr>
          <p:nvPr/>
        </p:nvCxnSpPr>
        <p:spPr>
          <a:xfrm rot="5400000" flipH="1" flipV="1">
            <a:off x="2323807" y="2363163"/>
            <a:ext cx="874430" cy="110244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  <a:endCxn id="3" idx="3"/>
          </p:cNvCxnSpPr>
          <p:nvPr/>
        </p:nvCxnSpPr>
        <p:spPr>
          <a:xfrm rot="16200000" flipV="1">
            <a:off x="5945763" y="2363162"/>
            <a:ext cx="874430" cy="1102445"/>
          </a:xfrm>
          <a:prstGeom prst="straightConnector1">
            <a:avLst/>
          </a:prstGeom>
          <a:ln w="28575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819400" y="20574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Mod4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5" name="Flowchart: Preparation 24"/>
          <p:cNvSpPr/>
          <p:nvPr/>
        </p:nvSpPr>
        <p:spPr>
          <a:xfrm>
            <a:off x="4729800" y="4953000"/>
            <a:ext cx="20520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Existing reports &amp; studies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rot="5400000" flipH="1" flipV="1">
            <a:off x="6153900" y="4172700"/>
            <a:ext cx="382200" cy="11784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eparation 38"/>
          <p:cNvSpPr/>
          <p:nvPr/>
        </p:nvSpPr>
        <p:spPr>
          <a:xfrm>
            <a:off x="2326800" y="4953000"/>
            <a:ext cx="20520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Expert opinion </a:t>
            </a:r>
            <a:br>
              <a:rPr lang="en-GB" sz="1400" b="1" dirty="0" smtClean="0">
                <a:solidFill>
                  <a:srgbClr val="0070C0"/>
                </a:solidFill>
              </a:rPr>
            </a:br>
            <a:r>
              <a:rPr lang="en-GB" sz="1400" b="1" dirty="0" smtClean="0">
                <a:solidFill>
                  <a:srgbClr val="0070C0"/>
                </a:solidFill>
              </a:rPr>
              <a:t>+ local knowledge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41" name="Straight Arrow Connector 40"/>
          <p:cNvCxnSpPr>
            <a:stCxn id="39" idx="0"/>
            <a:endCxn id="4" idx="2"/>
          </p:cNvCxnSpPr>
          <p:nvPr/>
        </p:nvCxnSpPr>
        <p:spPr>
          <a:xfrm rot="16200000" flipV="1">
            <a:off x="2590800" y="4191000"/>
            <a:ext cx="381000" cy="11430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cxnSp>
        <p:nvCxnSpPr>
          <p:cNvPr id="16" name="Straight Arrow Connector 15"/>
          <p:cNvCxnSpPr>
            <a:stCxn id="39" idx="0"/>
            <a:endCxn id="5" idx="1"/>
          </p:cNvCxnSpPr>
          <p:nvPr/>
        </p:nvCxnSpPr>
        <p:spPr>
          <a:xfrm rot="5400000" flipH="1" flipV="1">
            <a:off x="3961800" y="3352200"/>
            <a:ext cx="991800" cy="22098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5" idx="0"/>
            <a:endCxn id="4" idx="3"/>
          </p:cNvCxnSpPr>
          <p:nvPr/>
        </p:nvCxnSpPr>
        <p:spPr>
          <a:xfrm rot="16200000" flipV="1">
            <a:off x="4173000" y="3370200"/>
            <a:ext cx="991200" cy="21744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loud Callout 17"/>
          <p:cNvSpPr/>
          <p:nvPr/>
        </p:nvSpPr>
        <p:spPr>
          <a:xfrm>
            <a:off x="304800" y="1600200"/>
            <a:ext cx="2209800" cy="1143000"/>
          </a:xfrm>
          <a:prstGeom prst="cloudCallout">
            <a:avLst>
              <a:gd name="adj1" fmla="val 23887"/>
              <a:gd name="adj2" fmla="val 9725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>
                <a:solidFill>
                  <a:srgbClr val="FF3399"/>
                </a:solidFill>
                <a:cs typeface="Calibri" pitchFamily="34" charset="0"/>
              </a:rPr>
              <a:t>Understanding uncertainties</a:t>
            </a:r>
            <a:endParaRPr lang="en-GB" sz="1500" dirty="0">
              <a:solidFill>
                <a:srgbClr val="FF3399"/>
              </a:solidFill>
              <a:cs typeface="Calibri" pitchFamily="34" charset="0"/>
            </a:endParaRPr>
          </a:p>
        </p:txBody>
      </p:sp>
      <p:sp>
        <p:nvSpPr>
          <p:cNvPr id="19" name="Cloud Callout 18"/>
          <p:cNvSpPr/>
          <p:nvPr/>
        </p:nvSpPr>
        <p:spPr>
          <a:xfrm>
            <a:off x="6553200" y="1600200"/>
            <a:ext cx="2209800" cy="1143000"/>
          </a:xfrm>
          <a:prstGeom prst="cloudCallout">
            <a:avLst>
              <a:gd name="adj1" fmla="val -24276"/>
              <a:gd name="adj2" fmla="val 9725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>
                <a:solidFill>
                  <a:srgbClr val="FF3399"/>
                </a:solidFill>
                <a:cs typeface="Calibri" pitchFamily="34" charset="0"/>
              </a:rPr>
              <a:t>Planning in the face of uncertainty</a:t>
            </a:r>
            <a:endParaRPr lang="en-GB" sz="1500" dirty="0">
              <a:solidFill>
                <a:srgbClr val="FF3399"/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5" grpId="0" animBg="1"/>
      <p:bldP spid="39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Raising awareness and building</a:t>
            </a:r>
            <a:br>
              <a:rPr lang="en-GB" dirty="0" smtClean="0"/>
            </a:br>
            <a:r>
              <a:rPr lang="en-GB" dirty="0" smtClean="0"/>
              <a:t>partnerships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312244" y="1217861"/>
            <a:ext cx="2519511" cy="19063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GB" sz="600" b="1" dirty="0" smtClean="0">
              <a:solidFill>
                <a:srgbClr val="002060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en-GB" sz="1500" b="1" dirty="0" smtClean="0">
                <a:solidFill>
                  <a:srgbClr val="002060"/>
                </a:solidFill>
              </a:rPr>
              <a:t>Raising awareness and building partnerships</a:t>
            </a:r>
          </a:p>
          <a:p>
            <a:pPr algn="ctr"/>
            <a:r>
              <a:rPr lang="en-GB" sz="1500" dirty="0" smtClean="0">
                <a:solidFill>
                  <a:srgbClr val="002060"/>
                </a:solidFill>
              </a:rPr>
              <a:t>National consensus and commitment to environmentally sustainable, climate-resilient, low-emission development</a:t>
            </a:r>
          </a:p>
          <a:p>
            <a:pPr algn="ctr"/>
            <a:endParaRPr lang="en-GB" sz="1500" dirty="0" smtClean="0">
              <a:solidFill>
                <a:srgbClr val="002060"/>
              </a:solidFill>
            </a:endParaRPr>
          </a:p>
        </p:txBody>
      </p:sp>
      <p:sp>
        <p:nvSpPr>
          <p:cNvPr id="4" name="Flowchart: Preparation 3"/>
          <p:cNvSpPr/>
          <p:nvPr/>
        </p:nvSpPr>
        <p:spPr>
          <a:xfrm>
            <a:off x="2514600" y="5028000"/>
            <a:ext cx="24384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Vulnerability &amp; adaptation assessments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5" name="Flowchart: Preparation 4"/>
          <p:cNvSpPr/>
          <p:nvPr/>
        </p:nvSpPr>
        <p:spPr>
          <a:xfrm>
            <a:off x="6858000" y="5029200"/>
            <a:ext cx="2209800" cy="1219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err="1" smtClean="0">
                <a:solidFill>
                  <a:srgbClr val="0070C0"/>
                </a:solidFill>
              </a:rPr>
              <a:t>Demonstra-tion</a:t>
            </a:r>
            <a:r>
              <a:rPr lang="en-GB" sz="1600" b="1" dirty="0" smtClean="0">
                <a:solidFill>
                  <a:srgbClr val="0070C0"/>
                </a:solidFill>
              </a:rPr>
              <a:t> projects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21" idx="2"/>
          </p:cNvCxnSpPr>
          <p:nvPr/>
        </p:nvCxnSpPr>
        <p:spPr>
          <a:xfrm flipV="1">
            <a:off x="3733800" y="4573200"/>
            <a:ext cx="838200" cy="454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H="1" flipV="1">
            <a:off x="5410200" y="4572000"/>
            <a:ext cx="25527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667000" y="14478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Mod5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1" name="Flowchart: Preparation 20"/>
          <p:cNvSpPr/>
          <p:nvPr/>
        </p:nvSpPr>
        <p:spPr>
          <a:xfrm>
            <a:off x="3086100" y="3352800"/>
            <a:ext cx="2971800" cy="1220400"/>
          </a:xfrm>
          <a:prstGeom prst="flowChartPreparati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Engaging key actors</a:t>
            </a:r>
          </a:p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Communication &amp; advocacy</a:t>
            </a:r>
            <a:endParaRPr lang="en-GB" sz="1500" b="1" dirty="0">
              <a:solidFill>
                <a:srgbClr val="002060"/>
              </a:solidFill>
            </a:endParaRPr>
          </a:p>
        </p:txBody>
      </p:sp>
      <p:sp>
        <p:nvSpPr>
          <p:cNvPr id="26" name="Flowchart: Preparation 25"/>
          <p:cNvSpPr/>
          <p:nvPr/>
        </p:nvSpPr>
        <p:spPr>
          <a:xfrm>
            <a:off x="4953000" y="5029200"/>
            <a:ext cx="1905000" cy="1219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Macro &amp; meso economic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29" name="Straight Arrow Connector 28"/>
          <p:cNvCxnSpPr>
            <a:stCxn id="26" idx="0"/>
            <a:endCxn id="21" idx="2"/>
          </p:cNvCxnSpPr>
          <p:nvPr/>
        </p:nvCxnSpPr>
        <p:spPr>
          <a:xfrm flipH="1" flipV="1">
            <a:off x="4572000" y="4573200"/>
            <a:ext cx="1333500" cy="4560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1" idx="0"/>
            <a:endCxn id="3" idx="2"/>
          </p:cNvCxnSpPr>
          <p:nvPr/>
        </p:nvCxnSpPr>
        <p:spPr>
          <a:xfrm flipV="1">
            <a:off x="4572000" y="3124200"/>
            <a:ext cx="0" cy="2286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8" name="Flowchart: Preparation 3"/>
          <p:cNvSpPr/>
          <p:nvPr/>
        </p:nvSpPr>
        <p:spPr>
          <a:xfrm>
            <a:off x="76200" y="5029200"/>
            <a:ext cx="24384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Integrated ecosystems assessments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42" name="Straight Arrow Connector 41"/>
          <p:cNvCxnSpPr>
            <a:stCxn id="28" idx="0"/>
          </p:cNvCxnSpPr>
          <p:nvPr/>
        </p:nvCxnSpPr>
        <p:spPr>
          <a:xfrm flipV="1">
            <a:off x="1295400" y="4572000"/>
            <a:ext cx="2438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1" grpId="0" animBg="1"/>
      <p:bldP spid="26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1143000"/>
          </a:xfrm>
        </p:spPr>
        <p:txBody>
          <a:bodyPr/>
          <a:lstStyle/>
          <a:p>
            <a:r>
              <a:rPr lang="en-GB" smtClean="0"/>
              <a:t>Collecting evidence and </a:t>
            </a:r>
            <a:br>
              <a:rPr lang="en-GB" smtClean="0"/>
            </a:br>
            <a:r>
              <a:rPr lang="en-GB" smtClean="0"/>
              <a:t>influencing policy processes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124200" y="2971800"/>
            <a:ext cx="2761800" cy="19827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500" b="1" dirty="0">
                <a:solidFill>
                  <a:srgbClr val="002060"/>
                </a:solidFill>
              </a:rPr>
              <a:t>Collecting country-specific evidence and influencing policy processes</a:t>
            </a:r>
          </a:p>
          <a:p>
            <a:pPr algn="ctr">
              <a:defRPr/>
            </a:pPr>
            <a:r>
              <a:rPr lang="en-GB" sz="1500" dirty="0">
                <a:solidFill>
                  <a:srgbClr val="002060"/>
                </a:solidFill>
              </a:rPr>
              <a:t>Mainstreaming </a:t>
            </a:r>
            <a:r>
              <a:rPr lang="en-GB" sz="1500" dirty="0" smtClean="0">
                <a:solidFill>
                  <a:srgbClr val="002060"/>
                </a:solidFill>
              </a:rPr>
              <a:t>environment &amp; CC </a:t>
            </a:r>
            <a:r>
              <a:rPr lang="en-GB" sz="1500" dirty="0">
                <a:solidFill>
                  <a:srgbClr val="002060"/>
                </a:solidFill>
              </a:rPr>
              <a:t>in </a:t>
            </a:r>
            <a:r>
              <a:rPr lang="en-GB" sz="1500" dirty="0" smtClean="0">
                <a:solidFill>
                  <a:srgbClr val="002060"/>
                </a:solidFill>
              </a:rPr>
              <a:t>(sub)national </a:t>
            </a:r>
            <a:r>
              <a:rPr lang="en-GB" sz="1500" dirty="0">
                <a:solidFill>
                  <a:srgbClr val="002060"/>
                </a:solidFill>
              </a:rPr>
              <a:t>and sector policies, strategies, programmes</a:t>
            </a:r>
          </a:p>
        </p:txBody>
      </p:sp>
      <p:sp>
        <p:nvSpPr>
          <p:cNvPr id="4" name="Flowchart: Preparation 3"/>
          <p:cNvSpPr/>
          <p:nvPr/>
        </p:nvSpPr>
        <p:spPr>
          <a:xfrm>
            <a:off x="76200" y="5410200"/>
            <a:ext cx="16764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600" b="1" dirty="0">
                <a:solidFill>
                  <a:srgbClr val="0070C0"/>
                </a:solidFill>
              </a:rPr>
              <a:t>Climate change sector scripts</a:t>
            </a:r>
          </a:p>
        </p:txBody>
      </p:sp>
      <p:sp>
        <p:nvSpPr>
          <p:cNvPr id="15" name="Flowchart: Document 14"/>
          <p:cNvSpPr/>
          <p:nvPr/>
        </p:nvSpPr>
        <p:spPr>
          <a:xfrm>
            <a:off x="2819400" y="3505200"/>
            <a:ext cx="755650" cy="360362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solidFill>
                  <a:srgbClr val="002060"/>
                </a:solidFill>
              </a:rPr>
              <a:t>Mod6</a:t>
            </a:r>
          </a:p>
        </p:txBody>
      </p:sp>
      <p:sp>
        <p:nvSpPr>
          <p:cNvPr id="20" name="Flowchart: Preparation 19"/>
          <p:cNvSpPr/>
          <p:nvPr/>
        </p:nvSpPr>
        <p:spPr>
          <a:xfrm>
            <a:off x="7391400" y="1371600"/>
            <a:ext cx="16374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 smtClean="0">
                <a:solidFill>
                  <a:srgbClr val="0070C0"/>
                </a:solidFill>
              </a:rPr>
              <a:t>Demons-</a:t>
            </a:r>
            <a:r>
              <a:rPr lang="en-GB" sz="1600" b="1" dirty="0" err="1" smtClean="0">
                <a:solidFill>
                  <a:srgbClr val="0070C0"/>
                </a:solidFill>
              </a:rPr>
              <a:t>tration</a:t>
            </a:r>
            <a:r>
              <a:rPr lang="en-GB" sz="1600" b="1" dirty="0" smtClean="0">
                <a:solidFill>
                  <a:srgbClr val="0070C0"/>
                </a:solidFill>
              </a:rPr>
              <a:t> projects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21" name="Flowchart: Preparation 20"/>
          <p:cNvSpPr/>
          <p:nvPr/>
        </p:nvSpPr>
        <p:spPr>
          <a:xfrm>
            <a:off x="6400800" y="5410200"/>
            <a:ext cx="26670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600" b="1" dirty="0">
                <a:solidFill>
                  <a:srgbClr val="0070C0"/>
                </a:solidFill>
              </a:rPr>
              <a:t>Strategic environmental assessments</a:t>
            </a:r>
          </a:p>
        </p:txBody>
      </p:sp>
      <p:sp>
        <p:nvSpPr>
          <p:cNvPr id="22" name="Flowchart: Preparation 21"/>
          <p:cNvSpPr/>
          <p:nvPr/>
        </p:nvSpPr>
        <p:spPr>
          <a:xfrm>
            <a:off x="6439800" y="3352006"/>
            <a:ext cx="2628000" cy="1220788"/>
          </a:xfrm>
          <a:prstGeom prst="flowChartPreparation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>
                <a:solidFill>
                  <a:srgbClr val="0070C0"/>
                </a:solidFill>
              </a:rPr>
              <a:t>Existing reports &amp; studies</a:t>
            </a:r>
          </a:p>
        </p:txBody>
      </p:sp>
      <p:sp>
        <p:nvSpPr>
          <p:cNvPr id="23" name="Flowchart: Preparation 22"/>
          <p:cNvSpPr/>
          <p:nvPr/>
        </p:nvSpPr>
        <p:spPr>
          <a:xfrm>
            <a:off x="2667000" y="1371600"/>
            <a:ext cx="24384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>
                <a:solidFill>
                  <a:srgbClr val="0070C0"/>
                </a:solidFill>
              </a:rPr>
              <a:t>Vulnerability &amp; adaptation assessments</a:t>
            </a:r>
          </a:p>
        </p:txBody>
      </p:sp>
      <p:sp>
        <p:nvSpPr>
          <p:cNvPr id="24594" name="Slide Number Placeholder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1FC85B-BC41-4AEB-954B-0A1F2BB7545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" name="Flowchart: Preparation 20"/>
          <p:cNvSpPr/>
          <p:nvPr/>
        </p:nvSpPr>
        <p:spPr>
          <a:xfrm>
            <a:off x="5257800" y="1371600"/>
            <a:ext cx="19812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 smtClean="0">
                <a:solidFill>
                  <a:srgbClr val="0070C0"/>
                </a:solidFill>
              </a:rPr>
              <a:t>Macro &amp; meso economic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1" name="Flowchart: Preparation 20"/>
          <p:cNvSpPr/>
          <p:nvPr/>
        </p:nvSpPr>
        <p:spPr>
          <a:xfrm>
            <a:off x="1828800" y="5410200"/>
            <a:ext cx="24384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600" b="1" dirty="0">
                <a:solidFill>
                  <a:srgbClr val="0070C0"/>
                </a:solidFill>
              </a:rPr>
              <a:t>Climate risk screening &amp; assessment</a:t>
            </a:r>
          </a:p>
        </p:txBody>
      </p:sp>
      <p:cxnSp>
        <p:nvCxnSpPr>
          <p:cNvPr id="85" name="Straight Arrow Connector 6"/>
          <p:cNvCxnSpPr>
            <a:cxnSpLocks noChangeShapeType="1"/>
            <a:stCxn id="22" idx="1"/>
            <a:endCxn id="3" idx="3"/>
          </p:cNvCxnSpPr>
          <p:nvPr/>
        </p:nvCxnSpPr>
        <p:spPr bwMode="auto">
          <a:xfrm flipH="1">
            <a:off x="5886000" y="3962400"/>
            <a:ext cx="553800" cy="794"/>
          </a:xfrm>
          <a:prstGeom prst="straightConnector1">
            <a:avLst/>
          </a:prstGeom>
          <a:noFill/>
          <a:ln w="28575" algn="ctr">
            <a:solidFill>
              <a:srgbClr val="0070C0"/>
            </a:solidFill>
            <a:prstDash val="dash"/>
            <a:round/>
            <a:headEnd/>
            <a:tailEnd type="arrow" w="med" len="med"/>
          </a:ln>
        </p:spPr>
      </p:cxnSp>
      <p:cxnSp>
        <p:nvCxnSpPr>
          <p:cNvPr id="28" name="Straight Connector 27"/>
          <p:cNvCxnSpPr>
            <a:stCxn id="23" idx="3"/>
            <a:endCxn id="2" idx="1"/>
          </p:cNvCxnSpPr>
          <p:nvPr/>
        </p:nvCxnSpPr>
        <p:spPr>
          <a:xfrm>
            <a:off x="5105400" y="1981994"/>
            <a:ext cx="152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" idx="3"/>
            <a:endCxn id="20" idx="1"/>
          </p:cNvCxnSpPr>
          <p:nvPr/>
        </p:nvCxnSpPr>
        <p:spPr>
          <a:xfrm>
            <a:off x="7239000" y="1981994"/>
            <a:ext cx="152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ular Callout 30"/>
          <p:cNvSpPr/>
          <p:nvPr/>
        </p:nvSpPr>
        <p:spPr>
          <a:xfrm>
            <a:off x="381000" y="3962400"/>
            <a:ext cx="1905000" cy="685800"/>
          </a:xfrm>
          <a:prstGeom prst="wedgeRoundRectCallout">
            <a:avLst>
              <a:gd name="adj1" fmla="val 69873"/>
              <a:gd name="adj2" fmla="val -240077"/>
              <a:gd name="adj3" fmla="val 16667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See Module 5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2" name="Flowchart: Preparation 22"/>
          <p:cNvSpPr/>
          <p:nvPr/>
        </p:nvSpPr>
        <p:spPr>
          <a:xfrm>
            <a:off x="76200" y="1371600"/>
            <a:ext cx="24384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 smtClean="0">
                <a:solidFill>
                  <a:srgbClr val="0070C0"/>
                </a:solidFill>
              </a:rPr>
              <a:t>Integrated ecosystems assessments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36" name="Straight Connector 35"/>
          <p:cNvCxnSpPr>
            <a:stCxn id="23" idx="1"/>
            <a:endCxn id="32" idx="3"/>
          </p:cNvCxnSpPr>
          <p:nvPr/>
        </p:nvCxnSpPr>
        <p:spPr>
          <a:xfrm flipH="1">
            <a:off x="2514600" y="1981994"/>
            <a:ext cx="15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lowchart: Preparation 20"/>
          <p:cNvSpPr/>
          <p:nvPr/>
        </p:nvSpPr>
        <p:spPr>
          <a:xfrm>
            <a:off x="4419600" y="5410200"/>
            <a:ext cx="1905000" cy="1220788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SEA screening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  <p:bldP spid="21" grpId="0" animBg="1"/>
      <p:bldP spid="22" grpId="0" animBg="1"/>
      <p:bldP spid="23" grpId="0" animBg="1"/>
      <p:bldP spid="2" grpId="0" animBg="1"/>
      <p:bldP spid="11" grpId="0" animBg="1"/>
      <p:bldP spid="31" grpId="0" animBg="1"/>
      <p:bldP spid="3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Costing, assessing and</a:t>
            </a:r>
            <a:br>
              <a:rPr lang="en-GB" dirty="0" smtClean="0"/>
            </a:br>
            <a:r>
              <a:rPr lang="en-GB" dirty="0" smtClean="0"/>
              <a:t>selecting options and measures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3312244" y="1676401"/>
            <a:ext cx="2519511" cy="1295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solidFill>
                  <a:srgbClr val="002060"/>
                </a:solidFill>
              </a:rPr>
              <a:t>Costing, assessing and selecting environmental integration and CC adaptation </a:t>
            </a:r>
            <a:r>
              <a:rPr lang="en-GB" sz="1500" b="1" dirty="0">
                <a:solidFill>
                  <a:srgbClr val="002060"/>
                </a:solidFill>
              </a:rPr>
              <a:t>&amp;</a:t>
            </a:r>
            <a:r>
              <a:rPr lang="en-GB" sz="1500" b="1" dirty="0" smtClean="0">
                <a:solidFill>
                  <a:srgbClr val="002060"/>
                </a:solidFill>
              </a:rPr>
              <a:t> mitigation options and measures</a:t>
            </a:r>
            <a:endParaRPr lang="en-GB" sz="1500" dirty="0" smtClean="0">
              <a:solidFill>
                <a:srgbClr val="002060"/>
              </a:solidFill>
            </a:endParaRPr>
          </a:p>
        </p:txBody>
      </p:sp>
      <p:sp>
        <p:nvSpPr>
          <p:cNvPr id="4" name="Flowchart: Preparation 3"/>
          <p:cNvSpPr/>
          <p:nvPr/>
        </p:nvSpPr>
        <p:spPr>
          <a:xfrm>
            <a:off x="304800" y="29718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Cost-benefit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5" name="Flowchart: Preparation 4"/>
          <p:cNvSpPr/>
          <p:nvPr/>
        </p:nvSpPr>
        <p:spPr>
          <a:xfrm>
            <a:off x="5029200" y="3429000"/>
            <a:ext cx="2743200" cy="1219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Multi-criteria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3" idx="1"/>
          </p:cNvCxnSpPr>
          <p:nvPr/>
        </p:nvCxnSpPr>
        <p:spPr>
          <a:xfrm rot="5400000" flipH="1" flipV="1">
            <a:off x="2170473" y="1830029"/>
            <a:ext cx="647699" cy="163584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  <a:endCxn id="3" idx="2"/>
          </p:cNvCxnSpPr>
          <p:nvPr/>
        </p:nvCxnSpPr>
        <p:spPr>
          <a:xfrm rot="16200000" flipV="1">
            <a:off x="5257801" y="2286001"/>
            <a:ext cx="457199" cy="1828800"/>
          </a:xfrm>
          <a:prstGeom prst="straightConnector1">
            <a:avLst/>
          </a:prstGeom>
          <a:ln w="28575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Document 14"/>
          <p:cNvSpPr/>
          <p:nvPr/>
        </p:nvSpPr>
        <p:spPr>
          <a:xfrm>
            <a:off x="2743200" y="1600200"/>
            <a:ext cx="755576" cy="36004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Mod7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Flowchart: Preparation 9"/>
          <p:cNvSpPr/>
          <p:nvPr/>
        </p:nvSpPr>
        <p:spPr>
          <a:xfrm>
            <a:off x="1143000" y="4419000"/>
            <a:ext cx="2743200" cy="12204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Cost-effectiveness analysis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>
            <a:stCxn id="10" idx="0"/>
            <a:endCxn id="3" idx="2"/>
          </p:cNvCxnSpPr>
          <p:nvPr/>
        </p:nvCxnSpPr>
        <p:spPr>
          <a:xfrm rot="5400000" flipH="1" flipV="1">
            <a:off x="2819701" y="2666701"/>
            <a:ext cx="1447199" cy="2057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eparation 13"/>
          <p:cNvSpPr/>
          <p:nvPr/>
        </p:nvSpPr>
        <p:spPr>
          <a:xfrm>
            <a:off x="4038600" y="5181600"/>
            <a:ext cx="22098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smtClean="0">
                <a:solidFill>
                  <a:srgbClr val="0070C0"/>
                </a:solidFill>
              </a:rPr>
              <a:t>Technical assessments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6" name="Flowchart: Preparation 15"/>
          <p:cNvSpPr/>
          <p:nvPr/>
        </p:nvSpPr>
        <p:spPr>
          <a:xfrm>
            <a:off x="6438900" y="5181600"/>
            <a:ext cx="2400300" cy="1066800"/>
          </a:xfrm>
          <a:prstGeom prst="flowChartPreparation">
            <a:avLst/>
          </a:prstGeom>
          <a:solidFill>
            <a:schemeClr val="accent3">
              <a:lumMod val="85000"/>
            </a:schemeClr>
          </a:solidFill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Social &amp; environmental assessments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/>
          <p:cNvCxnSpPr>
            <a:stCxn id="14" idx="0"/>
            <a:endCxn id="5" idx="2"/>
          </p:cNvCxnSpPr>
          <p:nvPr/>
        </p:nvCxnSpPr>
        <p:spPr>
          <a:xfrm rot="5400000" flipH="1" flipV="1">
            <a:off x="5505450" y="4286250"/>
            <a:ext cx="533400" cy="12573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0"/>
            <a:endCxn id="5" idx="2"/>
          </p:cNvCxnSpPr>
          <p:nvPr/>
        </p:nvCxnSpPr>
        <p:spPr>
          <a:xfrm rot="16200000" flipV="1">
            <a:off x="6753225" y="4295775"/>
            <a:ext cx="533400" cy="123825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0" idx="3"/>
            <a:endCxn id="5" idx="1"/>
          </p:cNvCxnSpPr>
          <p:nvPr/>
        </p:nvCxnSpPr>
        <p:spPr>
          <a:xfrm flipV="1">
            <a:off x="3886200" y="4038600"/>
            <a:ext cx="1143000" cy="9906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" idx="3"/>
            <a:endCxn id="5" idx="1"/>
          </p:cNvCxnSpPr>
          <p:nvPr/>
        </p:nvCxnSpPr>
        <p:spPr>
          <a:xfrm>
            <a:off x="3048000" y="3582000"/>
            <a:ext cx="1981200" cy="456600"/>
          </a:xfrm>
          <a:prstGeom prst="straightConnector1">
            <a:avLst/>
          </a:prstGeom>
          <a:ln w="28575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F2A0A-D22C-415B-B10F-D560CDEFD75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4">
      <a:dk1>
        <a:srgbClr val="000000"/>
      </a:dk1>
      <a:lt1>
        <a:srgbClr val="FFFFFF"/>
      </a:lt1>
      <a:dk2>
        <a:srgbClr val="FFFFFF"/>
      </a:dk2>
      <a:lt2>
        <a:srgbClr val="7E8083"/>
      </a:lt2>
      <a:accent1>
        <a:srgbClr val="0083A9"/>
      </a:accent1>
      <a:accent2>
        <a:srgbClr val="669900"/>
      </a:accent2>
      <a:accent3>
        <a:srgbClr val="FFFFFF"/>
      </a:accent3>
      <a:accent4>
        <a:srgbClr val="000000"/>
      </a:accent4>
      <a:accent5>
        <a:srgbClr val="AAC1D1"/>
      </a:accent5>
      <a:accent6>
        <a:srgbClr val="5C8A00"/>
      </a:accent6>
      <a:hlink>
        <a:srgbClr val="990000"/>
      </a:hlink>
      <a:folHlink>
        <a:srgbClr val="FFE77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3A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FFFFFF"/>
        </a:dk2>
        <a:lt2>
          <a:srgbClr val="7E8083"/>
        </a:lt2>
        <a:accent1>
          <a:srgbClr val="0083A9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5C8A00"/>
        </a:accent6>
        <a:hlink>
          <a:srgbClr val="990000"/>
        </a:hlink>
        <a:folHlink>
          <a:srgbClr val="FFE7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126304-E3DB-4E22-AD39-1CF8327EE283}">
  <ds:schemaRefs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B311430-6C51-4111-9500-246CA196B3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A3D75A-8483-4E98-99AF-B5DFEADA18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6272</TotalTime>
  <Words>677</Words>
  <Application>Microsoft Macintosh PowerPoint</Application>
  <PresentationFormat>On-screen Show (4:3)</PresentationFormat>
  <Paragraphs>162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Module 10 Synthesis, conclusions  and way forward</vt:lpstr>
      <vt:lpstr>PowerPoint Presentation</vt:lpstr>
      <vt:lpstr>PowerPoint Presentation</vt:lpstr>
      <vt:lpstr>Understanding environment &amp; climate change –development linkages</vt:lpstr>
      <vt:lpstr>Strengthening institutions and capacities</vt:lpstr>
      <vt:lpstr>Understanding uncertainties and  planning in the face of uncertainty</vt:lpstr>
      <vt:lpstr>Raising awareness and building partnerships</vt:lpstr>
      <vt:lpstr>Collecting evidence and  influencing policy processes</vt:lpstr>
      <vt:lpstr>Costing, assessing and selecting options and measures</vt:lpstr>
      <vt:lpstr>Mainstreaming environment and CC in the budgetary process</vt:lpstr>
      <vt:lpstr>Mainstreaming in monitoring systems</vt:lpstr>
      <vt:lpstr>PowerPoint Presentation</vt:lpstr>
      <vt:lpstr>PowerPoint Presentation</vt:lpstr>
      <vt:lpstr>PowerPoint Presentation</vt:lpstr>
      <vt:lpstr>References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Juan Palerm</cp:lastModifiedBy>
  <cp:revision>722</cp:revision>
  <dcterms:created xsi:type="dcterms:W3CDTF">2007-10-19T21:31:08Z</dcterms:created>
  <dcterms:modified xsi:type="dcterms:W3CDTF">2013-02-21T13:27:38Z</dcterms:modified>
</cp:coreProperties>
</file>