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4"/>
  </p:notesMasterIdLst>
  <p:sldIdLst>
    <p:sldId id="267" r:id="rId2"/>
    <p:sldId id="256" r:id="rId3"/>
    <p:sldId id="257" r:id="rId4"/>
    <p:sldId id="258" r:id="rId5"/>
    <p:sldId id="259" r:id="rId6"/>
    <p:sldId id="260" r:id="rId7"/>
    <p:sldId id="261" r:id="rId8"/>
    <p:sldId id="262" r:id="rId9"/>
    <p:sldId id="263" r:id="rId10"/>
    <p:sldId id="264" r:id="rId11"/>
    <p:sldId id="265" r:id="rId12"/>
    <p:sldId id="266"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2154" autoAdjust="0"/>
  </p:normalViewPr>
  <p:slideViewPr>
    <p:cSldViewPr>
      <p:cViewPr>
        <p:scale>
          <a:sx n="70" d="100"/>
          <a:sy n="70" d="100"/>
        </p:scale>
        <p:origin x="-1080" y="-5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7725E94-8E9E-4B08-A3E5-B4CE20656CE6}" type="datetimeFigureOut">
              <a:rPr lang="en-US" smtClean="0"/>
              <a:pPr/>
              <a:t>6/14/2011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8659E08D-3BC6-4A8F-9FE1-2FE45517D25E}"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8659E08D-3BC6-4A8F-9FE1-2FE45517D25E}" type="slidenum">
              <a:rPr lang="en-US" smtClean="0"/>
              <a:pPr/>
              <a:t>3</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5ADD36A-DD66-42B7-BD0D-29D7206FB14F}" type="datetime1">
              <a:rPr lang="en-US" smtClean="0"/>
              <a:pPr/>
              <a:t>6/14/2011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E12476F-C605-4DAC-9FB3-F951476E493C}" type="datetime1">
              <a:rPr lang="en-US" smtClean="0"/>
              <a:pPr/>
              <a:t>6/14/2011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D1DE00F-35B3-4409-9B9F-521DBD75FC20}" type="datetime1">
              <a:rPr lang="en-US" smtClean="0"/>
              <a:pPr/>
              <a:t>6/14/2011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319D17-F8E1-45B0-8591-FAAF2EFB4862}" type="datetime1">
              <a:rPr lang="en-US" smtClean="0"/>
              <a:pPr/>
              <a:t>6/14/2011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ECB58AD-73AC-49D3-9369-DCDF6DBE228D}" type="datetime1">
              <a:rPr lang="en-US" smtClean="0"/>
              <a:pPr/>
              <a:t>6/14/2011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3514690-536B-4187-9531-78F746BBB44B}" type="datetime1">
              <a:rPr lang="en-US" smtClean="0"/>
              <a:pPr/>
              <a:t>6/14/2011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BD409FA-71A8-4462-9512-3817FB7B795F}" type="datetime1">
              <a:rPr lang="en-US" smtClean="0"/>
              <a:pPr/>
              <a:t>6/14/2011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7872669-2E4E-40BB-A787-AB80F457413E}" type="datetime1">
              <a:rPr lang="en-US" smtClean="0"/>
              <a:pPr/>
              <a:t>6/14/2011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CD7876E-FB49-42E5-8DC6-4009F270AC24}" type="datetime1">
              <a:rPr lang="en-US" smtClean="0"/>
              <a:pPr/>
              <a:t>6/14/2011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88ABA1-E4D5-48C3-9544-988E630BD84F}" type="datetime1">
              <a:rPr lang="en-US" smtClean="0"/>
              <a:pPr/>
              <a:t>6/14/2011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8309426-65FF-4C20-9D15-91D21033E788}" type="datetime1">
              <a:rPr lang="en-US" smtClean="0"/>
              <a:pPr/>
              <a:t>6/14/2011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F255D5-DFAF-4144-A9D5-C5B458BCDEE7}"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DD750E2-00D3-4342-9A73-AF3BA6481406}" type="datetime1">
              <a:rPr lang="en-US" smtClean="0"/>
              <a:pPr/>
              <a:t>6/14/2011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6F255D5-DFAF-4144-A9D5-C5B458BCDEE7}"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71500" y="357188"/>
            <a:ext cx="8001000" cy="738664"/>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da-DK" sz="2400" b="1" dirty="0" smtClean="0"/>
              <a:t>Lesotho </a:t>
            </a:r>
          </a:p>
          <a:p>
            <a:pPr algn="ctr" fontAlgn="auto">
              <a:spcBef>
                <a:spcPts val="0"/>
              </a:spcBef>
              <a:spcAft>
                <a:spcPts val="0"/>
              </a:spcAft>
              <a:defRPr/>
            </a:pPr>
            <a:endParaRPr lang="en-US" b="1" dirty="0"/>
          </a:p>
        </p:txBody>
      </p:sp>
      <p:sp>
        <p:nvSpPr>
          <p:cNvPr id="3" name="TextBox 2"/>
          <p:cNvSpPr txBox="1"/>
          <p:nvPr/>
        </p:nvSpPr>
        <p:spPr>
          <a:xfrm>
            <a:off x="611560" y="2348880"/>
            <a:ext cx="2376264" cy="369332"/>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Key steps</a:t>
            </a:r>
            <a:endParaRPr lang="en-US" dirty="0"/>
          </a:p>
        </p:txBody>
      </p:sp>
      <p:sp>
        <p:nvSpPr>
          <p:cNvPr id="4" name="TextBox 3"/>
          <p:cNvSpPr txBox="1"/>
          <p:nvPr/>
        </p:nvSpPr>
        <p:spPr>
          <a:xfrm>
            <a:off x="611560" y="3635732"/>
            <a:ext cx="2376264" cy="369332"/>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Results</a:t>
            </a:r>
            <a:endParaRPr lang="en-US" dirty="0"/>
          </a:p>
        </p:txBody>
      </p:sp>
      <p:sp>
        <p:nvSpPr>
          <p:cNvPr id="5" name="TextBox 4"/>
          <p:cNvSpPr txBox="1"/>
          <p:nvPr/>
        </p:nvSpPr>
        <p:spPr>
          <a:xfrm>
            <a:off x="5652120" y="2828543"/>
            <a:ext cx="2952328" cy="2031325"/>
          </a:xfrm>
          <a:prstGeom prst="rect">
            <a:avLst/>
          </a:prstGeom>
        </p:spPr>
        <p:style>
          <a:lnRef idx="1">
            <a:schemeClr val="accent5"/>
          </a:lnRef>
          <a:fillRef idx="2">
            <a:schemeClr val="accent5"/>
          </a:fillRef>
          <a:effectRef idx="1">
            <a:schemeClr val="accent5"/>
          </a:effectRef>
          <a:fontRef idx="minor">
            <a:schemeClr val="dk1"/>
          </a:fontRef>
        </p:style>
        <p:txBody>
          <a:bodyPr wrap="square" rtlCol="0">
            <a:spAutoFit/>
          </a:bodyPr>
          <a:lstStyle/>
          <a:p>
            <a:r>
              <a:rPr lang="da-DK" dirty="0" smtClean="0"/>
              <a:t>Policy</a:t>
            </a:r>
          </a:p>
          <a:p>
            <a:r>
              <a:rPr lang="da-DK" dirty="0" smtClean="0"/>
              <a:t>Finance</a:t>
            </a:r>
          </a:p>
          <a:p>
            <a:r>
              <a:rPr lang="da-DK" dirty="0" smtClean="0"/>
              <a:t>Coordination</a:t>
            </a:r>
          </a:p>
          <a:p>
            <a:r>
              <a:rPr lang="da-DK" dirty="0" smtClean="0"/>
              <a:t>Institutions</a:t>
            </a:r>
          </a:p>
          <a:p>
            <a:r>
              <a:rPr lang="da-DK" dirty="0" smtClean="0"/>
              <a:t>Monitoring</a:t>
            </a:r>
          </a:p>
          <a:p>
            <a:r>
              <a:rPr lang="da-DK" dirty="0" smtClean="0"/>
              <a:t>Public Financial management</a:t>
            </a:r>
          </a:p>
          <a:p>
            <a:r>
              <a:rPr lang="da-DK" dirty="0" smtClean="0"/>
              <a:t>Macro-economic context</a:t>
            </a:r>
            <a:endParaRPr lang="en-US" dirty="0"/>
          </a:p>
        </p:txBody>
      </p:sp>
      <p:sp>
        <p:nvSpPr>
          <p:cNvPr id="7" name="TextBox 6"/>
          <p:cNvSpPr txBox="1"/>
          <p:nvPr/>
        </p:nvSpPr>
        <p:spPr>
          <a:xfrm>
            <a:off x="611560" y="5867980"/>
            <a:ext cx="2376264" cy="369332"/>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Lessons learnt </a:t>
            </a:r>
            <a:endParaRPr lang="en-US" dirty="0"/>
          </a:p>
        </p:txBody>
      </p:sp>
      <p:sp>
        <p:nvSpPr>
          <p:cNvPr id="10" name="TextBox 9"/>
          <p:cNvSpPr txBox="1"/>
          <p:nvPr/>
        </p:nvSpPr>
        <p:spPr>
          <a:xfrm>
            <a:off x="611560" y="4797152"/>
            <a:ext cx="2376264" cy="369332"/>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da-DK" dirty="0" smtClean="0"/>
              <a:t>Remaining issues</a:t>
            </a:r>
            <a:endParaRPr lang="en-US" dirty="0"/>
          </a:p>
        </p:txBody>
      </p:sp>
      <p:sp>
        <p:nvSpPr>
          <p:cNvPr id="13" name="TextBox 12"/>
          <p:cNvSpPr txBox="1"/>
          <p:nvPr/>
        </p:nvSpPr>
        <p:spPr>
          <a:xfrm>
            <a:off x="3563888" y="3360474"/>
            <a:ext cx="1872208" cy="923330"/>
          </a:xfrm>
          <a:prstGeom prst="rect">
            <a:avLst/>
          </a:prstGeom>
        </p:spPr>
        <p:style>
          <a:lnRef idx="1">
            <a:schemeClr val="accent5"/>
          </a:lnRef>
          <a:fillRef idx="2">
            <a:schemeClr val="accent5"/>
          </a:fillRef>
          <a:effectRef idx="1">
            <a:schemeClr val="accent5"/>
          </a:effectRef>
          <a:fontRef idx="minor">
            <a:schemeClr val="dk1"/>
          </a:fontRef>
        </p:style>
        <p:txBody>
          <a:bodyPr wrap="square" rtlCol="0">
            <a:spAutoFit/>
          </a:bodyPr>
          <a:lstStyle/>
          <a:p>
            <a:r>
              <a:rPr lang="da-DK" dirty="0" smtClean="0"/>
              <a:t>Implementation</a:t>
            </a:r>
          </a:p>
          <a:p>
            <a:r>
              <a:rPr lang="da-DK" dirty="0" smtClean="0"/>
              <a:t>Finance</a:t>
            </a:r>
          </a:p>
          <a:p>
            <a:r>
              <a:rPr lang="da-DK" dirty="0" smtClean="0"/>
              <a:t>Reforms</a:t>
            </a:r>
            <a:endParaRPr lang="en-US" dirty="0"/>
          </a:p>
        </p:txBody>
      </p:sp>
      <p:cxnSp>
        <p:nvCxnSpPr>
          <p:cNvPr id="15" name="Straight Connector 14"/>
          <p:cNvCxnSpPr>
            <a:stCxn id="4" idx="3"/>
            <a:endCxn id="13" idx="1"/>
          </p:cNvCxnSpPr>
          <p:nvPr/>
        </p:nvCxnSpPr>
        <p:spPr>
          <a:xfrm>
            <a:off x="2987824" y="3820398"/>
            <a:ext cx="576064" cy="1741"/>
          </a:xfrm>
          <a:prstGeom prst="line">
            <a:avLst/>
          </a:prstGeom>
        </p:spPr>
        <p:style>
          <a:lnRef idx="1">
            <a:schemeClr val="accent1"/>
          </a:lnRef>
          <a:fillRef idx="0">
            <a:schemeClr val="accent1"/>
          </a:fillRef>
          <a:effectRef idx="0">
            <a:schemeClr val="accent1"/>
          </a:effectRef>
          <a:fontRef idx="minor">
            <a:schemeClr val="tx1"/>
          </a:fontRef>
        </p:style>
      </p:cxnSp>
      <p:cxnSp>
        <p:nvCxnSpPr>
          <p:cNvPr id="23" name="Straight Connector 22"/>
          <p:cNvCxnSpPr>
            <a:stCxn id="5" idx="1"/>
            <a:endCxn id="13" idx="3"/>
          </p:cNvCxnSpPr>
          <p:nvPr/>
        </p:nvCxnSpPr>
        <p:spPr>
          <a:xfrm rot="10800000">
            <a:off x="5436096" y="3822140"/>
            <a:ext cx="216024" cy="22067"/>
          </a:xfrm>
          <a:prstGeom prst="line">
            <a:avLst/>
          </a:prstGeom>
        </p:spPr>
        <p:style>
          <a:lnRef idx="1">
            <a:schemeClr val="accent5"/>
          </a:lnRef>
          <a:fillRef idx="2">
            <a:schemeClr val="accent5"/>
          </a:fillRef>
          <a:effectRef idx="1">
            <a:schemeClr val="accent5"/>
          </a:effectRef>
          <a:fontRef idx="minor">
            <a:schemeClr val="dk1"/>
          </a:fontRef>
        </p:style>
      </p:cxnSp>
      <p:sp>
        <p:nvSpPr>
          <p:cNvPr id="24" name="TextBox 23"/>
          <p:cNvSpPr txBox="1"/>
          <p:nvPr/>
        </p:nvSpPr>
        <p:spPr>
          <a:xfrm>
            <a:off x="539552" y="1196752"/>
            <a:ext cx="7920880" cy="923330"/>
          </a:xfrm>
          <a:prstGeom prst="rect">
            <a:avLst/>
          </a:prstGeom>
          <a:noFill/>
        </p:spPr>
        <p:txBody>
          <a:bodyPr wrap="square" rtlCol="0">
            <a:spAutoFit/>
          </a:bodyPr>
          <a:lstStyle/>
          <a:p>
            <a:pPr algn="ctr" fontAlgn="auto">
              <a:spcBef>
                <a:spcPts val="0"/>
              </a:spcBef>
              <a:spcAft>
                <a:spcPts val="0"/>
              </a:spcAft>
              <a:defRPr/>
            </a:pPr>
            <a:r>
              <a:rPr lang="da-DK" dirty="0"/>
              <a:t>A case study of application of the sector wide approach </a:t>
            </a:r>
          </a:p>
          <a:p>
            <a:pPr algn="ctr" fontAlgn="auto">
              <a:spcBef>
                <a:spcPts val="0"/>
              </a:spcBef>
              <a:spcAft>
                <a:spcPts val="0"/>
              </a:spcAft>
              <a:defRPr/>
            </a:pPr>
            <a:r>
              <a:rPr lang="da-DK" dirty="0"/>
              <a:t>in the water sector 1999-2011  </a:t>
            </a:r>
          </a:p>
          <a:p>
            <a:endParaRPr lang="en-US" dirty="0"/>
          </a:p>
        </p:txBody>
      </p:sp>
      <p:sp>
        <p:nvSpPr>
          <p:cNvPr id="26" name="Slide Number Placeholder 25"/>
          <p:cNvSpPr>
            <a:spLocks noGrp="1"/>
          </p:cNvSpPr>
          <p:nvPr>
            <p:ph type="sldNum" sz="quarter" idx="12"/>
          </p:nvPr>
        </p:nvSpPr>
        <p:spPr/>
        <p:txBody>
          <a:bodyPr/>
          <a:lstStyle/>
          <a:p>
            <a:fld id="{C6F255D5-DFAF-4144-A9D5-C5B458BCDEE7}" type="slidenum">
              <a:rPr lang="en-US" smtClean="0"/>
              <a:pPr/>
              <a:t>1</a:t>
            </a:fld>
            <a:endParaRPr 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395535" y="1124744"/>
          <a:ext cx="8352930" cy="2453640"/>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there a PFM framework in place?</a:t>
                      </a:r>
                      <a:endParaRPr lang="en-US" sz="1800" dirty="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Partly implemented, financial reforms </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there VFM &amp; effective procurement?</a:t>
                      </a:r>
                      <a:endParaRPr lang="en-US" sz="1800" dirty="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PEFA suggests quite low results</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a:t>
                      </a:r>
                      <a:r>
                        <a:rPr lang="en-GB" sz="1800" dirty="0" err="1">
                          <a:latin typeface="Calibri"/>
                          <a:ea typeface="Calibri"/>
                          <a:cs typeface="Times New Roman"/>
                        </a:rPr>
                        <a:t>SWAp</a:t>
                      </a:r>
                      <a:r>
                        <a:rPr lang="en-GB" sz="1800" dirty="0">
                          <a:latin typeface="Calibri"/>
                          <a:ea typeface="Calibri"/>
                          <a:cs typeface="Times New Roman"/>
                        </a:rPr>
                        <a:t> contributed to sector PFM</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800" dirty="0">
                          <a:latin typeface="Calibri"/>
                          <a:ea typeface="Calibri"/>
                          <a:cs typeface="Times New Roman"/>
                        </a:rPr>
                        <a:t>Economic modelling has </a:t>
                      </a:r>
                      <a:endParaRPr lang="en-US" sz="1800" dirty="0">
                        <a:latin typeface="Calibri"/>
                        <a:ea typeface="Calibri"/>
                        <a:cs typeface="Times New Roman"/>
                      </a:endParaRPr>
                    </a:p>
                  </a:txBody>
                  <a:tcPr marL="68580" marR="68580" marT="0" marB="0">
                    <a:solidFill>
                      <a:schemeClr val="accent3">
                        <a:lumMod val="40000"/>
                        <a:lumOff val="60000"/>
                      </a:schemeClr>
                    </a:solidFill>
                  </a:tcPr>
                </a:tc>
              </a:tr>
            </a:tbl>
          </a:graphicData>
        </a:graphic>
      </p:graphicFrame>
      <p:graphicFrame>
        <p:nvGraphicFramePr>
          <p:cNvPr id="4" name="Table 3"/>
          <p:cNvGraphicFramePr>
            <a:graphicFrameLocks noGrp="1"/>
          </p:cNvGraphicFramePr>
          <p:nvPr/>
        </p:nvGraphicFramePr>
        <p:xfrm>
          <a:off x="395536" y="3933056"/>
          <a:ext cx="8352930" cy="2193544"/>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National budget % is allocated to water sector</a:t>
                      </a:r>
                      <a:endParaRPr lang="en-US" sz="1800" dirty="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Very high at over 4% </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there been political stability and leadership?</a:t>
                      </a:r>
                      <a:endParaRPr lang="en-US" sz="1800" dirty="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No major changes in direction in 15 years</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a:t>
                      </a:r>
                      <a:r>
                        <a:rPr lang="en-GB" sz="1800" dirty="0" err="1">
                          <a:latin typeface="Calibri"/>
                          <a:ea typeface="Calibri"/>
                          <a:cs typeface="Times New Roman"/>
                        </a:rPr>
                        <a:t>SWAp</a:t>
                      </a:r>
                      <a:r>
                        <a:rPr lang="en-GB" sz="1800" dirty="0">
                          <a:latin typeface="Calibri"/>
                          <a:ea typeface="Calibri"/>
                          <a:cs typeface="Times New Roman"/>
                        </a:rPr>
                        <a:t> contributed to political economy</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800" dirty="0">
                          <a:latin typeface="Calibri"/>
                          <a:ea typeface="Calibri"/>
                          <a:cs typeface="Times New Roman"/>
                        </a:rPr>
                        <a:t>Open debate on issues (e.g. free water)</a:t>
                      </a:r>
                      <a:endParaRPr lang="en-US" sz="1800" dirty="0">
                        <a:latin typeface="Calibri"/>
                        <a:ea typeface="Calibri"/>
                        <a:cs typeface="Times New Roman"/>
                      </a:endParaRPr>
                    </a:p>
                  </a:txBody>
                  <a:tcPr marL="68580" marR="68580" marT="0" marB="0">
                    <a:solidFill>
                      <a:schemeClr val="accent3">
                        <a:lumMod val="40000"/>
                        <a:lumOff val="60000"/>
                      </a:schemeClr>
                    </a:solidFill>
                  </a:tcPr>
                </a:tc>
              </a:tr>
            </a:tbl>
          </a:graphicData>
        </a:graphic>
      </p:graphicFrame>
      <p:sp>
        <p:nvSpPr>
          <p:cNvPr id="5" name="TextBox 4"/>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da-DK" sz="2400" b="1" dirty="0" smtClean="0"/>
              <a:t>Lesotho – PFM / Macro-economic   </a:t>
            </a:r>
            <a:endParaRPr lang="da-DK" sz="2400" b="1" dirty="0"/>
          </a:p>
          <a:p>
            <a:pPr algn="ctr" fontAlgn="auto">
              <a:spcBef>
                <a:spcPts val="0"/>
              </a:spcBef>
              <a:spcAft>
                <a:spcPts val="0"/>
              </a:spcAft>
              <a:defRPr/>
            </a:pPr>
            <a:endParaRPr lang="en-US"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10</a:t>
            </a:fld>
            <a:endParaRPr lang="en-US"/>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da-DK" sz="2400" b="1" dirty="0" smtClean="0"/>
              <a:t>Lesotho – remaining issues   </a:t>
            </a:r>
            <a:endParaRPr lang="da-DK" sz="2400" b="1" dirty="0"/>
          </a:p>
          <a:p>
            <a:pPr algn="ctr" fontAlgn="auto">
              <a:spcBef>
                <a:spcPts val="0"/>
              </a:spcBef>
              <a:spcAft>
                <a:spcPts val="0"/>
              </a:spcAft>
              <a:defRPr/>
            </a:pPr>
            <a:endParaRPr lang="en-US" b="1" dirty="0"/>
          </a:p>
        </p:txBody>
      </p:sp>
      <p:sp>
        <p:nvSpPr>
          <p:cNvPr id="3" name="TextBox 2"/>
          <p:cNvSpPr txBox="1"/>
          <p:nvPr/>
        </p:nvSpPr>
        <p:spPr>
          <a:xfrm>
            <a:off x="395536" y="1196752"/>
            <a:ext cx="8352928" cy="5355312"/>
          </a:xfrm>
          <a:prstGeom prst="rect">
            <a:avLst/>
          </a:prstGeom>
          <a:noFill/>
          <a:ln>
            <a:solidFill>
              <a:schemeClr val="accent1"/>
            </a:solidFill>
          </a:ln>
        </p:spPr>
        <p:txBody>
          <a:bodyPr wrap="square" rtlCol="0">
            <a:spAutoFit/>
          </a:bodyPr>
          <a:lstStyle/>
          <a:p>
            <a:r>
              <a:rPr lang="en-GB" b="1" dirty="0"/>
              <a:t>Ownership</a:t>
            </a:r>
            <a:endParaRPr lang="en-US" dirty="0"/>
          </a:p>
          <a:p>
            <a:pPr marL="177800" lvl="0" indent="-177800">
              <a:buFont typeface="Arial" pitchFamily="34" charset="0"/>
              <a:buChar char="•"/>
            </a:pPr>
            <a:r>
              <a:rPr lang="en-GB" dirty="0"/>
              <a:t>Ownership at the technical and managerial level is high </a:t>
            </a:r>
            <a:endParaRPr lang="en-US" dirty="0"/>
          </a:p>
          <a:p>
            <a:pPr marL="177800" lvl="0" indent="-177800">
              <a:buFont typeface="Arial" pitchFamily="34" charset="0"/>
              <a:buChar char="•"/>
            </a:pPr>
            <a:r>
              <a:rPr lang="en-GB" dirty="0"/>
              <a:t>O</a:t>
            </a:r>
            <a:r>
              <a:rPr lang="en-GB" dirty="0" smtClean="0"/>
              <a:t>wnership  less at </a:t>
            </a:r>
            <a:r>
              <a:rPr lang="en-GB" dirty="0"/>
              <a:t>higher and lower levels </a:t>
            </a:r>
            <a:r>
              <a:rPr lang="en-GB" dirty="0" smtClean="0"/>
              <a:t>- one </a:t>
            </a:r>
            <a:r>
              <a:rPr lang="en-GB" dirty="0"/>
              <a:t>of the main reasons for the delays. </a:t>
            </a:r>
            <a:endParaRPr lang="en-US" dirty="0"/>
          </a:p>
          <a:p>
            <a:pPr marL="177800" lvl="0" indent="-177800">
              <a:buFont typeface="Arial" pitchFamily="34" charset="0"/>
              <a:buChar char="•"/>
            </a:pPr>
            <a:r>
              <a:rPr lang="en-GB" dirty="0" smtClean="0"/>
              <a:t>Ownership is mixed, influenced by the incentive for reforms, but increasing</a:t>
            </a:r>
            <a:endParaRPr lang="en-US" dirty="0"/>
          </a:p>
          <a:p>
            <a:r>
              <a:rPr lang="en-GB" dirty="0"/>
              <a:t> </a:t>
            </a:r>
            <a:endParaRPr lang="en-US" dirty="0"/>
          </a:p>
          <a:p>
            <a:r>
              <a:rPr lang="en-GB" b="1" dirty="0"/>
              <a:t>Role of donors</a:t>
            </a:r>
            <a:r>
              <a:rPr lang="en-GB" dirty="0"/>
              <a:t> </a:t>
            </a:r>
            <a:endParaRPr lang="en-US" dirty="0"/>
          </a:p>
          <a:p>
            <a:pPr marL="177800" indent="-177800">
              <a:buFont typeface="Arial" pitchFamily="34" charset="0"/>
              <a:buChar char="•"/>
            </a:pPr>
            <a:r>
              <a:rPr lang="en-GB" dirty="0"/>
              <a:t>Donors have introduced concepts </a:t>
            </a:r>
            <a:r>
              <a:rPr lang="en-GB" dirty="0" smtClean="0"/>
              <a:t>and supported those willing to engage in </a:t>
            </a:r>
            <a:r>
              <a:rPr lang="en-GB" dirty="0" err="1" smtClean="0"/>
              <a:t>SWAp</a:t>
            </a:r>
            <a:endParaRPr lang="en-US" dirty="0"/>
          </a:p>
          <a:p>
            <a:pPr marL="177800" indent="-177800">
              <a:buFont typeface="Arial" pitchFamily="34" charset="0"/>
              <a:buChar char="•"/>
            </a:pPr>
            <a:r>
              <a:rPr lang="en-GB" dirty="0"/>
              <a:t>Donors have facilitated coordination </a:t>
            </a:r>
            <a:r>
              <a:rPr lang="en-GB" dirty="0" smtClean="0"/>
              <a:t>through </a:t>
            </a:r>
            <a:r>
              <a:rPr lang="en-GB" dirty="0"/>
              <a:t>their convening power </a:t>
            </a:r>
            <a:endParaRPr lang="en-US" dirty="0"/>
          </a:p>
          <a:p>
            <a:pPr marL="177800" indent="-177800">
              <a:buFont typeface="Arial" pitchFamily="34" charset="0"/>
              <a:buChar char="•"/>
            </a:pPr>
            <a:r>
              <a:rPr lang="en-GB" dirty="0"/>
              <a:t>Most of the technical assistance has been found to be very helpful. </a:t>
            </a:r>
            <a:endParaRPr lang="en-US" dirty="0"/>
          </a:p>
          <a:p>
            <a:pPr marL="177800" indent="-177800">
              <a:buFont typeface="Arial" pitchFamily="34" charset="0"/>
              <a:buChar char="•"/>
            </a:pPr>
            <a:r>
              <a:rPr lang="en-GB" dirty="0"/>
              <a:t>Initiatives to pave the way for budget support modalities </a:t>
            </a:r>
            <a:r>
              <a:rPr lang="en-GB" dirty="0" smtClean="0"/>
              <a:t>have distracted </a:t>
            </a:r>
            <a:r>
              <a:rPr lang="en-GB" dirty="0"/>
              <a:t>from implementing reforms and the </a:t>
            </a:r>
            <a:r>
              <a:rPr lang="en-GB" dirty="0" err="1"/>
              <a:t>SWAp</a:t>
            </a:r>
            <a:r>
              <a:rPr lang="en-GB" dirty="0"/>
              <a:t> approach.</a:t>
            </a:r>
            <a:endParaRPr lang="en-US" dirty="0"/>
          </a:p>
          <a:p>
            <a:r>
              <a:rPr lang="en-GB" dirty="0"/>
              <a:t> </a:t>
            </a:r>
            <a:endParaRPr lang="en-US" dirty="0"/>
          </a:p>
          <a:p>
            <a:r>
              <a:rPr lang="en-GB" b="1" dirty="0"/>
              <a:t>Attainment</a:t>
            </a:r>
            <a:r>
              <a:rPr lang="en-GB" dirty="0"/>
              <a:t> </a:t>
            </a:r>
            <a:endParaRPr lang="en-US" dirty="0"/>
          </a:p>
          <a:p>
            <a:pPr marL="177800" lvl="0" indent="-177800">
              <a:buFont typeface="Arial" pitchFamily="34" charset="0"/>
              <a:buChar char="•"/>
            </a:pPr>
            <a:r>
              <a:rPr lang="en-GB" dirty="0"/>
              <a:t>Continuously improving sector wide </a:t>
            </a:r>
            <a:r>
              <a:rPr lang="en-GB" dirty="0" smtClean="0"/>
              <a:t>cooperation seems irreversible</a:t>
            </a:r>
            <a:r>
              <a:rPr lang="en-GB" dirty="0"/>
              <a:t>. </a:t>
            </a:r>
            <a:endParaRPr lang="en-GB" dirty="0" smtClean="0"/>
          </a:p>
          <a:p>
            <a:pPr marL="177800" lvl="0" indent="-177800">
              <a:buFont typeface="Arial" pitchFamily="34" charset="0"/>
              <a:buChar char="•"/>
            </a:pPr>
            <a:r>
              <a:rPr lang="en-GB" dirty="0" smtClean="0"/>
              <a:t>Donors coordination inadequate </a:t>
            </a:r>
            <a:r>
              <a:rPr lang="en-GB" dirty="0"/>
              <a:t>and COW’s office is under resourced</a:t>
            </a:r>
            <a:endParaRPr lang="en-US" dirty="0"/>
          </a:p>
          <a:p>
            <a:pPr marL="177800" lvl="0" indent="-177800">
              <a:buFont typeface="Arial" pitchFamily="34" charset="0"/>
              <a:buChar char="•"/>
            </a:pPr>
            <a:r>
              <a:rPr lang="en-GB" dirty="0"/>
              <a:t>D</a:t>
            </a:r>
            <a:r>
              <a:rPr lang="en-GB" dirty="0" smtClean="0"/>
              <a:t>onor </a:t>
            </a:r>
            <a:r>
              <a:rPr lang="en-GB" dirty="0"/>
              <a:t>projects and budget support processes have been exhausting for government </a:t>
            </a:r>
            <a:endParaRPr lang="en-US" dirty="0"/>
          </a:p>
          <a:p>
            <a:pPr marL="177800" lvl="0" indent="-177800">
              <a:buFont typeface="Arial" pitchFamily="34" charset="0"/>
              <a:buChar char="•"/>
            </a:pPr>
            <a:r>
              <a:rPr lang="en-GB" dirty="0"/>
              <a:t>Project support, such as the MCC initiatives, has been offered and accepted by government that on the surface at least seem to work against the </a:t>
            </a:r>
            <a:r>
              <a:rPr lang="en-GB" dirty="0" err="1"/>
              <a:t>SWAp</a:t>
            </a:r>
            <a:r>
              <a:rPr lang="en-GB" dirty="0"/>
              <a:t> principles. </a:t>
            </a:r>
            <a:endParaRPr lang="en-US" dirty="0"/>
          </a:p>
          <a:p>
            <a:pPr marL="177800" lvl="0" indent="-177800">
              <a:buFont typeface="Arial" pitchFamily="34" charset="0"/>
              <a:buChar char="•"/>
            </a:pPr>
            <a:r>
              <a:rPr lang="en-GB" dirty="0"/>
              <a:t>There is a residual respect for the stand alone project </a:t>
            </a:r>
            <a:r>
              <a:rPr lang="en-GB" dirty="0" smtClean="0"/>
              <a:t>approach</a:t>
            </a:r>
            <a:endParaRPr lang="en-US"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11</a:t>
            </a:fld>
            <a:endParaRPr lang="en-US"/>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da-DK" sz="2400" b="1" dirty="0" smtClean="0"/>
              <a:t>Lesotho – lessons learnt   </a:t>
            </a:r>
            <a:endParaRPr lang="da-DK" sz="2400" b="1" dirty="0"/>
          </a:p>
          <a:p>
            <a:pPr algn="ctr" fontAlgn="auto">
              <a:spcBef>
                <a:spcPts val="0"/>
              </a:spcBef>
              <a:spcAft>
                <a:spcPts val="0"/>
              </a:spcAft>
              <a:defRPr/>
            </a:pPr>
            <a:endParaRPr lang="en-US" b="1" dirty="0"/>
          </a:p>
        </p:txBody>
      </p:sp>
      <p:sp>
        <p:nvSpPr>
          <p:cNvPr id="3" name="TextBox 2"/>
          <p:cNvSpPr txBox="1"/>
          <p:nvPr/>
        </p:nvSpPr>
        <p:spPr>
          <a:xfrm>
            <a:off x="395536" y="1124744"/>
            <a:ext cx="8352928" cy="5632311"/>
          </a:xfrm>
          <a:prstGeom prst="rect">
            <a:avLst/>
          </a:prstGeom>
          <a:noFill/>
          <a:ln>
            <a:solidFill>
              <a:schemeClr val="accent1"/>
            </a:solidFill>
          </a:ln>
        </p:spPr>
        <p:txBody>
          <a:bodyPr wrap="square" rtlCol="0">
            <a:spAutoFit/>
          </a:bodyPr>
          <a:lstStyle/>
          <a:p>
            <a:r>
              <a:rPr lang="en-GB" b="1" dirty="0" err="1"/>
              <a:t>SWAp</a:t>
            </a:r>
            <a:r>
              <a:rPr lang="en-GB" b="1" dirty="0"/>
              <a:t> and sector reforms </a:t>
            </a:r>
            <a:r>
              <a:rPr lang="en-GB" dirty="0"/>
              <a:t>– </a:t>
            </a:r>
            <a:r>
              <a:rPr lang="en-GB" dirty="0" smtClean="0"/>
              <a:t>reforms can equal </a:t>
            </a:r>
            <a:r>
              <a:rPr lang="en-GB" dirty="0" err="1" smtClean="0"/>
              <a:t>SWAp</a:t>
            </a:r>
            <a:r>
              <a:rPr lang="en-GB" dirty="0" smtClean="0"/>
              <a:t>  even </a:t>
            </a:r>
            <a:r>
              <a:rPr lang="en-GB" dirty="0"/>
              <a:t>if the </a:t>
            </a:r>
            <a:r>
              <a:rPr lang="en-GB" dirty="0" smtClean="0"/>
              <a:t>label </a:t>
            </a:r>
            <a:r>
              <a:rPr lang="en-GB" dirty="0"/>
              <a:t>is not used.</a:t>
            </a:r>
            <a:endParaRPr lang="en-US" dirty="0"/>
          </a:p>
          <a:p>
            <a:r>
              <a:rPr lang="en-GB" dirty="0"/>
              <a:t> </a:t>
            </a:r>
            <a:endParaRPr lang="en-US" dirty="0"/>
          </a:p>
          <a:p>
            <a:r>
              <a:rPr lang="en-GB" b="1" dirty="0"/>
              <a:t>Communication</a:t>
            </a:r>
            <a:r>
              <a:rPr lang="en-GB" dirty="0"/>
              <a:t> </a:t>
            </a:r>
            <a:r>
              <a:rPr lang="en-GB" dirty="0" smtClean="0"/>
              <a:t>–Widespread </a:t>
            </a:r>
            <a:r>
              <a:rPr lang="en-GB" dirty="0"/>
              <a:t>confusion between a sector wide approach and the modality of sector budget support. S</a:t>
            </a:r>
            <a:r>
              <a:rPr lang="en-GB" dirty="0" smtClean="0"/>
              <a:t>ector </a:t>
            </a:r>
            <a:r>
              <a:rPr lang="en-GB" dirty="0"/>
              <a:t>budget support can distract </a:t>
            </a:r>
            <a:r>
              <a:rPr lang="en-GB" dirty="0" smtClean="0"/>
              <a:t> from </a:t>
            </a:r>
            <a:r>
              <a:rPr lang="en-GB" dirty="0" err="1"/>
              <a:t>SWAp</a:t>
            </a:r>
            <a:r>
              <a:rPr lang="en-GB" dirty="0"/>
              <a:t>.</a:t>
            </a:r>
            <a:endParaRPr lang="en-US" dirty="0"/>
          </a:p>
          <a:p>
            <a:r>
              <a:rPr lang="en-GB" dirty="0"/>
              <a:t> </a:t>
            </a:r>
            <a:endParaRPr lang="en-US" dirty="0"/>
          </a:p>
          <a:p>
            <a:r>
              <a:rPr lang="en-GB" b="1" dirty="0"/>
              <a:t>Partial ownership</a:t>
            </a:r>
            <a:r>
              <a:rPr lang="en-GB" dirty="0"/>
              <a:t> </a:t>
            </a:r>
            <a:r>
              <a:rPr lang="en-GB" dirty="0" smtClean="0"/>
              <a:t>–Most regard </a:t>
            </a:r>
            <a:r>
              <a:rPr lang="en-GB" dirty="0" err="1" smtClean="0"/>
              <a:t>SWAp</a:t>
            </a:r>
            <a:r>
              <a:rPr lang="en-GB" dirty="0" smtClean="0"/>
              <a:t> as </a:t>
            </a:r>
            <a:r>
              <a:rPr lang="en-GB" dirty="0"/>
              <a:t>something done for the sake of </a:t>
            </a:r>
            <a:r>
              <a:rPr lang="en-GB" dirty="0" smtClean="0"/>
              <a:t>donors. </a:t>
            </a:r>
            <a:r>
              <a:rPr lang="en-GB" dirty="0"/>
              <a:t>It is easy to underestimate the power and influence needed to align varying interests to the changes implied by reforms and a </a:t>
            </a:r>
            <a:r>
              <a:rPr lang="en-GB" dirty="0" err="1"/>
              <a:t>SWAp</a:t>
            </a:r>
            <a:r>
              <a:rPr lang="en-GB" dirty="0"/>
              <a:t>.</a:t>
            </a:r>
            <a:endParaRPr lang="en-US" dirty="0"/>
          </a:p>
          <a:p>
            <a:r>
              <a:rPr lang="en-GB" dirty="0"/>
              <a:t> </a:t>
            </a:r>
            <a:endParaRPr lang="en-US" dirty="0"/>
          </a:p>
          <a:p>
            <a:r>
              <a:rPr lang="en-GB" b="1" dirty="0"/>
              <a:t>Pragmatism</a:t>
            </a:r>
            <a:r>
              <a:rPr lang="en-GB" dirty="0"/>
              <a:t> – The pragmatic, multi-modality approach adopted by Lesotho is a viable path to a sector wide approach. Projects aligned to policy targets are accepted even if they are stand alone and do not directly use government systems. Project implementation units are accepted as inherently efficient </a:t>
            </a:r>
            <a:r>
              <a:rPr lang="en-GB" dirty="0" smtClean="0"/>
              <a:t>as </a:t>
            </a:r>
            <a:r>
              <a:rPr lang="en-GB" dirty="0"/>
              <a:t>an instrument of implementation rather than just an instrument for channelling assistance. </a:t>
            </a:r>
            <a:endParaRPr lang="en-US" dirty="0"/>
          </a:p>
          <a:p>
            <a:r>
              <a:rPr lang="en-GB" dirty="0"/>
              <a:t> </a:t>
            </a:r>
            <a:endParaRPr lang="en-US" dirty="0"/>
          </a:p>
          <a:p>
            <a:r>
              <a:rPr lang="en-GB" b="1" dirty="0"/>
              <a:t>Dialogue skills</a:t>
            </a:r>
            <a:r>
              <a:rPr lang="en-GB" dirty="0"/>
              <a:t> – </a:t>
            </a:r>
            <a:r>
              <a:rPr lang="en-GB" dirty="0" err="1"/>
              <a:t>SWAp</a:t>
            </a:r>
            <a:r>
              <a:rPr lang="en-GB" dirty="0"/>
              <a:t> implies that donors shift their involvement from project level controls towards policy level debate. </a:t>
            </a:r>
            <a:r>
              <a:rPr lang="en-GB" dirty="0" smtClean="0"/>
              <a:t> This implies new skills at country office level. </a:t>
            </a:r>
            <a:endParaRPr lang="en-US" dirty="0"/>
          </a:p>
          <a:p>
            <a:r>
              <a:rPr lang="en-GB" dirty="0"/>
              <a:t> </a:t>
            </a:r>
            <a:endParaRPr lang="en-US" dirty="0"/>
          </a:p>
          <a:p>
            <a:r>
              <a:rPr lang="en-GB" b="1" dirty="0"/>
              <a:t>Continuity</a:t>
            </a:r>
            <a:r>
              <a:rPr lang="en-GB" dirty="0"/>
              <a:t> – A stop and go approach to supporting sector wide approaches is potentially damaging and can </a:t>
            </a:r>
            <a:r>
              <a:rPr lang="en-GB" dirty="0" smtClean="0"/>
              <a:t>undermines the concept.</a:t>
            </a:r>
            <a:endParaRPr lang="en-US"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12</a:t>
            </a:fld>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611560" y="1268760"/>
            <a:ext cx="7992888" cy="4524315"/>
          </a:xfrm>
          <a:prstGeom prst="rect">
            <a:avLst/>
          </a:prstGeom>
          <a:noFill/>
          <a:ln>
            <a:solidFill>
              <a:schemeClr val="accent1"/>
            </a:solidFill>
          </a:ln>
        </p:spPr>
        <p:txBody>
          <a:bodyPr wrap="square" rtlCol="0">
            <a:spAutoFit/>
          </a:bodyPr>
          <a:lstStyle/>
          <a:p>
            <a:r>
              <a:rPr lang="en-GB" dirty="0"/>
              <a:t> </a:t>
            </a:r>
            <a:endParaRPr lang="en-US" dirty="0"/>
          </a:p>
          <a:p>
            <a:r>
              <a:rPr lang="en-GB" dirty="0"/>
              <a:t>1999 - </a:t>
            </a:r>
            <a:r>
              <a:rPr lang="en-GB" dirty="0" smtClean="0"/>
              <a:t>	The </a:t>
            </a:r>
            <a:r>
              <a:rPr lang="en-GB" dirty="0"/>
              <a:t>water resources management policy with a sector agreed 5 point </a:t>
            </a:r>
            <a:r>
              <a:rPr lang="en-GB" dirty="0" smtClean="0"/>
              <a:t>	reform outline</a:t>
            </a:r>
            <a:endParaRPr lang="en-US" dirty="0"/>
          </a:p>
          <a:p>
            <a:r>
              <a:rPr lang="en-GB" dirty="0"/>
              <a:t>2002 - </a:t>
            </a:r>
            <a:r>
              <a:rPr lang="en-GB" dirty="0" smtClean="0"/>
              <a:t>	Establishment </a:t>
            </a:r>
            <a:r>
              <a:rPr lang="en-GB" dirty="0"/>
              <a:t>of the office of Commissioner of Water to provide policy </a:t>
            </a:r>
            <a:r>
              <a:rPr lang="en-GB" dirty="0" smtClean="0"/>
              <a:t>	and </a:t>
            </a:r>
            <a:r>
              <a:rPr lang="en-GB" dirty="0"/>
              <a:t>sector management coordination as foreseen in the 1999 policy  </a:t>
            </a:r>
            <a:endParaRPr lang="en-US" dirty="0"/>
          </a:p>
          <a:p>
            <a:r>
              <a:rPr lang="en-GB" dirty="0"/>
              <a:t>2003 - </a:t>
            </a:r>
            <a:r>
              <a:rPr lang="en-GB" dirty="0" smtClean="0"/>
              <a:t>	Start </a:t>
            </a:r>
            <a:r>
              <a:rPr lang="en-GB" dirty="0"/>
              <a:t>of a mini-</a:t>
            </a:r>
            <a:r>
              <a:rPr lang="en-GB" dirty="0" err="1"/>
              <a:t>SWAp</a:t>
            </a:r>
            <a:r>
              <a:rPr lang="en-GB" dirty="0"/>
              <a:t> in the rural sub-sector supported by the pooling of </a:t>
            </a:r>
            <a:r>
              <a:rPr lang="en-GB" dirty="0" smtClean="0"/>
              <a:t>	Irish </a:t>
            </a:r>
            <a:r>
              <a:rPr lang="en-GB" dirty="0"/>
              <a:t>Aid and Swiss Development Cooperation funding under government </a:t>
            </a:r>
            <a:r>
              <a:rPr lang="en-GB" dirty="0" smtClean="0"/>
              <a:t>	leadership </a:t>
            </a:r>
            <a:r>
              <a:rPr lang="en-GB" dirty="0"/>
              <a:t>and supporting government planning systems</a:t>
            </a:r>
            <a:endParaRPr lang="en-US" dirty="0"/>
          </a:p>
          <a:p>
            <a:r>
              <a:rPr lang="en-GB" dirty="0"/>
              <a:t>2007 - </a:t>
            </a:r>
            <a:r>
              <a:rPr lang="en-GB" dirty="0" smtClean="0"/>
              <a:t>	Approval </a:t>
            </a:r>
            <a:r>
              <a:rPr lang="en-GB" dirty="0"/>
              <a:t>of the Water and Sanitation policy and the formalisation of </a:t>
            </a:r>
            <a:r>
              <a:rPr lang="en-GB" dirty="0" smtClean="0"/>
              <a:t>	</a:t>
            </a:r>
            <a:r>
              <a:rPr lang="en-GB" dirty="0" err="1" smtClean="0"/>
              <a:t>SWAp</a:t>
            </a:r>
            <a:r>
              <a:rPr lang="en-GB" dirty="0" smtClean="0"/>
              <a:t> </a:t>
            </a:r>
            <a:r>
              <a:rPr lang="en-GB" dirty="0"/>
              <a:t>as policy statement number 5</a:t>
            </a:r>
            <a:endParaRPr lang="en-US" dirty="0"/>
          </a:p>
          <a:p>
            <a:r>
              <a:rPr lang="en-GB" dirty="0"/>
              <a:t>2008 - </a:t>
            </a:r>
            <a:r>
              <a:rPr lang="en-GB" dirty="0" smtClean="0"/>
              <a:t>	Passing </a:t>
            </a:r>
            <a:r>
              <a:rPr lang="en-GB" dirty="0"/>
              <a:t>the Water Act, which puts in place important remaining reforms </a:t>
            </a:r>
            <a:r>
              <a:rPr lang="en-GB" dirty="0" smtClean="0"/>
              <a:t>	such </a:t>
            </a:r>
            <a:r>
              <a:rPr lang="en-GB" dirty="0"/>
              <a:t>as the transformation of WASCO onto a commercial footing</a:t>
            </a:r>
            <a:r>
              <a:rPr lang="en-US" dirty="0"/>
              <a:t> </a:t>
            </a:r>
            <a:r>
              <a:rPr lang="en-GB" dirty="0"/>
              <a:t> </a:t>
            </a:r>
            <a:endParaRPr lang="en-US" dirty="0"/>
          </a:p>
          <a:p>
            <a:r>
              <a:rPr lang="en-GB" dirty="0"/>
              <a:t>2011 - </a:t>
            </a:r>
            <a:r>
              <a:rPr lang="en-GB" dirty="0" smtClean="0"/>
              <a:t>	Passing </a:t>
            </a:r>
            <a:r>
              <a:rPr lang="en-GB" dirty="0"/>
              <a:t>of the Lesotho Electricity and Water Authority amendment acts </a:t>
            </a:r>
            <a:r>
              <a:rPr lang="en-GB" dirty="0" smtClean="0"/>
              <a:t>	(</a:t>
            </a:r>
            <a:r>
              <a:rPr lang="en-GB" dirty="0"/>
              <a:t>not yet ratified) which </a:t>
            </a:r>
            <a:r>
              <a:rPr lang="en-GB" dirty="0" smtClean="0"/>
              <a:t>establishes an </a:t>
            </a:r>
            <a:r>
              <a:rPr lang="en-GB" dirty="0"/>
              <a:t>independent regulator</a:t>
            </a:r>
            <a:r>
              <a:rPr lang="en-US" dirty="0"/>
              <a:t> </a:t>
            </a:r>
            <a:r>
              <a:rPr lang="en-GB" dirty="0"/>
              <a:t>.</a:t>
            </a:r>
            <a:endParaRPr lang="en-US" dirty="0"/>
          </a:p>
          <a:p>
            <a:r>
              <a:rPr lang="en-GB" dirty="0"/>
              <a:t> </a:t>
            </a:r>
            <a:endParaRPr lang="en-US" dirty="0"/>
          </a:p>
          <a:p>
            <a:endParaRPr lang="en-US" dirty="0"/>
          </a:p>
        </p:txBody>
      </p:sp>
      <p:sp>
        <p:nvSpPr>
          <p:cNvPr id="5" name="TextBox 4"/>
          <p:cNvSpPr txBox="1"/>
          <p:nvPr/>
        </p:nvSpPr>
        <p:spPr>
          <a:xfrm>
            <a:off x="571500" y="357188"/>
            <a:ext cx="8001000" cy="738187"/>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da-DK" sz="2400" b="1" dirty="0" smtClean="0"/>
              <a:t>Lesotho – key steps  </a:t>
            </a:r>
            <a:endParaRPr lang="da-DK" sz="2400" b="1" dirty="0"/>
          </a:p>
          <a:p>
            <a:pPr algn="ctr" fontAlgn="auto">
              <a:spcBef>
                <a:spcPts val="0"/>
              </a:spcBef>
              <a:spcAft>
                <a:spcPts val="0"/>
              </a:spcAft>
              <a:defRPr/>
            </a:pPr>
            <a:endParaRPr lang="en-US"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2</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71500" y="188640"/>
            <a:ext cx="8001000" cy="738187"/>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da-DK" sz="2400" b="1" dirty="0" smtClean="0"/>
              <a:t>Lesotho – results  </a:t>
            </a:r>
            <a:endParaRPr lang="da-DK" sz="2400" b="1" dirty="0"/>
          </a:p>
          <a:p>
            <a:pPr algn="ctr" fontAlgn="auto">
              <a:spcBef>
                <a:spcPts val="0"/>
              </a:spcBef>
              <a:spcAft>
                <a:spcPts val="0"/>
              </a:spcAft>
              <a:defRPr/>
            </a:pPr>
            <a:endParaRPr lang="en-US" b="1" dirty="0"/>
          </a:p>
        </p:txBody>
      </p:sp>
      <p:sp>
        <p:nvSpPr>
          <p:cNvPr id="3" name="TextBox 2"/>
          <p:cNvSpPr txBox="1"/>
          <p:nvPr/>
        </p:nvSpPr>
        <p:spPr>
          <a:xfrm>
            <a:off x="539552" y="1052736"/>
            <a:ext cx="8064896" cy="2585323"/>
          </a:xfrm>
          <a:prstGeom prst="rect">
            <a:avLst/>
          </a:prstGeom>
          <a:noFill/>
          <a:ln>
            <a:solidFill>
              <a:schemeClr val="accent1"/>
            </a:solidFill>
          </a:ln>
        </p:spPr>
        <p:txBody>
          <a:bodyPr wrap="square" rtlCol="0">
            <a:spAutoFit/>
          </a:bodyPr>
          <a:lstStyle/>
          <a:p>
            <a:r>
              <a:rPr lang="da-DK" b="1" dirty="0" smtClean="0"/>
              <a:t>Coverage and sector efficiency</a:t>
            </a:r>
          </a:p>
          <a:p>
            <a:pPr marL="177800" indent="-177800">
              <a:buFont typeface="Arial" pitchFamily="34" charset="0"/>
              <a:buChar char="•"/>
            </a:pPr>
            <a:r>
              <a:rPr lang="da-DK" dirty="0" smtClean="0"/>
              <a:t>Urban water supply -  57% levelling off 2005/8 after strong gains in last 10 years</a:t>
            </a:r>
          </a:p>
          <a:p>
            <a:pPr marL="177800" indent="-177800">
              <a:buFont typeface="Arial" pitchFamily="34" charset="0"/>
              <a:buChar char="•"/>
            </a:pPr>
            <a:r>
              <a:rPr lang="da-DK" dirty="0" smtClean="0"/>
              <a:t>Non-Revenue water – 29% and reducing </a:t>
            </a:r>
          </a:p>
          <a:p>
            <a:pPr marL="177800" indent="-177800">
              <a:buFont typeface="Arial" pitchFamily="34" charset="0"/>
              <a:buChar char="•"/>
            </a:pPr>
            <a:r>
              <a:rPr lang="da-DK" dirty="0" smtClean="0"/>
              <a:t>Urban sanitation - &gt;70% levelling off 2005/8 after strong gains in last 10 years</a:t>
            </a:r>
          </a:p>
          <a:p>
            <a:pPr marL="177800" indent="-177800">
              <a:buFont typeface="Arial" pitchFamily="34" charset="0"/>
              <a:buChar char="•"/>
            </a:pPr>
            <a:r>
              <a:rPr lang="da-DK" dirty="0" smtClean="0"/>
              <a:t>Rural sanitation – 53% coverage levels are falling </a:t>
            </a:r>
          </a:p>
          <a:p>
            <a:endParaRPr lang="da-DK" dirty="0" smtClean="0"/>
          </a:p>
          <a:p>
            <a:r>
              <a:rPr lang="da-DK" b="1" dirty="0" smtClean="0"/>
              <a:t>Finance</a:t>
            </a:r>
          </a:p>
          <a:p>
            <a:r>
              <a:rPr lang="da-DK" dirty="0" smtClean="0"/>
              <a:t>Strong increase in sector finance from all sources rising from 4.5% of government expenditure to 9.1% from 2007/8 to 2010/11 – but influenced by large projects</a:t>
            </a:r>
          </a:p>
        </p:txBody>
      </p:sp>
      <p:graphicFrame>
        <p:nvGraphicFramePr>
          <p:cNvPr id="4" name="Table 3"/>
          <p:cNvGraphicFramePr>
            <a:graphicFrameLocks noGrp="1"/>
          </p:cNvGraphicFramePr>
          <p:nvPr/>
        </p:nvGraphicFramePr>
        <p:xfrm>
          <a:off x="539552" y="3789040"/>
          <a:ext cx="8064894" cy="2966720"/>
        </p:xfrm>
        <a:graphic>
          <a:graphicData uri="http://schemas.openxmlformats.org/drawingml/2006/table">
            <a:tbl>
              <a:tblPr firstRow="1" bandRow="1">
                <a:tableStyleId>{5C22544A-7EE6-4342-B048-85BDC9FD1C3A}</a:tableStyleId>
              </a:tblPr>
              <a:tblGrid>
                <a:gridCol w="3175060"/>
                <a:gridCol w="2201536"/>
                <a:gridCol w="2688298"/>
              </a:tblGrid>
              <a:tr h="370840">
                <a:tc>
                  <a:txBody>
                    <a:bodyPr/>
                    <a:lstStyle/>
                    <a:p>
                      <a:r>
                        <a:rPr lang="da-DK" dirty="0" smtClean="0"/>
                        <a:t>Reform</a:t>
                      </a:r>
                      <a:r>
                        <a:rPr lang="da-DK" baseline="0" dirty="0" smtClean="0"/>
                        <a:t> - aspect</a:t>
                      </a:r>
                      <a:endParaRPr lang="en-US" dirty="0"/>
                    </a:p>
                  </a:txBody>
                  <a:tcPr/>
                </a:tc>
                <a:tc>
                  <a:txBody>
                    <a:bodyPr/>
                    <a:lstStyle/>
                    <a:p>
                      <a:r>
                        <a:rPr lang="da-DK" dirty="0" smtClean="0"/>
                        <a:t>performance</a:t>
                      </a:r>
                      <a:endParaRPr lang="en-US" dirty="0"/>
                    </a:p>
                  </a:txBody>
                  <a:tcPr/>
                </a:tc>
                <a:tc>
                  <a:txBody>
                    <a:bodyPr/>
                    <a:lstStyle/>
                    <a:p>
                      <a:r>
                        <a:rPr lang="da-DK" dirty="0" smtClean="0"/>
                        <a:t>SWp contribution</a:t>
                      </a:r>
                      <a:endParaRPr lang="en-US" dirty="0"/>
                    </a:p>
                  </a:txBody>
                  <a:tcPr/>
                </a:tc>
              </a:tr>
              <a:tr h="370840">
                <a:tc>
                  <a:txBody>
                    <a:bodyPr/>
                    <a:lstStyle/>
                    <a:p>
                      <a:r>
                        <a:rPr lang="da-DK" dirty="0" smtClean="0"/>
                        <a:t>Policy</a:t>
                      </a:r>
                      <a:endParaRPr lang="en-US" dirty="0"/>
                    </a:p>
                  </a:txBody>
                  <a:tcPr/>
                </a:tc>
                <a:tc>
                  <a:txBody>
                    <a:bodyPr/>
                    <a:lstStyle/>
                    <a:p>
                      <a:r>
                        <a:rPr lang="da-DK" dirty="0" smtClean="0"/>
                        <a:t>High</a:t>
                      </a:r>
                      <a:endParaRPr lang="en-US" dirty="0"/>
                    </a:p>
                  </a:txBody>
                  <a:tcPr/>
                </a:tc>
                <a:tc>
                  <a:txBody>
                    <a:bodyPr/>
                    <a:lstStyle/>
                    <a:p>
                      <a:r>
                        <a:rPr lang="da-DK" dirty="0" smtClean="0"/>
                        <a:t>Strong</a:t>
                      </a:r>
                      <a:endParaRPr lang="en-US" dirty="0"/>
                    </a:p>
                  </a:txBody>
                  <a:tcPr/>
                </a:tc>
              </a:tr>
              <a:tr h="370840">
                <a:tc>
                  <a:txBody>
                    <a:bodyPr/>
                    <a:lstStyle/>
                    <a:p>
                      <a:r>
                        <a:rPr lang="da-DK" dirty="0" smtClean="0"/>
                        <a:t>Finance</a:t>
                      </a:r>
                      <a:endParaRPr lang="en-US" dirty="0"/>
                    </a:p>
                  </a:txBody>
                  <a:tcPr/>
                </a:tc>
                <a:tc>
                  <a:txBody>
                    <a:bodyPr/>
                    <a:lstStyle/>
                    <a:p>
                      <a:r>
                        <a:rPr lang="da-DK" dirty="0" smtClean="0"/>
                        <a:t>Medium/low</a:t>
                      </a:r>
                      <a:endParaRPr lang="en-US" dirty="0"/>
                    </a:p>
                  </a:txBody>
                  <a:tcPr/>
                </a:tc>
                <a:tc>
                  <a:txBody>
                    <a:bodyPr/>
                    <a:lstStyle/>
                    <a:p>
                      <a:r>
                        <a:rPr lang="da-DK" dirty="0" smtClean="0"/>
                        <a:t>Weak</a:t>
                      </a:r>
                      <a:endParaRPr lang="en-US" dirty="0"/>
                    </a:p>
                  </a:txBody>
                  <a:tcPr/>
                </a:tc>
              </a:tr>
              <a:tr h="370840">
                <a:tc>
                  <a:txBody>
                    <a:bodyPr/>
                    <a:lstStyle/>
                    <a:p>
                      <a:r>
                        <a:rPr lang="da-DK" dirty="0" smtClean="0"/>
                        <a:t>Coordination</a:t>
                      </a:r>
                      <a:endParaRPr lang="en-US" dirty="0"/>
                    </a:p>
                  </a:txBody>
                  <a:tcPr/>
                </a:tc>
                <a:tc>
                  <a:txBody>
                    <a:bodyPr/>
                    <a:lstStyle/>
                    <a:p>
                      <a:r>
                        <a:rPr lang="da-DK" dirty="0" smtClean="0"/>
                        <a:t>High/medium</a:t>
                      </a:r>
                      <a:endParaRPr lang="en-US" dirty="0"/>
                    </a:p>
                  </a:txBody>
                  <a:tcPr/>
                </a:tc>
                <a:tc>
                  <a:txBody>
                    <a:bodyPr/>
                    <a:lstStyle/>
                    <a:p>
                      <a:r>
                        <a:rPr lang="da-DK" dirty="0" smtClean="0"/>
                        <a:t>Strong</a:t>
                      </a:r>
                      <a:endParaRPr lang="en-US" dirty="0"/>
                    </a:p>
                  </a:txBody>
                  <a:tcPr/>
                </a:tc>
              </a:tr>
              <a:tr h="370840">
                <a:tc>
                  <a:txBody>
                    <a:bodyPr/>
                    <a:lstStyle/>
                    <a:p>
                      <a:r>
                        <a:rPr lang="da-DK" dirty="0" smtClean="0"/>
                        <a:t>Institutional</a:t>
                      </a:r>
                      <a:r>
                        <a:rPr lang="da-DK" baseline="0" dirty="0" smtClean="0"/>
                        <a:t> capacity</a:t>
                      </a:r>
                      <a:endParaRPr lang="en-US" dirty="0"/>
                    </a:p>
                  </a:txBody>
                  <a:tcPr/>
                </a:tc>
                <a:tc>
                  <a:txBody>
                    <a:bodyPr/>
                    <a:lstStyle/>
                    <a:p>
                      <a:r>
                        <a:rPr lang="da-DK" dirty="0" smtClean="0"/>
                        <a:t>Mostly high</a:t>
                      </a:r>
                      <a:endParaRPr lang="en-US" dirty="0"/>
                    </a:p>
                  </a:txBody>
                  <a:tcPr/>
                </a:tc>
                <a:tc>
                  <a:txBody>
                    <a:bodyPr/>
                    <a:lstStyle/>
                    <a:p>
                      <a:r>
                        <a:rPr lang="da-DK" dirty="0" smtClean="0"/>
                        <a:t>Strong</a:t>
                      </a:r>
                      <a:endParaRPr lang="en-US" dirty="0"/>
                    </a:p>
                  </a:txBody>
                  <a:tcPr/>
                </a:tc>
              </a:tr>
              <a:tr h="370840">
                <a:tc>
                  <a:txBody>
                    <a:bodyPr/>
                    <a:lstStyle/>
                    <a:p>
                      <a:r>
                        <a:rPr lang="da-DK" dirty="0" smtClean="0"/>
                        <a:t>Monitoring &amp;</a:t>
                      </a:r>
                      <a:r>
                        <a:rPr lang="da-DK" baseline="0" dirty="0" smtClean="0"/>
                        <a:t> Accountability</a:t>
                      </a:r>
                      <a:endParaRPr lang="en-US" dirty="0"/>
                    </a:p>
                  </a:txBody>
                  <a:tcPr/>
                </a:tc>
                <a:tc>
                  <a:txBody>
                    <a:bodyPr/>
                    <a:lstStyle/>
                    <a:p>
                      <a:r>
                        <a:rPr lang="da-DK" dirty="0" smtClean="0"/>
                        <a:t>Medium/low</a:t>
                      </a:r>
                      <a:endParaRPr lang="en-US" dirty="0"/>
                    </a:p>
                  </a:txBody>
                  <a:tcPr/>
                </a:tc>
                <a:tc>
                  <a:txBody>
                    <a:bodyPr/>
                    <a:lstStyle/>
                    <a:p>
                      <a:r>
                        <a:rPr lang="da-DK" dirty="0" smtClean="0"/>
                        <a:t>Medium</a:t>
                      </a:r>
                      <a:endParaRPr lang="en-US" dirty="0"/>
                    </a:p>
                  </a:txBody>
                  <a:tcPr/>
                </a:tc>
              </a:tr>
              <a:tr h="370840">
                <a:tc>
                  <a:txBody>
                    <a:bodyPr/>
                    <a:lstStyle/>
                    <a:p>
                      <a:r>
                        <a:rPr lang="da-DK" dirty="0" smtClean="0"/>
                        <a:t>PFM</a:t>
                      </a:r>
                      <a:endParaRPr lang="en-US" dirty="0"/>
                    </a:p>
                  </a:txBody>
                  <a:tcPr/>
                </a:tc>
                <a:tc>
                  <a:txBody>
                    <a:bodyPr/>
                    <a:lstStyle/>
                    <a:p>
                      <a:r>
                        <a:rPr lang="da-DK" dirty="0" smtClean="0"/>
                        <a:t>Medium/low</a:t>
                      </a:r>
                      <a:endParaRPr lang="en-US" dirty="0"/>
                    </a:p>
                  </a:txBody>
                  <a:tcPr/>
                </a:tc>
                <a:tc>
                  <a:txBody>
                    <a:bodyPr/>
                    <a:lstStyle/>
                    <a:p>
                      <a:r>
                        <a:rPr lang="da-DK" dirty="0" smtClean="0"/>
                        <a:t>Medium/weak</a:t>
                      </a:r>
                      <a:endParaRPr lang="en-US" dirty="0"/>
                    </a:p>
                  </a:txBody>
                  <a:tcPr/>
                </a:tc>
              </a:tr>
              <a:tr h="370840">
                <a:tc>
                  <a:txBody>
                    <a:bodyPr/>
                    <a:lstStyle/>
                    <a:p>
                      <a:r>
                        <a:rPr lang="da-DK" dirty="0" smtClean="0"/>
                        <a:t>Macro-economic</a:t>
                      </a:r>
                      <a:endParaRPr lang="en-US" dirty="0"/>
                    </a:p>
                  </a:txBody>
                  <a:tcPr/>
                </a:tc>
                <a:tc>
                  <a:txBody>
                    <a:bodyPr/>
                    <a:lstStyle/>
                    <a:p>
                      <a:r>
                        <a:rPr lang="da-DK" dirty="0" smtClean="0"/>
                        <a:t>High</a:t>
                      </a:r>
                      <a:endParaRPr lang="en-US" dirty="0"/>
                    </a:p>
                  </a:txBody>
                  <a:tcPr/>
                </a:tc>
                <a:tc>
                  <a:txBody>
                    <a:bodyPr/>
                    <a:lstStyle/>
                    <a:p>
                      <a:r>
                        <a:rPr lang="da-DK" dirty="0" smtClean="0"/>
                        <a:t>Strong</a:t>
                      </a:r>
                      <a:endParaRPr lang="en-US" dirty="0"/>
                    </a:p>
                  </a:txBody>
                  <a:tcPr/>
                </a:tc>
              </a:tr>
            </a:tbl>
          </a:graphicData>
        </a:graphic>
      </p:graphicFrame>
      <p:sp>
        <p:nvSpPr>
          <p:cNvPr id="6" name="Slide Number Placeholder 5"/>
          <p:cNvSpPr>
            <a:spLocks noGrp="1"/>
          </p:cNvSpPr>
          <p:nvPr>
            <p:ph type="sldNum" sz="quarter" idx="12"/>
          </p:nvPr>
        </p:nvSpPr>
        <p:spPr/>
        <p:txBody>
          <a:bodyPr/>
          <a:lstStyle/>
          <a:p>
            <a:fld id="{C6F255D5-DFAF-4144-A9D5-C5B458BCDEE7}" type="slidenum">
              <a:rPr lang="en-US" smtClean="0"/>
              <a:pPr/>
              <a:t>3</a:t>
            </a:fld>
            <a:endParaRPr 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nvGraphicFramePr>
        <p:xfrm>
          <a:off x="395535" y="1397000"/>
          <a:ext cx="8352930" cy="3735832"/>
        </p:xfrm>
        <a:graphic>
          <a:graphicData uri="http://schemas.openxmlformats.org/drawingml/2006/table">
            <a:tbl>
              <a:tblPr firstRow="1" bandRow="1">
                <a:tableStyleId>{5C22544A-7EE6-4342-B048-85BDC9FD1C3A}</a:tableStyleId>
              </a:tblPr>
              <a:tblGrid>
                <a:gridCol w="5315500"/>
                <a:gridCol w="303743"/>
                <a:gridCol w="303743"/>
                <a:gridCol w="227807"/>
                <a:gridCol w="2202137"/>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Is recent policy for the water sector in place?</a:t>
                      </a:r>
                      <a:endParaRPr lang="en-US" sz="1600" dirty="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01295" algn="ctr">
                        <a:lnSpc>
                          <a:spcPct val="115000"/>
                        </a:lnSpc>
                        <a:spcAft>
                          <a:spcPts val="0"/>
                        </a:spcAft>
                      </a:pPr>
                      <a:endParaRPr lang="en-GB" sz="1600">
                        <a:latin typeface="Calibri"/>
                        <a:ea typeface="Calibri"/>
                        <a:cs typeface="Times New Roman"/>
                      </a:endParaRPr>
                    </a:p>
                  </a:txBody>
                  <a:tcPr marL="68580" marR="68580" marT="0" marB="0"/>
                </a:tc>
                <a:tc>
                  <a:txBody>
                    <a:bodyPr/>
                    <a:lstStyle/>
                    <a:p>
                      <a:pPr marL="201295" algn="ctr">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600" dirty="0">
                          <a:latin typeface="Calibri"/>
                          <a:ea typeface="Calibri"/>
                          <a:cs typeface="Times New Roman"/>
                        </a:rPr>
                        <a:t>2007 policy </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Is there a prioritised strategy, policy implementation plan? </a:t>
                      </a:r>
                      <a:endParaRPr lang="en-US" sz="16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gn="ctr">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gn="ctr">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600">
                          <a:latin typeface="Calibri"/>
                          <a:ea typeface="Calibri"/>
                          <a:cs typeface="Times New Roman"/>
                        </a:rPr>
                        <a:t>Fragmented between subsectors</a:t>
                      </a:r>
                      <a:endParaRPr lang="en-US" sz="16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Is the policy linked to PRSP / national development plans?</a:t>
                      </a:r>
                      <a:endParaRPr lang="en-US" sz="1600" dirty="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600">
                          <a:latin typeface="Calibri"/>
                          <a:ea typeface="Calibri"/>
                          <a:cs typeface="Times New Roman"/>
                        </a:rPr>
                        <a:t>National Development plan</a:t>
                      </a:r>
                      <a:endParaRPr lang="en-US" sz="16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Is the policy implemented in practice?</a:t>
                      </a:r>
                      <a:endParaRPr lang="en-US" sz="16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600">
                          <a:latin typeface="Calibri"/>
                          <a:ea typeface="Calibri"/>
                          <a:cs typeface="Times New Roman"/>
                        </a:rPr>
                        <a:t>Some inconsistencies and delays</a:t>
                      </a:r>
                      <a:endParaRPr lang="en-US" sz="16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Are policy targets being met?</a:t>
                      </a:r>
                      <a:endParaRPr lang="en-US" sz="1600" dirty="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600">
                          <a:latin typeface="Calibri"/>
                          <a:ea typeface="Calibri"/>
                          <a:cs typeface="Times New Roman"/>
                        </a:rPr>
                        <a:t>Lesotho largely on track for  MDG</a:t>
                      </a:r>
                      <a:endParaRPr lang="en-US" sz="16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Tx/>
                        <a:buNone/>
                      </a:pPr>
                      <a:r>
                        <a:rPr lang="en-GB" sz="1600" dirty="0">
                          <a:latin typeface="Calibri"/>
                          <a:ea typeface="Calibri"/>
                          <a:cs typeface="Times New Roman"/>
                        </a:rPr>
                        <a:t>Has </a:t>
                      </a:r>
                      <a:r>
                        <a:rPr lang="en-GB" sz="1600" dirty="0" err="1">
                          <a:latin typeface="Calibri"/>
                          <a:ea typeface="Calibri"/>
                          <a:cs typeface="Times New Roman"/>
                        </a:rPr>
                        <a:t>SWAp</a:t>
                      </a:r>
                      <a:r>
                        <a:rPr lang="en-GB" sz="1600" dirty="0">
                          <a:latin typeface="Calibri"/>
                          <a:ea typeface="Calibri"/>
                          <a:cs typeface="Times New Roman"/>
                        </a:rPr>
                        <a:t> contributed to the policy environment?</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600" dirty="0">
                          <a:latin typeface="Calibri"/>
                          <a:ea typeface="Calibri"/>
                          <a:cs typeface="Times New Roman"/>
                          <a:sym typeface="Wingdings"/>
                        </a:rPr>
                        <a:t></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600" dirty="0">
                          <a:latin typeface="Calibri"/>
                          <a:ea typeface="Calibri"/>
                          <a:cs typeface="Times New Roman"/>
                        </a:rPr>
                        <a:t>Reforms since1999 very influential</a:t>
                      </a:r>
                      <a:endParaRPr lang="en-US" sz="1600" dirty="0">
                        <a:latin typeface="Calibri"/>
                        <a:ea typeface="Calibri"/>
                        <a:cs typeface="Times New Roman"/>
                      </a:endParaRPr>
                    </a:p>
                  </a:txBody>
                  <a:tcPr marL="68580" marR="68580" marT="0" marB="0">
                    <a:solidFill>
                      <a:schemeClr val="accent3">
                        <a:lumMod val="40000"/>
                        <a:lumOff val="60000"/>
                      </a:schemeClr>
                    </a:solidFill>
                  </a:tcPr>
                </a:tc>
              </a:tr>
            </a:tbl>
          </a:graphicData>
        </a:graphic>
      </p:graphicFrame>
      <p:sp>
        <p:nvSpPr>
          <p:cNvPr id="5" name="TextBox 4"/>
          <p:cNvSpPr txBox="1"/>
          <p:nvPr/>
        </p:nvSpPr>
        <p:spPr>
          <a:xfrm>
            <a:off x="467544" y="188640"/>
            <a:ext cx="8280920"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da-DK" sz="2400" b="1" dirty="0" smtClean="0"/>
              <a:t>Lesotho – policy  </a:t>
            </a:r>
            <a:endParaRPr lang="da-DK" sz="2400" b="1" dirty="0"/>
          </a:p>
          <a:p>
            <a:pPr algn="ctr" fontAlgn="auto">
              <a:spcBef>
                <a:spcPts val="0"/>
              </a:spcBef>
              <a:spcAft>
                <a:spcPts val="0"/>
              </a:spcAft>
              <a:defRPr/>
            </a:pPr>
            <a:endParaRPr lang="en-US"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4</a:t>
            </a:fld>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5" y="1124744"/>
          <a:ext cx="8352930" cy="4868672"/>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Is there a sector investment plan?</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Split between sectors not combined</a:t>
                      </a:r>
                      <a:endParaRPr lang="en-US" sz="14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Is donor funding linked to the SIP?</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Donor driven rather than SIP driven</a:t>
                      </a:r>
                      <a:endParaRPr lang="en-US" sz="14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Are sub-sector allocations policy directed? </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Allocations are project driven</a:t>
                      </a:r>
                      <a:endParaRPr lang="en-US" sz="14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Is spending linked to policy and results?</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Strong in rural, less in others</a:t>
                      </a:r>
                      <a:endParaRPr lang="en-US" sz="14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Is multiyear sector MTEF in place?</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Has been piloted but not complete</a:t>
                      </a:r>
                      <a:endParaRPr lang="en-US" sz="14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Is the disbursement and expenditure level satisfactory</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(check)</a:t>
                      </a:r>
                      <a:endParaRPr lang="en-US" sz="14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Has SWAp influenced  aid modalities?</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400">
                          <a:latin typeface="Calibri"/>
                          <a:ea typeface="Calibri"/>
                          <a:cs typeface="Times New Roman"/>
                        </a:rPr>
                        <a:t>Reforms have influenced EU/</a:t>
                      </a:r>
                      <a:endParaRPr lang="en-US" sz="1400">
                        <a:latin typeface="Calibri"/>
                        <a:ea typeface="Calibri"/>
                        <a:cs typeface="Times New Roman"/>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Has SWAp influenced unit costs? </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400">
                          <a:latin typeface="Calibri"/>
                          <a:ea typeface="Calibri"/>
                          <a:cs typeface="Times New Roman"/>
                        </a:rPr>
                        <a:t>Quality in rural areas has risen</a:t>
                      </a:r>
                      <a:endParaRPr lang="en-US" sz="1400">
                        <a:latin typeface="Calibri"/>
                        <a:ea typeface="Calibri"/>
                        <a:cs typeface="Times New Roman"/>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600">
                          <a:latin typeface="Calibri"/>
                          <a:ea typeface="Calibri"/>
                          <a:cs typeface="Times New Roman"/>
                        </a:rPr>
                        <a:t>Has SWAp led to increased donor funding?</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400">
                          <a:latin typeface="Calibri"/>
                          <a:ea typeface="Calibri"/>
                          <a:cs typeface="Times New Roman"/>
                        </a:rPr>
                        <a:t>Reforms have increased funding</a:t>
                      </a:r>
                      <a:endParaRPr lang="en-US" sz="1400">
                        <a:latin typeface="Calibri"/>
                        <a:ea typeface="Calibri"/>
                        <a:cs typeface="Times New Roman"/>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Has Swap improved  environment for private sector?</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400" dirty="0">
                          <a:latin typeface="Calibri"/>
                          <a:ea typeface="Calibri"/>
                          <a:cs typeface="Times New Roman"/>
                        </a:rPr>
                        <a:t>better potential but no increase yet</a:t>
                      </a:r>
                      <a:endParaRPr lang="en-US" sz="1400" dirty="0">
                        <a:latin typeface="Calibri"/>
                        <a:ea typeface="Calibri"/>
                        <a:cs typeface="Times New Roman"/>
                      </a:endParaRPr>
                    </a:p>
                  </a:txBody>
                  <a:tcPr marL="68580" marR="68580" marT="0" marB="0">
                    <a:solidFill>
                      <a:schemeClr val="accent3">
                        <a:lumMod val="40000"/>
                        <a:lumOff val="60000"/>
                      </a:schemeClr>
                    </a:solidFill>
                  </a:tcPr>
                </a:tc>
              </a:tr>
            </a:tbl>
          </a:graphicData>
        </a:graphic>
      </p:graphicFrame>
      <p:sp>
        <p:nvSpPr>
          <p:cNvPr id="3" name="TextBox 2"/>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da-DK" sz="2400" b="1" dirty="0" smtClean="0"/>
              <a:t>Lesotho – finance  </a:t>
            </a:r>
            <a:endParaRPr lang="da-DK" sz="2400" b="1" dirty="0"/>
          </a:p>
          <a:p>
            <a:pPr algn="ctr" fontAlgn="auto">
              <a:spcBef>
                <a:spcPts val="0"/>
              </a:spcBef>
              <a:spcAft>
                <a:spcPts val="0"/>
              </a:spcAft>
              <a:defRPr/>
            </a:pPr>
            <a:endParaRPr lang="en-US" b="1"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5</a:t>
            </a:fld>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5" y="1124744"/>
          <a:ext cx="8352930" cy="4248116"/>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Is domestic coordination effective - vertical?</a:t>
                      </a:r>
                      <a:endParaRPr lang="en-US" sz="16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400" dirty="0">
                          <a:latin typeface="Calibri"/>
                          <a:ea typeface="Calibri"/>
                          <a:cs typeface="Times New Roman"/>
                        </a:rPr>
                        <a:t>Delay in  civil service reforms </a:t>
                      </a:r>
                      <a:endParaRPr lang="en-US" sz="14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Is domestic coordination effective – horizontal?</a:t>
                      </a:r>
                      <a:endParaRPr lang="en-US" sz="1600" dirty="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400" dirty="0">
                          <a:latin typeface="Calibri"/>
                          <a:ea typeface="Calibri"/>
                          <a:cs typeface="Times New Roman"/>
                        </a:rPr>
                        <a:t>Frequent meetings also with other sectors</a:t>
                      </a:r>
                      <a:endParaRPr lang="en-US" sz="14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Is donor sector coordination effective?</a:t>
                      </a:r>
                      <a:endParaRPr lang="en-US" sz="16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400" dirty="0">
                          <a:latin typeface="Calibri"/>
                          <a:ea typeface="Calibri"/>
                          <a:cs typeface="Times New Roman"/>
                        </a:rPr>
                        <a:t>Donors blame themselves mostly</a:t>
                      </a:r>
                      <a:endParaRPr lang="en-US" sz="1400" dirty="0">
                        <a:latin typeface="Calibri"/>
                        <a:ea typeface="Calibri"/>
                        <a:cs typeface="Times New Roman"/>
                      </a:endParaRPr>
                    </a:p>
                  </a:txBody>
                  <a:tcPr marL="68580" marR="68580" marT="0" marB="0"/>
                </a:tc>
              </a:tr>
              <a:tr h="491964">
                <a:tc>
                  <a:txBody>
                    <a:bodyPr/>
                    <a:lstStyle/>
                    <a:p>
                      <a:pPr marL="342900" lvl="0" indent="-342900">
                        <a:lnSpc>
                          <a:spcPct val="115000"/>
                        </a:lnSpc>
                        <a:spcAft>
                          <a:spcPts val="0"/>
                        </a:spcAft>
                        <a:buFont typeface="+mj-lt"/>
                        <a:buNone/>
                      </a:pPr>
                      <a:r>
                        <a:rPr lang="en-GB" sz="1600" dirty="0">
                          <a:latin typeface="Calibri"/>
                          <a:ea typeface="Calibri"/>
                          <a:cs typeface="Times New Roman"/>
                        </a:rPr>
                        <a:t>Is the private sector and civil society involved?</a:t>
                      </a:r>
                      <a:endParaRPr lang="en-US" sz="1600" dirty="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a:lnSpc>
                          <a:spcPct val="115000"/>
                        </a:lnSpc>
                        <a:spcAft>
                          <a:spcPts val="0"/>
                        </a:spcAft>
                      </a:pPr>
                      <a:r>
                        <a:rPr lang="en-GB" sz="1400" dirty="0">
                          <a:latin typeface="Calibri"/>
                          <a:ea typeface="Calibri"/>
                          <a:cs typeface="Times New Roman"/>
                        </a:rPr>
                        <a:t>Strong improvement with COW’s office</a:t>
                      </a:r>
                      <a:endParaRPr lang="en-US" sz="14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Is there a code of conduct/partnership principles?</a:t>
                      </a:r>
                      <a:endParaRPr lang="en-US" sz="16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tc>
                <a:tc>
                  <a:txBody>
                    <a:bodyPr/>
                    <a:lstStyle/>
                    <a:p>
                      <a:pPr>
                        <a:lnSpc>
                          <a:spcPct val="115000"/>
                        </a:lnSpc>
                        <a:spcAft>
                          <a:spcPts val="0"/>
                        </a:spcAft>
                      </a:pPr>
                      <a:r>
                        <a:rPr lang="en-GB" sz="1400" dirty="0">
                          <a:latin typeface="Calibri"/>
                          <a:ea typeface="Calibri"/>
                          <a:cs typeface="Times New Roman"/>
                        </a:rPr>
                        <a:t>None</a:t>
                      </a:r>
                      <a:endParaRPr lang="en-US" sz="14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Is the </a:t>
                      </a:r>
                      <a:r>
                        <a:rPr lang="en-GB" sz="1600" dirty="0" err="1">
                          <a:latin typeface="Calibri"/>
                          <a:ea typeface="Calibri"/>
                          <a:cs typeface="Times New Roman"/>
                        </a:rPr>
                        <a:t>SWAp</a:t>
                      </a:r>
                      <a:r>
                        <a:rPr lang="en-GB" sz="1600" dirty="0">
                          <a:latin typeface="Calibri"/>
                          <a:ea typeface="Calibri"/>
                          <a:cs typeface="Times New Roman"/>
                        </a:rPr>
                        <a:t>  country led and owned?</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400" dirty="0">
                          <a:latin typeface="Calibri"/>
                          <a:ea typeface="Calibri"/>
                          <a:cs typeface="Times New Roman"/>
                        </a:rPr>
                        <a:t>Mixed views, but evidence of ownership</a:t>
                      </a:r>
                      <a:endParaRPr lang="en-US" sz="1400" dirty="0">
                        <a:latin typeface="Calibri"/>
                        <a:ea typeface="Calibri"/>
                        <a:cs typeface="Times New Roman"/>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Does the </a:t>
                      </a:r>
                      <a:r>
                        <a:rPr lang="en-GB" sz="1600" dirty="0" err="1">
                          <a:latin typeface="Calibri"/>
                          <a:ea typeface="Calibri"/>
                          <a:cs typeface="Times New Roman"/>
                        </a:rPr>
                        <a:t>SWAp</a:t>
                      </a:r>
                      <a:r>
                        <a:rPr lang="en-GB" sz="1600" dirty="0">
                          <a:latin typeface="Calibri"/>
                          <a:ea typeface="Calibri"/>
                          <a:cs typeface="Times New Roman"/>
                        </a:rPr>
                        <a:t> cover rural/Urban WSS, WRM?</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400" dirty="0">
                          <a:latin typeface="Calibri"/>
                          <a:ea typeface="Calibri"/>
                          <a:cs typeface="Times New Roman"/>
                        </a:rPr>
                        <a:t>In principle but </a:t>
                      </a:r>
                      <a:r>
                        <a:rPr lang="en-GB" sz="1400" dirty="0" err="1">
                          <a:latin typeface="Calibri"/>
                          <a:ea typeface="Calibri"/>
                          <a:cs typeface="Times New Roman"/>
                        </a:rPr>
                        <a:t>transboundary</a:t>
                      </a:r>
                      <a:r>
                        <a:rPr lang="en-GB" sz="1400" dirty="0">
                          <a:latin typeface="Calibri"/>
                          <a:ea typeface="Calibri"/>
                          <a:cs typeface="Times New Roman"/>
                        </a:rPr>
                        <a:t> is self managed</a:t>
                      </a:r>
                      <a:endParaRPr lang="en-US" sz="1400" dirty="0">
                        <a:latin typeface="Calibri"/>
                        <a:ea typeface="Calibri"/>
                        <a:cs typeface="Times New Roman"/>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600" dirty="0">
                          <a:latin typeface="Calibri"/>
                          <a:ea typeface="Calibri"/>
                          <a:cs typeface="Times New Roman"/>
                        </a:rPr>
                        <a:t>Has Swap improved coordination?</a:t>
                      </a:r>
                      <a:endParaRPr lang="en-US" sz="16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600">
                          <a:latin typeface="Calibri"/>
                          <a:ea typeface="Calibri"/>
                          <a:cs typeface="Times New Roman"/>
                          <a:sym typeface="Wingdings"/>
                        </a:rPr>
                        <a:t></a:t>
                      </a:r>
                      <a:endParaRPr lang="en-US"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6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400" dirty="0">
                          <a:latin typeface="Calibri"/>
                          <a:ea typeface="Calibri"/>
                          <a:cs typeface="Times New Roman"/>
                        </a:rPr>
                        <a:t>Strong improvement with COW’s office</a:t>
                      </a:r>
                      <a:endParaRPr lang="en-US" sz="1400" dirty="0">
                        <a:latin typeface="Calibri"/>
                        <a:ea typeface="Calibri"/>
                        <a:cs typeface="Times New Roman"/>
                      </a:endParaRPr>
                    </a:p>
                  </a:txBody>
                  <a:tcPr marL="68580" marR="68580" marT="0" marB="0">
                    <a:solidFill>
                      <a:schemeClr val="accent3">
                        <a:lumMod val="40000"/>
                        <a:lumOff val="60000"/>
                      </a:schemeClr>
                    </a:solidFill>
                  </a:tcPr>
                </a:tc>
              </a:tr>
            </a:tbl>
          </a:graphicData>
        </a:graphic>
      </p:graphicFrame>
      <p:sp>
        <p:nvSpPr>
          <p:cNvPr id="3" name="TextBox 2"/>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da-DK" sz="2400" b="1" dirty="0" smtClean="0"/>
              <a:t>Lesotho – co-ordination  </a:t>
            </a:r>
            <a:endParaRPr lang="da-DK" sz="2400" b="1" dirty="0"/>
          </a:p>
          <a:p>
            <a:pPr algn="ctr" fontAlgn="auto">
              <a:spcBef>
                <a:spcPts val="0"/>
              </a:spcBef>
              <a:spcAft>
                <a:spcPts val="0"/>
              </a:spcAft>
              <a:defRPr/>
            </a:pPr>
            <a:endParaRPr lang="en-US" b="1"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6</a:t>
            </a:fld>
            <a:endParaRPr lang="en-US"/>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5" y="1124744"/>
          <a:ext cx="8352930" cy="4248116"/>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Are sector mandates/institutions policy aligned?</a:t>
                      </a:r>
                      <a:endParaRPr lang="en-US" sz="1800" dirty="0">
                        <a:latin typeface="Calibri"/>
                        <a:ea typeface="Calibri"/>
                        <a:cs typeface="Times New Roman"/>
                      </a:endParaRPr>
                    </a:p>
                  </a:txBody>
                  <a:tcPr marL="68580" marR="68580" marT="0" marB="0"/>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Reforms are 80% complete</a:t>
                      </a:r>
                      <a:endParaRPr lang="en-US" sz="14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Have needed reforms been designed?</a:t>
                      </a:r>
                      <a:endParaRPr lang="en-US" sz="1800" dirty="0">
                        <a:latin typeface="Calibri"/>
                        <a:ea typeface="Calibri"/>
                        <a:cs typeface="Times New Roman"/>
                      </a:endParaRPr>
                    </a:p>
                  </a:txBody>
                  <a:tcPr marL="68580" marR="68580" marT="0" marB="0"/>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Reform designs largely complete</a:t>
                      </a:r>
                      <a:endParaRPr lang="en-US" sz="14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Are the reforms being implemented?</a:t>
                      </a:r>
                      <a:endParaRPr lang="en-US" sz="1800" dirty="0">
                        <a:latin typeface="Calibri"/>
                        <a:ea typeface="Calibri"/>
                        <a:cs typeface="Times New Roman"/>
                      </a:endParaRPr>
                    </a:p>
                  </a:txBody>
                  <a:tcPr marL="68580" marR="68580" marT="0" marB="0"/>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Being implemented by with delays e.g. LEWA</a:t>
                      </a:r>
                      <a:endParaRPr lang="en-US" sz="1400">
                        <a:latin typeface="Calibri"/>
                        <a:ea typeface="Calibri"/>
                        <a:cs typeface="Times New Roman"/>
                      </a:endParaRPr>
                    </a:p>
                  </a:txBody>
                  <a:tcPr marL="68580" marR="68580" marT="0" marB="0"/>
                </a:tc>
              </a:tr>
              <a:tr h="491964">
                <a:tc>
                  <a:txBody>
                    <a:bodyPr/>
                    <a:lstStyle/>
                    <a:p>
                      <a:pPr marL="342900" lvl="0" indent="-342900">
                        <a:lnSpc>
                          <a:spcPct val="115000"/>
                        </a:lnSpc>
                        <a:spcAft>
                          <a:spcPts val="0"/>
                        </a:spcAft>
                        <a:buFont typeface="+mj-lt"/>
                        <a:buNone/>
                      </a:pPr>
                      <a:r>
                        <a:rPr lang="en-GB" sz="1800" dirty="0">
                          <a:latin typeface="Calibri"/>
                          <a:ea typeface="Calibri"/>
                          <a:cs typeface="Times New Roman"/>
                        </a:rPr>
                        <a:t>Is donor support to institutions/reforms effective?</a:t>
                      </a:r>
                      <a:endParaRPr lang="en-US" sz="18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Strong appreciation some projects distract</a:t>
                      </a:r>
                      <a:endParaRPr lang="en-US" sz="14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sector capacity increased?</a:t>
                      </a:r>
                      <a:endParaRPr lang="en-US" sz="18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Capacity increase strong but brain drain/HIV</a:t>
                      </a:r>
                      <a:endParaRPr lang="en-US" sz="14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donor support to capacity effective?</a:t>
                      </a:r>
                      <a:endParaRPr lang="en-US" sz="18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400">
                          <a:latin typeface="Calibri"/>
                          <a:ea typeface="Calibri"/>
                          <a:cs typeface="Times New Roman"/>
                        </a:rPr>
                        <a:t>Strong appreciation some projects distract</a:t>
                      </a:r>
                      <a:endParaRPr lang="en-US" sz="14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a:t>
                      </a:r>
                      <a:r>
                        <a:rPr lang="en-GB" sz="1800" dirty="0" err="1">
                          <a:latin typeface="Calibri"/>
                          <a:ea typeface="Calibri"/>
                          <a:cs typeface="Times New Roman"/>
                        </a:rPr>
                        <a:t>SWAp</a:t>
                      </a:r>
                      <a:r>
                        <a:rPr lang="en-GB" sz="1800" dirty="0">
                          <a:latin typeface="Calibri"/>
                          <a:ea typeface="Calibri"/>
                          <a:cs typeface="Times New Roman"/>
                        </a:rPr>
                        <a:t> improved institutional performance?</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400">
                          <a:latin typeface="Calibri"/>
                          <a:ea typeface="Calibri"/>
                          <a:cs typeface="Times New Roman"/>
                        </a:rPr>
                        <a:t>Roll out of reforms and rural mini swap</a:t>
                      </a:r>
                      <a:endParaRPr lang="en-US" sz="1400">
                        <a:latin typeface="Calibri"/>
                        <a:ea typeface="Calibri"/>
                        <a:cs typeface="Times New Roman"/>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a:t>
                      </a:r>
                      <a:r>
                        <a:rPr lang="en-GB" sz="1800" dirty="0" err="1">
                          <a:latin typeface="Calibri"/>
                          <a:ea typeface="Calibri"/>
                          <a:cs typeface="Times New Roman"/>
                        </a:rPr>
                        <a:t>SWAp</a:t>
                      </a:r>
                      <a:r>
                        <a:rPr lang="en-GB" sz="1800" dirty="0">
                          <a:latin typeface="Calibri"/>
                          <a:ea typeface="Calibri"/>
                          <a:cs typeface="Times New Roman"/>
                        </a:rPr>
                        <a:t> improved sector capacity?</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400" dirty="0">
                          <a:latin typeface="Calibri"/>
                          <a:ea typeface="Calibri"/>
                          <a:cs typeface="Times New Roman"/>
                        </a:rPr>
                        <a:t>As above</a:t>
                      </a:r>
                      <a:endParaRPr lang="en-US" sz="1400" dirty="0">
                        <a:latin typeface="Calibri"/>
                        <a:ea typeface="Calibri"/>
                        <a:cs typeface="Times New Roman"/>
                      </a:endParaRPr>
                    </a:p>
                  </a:txBody>
                  <a:tcPr marL="68580" marR="68580" marT="0" marB="0">
                    <a:solidFill>
                      <a:schemeClr val="accent3">
                        <a:lumMod val="40000"/>
                        <a:lumOff val="60000"/>
                      </a:schemeClr>
                    </a:solidFill>
                  </a:tcPr>
                </a:tc>
              </a:tr>
            </a:tbl>
          </a:graphicData>
        </a:graphic>
      </p:graphicFrame>
      <p:sp>
        <p:nvSpPr>
          <p:cNvPr id="3" name="TextBox 2"/>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da-DK" sz="2400" b="1" dirty="0" smtClean="0"/>
              <a:t>Lesotho – institutional capacity   </a:t>
            </a:r>
            <a:endParaRPr lang="da-DK" sz="2400" b="1" dirty="0"/>
          </a:p>
          <a:p>
            <a:pPr algn="ctr" fontAlgn="auto">
              <a:spcBef>
                <a:spcPts val="0"/>
              </a:spcBef>
              <a:spcAft>
                <a:spcPts val="0"/>
              </a:spcAft>
              <a:defRPr/>
            </a:pPr>
            <a:endParaRPr lang="en-US" b="1"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7</a:t>
            </a:fld>
            <a:endParaRPr 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5" y="1124744"/>
          <a:ext cx="8352930" cy="4578316"/>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there a performance measurement framework? </a:t>
                      </a:r>
                      <a:endParaRPr lang="en-US" sz="18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Framework in place but not with data</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Are the sector indicators appropriate? </a:t>
                      </a:r>
                      <a:endParaRPr lang="en-US" sz="1800" dirty="0">
                        <a:latin typeface="Calibri"/>
                        <a:ea typeface="Calibri"/>
                        <a:cs typeface="Times New Roman"/>
                      </a:endParaRPr>
                    </a:p>
                  </a:txBody>
                  <a:tcPr marL="68580" marR="68580" marT="0" marB="0"/>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Simple</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the data considered high quality and reliable? </a:t>
                      </a:r>
                      <a:endParaRPr lang="en-US" sz="18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Confusion over definitions</a:t>
                      </a:r>
                      <a:endParaRPr lang="en-US" sz="1800">
                        <a:latin typeface="Calibri"/>
                        <a:ea typeface="Calibri"/>
                        <a:cs typeface="Times New Roman"/>
                      </a:endParaRPr>
                    </a:p>
                  </a:txBody>
                  <a:tcPr marL="68580" marR="68580" marT="0" marB="0"/>
                </a:tc>
              </a:tr>
              <a:tr h="491964">
                <a:tc>
                  <a:txBody>
                    <a:bodyPr/>
                    <a:lstStyle/>
                    <a:p>
                      <a:pPr marL="342900" lvl="0" indent="-342900">
                        <a:lnSpc>
                          <a:spcPct val="115000"/>
                        </a:lnSpc>
                        <a:spcAft>
                          <a:spcPts val="0"/>
                        </a:spcAft>
                        <a:buFont typeface="+mj-lt"/>
                        <a:buNone/>
                      </a:pPr>
                      <a:r>
                        <a:rPr lang="en-GB" sz="1800" dirty="0">
                          <a:latin typeface="Calibri"/>
                          <a:ea typeface="Calibri"/>
                          <a:cs typeface="Times New Roman"/>
                        </a:rPr>
                        <a:t>Is there regular reporting and (annual) review? </a:t>
                      </a:r>
                      <a:endParaRPr lang="en-US" sz="18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Reporting still sporadic</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Is the sector well governed?</a:t>
                      </a:r>
                      <a:endParaRPr lang="en-US" sz="1800" dirty="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Improving trend but political interference</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a:t>
                      </a:r>
                      <a:r>
                        <a:rPr lang="en-GB" sz="1800" dirty="0" err="1">
                          <a:latin typeface="Calibri"/>
                          <a:ea typeface="Calibri"/>
                          <a:cs typeface="Times New Roman"/>
                        </a:rPr>
                        <a:t>SWAp</a:t>
                      </a:r>
                      <a:r>
                        <a:rPr lang="en-GB" sz="1800" dirty="0">
                          <a:latin typeface="Calibri"/>
                          <a:ea typeface="Calibri"/>
                          <a:cs typeface="Times New Roman"/>
                        </a:rPr>
                        <a:t> improved monitoring</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marL="342900" lvl="0" indent="-342900">
                        <a:lnSpc>
                          <a:spcPct val="115000"/>
                        </a:lnSpc>
                        <a:spcAft>
                          <a:spcPts val="0"/>
                        </a:spcAft>
                        <a:buFont typeface="Symbol"/>
                        <a:buNone/>
                      </a:pPr>
                      <a:r>
                        <a:rPr lang="en-GB" sz="1800" dirty="0">
                          <a:latin typeface="Calibri"/>
                          <a:ea typeface="Calibri"/>
                          <a:cs typeface="Times New Roman"/>
                        </a:rPr>
                        <a:t>Not yet but the potential is there</a:t>
                      </a:r>
                      <a:endParaRPr lang="en-US" sz="1800" dirty="0">
                        <a:latin typeface="Calibri"/>
                        <a:ea typeface="Calibri"/>
                        <a:cs typeface="Times New Roman"/>
                      </a:endParaRPr>
                    </a:p>
                  </a:txBody>
                  <a:tcPr marL="68580" marR="68580" marT="0" marB="0">
                    <a:solidFill>
                      <a:schemeClr val="accent3">
                        <a:lumMod val="40000"/>
                        <a:lumOff val="60000"/>
                      </a:schemeClr>
                    </a:solidFill>
                  </a:tcPr>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Has Swap improved sector governance?</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marL="21590">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marL="342900" lvl="0" indent="-342900">
                        <a:lnSpc>
                          <a:spcPct val="115000"/>
                        </a:lnSpc>
                        <a:spcAft>
                          <a:spcPts val="0"/>
                        </a:spcAft>
                        <a:buFont typeface="Symbol"/>
                        <a:buNone/>
                      </a:pPr>
                      <a:r>
                        <a:rPr lang="en-GB" sz="1800" dirty="0">
                          <a:latin typeface="Calibri"/>
                          <a:ea typeface="Calibri"/>
                          <a:cs typeface="Times New Roman"/>
                        </a:rPr>
                        <a:t>Civil society now has strong role</a:t>
                      </a:r>
                      <a:endParaRPr lang="en-US" sz="1800" dirty="0">
                        <a:latin typeface="Calibri"/>
                        <a:ea typeface="Calibri"/>
                        <a:cs typeface="Times New Roman"/>
                      </a:endParaRPr>
                    </a:p>
                  </a:txBody>
                  <a:tcPr marL="68580" marR="68580" marT="0" marB="0">
                    <a:solidFill>
                      <a:schemeClr val="accent3">
                        <a:lumMod val="40000"/>
                        <a:lumOff val="60000"/>
                      </a:schemeClr>
                    </a:solidFill>
                  </a:tcPr>
                </a:tc>
              </a:tr>
            </a:tbl>
          </a:graphicData>
        </a:graphic>
      </p:graphicFrame>
      <p:sp>
        <p:nvSpPr>
          <p:cNvPr id="3" name="TextBox 2"/>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da-DK" sz="2400" b="1" dirty="0" smtClean="0"/>
              <a:t>Lesotho – monitoring and accountability   </a:t>
            </a:r>
            <a:endParaRPr lang="da-DK" sz="2400" b="1" dirty="0"/>
          </a:p>
          <a:p>
            <a:pPr algn="ctr" fontAlgn="auto">
              <a:spcBef>
                <a:spcPts val="0"/>
              </a:spcBef>
              <a:spcAft>
                <a:spcPts val="0"/>
              </a:spcAft>
              <a:defRPr/>
            </a:pPr>
            <a:endParaRPr lang="en-US" b="1" dirty="0"/>
          </a:p>
        </p:txBody>
      </p:sp>
      <p:sp>
        <p:nvSpPr>
          <p:cNvPr id="5" name="Slide Number Placeholder 4"/>
          <p:cNvSpPr>
            <a:spLocks noGrp="1"/>
          </p:cNvSpPr>
          <p:nvPr>
            <p:ph type="sldNum" sz="quarter" idx="12"/>
          </p:nvPr>
        </p:nvSpPr>
        <p:spPr/>
        <p:txBody>
          <a:bodyPr/>
          <a:lstStyle/>
          <a:p>
            <a:fld id="{C6F255D5-DFAF-4144-A9D5-C5B458BCDEE7}" type="slidenum">
              <a:rPr lang="en-US" smtClean="0"/>
              <a:pPr/>
              <a:t>8</a:t>
            </a:fld>
            <a:endParaRPr lang="en-US"/>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95535" y="1124744"/>
          <a:ext cx="8352930" cy="4457192"/>
        </p:xfrm>
        <a:graphic>
          <a:graphicData uri="http://schemas.openxmlformats.org/drawingml/2006/table">
            <a:tbl>
              <a:tblPr firstRow="1" bandRow="1">
                <a:tableStyleId>{5C22544A-7EE6-4342-B048-85BDC9FD1C3A}</a:tableStyleId>
              </a:tblPr>
              <a:tblGrid>
                <a:gridCol w="5112569"/>
                <a:gridCol w="288032"/>
                <a:gridCol w="288032"/>
                <a:gridCol w="288032"/>
                <a:gridCol w="2376265"/>
              </a:tblGrid>
              <a:tr h="370840">
                <a:tc>
                  <a:txBody>
                    <a:bodyPr/>
                    <a:lstStyle/>
                    <a:p>
                      <a:pPr marL="342900" lvl="0" indent="-342900">
                        <a:lnSpc>
                          <a:spcPct val="115000"/>
                        </a:lnSpc>
                        <a:spcAft>
                          <a:spcPts val="0"/>
                        </a:spcAft>
                        <a:buFont typeface="+mj-lt"/>
                        <a:buNone/>
                      </a:pPr>
                      <a:r>
                        <a:rPr lang="da-DK" sz="1600" dirty="0" smtClean="0">
                          <a:latin typeface="Calibri"/>
                          <a:ea typeface="Calibri"/>
                          <a:cs typeface="Times New Roman"/>
                        </a:rPr>
                        <a:t>Criteria</a:t>
                      </a:r>
                      <a:endParaRPr lang="en-US" sz="1600" dirty="0">
                        <a:latin typeface="Calibri"/>
                        <a:ea typeface="Calibri"/>
                        <a:cs typeface="Times New Roman"/>
                      </a:endParaRPr>
                    </a:p>
                  </a:txBody>
                  <a:tcPr marL="68580" marR="68580" marT="0" marB="0"/>
                </a:tc>
                <a:tc>
                  <a:txBody>
                    <a:bodyPr/>
                    <a:lstStyle/>
                    <a:p>
                      <a:pPr marL="21590" marR="0" indent="0" algn="l" defTabSz="914400" rtl="0" eaLnBrk="1" fontAlgn="auto" latinLnBrk="0" hangingPunct="1">
                        <a:lnSpc>
                          <a:spcPct val="115000"/>
                        </a:lnSpc>
                        <a:spcBef>
                          <a:spcPts val="0"/>
                        </a:spcBef>
                        <a:spcAft>
                          <a:spcPts val="0"/>
                        </a:spcAft>
                        <a:buClrTx/>
                        <a:buSzTx/>
                        <a:buFontTx/>
                        <a:buNone/>
                        <a:tabLst/>
                        <a:defRPr/>
                      </a:pPr>
                      <a:r>
                        <a:rPr lang="da-DK" sz="1600" dirty="0" smtClean="0">
                          <a:latin typeface="Calibri"/>
                          <a:ea typeface="Calibri"/>
                          <a:cs typeface="Times New Roman"/>
                        </a:rPr>
                        <a:t>H</a:t>
                      </a:r>
                      <a:endParaRPr lang="en-US" sz="1600" dirty="0" smtClean="0">
                        <a:latin typeface="+mn-lt"/>
                        <a:ea typeface="Calibri"/>
                        <a:cs typeface="Times New Roman"/>
                      </a:endParaRPr>
                    </a:p>
                  </a:txBody>
                  <a:tcPr marL="68580" marR="68580" marT="0" marB="0"/>
                </a:tc>
                <a:tc>
                  <a:txBody>
                    <a:bodyPr/>
                    <a:lstStyle/>
                    <a:p>
                      <a:pPr marL="7938" indent="-7938" algn="ctr">
                        <a:lnSpc>
                          <a:spcPct val="115000"/>
                        </a:lnSpc>
                        <a:spcAft>
                          <a:spcPts val="0"/>
                        </a:spcAft>
                      </a:pPr>
                      <a:r>
                        <a:rPr lang="en-GB" sz="1600" dirty="0" smtClean="0">
                          <a:latin typeface="Calibri"/>
                          <a:ea typeface="Calibri"/>
                          <a:cs typeface="Times New Roman"/>
                        </a:rPr>
                        <a:t>M</a:t>
                      </a:r>
                      <a:endParaRPr lang="en-GB" sz="1600" dirty="0">
                        <a:latin typeface="Calibri"/>
                        <a:ea typeface="Calibri"/>
                        <a:cs typeface="Times New Roman"/>
                      </a:endParaRPr>
                    </a:p>
                  </a:txBody>
                  <a:tcPr marL="68580" marR="68580" marT="0" marB="0"/>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da-DK" sz="1600" dirty="0" smtClean="0">
                          <a:latin typeface="+mn-lt"/>
                          <a:ea typeface="Calibri"/>
                          <a:cs typeface="Times New Roman"/>
                        </a:rPr>
                        <a:t>L</a:t>
                      </a:r>
                      <a:endParaRPr lang="en-US" sz="1600" dirty="0" smtClean="0">
                        <a:latin typeface="+mn-lt"/>
                        <a:ea typeface="Calibri"/>
                        <a:cs typeface="Times New Roman"/>
                      </a:endParaRPr>
                    </a:p>
                    <a:p>
                      <a:pPr marL="153988" indent="-307975" algn="ctr">
                        <a:lnSpc>
                          <a:spcPct val="115000"/>
                        </a:lnSpc>
                        <a:spcAft>
                          <a:spcPts val="0"/>
                        </a:spcAft>
                      </a:pPr>
                      <a:endParaRPr lang="en-GB" sz="1600" dirty="0">
                        <a:latin typeface="Calibri"/>
                        <a:ea typeface="Calibri"/>
                        <a:cs typeface="Times New Roman"/>
                      </a:endParaRPr>
                    </a:p>
                  </a:txBody>
                  <a:tcPr marL="68580" marR="68580" marT="0" marB="0"/>
                </a:tc>
                <a:tc>
                  <a:txBody>
                    <a:bodyPr/>
                    <a:lstStyle/>
                    <a:p>
                      <a:pPr>
                        <a:lnSpc>
                          <a:spcPct val="115000"/>
                        </a:lnSpc>
                        <a:spcAft>
                          <a:spcPts val="0"/>
                        </a:spcAft>
                      </a:pPr>
                      <a:r>
                        <a:rPr lang="da-DK" sz="1600" dirty="0" smtClean="0">
                          <a:latin typeface="Calibri"/>
                          <a:ea typeface="Calibri"/>
                          <a:cs typeface="Times New Roman"/>
                        </a:rPr>
                        <a:t>Comment</a:t>
                      </a:r>
                      <a:endParaRPr lang="en-US" sz="1600" dirty="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Efficiency of urban WSS sector?</a:t>
                      </a:r>
                      <a:endParaRPr lang="en-US" sz="1800" dirty="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WASCO considered above average in Africa</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a:latin typeface="Calibri"/>
                          <a:ea typeface="Calibri"/>
                          <a:cs typeface="Times New Roman"/>
                        </a:rPr>
                        <a:t>Functionality  of rural sector?</a:t>
                      </a:r>
                      <a:endParaRPr lang="en-US"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Challenges, but aftercare strategy good</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a:latin typeface="Calibri"/>
                          <a:ea typeface="Calibri"/>
                          <a:cs typeface="Times New Roman"/>
                        </a:rPr>
                        <a:t>Is the sector financially viable (O&amp;M, expansion)</a:t>
                      </a:r>
                      <a:endParaRPr lang="en-US"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Tariffs are insufficient</a:t>
                      </a:r>
                      <a:endParaRPr lang="en-US" sz="1800">
                        <a:latin typeface="Calibri"/>
                        <a:ea typeface="Calibri"/>
                        <a:cs typeface="Times New Roman"/>
                      </a:endParaRPr>
                    </a:p>
                  </a:txBody>
                  <a:tcPr marL="68580" marR="68580" marT="0" marB="0"/>
                </a:tc>
              </a:tr>
              <a:tr h="491964">
                <a:tc>
                  <a:txBody>
                    <a:bodyPr/>
                    <a:lstStyle/>
                    <a:p>
                      <a:pPr marL="342900" lvl="0" indent="-342900">
                        <a:lnSpc>
                          <a:spcPct val="115000"/>
                        </a:lnSpc>
                        <a:spcAft>
                          <a:spcPts val="0"/>
                        </a:spcAft>
                        <a:buFont typeface="+mj-lt"/>
                        <a:buNone/>
                      </a:pPr>
                      <a:r>
                        <a:rPr lang="en-GB" sz="1800">
                          <a:latin typeface="Calibri"/>
                          <a:ea typeface="Calibri"/>
                          <a:cs typeface="Times New Roman"/>
                        </a:rPr>
                        <a:t>Is the environmental performance adequate?</a:t>
                      </a:r>
                      <a:endParaRPr lang="en-US"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Insufficient regulation in urban areas</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a:latin typeface="Calibri"/>
                          <a:ea typeface="Calibri"/>
                          <a:cs typeface="Times New Roman"/>
                        </a:rPr>
                        <a:t>Are there water rights in place?</a:t>
                      </a:r>
                      <a:endParaRPr lang="en-US"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Especially influenced by transboundary</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a:latin typeface="Calibri"/>
                          <a:ea typeface="Calibri"/>
                          <a:cs typeface="Times New Roman"/>
                        </a:rPr>
                        <a:t>Are there IWRM plans for major basins?</a:t>
                      </a:r>
                      <a:endParaRPr lang="en-US"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sym typeface="Wingdings"/>
                        </a:rPr>
                        <a:t></a:t>
                      </a:r>
                      <a:endParaRPr lang="en-US"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endParaRPr lang="en-GB" sz="1800">
                        <a:latin typeface="Calibri"/>
                        <a:ea typeface="Calibri"/>
                        <a:cs typeface="Times New Roman"/>
                      </a:endParaRPr>
                    </a:p>
                  </a:txBody>
                  <a:tcPr marL="68580" marR="68580" marT="0" marB="0"/>
                </a:tc>
                <a:tc>
                  <a:txBody>
                    <a:bodyPr/>
                    <a:lstStyle/>
                    <a:p>
                      <a:pPr>
                        <a:lnSpc>
                          <a:spcPct val="115000"/>
                        </a:lnSpc>
                        <a:spcAft>
                          <a:spcPts val="0"/>
                        </a:spcAft>
                      </a:pPr>
                      <a:r>
                        <a:rPr lang="en-GB" sz="1800">
                          <a:latin typeface="Calibri"/>
                          <a:ea typeface="Calibri"/>
                          <a:cs typeface="Times New Roman"/>
                        </a:rPr>
                        <a:t>Transboundary excellent, local less so</a:t>
                      </a:r>
                      <a:endParaRPr lang="en-US" sz="1800">
                        <a:latin typeface="Calibri"/>
                        <a:ea typeface="Calibri"/>
                        <a:cs typeface="Times New Roman"/>
                      </a:endParaRPr>
                    </a:p>
                  </a:txBody>
                  <a:tcPr marL="68580" marR="68580" marT="0" marB="0"/>
                </a:tc>
              </a:tr>
              <a:tr h="370840">
                <a:tc>
                  <a:txBody>
                    <a:bodyPr/>
                    <a:lstStyle/>
                    <a:p>
                      <a:pPr marL="342900" lvl="0" indent="-342900">
                        <a:lnSpc>
                          <a:spcPct val="115000"/>
                        </a:lnSpc>
                        <a:spcAft>
                          <a:spcPts val="0"/>
                        </a:spcAft>
                        <a:buFont typeface="+mj-lt"/>
                        <a:buNone/>
                      </a:pPr>
                      <a:r>
                        <a:rPr lang="en-GB" sz="1800" dirty="0">
                          <a:latin typeface="Calibri"/>
                          <a:ea typeface="Calibri"/>
                          <a:cs typeface="Times New Roman"/>
                        </a:rPr>
                        <a:t>Av. annual coverage increase since </a:t>
                      </a:r>
                      <a:r>
                        <a:rPr lang="en-GB" sz="1800" dirty="0" err="1">
                          <a:latin typeface="Calibri"/>
                          <a:ea typeface="Calibri"/>
                          <a:cs typeface="Times New Roman"/>
                        </a:rPr>
                        <a:t>SWAp</a:t>
                      </a:r>
                      <a:r>
                        <a:rPr lang="en-GB" sz="1800" dirty="0">
                          <a:latin typeface="Calibri"/>
                          <a:ea typeface="Calibri"/>
                          <a:cs typeface="Times New Roman"/>
                        </a:rPr>
                        <a:t> (date)</a:t>
                      </a:r>
                      <a:endParaRPr lang="en-US" sz="1800" dirty="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endParaRPr lang="en-GB" sz="1800">
                        <a:latin typeface="Calibri"/>
                        <a:ea typeface="Calibri"/>
                        <a:cs typeface="Times New Roman"/>
                      </a:endParaRPr>
                    </a:p>
                  </a:txBody>
                  <a:tcPr marL="68580" marR="68580" marT="0" marB="0">
                    <a:solidFill>
                      <a:schemeClr val="accent3">
                        <a:lumMod val="40000"/>
                        <a:lumOff val="60000"/>
                      </a:schemeClr>
                    </a:solidFill>
                  </a:tcPr>
                </a:tc>
                <a:tc>
                  <a:txBody>
                    <a:bodyPr/>
                    <a:lstStyle/>
                    <a:p>
                      <a:pPr>
                        <a:lnSpc>
                          <a:spcPct val="115000"/>
                        </a:lnSpc>
                        <a:spcAft>
                          <a:spcPts val="0"/>
                        </a:spcAft>
                      </a:pPr>
                      <a:r>
                        <a:rPr lang="en-GB" sz="1800" dirty="0">
                          <a:latin typeface="Calibri"/>
                          <a:ea typeface="Calibri"/>
                          <a:cs typeface="Times New Roman"/>
                        </a:rPr>
                        <a:t>Check</a:t>
                      </a:r>
                      <a:endParaRPr lang="en-US" sz="1800" dirty="0">
                        <a:latin typeface="Calibri"/>
                        <a:ea typeface="Calibri"/>
                        <a:cs typeface="Times New Roman"/>
                      </a:endParaRPr>
                    </a:p>
                  </a:txBody>
                  <a:tcPr marL="68580" marR="68580" marT="0" marB="0">
                    <a:solidFill>
                      <a:schemeClr val="accent3">
                        <a:lumMod val="40000"/>
                        <a:lumOff val="60000"/>
                      </a:schemeClr>
                    </a:solidFill>
                  </a:tcPr>
                </a:tc>
              </a:tr>
            </a:tbl>
          </a:graphicData>
        </a:graphic>
      </p:graphicFrame>
      <p:sp>
        <p:nvSpPr>
          <p:cNvPr id="3" name="TextBox 2"/>
          <p:cNvSpPr txBox="1"/>
          <p:nvPr/>
        </p:nvSpPr>
        <p:spPr>
          <a:xfrm>
            <a:off x="395536" y="188640"/>
            <a:ext cx="8352928" cy="738187"/>
          </a:xfrm>
          <a:prstGeom prst="rect">
            <a:avLst/>
          </a:prstGeom>
        </p:spPr>
        <p:style>
          <a:lnRef idx="1">
            <a:schemeClr val="accent6"/>
          </a:lnRef>
          <a:fillRef idx="2">
            <a:schemeClr val="accent6"/>
          </a:fillRef>
          <a:effectRef idx="1">
            <a:schemeClr val="accent6"/>
          </a:effectRef>
          <a:fontRef idx="minor">
            <a:schemeClr val="dk1"/>
          </a:fontRef>
        </p:style>
        <p:txBody>
          <a:bodyPr wrap="square">
            <a:spAutoFit/>
          </a:bodyPr>
          <a:lstStyle/>
          <a:p>
            <a:pPr algn="ctr" fontAlgn="auto">
              <a:spcBef>
                <a:spcPts val="0"/>
              </a:spcBef>
              <a:spcAft>
                <a:spcPts val="0"/>
              </a:spcAft>
              <a:defRPr/>
            </a:pPr>
            <a:r>
              <a:rPr lang="da-DK" sz="2400" b="1" dirty="0" smtClean="0"/>
              <a:t>Lesotho – Implementation   </a:t>
            </a:r>
            <a:endParaRPr lang="da-DK" sz="2400" b="1" dirty="0"/>
          </a:p>
          <a:p>
            <a:pPr algn="ctr" fontAlgn="auto">
              <a:spcBef>
                <a:spcPts val="0"/>
              </a:spcBef>
              <a:spcAft>
                <a:spcPts val="0"/>
              </a:spcAft>
              <a:defRPr/>
            </a:pPr>
            <a:endParaRPr lang="en-US" b="1" dirty="0"/>
          </a:p>
        </p:txBody>
      </p:sp>
      <p:sp>
        <p:nvSpPr>
          <p:cNvPr id="7" name="Slide Number Placeholder 6"/>
          <p:cNvSpPr>
            <a:spLocks noGrp="1"/>
          </p:cNvSpPr>
          <p:nvPr>
            <p:ph type="sldNum" sz="quarter" idx="12"/>
          </p:nvPr>
        </p:nvSpPr>
        <p:spPr/>
        <p:txBody>
          <a:bodyPr/>
          <a:lstStyle/>
          <a:p>
            <a:fld id="{C6F255D5-DFAF-4144-A9D5-C5B458BCDEE7}" type="slidenum">
              <a:rPr lang="en-US" smtClean="0"/>
              <a:pPr/>
              <a:t>9</a:t>
            </a:fld>
            <a:endParaRPr lang="en-US"/>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95</TotalTime>
  <Words>981</Words>
  <Application>Microsoft Office PowerPoint</Application>
  <PresentationFormat>On-screen Show (4:3)</PresentationFormat>
  <Paragraphs>304</Paragraphs>
  <Slides>12</Slides>
  <Notes>1</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Slide 1</vt:lpstr>
      <vt:lpstr>Slide 2</vt:lpstr>
      <vt:lpstr>Slide 3</vt:lpstr>
      <vt:lpstr>Slide 4</vt:lpstr>
      <vt:lpstr>Slide 5</vt:lpstr>
      <vt:lpstr>Slide 6</vt:lpstr>
      <vt:lpstr>Slide 7</vt:lpstr>
      <vt:lpstr>Slide 8</vt:lpstr>
      <vt:lpstr>Slide 9</vt:lpstr>
      <vt:lpstr>Slide 10</vt:lpstr>
      <vt:lpstr>Slide 11</vt:lpstr>
      <vt:lpstr>Slide 12</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PC</dc:creator>
  <cp:lastModifiedBy>PC</cp:lastModifiedBy>
  <cp:revision>7</cp:revision>
  <dcterms:created xsi:type="dcterms:W3CDTF">2011-05-26T12:22:22Z</dcterms:created>
  <dcterms:modified xsi:type="dcterms:W3CDTF">2011-06-14T13:01:16Z</dcterms:modified>
</cp:coreProperties>
</file>

<file path=docProps/thumbnail.jpeg>
</file>