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notesMasterIdLst>
    <p:notesMasterId r:id="rId14"/>
  </p:notesMasterIdLst>
  <p:sldIdLst>
    <p:sldId id="256" r:id="rId2"/>
    <p:sldId id="264" r:id="rId3"/>
    <p:sldId id="260" r:id="rId4"/>
    <p:sldId id="261" r:id="rId5"/>
    <p:sldId id="259" r:id="rId6"/>
    <p:sldId id="265" r:id="rId7"/>
    <p:sldId id="257" r:id="rId8"/>
    <p:sldId id="267" r:id="rId9"/>
    <p:sldId id="268" r:id="rId10"/>
    <p:sldId id="269" r:id="rId11"/>
    <p:sldId id="266" r:id="rId12"/>
    <p:sldId id="263" r:id="rId13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1494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\\WB.AD.WORLDBANK.ORG\VFS$\CO\AUSYD01\Private\WB363767\Home\Region\Budget%20Support%20Review\DPO%20Review%20Tables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8.1787539715430305E-2"/>
          <c:y val="6.0601851851851872E-2"/>
          <c:w val="0.70768614449509604"/>
          <c:h val="0.83604804607757366"/>
        </c:manualLayout>
      </c:layout>
      <c:barChart>
        <c:barDir val="col"/>
        <c:grouping val="percentStacked"/>
        <c:varyColors val="0"/>
        <c:ser>
          <c:idx val="2"/>
          <c:order val="0"/>
          <c:tx>
            <c:strRef>
              <c:f>'Results Indicators'!$D$1</c:f>
              <c:strCache>
                <c:ptCount val="1"/>
                <c:pt idx="0">
                  <c:v>Exceeded</c:v>
                </c:pt>
              </c:strCache>
            </c:strRef>
          </c:tx>
          <c:spPr>
            <a:solidFill>
              <a:schemeClr val="accent1">
                <a:lumMod val="50000"/>
              </a:schemeClr>
            </a:solidFill>
            <a:ln>
              <a:noFill/>
            </a:ln>
            <a:effectLst/>
          </c:spPr>
          <c:invertIfNegative val="0"/>
          <c:cat>
            <c:strRef>
              <c:f>'Results Indicators'!$A$13:$A$19</c:f>
              <c:strCache>
                <c:ptCount val="7"/>
                <c:pt idx="0">
                  <c:v>Kiribati</c:v>
                </c:pt>
                <c:pt idx="1">
                  <c:v>Solomon Is.</c:v>
                </c:pt>
                <c:pt idx="2">
                  <c:v>Samoa</c:v>
                </c:pt>
                <c:pt idx="3">
                  <c:v>Tonga</c:v>
                </c:pt>
                <c:pt idx="4">
                  <c:v>PICs</c:v>
                </c:pt>
                <c:pt idx="5">
                  <c:v>EAP</c:v>
                </c:pt>
                <c:pt idx="6">
                  <c:v>Global</c:v>
                </c:pt>
              </c:strCache>
            </c:strRef>
          </c:cat>
          <c:val>
            <c:numRef>
              <c:f>'Results Indicators'!$D$13:$D$19</c:f>
              <c:numCache>
                <c:formatCode>General</c:formatCode>
                <c:ptCount val="7"/>
                <c:pt idx="0">
                  <c:v>1</c:v>
                </c:pt>
                <c:pt idx="1">
                  <c:v>3</c:v>
                </c:pt>
                <c:pt idx="2">
                  <c:v>1</c:v>
                </c:pt>
                <c:pt idx="3">
                  <c:v>1</c:v>
                </c:pt>
                <c:pt idx="4">
                  <c:v>6</c:v>
                </c:pt>
              </c:numCache>
            </c:numRef>
          </c:val>
        </c:ser>
        <c:ser>
          <c:idx val="3"/>
          <c:order val="1"/>
          <c:tx>
            <c:strRef>
              <c:f>'Results Indicators'!$E$1</c:f>
              <c:strCache>
                <c:ptCount val="1"/>
                <c:pt idx="0">
                  <c:v>Achieved</c:v>
                </c:pt>
              </c:strCache>
            </c:strRef>
          </c:tx>
          <c:spPr>
            <a:solidFill>
              <a:schemeClr val="accent1">
                <a:lumMod val="75000"/>
              </a:schemeClr>
            </a:solidFill>
            <a:ln>
              <a:noFill/>
            </a:ln>
            <a:effectLst/>
          </c:spPr>
          <c:invertIfNegative val="0"/>
          <c:cat>
            <c:strRef>
              <c:f>'Results Indicators'!$A$13:$A$19</c:f>
              <c:strCache>
                <c:ptCount val="7"/>
                <c:pt idx="0">
                  <c:v>Kiribati</c:v>
                </c:pt>
                <c:pt idx="1">
                  <c:v>Solomon Is.</c:v>
                </c:pt>
                <c:pt idx="2">
                  <c:v>Samoa</c:v>
                </c:pt>
                <c:pt idx="3">
                  <c:v>Tonga</c:v>
                </c:pt>
                <c:pt idx="4">
                  <c:v>PICs</c:v>
                </c:pt>
                <c:pt idx="5">
                  <c:v>EAP</c:v>
                </c:pt>
                <c:pt idx="6">
                  <c:v>Global</c:v>
                </c:pt>
              </c:strCache>
            </c:strRef>
          </c:cat>
          <c:val>
            <c:numRef>
              <c:f>'Results Indicators'!$E$13:$E$19</c:f>
              <c:numCache>
                <c:formatCode>General</c:formatCode>
                <c:ptCount val="7"/>
                <c:pt idx="0">
                  <c:v>1</c:v>
                </c:pt>
                <c:pt idx="1">
                  <c:v>5</c:v>
                </c:pt>
                <c:pt idx="2">
                  <c:v>9</c:v>
                </c:pt>
                <c:pt idx="3">
                  <c:v>11</c:v>
                </c:pt>
                <c:pt idx="4">
                  <c:v>26</c:v>
                </c:pt>
              </c:numCache>
            </c:numRef>
          </c:val>
        </c:ser>
        <c:ser>
          <c:idx val="1"/>
          <c:order val="2"/>
          <c:tx>
            <c:strRef>
              <c:f>'Results Indicators'!$C$1</c:f>
              <c:strCache>
                <c:ptCount val="1"/>
                <c:pt idx="0">
                  <c:v>Achieved or Better</c:v>
                </c:pt>
              </c:strCache>
            </c:strRef>
          </c:tx>
          <c:spPr>
            <a:pattFill prst="wdUpDiag">
              <a:fgClr>
                <a:schemeClr val="accent1">
                  <a:lumMod val="50000"/>
                </a:schemeClr>
              </a:fgClr>
              <a:bgClr>
                <a:schemeClr val="accent1">
                  <a:lumMod val="75000"/>
                </a:schemeClr>
              </a:bgClr>
            </a:pattFill>
            <a:ln>
              <a:noFill/>
            </a:ln>
            <a:effectLst/>
          </c:spPr>
          <c:invertIfNegative val="0"/>
          <c:cat>
            <c:strRef>
              <c:f>'Results Indicators'!$A$13:$A$19</c:f>
              <c:strCache>
                <c:ptCount val="7"/>
                <c:pt idx="0">
                  <c:v>Kiribati</c:v>
                </c:pt>
                <c:pt idx="1">
                  <c:v>Solomon Is.</c:v>
                </c:pt>
                <c:pt idx="2">
                  <c:v>Samoa</c:v>
                </c:pt>
                <c:pt idx="3">
                  <c:v>Tonga</c:v>
                </c:pt>
                <c:pt idx="4">
                  <c:v>PICs</c:v>
                </c:pt>
                <c:pt idx="5">
                  <c:v>EAP</c:v>
                </c:pt>
                <c:pt idx="6">
                  <c:v>Global</c:v>
                </c:pt>
              </c:strCache>
            </c:strRef>
          </c:cat>
          <c:val>
            <c:numRef>
              <c:f>'Results Indicators'!$C$13:$C$19</c:f>
              <c:numCache>
                <c:formatCode>General</c:formatCode>
                <c:ptCount val="7"/>
                <c:pt idx="5">
                  <c:v>52</c:v>
                </c:pt>
              </c:numCache>
            </c:numRef>
          </c:val>
        </c:ser>
        <c:ser>
          <c:idx val="0"/>
          <c:order val="3"/>
          <c:tx>
            <c:strRef>
              <c:f>'Results Indicators'!$B$1</c:f>
              <c:strCache>
                <c:ptCount val="1"/>
                <c:pt idx="0">
                  <c:v>Partially Achieved or Better</c:v>
                </c:pt>
              </c:strCache>
            </c:strRef>
          </c:tx>
          <c:spPr>
            <a:pattFill prst="wdUpDiag">
              <a:fgClr>
                <a:schemeClr val="accent1">
                  <a:lumMod val="50000"/>
                </a:schemeClr>
              </a:fgClr>
              <a:bgClr>
                <a:schemeClr val="accent1">
                  <a:lumMod val="60000"/>
                  <a:lumOff val="40000"/>
                </a:schemeClr>
              </a:bgClr>
            </a:pattFill>
            <a:ln>
              <a:noFill/>
            </a:ln>
            <a:effectLst/>
          </c:spPr>
          <c:invertIfNegative val="0"/>
          <c:cat>
            <c:strRef>
              <c:f>'Results Indicators'!$A$13:$A$19</c:f>
              <c:strCache>
                <c:ptCount val="7"/>
                <c:pt idx="0">
                  <c:v>Kiribati</c:v>
                </c:pt>
                <c:pt idx="1">
                  <c:v>Solomon Is.</c:v>
                </c:pt>
                <c:pt idx="2">
                  <c:v>Samoa</c:v>
                </c:pt>
                <c:pt idx="3">
                  <c:v>Tonga</c:v>
                </c:pt>
                <c:pt idx="4">
                  <c:v>PICs</c:v>
                </c:pt>
                <c:pt idx="5">
                  <c:v>EAP</c:v>
                </c:pt>
                <c:pt idx="6">
                  <c:v>Global</c:v>
                </c:pt>
              </c:strCache>
            </c:strRef>
          </c:cat>
          <c:val>
            <c:numRef>
              <c:f>'Results Indicators'!$B$13:$B$19</c:f>
              <c:numCache>
                <c:formatCode>General</c:formatCode>
                <c:ptCount val="7"/>
                <c:pt idx="6">
                  <c:v>66</c:v>
                </c:pt>
              </c:numCache>
            </c:numRef>
          </c:val>
        </c:ser>
        <c:ser>
          <c:idx val="4"/>
          <c:order val="4"/>
          <c:tx>
            <c:strRef>
              <c:f>'Results Indicators'!$F$1</c:f>
              <c:strCache>
                <c:ptCount val="1"/>
                <c:pt idx="0">
                  <c:v>Partially Achieved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cat>
            <c:strRef>
              <c:f>'Results Indicators'!$A$13:$A$19</c:f>
              <c:strCache>
                <c:ptCount val="7"/>
                <c:pt idx="0">
                  <c:v>Kiribati</c:v>
                </c:pt>
                <c:pt idx="1">
                  <c:v>Solomon Is.</c:v>
                </c:pt>
                <c:pt idx="2">
                  <c:v>Samoa</c:v>
                </c:pt>
                <c:pt idx="3">
                  <c:v>Tonga</c:v>
                </c:pt>
                <c:pt idx="4">
                  <c:v>PICs</c:v>
                </c:pt>
                <c:pt idx="5">
                  <c:v>EAP</c:v>
                </c:pt>
                <c:pt idx="6">
                  <c:v>Global</c:v>
                </c:pt>
              </c:strCache>
            </c:strRef>
          </c:cat>
          <c:val>
            <c:numRef>
              <c:f>'Results Indicators'!$F$13:$F$19</c:f>
              <c:numCache>
                <c:formatCode>General</c:formatCode>
                <c:ptCount val="7"/>
                <c:pt idx="0">
                  <c:v>1</c:v>
                </c:pt>
                <c:pt idx="1">
                  <c:v>0</c:v>
                </c:pt>
                <c:pt idx="2">
                  <c:v>3</c:v>
                </c:pt>
                <c:pt idx="3">
                  <c:v>2</c:v>
                </c:pt>
                <c:pt idx="4">
                  <c:v>6</c:v>
                </c:pt>
                <c:pt idx="5">
                  <c:v>14</c:v>
                </c:pt>
              </c:numCache>
            </c:numRef>
          </c:val>
        </c:ser>
        <c:ser>
          <c:idx val="5"/>
          <c:order val="5"/>
          <c:tx>
            <c:strRef>
              <c:f>'Results Indicators'!$G$1</c:f>
              <c:strCache>
                <c:ptCount val="1"/>
                <c:pt idx="0">
                  <c:v>Not Achieved</c:v>
                </c:pt>
              </c:strCache>
            </c:strRef>
          </c:tx>
          <c:spPr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cat>
            <c:strRef>
              <c:f>'Results Indicators'!$A$13:$A$19</c:f>
              <c:strCache>
                <c:ptCount val="7"/>
                <c:pt idx="0">
                  <c:v>Kiribati</c:v>
                </c:pt>
                <c:pt idx="1">
                  <c:v>Solomon Is.</c:v>
                </c:pt>
                <c:pt idx="2">
                  <c:v>Samoa</c:v>
                </c:pt>
                <c:pt idx="3">
                  <c:v>Tonga</c:v>
                </c:pt>
                <c:pt idx="4">
                  <c:v>PICs</c:v>
                </c:pt>
                <c:pt idx="5">
                  <c:v>EAP</c:v>
                </c:pt>
                <c:pt idx="6">
                  <c:v>Global</c:v>
                </c:pt>
              </c:strCache>
            </c:strRef>
          </c:cat>
          <c:val>
            <c:numRef>
              <c:f>'Results Indicators'!$G$13:$G$19</c:f>
              <c:numCache>
                <c:formatCode>General</c:formatCode>
                <c:ptCount val="7"/>
                <c:pt idx="0">
                  <c:v>2</c:v>
                </c:pt>
                <c:pt idx="1">
                  <c:v>1</c:v>
                </c:pt>
                <c:pt idx="2">
                  <c:v>1</c:v>
                </c:pt>
                <c:pt idx="3">
                  <c:v>1</c:v>
                </c:pt>
                <c:pt idx="4">
                  <c:v>5</c:v>
                </c:pt>
                <c:pt idx="6">
                  <c:v>17</c:v>
                </c:pt>
              </c:numCache>
            </c:numRef>
          </c:val>
        </c:ser>
        <c:ser>
          <c:idx val="6"/>
          <c:order val="6"/>
          <c:tx>
            <c:strRef>
              <c:f>'Results Indicators'!$H$1</c:f>
              <c:strCache>
                <c:ptCount val="1"/>
                <c:pt idx="0">
                  <c:v>Not Rated</c:v>
                </c:pt>
              </c:strCache>
            </c:strRef>
          </c:tx>
          <c:spPr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ffectLst/>
          </c:spPr>
          <c:invertIfNegative val="0"/>
          <c:cat>
            <c:strRef>
              <c:f>'Results Indicators'!$A$13:$A$19</c:f>
              <c:strCache>
                <c:ptCount val="7"/>
                <c:pt idx="0">
                  <c:v>Kiribati</c:v>
                </c:pt>
                <c:pt idx="1">
                  <c:v>Solomon Is.</c:v>
                </c:pt>
                <c:pt idx="2">
                  <c:v>Samoa</c:v>
                </c:pt>
                <c:pt idx="3">
                  <c:v>Tonga</c:v>
                </c:pt>
                <c:pt idx="4">
                  <c:v>PICs</c:v>
                </c:pt>
                <c:pt idx="5">
                  <c:v>EAP</c:v>
                </c:pt>
                <c:pt idx="6">
                  <c:v>Global</c:v>
                </c:pt>
              </c:strCache>
            </c:strRef>
          </c:cat>
          <c:val>
            <c:numRef>
              <c:f>'Results Indicators'!$H$13:$H$19</c:f>
              <c:numCache>
                <c:formatCode>General</c:formatCode>
                <c:ptCount val="7"/>
                <c:pt idx="0">
                  <c:v>1</c:v>
                </c:pt>
                <c:pt idx="1">
                  <c:v>1</c:v>
                </c:pt>
                <c:pt idx="2">
                  <c:v>1</c:v>
                </c:pt>
                <c:pt idx="3">
                  <c:v>0</c:v>
                </c:pt>
                <c:pt idx="4">
                  <c:v>3</c:v>
                </c:pt>
                <c:pt idx="6">
                  <c:v>16</c:v>
                </c:pt>
              </c:numCache>
            </c:numRef>
          </c:val>
        </c:ser>
        <c:ser>
          <c:idx val="7"/>
          <c:order val="7"/>
          <c:tx>
            <c:strRef>
              <c:f>'Results Indicators'!$I$1</c:f>
              <c:strCache>
                <c:ptCount val="1"/>
                <c:pt idx="0">
                  <c:v>Not Achieved or Not Rated</c:v>
                </c:pt>
              </c:strCache>
            </c:strRef>
          </c:tx>
          <c:spPr>
            <a:pattFill prst="wdUpDiag">
              <a:fgClr>
                <a:schemeClr val="accent2">
                  <a:lumMod val="60000"/>
                  <a:lumOff val="40000"/>
                </a:schemeClr>
              </a:fgClr>
              <a:bgClr>
                <a:schemeClr val="accent2">
                  <a:lumMod val="20000"/>
                  <a:lumOff val="80000"/>
                </a:schemeClr>
              </a:bgClr>
            </a:pattFill>
            <a:ln>
              <a:noFill/>
            </a:ln>
            <a:effectLst/>
          </c:spPr>
          <c:invertIfNegative val="0"/>
          <c:cat>
            <c:strRef>
              <c:f>'Results Indicators'!$A$13:$A$19</c:f>
              <c:strCache>
                <c:ptCount val="7"/>
                <c:pt idx="0">
                  <c:v>Kiribati</c:v>
                </c:pt>
                <c:pt idx="1">
                  <c:v>Solomon Is.</c:v>
                </c:pt>
                <c:pt idx="2">
                  <c:v>Samoa</c:v>
                </c:pt>
                <c:pt idx="3">
                  <c:v>Tonga</c:v>
                </c:pt>
                <c:pt idx="4">
                  <c:v>PICs</c:v>
                </c:pt>
                <c:pt idx="5">
                  <c:v>EAP</c:v>
                </c:pt>
                <c:pt idx="6">
                  <c:v>Global</c:v>
                </c:pt>
              </c:strCache>
            </c:strRef>
          </c:cat>
          <c:val>
            <c:numRef>
              <c:f>'Results Indicators'!$I$13:$I$19</c:f>
              <c:numCache>
                <c:formatCode>General</c:formatCode>
                <c:ptCount val="7"/>
                <c:pt idx="5">
                  <c:v>34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7"/>
        <c:overlap val="100"/>
        <c:axId val="371398840"/>
        <c:axId val="371401584"/>
      </c:barChart>
      <c:catAx>
        <c:axId val="37139884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71401584"/>
        <c:crosses val="autoZero"/>
        <c:auto val="1"/>
        <c:lblAlgn val="ctr"/>
        <c:lblOffset val="100"/>
        <c:noMultiLvlLbl val="0"/>
      </c:catAx>
      <c:valAx>
        <c:axId val="3714015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7139884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80352461205507208"/>
          <c:y val="5.0345581802274712E-2"/>
          <c:w val="0.18827222912925357"/>
          <c:h val="0.85706182560513267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bg1"/>
    </a:solidFill>
    <a:ln w="9525" cap="flat" cmpd="sng" algn="ctr">
      <a:noFill/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837C0E-17E1-4F23-91C3-1E8B8DE8962C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947B9E-2C38-4BD1-8320-9BC4845BB7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18724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SALs – balance of payments</a:t>
            </a:r>
            <a:r>
              <a:rPr lang="en-US" baseline="0" dirty="0" smtClean="0"/>
              <a:t> financing gap – undermining performance of investment operations, reforms to close gap (demand and supply side), stroke of the pen reforms, limited consultation, single or multiple tranches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947B9E-2C38-4BD1-8320-9BC4845BB7AB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60885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2" name="Subtitle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  <p:sp>
        <p:nvSpPr>
          <p:cNvPr id="8" name="Oval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  <p:sp>
        <p:nvSpPr>
          <p:cNvPr id="10" name="Rectangle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  <p:sp>
        <p:nvSpPr>
          <p:cNvPr id="6" name="Rectangle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  <p:sp>
        <p:nvSpPr>
          <p:cNvPr id="8" name="Rectangle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9" name="Flowchart: Process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Flowchart: Process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e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Donut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25B70890-5157-471E-BAC7-355321E1322D}" type="datetimeFigureOut">
              <a:rPr lang="fr-FR" smtClean="0"/>
              <a:t>24/10/2016</a:t>
            </a:fld>
            <a:endParaRPr lang="fr-FR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fr-FR" dirty="0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DF595F94-0C77-4357-943E-21D696015BEA}" type="slidenum">
              <a:rPr lang="fr-FR" smtClean="0"/>
              <a:t>‹#›</a:t>
            </a:fld>
            <a:endParaRPr lang="fr-FR" dirty="0"/>
          </a:p>
        </p:txBody>
      </p:sp>
      <p:sp>
        <p:nvSpPr>
          <p:cNvPr id="15" name="Rectangle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57200" y="1295400"/>
            <a:ext cx="8382000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36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Budget Support </a:t>
            </a:r>
            <a:br>
              <a:rPr lang="en-US" sz="36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</a:br>
            <a:r>
              <a:rPr lang="en-US" sz="36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in the Pacific</a:t>
            </a:r>
            <a:endParaRPr lang="en-US" sz="36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1047604" y="2551837"/>
            <a:ext cx="7048789" cy="147732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endParaRPr lang="en-US" sz="54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  <a:p>
            <a:pPr algn="ctr"/>
            <a:r>
              <a:rPr lang="en-US" sz="36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Development Policy Operations</a:t>
            </a:r>
            <a:endParaRPr lang="en-US" sz="36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6077" y="5105400"/>
            <a:ext cx="7484246" cy="12620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6260969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en-US" sz="3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+mn-lt"/>
                <a:ea typeface="+mn-ea"/>
                <a:cs typeface="+mn-cs"/>
              </a:rPr>
              <a:t>Global Comparison of Achievement of Results Indicators</a:t>
            </a:r>
            <a:endParaRPr lang="en-US" sz="3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latin typeface="+mn-lt"/>
              <a:ea typeface="+mn-ea"/>
              <a:cs typeface="+mn-cs"/>
            </a:endParaRP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</p:nvPr>
        </p:nvGraphicFramePr>
        <p:xfrm>
          <a:off x="1435100" y="1447800"/>
          <a:ext cx="7499350" cy="48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398735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+mn-lt"/>
                <a:ea typeface="+mn-ea"/>
                <a:cs typeface="+mn-cs"/>
              </a:rPr>
              <a:t>Good Practice Principles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b="1" dirty="0"/>
              <a:t>A joint policy matrix and single policy dialogue mechanism.  </a:t>
            </a:r>
            <a:endParaRPr lang="en-US" dirty="0"/>
          </a:p>
          <a:p>
            <a:r>
              <a:rPr lang="en-US" b="1" dirty="0"/>
              <a:t>Strong government ownership of supported reforms.</a:t>
            </a:r>
            <a:r>
              <a:rPr lang="en-US" dirty="0"/>
              <a:t> </a:t>
            </a:r>
          </a:p>
          <a:p>
            <a:r>
              <a:rPr lang="en-US" b="1" dirty="0"/>
              <a:t>Supported policy actions address critical constraints to development progress</a:t>
            </a:r>
            <a:r>
              <a:rPr lang="en-US" dirty="0"/>
              <a:t>. </a:t>
            </a:r>
            <a:endParaRPr lang="en-US" dirty="0" smtClean="0"/>
          </a:p>
          <a:p>
            <a:r>
              <a:rPr lang="en-US" b="1" dirty="0" smtClean="0"/>
              <a:t>Policy </a:t>
            </a:r>
            <a:r>
              <a:rPr lang="en-US" b="1" dirty="0"/>
              <a:t>matrices with a small number of substantial reforms. </a:t>
            </a:r>
            <a:endParaRPr lang="en-US" b="1" dirty="0" smtClean="0"/>
          </a:p>
          <a:p>
            <a:r>
              <a:rPr lang="en-US" b="1" dirty="0" smtClean="0"/>
              <a:t>Technical </a:t>
            </a:r>
            <a:r>
              <a:rPr lang="en-US" b="1" dirty="0"/>
              <a:t>assistance provided to support actions in the policy matrix.</a:t>
            </a:r>
            <a:r>
              <a:rPr lang="en-US" dirty="0"/>
              <a:t>  </a:t>
            </a:r>
          </a:p>
        </p:txBody>
      </p:sp>
    </p:spTree>
    <p:extLst>
      <p:ext uri="{BB962C8B-B14F-4D97-AF65-F5344CB8AC3E}">
        <p14:creationId xmlns:p14="http://schemas.microsoft.com/office/powerpoint/2010/main" val="3932559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+mn-lt"/>
                <a:ea typeface="+mn-ea"/>
                <a:cs typeface="+mn-cs"/>
              </a:rPr>
              <a:t>Good Practice Principles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b="1" dirty="0" smtClean="0"/>
              <a:t>A </a:t>
            </a:r>
            <a:r>
              <a:rPr lang="en-US" b="1" dirty="0"/>
              <a:t>medium-term perspective</a:t>
            </a:r>
            <a:r>
              <a:rPr lang="en-US" dirty="0"/>
              <a:t>.  </a:t>
            </a:r>
          </a:p>
          <a:p>
            <a:r>
              <a:rPr lang="en-US" b="1" dirty="0"/>
              <a:t>Government and donors share a clear understanding of objectives of supported reforms.</a:t>
            </a:r>
            <a:r>
              <a:rPr lang="en-US" dirty="0"/>
              <a:t>  </a:t>
            </a:r>
          </a:p>
          <a:p>
            <a:r>
              <a:rPr lang="en-US" b="1" dirty="0"/>
              <a:t>Balance between flexibility and predictability.</a:t>
            </a:r>
            <a:r>
              <a:rPr lang="en-US" dirty="0"/>
              <a:t>  </a:t>
            </a:r>
          </a:p>
          <a:p>
            <a:r>
              <a:rPr lang="en-US" b="1" dirty="0"/>
              <a:t>Adequate time and resourcing for policy dialogue (especially during early stages). </a:t>
            </a:r>
            <a:r>
              <a:rPr lang="en-US" dirty="0"/>
              <a:t> </a:t>
            </a:r>
          </a:p>
          <a:p>
            <a:r>
              <a:rPr lang="en-US" b="1" dirty="0"/>
              <a:t>Shared analysis to improve dialogue.</a:t>
            </a:r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8591447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en-US" sz="3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  <a:latin typeface="+mn-lt"/>
                <a:ea typeface="+mn-ea"/>
                <a:cs typeface="+mn-cs"/>
              </a:rPr>
              <a:t>From Adjustment to Development Policy Operations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Structural Adjustment Lending (1980-2000)</a:t>
            </a:r>
          </a:p>
          <a:p>
            <a:r>
              <a:rPr lang="en-US" dirty="0" smtClean="0"/>
              <a:t>HIPC – Poverty Reduction Strategies (from 2000)</a:t>
            </a:r>
          </a:p>
          <a:p>
            <a:r>
              <a:rPr lang="en-US" dirty="0" smtClean="0"/>
              <a:t>Poverty Reduction Support Operations</a:t>
            </a:r>
          </a:p>
          <a:p>
            <a:r>
              <a:rPr lang="en-US" dirty="0"/>
              <a:t>Development Policy </a:t>
            </a:r>
            <a:r>
              <a:rPr lang="en-US" dirty="0" smtClean="0"/>
              <a:t>Operations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36938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3000" y="1295400"/>
            <a:ext cx="7848600" cy="5334000"/>
          </a:xfrm>
        </p:spPr>
        <p:txBody>
          <a:bodyPr>
            <a:normAutofit fontScale="92500" lnSpcReduction="20000"/>
          </a:bodyPr>
          <a:lstStyle/>
          <a:p>
            <a:pPr algn="just">
              <a:lnSpc>
                <a:spcPct val="110000"/>
              </a:lnSpc>
            </a:pPr>
            <a:r>
              <a:rPr lang="en-US" dirty="0" smtClean="0">
                <a:latin typeface="+mj-lt"/>
              </a:rPr>
              <a:t>Support implementation of government’s policy and institutional reform program</a:t>
            </a:r>
          </a:p>
          <a:p>
            <a:pPr algn="just">
              <a:lnSpc>
                <a:spcPct val="110000"/>
              </a:lnSpc>
            </a:pPr>
            <a:r>
              <a:rPr lang="en-US" dirty="0"/>
              <a:t>Can support cross-cutting reforms or sectoral reforms</a:t>
            </a:r>
          </a:p>
          <a:p>
            <a:pPr algn="just">
              <a:lnSpc>
                <a:spcPct val="110000"/>
              </a:lnSpc>
            </a:pPr>
            <a:r>
              <a:rPr lang="en-US" dirty="0" smtClean="0">
                <a:latin typeface="+mj-lt"/>
              </a:rPr>
              <a:t>Provide funding for the budget based on the completion of agreed policy and institutional reforms</a:t>
            </a:r>
          </a:p>
          <a:p>
            <a:pPr algn="just">
              <a:lnSpc>
                <a:spcPct val="110000"/>
              </a:lnSpc>
            </a:pPr>
            <a:r>
              <a:rPr lang="en-US" dirty="0" smtClean="0">
                <a:latin typeface="+mj-lt"/>
              </a:rPr>
              <a:t>Not linked to any specific expenditures</a:t>
            </a:r>
          </a:p>
          <a:p>
            <a:pPr algn="just">
              <a:lnSpc>
                <a:spcPct val="110000"/>
              </a:lnSpc>
            </a:pPr>
            <a:r>
              <a:rPr lang="en-US" dirty="0" smtClean="0">
                <a:latin typeface="+mj-lt"/>
              </a:rPr>
              <a:t>Can </a:t>
            </a:r>
            <a:r>
              <a:rPr lang="en-US" dirty="0">
                <a:latin typeface="+mj-lt"/>
              </a:rPr>
              <a:t>be stand-alone or a programmatic series of development policy </a:t>
            </a:r>
            <a:r>
              <a:rPr lang="en-US" dirty="0" smtClean="0">
                <a:latin typeface="+mj-lt"/>
              </a:rPr>
              <a:t>operations</a:t>
            </a:r>
          </a:p>
          <a:p>
            <a:pPr algn="just">
              <a:lnSpc>
                <a:spcPct val="110000"/>
              </a:lnSpc>
            </a:pPr>
            <a:r>
              <a:rPr lang="en-US" dirty="0" smtClean="0">
                <a:latin typeface="+mj-lt"/>
              </a:rPr>
              <a:t>Deferred Draw Down Options</a:t>
            </a:r>
          </a:p>
          <a:p>
            <a:pPr algn="just">
              <a:lnSpc>
                <a:spcPct val="110000"/>
              </a:lnSpc>
            </a:pPr>
            <a:endParaRPr lang="en-US" dirty="0">
              <a:latin typeface="+mj-lt"/>
            </a:endParaRPr>
          </a:p>
          <a:p>
            <a:pPr algn="just">
              <a:lnSpc>
                <a:spcPct val="110000"/>
              </a:lnSpc>
            </a:pPr>
            <a:endParaRPr lang="fr-FR" dirty="0">
              <a:latin typeface="+mj-lt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423664" y="178067"/>
            <a:ext cx="3653949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  <a:latin typeface="+mj-lt"/>
              </a:rPr>
              <a:t>What are DPOs</a:t>
            </a:r>
            <a:endParaRPr lang="en-US" sz="36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9963092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01633" y="1295400"/>
            <a:ext cx="7822006" cy="5410200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Strong </a:t>
            </a:r>
            <a:r>
              <a:rPr lang="en-US" dirty="0"/>
              <a:t>dialogue on macro-economic and budgetary </a:t>
            </a:r>
            <a:r>
              <a:rPr lang="en-US" dirty="0" smtClean="0"/>
              <a:t>policies</a:t>
            </a:r>
          </a:p>
          <a:p>
            <a:r>
              <a:rPr lang="en-US" dirty="0" smtClean="0"/>
              <a:t>Government policy focus on poverty reduction and shared prosperity</a:t>
            </a:r>
            <a:endParaRPr lang="en-US" dirty="0"/>
          </a:p>
          <a:p>
            <a:r>
              <a:rPr lang="en-US" dirty="0" smtClean="0"/>
              <a:t>Appropriate macro-economic policy framework </a:t>
            </a:r>
          </a:p>
          <a:p>
            <a:r>
              <a:rPr lang="en-US" dirty="0" smtClean="0"/>
              <a:t>Adequate public expenditure framework and public financial management systems, to ensure that funds contribute to implementation of government’s development strategy</a:t>
            </a:r>
          </a:p>
        </p:txBody>
      </p:sp>
      <p:sp>
        <p:nvSpPr>
          <p:cNvPr id="6" name="Rectangle 5"/>
          <p:cNvSpPr/>
          <p:nvPr/>
        </p:nvSpPr>
        <p:spPr>
          <a:xfrm>
            <a:off x="1447800" y="381000"/>
            <a:ext cx="6804812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Foundations of budget support</a:t>
            </a:r>
            <a:endParaRPr lang="en-US" sz="36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8753971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95400" y="1219200"/>
            <a:ext cx="7772400" cy="5562600"/>
          </a:xfrm>
        </p:spPr>
        <p:txBody>
          <a:bodyPr>
            <a:normAutofit fontScale="70000" lnSpcReduction="20000"/>
          </a:bodyPr>
          <a:lstStyle/>
          <a:p>
            <a:r>
              <a:rPr lang="en-US" dirty="0" smtClean="0"/>
              <a:t>Provides unearmarked funding for the budget and thus fully aligned with budgetary priorities and use of country systems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Predictable source of budgetary funding, to complement government’s domestic revenue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Helps prioritize reforms and mobilize technical assistance around agreed reform priorities</a:t>
            </a:r>
          </a:p>
          <a:p>
            <a:endParaRPr lang="en-US" dirty="0" smtClean="0"/>
          </a:p>
          <a:p>
            <a:r>
              <a:rPr lang="en-US" dirty="0" smtClean="0"/>
              <a:t>Helps Ministry of Finance to drive and coordinate reform agenda within government with agreed actions and timelines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Supports coordination of policy dialogue between government and donor community</a:t>
            </a:r>
          </a:p>
          <a:p>
            <a:pPr marL="82296" indent="0">
              <a:buNone/>
            </a:pPr>
            <a:endParaRPr lang="en-US" dirty="0" smtClean="0"/>
          </a:p>
          <a:p>
            <a:r>
              <a:rPr lang="en-US" dirty="0" smtClean="0"/>
              <a:t>Can deliver fast response to external shocks</a:t>
            </a:r>
          </a:p>
          <a:p>
            <a:endParaRPr lang="fr-FR" dirty="0"/>
          </a:p>
        </p:txBody>
      </p:sp>
      <p:sp>
        <p:nvSpPr>
          <p:cNvPr id="5" name="Rectangle 4"/>
          <p:cNvSpPr/>
          <p:nvPr/>
        </p:nvSpPr>
        <p:spPr>
          <a:xfrm>
            <a:off x="3505200" y="381000"/>
            <a:ext cx="2685800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>
              <a:spcBef>
                <a:spcPct val="0"/>
              </a:spcBef>
            </a:pPr>
            <a:r>
              <a:rPr lang="en-US" sz="3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+mj-lt"/>
              </a:rPr>
              <a:t>Advantages</a:t>
            </a:r>
          </a:p>
        </p:txBody>
      </p:sp>
    </p:spTree>
    <p:extLst>
      <p:ext uri="{BB962C8B-B14F-4D97-AF65-F5344CB8AC3E}">
        <p14:creationId xmlns:p14="http://schemas.microsoft.com/office/powerpoint/2010/main" val="2692394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  <a:ea typeface="+mn-ea"/>
                <a:cs typeface="+mn-cs"/>
              </a:rPr>
              <a:t>Inherent tensions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Supporting reform vs. buying reform</a:t>
            </a:r>
          </a:p>
          <a:p>
            <a:r>
              <a:rPr lang="en-US" dirty="0" smtClean="0"/>
              <a:t>Focus on government priorities vs. donor priorities</a:t>
            </a:r>
          </a:p>
          <a:p>
            <a:r>
              <a:rPr lang="en-US" dirty="0" smtClean="0"/>
              <a:t>Predictability vs. performance orientation</a:t>
            </a:r>
          </a:p>
        </p:txBody>
      </p:sp>
    </p:spTree>
    <p:extLst>
      <p:ext uri="{BB962C8B-B14F-4D97-AF65-F5344CB8AC3E}">
        <p14:creationId xmlns:p14="http://schemas.microsoft.com/office/powerpoint/2010/main" val="2085832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362200" y="268069"/>
            <a:ext cx="4335546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>
              <a:spcBef>
                <a:spcPct val="0"/>
              </a:spcBef>
            </a:pPr>
            <a:r>
              <a:rPr lang="en-US" sz="3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+mj-lt"/>
              </a:rPr>
              <a:t>DPOs in the Pacific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1371600" y="914400"/>
            <a:ext cx="7498080" cy="4800600"/>
          </a:xfrm>
        </p:spPr>
        <p:txBody>
          <a:bodyPr>
            <a:normAutofit/>
          </a:bodyPr>
          <a:lstStyle/>
          <a:p>
            <a:r>
              <a:rPr lang="en-US" dirty="0" smtClean="0"/>
              <a:t>Budget support engagements in 6 countries </a:t>
            </a:r>
          </a:p>
          <a:p>
            <a:r>
              <a:rPr lang="en-US" dirty="0"/>
              <a:t>Fiji, Kiribati, RMI, Samoa, Solomon Islands, Tonga, </a:t>
            </a:r>
            <a:r>
              <a:rPr lang="en-US" dirty="0" smtClean="0"/>
              <a:t>Tuvalu</a:t>
            </a:r>
            <a:endParaRPr lang="en-US" dirty="0"/>
          </a:p>
          <a:p>
            <a:r>
              <a:rPr lang="en-US" dirty="0" smtClean="0"/>
              <a:t>Total disbursement of about US$150m since 2010</a:t>
            </a:r>
          </a:p>
          <a:p>
            <a:r>
              <a:rPr lang="en-US" dirty="0" smtClean="0"/>
              <a:t>Focus on macro-fiscal management, structural reforms, and human development/social protection</a:t>
            </a:r>
          </a:p>
          <a:p>
            <a:pPr marL="82296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98205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8242" y="152400"/>
            <a:ext cx="7498080" cy="1143000"/>
          </a:xfrm>
        </p:spPr>
        <p:txBody>
          <a:bodyPr>
            <a:normAutofit/>
          </a:bodyPr>
          <a:lstStyle/>
          <a:p>
            <a:pPr algn="ctr"/>
            <a:r>
              <a:rPr lang="en-US" sz="3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+mn-lt"/>
                <a:ea typeface="+mn-ea"/>
                <a:cs typeface="+mn-cs"/>
              </a:rPr>
              <a:t>Selected Results of DPOs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47669006"/>
              </p:ext>
            </p:extLst>
          </p:nvPr>
        </p:nvGraphicFramePr>
        <p:xfrm>
          <a:off x="1142999" y="1447800"/>
          <a:ext cx="7801942" cy="47244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69529"/>
                <a:gridCol w="279877"/>
                <a:gridCol w="6352536"/>
              </a:tblGrid>
              <a:tr h="29527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Country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Reform Achievement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95275">
                <a:tc gridSpan="3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Macro-Fiscal Management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Kiribati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Proper investment management of its critical RERF assets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Samoa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effectLst/>
                        </a:rPr>
                        <a:t>Greater transparency and efficiency in public procurement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Solomon Is.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Legislative basis for a transparent and predictable mining tax regime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Tonga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effectLst/>
                        </a:rPr>
                        <a:t>Better public service pay management (averting sudden large pay rises)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Tuvalu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Better oversight of fisheries revenues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  <a:tr h="295275">
                <a:tc gridSpan="3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Structural Reform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Kiribati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Privatization of the telecommunications provider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Samoa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Legislative and regulatory basis for a modern payments system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Solomon Is.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Institutional changes to improve the transparency of land transactions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Tonga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Privatization of the International Dateline Hotel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  <a:tr h="295275">
                <a:tc gridSpan="3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Human Development/Social Protection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Samoa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Established fee-free primary schooling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Tonga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Raised excises on tobacco, alcohol and unhealthy foods to tackle NCDs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  <a:tr h="295275">
                <a:tc grid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Tuvalu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 hMerge="1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Broadened vocational training opportunities for women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2054" marR="62054" marT="0" marB="0" anchor="b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323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en-US" sz="3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+mn-lt"/>
                <a:ea typeface="+mn-ea"/>
                <a:cs typeface="+mn-cs"/>
              </a:rPr>
              <a:t>PEFA and CPIA Scores in PICs with DPO Series, 2010-2015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03433330"/>
              </p:ext>
            </p:extLst>
          </p:nvPr>
        </p:nvGraphicFramePr>
        <p:xfrm>
          <a:off x="1524000" y="1600200"/>
          <a:ext cx="7010398" cy="388620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944809"/>
                <a:gridCol w="685833"/>
                <a:gridCol w="689596"/>
                <a:gridCol w="689596"/>
                <a:gridCol w="689596"/>
                <a:gridCol w="689596"/>
                <a:gridCol w="685833"/>
                <a:gridCol w="685833"/>
                <a:gridCol w="664753"/>
                <a:gridCol w="584953"/>
              </a:tblGrid>
              <a:tr h="658612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Country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&lt;2010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2010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2011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2012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2013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2014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2015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Trend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1123"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Kiribati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PEFA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1.8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N/A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112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CPIA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2.9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2.9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  <a:sym typeface="Symbol" panose="05050102010706020507" pitchFamily="18" charset="2"/>
                        </a:rPr>
                        <a:t>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1123"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Samoa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PEFA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2.1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2.8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  <a:sym typeface="Symbol" panose="05050102010706020507" pitchFamily="18" charset="2"/>
                        </a:rPr>
                        <a:t>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112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CPIA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4.1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4.1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4.1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4.0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4.0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4.0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  <a:sym typeface="Symbol" panose="05050102010706020507" pitchFamily="18" charset="2"/>
                        </a:rPr>
                        <a:t>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1123"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Solomon Is.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PEFA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1.7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2.1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  <a:sym typeface="Symbol" panose="05050102010706020507" pitchFamily="18" charset="2"/>
                        </a:rPr>
                        <a:t>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37489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CPIA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2.8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2.9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2.9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  <a:sym typeface="Symbol" panose="05050102010706020507" pitchFamily="18" charset="2"/>
                        </a:rPr>
                        <a:t>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1123"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Tonga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PEFA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2.2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2.7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  <a:sym typeface="Symbol" panose="05050102010706020507" pitchFamily="18" charset="2"/>
                        </a:rPr>
                        <a:t>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112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CPIA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3.5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3.4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3.5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3.5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3.5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3.5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  <a:sym typeface="Symbol" panose="05050102010706020507" pitchFamily="18" charset="2"/>
                        </a:rPr>
                        <a:t>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1123"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Tuvalu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PEFA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1.4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2.1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2.8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  <a:sym typeface="Symbol" panose="05050102010706020507" pitchFamily="18" charset="2"/>
                        </a:rPr>
                        <a:t>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2112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CPIA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-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2.8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2.8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2.8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2.9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sym typeface="Symbol" panose="05050102010706020507" pitchFamily="18" charset="2"/>
                        </a:rPr>
                        <a:t>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-1170271" y="-816184"/>
            <a:ext cx="11081205" cy="4154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Table 5: PEFA and CPIA Scores in PICs with DPO Series, 2010-2015</a:t>
            </a:r>
            <a:endParaRPr kumimoji="0" lang="en-US" altLang="en-US" sz="7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900" b="0" i="1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Note: The PEFA summary statistic is the average score for the 28 indicators and ranges from 0 up to 4.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66815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olstic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836</TotalTime>
  <Words>609</Words>
  <Application>Microsoft Office PowerPoint</Application>
  <PresentationFormat>On-screen Show (4:3)</PresentationFormat>
  <Paragraphs>194</Paragraphs>
  <Slides>12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20" baseType="lpstr">
      <vt:lpstr>Arial</vt:lpstr>
      <vt:lpstr>Calibri</vt:lpstr>
      <vt:lpstr>Gill Sans MT</vt:lpstr>
      <vt:lpstr>Symbol</vt:lpstr>
      <vt:lpstr>Times New Roman</vt:lpstr>
      <vt:lpstr>Verdana</vt:lpstr>
      <vt:lpstr>Wingdings 2</vt:lpstr>
      <vt:lpstr>Solstice</vt:lpstr>
      <vt:lpstr>PowerPoint Presentation</vt:lpstr>
      <vt:lpstr>From Adjustment to Development Policy Operations</vt:lpstr>
      <vt:lpstr>PowerPoint Presentation</vt:lpstr>
      <vt:lpstr>PowerPoint Presentation</vt:lpstr>
      <vt:lpstr>PowerPoint Presentation</vt:lpstr>
      <vt:lpstr>Inherent tensions</vt:lpstr>
      <vt:lpstr>PowerPoint Presentation</vt:lpstr>
      <vt:lpstr>Selected Results of DPOs</vt:lpstr>
      <vt:lpstr>PEFA and CPIA Scores in PICs with DPO Series, 2010-2015</vt:lpstr>
      <vt:lpstr>Global Comparison of Achievement of Results Indicators</vt:lpstr>
      <vt:lpstr>Good Practice Principles</vt:lpstr>
      <vt:lpstr>Good Practice Principles</vt:lpstr>
    </vt:vector>
  </TitlesOfParts>
  <Company>The World Bank Group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Robert Johann Utz</dc:creator>
  <cp:lastModifiedBy>Robert Johann Utz</cp:lastModifiedBy>
  <cp:revision>43</cp:revision>
  <dcterms:created xsi:type="dcterms:W3CDTF">2014-03-31T00:46:42Z</dcterms:created>
  <dcterms:modified xsi:type="dcterms:W3CDTF">2016-10-24T03:01:30Z</dcterms:modified>
</cp:coreProperties>
</file>

<file path=docProps/thumbnail.jpeg>
</file>