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1" r:id="rId1"/>
  </p:sldMasterIdLst>
  <p:notesMasterIdLst>
    <p:notesMasterId r:id="rId3"/>
  </p:notesMasterIdLst>
  <p:handoutMasterIdLst>
    <p:handoutMasterId r:id="rId4"/>
  </p:handoutMasterIdLst>
  <p:sldIdLst>
    <p:sldId id="544" r:id="rId2"/>
  </p:sldIdLst>
  <p:sldSz cx="9144000" cy="6858000" type="screen4x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Berghmans" initials="AB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766"/>
    <a:srgbClr val="0E3F7D"/>
    <a:srgbClr val="0087E6"/>
    <a:srgbClr val="FF99FF"/>
    <a:srgbClr val="1798D7"/>
    <a:srgbClr val="3BAEAE"/>
    <a:srgbClr val="EB8C6F"/>
    <a:srgbClr val="254AA5"/>
    <a:srgbClr val="5F88B8"/>
    <a:srgbClr val="2B5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86395" autoAdjust="0"/>
  </p:normalViewPr>
  <p:slideViewPr>
    <p:cSldViewPr snapToGrid="0">
      <p:cViewPr varScale="1">
        <p:scale>
          <a:sx n="115" d="100"/>
          <a:sy n="115" d="100"/>
        </p:scale>
        <p:origin x="14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9099" cy="497205"/>
          </a:xfrm>
          <a:prstGeom prst="rect">
            <a:avLst/>
          </a:prstGeom>
        </p:spPr>
        <p:txBody>
          <a:bodyPr vert="horz" lIns="91825" tIns="45912" rIns="91825" bIns="459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2" y="3"/>
            <a:ext cx="2949099" cy="497205"/>
          </a:xfrm>
          <a:prstGeom prst="rect">
            <a:avLst/>
          </a:prstGeom>
        </p:spPr>
        <p:txBody>
          <a:bodyPr vert="horz" lIns="91825" tIns="45912" rIns="91825" bIns="45912" rtlCol="0"/>
          <a:lstStyle>
            <a:lvl1pPr algn="r">
              <a:defRPr sz="1200"/>
            </a:lvl1pPr>
          </a:lstStyle>
          <a:p>
            <a:fld id="{E290C280-28A2-4A7F-9A68-D10325FE0FFE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1"/>
            <a:ext cx="2949099" cy="497205"/>
          </a:xfrm>
          <a:prstGeom prst="rect">
            <a:avLst/>
          </a:prstGeom>
        </p:spPr>
        <p:txBody>
          <a:bodyPr vert="horz" lIns="91825" tIns="45912" rIns="91825" bIns="4591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2" y="9445171"/>
            <a:ext cx="2949099" cy="497205"/>
          </a:xfrm>
          <a:prstGeom prst="rect">
            <a:avLst/>
          </a:prstGeom>
        </p:spPr>
        <p:txBody>
          <a:bodyPr vert="horz" lIns="91825" tIns="45912" rIns="91825" bIns="45912" rtlCol="0" anchor="b"/>
          <a:lstStyle>
            <a:lvl1pPr algn="r">
              <a:defRPr sz="1200"/>
            </a:lvl1pPr>
          </a:lstStyle>
          <a:p>
            <a:fld id="{90BBB004-093C-4626-998F-D46C39F28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3636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314" cy="496564"/>
          </a:xfrm>
          <a:prstGeom prst="rect">
            <a:avLst/>
          </a:prstGeom>
        </p:spPr>
        <p:txBody>
          <a:bodyPr vert="horz" lIns="92379" tIns="46190" rIns="92379" bIns="4619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692" y="1"/>
            <a:ext cx="2949314" cy="496564"/>
          </a:xfrm>
          <a:prstGeom prst="rect">
            <a:avLst/>
          </a:prstGeom>
        </p:spPr>
        <p:txBody>
          <a:bodyPr vert="horz" lIns="92379" tIns="46190" rIns="92379" bIns="46190" rtlCol="0"/>
          <a:lstStyle>
            <a:lvl1pPr algn="r">
              <a:defRPr sz="1200"/>
            </a:lvl1pPr>
          </a:lstStyle>
          <a:p>
            <a:fld id="{D1D874A6-A6B0-4A37-879B-96D787CD53D9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9" tIns="46190" rIns="92379" bIns="4619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2" y="4723769"/>
            <a:ext cx="5445135" cy="4473884"/>
          </a:xfrm>
          <a:prstGeom prst="rect">
            <a:avLst/>
          </a:prstGeom>
        </p:spPr>
        <p:txBody>
          <a:bodyPr vert="horz" lIns="92379" tIns="46190" rIns="92379" bIns="4619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936"/>
            <a:ext cx="2949314" cy="496564"/>
          </a:xfrm>
          <a:prstGeom prst="rect">
            <a:avLst/>
          </a:prstGeom>
        </p:spPr>
        <p:txBody>
          <a:bodyPr vert="horz" lIns="92379" tIns="46190" rIns="92379" bIns="4619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692" y="9445936"/>
            <a:ext cx="2949314" cy="496564"/>
          </a:xfrm>
          <a:prstGeom prst="rect">
            <a:avLst/>
          </a:prstGeom>
        </p:spPr>
        <p:txBody>
          <a:bodyPr vert="horz" lIns="92379" tIns="46190" rIns="92379" bIns="46190" rtlCol="0" anchor="b"/>
          <a:lstStyle>
            <a:lvl1pPr algn="r">
              <a:defRPr sz="1200"/>
            </a:lvl1pPr>
          </a:lstStyle>
          <a:p>
            <a:fld id="{885F8DEE-3D2E-42BA-9118-3743B3B42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76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26" y="50449"/>
            <a:ext cx="9144000" cy="1046826"/>
            <a:chOff x="3235" y="50449"/>
            <a:chExt cx="12192000" cy="1046826"/>
          </a:xfrm>
        </p:grpSpPr>
        <p:sp>
          <p:nvSpPr>
            <p:cNvPr id="8" name="Rectangle 7"/>
            <p:cNvSpPr/>
            <p:nvPr/>
          </p:nvSpPr>
          <p:spPr>
            <a:xfrm>
              <a:off x="3235" y="788576"/>
              <a:ext cx="12192000" cy="308699"/>
            </a:xfrm>
            <a:prstGeom prst="rect">
              <a:avLst/>
            </a:prstGeom>
            <a:gradFill flip="none" rotWithShape="1">
              <a:gsLst>
                <a:gs pos="0">
                  <a:srgbClr val="103766"/>
                </a:gs>
                <a:gs pos="100000">
                  <a:srgbClr val="0087E6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4" y="50449"/>
              <a:ext cx="1016679" cy="704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882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1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7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65" y="50449"/>
            <a:ext cx="1018358" cy="70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4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426" y="50449"/>
            <a:ext cx="9144000" cy="1046826"/>
            <a:chOff x="3235" y="50449"/>
            <a:chExt cx="12192000" cy="1046826"/>
          </a:xfrm>
        </p:grpSpPr>
        <p:sp>
          <p:nvSpPr>
            <p:cNvPr id="8" name="Rectangle 7"/>
            <p:cNvSpPr/>
            <p:nvPr/>
          </p:nvSpPr>
          <p:spPr>
            <a:xfrm>
              <a:off x="3235" y="788576"/>
              <a:ext cx="12192000" cy="308699"/>
            </a:xfrm>
            <a:prstGeom prst="rect">
              <a:avLst/>
            </a:prstGeom>
            <a:gradFill flip="none" rotWithShape="1">
              <a:gsLst>
                <a:gs pos="0">
                  <a:srgbClr val="103766"/>
                </a:gs>
                <a:gs pos="100000">
                  <a:srgbClr val="0087E6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4" y="50449"/>
              <a:ext cx="1016679" cy="704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88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2426" y="50449"/>
            <a:ext cx="9144000" cy="1046826"/>
            <a:chOff x="3235" y="50449"/>
            <a:chExt cx="12192000" cy="1046826"/>
          </a:xfrm>
        </p:grpSpPr>
        <p:sp>
          <p:nvSpPr>
            <p:cNvPr id="9" name="Rectangle 8"/>
            <p:cNvSpPr/>
            <p:nvPr/>
          </p:nvSpPr>
          <p:spPr>
            <a:xfrm>
              <a:off x="3235" y="788576"/>
              <a:ext cx="12192000" cy="308699"/>
            </a:xfrm>
            <a:prstGeom prst="rect">
              <a:avLst/>
            </a:prstGeom>
            <a:gradFill flip="none" rotWithShape="1">
              <a:gsLst>
                <a:gs pos="0">
                  <a:srgbClr val="103766"/>
                </a:gs>
                <a:gs pos="100000">
                  <a:srgbClr val="0087E6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4" y="50449"/>
              <a:ext cx="1016679" cy="704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943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4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3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12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9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2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91666-A3C8-4B8C-905D-A09820ECD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4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511" y="0"/>
            <a:ext cx="7610037" cy="936625"/>
          </a:xfrm>
        </p:spPr>
        <p:txBody>
          <a:bodyPr>
            <a:normAutofit/>
          </a:bodyPr>
          <a:lstStyle/>
          <a:p>
            <a:r>
              <a:rPr lang="en-GB" sz="2400" b="1" smtClean="0">
                <a:solidFill>
                  <a:srgbClr val="103766"/>
                </a:solidFill>
              </a:rPr>
              <a:t>Road Map 2018: progressive roll-out /draft webinar plan</a:t>
            </a:r>
            <a:endParaRPr lang="en-GB" sz="2400" b="1" dirty="0">
              <a:solidFill>
                <a:srgbClr val="103766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048616"/>
              </p:ext>
            </p:extLst>
          </p:nvPr>
        </p:nvGraphicFramePr>
        <p:xfrm>
          <a:off x="113087" y="1122219"/>
          <a:ext cx="8943976" cy="5680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678">
                  <a:extLst>
                    <a:ext uri="{9D8B030D-6E8A-4147-A177-3AD203B41FA5}">
                      <a16:colId xmlns:a16="http://schemas.microsoft.com/office/drawing/2014/main" val="1639946225"/>
                    </a:ext>
                  </a:extLst>
                </a:gridCol>
                <a:gridCol w="474223">
                  <a:extLst>
                    <a:ext uri="{9D8B030D-6E8A-4147-A177-3AD203B41FA5}">
                      <a16:colId xmlns:a16="http://schemas.microsoft.com/office/drawing/2014/main" val="405639845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798777336"/>
                    </a:ext>
                  </a:extLst>
                </a:gridCol>
                <a:gridCol w="1430655">
                  <a:extLst>
                    <a:ext uri="{9D8B030D-6E8A-4147-A177-3AD203B41FA5}">
                      <a16:colId xmlns:a16="http://schemas.microsoft.com/office/drawing/2014/main" val="1700157163"/>
                    </a:ext>
                  </a:extLst>
                </a:gridCol>
                <a:gridCol w="1430655">
                  <a:extLst>
                    <a:ext uri="{9D8B030D-6E8A-4147-A177-3AD203B41FA5}">
                      <a16:colId xmlns:a16="http://schemas.microsoft.com/office/drawing/2014/main" val="2311201260"/>
                    </a:ext>
                  </a:extLst>
                </a:gridCol>
                <a:gridCol w="1430655">
                  <a:extLst>
                    <a:ext uri="{9D8B030D-6E8A-4147-A177-3AD203B41FA5}">
                      <a16:colId xmlns:a16="http://schemas.microsoft.com/office/drawing/2014/main" val="1829707581"/>
                    </a:ext>
                  </a:extLst>
                </a:gridCol>
                <a:gridCol w="1430655">
                  <a:extLst>
                    <a:ext uri="{9D8B030D-6E8A-4147-A177-3AD203B41FA5}">
                      <a16:colId xmlns:a16="http://schemas.microsoft.com/office/drawing/2014/main" val="2090972077"/>
                    </a:ext>
                  </a:extLst>
                </a:gridCol>
                <a:gridCol w="1430655">
                  <a:extLst>
                    <a:ext uri="{9D8B030D-6E8A-4147-A177-3AD203B41FA5}">
                      <a16:colId xmlns:a16="http://schemas.microsoft.com/office/drawing/2014/main" val="909068095"/>
                    </a:ext>
                  </a:extLst>
                </a:gridCol>
              </a:tblGrid>
              <a:tr h="2685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Date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effectLst/>
                        </a:rPr>
                        <a:t>Time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Language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>
                          <a:effectLst/>
                        </a:rPr>
                        <a:t>EUDs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562484"/>
                  </a:ext>
                </a:extLst>
              </a:tr>
              <a:tr h="813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25/09/18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10h30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EN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Albania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Armenia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Azerbaijan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Belarus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Bosnia &amp; </a:t>
                      </a:r>
                      <a:r>
                        <a:rPr lang="it-IT" sz="1050" dirty="0" err="1" smtClean="0">
                          <a:effectLst/>
                        </a:rPr>
                        <a:t>Herzegovina</a:t>
                      </a: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err="1" smtClean="0">
                          <a:effectLst/>
                        </a:rPr>
                        <a:t>Egypt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Georgia</a:t>
                      </a:r>
                      <a:endParaRPr lang="en-GB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Israel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 err="1" smtClean="0">
                          <a:effectLst/>
                        </a:rPr>
                        <a:t>Jordan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 smtClean="0">
                          <a:effectLst/>
                        </a:rPr>
                        <a:t>Kosovo</a:t>
                      </a:r>
                      <a:endParaRPr lang="en-GB" sz="1050" dirty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Lebanon 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Libya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Moldova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Montenegro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Russia</a:t>
                      </a: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Serbia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Syria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FYROM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Turkey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Ukraine</a:t>
                      </a: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West </a:t>
                      </a:r>
                      <a:r>
                        <a:rPr lang="en-GB" sz="1050" dirty="0">
                          <a:effectLst/>
                        </a:rPr>
                        <a:t>Bank &amp; Gaza Strip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421858"/>
                  </a:ext>
                </a:extLst>
              </a:tr>
              <a:tr h="1770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02/10/18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16h00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EN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Brazil (FPI</a:t>
                      </a:r>
                      <a:r>
                        <a:rPr lang="en-GB" sz="1050" dirty="0" smtClean="0">
                          <a:effectLst/>
                        </a:rPr>
                        <a:t>)</a:t>
                      </a:r>
                      <a:endParaRPr lang="en-GB" sz="1050" dirty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Canada</a:t>
                      </a:r>
                      <a:endParaRPr lang="en-GB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Colombia (FPI)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Mexico </a:t>
                      </a:r>
                      <a:r>
                        <a:rPr lang="en-GB" sz="1050" dirty="0">
                          <a:effectLst/>
                        </a:rPr>
                        <a:t>(FPI)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USA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951735"/>
                  </a:ext>
                </a:extLst>
              </a:tr>
              <a:tr h="103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09/10/18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07h30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EN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Afghanistan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Bangladesh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>
                          <a:effectLst/>
                        </a:rPr>
                        <a:t>Burma</a:t>
                      </a:r>
                      <a:r>
                        <a:rPr lang="it-IT" sz="1050" dirty="0">
                          <a:effectLst/>
                        </a:rPr>
                        <a:t>/Myanmar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Cambodia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China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Fiji</a:t>
                      </a: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India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Indonesia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Iraq</a:t>
                      </a:r>
                      <a:endParaRPr lang="en-GB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Japan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Kazakhstan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Kyrgyzstan</a:t>
                      </a: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Laos 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effectLst/>
                        </a:rPr>
                        <a:t>Malaysia</a:t>
                      </a:r>
                      <a:endParaRPr lang="it-IT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Nepal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Pakistan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Papua New Guinea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Philippines</a:t>
                      </a: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South Korea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Sri Lanka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Tajikistan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Thailand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Timor-Leste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Uzbekistan</a:t>
                      </a: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Vietnam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Yemen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746803"/>
                  </a:ext>
                </a:extLst>
              </a:tr>
              <a:tr h="2208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15/10/18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15h30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FR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Algeria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Morocco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748313"/>
                  </a:ext>
                </a:extLst>
              </a:tr>
              <a:tr h="977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23/10/18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effectLst/>
                        </a:rPr>
                        <a:t>14h00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FR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Benin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Burkina Faso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Burundi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Cameroon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Central African </a:t>
                      </a: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Republic</a:t>
                      </a: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Chad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Congo (Brazzaville) 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DRC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Djibouti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Gabon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Guinea (Conakry)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Guinea-Bissau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Haiti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Ivory Coast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Madagascar</a:t>
                      </a: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Mali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Mauritania 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Niger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Rwanda</a:t>
                      </a:r>
                      <a:endParaRPr lang="it-IT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Senegal</a:t>
                      </a: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Togo</a:t>
                      </a:r>
                      <a:endParaRPr lang="en-GB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Tunisia</a:t>
                      </a:r>
                      <a:endParaRPr lang="en-GB" sz="105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00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68880"/>
                  </a:ext>
                </a:extLst>
              </a:tr>
              <a:tr h="11418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06/11/18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effectLst/>
                        </a:rPr>
                        <a:t>12h00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EN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>
                          <a:effectLst/>
                        </a:rPr>
                        <a:t>African</a:t>
                      </a:r>
                      <a:r>
                        <a:rPr lang="it-IT" sz="1050" dirty="0">
                          <a:effectLst/>
                        </a:rPr>
                        <a:t> Union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Angola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Botswana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Cape Verde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Eritrea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effectLst/>
                        </a:rPr>
                        <a:t>Ethiopia</a:t>
                      </a: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Gambia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Ghana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Kenya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Lesotho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Liberia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effectLst/>
                        </a:rPr>
                        <a:t>Malawi 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Mauritius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err="1" smtClean="0">
                          <a:effectLst/>
                        </a:rPr>
                        <a:t>Mozambique</a:t>
                      </a:r>
                      <a:endParaRPr lang="it-IT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Namibia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Nigeria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 smtClean="0">
                          <a:solidFill>
                            <a:schemeClr val="tx1"/>
                          </a:solidFill>
                          <a:effectLst/>
                        </a:rPr>
                        <a:t>Sierra Leone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Somalia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5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South Africa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South Sudan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Sudan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Swaziland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Tanzania</a:t>
                      </a:r>
                    </a:p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Uganda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dirty="0" smtClean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Zambia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effectLst/>
                        </a:rPr>
                        <a:t>Zimbabwe</a:t>
                      </a: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543252"/>
                  </a:ext>
                </a:extLst>
              </a:tr>
              <a:tr h="690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20/11/18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16h30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ES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Argentina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Bolivia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Chile</a:t>
                      </a:r>
                      <a:endParaRPr lang="en-GB" sz="1050" dirty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Colombia</a:t>
                      </a:r>
                      <a:endParaRPr lang="en-GB" sz="1050" dirty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Cuba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err="1" smtClean="0">
                          <a:effectLst/>
                        </a:rPr>
                        <a:t>Dominican</a:t>
                      </a:r>
                      <a:r>
                        <a:rPr lang="es-ES" sz="1050" dirty="0" smtClean="0">
                          <a:effectLst/>
                        </a:rPr>
                        <a:t> </a:t>
                      </a:r>
                      <a:r>
                        <a:rPr lang="es-ES" sz="1050" dirty="0" err="1" smtClean="0">
                          <a:effectLst/>
                        </a:rPr>
                        <a:t>Republic</a:t>
                      </a:r>
                      <a:endParaRPr lang="es-ES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Ecuador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El Salvador </a:t>
                      </a:r>
                      <a:endParaRPr lang="en-GB" sz="1050" dirty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Guatemala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Honduras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err="1" smtClean="0">
                          <a:effectLst/>
                        </a:rPr>
                        <a:t>Mexico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Nicaragua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Paraguay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err="1" smtClean="0">
                          <a:effectLst/>
                        </a:rPr>
                        <a:t>Peru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Uruguay</a:t>
                      </a:r>
                      <a:endParaRPr lang="en-GB" sz="1050" dirty="0" smtClean="0">
                        <a:effectLst/>
                      </a:endParaRPr>
                    </a:p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Venezuela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158775"/>
                  </a:ext>
                </a:extLst>
              </a:tr>
              <a:tr h="227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effectLst/>
                        </a:rPr>
                        <a:t>04/12/18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effectLst/>
                        </a:rPr>
                        <a:t>16h30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effectLst/>
                        </a:rPr>
                        <a:t>EN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Barbados</a:t>
                      </a:r>
                      <a:endParaRPr lang="en-GB" sz="1050" dirty="0">
                        <a:effectLst/>
                      </a:endParaRPr>
                    </a:p>
                  </a:txBody>
                  <a:tcPr marL="36726" marR="367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 err="1" smtClean="0">
                          <a:effectLst/>
                        </a:rPr>
                        <a:t>Brazil</a:t>
                      </a:r>
                      <a:endParaRPr lang="en-GB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 smtClean="0">
                          <a:effectLst/>
                        </a:rPr>
                        <a:t>Guyana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 smtClean="0">
                          <a:effectLst/>
                        </a:rPr>
                        <a:t>Jamaica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dirty="0">
                          <a:effectLst/>
                        </a:rPr>
                        <a:t>Trinidad and Tobago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726" marR="3672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06109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11243" y="145342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35033</TotalTime>
  <Words>197</Words>
  <Application>Microsoft Office PowerPoint</Application>
  <PresentationFormat>On-screen Show (4:3)</PresentationFormat>
  <Paragraphs>153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Road Map 2018: progressive roll-out /draft webinar plan</vt:lpstr>
    </vt:vector>
  </TitlesOfParts>
  <Company>everis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Berghmans</dc:creator>
  <cp:lastModifiedBy>COLAIACOVO Lucia (DEVCO-EXT)</cp:lastModifiedBy>
  <cp:revision>586</cp:revision>
  <cp:lastPrinted>2018-09-05T13:58:08Z</cp:lastPrinted>
  <dcterms:created xsi:type="dcterms:W3CDTF">2016-12-15T15:43:02Z</dcterms:created>
  <dcterms:modified xsi:type="dcterms:W3CDTF">2018-09-06T15:54:02Z</dcterms:modified>
</cp:coreProperties>
</file>