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7" r:id="rId2"/>
    <p:sldId id="364" r:id="rId3"/>
    <p:sldId id="359" r:id="rId4"/>
    <p:sldId id="362" r:id="rId5"/>
    <p:sldId id="365" r:id="rId6"/>
    <p:sldId id="366" r:id="rId7"/>
    <p:sldId id="367" r:id="rId8"/>
    <p:sldId id="277" r:id="rId9"/>
  </p:sldIdLst>
  <p:sldSz cx="9144000" cy="6858000" type="screen4x3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6633"/>
    <a:srgbClr val="FFCC66"/>
    <a:srgbClr val="0066FF"/>
    <a:srgbClr val="FF5050"/>
    <a:srgbClr val="E9E53B"/>
    <a:srgbClr val="FFFF99"/>
    <a:srgbClr val="FFFFE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3898" autoAdjust="0"/>
    <p:restoredTop sz="95200" autoAdjust="0"/>
  </p:normalViewPr>
  <p:slideViewPr>
    <p:cSldViewPr>
      <p:cViewPr>
        <p:scale>
          <a:sx n="100" d="100"/>
          <a:sy n="100" d="100"/>
        </p:scale>
        <p:origin x="-2676" y="-4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188213A-32EE-4EA1-BB34-12164F83BE37}" type="doc">
      <dgm:prSet loTypeId="urn:microsoft.com/office/officeart/2005/8/layout/arrow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44BD8C1D-B6ED-4546-94F7-532C396775C3}">
      <dgm:prSet phldrT="[Text]" custT="1"/>
      <dgm:spPr/>
      <dgm:t>
        <a:bodyPr/>
        <a:lstStyle/>
        <a:p>
          <a:pPr rtl="0"/>
          <a:r>
            <a:rPr lang="ru-RU" sz="2000" b="1" dirty="0" smtClean="0">
              <a:solidFill>
                <a:schemeClr val="accent1"/>
              </a:solidFill>
            </a:rPr>
            <a:t>Анализ</a:t>
          </a:r>
          <a:r>
            <a:rPr lang="en-US" sz="2000" b="1" dirty="0" smtClean="0">
              <a:solidFill>
                <a:schemeClr val="accent1"/>
              </a:solidFill>
            </a:rPr>
            <a:t> </a:t>
          </a:r>
        </a:p>
        <a:p>
          <a:r>
            <a:rPr lang="ru-RU" sz="2000" b="0" dirty="0" smtClean="0">
              <a:solidFill>
                <a:schemeClr val="accent1"/>
              </a:solidFill>
            </a:rPr>
            <a:t>действующего национального законодательства относительно требований протоколов</a:t>
          </a:r>
          <a:endParaRPr lang="en-US" sz="2000" b="0" dirty="0">
            <a:solidFill>
              <a:schemeClr val="accent1"/>
            </a:solidFill>
          </a:endParaRPr>
        </a:p>
      </dgm:t>
    </dgm:pt>
    <dgm:pt modelId="{B7760A30-EEF7-48C4-9B48-96D29C439A55}" type="parTrans" cxnId="{B104465E-13F9-48FB-BCD4-1AE95FA78CCB}">
      <dgm:prSet/>
      <dgm:spPr/>
      <dgm:t>
        <a:bodyPr/>
        <a:lstStyle/>
        <a:p>
          <a:endParaRPr lang="en-US"/>
        </a:p>
      </dgm:t>
    </dgm:pt>
    <dgm:pt modelId="{35B9AC2B-7D7B-4D4F-9E62-6AC21518A073}" type="sibTrans" cxnId="{B104465E-13F9-48FB-BCD4-1AE95FA78CCB}">
      <dgm:prSet/>
      <dgm:spPr/>
      <dgm:t>
        <a:bodyPr/>
        <a:lstStyle/>
        <a:p>
          <a:endParaRPr lang="en-US"/>
        </a:p>
      </dgm:t>
    </dgm:pt>
    <dgm:pt modelId="{8E4F71BE-8E18-4CE6-9B7D-89DFFCC1C45E}">
      <dgm:prSet phldrT="[Text]" custT="1"/>
      <dgm:spPr/>
      <dgm:t>
        <a:bodyPr/>
        <a:lstStyle/>
        <a:p>
          <a:pPr rtl="0"/>
          <a:r>
            <a:rPr lang="ru-RU" sz="2000" b="1" dirty="0" smtClean="0">
              <a:solidFill>
                <a:schemeClr val="accent1"/>
              </a:solidFill>
            </a:rPr>
            <a:t>Выбор и </a:t>
          </a:r>
          <a:r>
            <a:rPr lang="ru-RU" sz="2000" b="1" smtClean="0">
              <a:solidFill>
                <a:schemeClr val="accent1"/>
              </a:solidFill>
            </a:rPr>
            <a:t>обоснование действий</a:t>
          </a:r>
          <a:endParaRPr lang="en-US" sz="2000" b="1" dirty="0" smtClean="0">
            <a:solidFill>
              <a:schemeClr val="accent1"/>
            </a:solidFill>
          </a:endParaRPr>
        </a:p>
        <a:p>
          <a:pPr rtl="0"/>
          <a:r>
            <a:rPr lang="ru-RU" sz="2000" b="0" dirty="0" smtClean="0">
              <a:solidFill>
                <a:schemeClr val="accent1"/>
              </a:solidFill>
            </a:rPr>
            <a:t>по уменьшению ущерба здоровью населению и окружающей среде в результате трансграничного загрязнения воздуха</a:t>
          </a:r>
          <a:endParaRPr lang="en-US" sz="2000" b="0" dirty="0" smtClean="0">
            <a:solidFill>
              <a:schemeClr val="accent1"/>
            </a:solidFill>
          </a:endParaRPr>
        </a:p>
      </dgm:t>
    </dgm:pt>
    <dgm:pt modelId="{0CF935F4-3B81-4DC7-B350-01EDD7F410D7}" type="parTrans" cxnId="{79166C9B-21BE-4FCB-AAA7-93F721588482}">
      <dgm:prSet/>
      <dgm:spPr/>
      <dgm:t>
        <a:bodyPr/>
        <a:lstStyle/>
        <a:p>
          <a:endParaRPr lang="en-US"/>
        </a:p>
      </dgm:t>
    </dgm:pt>
    <dgm:pt modelId="{E9AF4B34-1D6A-42B1-9CE0-6F1D29EF8440}" type="sibTrans" cxnId="{79166C9B-21BE-4FCB-AAA7-93F721588482}">
      <dgm:prSet/>
      <dgm:spPr/>
      <dgm:t>
        <a:bodyPr/>
        <a:lstStyle/>
        <a:p>
          <a:endParaRPr lang="en-US"/>
        </a:p>
      </dgm:t>
    </dgm:pt>
    <dgm:pt modelId="{E5B02AEE-6586-473F-8406-E3E435B5A023}">
      <dgm:prSet phldrT="[Text]" custT="1"/>
      <dgm:spPr/>
      <dgm:t>
        <a:bodyPr/>
        <a:lstStyle/>
        <a:p>
          <a:pPr rtl="0"/>
          <a:r>
            <a:rPr lang="uk-UA" sz="2000" b="1" dirty="0" err="1" smtClean="0">
              <a:solidFill>
                <a:schemeClr val="accent1"/>
              </a:solidFill>
            </a:rPr>
            <a:t>Возможные</a:t>
          </a:r>
          <a:r>
            <a:rPr lang="uk-UA" sz="2000" b="1" dirty="0" smtClean="0">
              <a:solidFill>
                <a:schemeClr val="accent1"/>
              </a:solidFill>
            </a:rPr>
            <a:t> </a:t>
          </a:r>
          <a:r>
            <a:rPr lang="uk-UA" sz="2000" b="1" dirty="0" err="1" smtClean="0">
              <a:solidFill>
                <a:schemeClr val="accent1"/>
              </a:solidFill>
            </a:rPr>
            <a:t>мероприятия</a:t>
          </a:r>
          <a:endParaRPr lang="uk-UA" sz="2000" b="1" dirty="0" smtClean="0">
            <a:solidFill>
              <a:schemeClr val="accent1"/>
            </a:solidFill>
          </a:endParaRPr>
        </a:p>
        <a:p>
          <a:r>
            <a:rPr lang="ru-RU" sz="2000" b="0" dirty="0" smtClean="0">
              <a:solidFill>
                <a:schemeClr val="accent1"/>
              </a:solidFill>
            </a:rPr>
            <a:t>по сокращению и выбросов SO</a:t>
          </a:r>
          <a:r>
            <a:rPr lang="ru-RU" sz="2000" b="0" baseline="-25000" dirty="0" smtClean="0">
              <a:solidFill>
                <a:schemeClr val="accent1"/>
              </a:solidFill>
            </a:rPr>
            <a:t>2</a:t>
          </a:r>
          <a:r>
            <a:rPr lang="ru-RU" sz="2000" b="0" dirty="0" smtClean="0">
              <a:solidFill>
                <a:schemeClr val="accent1"/>
              </a:solidFill>
            </a:rPr>
            <a:t>, NO</a:t>
          </a:r>
          <a:r>
            <a:rPr lang="ru-RU" sz="2000" b="0" baseline="-25000" dirty="0" smtClean="0">
              <a:solidFill>
                <a:schemeClr val="accent1"/>
              </a:solidFill>
            </a:rPr>
            <a:t>X</a:t>
          </a:r>
          <a:r>
            <a:rPr lang="ru-RU" sz="2000" b="0" dirty="0" smtClean="0">
              <a:solidFill>
                <a:schemeClr val="accent1"/>
              </a:solidFill>
            </a:rPr>
            <a:t>, NH</a:t>
          </a:r>
          <a:r>
            <a:rPr lang="ru-RU" sz="2000" b="0" baseline="-25000" dirty="0" smtClean="0">
              <a:solidFill>
                <a:schemeClr val="accent1"/>
              </a:solidFill>
            </a:rPr>
            <a:t>3</a:t>
          </a:r>
          <a:r>
            <a:rPr lang="ru-RU" sz="2000" b="0" dirty="0" smtClean="0">
              <a:solidFill>
                <a:schemeClr val="accent1"/>
              </a:solidFill>
            </a:rPr>
            <a:t>, ЛОС, ТМ и СОЗ в результате антропогенной деятельности</a:t>
          </a:r>
          <a:endParaRPr lang="en-US" sz="2000" b="0" dirty="0" smtClean="0">
            <a:solidFill>
              <a:schemeClr val="accent1"/>
            </a:solidFill>
          </a:endParaRPr>
        </a:p>
      </dgm:t>
    </dgm:pt>
    <dgm:pt modelId="{1C0D2B49-9035-448F-9717-C4BBA28E0B0F}" type="parTrans" cxnId="{62746545-0FD4-4F66-9B71-96BA79199E3E}">
      <dgm:prSet/>
      <dgm:spPr/>
      <dgm:t>
        <a:bodyPr/>
        <a:lstStyle/>
        <a:p>
          <a:endParaRPr lang="en-US"/>
        </a:p>
      </dgm:t>
    </dgm:pt>
    <dgm:pt modelId="{1A04EA29-C381-41C2-8652-F0AB7A02708B}" type="sibTrans" cxnId="{62746545-0FD4-4F66-9B71-96BA79199E3E}">
      <dgm:prSet/>
      <dgm:spPr/>
      <dgm:t>
        <a:bodyPr/>
        <a:lstStyle/>
        <a:p>
          <a:endParaRPr lang="en-US"/>
        </a:p>
      </dgm:t>
    </dgm:pt>
    <dgm:pt modelId="{E5350429-9A71-45B1-9C85-014E93388F66}" type="pres">
      <dgm:prSet presAssocID="{8188213A-32EE-4EA1-BB34-12164F83BE37}" presName="arrowDiagram" presStyleCnt="0">
        <dgm:presLayoutVars>
          <dgm:chMax val="5"/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BAF7EF01-2C01-4506-84D3-CAFBC3D838BE}" type="pres">
      <dgm:prSet presAssocID="{8188213A-32EE-4EA1-BB34-12164F83BE37}" presName="arrow" presStyleLbl="bgShp" presStyleIdx="0" presStyleCnt="1" custScaleX="65814" custScaleY="55561" custLinFactNeighborX="-22765" custLinFactNeighborY="-11110">
        <dgm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dgm:style>
      </dgm:prSet>
      <dgm:spPr>
        <a:solidFill>
          <a:srgbClr val="FF0000"/>
        </a:solidFill>
      </dgm:spPr>
    </dgm:pt>
    <dgm:pt modelId="{66DD07D8-3303-4730-ABEB-4468B003F20D}" type="pres">
      <dgm:prSet presAssocID="{8188213A-32EE-4EA1-BB34-12164F83BE37}" presName="arrowDiagram3" presStyleCnt="0"/>
      <dgm:spPr/>
    </dgm:pt>
    <dgm:pt modelId="{B308ACEE-5FCE-43C6-B3BF-E7746C307FF7}" type="pres">
      <dgm:prSet presAssocID="{44BD8C1D-B6ED-4546-94F7-532C396775C3}" presName="bullet3a" presStyleLbl="node1" presStyleIdx="0" presStyleCnt="3" custLinFactX="-306617" custLinFactNeighborX="-400000" custLinFactNeighborY="-49060"/>
      <dgm:spPr/>
    </dgm:pt>
    <dgm:pt modelId="{281C46FB-FC19-4146-88F7-CAE7DB55B51D}" type="pres">
      <dgm:prSet presAssocID="{44BD8C1D-B6ED-4546-94F7-532C396775C3}" presName="textBox3a" presStyleLbl="revTx" presStyleIdx="0" presStyleCnt="3" custScaleX="146641" custScaleY="154328" custLinFactNeighborX="-57981" custLinFactNeighborY="4695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36BFBC8-86B1-475D-BD73-B87AFF172500}" type="pres">
      <dgm:prSet presAssocID="{8E4F71BE-8E18-4CE6-9B7D-89DFFCC1C45E}" presName="bullet3b" presStyleLbl="node1" presStyleIdx="1" presStyleCnt="3" custLinFactX="-55800" custLinFactNeighborX="-100000" custLinFactNeighborY="-37175"/>
      <dgm:spPr/>
    </dgm:pt>
    <dgm:pt modelId="{4E380C3D-4800-44CC-AC06-44E239D83E8E}" type="pres">
      <dgm:prSet presAssocID="{8E4F71BE-8E18-4CE6-9B7D-89DFFCC1C45E}" presName="textBox3b" presStyleLbl="revTx" presStyleIdx="1" presStyleCnt="3" custScaleX="186662" custLinFactX="48677" custLinFactNeighborX="100000" custLinFactNeighborY="-3367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A1D503B-1DE7-49CD-AFC1-DA409A5E9EAD}" type="pres">
      <dgm:prSet presAssocID="{E5B02AEE-6586-473F-8406-E3E435B5A023}" presName="bullet3c" presStyleLbl="node1" presStyleIdx="2" presStyleCnt="3" custLinFactNeighborX="-28340" custLinFactNeighborY="-79897"/>
      <dgm:spPr/>
    </dgm:pt>
    <dgm:pt modelId="{4CD742F1-2A2A-4097-B75A-6EE995F9A804}" type="pres">
      <dgm:prSet presAssocID="{E5B02AEE-6586-473F-8406-E3E435B5A023}" presName="textBox3c" presStyleLbl="revTx" presStyleIdx="2" presStyleCnt="3" custFlipVert="0" custScaleX="130304" custScaleY="83392" custLinFactX="-42716" custLinFactNeighborX="-100000" custLinFactNeighborY="1598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95F2FFD-162E-4A68-A8D5-94243E483E2B}" type="presOf" srcId="{44BD8C1D-B6ED-4546-94F7-532C396775C3}" destId="{281C46FB-FC19-4146-88F7-CAE7DB55B51D}" srcOrd="0" destOrd="0" presId="urn:microsoft.com/office/officeart/2005/8/layout/arrow2"/>
    <dgm:cxn modelId="{79166C9B-21BE-4FCB-AAA7-93F721588482}" srcId="{8188213A-32EE-4EA1-BB34-12164F83BE37}" destId="{8E4F71BE-8E18-4CE6-9B7D-89DFFCC1C45E}" srcOrd="1" destOrd="0" parTransId="{0CF935F4-3B81-4DC7-B350-01EDD7F410D7}" sibTransId="{E9AF4B34-1D6A-42B1-9CE0-6F1D29EF8440}"/>
    <dgm:cxn modelId="{B104465E-13F9-48FB-BCD4-1AE95FA78CCB}" srcId="{8188213A-32EE-4EA1-BB34-12164F83BE37}" destId="{44BD8C1D-B6ED-4546-94F7-532C396775C3}" srcOrd="0" destOrd="0" parTransId="{B7760A30-EEF7-48C4-9B48-96D29C439A55}" sibTransId="{35B9AC2B-7D7B-4D4F-9E62-6AC21518A073}"/>
    <dgm:cxn modelId="{62746545-0FD4-4F66-9B71-96BA79199E3E}" srcId="{8188213A-32EE-4EA1-BB34-12164F83BE37}" destId="{E5B02AEE-6586-473F-8406-E3E435B5A023}" srcOrd="2" destOrd="0" parTransId="{1C0D2B49-9035-448F-9717-C4BBA28E0B0F}" sibTransId="{1A04EA29-C381-41C2-8652-F0AB7A02708B}"/>
    <dgm:cxn modelId="{3EDCE78E-1F6C-4EAA-8A53-D57DF7B46AC4}" type="presOf" srcId="{8188213A-32EE-4EA1-BB34-12164F83BE37}" destId="{E5350429-9A71-45B1-9C85-014E93388F66}" srcOrd="0" destOrd="0" presId="urn:microsoft.com/office/officeart/2005/8/layout/arrow2"/>
    <dgm:cxn modelId="{F423A678-CB4A-4C0E-8908-F63F28FDFF6C}" type="presOf" srcId="{8E4F71BE-8E18-4CE6-9B7D-89DFFCC1C45E}" destId="{4E380C3D-4800-44CC-AC06-44E239D83E8E}" srcOrd="0" destOrd="0" presId="urn:microsoft.com/office/officeart/2005/8/layout/arrow2"/>
    <dgm:cxn modelId="{F04BD1BB-7602-44F0-B292-5349B65010CB}" type="presOf" srcId="{E5B02AEE-6586-473F-8406-E3E435B5A023}" destId="{4CD742F1-2A2A-4097-B75A-6EE995F9A804}" srcOrd="0" destOrd="0" presId="urn:microsoft.com/office/officeart/2005/8/layout/arrow2"/>
    <dgm:cxn modelId="{49A480C0-C18C-495D-BEE2-7CD36207641D}" type="presParOf" srcId="{E5350429-9A71-45B1-9C85-014E93388F66}" destId="{BAF7EF01-2C01-4506-84D3-CAFBC3D838BE}" srcOrd="0" destOrd="0" presId="urn:microsoft.com/office/officeart/2005/8/layout/arrow2"/>
    <dgm:cxn modelId="{2FAF29D6-9325-409D-A75A-680CC10A9D04}" type="presParOf" srcId="{E5350429-9A71-45B1-9C85-014E93388F66}" destId="{66DD07D8-3303-4730-ABEB-4468B003F20D}" srcOrd="1" destOrd="0" presId="urn:microsoft.com/office/officeart/2005/8/layout/arrow2"/>
    <dgm:cxn modelId="{537A72D5-DEA7-4153-84D7-BFC846386066}" type="presParOf" srcId="{66DD07D8-3303-4730-ABEB-4468B003F20D}" destId="{B308ACEE-5FCE-43C6-B3BF-E7746C307FF7}" srcOrd="0" destOrd="0" presId="urn:microsoft.com/office/officeart/2005/8/layout/arrow2"/>
    <dgm:cxn modelId="{45145094-CE4C-48B6-81DE-981920D976F1}" type="presParOf" srcId="{66DD07D8-3303-4730-ABEB-4468B003F20D}" destId="{281C46FB-FC19-4146-88F7-CAE7DB55B51D}" srcOrd="1" destOrd="0" presId="urn:microsoft.com/office/officeart/2005/8/layout/arrow2"/>
    <dgm:cxn modelId="{6E5F6454-C919-4B34-AB6B-2E46CF6AE1A3}" type="presParOf" srcId="{66DD07D8-3303-4730-ABEB-4468B003F20D}" destId="{B36BFBC8-86B1-475D-BD73-B87AFF172500}" srcOrd="2" destOrd="0" presId="urn:microsoft.com/office/officeart/2005/8/layout/arrow2"/>
    <dgm:cxn modelId="{B8820EAA-814F-46A6-97B6-9F2A01868E67}" type="presParOf" srcId="{66DD07D8-3303-4730-ABEB-4468B003F20D}" destId="{4E380C3D-4800-44CC-AC06-44E239D83E8E}" srcOrd="3" destOrd="0" presId="urn:microsoft.com/office/officeart/2005/8/layout/arrow2"/>
    <dgm:cxn modelId="{4029F9E0-2EC7-4B22-BC52-978F15A7010C}" type="presParOf" srcId="{66DD07D8-3303-4730-ABEB-4468B003F20D}" destId="{8A1D503B-1DE7-49CD-AFC1-DA409A5E9EAD}" srcOrd="4" destOrd="0" presId="urn:microsoft.com/office/officeart/2005/8/layout/arrow2"/>
    <dgm:cxn modelId="{A292E868-09E3-48A1-9D4A-C3B730DFAB42}" type="presParOf" srcId="{66DD07D8-3303-4730-ABEB-4468B003F20D}" destId="{4CD742F1-2A2A-4097-B75A-6EE995F9A804}" srcOrd="5" destOrd="0" presId="urn:microsoft.com/office/officeart/2005/8/layout/arrow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AF7EF01-2C01-4506-84D3-CAFBC3D838BE}">
      <dsp:nvSpPr>
        <dsp:cNvPr id="0" name=""/>
        <dsp:cNvSpPr/>
      </dsp:nvSpPr>
      <dsp:spPr>
        <a:xfrm>
          <a:off x="49725" y="0"/>
          <a:ext cx="5157379" cy="2721202"/>
        </a:xfrm>
        <a:prstGeom prst="swooshArrow">
          <a:avLst>
            <a:gd name="adj1" fmla="val 25000"/>
            <a:gd name="adj2" fmla="val 25000"/>
          </a:avLst>
        </a:prstGeom>
        <a:solidFill>
          <a:srgbClr val="FF0000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hemeClr val="accent1"/>
        </a:lnRef>
        <a:fillRef idx="3">
          <a:schemeClr val="accent1"/>
        </a:fillRef>
        <a:effectRef idx="3">
          <a:schemeClr val="accent1"/>
        </a:effectRef>
        <a:fontRef idx="minor">
          <a:schemeClr val="lt1"/>
        </a:fontRef>
      </dsp:style>
    </dsp:sp>
    <dsp:sp modelId="{B308ACEE-5FCE-43C6-B3BF-E7746C307FF7}">
      <dsp:nvSpPr>
        <dsp:cNvPr id="0" name=""/>
        <dsp:cNvSpPr/>
      </dsp:nvSpPr>
      <dsp:spPr>
        <a:xfrm>
          <a:off x="49722" y="2544061"/>
          <a:ext cx="203743" cy="2037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81C46FB-FC19-4146-88F7-CAE7DB55B51D}">
      <dsp:nvSpPr>
        <dsp:cNvPr id="0" name=""/>
        <dsp:cNvSpPr/>
      </dsp:nvSpPr>
      <dsp:spPr>
        <a:xfrm>
          <a:off x="106832" y="2713278"/>
          <a:ext cx="2677454" cy="218440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7960" tIns="0" rIns="0" bIns="0" numCol="1" spcCol="1270" anchor="t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>
              <a:solidFill>
                <a:schemeClr val="accent1"/>
              </a:solidFill>
            </a:rPr>
            <a:t>Анализ</a:t>
          </a:r>
          <a:r>
            <a:rPr lang="en-US" sz="2000" b="1" kern="1200" dirty="0" smtClean="0">
              <a:solidFill>
                <a:schemeClr val="accent1"/>
              </a:solidFill>
            </a:rPr>
            <a:t> </a:t>
          </a:r>
        </a:p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0" kern="1200" dirty="0" smtClean="0">
              <a:solidFill>
                <a:schemeClr val="accent1"/>
              </a:solidFill>
            </a:rPr>
            <a:t>действующего национального законодательства относительно требований протоколов</a:t>
          </a:r>
          <a:endParaRPr lang="en-US" sz="2000" b="0" kern="1200" dirty="0">
            <a:solidFill>
              <a:schemeClr val="accent1"/>
            </a:solidFill>
          </a:endParaRPr>
        </a:p>
      </dsp:txBody>
      <dsp:txXfrm>
        <a:off x="106832" y="2713278"/>
        <a:ext cx="2677454" cy="2184406"/>
      </dsp:txXfrm>
    </dsp:sp>
    <dsp:sp modelId="{B36BFBC8-86B1-475D-BD73-B87AFF172500}">
      <dsp:nvSpPr>
        <dsp:cNvPr id="0" name=""/>
        <dsp:cNvSpPr/>
      </dsp:nvSpPr>
      <dsp:spPr>
        <a:xfrm>
          <a:off x="2714019" y="1175909"/>
          <a:ext cx="368305" cy="36830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E380C3D-4800-44CC-AC06-44E239D83E8E}">
      <dsp:nvSpPr>
        <dsp:cNvPr id="0" name=""/>
        <dsp:cNvSpPr/>
      </dsp:nvSpPr>
      <dsp:spPr>
        <a:xfrm>
          <a:off x="5453246" y="599843"/>
          <a:ext cx="3510572" cy="266434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95158" tIns="0" rIns="0" bIns="0" numCol="1" spcCol="1270" anchor="t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>
              <a:solidFill>
                <a:schemeClr val="accent1"/>
              </a:solidFill>
            </a:rPr>
            <a:t>Выбор и </a:t>
          </a:r>
          <a:r>
            <a:rPr lang="ru-RU" sz="2000" b="1" kern="1200" smtClean="0">
              <a:solidFill>
                <a:schemeClr val="accent1"/>
              </a:solidFill>
            </a:rPr>
            <a:t>обоснование действий</a:t>
          </a:r>
          <a:endParaRPr lang="en-US" sz="2000" b="1" kern="1200" dirty="0" smtClean="0">
            <a:solidFill>
              <a:schemeClr val="accent1"/>
            </a:solidFill>
          </a:endParaRPr>
        </a:p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0" kern="1200" dirty="0" smtClean="0">
              <a:solidFill>
                <a:schemeClr val="accent1"/>
              </a:solidFill>
            </a:rPr>
            <a:t>по уменьшению ущерба здоровью населению и окружающей среде в результате трансграничного загрязнения воздуха</a:t>
          </a:r>
          <a:endParaRPr lang="en-US" sz="2000" b="0" kern="1200" dirty="0" smtClean="0">
            <a:solidFill>
              <a:schemeClr val="accent1"/>
            </a:solidFill>
          </a:endParaRPr>
        </a:p>
      </dsp:txBody>
      <dsp:txXfrm>
        <a:off x="5453246" y="599843"/>
        <a:ext cx="3510572" cy="2664340"/>
      </dsp:txXfrm>
    </dsp:sp>
    <dsp:sp modelId="{8A1D503B-1DE7-49CD-AFC1-DA409A5E9EAD}">
      <dsp:nvSpPr>
        <dsp:cNvPr id="0" name=""/>
        <dsp:cNvSpPr/>
      </dsp:nvSpPr>
      <dsp:spPr>
        <a:xfrm>
          <a:off x="5306304" y="95787"/>
          <a:ext cx="509359" cy="509359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CD742F1-2A2A-4097-B75A-6EE995F9A804}">
      <dsp:nvSpPr>
        <dsp:cNvPr id="0" name=""/>
        <dsp:cNvSpPr/>
      </dsp:nvSpPr>
      <dsp:spPr>
        <a:xfrm>
          <a:off x="2736296" y="1584166"/>
          <a:ext cx="2450641" cy="283857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9899" tIns="0" rIns="0" bIns="0" numCol="1" spcCol="1270" anchor="t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000" b="1" kern="1200" dirty="0" err="1" smtClean="0">
              <a:solidFill>
                <a:schemeClr val="accent1"/>
              </a:solidFill>
            </a:rPr>
            <a:t>Возможные</a:t>
          </a:r>
          <a:r>
            <a:rPr lang="uk-UA" sz="2000" b="1" kern="1200" dirty="0" smtClean="0">
              <a:solidFill>
                <a:schemeClr val="accent1"/>
              </a:solidFill>
            </a:rPr>
            <a:t> </a:t>
          </a:r>
          <a:r>
            <a:rPr lang="uk-UA" sz="2000" b="1" kern="1200" dirty="0" err="1" smtClean="0">
              <a:solidFill>
                <a:schemeClr val="accent1"/>
              </a:solidFill>
            </a:rPr>
            <a:t>мероприятия</a:t>
          </a:r>
          <a:endParaRPr lang="uk-UA" sz="2000" b="1" kern="1200" dirty="0" smtClean="0">
            <a:solidFill>
              <a:schemeClr val="accent1"/>
            </a:solidFill>
          </a:endParaRPr>
        </a:p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0" kern="1200" dirty="0" smtClean="0">
              <a:solidFill>
                <a:schemeClr val="accent1"/>
              </a:solidFill>
            </a:rPr>
            <a:t>по сокращению и выбросов SO</a:t>
          </a:r>
          <a:r>
            <a:rPr lang="ru-RU" sz="2000" b="0" kern="1200" baseline="-25000" dirty="0" smtClean="0">
              <a:solidFill>
                <a:schemeClr val="accent1"/>
              </a:solidFill>
            </a:rPr>
            <a:t>2</a:t>
          </a:r>
          <a:r>
            <a:rPr lang="ru-RU" sz="2000" b="0" kern="1200" dirty="0" smtClean="0">
              <a:solidFill>
                <a:schemeClr val="accent1"/>
              </a:solidFill>
            </a:rPr>
            <a:t>, NO</a:t>
          </a:r>
          <a:r>
            <a:rPr lang="ru-RU" sz="2000" b="0" kern="1200" baseline="-25000" dirty="0" smtClean="0">
              <a:solidFill>
                <a:schemeClr val="accent1"/>
              </a:solidFill>
            </a:rPr>
            <a:t>X</a:t>
          </a:r>
          <a:r>
            <a:rPr lang="ru-RU" sz="2000" b="0" kern="1200" dirty="0" smtClean="0">
              <a:solidFill>
                <a:schemeClr val="accent1"/>
              </a:solidFill>
            </a:rPr>
            <a:t>, NH</a:t>
          </a:r>
          <a:r>
            <a:rPr lang="ru-RU" sz="2000" b="0" kern="1200" baseline="-25000" dirty="0" smtClean="0">
              <a:solidFill>
                <a:schemeClr val="accent1"/>
              </a:solidFill>
            </a:rPr>
            <a:t>3</a:t>
          </a:r>
          <a:r>
            <a:rPr lang="ru-RU" sz="2000" b="0" kern="1200" dirty="0" smtClean="0">
              <a:solidFill>
                <a:schemeClr val="accent1"/>
              </a:solidFill>
            </a:rPr>
            <a:t>, ЛОС, ТМ и СОЗ в результате антропогенной деятельности</a:t>
          </a:r>
          <a:endParaRPr lang="en-US" sz="2000" b="0" kern="1200" dirty="0" smtClean="0">
            <a:solidFill>
              <a:schemeClr val="accent1"/>
            </a:solidFill>
          </a:endParaRPr>
        </a:p>
      </dsp:txBody>
      <dsp:txXfrm>
        <a:off x="2736296" y="1584166"/>
        <a:ext cx="2450641" cy="283857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">
  <dgm:title val=""/>
  <dgm:desc val=""/>
  <dgm:catLst>
    <dgm:cat type="process" pri="2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  <dgm:dir/>
      <dgm:resizeHandles val="exact"/>
    </dgm:varLst>
    <dgm:alg type="composite">
      <dgm:param type="ar" val="1.6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ruleLst/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>
              <dgm:adj idx="2" val="0.25"/>
            </dgm:adjLst>
          </dgm:shape>
          <dgm:presOf/>
          <dgm:constrLst/>
          <dgm:ruleLst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ctrX" for="ch" forName="bullet1" refType="w" fact="0.8"/>
                <dgm:constr type="ctrY" for="ch" forName="bullet1" refType="h" fact="0.262"/>
                <dgm:constr type="w" for="ch" forName="bullet1" refType="w" fact="0.074"/>
                <dgm:constr type="h" for="ch" forName="bullet1" refType="w" refFor="ch" refForName="bullet1"/>
                <dgm:constr type="r" for="ch" forName="textBox1" refType="ctrX" refFor="ch" refForName="bullet1"/>
                <dgm:constr type="t" for="ch" forName="textBox1" refType="ctrY" refFor="ch" refForName="bullet1"/>
                <dgm:constr type="w" for="ch" forName="textBox1" refType="w" fact="0.4"/>
                <dgm:constr type="h" for="ch" forName="textBox1" refType="h" fact="0.738"/>
                <dgm:constr type="userA" refType="h" refFor="ch" refForName="bullet1" fact="0.53"/>
                <dgm:constr type="rMarg" for="ch" forName="textBox1" refType="userA" fact="2.834"/>
                <dgm:constr type="primFontSz" for="ch" ptType="node" op="equ" val="65"/>
              </dgm:constrLst>
              <dgm:ruleLst/>
              <dgm:forEach name="Name5" axis="ch" ptType="node" cnt="1"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r"/>
                    <dgm:param type="parTxRTLAlign" val="r"/>
                  </dgm:alg>
                  <dgm:shape xmlns:r="http://schemas.openxmlformats.org/officeDocument/2006/relationships" type="round2DiagRect" r:blip="">
                    <dgm:adjLst/>
                  </dgm:shape>
                  <dgm:presOf axis="desOrSelf" ptType="node"/>
                  <dgm:constrLst>
                    <dgm:constr type="lMarg"/>
                    <dgm:constr type="tMarg"/>
                    <dgm:constr type="bMarg"/>
                  </dgm:constrLst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7">
                <dgm:if name="Name8" func="var" arg="dir" op="equ" val="norm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l" for="ch" forName="textBox2a" refType="ctrX" refFor="ch" refForName="bullet2a"/>
                    <dgm:constr type="t" for="ch" forName="textBox2a" refType="ctrY" refFor="ch" refForName="bullet2a"/>
                    <dgm:constr type="w" for="ch" forName="textBox2a" refType="w" fact="0.325"/>
                    <dgm:constr type="h" for="ch" forName="textBox2a" refType="h" fact="0.427"/>
                    <dgm:constr type="userA" refType="h" refFor="ch" refForName="bullet2a" fact="0.53"/>
                    <dgm:constr type="l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l" for="ch" forName="textBox2b" refType="ctrX" refFor="ch" refForName="bullet2b"/>
                    <dgm:constr type="t" for="ch" forName="textBox2b" refType="ctrY" refFor="ch" refForName="bullet2b"/>
                    <dgm:constr type="w" for="ch" forName="textBox2b" refType="w" fact="0.325"/>
                    <dgm:constr type="h" for="ch" forName="textBox2b" refType="h" fact="0.662"/>
                    <dgm:constr type="userB" refType="h" refFor="ch" refForName="bullet2b" fact="0.53"/>
                    <dgm:constr type="lMarg" for="ch" forName="textBox2b" refType="userB" fact="2.834"/>
                    <dgm:constr type="primFontSz" for="ch" ptType="node" op="equ" val="65"/>
                  </dgm:constrLst>
                </dgm:if>
                <dgm:else name="Name9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r" for="ch" forName="textBox2a" refType="ctrX" refFor="ch" refForName="bullet2a"/>
                    <dgm:constr type="b" for="ch" forName="textBox2a" refType="ctrY" refFor="ch" refForName="bullet2a"/>
                    <dgm:constr type="w" for="ch" forName="textBox2a" refType="w" fact="0.25"/>
                    <dgm:constr type="h" for="ch" forName="textBox2a" refType="h" fact="0.573"/>
                    <dgm:constr type="userA" refType="h" refFor="ch" refForName="bullet2a" fact="0.53"/>
                    <dgm:constr type="r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r" for="ch" forName="textBox2b" refType="ctrX" refFor="ch" refForName="bullet2b"/>
                    <dgm:constr type="b" for="ch" forName="textBox2b" refType="ctrY" refFor="ch" refForName="bullet2b"/>
                    <dgm:constr type="w" for="ch" forName="textBox2b" refType="w" fact="0.28"/>
                    <dgm:constr type="h" for="ch" forName="textBox2b" refType="h" fact="0.338"/>
                    <dgm:constr type="userB" refType="h" refFor="ch" refForName="bullet2b" fact="0.53"/>
                    <dgm:constr type="rMarg" for="ch" forName="textBox2b" refType="userB" fact="2.834"/>
                    <dgm:constr type="primFontSz" for="ch" ptType="node" op="equ" val="65"/>
                  </dgm:constrLst>
                </dgm:else>
              </dgm:choose>
              <dgm:ruleLst/>
              <dgm:forEach name="Name10" axis="ch" ptType="node" cnt="1"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a" styleLbl="revTx">
                  <dgm:varLst>
                    <dgm:bulletEnabled val="1"/>
                  </dgm:varLst>
                  <dgm:choose name="Name11">
                    <dgm:if name="Name12" func="var" arg="dir" op="equ" val="norm">
                      <dgm:choose name="Name13">
                        <dgm:if name="Name1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6">
                      <dgm:choose name="Name17">
                        <dgm:if name="Name1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">
                    <dgm:if name="Name2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23" axis="ch" ptType="node" st="2" cnt="1"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b" styleLbl="revTx">
                  <dgm:varLst>
                    <dgm:bulletEnabled val="1"/>
                  </dgm:varLst>
                  <dgm:choose name="Name24">
                    <dgm:if name="Name25" func="var" arg="dir" op="equ" val="norm">
                      <dgm:choose name="Name26">
                        <dgm:if name="Name2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2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29">
                      <dgm:choose name="Name30">
                        <dgm:if name="Name3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3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33">
                    <dgm:if name="Name3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3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36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37">
                <dgm:if name="Name38" func="var" arg="dir" op="equ" val="norm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l" for="ch" forName="textBox3a" refType="ctrX" refFor="ch" refForName="bullet3a"/>
                    <dgm:constr type="t" for="ch" forName="textBox3a" refType="ctrY" refFor="ch" refForName="bullet3a"/>
                    <dgm:constr type="w" for="ch" forName="textBox3a" refType="w" fact="0.233"/>
                    <dgm:constr type="h" for="ch" forName="textBox3a" refType="h" fact="0.289"/>
                    <dgm:constr type="userA" refType="h" refFor="ch" refForName="bullet3a" fact="0.53"/>
                    <dgm:constr type="l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l" for="ch" forName="textBox3b" refType="ctrX" refFor="ch" refForName="bullet3b"/>
                    <dgm:constr type="t" for="ch" forName="textBox3b" refType="ctrY" refFor="ch" refForName="bullet3b"/>
                    <dgm:constr type="w" for="ch" forName="textBox3b" refType="w" fact="0.24"/>
                    <dgm:constr type="h" for="ch" forName="textBox3b" refType="h" fact="0.544"/>
                    <dgm:constr type="userB" refType="h" refFor="ch" refForName="bullet3b" fact="0.53"/>
                    <dgm:constr type="l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l" for="ch" forName="textBox3c" refType="ctrX" refFor="ch" refForName="bullet3c"/>
                    <dgm:constr type="t" for="ch" forName="textBox3c" refType="ctrY" refFor="ch" refForName="bullet3c"/>
                    <dgm:constr type="w" for="ch" forName="textBox3c" refType="w" fact="0.24"/>
                    <dgm:constr type="h" for="ch" forName="textBox3c" refType="h" fact="0.695"/>
                    <dgm:constr type="userC" refType="h" refFor="ch" refForName="bullet3c" fact="0.53"/>
                    <dgm:constr type="lMarg" for="ch" forName="textBox3c" refType="userC" fact="2.834"/>
                    <dgm:constr type="primFontSz" for="ch" ptType="node" op="equ" val="65"/>
                  </dgm:constrLst>
                </dgm:if>
                <dgm:else name="Name39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r" for="ch" forName="textBox3a" refType="ctrX" refFor="ch" refForName="bullet3a"/>
                    <dgm:constr type="b" for="ch" forName="textBox3a" refType="ctrY" refFor="ch" refForName="bullet3a"/>
                    <dgm:constr type="w" for="ch" forName="textBox3a" refType="w" fact="0.14"/>
                    <dgm:constr type="h" for="ch" forName="textBox3a" refType="h" fact="0.711"/>
                    <dgm:constr type="userA" refType="h" refFor="ch" refForName="bullet3a" fact="0.53"/>
                    <dgm:constr type="r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r" for="ch" forName="textBox3b" refType="ctrX" refFor="ch" refForName="bullet3b"/>
                    <dgm:constr type="b" for="ch" forName="textBox3b" refType="ctrY" refFor="ch" refForName="bullet3b"/>
                    <dgm:constr type="w" for="ch" forName="textBox3b" refType="w" fact="0.24"/>
                    <dgm:constr type="h" for="ch" forName="textBox3b" refType="h" fact="0.456"/>
                    <dgm:constr type="userB" refType="h" refFor="ch" refForName="bullet3b" fact="0.53"/>
                    <dgm:constr type="r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r" for="ch" forName="textBox3c" refType="ctrX" refFor="ch" refForName="bullet3c"/>
                    <dgm:constr type="b" for="ch" forName="textBox3c" refType="ctrY" refFor="ch" refForName="bullet3c"/>
                    <dgm:constr type="w" for="ch" forName="textBox3c" refType="w" fact="0.24"/>
                    <dgm:constr type="h" for="ch" forName="textBox3c" refType="h" fact="0.305"/>
                    <dgm:constr type="userC" refType="h" refFor="ch" refForName="bullet3c" fact="0.53"/>
                    <dgm:constr type="rMarg" for="ch" forName="textBox3c" refType="userC" fact="2.834"/>
                    <dgm:constr type="primFontSz" for="ch" ptType="node" op="equ" val="65"/>
                  </dgm:constrLst>
                </dgm:else>
              </dgm:choose>
              <dgm:ruleLst/>
              <dgm:forEach name="Name40" axis="ch" ptType="node" cnt="1"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a" styleLbl="revTx">
                  <dgm:varLst>
                    <dgm:bulletEnabled val="1"/>
                  </dgm:varLst>
                  <dgm:choose name="Name41">
                    <dgm:if name="Name42" func="var" arg="dir" op="equ" val="norm">
                      <dgm:choose name="Name43">
                        <dgm:if name="Name4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4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46">
                      <dgm:choose name="Name47">
                        <dgm:if name="Name4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4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50">
                    <dgm:if name="Name5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5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53" axis="ch" ptType="node" st="2" cnt="1"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b" styleLbl="revTx">
                  <dgm:varLst>
                    <dgm:bulletEnabled val="1"/>
                  </dgm:varLst>
                  <dgm:choose name="Name54">
                    <dgm:if name="Name55" func="var" arg="dir" op="equ" val="norm">
                      <dgm:choose name="Name56">
                        <dgm:if name="Name5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5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59">
                      <dgm:choose name="Name60">
                        <dgm:if name="Name6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6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63">
                    <dgm:if name="Name6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6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66" axis="ch" ptType="node" st="3" cnt="1"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c" styleLbl="revTx">
                  <dgm:varLst>
                    <dgm:bulletEnabled val="1"/>
                  </dgm:varLst>
                  <dgm:choose name="Name67">
                    <dgm:if name="Name68" func="var" arg="dir" op="equ" val="norm">
                      <dgm:choose name="Name69">
                        <dgm:if name="Name7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7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72">
                      <dgm:choose name="Name73">
                        <dgm:if name="Name7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7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76">
                    <dgm:if name="Name7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7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79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80">
                <dgm:if name="Name81" func="var" arg="dir" op="equ" val="norm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l" for="ch" forName="textBox4a" refType="ctrX" refFor="ch" refForName="bullet4a"/>
                    <dgm:constr type="t" for="ch" forName="textBox4a" refType="ctrY" refFor="ch" refForName="bullet4a"/>
                    <dgm:constr type="w" for="ch" forName="textBox4a" refType="w" fact="0.171"/>
                    <dgm:constr type="h" for="ch" forName="textBox4a" refType="h" fact="0.238"/>
                    <dgm:constr type="userA" refType="h" refFor="ch" refForName="bullet4a" fact="0.53"/>
                    <dgm:constr type="l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l" for="ch" forName="textBox4b" refType="ctrX" refFor="ch" refForName="bullet4b"/>
                    <dgm:constr type="t" for="ch" forName="textBox4b" refType="ctrY" refFor="ch" refForName="bullet4b"/>
                    <dgm:constr type="w" for="ch" forName="textBox4b" refType="w" fact="0.21"/>
                    <dgm:constr type="h" for="ch" forName="textBox4b" refType="h" fact="0.457"/>
                    <dgm:constr type="userB" refType="h" refFor="ch" refForName="bullet4b" fact="0.53"/>
                    <dgm:constr type="l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l" for="ch" forName="textBox4c" refType="ctrX" refFor="ch" refForName="bullet4c"/>
                    <dgm:constr type="t" for="ch" forName="textBox4c" refType="ctrY" refFor="ch" refForName="bullet4c"/>
                    <dgm:constr type="w" for="ch" forName="textBox4c" refType="w" fact="0.21"/>
                    <dgm:constr type="h" for="ch" forName="textBox4c" refType="h" fact="0.618"/>
                    <dgm:constr type="userC" refType="h" refFor="ch" refForName="bullet4c" fact="0.53"/>
                    <dgm:constr type="l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l" for="ch" forName="textBox4d" refType="ctrX" refFor="ch" refForName="bullet4d"/>
                    <dgm:constr type="t" for="ch" forName="textBox4d" refType="ctrY" refFor="ch" refForName="bullet4d"/>
                    <dgm:constr type="w" for="ch" forName="textBox4d" refType="w" fact="0.21"/>
                    <dgm:constr type="h" for="ch" forName="textBox4d" refType="h" fact="0.717"/>
                    <dgm:constr type="userD" refType="h" refFor="ch" refForName="bullet4d" fact="0.53"/>
                    <dgm:constr type="lMarg" for="ch" forName="textBox4d" refType="userD" fact="2.834"/>
                    <dgm:constr type="primFontSz" for="ch" ptType="node" op="equ" val="65"/>
                  </dgm:constrLst>
                </dgm:if>
                <dgm:else name="Name82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r" for="ch" forName="textBox4a" refType="ctrX" refFor="ch" refForName="bullet4a"/>
                    <dgm:constr type="b" for="ch" forName="textBox4a" refType="ctrY" refFor="ch" refForName="bullet4a"/>
                    <dgm:constr type="w" for="ch" forName="textBox4a" refType="w" fact="0.11"/>
                    <dgm:constr type="h" for="ch" forName="textBox4a" refType="h" fact="0.762"/>
                    <dgm:constr type="userA" refType="h" refFor="ch" refForName="bullet4a" fact="0.53"/>
                    <dgm:constr type="r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r" for="ch" forName="textBox4b" refType="ctrX" refFor="ch" refForName="bullet4b"/>
                    <dgm:constr type="b" for="ch" forName="textBox4b" refType="ctrY" refFor="ch" refForName="bullet4b"/>
                    <dgm:constr type="w" for="ch" forName="textBox4b" refType="w" fact="0.171"/>
                    <dgm:constr type="h" for="ch" forName="textBox4b" refType="h" fact="0.543"/>
                    <dgm:constr type="userB" refType="h" refFor="ch" refForName="bullet4b" fact="0.53"/>
                    <dgm:constr type="r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r" for="ch" forName="textBox4c" refType="ctrX" refFor="ch" refForName="bullet4c"/>
                    <dgm:constr type="b" for="ch" forName="textBox4c" refType="ctrY" refFor="ch" refForName="bullet4c"/>
                    <dgm:constr type="w" for="ch" forName="textBox4c" refType="w" fact="0.21"/>
                    <dgm:constr type="h" for="ch" forName="textBox4c" refType="h" fact="0.382"/>
                    <dgm:constr type="userC" refType="h" refFor="ch" refForName="bullet4c" fact="0.53"/>
                    <dgm:constr type="r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r" for="ch" forName="textBox4d" refType="ctrX" refFor="ch" refForName="bullet4d"/>
                    <dgm:constr type="b" for="ch" forName="textBox4d" refType="ctrY" refFor="ch" refForName="bullet4d"/>
                    <dgm:constr type="w" for="ch" forName="textBox4d" refType="w" fact="0.21"/>
                    <dgm:constr type="h" for="ch" forName="textBox4d" refType="h" fact="0.283"/>
                    <dgm:constr type="userD" refType="h" refFor="ch" refForName="bullet4d" fact="0.53"/>
                    <dgm:constr type="rMarg" for="ch" forName="textBox4d" refType="userD" fact="2.834"/>
                    <dgm:constr type="primFontSz" for="ch" ptType="node" op="equ" val="65"/>
                  </dgm:constrLst>
                </dgm:else>
              </dgm:choose>
              <dgm:ruleLst/>
              <dgm:forEach name="Name83" axis="ch" ptType="node" cnt="1"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a" styleLbl="revTx">
                  <dgm:varLst>
                    <dgm:bulletEnabled val="1"/>
                  </dgm:varLst>
                  <dgm:choose name="Name84">
                    <dgm:if name="Name85" func="var" arg="dir" op="equ" val="norm">
                      <dgm:choose name="Name86">
                        <dgm:if name="Name8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8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89">
                      <dgm:choose name="Name90">
                        <dgm:if name="Name9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9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93">
                    <dgm:if name="Name9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9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96" axis="ch" ptType="node" st="2" cnt="1"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b" styleLbl="revTx">
                  <dgm:varLst>
                    <dgm:bulletEnabled val="1"/>
                  </dgm:varLst>
                  <dgm:choose name="Name97">
                    <dgm:if name="Name98" func="var" arg="dir" op="equ" val="norm">
                      <dgm:choose name="Name99">
                        <dgm:if name="Name10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0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0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06">
                    <dgm:if name="Name10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0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09" axis="ch" ptType="node" st="3" cnt="1"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c" styleLbl="revTx">
                  <dgm:varLst>
                    <dgm:bulletEnabled val="1"/>
                  </dgm:varLst>
                  <dgm:choose name="Name110">
                    <dgm:if name="Name111" func="var" arg="dir" op="equ" val="norm">
                      <dgm:choose name="Name112">
                        <dgm:if name="Name11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1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15">
                      <dgm:choose name="Name116">
                        <dgm:if name="Name11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1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19">
                    <dgm:if name="Name12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2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22" axis="ch" ptType="node" st="4" cnt="1"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d" styleLbl="revTx">
                  <dgm:varLst>
                    <dgm:bulletEnabled val="1"/>
                  </dgm:varLst>
                  <dgm:choose name="Name123">
                    <dgm:if name="Name124" func="var" arg="dir" op="equ" val="norm">
                      <dgm:choose name="Name125">
                        <dgm:if name="Name12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2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28">
                      <dgm:choose name="Name129">
                        <dgm:if name="Name13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3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32">
                    <dgm:if name="Name13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3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else name="Name135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136">
                <dgm:if name="Name137" func="var" arg="dir" op="equ" val="norm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l" for="ch" forName="textBox5a" refType="ctrX" refFor="ch" refForName="bullet5a"/>
                    <dgm:constr type="t" for="ch" forName="textBox5a" refType="ctrY" refFor="ch" refForName="bullet5a"/>
                    <dgm:constr type="w" for="ch" forName="textBox5a" refType="w" fact="0.131"/>
                    <dgm:constr type="h" for="ch" forName="textBox5a" refType="h" fact="0.238"/>
                    <dgm:constr type="userA" refType="h" refFor="ch" refForName="bullet5a" fact="0.53"/>
                    <dgm:constr type="l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l" for="ch" forName="textBox5b" refType="ctrX" refFor="ch" refForName="bullet5b"/>
                    <dgm:constr type="t" for="ch" forName="textBox5b" refType="ctrY" refFor="ch" refForName="bullet5b"/>
                    <dgm:constr type="w" for="ch" forName="textBox5b" refType="w" fact="0.166"/>
                    <dgm:constr type="h" for="ch" forName="textBox5b" refType="h" fact="0.419"/>
                    <dgm:constr type="userB" refType="h" refFor="ch" refForName="bullet5b" fact="0.53"/>
                    <dgm:constr type="l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l" for="ch" forName="textBox5c" refType="ctrX" refFor="ch" refForName="bullet5c"/>
                    <dgm:constr type="t" for="ch" forName="textBox5c" refType="ctrY" refFor="ch" refForName="bullet5c"/>
                    <dgm:constr type="w" for="ch" forName="textBox5c" refType="w" fact="0.193"/>
                    <dgm:constr type="h" for="ch" forName="textBox5c" refType="h" fact="0.562"/>
                    <dgm:constr type="userC" refType="h" refFor="ch" refForName="bullet5c" fact="0.53"/>
                    <dgm:constr type="l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l" for="ch" forName="textBox5d" refType="ctrX" refFor="ch" refForName="bullet5d"/>
                    <dgm:constr type="t" for="ch" forName="textBox5d" refType="ctrY" refFor="ch" refForName="bullet5d"/>
                    <dgm:constr type="w" for="ch" forName="textBox5d" refType="w" fact="0.2"/>
                    <dgm:constr type="h" for="ch" forName="textBox5d" refType="h" fact="0.67"/>
                    <dgm:constr type="userD" refType="h" refFor="ch" refForName="bullet5d" fact="0.53"/>
                    <dgm:constr type="l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l" for="ch" forName="textBox5e" refType="ctrX" refFor="ch" refForName="bullet5e"/>
                    <dgm:constr type="t" for="ch" forName="textBox5e" refType="ctrY" refFor="ch" refForName="bullet5e"/>
                    <dgm:constr type="w" for="ch" forName="textBox5e" refType="w" fact="0.2"/>
                    <dgm:constr type="h" for="ch" forName="textBox5e" refType="h" fact="0.736"/>
                    <dgm:constr type="userE" refType="h" refFor="ch" refForName="bullet5e" fact="0.53"/>
                    <dgm:constr type="lMarg" for="ch" forName="textBox5e" refType="userE" fact="2.834"/>
                    <dgm:constr type="primFontSz" for="ch" ptType="node" op="equ" val="65"/>
                  </dgm:constrLst>
                </dgm:if>
                <dgm:else name="Name138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r" for="ch" forName="textBox5a" refType="ctrX" refFor="ch" refForName="bullet5a"/>
                    <dgm:constr type="b" for="ch" forName="textBox5a" refType="ctrY" refFor="ch" refForName="bullet5a"/>
                    <dgm:constr type="w" for="ch" forName="textBox5a" refType="w" fact="0.11"/>
                    <dgm:constr type="h" for="ch" forName="textBox5a" refType="h" fact="0.762"/>
                    <dgm:constr type="userA" refType="h" refFor="ch" refForName="bullet5a" fact="0.53"/>
                    <dgm:constr type="r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r" for="ch" forName="textBox5b" refType="ctrX" refFor="ch" refForName="bullet5b"/>
                    <dgm:constr type="b" for="ch" forName="textBox5b" refType="ctrY" refFor="ch" refForName="bullet5b"/>
                    <dgm:constr type="w" for="ch" forName="textBox5b" refType="w" fact="0.131"/>
                    <dgm:constr type="h" for="ch" forName="textBox5b" refType="h" fact="0.581"/>
                    <dgm:constr type="userB" refType="h" refFor="ch" refForName="bullet5b" fact="0.53"/>
                    <dgm:constr type="r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r" for="ch" forName="textBox5c" refType="ctrX" refFor="ch" refForName="bullet5c"/>
                    <dgm:constr type="b" for="ch" forName="textBox5c" refType="ctrY" refFor="ch" refForName="bullet5c"/>
                    <dgm:constr type="w" for="ch" forName="textBox5c" refType="w" fact="0.166"/>
                    <dgm:constr type="h" for="ch" forName="textBox5c" refType="h" fact="0.438"/>
                    <dgm:constr type="userC" refType="h" refFor="ch" refForName="bullet5c" fact="0.53"/>
                    <dgm:constr type="r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r" for="ch" forName="textBox5d" refType="ctrX" refFor="ch" refForName="bullet5d"/>
                    <dgm:constr type="b" for="ch" forName="textBox5d" refType="ctrY" refFor="ch" refForName="bullet5d"/>
                    <dgm:constr type="w" for="ch" forName="textBox5d" refType="w" fact="0.193"/>
                    <dgm:constr type="h" for="ch" forName="textBox5d" refType="h" fact="0.33"/>
                    <dgm:constr type="userD" refType="h" refFor="ch" refForName="bullet5d" fact="0.53"/>
                    <dgm:constr type="r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r" for="ch" forName="textBox5e" refType="ctrX" refFor="ch" refForName="bullet5e"/>
                    <dgm:constr type="b" for="ch" forName="textBox5e" refType="ctrY" refFor="ch" refForName="bullet5e"/>
                    <dgm:constr type="w" for="ch" forName="textBox5e" refType="w" fact="0.2"/>
                    <dgm:constr type="h" for="ch" forName="textBox5e" refType="h" fact="0.264"/>
                    <dgm:constr type="userE" refType="h" refFor="ch" refForName="bullet5e" fact="0.53"/>
                    <dgm:constr type="rMarg" for="ch" forName="textBox5e" refType="userE" fact="2.834"/>
                    <dgm:constr type="primFontSz" for="ch" ptType="node" op="equ" val="65"/>
                  </dgm:constrLst>
                </dgm:else>
              </dgm:choose>
              <dgm:ruleLst/>
              <dgm:forEach name="Name139" axis="ch" ptType="node" cnt="1"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a" styleLbl="revTx">
                  <dgm:varLst>
                    <dgm:bulletEnabled val="1"/>
                  </dgm:varLst>
                  <dgm:choose name="Name140">
                    <dgm:if name="Name141" func="var" arg="dir" op="equ" val="norm">
                      <dgm:choose name="Name142">
                        <dgm:if name="Name14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4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45">
                      <dgm:choose name="Name146">
                        <dgm:if name="Name14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4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49">
                    <dgm:if name="Name15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5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52" axis="ch" ptType="node" st="2" cnt="1"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b" styleLbl="revTx">
                  <dgm:varLst>
                    <dgm:bulletEnabled val="1"/>
                  </dgm:varLst>
                  <dgm:choose name="Name153">
                    <dgm:if name="Name154" func="var" arg="dir" op="equ" val="norm">
                      <dgm:choose name="Name155">
                        <dgm:if name="Name15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58">
                      <dgm:choose name="Name159">
                        <dgm:if name="Name16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6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62">
                    <dgm:if name="Name16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6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65" axis="ch" ptType="node" st="3" cnt="1"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c" styleLbl="revTx">
                  <dgm:varLst>
                    <dgm:bulletEnabled val="1"/>
                  </dgm:varLst>
                  <dgm:choose name="Name166">
                    <dgm:if name="Name167" func="var" arg="dir" op="equ" val="norm">
                      <dgm:choose name="Name168">
                        <dgm:if name="Name169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70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71">
                      <dgm:choose name="Name172">
                        <dgm:if name="Name173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74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75">
                    <dgm:if name="Name176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77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78" axis="ch" ptType="node" st="4" cnt="1"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d" styleLbl="revTx">
                  <dgm:varLst>
                    <dgm:bulletEnabled val="1"/>
                  </dgm:varLst>
                  <dgm:choose name="Name179">
                    <dgm:if name="Name180" func="var" arg="dir" op="equ" val="norm">
                      <dgm:choose name="Name181">
                        <dgm:if name="Name182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83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84">
                      <dgm:choose name="Name185">
                        <dgm:if name="Name186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87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88">
                    <dgm:if name="Name189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90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91" axis="ch" ptType="node" st="5" cnt="1"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e" styleLbl="revTx">
                  <dgm:varLst>
                    <dgm:bulletEnabled val="1"/>
                  </dgm:varLst>
                  <dgm:choose name="Name192">
                    <dgm:if name="Name193" func="var" arg="dir" op="equ" val="norm">
                      <dgm:choose name="Name194">
                        <dgm:if name="Name195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96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97">
                      <dgm:choose name="Name198">
                        <dgm:if name="Name199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200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1">
                    <dgm:if name="Name202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03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else>
        </dgm:choose>
      </dgm:if>
      <dgm:else name="Name204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1AE344-FA18-423A-BC2A-C0D1D32ECB5A}" type="datetimeFigureOut">
              <a:rPr lang="en-US" smtClean="0"/>
              <a:pPr/>
              <a:t>9/21/2012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32CC922-47BE-4058-8925-92130D38697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25437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2" y="0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/>
          <a:lstStyle>
            <a:lvl1pPr algn="r">
              <a:defRPr sz="1200"/>
            </a:lvl1pPr>
          </a:lstStyle>
          <a:p>
            <a:fld id="{D5F3A010-5C24-4441-AA09-F84D667FBE29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108" tIns="46054" rIns="92108" bIns="46054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4"/>
            <a:ext cx="5438140" cy="4466987"/>
          </a:xfrm>
          <a:prstGeom prst="rect">
            <a:avLst/>
          </a:prstGeom>
        </p:spPr>
        <p:txBody>
          <a:bodyPr vert="horz" lIns="92108" tIns="46054" rIns="92108" bIns="460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2" y="9428583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 anchor="b"/>
          <a:lstStyle>
            <a:lvl1pPr algn="r">
              <a:defRPr sz="1200"/>
            </a:lvl1pPr>
          </a:lstStyle>
          <a:p>
            <a:fld id="{F12E0633-D742-427C-95D8-0F1C541939B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12453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E418958-F946-4E52-80DC-D02C8EECAE73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184716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864708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864708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160112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160112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160112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2E0633-D742-427C-95D8-0F1C541939B4}" type="slidenum">
              <a:rPr lang="en-GB" smtClean="0"/>
              <a:pPr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160112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E418958-F946-4E52-80DC-D02C8EECAE73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55049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4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1">
          <a:blip r:embed="rId2" cstate="print">
            <a:lum/>
          </a:blip>
          <a:srcRect/>
          <a:stretch>
            <a:fillRect l="-11000" r="-1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6992"/>
            <a:ext cx="7772400" cy="1470025"/>
          </a:xfrm>
        </p:spPr>
        <p:txBody>
          <a:bodyPr/>
          <a:lstStyle>
            <a:lvl1pPr algn="ctr">
              <a:defRPr b="0" i="0">
                <a:solidFill>
                  <a:srgbClr val="FFFFE1"/>
                </a:solidFill>
                <a:latin typeface="Eras Light ITC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41168"/>
            <a:ext cx="6400800" cy="144016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GB" dirty="0"/>
          </a:p>
        </p:txBody>
      </p:sp>
      <p:pic>
        <p:nvPicPr>
          <p:cNvPr id="8" name="Picture 2" descr="800px-Flag_of_Europe_svg"/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956376" y="6093296"/>
            <a:ext cx="842184" cy="563835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9" name="Picture 8"/>
          <p:cNvPicPr>
            <a:picLocks noChangeAspect="1" noChangeArrowheads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" y="6199806"/>
            <a:ext cx="7308304" cy="457325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lowchart: Document 9"/>
          <p:cNvSpPr/>
          <p:nvPr userDrawn="1"/>
        </p:nvSpPr>
        <p:spPr>
          <a:xfrm>
            <a:off x="0" y="0"/>
            <a:ext cx="9144000" cy="1628800"/>
          </a:xfrm>
          <a:prstGeom prst="flowChartDocument">
            <a:avLst/>
          </a:prstGeom>
          <a:solidFill>
            <a:schemeClr val="bg1"/>
          </a:solidFill>
          <a:ln>
            <a:noFill/>
          </a:ln>
          <a:effectLst>
            <a:outerShdw blurRad="279400" dist="38100" dir="5400000" algn="t" rotWithShape="0">
              <a:schemeClr val="accent2">
                <a:lumMod val="75000"/>
                <a:alpha val="4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lnSpc>
                <a:spcPct val="80000"/>
              </a:lnSpc>
              <a:defRPr sz="4000" i="1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16832"/>
            <a:ext cx="8229600" cy="4464496"/>
          </a:xfrm>
        </p:spPr>
        <p:txBody>
          <a:bodyPr/>
          <a:lstStyle>
            <a:lvl1pPr>
              <a:spcBef>
                <a:spcPts val="1200"/>
              </a:spcBef>
              <a:defRPr sz="2800">
                <a:solidFill>
                  <a:schemeClr val="accent2"/>
                </a:solidFill>
              </a:defRPr>
            </a:lvl1pPr>
            <a:lvl2pPr>
              <a:defRPr sz="2400">
                <a:solidFill>
                  <a:schemeClr val="tx2"/>
                </a:solidFill>
              </a:defRPr>
            </a:lvl2pPr>
            <a:lvl3pPr>
              <a:defRPr sz="2400">
                <a:solidFill>
                  <a:schemeClr val="tx2"/>
                </a:solidFill>
              </a:defRPr>
            </a:lvl3pPr>
            <a:lvl4pPr>
              <a:defRPr sz="2400">
                <a:solidFill>
                  <a:schemeClr val="tx2"/>
                </a:solidFill>
              </a:defRPr>
            </a:lvl4pPr>
            <a:lvl5pPr>
              <a:defRPr sz="240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lowchart: Document 7"/>
          <p:cNvSpPr/>
          <p:nvPr userDrawn="1"/>
        </p:nvSpPr>
        <p:spPr>
          <a:xfrm>
            <a:off x="0" y="0"/>
            <a:ext cx="9144000" cy="1628800"/>
          </a:xfrm>
          <a:prstGeom prst="flowChartDocumen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lowchart: Document 9"/>
          <p:cNvSpPr/>
          <p:nvPr userDrawn="1"/>
        </p:nvSpPr>
        <p:spPr>
          <a:xfrm>
            <a:off x="0" y="0"/>
            <a:ext cx="9144000" cy="1628800"/>
          </a:xfrm>
          <a:prstGeom prst="flowChartDocumen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owchart: Document 5"/>
          <p:cNvSpPr/>
          <p:nvPr userDrawn="1"/>
        </p:nvSpPr>
        <p:spPr>
          <a:xfrm>
            <a:off x="0" y="0"/>
            <a:ext cx="9144000" cy="1628800"/>
          </a:xfrm>
          <a:prstGeom prst="flowChartDocumen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stretch>
            <a:fillRect l="-11000" r="-1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4ECED63F-EBE3-42E5-807B-7C5B8724F34A}" type="datetimeFigureOut">
              <a:rPr lang="en-GB" smtClean="0"/>
              <a:pPr/>
              <a:t>21/09/2012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957505A1-0D79-4501-8057-91F0F4624B08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4400" i="1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611560" y="158775"/>
            <a:ext cx="8064896" cy="1109985"/>
          </a:xfrm>
        </p:spPr>
        <p:txBody>
          <a:bodyPr>
            <a:normAutofit/>
          </a:bodyPr>
          <a:lstStyle/>
          <a:p>
            <a:r>
              <a:rPr lang="ru-RU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Управление качеством атмосферного воздуха в странах Восточного региона ЕИСП</a:t>
            </a:r>
            <a:endParaRPr lang="en-GB" sz="2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Subtitle 9"/>
          <p:cNvSpPr>
            <a:spLocks noGrp="1"/>
          </p:cNvSpPr>
          <p:nvPr>
            <p:ph type="subTitle" idx="1"/>
          </p:nvPr>
        </p:nvSpPr>
        <p:spPr>
          <a:xfrm>
            <a:off x="467544" y="3140968"/>
            <a:ext cx="8280920" cy="2952328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  <a:tab pos="-900430" algn="l"/>
              </a:tabLst>
            </a:pPr>
            <a:r>
              <a:rPr lang="ru-RU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  <a:ea typeface="+mj-ea"/>
                <a:cs typeface="+mj-cs"/>
              </a:rPr>
              <a:t>Оценка и укрепление национального потенциала для ратификации протоколов к Конвенции ТЗВБР и выполнения международных обязательств</a:t>
            </a:r>
            <a:endParaRPr lang="en-US" sz="32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  <a:ea typeface="+mj-ea"/>
              <a:cs typeface="+mj-cs"/>
            </a:endParaRPr>
          </a:p>
          <a:p>
            <a:pPr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</a:tabLst>
            </a:pPr>
            <a:endParaRPr lang="en-GB" sz="13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  <a:p>
            <a:pPr lvl="0">
              <a:lnSpc>
                <a:spcPct val="120000"/>
              </a:lnSpc>
              <a:spcBef>
                <a:spcPts val="0"/>
              </a:spcBef>
              <a:tabLst>
                <a:tab pos="540385" algn="l"/>
                <a:tab pos="756285" algn="l"/>
                <a:tab pos="972185" algn="l"/>
              </a:tabLst>
            </a:pPr>
            <a:r>
              <a:rPr lang="ru-RU" sz="2800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Региональный пилотный проект </a:t>
            </a:r>
            <a:r>
              <a:rPr lang="ru-RU" sz="28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Eras Light ITC" pitchFamily="34" charset="0"/>
              </a:rPr>
              <a:t>1</a:t>
            </a:r>
            <a:endParaRPr lang="en-US" sz="28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Eras Light ITC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96046533"/>
      </p:ext>
    </p:extLst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8568952" cy="1143000"/>
          </a:xfrm>
        </p:spPr>
        <p:txBody>
          <a:bodyPr>
            <a:noAutofit/>
          </a:bodyPr>
          <a:lstStyle/>
          <a:p>
            <a:pPr algn="ctr"/>
            <a:r>
              <a:rPr lang="ru-RU" b="1" i="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Состояние по ратификации Конвенции ТЗВБР и протоколов к ней</a:t>
            </a: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89508803"/>
              </p:ext>
            </p:extLst>
          </p:nvPr>
        </p:nvGraphicFramePr>
        <p:xfrm>
          <a:off x="611560" y="1700808"/>
          <a:ext cx="7992439" cy="4896432"/>
        </p:xfrm>
        <a:graphic>
          <a:graphicData uri="http://schemas.openxmlformats.org/drawingml/2006/table">
            <a:tbl>
              <a:tblPr firstRow="1" firstCol="1" bandRow="1"/>
              <a:tblGrid>
                <a:gridCol w="4032448"/>
                <a:gridCol w="565713"/>
                <a:gridCol w="565713"/>
                <a:gridCol w="565713"/>
                <a:gridCol w="565713"/>
                <a:gridCol w="565713"/>
                <a:gridCol w="565713"/>
                <a:gridCol w="565713"/>
              </a:tblGrid>
              <a:tr h="328110"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smtClean="0">
                          <a:solidFill>
                            <a:srgbClr val="FFFFFF"/>
                          </a:solidFill>
                          <a:effectLst/>
                          <a:latin typeface="Arial Narrow"/>
                          <a:ea typeface="Calibri"/>
                          <a:cs typeface="Arial"/>
                        </a:rPr>
                        <a:t>Конвенция </a:t>
                      </a:r>
                      <a:r>
                        <a:rPr lang="en-GB" sz="1200" b="1" dirty="0" smtClean="0">
                          <a:solidFill>
                            <a:srgbClr val="FFFFFF"/>
                          </a:solidFill>
                          <a:effectLst/>
                          <a:latin typeface="Arial Narrow"/>
                          <a:ea typeface="Calibri"/>
                          <a:cs typeface="Arial"/>
                        </a:rPr>
                        <a:t>ТЗВБР </a:t>
                      </a:r>
                      <a:r>
                        <a:rPr lang="bg-BG" sz="1200" b="1" dirty="0">
                          <a:solidFill>
                            <a:srgbClr val="FFFFFF"/>
                          </a:solidFill>
                          <a:effectLst/>
                          <a:latin typeface="Arial Narrow"/>
                          <a:ea typeface="Calibri"/>
                          <a:cs typeface="Arial"/>
                        </a:rPr>
                        <a:t>и </a:t>
                      </a:r>
                      <a:r>
                        <a:rPr lang="bg-BG" sz="1200" b="1" dirty="0" smtClean="0">
                          <a:solidFill>
                            <a:srgbClr val="FFFFFF"/>
                          </a:solidFill>
                          <a:effectLst/>
                          <a:latin typeface="Arial Narrow"/>
                          <a:ea typeface="Calibri"/>
                          <a:cs typeface="Arial"/>
                        </a:rPr>
                        <a:t>протоколы к ней</a:t>
                      </a:r>
                      <a:endParaRPr lang="en-US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smtClean="0"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АРМ</a:t>
                      </a:r>
                      <a:endParaRPr lang="en-US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АЗЕР</a:t>
                      </a:r>
                      <a:endParaRPr lang="en-US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БЕЛ</a:t>
                      </a:r>
                      <a:endParaRPr lang="en-US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ГРУЗ</a:t>
                      </a:r>
                      <a:endParaRPr lang="en-US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РМ</a:t>
                      </a:r>
                      <a:endParaRPr lang="en-US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РФ</a:t>
                      </a:r>
                      <a:endParaRPr lang="en-US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УКР</a:t>
                      </a:r>
                      <a:endParaRPr lang="en-US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</a:tr>
              <a:tr h="43637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b="1" dirty="0" smtClean="0">
                          <a:effectLst/>
                          <a:latin typeface="Arial Narrow"/>
                          <a:ea typeface="Calibri"/>
                          <a:cs typeface="Arial"/>
                        </a:rPr>
                        <a:t>Женевская Конвенция 1979 г. о трансграничном загрязнении воздуха на большие расстояния (ТЗВБР)</a:t>
                      </a:r>
                      <a:endParaRPr lang="en-US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</a:tr>
              <a:tr h="504000">
                <a:tc>
                  <a:txBody>
                    <a:bodyPr/>
                    <a:lstStyle/>
                    <a:p>
                      <a:pPr marL="72000">
                        <a:spcAft>
                          <a:spcPts val="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Протокол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1984 г. о долгосрочном финансировании совместной программ наблюдения и оценки распространения загрязнителей воздуха на </a:t>
                      </a: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большие расстояния загрязняющих веществ в Европе</a:t>
                      </a: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(ЕМЕП)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</a:tr>
              <a:tr h="504000">
                <a:tc>
                  <a:txBody>
                    <a:bodyPr/>
                    <a:lstStyle/>
                    <a:p>
                      <a:pPr marL="72000"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Протокол 1985 г.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о сокращении </a:t>
                      </a: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выбросов серы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или их трансграничных потоков по меньшей мере на 30%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</a:tr>
              <a:tr h="504000">
                <a:tc>
                  <a:txBody>
                    <a:bodyPr/>
                    <a:lstStyle/>
                    <a:p>
                      <a:pPr marL="72000"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Протокол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1988 г. о об</a:t>
                      </a:r>
                      <a:r>
                        <a:rPr lang="ru-RU" sz="1200" b="1" baseline="0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ограничении выбросов окислов азота или их трансграничных потоков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</a:tr>
              <a:tr h="504000">
                <a:tc>
                  <a:txBody>
                    <a:bodyPr/>
                    <a:lstStyle/>
                    <a:p>
                      <a:pPr marL="72000"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Протокол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1991 г. об</a:t>
                      </a:r>
                      <a:r>
                        <a:rPr lang="ru-RU" sz="1200" b="1" baseline="0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ограничении выбросов </a:t>
                      </a: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летучих органических соединений (ЛОС)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или их трансграничных потоков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  <a:tr h="403737">
                <a:tc>
                  <a:txBody>
                    <a:bodyPr/>
                    <a:lstStyle/>
                    <a:p>
                      <a:pPr marL="72000"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Протокол 1994 г. о дальнейшем сокращении выбросов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серы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marL="72000"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Протокол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1998 г. по тяжёлым металлам 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  <a:tr h="504000">
                <a:tc>
                  <a:txBody>
                    <a:bodyPr/>
                    <a:lstStyle/>
                    <a:p>
                      <a:pPr marL="72000"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Протокол </a:t>
                      </a:r>
                      <a:r>
                        <a:rPr lang="ru-RU" sz="1200" b="1" dirty="0" smtClean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1998 г. по стойким органическим загрязнителям (СОЗ)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Р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  <a:tr h="504000">
                <a:tc>
                  <a:txBody>
                    <a:bodyPr/>
                    <a:lstStyle/>
                    <a:p>
                      <a:pPr marL="72000">
                        <a:spcAft>
                          <a:spcPts val="600"/>
                        </a:spcAft>
                      </a:pPr>
                      <a:r>
                        <a:rPr lang="ru-RU" sz="1200" b="1" i="0" kern="1200" dirty="0" err="1" smtClean="0">
                          <a:solidFill>
                            <a:schemeClr val="tx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Гётеборгский</a:t>
                      </a:r>
                      <a:r>
                        <a:rPr lang="ru-RU" sz="1200" b="1" i="0" kern="1200" dirty="0" smtClean="0">
                          <a:solidFill>
                            <a:schemeClr val="tx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протокол 1999 г. о борьбе с подкислением, </a:t>
                      </a:r>
                      <a:r>
                        <a:rPr lang="ru-RU" sz="1200" b="1" i="0" kern="1200" dirty="0" err="1" smtClean="0">
                          <a:solidFill>
                            <a:schemeClr val="tx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эвтрофикацией</a:t>
                      </a:r>
                      <a:r>
                        <a:rPr lang="ru-RU" sz="1200" b="1" i="0" kern="1200" dirty="0" smtClean="0">
                          <a:solidFill>
                            <a:schemeClr val="tx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и приземным озоном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 err="1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 err="1">
                          <a:effectLst/>
                          <a:latin typeface="Arial Narrow" pitchFamily="34" charset="0"/>
                          <a:ea typeface="Calibri"/>
                          <a:cs typeface="Arial"/>
                        </a:rPr>
                        <a:t>П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600"/>
                        </a:spcAft>
                      </a:pPr>
                      <a:r>
                        <a:rPr lang="ru-RU" sz="1200" b="1" dirty="0">
                          <a:effectLst/>
                          <a:latin typeface="Arial Narrow" pitchFamily="34" charset="0"/>
                          <a:ea typeface="Calibri"/>
                          <a:cs typeface="Times New Roman"/>
                        </a:rPr>
                        <a:t> </a:t>
                      </a:r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200" b="1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4443660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4604" y="188640"/>
            <a:ext cx="8229600" cy="1143000"/>
          </a:xfrm>
        </p:spPr>
        <p:txBody>
          <a:bodyPr/>
          <a:lstStyle/>
          <a:p>
            <a:pPr algn="ctr"/>
            <a:r>
              <a:rPr lang="ru-RU" b="1" i="0" dirty="0" smtClean="0"/>
              <a:t>ОСНОВНАЯ ЦЕЛЬ ПРОЕКТА</a:t>
            </a:r>
            <a:endParaRPr lang="cs-CZ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84086490"/>
              </p:ext>
            </p:extLst>
          </p:nvPr>
        </p:nvGraphicFramePr>
        <p:xfrm>
          <a:off x="107504" y="1412776"/>
          <a:ext cx="9036496" cy="489768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68962434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579296" cy="1143000"/>
          </a:xfrm>
        </p:spPr>
        <p:txBody>
          <a:bodyPr>
            <a:normAutofit/>
          </a:bodyPr>
          <a:lstStyle/>
          <a:p>
            <a:r>
              <a:rPr lang="ru-RU" b="1" i="0" u="sng" dirty="0" smtClean="0">
                <a:solidFill>
                  <a:schemeClr val="accent1"/>
                </a:solidFill>
              </a:rPr>
              <a:t>Этап</a:t>
            </a:r>
            <a:r>
              <a:rPr lang="en-US" b="1" i="0" u="sng" dirty="0" smtClean="0">
                <a:solidFill>
                  <a:schemeClr val="accent1"/>
                </a:solidFill>
              </a:rPr>
              <a:t> 1</a:t>
            </a:r>
            <a:endParaRPr lang="en-US" sz="2200" i="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752528"/>
          </a:xfrm>
        </p:spPr>
        <p:txBody>
          <a:bodyPr>
            <a:normAutofit fontScale="92500"/>
          </a:bodyPr>
          <a:lstStyle/>
          <a:p>
            <a:pPr lvl="0"/>
            <a:r>
              <a:rPr lang="ru-RU" b="1" dirty="0" smtClean="0">
                <a:solidFill>
                  <a:schemeClr val="accent1"/>
                </a:solidFill>
              </a:rPr>
              <a:t>Рассмотрение </a:t>
            </a:r>
            <a:r>
              <a:rPr lang="ru-RU" b="1" dirty="0">
                <a:solidFill>
                  <a:schemeClr val="accent1"/>
                </a:solidFill>
              </a:rPr>
              <a:t>основных требований протоколов </a:t>
            </a:r>
            <a:r>
              <a:rPr lang="ru-RU" b="1" dirty="0" smtClean="0">
                <a:solidFill>
                  <a:schemeClr val="accent1"/>
                </a:solidFill>
              </a:rPr>
              <a:t>к Конвенции ТЗВБР (учитывая ожидаемые изменения);</a:t>
            </a:r>
            <a:endParaRPr lang="ru-RU" b="1" dirty="0">
              <a:solidFill>
                <a:schemeClr val="accent1"/>
              </a:solidFill>
            </a:endParaRPr>
          </a:p>
          <a:p>
            <a:pPr lvl="0"/>
            <a:r>
              <a:rPr lang="ru-RU" b="1" dirty="0" smtClean="0">
                <a:solidFill>
                  <a:schemeClr val="accent1"/>
                </a:solidFill>
              </a:rPr>
              <a:t>Анализ природоохранного </a:t>
            </a:r>
            <a:r>
              <a:rPr lang="ru-RU" b="1" dirty="0">
                <a:solidFill>
                  <a:schemeClr val="accent1"/>
                </a:solidFill>
              </a:rPr>
              <a:t>законодательства в </a:t>
            </a:r>
            <a:r>
              <a:rPr lang="ru-RU" b="1" dirty="0" smtClean="0">
                <a:solidFill>
                  <a:schemeClr val="accent1"/>
                </a:solidFill>
              </a:rPr>
              <a:t>странах-партнёрах по тематике протоколов КТЗВБР;</a:t>
            </a:r>
            <a:endParaRPr lang="ru-RU" b="1" dirty="0">
              <a:solidFill>
                <a:schemeClr val="accent1"/>
              </a:solidFill>
            </a:endParaRPr>
          </a:p>
          <a:p>
            <a:pPr lvl="0"/>
            <a:r>
              <a:rPr lang="ru-RU" b="1" dirty="0" smtClean="0">
                <a:solidFill>
                  <a:schemeClr val="accent1"/>
                </a:solidFill>
              </a:rPr>
              <a:t>Описание органов государственного управления, </a:t>
            </a:r>
            <a:r>
              <a:rPr lang="ru-RU" b="1" dirty="0">
                <a:solidFill>
                  <a:schemeClr val="accent1"/>
                </a:solidFill>
              </a:rPr>
              <a:t>ответственных за ратификацию и реализацию </a:t>
            </a:r>
            <a:r>
              <a:rPr lang="ru-RU" b="1" dirty="0" smtClean="0">
                <a:solidFill>
                  <a:schemeClr val="accent1"/>
                </a:solidFill>
              </a:rPr>
              <a:t>требований </a:t>
            </a:r>
            <a:r>
              <a:rPr lang="ru-RU" b="1" dirty="0">
                <a:solidFill>
                  <a:schemeClr val="accent1"/>
                </a:solidFill>
              </a:rPr>
              <a:t>протоколов;</a:t>
            </a:r>
          </a:p>
          <a:p>
            <a:pPr lvl="0"/>
            <a:r>
              <a:rPr lang="ru-RU" b="1" dirty="0">
                <a:solidFill>
                  <a:schemeClr val="accent1"/>
                </a:solidFill>
              </a:rPr>
              <a:t>Анализ </a:t>
            </a:r>
            <a:r>
              <a:rPr lang="ru-RU" b="1" dirty="0" smtClean="0">
                <a:solidFill>
                  <a:schemeClr val="accent1"/>
                </a:solidFill>
              </a:rPr>
              <a:t>нынешнего состояния </a:t>
            </a:r>
            <a:r>
              <a:rPr lang="ru-RU" b="1" dirty="0">
                <a:solidFill>
                  <a:schemeClr val="accent1"/>
                </a:solidFill>
              </a:rPr>
              <a:t>и </a:t>
            </a:r>
            <a:r>
              <a:rPr lang="ru-RU" b="1" dirty="0" smtClean="0">
                <a:solidFill>
                  <a:schemeClr val="accent1"/>
                </a:solidFill>
              </a:rPr>
              <a:t>исходных условий;</a:t>
            </a:r>
            <a:endParaRPr lang="ru-RU" b="1" dirty="0">
              <a:solidFill>
                <a:schemeClr val="accent1"/>
              </a:solidFill>
            </a:endParaRPr>
          </a:p>
          <a:p>
            <a:pPr lvl="0"/>
            <a:r>
              <a:rPr lang="ru-RU" b="1" dirty="0" smtClean="0">
                <a:solidFill>
                  <a:schemeClr val="accent1"/>
                </a:solidFill>
              </a:rPr>
              <a:t>Подготовка необходимых баз данных</a:t>
            </a:r>
            <a:endParaRPr lang="en-US" b="1" dirty="0">
              <a:solidFill>
                <a:schemeClr val="accent1"/>
              </a:solidFill>
            </a:endParaRP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91937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579296" cy="1143000"/>
          </a:xfrm>
        </p:spPr>
        <p:txBody>
          <a:bodyPr>
            <a:normAutofit/>
          </a:bodyPr>
          <a:lstStyle/>
          <a:p>
            <a:r>
              <a:rPr lang="ru-RU" b="1" i="0" u="sng" dirty="0">
                <a:solidFill>
                  <a:schemeClr val="accent1"/>
                </a:solidFill>
              </a:rPr>
              <a:t>Этап</a:t>
            </a:r>
            <a:r>
              <a:rPr lang="en-US" b="1" i="0" u="sng" dirty="0" smtClean="0">
                <a:solidFill>
                  <a:schemeClr val="accent1"/>
                </a:solidFill>
              </a:rPr>
              <a:t> 2</a:t>
            </a:r>
            <a:endParaRPr lang="en-US" sz="2200" i="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52528"/>
          </a:xfrm>
        </p:spPr>
        <p:txBody>
          <a:bodyPr>
            <a:normAutofit lnSpcReduction="10000"/>
          </a:bodyPr>
          <a:lstStyle/>
          <a:p>
            <a:pPr lvl="0"/>
            <a:r>
              <a:rPr lang="ru-RU" b="1" dirty="0" smtClean="0">
                <a:solidFill>
                  <a:schemeClr val="accent1"/>
                </a:solidFill>
              </a:rPr>
              <a:t>Национальный </a:t>
            </a:r>
            <a:r>
              <a:rPr lang="ru-RU" b="1" dirty="0">
                <a:solidFill>
                  <a:schemeClr val="accent1"/>
                </a:solidFill>
              </a:rPr>
              <a:t>кадастр выбросов соответствующих загрязнителей (SO</a:t>
            </a:r>
            <a:r>
              <a:rPr lang="ru-RU" b="1" baseline="-25000" dirty="0">
                <a:solidFill>
                  <a:schemeClr val="accent1"/>
                </a:solidFill>
              </a:rPr>
              <a:t>2</a:t>
            </a:r>
            <a:r>
              <a:rPr lang="ru-RU" b="1" dirty="0">
                <a:solidFill>
                  <a:schemeClr val="accent1"/>
                </a:solidFill>
              </a:rPr>
              <a:t>, </a:t>
            </a:r>
            <a:r>
              <a:rPr lang="ru-RU" b="1" dirty="0" err="1">
                <a:solidFill>
                  <a:schemeClr val="accent1"/>
                </a:solidFill>
              </a:rPr>
              <a:t>NO</a:t>
            </a:r>
            <a:r>
              <a:rPr lang="ru-RU" b="1" baseline="-25000" dirty="0" err="1">
                <a:solidFill>
                  <a:schemeClr val="accent1"/>
                </a:solidFill>
              </a:rPr>
              <a:t>x</a:t>
            </a:r>
            <a:r>
              <a:rPr lang="ru-RU" b="1" dirty="0">
                <a:solidFill>
                  <a:schemeClr val="accent1"/>
                </a:solidFill>
              </a:rPr>
              <a:t>, ЛОС, NH</a:t>
            </a:r>
            <a:r>
              <a:rPr lang="ru-RU" b="1" baseline="-25000" dirty="0">
                <a:solidFill>
                  <a:schemeClr val="accent1"/>
                </a:solidFill>
              </a:rPr>
              <a:t>3</a:t>
            </a:r>
            <a:r>
              <a:rPr lang="ru-RU" b="1" dirty="0">
                <a:solidFill>
                  <a:schemeClr val="accent1"/>
                </a:solidFill>
              </a:rPr>
              <a:t>, СОЗ, ТМ и РМ) </a:t>
            </a:r>
            <a:r>
              <a:rPr lang="ru-RU" b="1" dirty="0" smtClean="0">
                <a:solidFill>
                  <a:schemeClr val="accent1"/>
                </a:solidFill>
              </a:rPr>
              <a:t>соответствующий Руководству ЕМЕП </a:t>
            </a:r>
            <a:r>
              <a:rPr lang="ru-RU" b="1" dirty="0">
                <a:solidFill>
                  <a:schemeClr val="accent1"/>
                </a:solidFill>
              </a:rPr>
              <a:t>/ </a:t>
            </a:r>
            <a:r>
              <a:rPr lang="ru-RU" b="1" dirty="0" smtClean="0">
                <a:solidFill>
                  <a:schemeClr val="accent1"/>
                </a:solidFill>
              </a:rPr>
              <a:t>ЕАОС по </a:t>
            </a:r>
            <a:r>
              <a:rPr lang="ru-RU" b="1" dirty="0">
                <a:solidFill>
                  <a:schemeClr val="accent1"/>
                </a:solidFill>
              </a:rPr>
              <a:t>инвентаризации выбросов </a:t>
            </a:r>
            <a:r>
              <a:rPr lang="ru-RU" b="1" dirty="0" smtClean="0">
                <a:solidFill>
                  <a:schemeClr val="accent1"/>
                </a:solidFill>
              </a:rPr>
              <a:t>и Руководящим принципам </a:t>
            </a:r>
            <a:r>
              <a:rPr lang="ru-RU" b="1" dirty="0">
                <a:solidFill>
                  <a:schemeClr val="accent1"/>
                </a:solidFill>
              </a:rPr>
              <a:t>ЕМЕП </a:t>
            </a:r>
            <a:r>
              <a:rPr lang="ru-RU" b="1" dirty="0" smtClean="0">
                <a:solidFill>
                  <a:schemeClr val="accent1"/>
                </a:solidFill>
              </a:rPr>
              <a:t>по отчётности </a:t>
            </a:r>
            <a:r>
              <a:rPr lang="ru-RU" b="1" dirty="0">
                <a:solidFill>
                  <a:schemeClr val="accent1"/>
                </a:solidFill>
              </a:rPr>
              <a:t>о </a:t>
            </a:r>
            <a:r>
              <a:rPr lang="ru-RU" b="1" dirty="0" smtClean="0">
                <a:solidFill>
                  <a:schemeClr val="accent1"/>
                </a:solidFill>
              </a:rPr>
              <a:t>выбросах;</a:t>
            </a:r>
            <a:endParaRPr lang="ru-RU" b="1" dirty="0">
              <a:solidFill>
                <a:schemeClr val="accent1"/>
              </a:solidFill>
            </a:endParaRPr>
          </a:p>
          <a:p>
            <a:pPr lvl="0"/>
            <a:r>
              <a:rPr lang="ru-RU" b="1" dirty="0" smtClean="0">
                <a:solidFill>
                  <a:schemeClr val="accent1"/>
                </a:solidFill>
              </a:rPr>
              <a:t>Национальные прогнозные оценки </a:t>
            </a:r>
            <a:r>
              <a:rPr lang="ru-RU" b="1" dirty="0">
                <a:solidFill>
                  <a:schemeClr val="accent1"/>
                </a:solidFill>
              </a:rPr>
              <a:t>выбросов соответствующих загрязняющих веществ </a:t>
            </a:r>
            <a:r>
              <a:rPr lang="ru-RU" b="1" dirty="0" smtClean="0">
                <a:solidFill>
                  <a:schemeClr val="accent1"/>
                </a:solidFill>
              </a:rPr>
              <a:t>(где возможно, с использованием GAINS) </a:t>
            </a:r>
            <a:r>
              <a:rPr lang="ru-RU" b="1" dirty="0">
                <a:solidFill>
                  <a:schemeClr val="accent1"/>
                </a:solidFill>
              </a:rPr>
              <a:t>и оценка </a:t>
            </a:r>
            <a:r>
              <a:rPr lang="ru-RU" b="1" dirty="0" smtClean="0">
                <a:solidFill>
                  <a:schemeClr val="accent1"/>
                </a:solidFill>
              </a:rPr>
              <a:t>возможных </a:t>
            </a:r>
            <a:r>
              <a:rPr lang="ru-RU" b="1" dirty="0">
                <a:solidFill>
                  <a:schemeClr val="accent1"/>
                </a:solidFill>
              </a:rPr>
              <a:t>национальных предельных значений</a:t>
            </a:r>
            <a:r>
              <a:rPr lang="ru-RU" b="1" dirty="0" smtClean="0">
                <a:solidFill>
                  <a:schemeClr val="accent1"/>
                </a:solidFill>
              </a:rPr>
              <a:t> </a:t>
            </a:r>
            <a:r>
              <a:rPr lang="ru-RU" b="1" dirty="0">
                <a:solidFill>
                  <a:schemeClr val="accent1"/>
                </a:solidFill>
              </a:rPr>
              <a:t>выбросов SO</a:t>
            </a:r>
            <a:r>
              <a:rPr lang="ru-RU" b="1" baseline="-25000" dirty="0">
                <a:solidFill>
                  <a:schemeClr val="accent1"/>
                </a:solidFill>
              </a:rPr>
              <a:t>2</a:t>
            </a:r>
            <a:r>
              <a:rPr lang="ru-RU" b="1" dirty="0">
                <a:solidFill>
                  <a:schemeClr val="accent1"/>
                </a:solidFill>
              </a:rPr>
              <a:t>, </a:t>
            </a:r>
            <a:r>
              <a:rPr lang="ru-RU" b="1" dirty="0" err="1">
                <a:solidFill>
                  <a:schemeClr val="accent1"/>
                </a:solidFill>
              </a:rPr>
              <a:t>NO</a:t>
            </a:r>
            <a:r>
              <a:rPr lang="ru-RU" b="1" baseline="-25000" dirty="0" err="1">
                <a:solidFill>
                  <a:schemeClr val="accent1"/>
                </a:solidFill>
              </a:rPr>
              <a:t>x</a:t>
            </a:r>
            <a:r>
              <a:rPr lang="ru-RU" b="1" dirty="0">
                <a:solidFill>
                  <a:schemeClr val="accent1"/>
                </a:solidFill>
              </a:rPr>
              <a:t>, </a:t>
            </a:r>
            <a:r>
              <a:rPr lang="ru-RU" b="1" dirty="0" smtClean="0">
                <a:solidFill>
                  <a:schemeClr val="accent1"/>
                </a:solidFill>
              </a:rPr>
              <a:t>ЛОС, </a:t>
            </a:r>
            <a:r>
              <a:rPr lang="ru-RU" b="1" dirty="0">
                <a:solidFill>
                  <a:schemeClr val="accent1"/>
                </a:solidFill>
              </a:rPr>
              <a:t>NH</a:t>
            </a:r>
            <a:r>
              <a:rPr lang="ru-RU" b="1" baseline="-25000" dirty="0">
                <a:solidFill>
                  <a:schemeClr val="accent1"/>
                </a:solidFill>
              </a:rPr>
              <a:t>3</a:t>
            </a:r>
            <a:r>
              <a:rPr lang="ru-RU" b="1" dirty="0">
                <a:solidFill>
                  <a:schemeClr val="accent1"/>
                </a:solidFill>
              </a:rPr>
              <a:t> и ТЧ</a:t>
            </a:r>
            <a:r>
              <a:rPr lang="ru-RU" b="1" baseline="-25000" dirty="0">
                <a:solidFill>
                  <a:schemeClr val="accent1"/>
                </a:solidFill>
              </a:rPr>
              <a:t>2.5</a:t>
            </a:r>
            <a:r>
              <a:rPr lang="ru-RU" b="1" dirty="0">
                <a:solidFill>
                  <a:schemeClr val="accent1"/>
                </a:solidFill>
              </a:rPr>
              <a:t>.</a:t>
            </a:r>
            <a:endParaRPr lang="en-US" b="1" dirty="0">
              <a:solidFill>
                <a:schemeClr val="accent1"/>
              </a:solidFill>
            </a:endParaRP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35873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579296" cy="1143000"/>
          </a:xfrm>
        </p:spPr>
        <p:txBody>
          <a:bodyPr>
            <a:normAutofit/>
          </a:bodyPr>
          <a:lstStyle/>
          <a:p>
            <a:r>
              <a:rPr lang="ru-RU" b="1" i="0" u="sng" dirty="0">
                <a:solidFill>
                  <a:schemeClr val="accent1"/>
                </a:solidFill>
              </a:rPr>
              <a:t>Этап</a:t>
            </a:r>
            <a:r>
              <a:rPr lang="en-US" b="1" i="0" u="sng" dirty="0" smtClean="0">
                <a:solidFill>
                  <a:schemeClr val="accent1"/>
                </a:solidFill>
              </a:rPr>
              <a:t> 3</a:t>
            </a:r>
            <a:endParaRPr lang="en-US" sz="2200" i="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628800"/>
            <a:ext cx="8229600" cy="4104456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solidFill>
                  <a:schemeClr val="accent1"/>
                </a:solidFill>
              </a:rPr>
              <a:t>Определение </a:t>
            </a:r>
            <a:r>
              <a:rPr lang="ru-RU" sz="3200" b="1" dirty="0">
                <a:solidFill>
                  <a:schemeClr val="accent1"/>
                </a:solidFill>
              </a:rPr>
              <a:t>основных требований </a:t>
            </a:r>
            <a:r>
              <a:rPr lang="ru-RU" sz="3200" b="1" dirty="0" smtClean="0">
                <a:solidFill>
                  <a:schemeClr val="accent1"/>
                </a:solidFill>
              </a:rPr>
              <a:t>и изменений в законодательстве </a:t>
            </a:r>
            <a:r>
              <a:rPr lang="ru-RU" sz="3200" b="1" dirty="0">
                <a:solidFill>
                  <a:schemeClr val="accent1"/>
                </a:solidFill>
              </a:rPr>
              <a:t>для выполнения обязательств по протоколам;</a:t>
            </a:r>
          </a:p>
          <a:p>
            <a:r>
              <a:rPr lang="ru-RU" sz="3200" b="1" dirty="0">
                <a:solidFill>
                  <a:schemeClr val="accent1"/>
                </a:solidFill>
              </a:rPr>
              <a:t>Анализ затрат и </a:t>
            </a:r>
            <a:r>
              <a:rPr lang="ru-RU" sz="3200" b="1" dirty="0" smtClean="0">
                <a:solidFill>
                  <a:schemeClr val="accent1"/>
                </a:solidFill>
              </a:rPr>
              <a:t>выгод, </a:t>
            </a:r>
            <a:r>
              <a:rPr lang="ru-RU" sz="3200" b="1" dirty="0">
                <a:solidFill>
                  <a:schemeClr val="accent1"/>
                </a:solidFill>
              </a:rPr>
              <a:t>последствий и рисков, связанных с ратификацией и </a:t>
            </a:r>
            <a:r>
              <a:rPr lang="ru-RU" sz="3200" b="1" dirty="0" smtClean="0">
                <a:solidFill>
                  <a:schemeClr val="accent1"/>
                </a:solidFill>
              </a:rPr>
              <a:t>выполнением </a:t>
            </a:r>
            <a:r>
              <a:rPr lang="ru-RU" sz="3200" b="1" dirty="0">
                <a:solidFill>
                  <a:schemeClr val="accent1"/>
                </a:solidFill>
              </a:rPr>
              <a:t>отдельных протоколов </a:t>
            </a:r>
            <a:r>
              <a:rPr lang="ru-RU" sz="3200" b="1" dirty="0" smtClean="0">
                <a:solidFill>
                  <a:schemeClr val="accent1"/>
                </a:solidFill>
              </a:rPr>
              <a:t>         к Конвенции ТЗВБР</a:t>
            </a:r>
            <a:endParaRPr lang="en-US" sz="32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35873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579296" cy="1143000"/>
          </a:xfrm>
        </p:spPr>
        <p:txBody>
          <a:bodyPr>
            <a:normAutofit/>
          </a:bodyPr>
          <a:lstStyle/>
          <a:p>
            <a:r>
              <a:rPr lang="ru-RU" b="1" i="0" u="sng" dirty="0">
                <a:solidFill>
                  <a:schemeClr val="accent1"/>
                </a:solidFill>
              </a:rPr>
              <a:t>Этап</a:t>
            </a:r>
            <a:r>
              <a:rPr lang="en-US" b="1" i="0" u="sng" dirty="0" smtClean="0">
                <a:solidFill>
                  <a:schemeClr val="accent1"/>
                </a:solidFill>
              </a:rPr>
              <a:t> 4</a:t>
            </a:r>
            <a:endParaRPr lang="en-US" sz="2200" i="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556792"/>
            <a:ext cx="8229600" cy="3816424"/>
          </a:xfrm>
        </p:spPr>
        <p:txBody>
          <a:bodyPr>
            <a:normAutofit lnSpcReduction="10000"/>
          </a:bodyPr>
          <a:lstStyle/>
          <a:p>
            <a:r>
              <a:rPr lang="ru-RU" sz="3200" b="1" dirty="0" smtClean="0">
                <a:solidFill>
                  <a:schemeClr val="accent1"/>
                </a:solidFill>
              </a:rPr>
              <a:t>Разработка </a:t>
            </a:r>
            <a:r>
              <a:rPr lang="ru-RU" sz="3200" b="1" dirty="0">
                <a:solidFill>
                  <a:schemeClr val="accent1"/>
                </a:solidFill>
              </a:rPr>
              <a:t>проекта </a:t>
            </a:r>
            <a:r>
              <a:rPr lang="ru-RU" sz="3200" b="1" dirty="0" smtClean="0">
                <a:solidFill>
                  <a:schemeClr val="accent1"/>
                </a:solidFill>
              </a:rPr>
              <a:t>концепции </a:t>
            </a:r>
            <a:r>
              <a:rPr lang="ru-RU" sz="3200" b="1" dirty="0">
                <a:solidFill>
                  <a:schemeClr val="accent1"/>
                </a:solidFill>
              </a:rPr>
              <a:t>/ </a:t>
            </a:r>
            <a:r>
              <a:rPr lang="ru-RU" sz="3200" b="1" dirty="0" smtClean="0">
                <a:solidFill>
                  <a:schemeClr val="accent1"/>
                </a:solidFill>
              </a:rPr>
              <a:t>национальной стратегии по подготовке ратификации протоколов </a:t>
            </a:r>
            <a:r>
              <a:rPr lang="ru-RU" sz="3200" b="1" dirty="0">
                <a:solidFill>
                  <a:schemeClr val="accent1"/>
                </a:solidFill>
              </a:rPr>
              <a:t>к </a:t>
            </a:r>
            <a:r>
              <a:rPr lang="ru-RU" sz="3200" b="1" dirty="0" smtClean="0">
                <a:solidFill>
                  <a:schemeClr val="accent1"/>
                </a:solidFill>
              </a:rPr>
              <a:t>Конвенции ТЗВБР</a:t>
            </a:r>
            <a:r>
              <a:rPr lang="ru-RU" sz="3200" b="1" dirty="0">
                <a:solidFill>
                  <a:schemeClr val="accent1"/>
                </a:solidFill>
              </a:rPr>
              <a:t>;</a:t>
            </a:r>
          </a:p>
          <a:p>
            <a:r>
              <a:rPr lang="ru-RU" sz="3200" b="1" dirty="0">
                <a:solidFill>
                  <a:schemeClr val="accent1"/>
                </a:solidFill>
              </a:rPr>
              <a:t>Разработка проекта Национального плана действий (</a:t>
            </a:r>
            <a:r>
              <a:rPr lang="ru-RU" sz="3200" b="1" dirty="0" smtClean="0">
                <a:solidFill>
                  <a:schemeClr val="accent1"/>
                </a:solidFill>
              </a:rPr>
              <a:t>дорожных карт) </a:t>
            </a:r>
            <a:r>
              <a:rPr lang="ru-RU" sz="3200" b="1" dirty="0">
                <a:solidFill>
                  <a:schemeClr val="accent1"/>
                </a:solidFill>
              </a:rPr>
              <a:t>по подготовке ратификации протоколов к Конвенции ТЗВБР</a:t>
            </a:r>
            <a:r>
              <a:rPr lang="ru-RU" sz="3200" b="1" dirty="0" smtClean="0">
                <a:solidFill>
                  <a:schemeClr val="accent1"/>
                </a:solidFill>
              </a:rPr>
              <a:t> </a:t>
            </a:r>
            <a:r>
              <a:rPr lang="ru-RU" sz="3200" b="1" dirty="0">
                <a:solidFill>
                  <a:schemeClr val="accent1"/>
                </a:solidFill>
              </a:rPr>
              <a:t>в </a:t>
            </a:r>
            <a:r>
              <a:rPr lang="ru-RU" sz="3200" b="1" dirty="0" smtClean="0">
                <a:solidFill>
                  <a:schemeClr val="accent1"/>
                </a:solidFill>
              </a:rPr>
              <a:t>странах-партнёрах</a:t>
            </a:r>
            <a:r>
              <a:rPr lang="ru-RU" sz="3200" b="1" dirty="0">
                <a:solidFill>
                  <a:schemeClr val="accent1"/>
                </a:solidFill>
              </a:rPr>
              <a:t>.</a:t>
            </a:r>
            <a:endParaRPr lang="en-US" sz="32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35873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683568" y="3861048"/>
            <a:ext cx="7772400" cy="1470025"/>
          </a:xfrm>
        </p:spPr>
        <p:txBody>
          <a:bodyPr>
            <a:normAutofit/>
          </a:bodyPr>
          <a:lstStyle/>
          <a:p>
            <a:r>
              <a:rPr lang="ru-RU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Спасибо </a:t>
            </a:r>
            <a:r>
              <a:rPr lang="ru-RU" sz="3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 </a:t>
            </a:r>
            <a:r>
              <a:rPr lang="ru-RU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внимание</a:t>
            </a:r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  <a:endParaRPr lang="en-US" sz="3600" b="1" i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272692033"/>
      </p:ext>
    </p:extLst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2455</TotalTime>
  <Words>455</Words>
  <Application>Microsoft Office PowerPoint</Application>
  <PresentationFormat>Экран (4:3)</PresentationFormat>
  <Paragraphs>115</Paragraphs>
  <Slides>8</Slides>
  <Notes>8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Office Theme</vt:lpstr>
      <vt:lpstr>Управление качеством атмосферного воздуха в странах Восточного региона ЕИСП</vt:lpstr>
      <vt:lpstr>Состояние по ратификации Конвенции ТЗВБР и протоколов к ней</vt:lpstr>
      <vt:lpstr>ОСНОВНАЯ ЦЕЛЬ ПРОЕКТА</vt:lpstr>
      <vt:lpstr>Этап 1</vt:lpstr>
      <vt:lpstr>Этап 2</vt:lpstr>
      <vt:lpstr>Этап 3</vt:lpstr>
      <vt:lpstr>Этап 4</vt:lpstr>
      <vt:lpstr>Спасибо за внимание!</vt:lpstr>
    </vt:vector>
  </TitlesOfParts>
  <Company>MWH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Barbara de Campos</dc:creator>
  <cp:lastModifiedBy>Galina</cp:lastModifiedBy>
  <cp:revision>244</cp:revision>
  <cp:lastPrinted>2012-05-11T11:26:43Z</cp:lastPrinted>
  <dcterms:created xsi:type="dcterms:W3CDTF">2011-10-12T15:30:18Z</dcterms:created>
  <dcterms:modified xsi:type="dcterms:W3CDTF">2012-09-21T06:49:57Z</dcterms:modified>
</cp:coreProperties>
</file>

<file path=docProps/thumbnail.jpeg>
</file>