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48" r:id="rId1"/>
    <p:sldMasterId id="2147483649" r:id="rId2"/>
  </p:sldMasterIdLst>
  <p:notesMasterIdLst>
    <p:notesMasterId r:id="rId9"/>
  </p:notesMasterIdLst>
  <p:handoutMasterIdLst>
    <p:handoutMasterId r:id="rId10"/>
  </p:handoutMasterIdLst>
  <p:sldIdLst>
    <p:sldId id="256" r:id="rId3"/>
    <p:sldId id="257" r:id="rId4"/>
    <p:sldId id="259" r:id="rId5"/>
    <p:sldId id="292" r:id="rId6"/>
    <p:sldId id="293" r:id="rId7"/>
    <p:sldId id="291" r:id="rId8"/>
  </p:sldIdLst>
  <p:sldSz cx="9144000" cy="6858000" type="screen4x3"/>
  <p:notesSz cx="6797675" cy="9926638"/>
  <p:defaultTextStyle>
    <a:defPPr>
      <a:defRPr lang="en-GB"/>
    </a:defPPr>
    <a:lvl1pPr algn="ctr" defTabSz="457200" rtl="0" eaLnBrk="0" fontAlgn="base" hangingPunct="0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000" b="1" kern="1200">
        <a:solidFill>
          <a:schemeClr val="bg1"/>
        </a:solidFill>
        <a:latin typeface="Arial" charset="0"/>
        <a:ea typeface="ヒラギノ角ゴ Pro W3" charset="-128"/>
        <a:cs typeface="+mn-cs"/>
      </a:defRPr>
    </a:lvl1pPr>
    <a:lvl2pPr marL="742950" indent="-285750" algn="ctr" defTabSz="457200" rtl="0" eaLnBrk="0" fontAlgn="base" hangingPunct="0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000" b="1" kern="1200">
        <a:solidFill>
          <a:schemeClr val="bg1"/>
        </a:solidFill>
        <a:latin typeface="Arial" charset="0"/>
        <a:ea typeface="ヒラギノ角ゴ Pro W3" charset="-128"/>
        <a:cs typeface="+mn-cs"/>
      </a:defRPr>
    </a:lvl2pPr>
    <a:lvl3pPr marL="1143000" indent="-228600" algn="ctr" defTabSz="457200" rtl="0" eaLnBrk="0" fontAlgn="base" hangingPunct="0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000" b="1" kern="1200">
        <a:solidFill>
          <a:schemeClr val="bg1"/>
        </a:solidFill>
        <a:latin typeface="Arial" charset="0"/>
        <a:ea typeface="ヒラギノ角ゴ Pro W3" charset="-128"/>
        <a:cs typeface="+mn-cs"/>
      </a:defRPr>
    </a:lvl3pPr>
    <a:lvl4pPr marL="1600200" indent="-228600" algn="ctr" defTabSz="457200" rtl="0" eaLnBrk="0" fontAlgn="base" hangingPunct="0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000" b="1" kern="1200">
        <a:solidFill>
          <a:schemeClr val="bg1"/>
        </a:solidFill>
        <a:latin typeface="Arial" charset="0"/>
        <a:ea typeface="ヒラギノ角ゴ Pro W3" charset="-128"/>
        <a:cs typeface="+mn-cs"/>
      </a:defRPr>
    </a:lvl4pPr>
    <a:lvl5pPr marL="2057400" indent="-228600" algn="ctr" defTabSz="457200" rtl="0" eaLnBrk="0" fontAlgn="base" hangingPunct="0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000" b="1" kern="1200">
        <a:solidFill>
          <a:schemeClr val="bg1"/>
        </a:solidFill>
        <a:latin typeface="Arial" charset="0"/>
        <a:ea typeface="ヒラギノ角ゴ Pro W3" charset="-128"/>
        <a:cs typeface="+mn-cs"/>
      </a:defRPr>
    </a:lvl5pPr>
    <a:lvl6pPr marL="2286000" algn="l" defTabSz="914400" rtl="0" eaLnBrk="1" latinLnBrk="0" hangingPunct="1">
      <a:defRPr sz="1000" b="1" kern="1200">
        <a:solidFill>
          <a:schemeClr val="bg1"/>
        </a:solidFill>
        <a:latin typeface="Arial" charset="0"/>
        <a:ea typeface="ヒラギノ角ゴ Pro W3" charset="-128"/>
        <a:cs typeface="+mn-cs"/>
      </a:defRPr>
    </a:lvl6pPr>
    <a:lvl7pPr marL="2743200" algn="l" defTabSz="914400" rtl="0" eaLnBrk="1" latinLnBrk="0" hangingPunct="1">
      <a:defRPr sz="1000" b="1" kern="1200">
        <a:solidFill>
          <a:schemeClr val="bg1"/>
        </a:solidFill>
        <a:latin typeface="Arial" charset="0"/>
        <a:ea typeface="ヒラギノ角ゴ Pro W3" charset="-128"/>
        <a:cs typeface="+mn-cs"/>
      </a:defRPr>
    </a:lvl7pPr>
    <a:lvl8pPr marL="3200400" algn="l" defTabSz="914400" rtl="0" eaLnBrk="1" latinLnBrk="0" hangingPunct="1">
      <a:defRPr sz="1000" b="1" kern="1200">
        <a:solidFill>
          <a:schemeClr val="bg1"/>
        </a:solidFill>
        <a:latin typeface="Arial" charset="0"/>
        <a:ea typeface="ヒラギノ角ゴ Pro W3" charset="-128"/>
        <a:cs typeface="+mn-cs"/>
      </a:defRPr>
    </a:lvl8pPr>
    <a:lvl9pPr marL="3657600" algn="l" defTabSz="914400" rtl="0" eaLnBrk="1" latinLnBrk="0" hangingPunct="1">
      <a:defRPr sz="1000" b="1" kern="1200">
        <a:solidFill>
          <a:schemeClr val="bg1"/>
        </a:solidFill>
        <a:latin typeface="Arial" charset="0"/>
        <a:ea typeface="ヒラギノ角ゴ Pro W3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66FF99"/>
    <a:srgbClr val="33CC33"/>
    <a:srgbClr val="0000FF"/>
    <a:srgbClr val="00CC00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8" autoAdjust="0"/>
  </p:normalViewPr>
  <p:slideViewPr>
    <p:cSldViewPr>
      <p:cViewPr>
        <p:scale>
          <a:sx n="107" d="100"/>
          <a:sy n="107" d="100"/>
        </p:scale>
        <p:origin x="-78" y="50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5" d="100"/>
          <a:sy n="65" d="100"/>
        </p:scale>
        <p:origin x="-2754" y="-108"/>
      </p:cViewPr>
      <p:guideLst>
        <p:guide orient="horz" pos="2880"/>
        <p:guide pos="216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813" cy="496888"/>
          </a:xfrm>
          <a:prstGeom prst="rect">
            <a:avLst/>
          </a:prstGeom>
        </p:spPr>
        <p:txBody>
          <a:bodyPr vert="horz" lIns="91449" tIns="45725" rIns="91449" bIns="45725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1275" y="0"/>
            <a:ext cx="2944813" cy="496888"/>
          </a:xfrm>
          <a:prstGeom prst="rect">
            <a:avLst/>
          </a:prstGeom>
        </p:spPr>
        <p:txBody>
          <a:bodyPr vert="horz" lIns="91449" tIns="45725" rIns="91449" bIns="45725" rtlCol="0"/>
          <a:lstStyle>
            <a:lvl1pPr algn="r">
              <a:defRPr sz="1200"/>
            </a:lvl1pPr>
          </a:lstStyle>
          <a:p>
            <a:pPr>
              <a:defRPr/>
            </a:pPr>
            <a:fld id="{802576E8-054F-4AB2-B60E-FA5E82E51DA0}" type="datetimeFigureOut">
              <a:rPr lang="en-GB"/>
              <a:pPr>
                <a:defRPr/>
              </a:pPr>
              <a:t>11/12/2012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4813" cy="496887"/>
          </a:xfrm>
          <a:prstGeom prst="rect">
            <a:avLst/>
          </a:prstGeom>
        </p:spPr>
        <p:txBody>
          <a:bodyPr vert="horz" lIns="91449" tIns="45725" rIns="91449" bIns="45725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8972E0A1-5D0E-497D-9131-F649C2492B8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04422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6797675" cy="9926638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49" tIns="45725" rIns="91449" bIns="45725" anchor="ctr"/>
          <a:lstStyle/>
          <a:p>
            <a:pPr algn="l"/>
            <a:endParaRPr lang="en-US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294481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69" tIns="46085" rIns="92169" bIns="46085" numCol="1" anchor="t" anchorCtr="0" compatLnSpc="1">
            <a:prstTxWarp prst="textNoShape">
              <a:avLst/>
            </a:prstTxWarp>
          </a:bodyPr>
          <a:lstStyle>
            <a:lvl1pPr algn="l" eaLnBrk="1" hangingPunct="1">
              <a:buSzPct val="45000"/>
              <a:buFont typeface="Wingdings" pitchFamily="2" charset="2"/>
              <a:buNone/>
              <a:tabLst>
                <a:tab pos="723972" algn="l"/>
                <a:tab pos="1447945" algn="l"/>
                <a:tab pos="2171917" algn="l"/>
                <a:tab pos="2895890" algn="l"/>
              </a:tabLst>
              <a:defRPr sz="1200">
                <a:solidFill>
                  <a:srgbClr val="000000"/>
                </a:solidFill>
                <a:latin typeface="Times New Roman" pitchFamily="18" charset="0"/>
                <a:cs typeface="Arial Unicode MS" charset="0"/>
              </a:defRPr>
            </a:lvl1pPr>
          </a:lstStyle>
          <a:p>
            <a:pPr>
              <a:defRPr/>
            </a:pPr>
            <a:endParaRPr lang="fr-BE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3851275" y="0"/>
            <a:ext cx="294481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69" tIns="46085" rIns="92169" bIns="46085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SzPct val="45000"/>
              <a:buFont typeface="Wingdings" pitchFamily="2" charset="2"/>
              <a:buNone/>
              <a:tabLst>
                <a:tab pos="723972" algn="l"/>
                <a:tab pos="1447945" algn="l"/>
                <a:tab pos="2171917" algn="l"/>
                <a:tab pos="2895890" algn="l"/>
              </a:tabLst>
              <a:defRPr sz="1200">
                <a:solidFill>
                  <a:srgbClr val="000000"/>
                </a:solidFill>
                <a:latin typeface="Times New Roman" pitchFamily="18" charset="0"/>
                <a:cs typeface="Arial Unicode MS" charset="0"/>
              </a:defRPr>
            </a:lvl1pPr>
          </a:lstStyle>
          <a:p>
            <a:pPr>
              <a:defRPr/>
            </a:pPr>
            <a:endParaRPr lang="fr-BE"/>
          </a:p>
        </p:txBody>
      </p:sp>
      <p:sp>
        <p:nvSpPr>
          <p:cNvPr id="28677" name="Rectangle 4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44538"/>
            <a:ext cx="4962525" cy="3721100"/>
          </a:xfrm>
          <a:prstGeom prst="rect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69" tIns="46085" rIns="92169" bIns="46085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noProof="0" smtClean="0"/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/>
          </p:nvPr>
        </p:nvSpPr>
        <p:spPr bwMode="auto">
          <a:xfrm>
            <a:off x="0" y="9431338"/>
            <a:ext cx="2944813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69" tIns="46085" rIns="92169" bIns="46085" numCol="1" anchor="b" anchorCtr="0" compatLnSpc="1">
            <a:prstTxWarp prst="textNoShape">
              <a:avLst/>
            </a:prstTxWarp>
          </a:bodyPr>
          <a:lstStyle>
            <a:lvl1pPr algn="l" eaLnBrk="1" hangingPunct="1">
              <a:buSzPct val="45000"/>
              <a:buFont typeface="Wingdings" pitchFamily="2" charset="2"/>
              <a:buNone/>
              <a:tabLst>
                <a:tab pos="723972" algn="l"/>
                <a:tab pos="1447945" algn="l"/>
                <a:tab pos="2171917" algn="l"/>
                <a:tab pos="2895890" algn="l"/>
              </a:tabLst>
              <a:defRPr sz="1200">
                <a:solidFill>
                  <a:srgbClr val="000000"/>
                </a:solidFill>
                <a:latin typeface="Times New Roman" pitchFamily="18" charset="0"/>
                <a:cs typeface="Arial Unicode MS" charset="0"/>
              </a:defRPr>
            </a:lvl1pPr>
          </a:lstStyle>
          <a:p>
            <a:pPr>
              <a:defRPr/>
            </a:pPr>
            <a:endParaRPr lang="fr-BE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3851275" y="9431338"/>
            <a:ext cx="2944813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69" tIns="46085" rIns="92169" bIns="46085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SzPct val="45000"/>
              <a:buFont typeface="Wingdings" pitchFamily="2" charset="2"/>
              <a:buNone/>
              <a:tabLst>
                <a:tab pos="723972" algn="l"/>
                <a:tab pos="1447945" algn="l"/>
                <a:tab pos="2171917" algn="l"/>
                <a:tab pos="2895890" algn="l"/>
              </a:tabLst>
              <a:defRPr sz="1200">
                <a:solidFill>
                  <a:srgbClr val="000000"/>
                </a:solidFill>
                <a:latin typeface="Times New Roman" pitchFamily="18" charset="0"/>
                <a:cs typeface="Arial Unicode MS" charset="0"/>
              </a:defRPr>
            </a:lvl1pPr>
          </a:lstStyle>
          <a:p>
            <a:pPr>
              <a:defRPr/>
            </a:pPr>
            <a:fld id="{4EB5A708-81A9-4986-A169-63AB7249F1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25813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1pPr>
    <a:lvl2pPr marL="742950" indent="-28575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2pPr>
    <a:lvl3pPr marL="11430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3pPr>
    <a:lvl4pPr marL="16002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4pPr>
    <a:lvl5pPr marL="20574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73A223A6-32AB-43C2-ABD5-AD28FC5ED8B7}" type="slidenum">
              <a:rPr lang="en-US" sz="1200" smtClean="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pPr/>
              <a:t>1</a:t>
            </a:fld>
            <a:endParaRPr lang="en-US" sz="1200" smtClean="0">
              <a:solidFill>
                <a:srgbClr val="000000"/>
              </a:solidFill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4113" cy="3722687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40363" cy="446881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6A813C27-2FEC-44C5-BA4A-FC4E9EB2445E}" type="slidenum">
              <a:rPr lang="en-US" sz="1200" smtClean="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pPr/>
              <a:t>2</a:t>
            </a:fld>
            <a:endParaRPr lang="en-US" sz="1200" smtClean="0">
              <a:solidFill>
                <a:srgbClr val="000000"/>
              </a:solidFill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4113" cy="3722687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40363" cy="446881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mtClean="0"/>
          </a:p>
        </p:txBody>
      </p:sp>
      <p:sp>
        <p:nvSpPr>
          <p:cNvPr id="30725" name="Text Box 3"/>
          <p:cNvSpPr txBox="1">
            <a:spLocks noChangeArrowheads="1"/>
          </p:cNvSpPr>
          <p:nvPr/>
        </p:nvSpPr>
        <p:spPr bwMode="auto">
          <a:xfrm>
            <a:off x="3851275" y="9431338"/>
            <a:ext cx="2946400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169" tIns="46085" rIns="92169" bIns="46085" anchor="b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r" eaLnBrk="1" hangingPunct="1">
              <a:buClrTx/>
              <a:buFontTx/>
              <a:buNone/>
            </a:pPr>
            <a:fld id="{2B409811-D74D-4B48-B702-D08490FF70D7}" type="slidenum">
              <a:rPr lang="en-US" sz="1200">
                <a:solidFill>
                  <a:srgbClr val="000000"/>
                </a:solidFill>
              </a:rPr>
              <a:pPr algn="r" eaLnBrk="1" hangingPunct="1">
                <a:buClrTx/>
                <a:buFontTx/>
                <a:buNone/>
              </a:pPr>
              <a:t>2</a:t>
            </a:fld>
            <a:endParaRPr 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C1E19617-BA4A-46F1-A38B-BA9EEA286994}" type="slidenum">
              <a:rPr lang="en-US" sz="1200" smtClean="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pPr/>
              <a:t>3</a:t>
            </a:fld>
            <a:endParaRPr lang="en-US" sz="1200" smtClean="0">
              <a:solidFill>
                <a:srgbClr val="000000"/>
              </a:solidFill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277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4113" cy="3722687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40363" cy="446881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C1E19617-BA4A-46F1-A38B-BA9EEA286994}" type="slidenum">
              <a:rPr lang="en-US" sz="1200" smtClean="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pPr/>
              <a:t>4</a:t>
            </a:fld>
            <a:endParaRPr lang="en-US" sz="1200" smtClean="0">
              <a:solidFill>
                <a:srgbClr val="000000"/>
              </a:solidFill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277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4113" cy="3722687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40363" cy="446881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C1E19617-BA4A-46F1-A38B-BA9EEA286994}" type="slidenum">
              <a:rPr lang="en-US" sz="1200" smtClean="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pPr/>
              <a:t>5</a:t>
            </a:fld>
            <a:endParaRPr lang="en-US" sz="1200" smtClean="0">
              <a:solidFill>
                <a:srgbClr val="000000"/>
              </a:solidFill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277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4113" cy="3722687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40363" cy="446881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2E4430DF-BA39-4326-87C6-C3E9248B8C4A}" type="slidenum">
              <a:rPr lang="en-US" sz="1200" smtClean="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pPr/>
              <a:t>6</a:t>
            </a:fld>
            <a:endParaRPr lang="en-US" sz="1200" smtClean="0">
              <a:solidFill>
                <a:srgbClr val="000000"/>
              </a:solidFill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710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4113" cy="3722687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7108" name="Text Box 2"/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40363" cy="446881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ts val="450"/>
              </a:spcBef>
              <a:buClrTx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US" smtClean="0">
              <a:latin typeface="Arial" charset="0"/>
              <a:ea typeface="Microsoft YaHei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BE0640-45EC-4E93-A09A-DD2BC66DE680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2541795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725D4D-3475-4A4C-B25D-E01D614E7355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4023832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D293EF-7D4A-42EC-8E92-3C8E5000F32F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2903291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492375"/>
            <a:ext cx="4037013" cy="35274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2492375"/>
            <a:ext cx="4038600" cy="35274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C568A7-70D5-40D9-AF35-355FC3369E7F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1305682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BA4BA5-EDB0-4C48-AB3A-9A29823A89F6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580309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C60E76-A588-41C2-88AD-8365E398F52B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1650827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9F06EC-6EFC-4B38-9966-837F4B527C07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11028413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82C976-2349-41E7-A644-BE6FC3086782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722280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EA4C77-7079-4322-B2E7-2E9BB6D955EB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1060451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259D14-03C7-4104-89E9-BB32C876E4FE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3860870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13525" y="1339850"/>
            <a:ext cx="2071688" cy="46799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95288" y="1339850"/>
            <a:ext cx="6065837" cy="46799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BFAC96-0C7E-42D6-98BA-13A6D917F9B7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</p:spTree>
    <p:extLst>
      <p:ext uri="{BB962C8B-B14F-4D97-AF65-F5344CB8AC3E}">
        <p14:creationId xmlns:p14="http://schemas.microsoft.com/office/powerpoint/2010/main" val="23624878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5F4B75-2BF9-44C1-AED7-7AC56227DD87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2394198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20B814-27CB-4CBB-964C-AEC9B6EBD8AD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8105623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672855-CEC4-48B1-9121-9B16069C538B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34896774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492375"/>
            <a:ext cx="4037013" cy="35274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2492375"/>
            <a:ext cx="4038600" cy="35274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CA7D1-B2BC-4EE1-B264-8CD9045A9B4A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928912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8A4E82-7CC1-4DDD-8635-32E739D83AFA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14395086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5A25BD-36FB-44F9-BE45-A0DF4AEBD553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6016675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65AFCA-4D52-4729-BDB0-A8B82BD5A980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8848224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F0996D-EF08-4F1B-A21A-D1CE243794D1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1907973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DB0F7C-C1D8-4324-9D04-B7A82CDE9FCD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36734679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74F517-432F-444C-81A1-3C4BEEAC2F1C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23215661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13525" y="1339850"/>
            <a:ext cx="2071688" cy="46799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95288" y="1339850"/>
            <a:ext cx="6065837" cy="46799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4B9FA9-3700-49A1-8A91-DF1B07DD3AEE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  <p:extLst>
      <p:ext uri="{BB962C8B-B14F-4D97-AF65-F5344CB8AC3E}">
        <p14:creationId xmlns:p14="http://schemas.microsoft.com/office/powerpoint/2010/main" val="3153526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395288" y="1339850"/>
            <a:ext cx="8228012" cy="935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the title text format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2492375"/>
            <a:ext cx="8228013" cy="352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the outline text format</a:t>
            </a:r>
          </a:p>
          <a:p>
            <a:pPr lvl="1"/>
            <a:r>
              <a:rPr lang="en-GB" smtClean="0"/>
              <a:t>Second Outline Level</a:t>
            </a:r>
          </a:p>
          <a:p>
            <a:pPr lvl="2"/>
            <a:r>
              <a:rPr lang="en-GB" smtClean="0"/>
              <a:t>Third Outline Level</a:t>
            </a:r>
          </a:p>
          <a:p>
            <a:pPr lvl="3"/>
            <a:r>
              <a:rPr lang="en-GB" smtClean="0"/>
              <a:t>Fourth Outline Level</a:t>
            </a:r>
          </a:p>
          <a:p>
            <a:pPr lvl="4"/>
            <a:r>
              <a:rPr lang="en-GB" smtClean="0"/>
              <a:t>Fifth Outline Level</a:t>
            </a:r>
          </a:p>
          <a:p>
            <a:pPr lvl="4"/>
            <a:r>
              <a:rPr lang="en-GB" smtClean="0"/>
              <a:t>Sixth Outline Level</a:t>
            </a:r>
          </a:p>
          <a:p>
            <a:pPr lvl="4"/>
            <a:r>
              <a:rPr lang="en-GB" smtClean="0"/>
              <a:t>Seventh Outline Level</a:t>
            </a:r>
          </a:p>
          <a:p>
            <a:pPr lvl="4"/>
            <a:r>
              <a:rPr lang="en-GB" smtClean="0"/>
              <a:t>Eighth Outline Level</a:t>
            </a:r>
          </a:p>
          <a:p>
            <a:pPr lvl="4"/>
            <a:r>
              <a:rPr lang="en-GB" smtClean="0"/>
              <a:t>Ninth Outline Level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5225"/>
            <a:ext cx="2132013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l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5225"/>
            <a:ext cx="2894013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l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5225"/>
            <a:ext cx="2132013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l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2B3971A-7B06-4236-8A9A-15A3E2240264}" type="slidenum">
              <a:rPr lang="en-US"/>
              <a:pPr>
                <a:defRPr/>
              </a:pPr>
              <a:t>‹#›</a:t>
            </a:fld>
            <a:r>
              <a:rPr lang="en-US" dirty="0"/>
              <a:t>/27</a:t>
            </a:r>
          </a:p>
        </p:txBody>
      </p:sp>
      <p:sp>
        <p:nvSpPr>
          <p:cNvPr id="1031" name="Rectangle 6"/>
          <p:cNvSpPr>
            <a:spLocks noChangeArrowheads="1"/>
          </p:cNvSpPr>
          <p:nvPr/>
        </p:nvSpPr>
        <p:spPr bwMode="auto">
          <a:xfrm>
            <a:off x="0" y="0"/>
            <a:ext cx="9144000" cy="957263"/>
          </a:xfrm>
          <a:prstGeom prst="rect">
            <a:avLst/>
          </a:prstGeom>
          <a:solidFill>
            <a:srgbClr val="0F5494"/>
          </a:solidFill>
          <a:ln w="9360">
            <a:solidFill>
              <a:srgbClr val="0F5494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l"/>
            <a:endParaRPr lang="en-US"/>
          </a:p>
        </p:txBody>
      </p:sp>
      <p:pic>
        <p:nvPicPr>
          <p:cNvPr id="1032" name="Picture 7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9688" y="258763"/>
            <a:ext cx="1439862" cy="1001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54" r:id="rId2"/>
    <p:sldLayoutId id="2147483655" r:id="rId3"/>
    <p:sldLayoutId id="2147483656" r:id="rId4"/>
    <p:sldLayoutId id="2147483657" r:id="rId5"/>
    <p:sldLayoutId id="2147483658" r:id="rId6"/>
    <p:sldLayoutId id="2147483659" r:id="rId7"/>
    <p:sldLayoutId id="2147483660" r:id="rId8"/>
    <p:sldLayoutId id="2147483661" r:id="rId9"/>
    <p:sldLayoutId id="2147483662" r:id="rId10"/>
    <p:sldLayoutId id="2147483663" r:id="rId11"/>
  </p:sldLayoutIdLst>
  <p:hf hdr="0" ftr="0" dt="0"/>
  <p:txStyles>
    <p:titleStyle>
      <a:lvl1pPr algn="l" defTabSz="457200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+mj-lt"/>
          <a:ea typeface="+mj-ea"/>
          <a:cs typeface="+mj-cs"/>
        </a:defRPr>
      </a:lvl1pPr>
      <a:lvl2pPr algn="l" defTabSz="457200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2pPr>
      <a:lvl3pPr algn="l" defTabSz="457200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3pPr>
      <a:lvl4pPr algn="l" defTabSz="457200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4pPr>
      <a:lvl5pPr algn="l" defTabSz="457200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5pPr>
      <a:lvl6pPr marL="2514600" indent="-228600" algn="l" defTabSz="457200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6pPr>
      <a:lvl7pPr marL="2971800" indent="-228600" algn="l" defTabSz="457200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7pPr>
      <a:lvl8pPr marL="3429000" indent="-228600" algn="l" defTabSz="457200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8pPr>
      <a:lvl9pPr marL="3886200" indent="-228600" algn="l" defTabSz="457200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9pPr>
    </p:titleStyle>
    <p:bodyStyle>
      <a:lvl1pPr marL="342900" indent="-342900" algn="l" defTabSz="457200" rtl="0" eaLnBrk="1" fontAlgn="base" hangingPunct="1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400" i="1">
          <a:solidFill>
            <a:srgbClr val="0F5494"/>
          </a:solidFill>
          <a:latin typeface="+mn-lt"/>
          <a:ea typeface="+mn-ea"/>
          <a:cs typeface="+mn-cs"/>
        </a:defRPr>
      </a:lvl1pPr>
      <a:lvl2pPr marL="742950" indent="-285750" algn="l" defTabSz="457200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 b="1">
          <a:solidFill>
            <a:srgbClr val="0F5494"/>
          </a:solidFill>
          <a:latin typeface="+mn-lt"/>
          <a:ea typeface="+mn-ea"/>
        </a:defRPr>
      </a:lvl2pPr>
      <a:lvl3pPr marL="1143000" indent="-228600" algn="l" defTabSz="457200" rtl="0" eaLnBrk="1" fontAlgn="base" hangingPunct="1">
        <a:spcBef>
          <a:spcPts val="35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1400">
          <a:solidFill>
            <a:srgbClr val="0F5494"/>
          </a:solidFill>
          <a:latin typeface="+mn-lt"/>
          <a:ea typeface="+mn-ea"/>
        </a:defRPr>
      </a:lvl3pPr>
      <a:lvl4pPr marL="1600200" indent="-228600" algn="l" defTabSz="457200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4pPr>
      <a:lvl5pPr marL="2057400" indent="-228600" algn="l" defTabSz="457200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5pPr>
      <a:lvl6pPr marL="2514600" indent="-228600" algn="l" defTabSz="457200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6pPr>
      <a:lvl7pPr marL="2971800" indent="-228600" algn="l" defTabSz="457200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7pPr>
      <a:lvl8pPr marL="3429000" indent="-228600" algn="l" defTabSz="457200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8pPr>
      <a:lvl9pPr marL="3886200" indent="-228600" algn="l" defTabSz="457200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ChangeArrowheads="1"/>
          </p:cNvSpPr>
          <p:nvPr/>
        </p:nvSpPr>
        <p:spPr bwMode="auto">
          <a:xfrm>
            <a:off x="0" y="981075"/>
            <a:ext cx="9180513" cy="5876925"/>
          </a:xfrm>
          <a:prstGeom prst="rect">
            <a:avLst/>
          </a:prstGeom>
          <a:solidFill>
            <a:srgbClr val="0F5494"/>
          </a:solidFill>
          <a:ln w="25560">
            <a:solidFill>
              <a:srgbClr val="0F5494"/>
            </a:solidFill>
            <a:miter lim="800000"/>
            <a:headEnd/>
            <a:tailEnd/>
          </a:ln>
          <a:effectLst>
            <a:outerShdw dist="23040" dir="5400000" algn="ctr" rotWithShape="0">
              <a:srgbClr val="000000">
                <a:alpha val="35036"/>
              </a:srgbClr>
            </a:outerShdw>
          </a:effectLst>
        </p:spPr>
        <p:txBody>
          <a:bodyPr wrap="none" anchor="ctr"/>
          <a:lstStyle/>
          <a:p>
            <a:pPr algn="l"/>
            <a:endParaRPr lang="en-US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9688" y="258763"/>
            <a:ext cx="1439862" cy="1001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2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95288" y="1339850"/>
            <a:ext cx="8228012" cy="935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the title text format</a:t>
            </a:r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2492375"/>
            <a:ext cx="8228013" cy="352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the outline text format</a:t>
            </a:r>
          </a:p>
          <a:p>
            <a:pPr lvl="1"/>
            <a:r>
              <a:rPr lang="en-GB" smtClean="0"/>
              <a:t>Second Outline Level</a:t>
            </a:r>
          </a:p>
          <a:p>
            <a:pPr lvl="2"/>
            <a:r>
              <a:rPr lang="en-GB" smtClean="0"/>
              <a:t>Third Outline Level</a:t>
            </a:r>
          </a:p>
          <a:p>
            <a:pPr lvl="3"/>
            <a:r>
              <a:rPr lang="en-GB" smtClean="0"/>
              <a:t>Fourth Outline Level</a:t>
            </a:r>
          </a:p>
          <a:p>
            <a:pPr lvl="4"/>
            <a:r>
              <a:rPr lang="en-GB" smtClean="0"/>
              <a:t>Fifth Outline Level</a:t>
            </a:r>
          </a:p>
          <a:p>
            <a:pPr lvl="4"/>
            <a:r>
              <a:rPr lang="en-GB" smtClean="0"/>
              <a:t>Sixth Outline Level</a:t>
            </a:r>
          </a:p>
          <a:p>
            <a:pPr lvl="4"/>
            <a:r>
              <a:rPr lang="en-GB" smtClean="0"/>
              <a:t>Seventh Outline Level</a:t>
            </a:r>
          </a:p>
          <a:p>
            <a:pPr lvl="4"/>
            <a:r>
              <a:rPr lang="en-GB" smtClean="0"/>
              <a:t>Eighth Outline Level</a:t>
            </a:r>
          </a:p>
          <a:p>
            <a:pPr lvl="4"/>
            <a:r>
              <a:rPr lang="en-GB" smtClean="0"/>
              <a:t>Ninth Outline Level</a:t>
            </a:r>
          </a:p>
        </p:txBody>
      </p:sp>
      <p:sp>
        <p:nvSpPr>
          <p:cNvPr id="2" name="Rectangle 5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5225"/>
            <a:ext cx="2132013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l" eaLnBrk="1" hangingPunct="1">
              <a:buClrTx/>
              <a:buFontTx/>
              <a:buNone/>
              <a:tabLst>
                <a:tab pos="723900" algn="l"/>
                <a:tab pos="1447800" algn="l"/>
              </a:tabLst>
              <a:defRPr sz="1200">
                <a:solidFill>
                  <a:srgbClr val="FFFFFF"/>
                </a:solidFill>
                <a:latin typeface="Verdana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5225"/>
            <a:ext cx="2894013" cy="947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eaLnBrk="1" hangingPunct="1"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FFFFFF"/>
                </a:solidFill>
                <a:latin typeface="Verdana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5225"/>
            <a:ext cx="2132013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ClrTx/>
              <a:buFontTx/>
              <a:buNone/>
              <a:tabLst>
                <a:tab pos="723900" algn="l"/>
                <a:tab pos="1447800" algn="l"/>
              </a:tabLst>
              <a:defRPr sz="1400">
                <a:solidFill>
                  <a:srgbClr val="FFFFFF"/>
                </a:solidFill>
                <a:latin typeface="+mn-lt"/>
                <a:cs typeface="Arial Unicode MS" charset="0"/>
              </a:defRPr>
            </a:lvl1pPr>
          </a:lstStyle>
          <a:p>
            <a:pPr>
              <a:defRPr/>
            </a:pPr>
            <a:fld id="{8B139A2D-152F-4FF6-8212-977778ED8CD6}" type="slidenum">
              <a:rPr lang="en-US"/>
              <a:pPr>
                <a:defRPr/>
              </a:pPr>
              <a:t>‹#›</a:t>
            </a:fld>
            <a:r>
              <a:rPr lang="en-US"/>
              <a:t>/23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hf hdr="0" ftr="0" dt="0"/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+mj-lt"/>
          <a:ea typeface="+mj-ea"/>
          <a:cs typeface="+mj-c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5pPr>
      <a:lvl6pPr marL="2514600" indent="-228600"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6pPr>
      <a:lvl7pPr marL="2971800" indent="-228600"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7pPr>
      <a:lvl8pPr marL="3429000" indent="-228600"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8pPr>
      <a:lvl9pPr marL="3886200" indent="-228600"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 b="1">
          <a:solidFill>
            <a:srgbClr val="0F5494"/>
          </a:solidFill>
          <a:latin typeface="Verdana" pitchFamily="34" charset="0"/>
          <a:ea typeface="Microsoft YaHei" charset="-122"/>
        </a:defRPr>
      </a:lvl9pPr>
    </p:titleStyle>
    <p:bodyStyle>
      <a:lvl1pPr marL="342900" indent="-342900" algn="l" defTabSz="457200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400" i="1">
          <a:solidFill>
            <a:srgbClr val="0F5494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 b="1">
          <a:solidFill>
            <a:srgbClr val="0F5494"/>
          </a:solidFill>
          <a:latin typeface="+mn-lt"/>
          <a:ea typeface="+mn-ea"/>
        </a:defRPr>
      </a:lvl2pPr>
      <a:lvl3pPr marL="1143000" indent="-228600" algn="l" defTabSz="457200" rtl="0" eaLnBrk="0" fontAlgn="base" hangingPunct="0">
        <a:spcBef>
          <a:spcPts val="35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1400">
          <a:solidFill>
            <a:srgbClr val="0F5494"/>
          </a:solidFill>
          <a:latin typeface="+mn-lt"/>
          <a:ea typeface="+mn-ea"/>
        </a:defRPr>
      </a:lvl3pPr>
      <a:lvl4pPr marL="16002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4pPr>
      <a:lvl5pPr marL="20574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5pPr>
      <a:lvl6pPr marL="25146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6pPr>
      <a:lvl7pPr marL="29718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7pPr>
      <a:lvl8pPr marL="34290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8pPr>
      <a:lvl9pPr marL="38862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Arial" charset="0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c.europa.eu/taxation_customs/customs/customs_duties/declared_goods/index_en.htm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ec.europa.eu/taxation_customs/customs/policy_issues/trade_falicitation/index_en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1"/>
          <p:cNvSpPr txBox="1">
            <a:spLocks noChangeArrowheads="1"/>
          </p:cNvSpPr>
          <p:nvPr/>
        </p:nvSpPr>
        <p:spPr bwMode="auto">
          <a:xfrm>
            <a:off x="755650" y="1557338"/>
            <a:ext cx="8280400" cy="259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 marL="3175">
              <a:tabLst>
                <a:tab pos="3175" algn="l"/>
                <a:tab pos="557213" algn="l"/>
                <a:tab pos="1471613" algn="l"/>
                <a:tab pos="2386013" algn="l"/>
                <a:tab pos="3300413" algn="l"/>
                <a:tab pos="4214813" algn="l"/>
                <a:tab pos="5129213" algn="l"/>
                <a:tab pos="6043613" algn="l"/>
                <a:tab pos="6958013" algn="l"/>
                <a:tab pos="7872413" algn="l"/>
                <a:tab pos="8786813" algn="l"/>
                <a:tab pos="97012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3175" algn="l"/>
                <a:tab pos="557213" algn="l"/>
                <a:tab pos="1471613" algn="l"/>
                <a:tab pos="2386013" algn="l"/>
                <a:tab pos="3300413" algn="l"/>
                <a:tab pos="4214813" algn="l"/>
                <a:tab pos="5129213" algn="l"/>
                <a:tab pos="6043613" algn="l"/>
                <a:tab pos="6958013" algn="l"/>
                <a:tab pos="7872413" algn="l"/>
                <a:tab pos="8786813" algn="l"/>
                <a:tab pos="97012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3175" algn="l"/>
                <a:tab pos="557213" algn="l"/>
                <a:tab pos="1471613" algn="l"/>
                <a:tab pos="2386013" algn="l"/>
                <a:tab pos="3300413" algn="l"/>
                <a:tab pos="4214813" algn="l"/>
                <a:tab pos="5129213" algn="l"/>
                <a:tab pos="6043613" algn="l"/>
                <a:tab pos="6958013" algn="l"/>
                <a:tab pos="7872413" algn="l"/>
                <a:tab pos="8786813" algn="l"/>
                <a:tab pos="97012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3175" algn="l"/>
                <a:tab pos="557213" algn="l"/>
                <a:tab pos="1471613" algn="l"/>
                <a:tab pos="2386013" algn="l"/>
                <a:tab pos="3300413" algn="l"/>
                <a:tab pos="4214813" algn="l"/>
                <a:tab pos="5129213" algn="l"/>
                <a:tab pos="6043613" algn="l"/>
                <a:tab pos="6958013" algn="l"/>
                <a:tab pos="7872413" algn="l"/>
                <a:tab pos="8786813" algn="l"/>
                <a:tab pos="97012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3175" algn="l"/>
                <a:tab pos="557213" algn="l"/>
                <a:tab pos="1471613" algn="l"/>
                <a:tab pos="2386013" algn="l"/>
                <a:tab pos="3300413" algn="l"/>
                <a:tab pos="4214813" algn="l"/>
                <a:tab pos="5129213" algn="l"/>
                <a:tab pos="6043613" algn="l"/>
                <a:tab pos="6958013" algn="l"/>
                <a:tab pos="7872413" algn="l"/>
                <a:tab pos="8786813" algn="l"/>
                <a:tab pos="97012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175" algn="l"/>
                <a:tab pos="557213" algn="l"/>
                <a:tab pos="1471613" algn="l"/>
                <a:tab pos="2386013" algn="l"/>
                <a:tab pos="3300413" algn="l"/>
                <a:tab pos="4214813" algn="l"/>
                <a:tab pos="5129213" algn="l"/>
                <a:tab pos="6043613" algn="l"/>
                <a:tab pos="6958013" algn="l"/>
                <a:tab pos="7872413" algn="l"/>
                <a:tab pos="8786813" algn="l"/>
                <a:tab pos="97012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175" algn="l"/>
                <a:tab pos="557213" algn="l"/>
                <a:tab pos="1471613" algn="l"/>
                <a:tab pos="2386013" algn="l"/>
                <a:tab pos="3300413" algn="l"/>
                <a:tab pos="4214813" algn="l"/>
                <a:tab pos="5129213" algn="l"/>
                <a:tab pos="6043613" algn="l"/>
                <a:tab pos="6958013" algn="l"/>
                <a:tab pos="7872413" algn="l"/>
                <a:tab pos="8786813" algn="l"/>
                <a:tab pos="97012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175" algn="l"/>
                <a:tab pos="557213" algn="l"/>
                <a:tab pos="1471613" algn="l"/>
                <a:tab pos="2386013" algn="l"/>
                <a:tab pos="3300413" algn="l"/>
                <a:tab pos="4214813" algn="l"/>
                <a:tab pos="5129213" algn="l"/>
                <a:tab pos="6043613" algn="l"/>
                <a:tab pos="6958013" algn="l"/>
                <a:tab pos="7872413" algn="l"/>
                <a:tab pos="8786813" algn="l"/>
                <a:tab pos="97012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175" algn="l"/>
                <a:tab pos="557213" algn="l"/>
                <a:tab pos="1471613" algn="l"/>
                <a:tab pos="2386013" algn="l"/>
                <a:tab pos="3300413" algn="l"/>
                <a:tab pos="4214813" algn="l"/>
                <a:tab pos="5129213" algn="l"/>
                <a:tab pos="6043613" algn="l"/>
                <a:tab pos="6958013" algn="l"/>
                <a:tab pos="7872413" algn="l"/>
                <a:tab pos="8786813" algn="l"/>
                <a:tab pos="97012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eaLnBrk="1" hangingPunct="1">
              <a:spcAft>
                <a:spcPts val="875"/>
              </a:spcAft>
              <a:buClrTx/>
              <a:buFontTx/>
              <a:buNone/>
            </a:pPr>
            <a:endParaRPr lang="en-GB" sz="2800" b="0" dirty="0">
              <a:solidFill>
                <a:srgbClr val="FFD624"/>
              </a:solidFill>
              <a:latin typeface="Verdana" pitchFamily="34" charset="0"/>
              <a:ea typeface="Microsoft YaHei" charset="-122"/>
            </a:endParaRPr>
          </a:p>
          <a:p>
            <a:pPr eaLnBrk="1" hangingPunct="1">
              <a:spcAft>
                <a:spcPts val="875"/>
              </a:spcAft>
              <a:buClrTx/>
              <a:buFontTx/>
              <a:buNone/>
            </a:pPr>
            <a:endParaRPr lang="en-GB" sz="2800" b="0" dirty="0">
              <a:solidFill>
                <a:srgbClr val="FFD624"/>
              </a:solidFill>
              <a:latin typeface="Verdana" pitchFamily="34" charset="0"/>
              <a:ea typeface="Microsoft YaHei" charset="-122"/>
            </a:endParaRPr>
          </a:p>
          <a:p>
            <a:pPr eaLnBrk="1" hangingPunct="1">
              <a:spcAft>
                <a:spcPts val="875"/>
              </a:spcAft>
              <a:buClrTx/>
              <a:buFontTx/>
              <a:buNone/>
            </a:pPr>
            <a:endParaRPr lang="en-GB" sz="2800" b="0" dirty="0">
              <a:solidFill>
                <a:srgbClr val="FFD624"/>
              </a:solidFill>
              <a:latin typeface="Verdana" pitchFamily="34" charset="0"/>
              <a:ea typeface="Microsoft YaHei" charset="-122"/>
            </a:endParaRPr>
          </a:p>
          <a:p>
            <a:pPr eaLnBrk="1" hangingPunct="1">
              <a:spcAft>
                <a:spcPts val="875"/>
              </a:spcAft>
              <a:buClrTx/>
              <a:buFontTx/>
              <a:buNone/>
            </a:pPr>
            <a:r>
              <a:rPr lang="en-GB" sz="2800" b="0" dirty="0" smtClean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  <a:t>Customs valuation</a:t>
            </a:r>
            <a:r>
              <a:rPr lang="en-GB" sz="2400" b="0" dirty="0" smtClean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  <a:t> </a:t>
            </a:r>
            <a:endParaRPr lang="en-GB" sz="2400" b="0" dirty="0">
              <a:solidFill>
                <a:srgbClr val="FFD624"/>
              </a:solidFill>
              <a:latin typeface="Verdana" pitchFamily="34" charset="0"/>
              <a:ea typeface="Microsoft YaHei" charset="-122"/>
            </a:endParaRPr>
          </a:p>
          <a:p>
            <a:r>
              <a:rPr lang="en-GB" sz="2000" b="0" dirty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  <a:t/>
            </a:r>
            <a:br>
              <a:rPr lang="en-GB" sz="2000" b="0" dirty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</a:br>
            <a:r>
              <a:rPr lang="en-GB" sz="1400" b="0" dirty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  <a:t>Brussels</a:t>
            </a:r>
            <a:br>
              <a:rPr lang="en-GB" sz="1400" b="0" dirty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</a:br>
            <a:r>
              <a:rPr lang="en-GB" sz="1400" b="0" dirty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  <a:t> 12 December 2012</a:t>
            </a:r>
          </a:p>
          <a:p>
            <a:r>
              <a:rPr lang="de-DE" sz="1400" b="0" dirty="0" smtClean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  <a:t>John Malone</a:t>
            </a:r>
            <a:endParaRPr lang="en-GB" sz="1400" b="0" dirty="0">
              <a:solidFill>
                <a:srgbClr val="FFD624"/>
              </a:solidFill>
              <a:latin typeface="Verdana" pitchFamily="34" charset="0"/>
              <a:ea typeface="Microsoft YaHei" charset="-122"/>
            </a:endParaRPr>
          </a:p>
          <a:p>
            <a:endParaRPr lang="en-GB" sz="1400" b="0" dirty="0">
              <a:solidFill>
                <a:srgbClr val="FFD624"/>
              </a:solidFill>
              <a:latin typeface="Verdana" pitchFamily="34" charset="0"/>
              <a:ea typeface="Microsoft YaHei" charset="-122"/>
            </a:endParaRPr>
          </a:p>
          <a:p>
            <a:endParaRPr lang="en-GB" sz="1400" b="0" dirty="0">
              <a:solidFill>
                <a:srgbClr val="FFD624"/>
              </a:solidFill>
              <a:latin typeface="Verdana" pitchFamily="34" charset="0"/>
              <a:ea typeface="Microsoft YaHei" charset="-122"/>
            </a:endParaRPr>
          </a:p>
          <a:p>
            <a:r>
              <a:rPr lang="en-GB" sz="1400" dirty="0"/>
              <a:t>JOINT CUSTOMS AND TRADE FACILITATION FORUM:</a:t>
            </a:r>
          </a:p>
          <a:p>
            <a:r>
              <a:rPr lang="en-GB" sz="1400" dirty="0"/>
              <a:t>A CUSTOMS STRATEGY FOR THE CONTINENTAL FREE TRADE AREA (CFTA)</a:t>
            </a:r>
          </a:p>
          <a:p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/>
              <a:t>Organised by the African Union and European Union Commissions</a:t>
            </a:r>
            <a:br>
              <a:rPr lang="en-GB" sz="1400" dirty="0"/>
            </a:br>
            <a:r>
              <a:rPr lang="en-GB" sz="1400" dirty="0"/>
              <a:t>with the African Regional Economic Communities</a:t>
            </a:r>
          </a:p>
          <a:p>
            <a:endParaRPr lang="en-GB" sz="1400" b="0" dirty="0">
              <a:solidFill>
                <a:srgbClr val="FFD624"/>
              </a:solidFill>
              <a:latin typeface="Verdana" pitchFamily="34" charset="0"/>
              <a:ea typeface="Microsoft YaHei" charset="-122"/>
            </a:endParaRPr>
          </a:p>
          <a:p>
            <a:pPr eaLnBrk="1" hangingPunct="1">
              <a:spcAft>
                <a:spcPts val="875"/>
              </a:spcAft>
              <a:buClrTx/>
              <a:buFontTx/>
              <a:buNone/>
            </a:pPr>
            <a:r>
              <a:rPr lang="fr-BE" sz="1400" b="0" dirty="0" smtClean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  <a:t>²</a:t>
            </a:r>
            <a:endParaRPr lang="en-GB" sz="1400" b="0" dirty="0">
              <a:solidFill>
                <a:srgbClr val="FFD624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5123" name="Text Box 2"/>
          <p:cNvSpPr txBox="1">
            <a:spLocks noChangeArrowheads="1"/>
          </p:cNvSpPr>
          <p:nvPr/>
        </p:nvSpPr>
        <p:spPr bwMode="auto">
          <a:xfrm>
            <a:off x="684213" y="3978275"/>
            <a:ext cx="8064500" cy="2303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eaLnBrk="1" hangingPunct="1">
              <a:spcBef>
                <a:spcPts val="300"/>
              </a:spcBef>
              <a:buClrTx/>
              <a:buFontTx/>
              <a:buNone/>
            </a:pPr>
            <a:r>
              <a:rPr lang="en-GB" sz="2000" b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  <a:t/>
            </a:r>
            <a:br>
              <a:rPr lang="en-GB" sz="2000" b="0">
                <a:solidFill>
                  <a:srgbClr val="FFD624"/>
                </a:solidFill>
                <a:latin typeface="Verdana" pitchFamily="34" charset="0"/>
                <a:ea typeface="Microsoft YaHei" charset="-122"/>
              </a:rPr>
            </a:br>
            <a:r>
              <a:rPr lang="en-GB" sz="1200" b="0">
                <a:solidFill>
                  <a:srgbClr val="FFFFFF"/>
                </a:solidFill>
                <a:latin typeface="Verdana" pitchFamily="34" charset="0"/>
                <a:ea typeface="Microsoft YaHei" charset="-122"/>
              </a:rPr>
              <a:t/>
            </a:r>
            <a:br>
              <a:rPr lang="en-GB" sz="1200" b="0">
                <a:solidFill>
                  <a:srgbClr val="FFFFFF"/>
                </a:solidFill>
                <a:latin typeface="Verdana" pitchFamily="34" charset="0"/>
                <a:ea typeface="Microsoft YaHei" charset="-122"/>
              </a:rPr>
            </a:br>
            <a:endParaRPr lang="en-GB" sz="1200" b="0">
              <a:solidFill>
                <a:srgbClr val="FFFFFF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5124" name="Text Box 3"/>
          <p:cNvSpPr txBox="1">
            <a:spLocks noChangeArrowheads="1"/>
          </p:cNvSpPr>
          <p:nvPr/>
        </p:nvSpPr>
        <p:spPr bwMode="auto">
          <a:xfrm>
            <a:off x="323850" y="6381750"/>
            <a:ext cx="8569325" cy="246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marL="3175">
              <a:tabLst>
                <a:tab pos="31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31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31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31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31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1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1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1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1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l" eaLnBrk="1" hangingPunct="1">
              <a:spcBef>
                <a:spcPts val="625"/>
              </a:spcBef>
              <a:buClrTx/>
              <a:buFontTx/>
              <a:buNone/>
            </a:pPr>
            <a:r>
              <a:rPr lang="en-GB" b="0">
                <a:solidFill>
                  <a:srgbClr val="FFD624"/>
                </a:solidFill>
                <a:latin typeface="Verdana" pitchFamily="34" charset="0"/>
              </a:rPr>
              <a:t>						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53C57E-C683-466F-8BE5-5541013D78DA}" type="slidenum">
              <a:rPr lang="en-US" smtClean="0"/>
              <a:pPr>
                <a:defRPr/>
              </a:pPr>
              <a:t>1</a:t>
            </a:fld>
            <a:r>
              <a:rPr lang="en-US" dirty="0" smtClean="0"/>
              <a:t>/6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1"/>
          <p:cNvSpPr txBox="1">
            <a:spLocks noChangeArrowheads="1"/>
          </p:cNvSpPr>
          <p:nvPr/>
        </p:nvSpPr>
        <p:spPr bwMode="auto">
          <a:xfrm>
            <a:off x="6804025" y="6237288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l"/>
            <a:endParaRPr lang="en-US"/>
          </a:p>
        </p:txBody>
      </p:sp>
      <p:sp>
        <p:nvSpPr>
          <p:cNvPr id="6147" name="Text Box 2"/>
          <p:cNvSpPr txBox="1">
            <a:spLocks noChangeArrowheads="1"/>
          </p:cNvSpPr>
          <p:nvPr/>
        </p:nvSpPr>
        <p:spPr bwMode="auto">
          <a:xfrm>
            <a:off x="395288" y="1196975"/>
            <a:ext cx="8229600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 marL="358775" indent="-357188"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eaLnBrk="1" hangingPunct="1">
              <a:buClrTx/>
              <a:buFontTx/>
              <a:buNone/>
            </a:pPr>
            <a:r>
              <a:rPr lang="en-US" sz="2800" b="0">
                <a:solidFill>
                  <a:srgbClr val="0F5494"/>
                </a:solidFill>
                <a:ea typeface="Microsoft YaHei" charset="-122"/>
              </a:rPr>
              <a:t>Contents</a:t>
            </a:r>
          </a:p>
        </p:txBody>
      </p:sp>
      <p:sp>
        <p:nvSpPr>
          <p:cNvPr id="6148" name="Text Box 3"/>
          <p:cNvSpPr txBox="1">
            <a:spLocks noChangeArrowheads="1"/>
          </p:cNvSpPr>
          <p:nvPr/>
        </p:nvSpPr>
        <p:spPr bwMode="auto">
          <a:xfrm>
            <a:off x="611188" y="1989138"/>
            <a:ext cx="7772400" cy="417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42900" indent="-341313"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l" eaLnBrk="1" hangingPunct="1">
              <a:spcBef>
                <a:spcPts val="450"/>
              </a:spcBef>
              <a:buClrTx/>
              <a:buFontTx/>
              <a:buNone/>
            </a:pPr>
            <a:endParaRPr lang="en-GB" sz="3600" i="1" dirty="0">
              <a:solidFill>
                <a:srgbClr val="0F5494"/>
              </a:solidFill>
              <a:ea typeface="Microsoft YaHei" charset="-122"/>
            </a:endParaRPr>
          </a:p>
          <a:p>
            <a:pPr algn="l" eaLnBrk="1" hangingPunct="1">
              <a:spcBef>
                <a:spcPts val="450"/>
              </a:spcBef>
              <a:buClr>
                <a:srgbClr val="FFFFFF"/>
              </a:buClr>
              <a:buFont typeface="Arial" charset="0"/>
              <a:buAutoNum type="arabicPeriod"/>
            </a:pPr>
            <a:r>
              <a:rPr lang="en-GB" sz="3600" dirty="0">
                <a:solidFill>
                  <a:srgbClr val="000000"/>
                </a:solidFill>
                <a:ea typeface="Microsoft YaHei" charset="-122"/>
              </a:rPr>
              <a:t>1. </a:t>
            </a:r>
            <a:r>
              <a:rPr lang="en-GB" sz="3600" dirty="0" smtClean="0">
                <a:solidFill>
                  <a:srgbClr val="000000"/>
                </a:solidFill>
                <a:ea typeface="Microsoft YaHei" charset="-122"/>
              </a:rPr>
              <a:t>Customs Valuation</a:t>
            </a:r>
            <a:endParaRPr lang="en-GB" sz="3600" dirty="0">
              <a:solidFill>
                <a:srgbClr val="000000"/>
              </a:solidFill>
              <a:ea typeface="Microsoft YaHei" charset="-122"/>
            </a:endParaRPr>
          </a:p>
          <a:p>
            <a:pPr algn="l" eaLnBrk="1" hangingPunct="1">
              <a:spcBef>
                <a:spcPts val="450"/>
              </a:spcBef>
              <a:buClr>
                <a:srgbClr val="FFFFFF"/>
              </a:buClr>
              <a:buFont typeface="Arial" charset="0"/>
              <a:buAutoNum type="arabicPeriod"/>
            </a:pPr>
            <a:endParaRPr lang="en-GB" sz="3600" dirty="0">
              <a:solidFill>
                <a:srgbClr val="000000"/>
              </a:solidFill>
              <a:ea typeface="Microsoft YaHei" charset="-122"/>
            </a:endParaRPr>
          </a:p>
          <a:p>
            <a:pPr algn="l" eaLnBrk="1" hangingPunct="1">
              <a:spcBef>
                <a:spcPts val="450"/>
              </a:spcBef>
              <a:buClr>
                <a:srgbClr val="FFFFFF"/>
              </a:buClr>
              <a:buFont typeface="Arial" charset="0"/>
              <a:buAutoNum type="arabicPeriod"/>
            </a:pPr>
            <a:r>
              <a:rPr lang="en-GB" sz="3600" dirty="0">
                <a:solidFill>
                  <a:srgbClr val="000000"/>
                </a:solidFill>
                <a:ea typeface="Microsoft YaHei" charset="-122"/>
              </a:rPr>
              <a:t>2. </a:t>
            </a:r>
            <a:r>
              <a:rPr lang="en-GB" sz="3600" dirty="0" smtClean="0">
                <a:solidFill>
                  <a:srgbClr val="000000"/>
                </a:solidFill>
                <a:ea typeface="Microsoft YaHei" charset="-122"/>
              </a:rPr>
              <a:t>Customs Valuation and the CFTA</a:t>
            </a:r>
            <a:endParaRPr lang="en-GB" sz="3600" dirty="0">
              <a:solidFill>
                <a:srgbClr val="000000"/>
              </a:solidFill>
              <a:ea typeface="Microsoft YaHei" charset="-122"/>
            </a:endParaRPr>
          </a:p>
          <a:p>
            <a:pPr algn="l" eaLnBrk="1" hangingPunct="1">
              <a:spcBef>
                <a:spcPts val="450"/>
              </a:spcBef>
              <a:buClr>
                <a:srgbClr val="FFFFFF"/>
              </a:buClr>
              <a:buFont typeface="Arial" charset="0"/>
              <a:buAutoNum type="arabicPeriod"/>
            </a:pPr>
            <a:endParaRPr lang="en-GB" sz="3600" dirty="0">
              <a:solidFill>
                <a:srgbClr val="000000"/>
              </a:solidFill>
              <a:ea typeface="Microsoft YaHei" charset="-122"/>
            </a:endParaRPr>
          </a:p>
          <a:p>
            <a:pPr algn="l" eaLnBrk="1" hangingPunct="1">
              <a:spcBef>
                <a:spcPts val="450"/>
              </a:spcBef>
              <a:buClr>
                <a:srgbClr val="FFFFFF"/>
              </a:buClr>
              <a:buFont typeface="Arial" charset="0"/>
              <a:buAutoNum type="arabicPeriod"/>
            </a:pPr>
            <a:r>
              <a:rPr lang="en-GB" sz="3600" dirty="0">
                <a:solidFill>
                  <a:srgbClr val="000000"/>
                </a:solidFill>
                <a:ea typeface="Microsoft YaHei" charset="-122"/>
              </a:rPr>
              <a:t>3. </a:t>
            </a:r>
            <a:r>
              <a:rPr lang="en-GB" sz="3600" dirty="0" smtClean="0">
                <a:solidFill>
                  <a:srgbClr val="000000"/>
                </a:solidFill>
                <a:ea typeface="Microsoft YaHei" charset="-122"/>
              </a:rPr>
              <a:t>Way Forward</a:t>
            </a:r>
            <a:endParaRPr lang="en-GB" sz="3600" dirty="0">
              <a:solidFill>
                <a:srgbClr val="000000"/>
              </a:solidFill>
              <a:ea typeface="Microsoft YaHei" charset="-122"/>
            </a:endParaRPr>
          </a:p>
          <a:p>
            <a:pPr algn="l" eaLnBrk="1" hangingPunct="1">
              <a:spcBef>
                <a:spcPts val="450"/>
              </a:spcBef>
              <a:buClr>
                <a:srgbClr val="FFFFFF"/>
              </a:buClr>
              <a:buFont typeface="Arial" charset="0"/>
              <a:buChar char="•"/>
            </a:pPr>
            <a:endParaRPr lang="en-GB" sz="1800" dirty="0">
              <a:solidFill>
                <a:srgbClr val="000000"/>
              </a:solidFill>
              <a:ea typeface="Microsoft YaHei" charset="-122"/>
            </a:endParaRPr>
          </a:p>
        </p:txBody>
      </p:sp>
      <p:sp>
        <p:nvSpPr>
          <p:cNvPr id="6149" name="Text Box 4"/>
          <p:cNvSpPr txBox="1">
            <a:spLocks noChangeArrowheads="1"/>
          </p:cNvSpPr>
          <p:nvPr/>
        </p:nvSpPr>
        <p:spPr bwMode="auto">
          <a:xfrm>
            <a:off x="8229600" y="6400800"/>
            <a:ext cx="4002088" cy="44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l"/>
            <a:endParaRPr lang="en-US" sz="1300" b="0">
              <a:solidFill>
                <a:srgbClr val="000000"/>
              </a:solidFill>
            </a:endParaRPr>
          </a:p>
          <a:p>
            <a:pPr algn="l"/>
            <a:endParaRPr lang="en-US" b="0">
              <a:solidFill>
                <a:srgbClr val="000000"/>
              </a:solidFill>
            </a:endParaRPr>
          </a:p>
        </p:txBody>
      </p:sp>
      <p:sp>
        <p:nvSpPr>
          <p:cNvPr id="6150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D94C5FB4-6CB5-4E40-8952-28DB9DFC6298}" type="slidenum">
              <a:rPr lang="en-US" b="0" smtClean="0">
                <a:solidFill>
                  <a:srgbClr val="000000"/>
                </a:solidFill>
              </a:rPr>
              <a:pPr/>
              <a:t>2</a:t>
            </a:fld>
            <a:r>
              <a:rPr lang="en-US" b="0" dirty="0" smtClean="0">
                <a:solidFill>
                  <a:srgbClr val="000000"/>
                </a:solidFill>
              </a:rPr>
              <a:t>/6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1"/>
          <p:cNvSpPr txBox="1">
            <a:spLocks noChangeArrowheads="1"/>
          </p:cNvSpPr>
          <p:nvPr/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l"/>
            <a:endParaRPr lang="en-US"/>
          </a:p>
        </p:txBody>
      </p:sp>
      <p:sp>
        <p:nvSpPr>
          <p:cNvPr id="8195" name="Text Box 2"/>
          <p:cNvSpPr txBox="1">
            <a:spLocks noChangeArrowheads="1"/>
          </p:cNvSpPr>
          <p:nvPr/>
        </p:nvSpPr>
        <p:spPr bwMode="auto">
          <a:xfrm>
            <a:off x="395288" y="1339850"/>
            <a:ext cx="8229600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 marL="358775" indent="-357188"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eaLnBrk="1" hangingPunct="1">
              <a:buClrTx/>
              <a:buFontTx/>
              <a:buNone/>
            </a:pPr>
            <a:r>
              <a:rPr lang="en-US" sz="2800" b="0" dirty="0">
                <a:solidFill>
                  <a:srgbClr val="0F5494"/>
                </a:solidFill>
                <a:latin typeface="Verdana" pitchFamily="34" charset="0"/>
                <a:ea typeface="Microsoft YaHei" charset="-122"/>
              </a:rPr>
              <a:t>(a) </a:t>
            </a:r>
            <a:r>
              <a:rPr lang="en-US" sz="2800" b="0" dirty="0" smtClean="0">
                <a:solidFill>
                  <a:srgbClr val="0F5494"/>
                </a:solidFill>
                <a:latin typeface="Verdana" pitchFamily="34" charset="0"/>
                <a:ea typeface="Microsoft YaHei" charset="-122"/>
              </a:rPr>
              <a:t>Customs valuation:</a:t>
            </a:r>
            <a:endParaRPr lang="en-US" sz="2800" b="0" dirty="0">
              <a:solidFill>
                <a:srgbClr val="0F5494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8196" name="Text Box 3"/>
          <p:cNvSpPr txBox="1">
            <a:spLocks noChangeArrowheads="1"/>
          </p:cNvSpPr>
          <p:nvPr/>
        </p:nvSpPr>
        <p:spPr bwMode="auto">
          <a:xfrm>
            <a:off x="457200" y="2349500"/>
            <a:ext cx="8229600" cy="3671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41313" indent="-341313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endParaRPr lang="en-GB" sz="900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 </a:t>
            </a:r>
          </a:p>
          <a:p>
            <a:pPr lvl="0" algn="just"/>
            <a:r>
              <a:rPr lang="en-GB" sz="1800" dirty="0">
                <a:solidFill>
                  <a:schemeClr val="tx1"/>
                </a:solidFill>
              </a:rPr>
              <a:t>Role and Purpose of Customs Valuation in Customs and Trade Policies. WTO Agreement on Customs Valuation.</a:t>
            </a:r>
          </a:p>
          <a:p>
            <a:pPr algn="just"/>
            <a:r>
              <a:rPr lang="en-GB" sz="1800" dirty="0">
                <a:solidFill>
                  <a:schemeClr val="tx1"/>
                </a:solidFill>
              </a:rPr>
              <a:t> </a:t>
            </a:r>
          </a:p>
          <a:p>
            <a:pPr lvl="0" algn="just"/>
            <a:r>
              <a:rPr lang="en-GB" sz="1800" dirty="0">
                <a:solidFill>
                  <a:schemeClr val="tx1"/>
                </a:solidFill>
              </a:rPr>
              <a:t>Customs Valuation with special attention to FTA's:</a:t>
            </a:r>
          </a:p>
          <a:p>
            <a:pPr algn="just"/>
            <a:r>
              <a:rPr lang="en-GB" sz="1800" dirty="0">
                <a:solidFill>
                  <a:schemeClr val="tx1"/>
                </a:solidFill>
              </a:rPr>
              <a:t> </a:t>
            </a:r>
          </a:p>
          <a:p>
            <a:pPr lvl="1" algn="just"/>
            <a:r>
              <a:rPr lang="en-GB" sz="1800" dirty="0">
                <a:solidFill>
                  <a:schemeClr val="tx1"/>
                </a:solidFill>
              </a:rPr>
              <a:t>Value  of goods in external trade and Value of goods between CFTA Members – policy issues.</a:t>
            </a:r>
          </a:p>
          <a:p>
            <a:pPr algn="just"/>
            <a:r>
              <a:rPr lang="en-GB" sz="1800" dirty="0">
                <a:solidFill>
                  <a:schemeClr val="tx1"/>
                </a:solidFill>
              </a:rPr>
              <a:t> </a:t>
            </a:r>
          </a:p>
          <a:p>
            <a:pPr lvl="1" algn="just"/>
            <a:r>
              <a:rPr lang="en-GB" sz="1800" dirty="0">
                <a:solidFill>
                  <a:schemeClr val="tx1"/>
                </a:solidFill>
              </a:rPr>
              <a:t>Value  of goods in external trade and Value of goods between CFTA Members – technical issues.</a:t>
            </a:r>
          </a:p>
          <a:p>
            <a:pPr algn="just"/>
            <a:r>
              <a:rPr lang="en-GB" sz="1800" dirty="0">
                <a:solidFill>
                  <a:schemeClr val="tx1"/>
                </a:solidFill>
              </a:rPr>
              <a:t> </a:t>
            </a:r>
          </a:p>
          <a:p>
            <a:pPr lvl="1" algn="just"/>
            <a:r>
              <a:rPr lang="en-GB" sz="1800" dirty="0">
                <a:solidFill>
                  <a:schemeClr val="tx1"/>
                </a:solidFill>
              </a:rPr>
              <a:t> Importance of uniform and consistent implementation.  </a:t>
            </a:r>
          </a:p>
          <a:p>
            <a:pPr algn="l" eaLnBrk="1" hangingPunct="1">
              <a:spcBef>
                <a:spcPts val="500"/>
              </a:spcBef>
              <a:buClr>
                <a:srgbClr val="FFFFFF"/>
              </a:buClr>
              <a:buFont typeface="Verdana" pitchFamily="34" charset="0"/>
              <a:buChar char="•"/>
            </a:pPr>
            <a:endParaRPr lang="en-GB" sz="2000" i="1" dirty="0">
              <a:solidFill>
                <a:srgbClr val="0F5494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8197" name="Text Box 4"/>
          <p:cNvSpPr txBox="1">
            <a:spLocks noChangeArrowheads="1"/>
          </p:cNvSpPr>
          <p:nvPr/>
        </p:nvSpPr>
        <p:spPr bwMode="auto">
          <a:xfrm>
            <a:off x="8229600" y="6400800"/>
            <a:ext cx="4002088" cy="44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l"/>
            <a:endParaRPr lang="en-US" sz="1300" b="0">
              <a:solidFill>
                <a:srgbClr val="000000"/>
              </a:solidFill>
            </a:endParaRPr>
          </a:p>
          <a:p>
            <a:pPr algn="l"/>
            <a:endParaRPr lang="en-US" b="0">
              <a:solidFill>
                <a:srgbClr val="000000"/>
              </a:solidFill>
            </a:endParaRPr>
          </a:p>
        </p:txBody>
      </p:sp>
      <p:sp>
        <p:nvSpPr>
          <p:cNvPr id="8198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AC047875-EBD3-4BC9-B05F-5D1A34729008}" type="slidenum">
              <a:rPr lang="en-US" b="0" smtClean="0">
                <a:solidFill>
                  <a:srgbClr val="000000"/>
                </a:solidFill>
              </a:rPr>
              <a:pPr/>
              <a:t>3</a:t>
            </a:fld>
            <a:r>
              <a:rPr lang="en-US" b="0" dirty="0" smtClean="0">
                <a:solidFill>
                  <a:srgbClr val="000000"/>
                </a:solidFill>
              </a:rPr>
              <a:t>/6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1"/>
          <p:cNvSpPr txBox="1">
            <a:spLocks noChangeArrowheads="1"/>
          </p:cNvSpPr>
          <p:nvPr/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l"/>
            <a:endParaRPr lang="en-US"/>
          </a:p>
        </p:txBody>
      </p:sp>
      <p:sp>
        <p:nvSpPr>
          <p:cNvPr id="8195" name="Text Box 2"/>
          <p:cNvSpPr txBox="1">
            <a:spLocks noChangeArrowheads="1"/>
          </p:cNvSpPr>
          <p:nvPr/>
        </p:nvSpPr>
        <p:spPr bwMode="auto">
          <a:xfrm>
            <a:off x="395288" y="1339850"/>
            <a:ext cx="8229600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 marL="358775" indent="-357188"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eaLnBrk="1" hangingPunct="1">
              <a:buClrTx/>
              <a:buFontTx/>
              <a:buNone/>
            </a:pPr>
            <a:r>
              <a:rPr lang="en-US" sz="2800" b="0" dirty="0" smtClean="0">
                <a:solidFill>
                  <a:srgbClr val="0F5494"/>
                </a:solidFill>
                <a:latin typeface="Verdana" pitchFamily="34" charset="0"/>
                <a:ea typeface="Microsoft YaHei" charset="-122"/>
              </a:rPr>
              <a:t>(b) Customs valuation and the CFTA:</a:t>
            </a:r>
            <a:endParaRPr lang="en-US" sz="2800" b="0" dirty="0">
              <a:solidFill>
                <a:srgbClr val="0F5494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8196" name="Text Box 3"/>
          <p:cNvSpPr txBox="1">
            <a:spLocks noChangeArrowheads="1"/>
          </p:cNvSpPr>
          <p:nvPr/>
        </p:nvSpPr>
        <p:spPr bwMode="auto">
          <a:xfrm>
            <a:off x="457200" y="2349500"/>
            <a:ext cx="8229600" cy="3671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41313" indent="-341313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endParaRPr lang="en-GB" sz="900" dirty="0">
              <a:solidFill>
                <a:schemeClr val="tx1"/>
              </a:solidFill>
            </a:endParaRPr>
          </a:p>
          <a:p>
            <a:pPr lvl="0" algn="just"/>
            <a:r>
              <a:rPr lang="en-GB" sz="2000" dirty="0" smtClean="0">
                <a:solidFill>
                  <a:schemeClr val="tx1"/>
                </a:solidFill>
              </a:rPr>
              <a:t>Getting </a:t>
            </a:r>
            <a:r>
              <a:rPr lang="en-GB" sz="2000" dirty="0">
                <a:solidFill>
                  <a:schemeClr val="tx1"/>
                </a:solidFill>
              </a:rPr>
              <a:t>Customs valuation right: ensuring efficient revenue collection, while avoiding  burdens to </a:t>
            </a:r>
            <a:r>
              <a:rPr lang="en-GB" sz="2000" dirty="0" smtClean="0">
                <a:solidFill>
                  <a:schemeClr val="tx1"/>
                </a:solidFill>
              </a:rPr>
              <a:t>trade.</a:t>
            </a:r>
          </a:p>
          <a:p>
            <a:pPr lvl="0" algn="just"/>
            <a:endParaRPr lang="en-GB" sz="2000" dirty="0">
              <a:solidFill>
                <a:schemeClr val="tx1"/>
              </a:solidFill>
            </a:endParaRPr>
          </a:p>
          <a:p>
            <a:pPr lvl="0" algn="just"/>
            <a:r>
              <a:rPr lang="en-GB" sz="2000" dirty="0" smtClean="0">
                <a:solidFill>
                  <a:schemeClr val="tx1"/>
                </a:solidFill>
              </a:rPr>
              <a:t>How </a:t>
            </a:r>
            <a:r>
              <a:rPr lang="en-GB" sz="2000" dirty="0">
                <a:solidFill>
                  <a:schemeClr val="tx1"/>
                </a:solidFill>
              </a:rPr>
              <a:t>to ensure that the practices, processes and results of the valuation of goods will contribute to the successful operation of the CTFA  </a:t>
            </a:r>
          </a:p>
          <a:p>
            <a:pPr algn="just"/>
            <a:r>
              <a:rPr lang="en-GB" sz="2000" dirty="0">
                <a:solidFill>
                  <a:schemeClr val="tx1"/>
                </a:solidFill>
              </a:rPr>
              <a:t> </a:t>
            </a:r>
          </a:p>
          <a:p>
            <a:pPr algn="just"/>
            <a:r>
              <a:rPr lang="en-GB" sz="2000" dirty="0">
                <a:solidFill>
                  <a:schemeClr val="tx1"/>
                </a:solidFill>
              </a:rPr>
              <a:t> </a:t>
            </a:r>
          </a:p>
          <a:p>
            <a:pPr lvl="0" algn="just"/>
            <a:r>
              <a:rPr lang="en-GB" sz="2000" dirty="0">
                <a:solidFill>
                  <a:schemeClr val="tx1"/>
                </a:solidFill>
              </a:rPr>
              <a:t>Trade Facilitation and Customs Valuation:  mutually supportive policy objectives. Bilateral Trade Facilitation, Regional Trade Facilitation, CTFA Trade Facilitation.  </a:t>
            </a:r>
          </a:p>
          <a:p>
            <a:pPr lvl="1" algn="just"/>
            <a:r>
              <a:rPr lang="en-GB" sz="1600" dirty="0">
                <a:solidFill>
                  <a:schemeClr val="tx1"/>
                </a:solidFill>
              </a:rPr>
              <a:t> </a:t>
            </a:r>
          </a:p>
          <a:p>
            <a:pPr algn="l" eaLnBrk="1" hangingPunct="1">
              <a:spcBef>
                <a:spcPts val="500"/>
              </a:spcBef>
              <a:buClr>
                <a:srgbClr val="FFFFFF"/>
              </a:buClr>
              <a:buFont typeface="Verdana" pitchFamily="34" charset="0"/>
              <a:buChar char="•"/>
            </a:pPr>
            <a:endParaRPr lang="en-GB" sz="2000" i="1" dirty="0">
              <a:solidFill>
                <a:srgbClr val="0F5494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8197" name="Text Box 4"/>
          <p:cNvSpPr txBox="1">
            <a:spLocks noChangeArrowheads="1"/>
          </p:cNvSpPr>
          <p:nvPr/>
        </p:nvSpPr>
        <p:spPr bwMode="auto">
          <a:xfrm>
            <a:off x="8229600" y="6400800"/>
            <a:ext cx="4002088" cy="44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l"/>
            <a:endParaRPr lang="en-US" sz="1300" b="0">
              <a:solidFill>
                <a:srgbClr val="000000"/>
              </a:solidFill>
            </a:endParaRPr>
          </a:p>
          <a:p>
            <a:pPr algn="l"/>
            <a:endParaRPr lang="en-US" b="0">
              <a:solidFill>
                <a:srgbClr val="000000"/>
              </a:solidFill>
            </a:endParaRPr>
          </a:p>
        </p:txBody>
      </p:sp>
      <p:sp>
        <p:nvSpPr>
          <p:cNvPr id="8198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AC047875-EBD3-4BC9-B05F-5D1A34729008}" type="slidenum">
              <a:rPr lang="en-US" b="0" smtClean="0">
                <a:solidFill>
                  <a:srgbClr val="000000"/>
                </a:solidFill>
              </a:rPr>
              <a:pPr/>
              <a:t>4</a:t>
            </a:fld>
            <a:r>
              <a:rPr lang="en-US" b="0" dirty="0" smtClean="0">
                <a:solidFill>
                  <a:srgbClr val="000000"/>
                </a:solidFill>
              </a:rPr>
              <a:t>/6</a:t>
            </a:r>
          </a:p>
        </p:txBody>
      </p:sp>
    </p:spTree>
    <p:extLst>
      <p:ext uri="{BB962C8B-B14F-4D97-AF65-F5344CB8AC3E}">
        <p14:creationId xmlns:p14="http://schemas.microsoft.com/office/powerpoint/2010/main" val="33018092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1"/>
          <p:cNvSpPr txBox="1">
            <a:spLocks noChangeArrowheads="1"/>
          </p:cNvSpPr>
          <p:nvPr/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l"/>
            <a:endParaRPr lang="en-US"/>
          </a:p>
        </p:txBody>
      </p:sp>
      <p:sp>
        <p:nvSpPr>
          <p:cNvPr id="8195" name="Text Box 2"/>
          <p:cNvSpPr txBox="1">
            <a:spLocks noChangeArrowheads="1"/>
          </p:cNvSpPr>
          <p:nvPr/>
        </p:nvSpPr>
        <p:spPr bwMode="auto">
          <a:xfrm>
            <a:off x="395288" y="1339850"/>
            <a:ext cx="8229600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 marL="358775" indent="-357188"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eaLnBrk="1" hangingPunct="1">
              <a:buClrTx/>
              <a:buFontTx/>
              <a:buNone/>
            </a:pPr>
            <a:r>
              <a:rPr lang="en-US" sz="2800" b="0" dirty="0" smtClean="0">
                <a:solidFill>
                  <a:srgbClr val="0F5494"/>
                </a:solidFill>
                <a:latin typeface="Verdana" pitchFamily="34" charset="0"/>
                <a:ea typeface="Microsoft YaHei" charset="-122"/>
              </a:rPr>
              <a:t>(c) Way Forward:</a:t>
            </a:r>
            <a:endParaRPr lang="en-US" sz="2800" b="0" dirty="0">
              <a:solidFill>
                <a:srgbClr val="0F5494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8196" name="Text Box 3"/>
          <p:cNvSpPr txBox="1">
            <a:spLocks noChangeArrowheads="1"/>
          </p:cNvSpPr>
          <p:nvPr/>
        </p:nvSpPr>
        <p:spPr bwMode="auto">
          <a:xfrm>
            <a:off x="457200" y="2349500"/>
            <a:ext cx="8229600" cy="3671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41313" indent="-341313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endParaRPr lang="en-GB" sz="900" dirty="0">
              <a:solidFill>
                <a:schemeClr val="tx1"/>
              </a:solidFill>
            </a:endParaRPr>
          </a:p>
          <a:p>
            <a:pPr lvl="0" algn="just"/>
            <a:r>
              <a:rPr lang="en-GB" sz="2400" dirty="0" smtClean="0">
                <a:solidFill>
                  <a:schemeClr val="tx1"/>
                </a:solidFill>
              </a:rPr>
              <a:t>Effective </a:t>
            </a:r>
            <a:r>
              <a:rPr lang="en-GB" sz="2400" dirty="0">
                <a:solidFill>
                  <a:schemeClr val="tx1"/>
                </a:solidFill>
              </a:rPr>
              <a:t>Customs Valuation implementation as part of an efficient Customs Administration;</a:t>
            </a:r>
          </a:p>
          <a:p>
            <a:pPr algn="just"/>
            <a:r>
              <a:rPr lang="en-GB" sz="2400" dirty="0">
                <a:solidFill>
                  <a:schemeClr val="tx1"/>
                </a:solidFill>
              </a:rPr>
              <a:t> </a:t>
            </a:r>
          </a:p>
          <a:p>
            <a:pPr lvl="0" algn="just"/>
            <a:r>
              <a:rPr lang="en-GB" sz="2400" dirty="0">
                <a:solidFill>
                  <a:schemeClr val="tx1"/>
                </a:solidFill>
              </a:rPr>
              <a:t> Customs Valuation as part of  the Customs Strategy  at national level,  Regional level and Free Trade Area level</a:t>
            </a:r>
            <a:r>
              <a:rPr lang="en-GB" sz="2400" dirty="0" smtClean="0">
                <a:solidFill>
                  <a:schemeClr val="tx1"/>
                </a:solidFill>
              </a:rPr>
              <a:t>.</a:t>
            </a:r>
          </a:p>
          <a:p>
            <a:pPr lvl="0" algn="just"/>
            <a:endParaRPr lang="en-GB" sz="2400" dirty="0">
              <a:solidFill>
                <a:schemeClr val="tx1"/>
              </a:solidFill>
            </a:endParaRPr>
          </a:p>
          <a:p>
            <a:pPr algn="just"/>
            <a:r>
              <a:rPr lang="en-GB" sz="2400" dirty="0">
                <a:solidFill>
                  <a:schemeClr val="tx1"/>
                </a:solidFill>
              </a:rPr>
              <a:t>Common Implementation tools (Blueprints, Guides, Manuals).  </a:t>
            </a:r>
          </a:p>
          <a:p>
            <a:pPr algn="l" eaLnBrk="1" hangingPunct="1">
              <a:spcBef>
                <a:spcPts val="500"/>
              </a:spcBef>
              <a:buClr>
                <a:srgbClr val="FFFFFF"/>
              </a:buClr>
              <a:buFont typeface="Verdana" pitchFamily="34" charset="0"/>
              <a:buChar char="•"/>
            </a:pPr>
            <a:endParaRPr lang="en-GB" sz="2000" i="1" dirty="0">
              <a:solidFill>
                <a:srgbClr val="0F5494"/>
              </a:solidFill>
              <a:latin typeface="Verdana" pitchFamily="34" charset="0"/>
              <a:ea typeface="Microsoft YaHei" charset="-122"/>
            </a:endParaRPr>
          </a:p>
        </p:txBody>
      </p:sp>
      <p:sp>
        <p:nvSpPr>
          <p:cNvPr id="8197" name="Text Box 4"/>
          <p:cNvSpPr txBox="1">
            <a:spLocks noChangeArrowheads="1"/>
          </p:cNvSpPr>
          <p:nvPr/>
        </p:nvSpPr>
        <p:spPr bwMode="auto">
          <a:xfrm>
            <a:off x="8229600" y="6400800"/>
            <a:ext cx="4002088" cy="44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l"/>
            <a:endParaRPr lang="en-US" sz="1300" b="0">
              <a:solidFill>
                <a:srgbClr val="000000"/>
              </a:solidFill>
            </a:endParaRPr>
          </a:p>
          <a:p>
            <a:pPr algn="l"/>
            <a:endParaRPr lang="en-US" b="0">
              <a:solidFill>
                <a:srgbClr val="000000"/>
              </a:solidFill>
            </a:endParaRPr>
          </a:p>
        </p:txBody>
      </p:sp>
      <p:sp>
        <p:nvSpPr>
          <p:cNvPr id="8198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AC047875-EBD3-4BC9-B05F-5D1A34729008}" type="slidenum">
              <a:rPr lang="en-US" b="0" smtClean="0">
                <a:solidFill>
                  <a:srgbClr val="000000"/>
                </a:solidFill>
              </a:rPr>
              <a:pPr/>
              <a:t>5</a:t>
            </a:fld>
            <a:r>
              <a:rPr lang="en-US" b="0" dirty="0" smtClean="0">
                <a:solidFill>
                  <a:srgbClr val="000000"/>
                </a:solidFill>
              </a:rPr>
              <a:t>/6</a:t>
            </a:r>
          </a:p>
        </p:txBody>
      </p:sp>
    </p:spTree>
    <p:extLst>
      <p:ext uri="{BB962C8B-B14F-4D97-AF65-F5344CB8AC3E}">
        <p14:creationId xmlns:p14="http://schemas.microsoft.com/office/powerpoint/2010/main" val="20139256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1"/>
          <p:cNvSpPr txBox="1">
            <a:spLocks noChangeArrowheads="1"/>
          </p:cNvSpPr>
          <p:nvPr/>
        </p:nvSpPr>
        <p:spPr bwMode="auto">
          <a:xfrm>
            <a:off x="392113" y="1357313"/>
            <a:ext cx="8229600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 marL="358775" indent="-357188"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58775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l">
              <a:buClrTx/>
              <a:buFontTx/>
              <a:buNone/>
            </a:pPr>
            <a:endParaRPr lang="en-US" sz="3200" b="0">
              <a:solidFill>
                <a:srgbClr val="0F5494"/>
              </a:solidFill>
              <a:latin typeface="Times New Roman" pitchFamily="18" charset="0"/>
              <a:ea typeface="Microsoft YaHei" charset="-122"/>
            </a:endParaRPr>
          </a:p>
        </p:txBody>
      </p:sp>
      <p:sp>
        <p:nvSpPr>
          <p:cNvPr id="27651" name="Text Box 2"/>
          <p:cNvSpPr txBox="1">
            <a:spLocks noChangeArrowheads="1"/>
          </p:cNvSpPr>
          <p:nvPr/>
        </p:nvSpPr>
        <p:spPr bwMode="auto">
          <a:xfrm>
            <a:off x="457200" y="1484313"/>
            <a:ext cx="8229600" cy="4537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42900" indent="-341313"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l">
              <a:spcBef>
                <a:spcPts val="600"/>
              </a:spcBef>
              <a:buClrTx/>
              <a:buFontTx/>
              <a:buNone/>
            </a:pPr>
            <a:r>
              <a:rPr lang="en-GB" sz="2400" i="1" u="sng" dirty="0">
                <a:solidFill>
                  <a:srgbClr val="0F5494"/>
                </a:solidFill>
                <a:latin typeface="Times New Roman" pitchFamily="18" charset="0"/>
                <a:ea typeface="Microsoft YaHei" charset="-122"/>
              </a:rPr>
              <a:t>Further information on TAXUD websites :</a:t>
            </a:r>
          </a:p>
          <a:p>
            <a:pPr algn="l">
              <a:spcBef>
                <a:spcPts val="600"/>
              </a:spcBef>
              <a:buClrTx/>
              <a:buFontTx/>
              <a:buNone/>
            </a:pPr>
            <a:endParaRPr lang="en-GB" i="1" u="sng" dirty="0">
              <a:solidFill>
                <a:srgbClr val="0F5494"/>
              </a:solidFill>
              <a:latin typeface="Times New Roman" pitchFamily="18" charset="0"/>
              <a:ea typeface="Microsoft YaHei" charset="-122"/>
            </a:endParaRPr>
          </a:p>
          <a:p>
            <a:pPr algn="l">
              <a:spcBef>
                <a:spcPts val="600"/>
              </a:spcBef>
              <a:buClrTx/>
              <a:buFontTx/>
              <a:buNone/>
            </a:pPr>
            <a:r>
              <a:rPr lang="en-GB" sz="2400" i="1" dirty="0">
                <a:solidFill>
                  <a:srgbClr val="0F5494"/>
                </a:solidFill>
                <a:latin typeface="Times New Roman" pitchFamily="18" charset="0"/>
                <a:ea typeface="Microsoft YaHei" charset="-122"/>
              </a:rPr>
              <a:t> </a:t>
            </a:r>
            <a:r>
              <a:rPr lang="en-GB" sz="2400" i="1" dirty="0" smtClean="0">
                <a:solidFill>
                  <a:srgbClr val="0F5494"/>
                </a:solidFill>
                <a:latin typeface="Times New Roman" pitchFamily="18" charset="0"/>
                <a:ea typeface="Microsoft YaHei" charset="-122"/>
              </a:rPr>
              <a:t>Valuation:</a:t>
            </a:r>
          </a:p>
          <a:p>
            <a:pPr algn="l">
              <a:spcBef>
                <a:spcPts val="600"/>
              </a:spcBef>
              <a:buClrTx/>
              <a:buFontTx/>
              <a:buNone/>
            </a:pPr>
            <a:r>
              <a:rPr lang="en-GB" sz="1400" i="1" dirty="0">
                <a:solidFill>
                  <a:srgbClr val="0F5494"/>
                </a:solidFill>
                <a:latin typeface="Times New Roman" pitchFamily="18" charset="0"/>
                <a:ea typeface="Microsoft YaHei" charset="-122"/>
                <a:hlinkClick r:id="rId3"/>
              </a:rPr>
              <a:t>http://</a:t>
            </a:r>
            <a:r>
              <a:rPr lang="en-GB" sz="1400" i="1" dirty="0" smtClean="0">
                <a:solidFill>
                  <a:srgbClr val="0F5494"/>
                </a:solidFill>
                <a:latin typeface="Times New Roman" pitchFamily="18" charset="0"/>
                <a:ea typeface="Microsoft YaHei" charset="-122"/>
                <a:hlinkClick r:id="rId3"/>
              </a:rPr>
              <a:t>ec.europa.eu/taxation_customs/customs/customs_duties/declared_goods/index_en.htm</a:t>
            </a:r>
            <a:endParaRPr lang="en-GB" sz="1400" i="1" dirty="0" smtClean="0">
              <a:solidFill>
                <a:srgbClr val="0F5494"/>
              </a:solidFill>
              <a:latin typeface="Times New Roman" pitchFamily="18" charset="0"/>
              <a:ea typeface="Microsoft YaHei" charset="-122"/>
            </a:endParaRPr>
          </a:p>
          <a:p>
            <a:pPr algn="l">
              <a:spcBef>
                <a:spcPts val="600"/>
              </a:spcBef>
              <a:buClrTx/>
              <a:buFontTx/>
              <a:buNone/>
            </a:pPr>
            <a:endParaRPr lang="en-GB" sz="1400" i="1" dirty="0">
              <a:solidFill>
                <a:srgbClr val="0F5494"/>
              </a:solidFill>
              <a:latin typeface="Times New Roman" pitchFamily="18" charset="0"/>
              <a:ea typeface="Microsoft YaHei" charset="-122"/>
            </a:endParaRPr>
          </a:p>
          <a:p>
            <a:pPr algn="l">
              <a:spcBef>
                <a:spcPts val="600"/>
              </a:spcBef>
              <a:buClrTx/>
              <a:buFontTx/>
              <a:buNone/>
            </a:pPr>
            <a:r>
              <a:rPr lang="en-GB" dirty="0"/>
              <a:t>  </a:t>
            </a:r>
            <a:r>
              <a:rPr lang="en-GB" sz="2400" i="1" dirty="0">
                <a:solidFill>
                  <a:srgbClr val="0F5494"/>
                </a:solidFill>
                <a:latin typeface="Times New Roman" pitchFamily="18" charset="0"/>
                <a:ea typeface="Microsoft YaHei" charset="-122"/>
              </a:rPr>
              <a:t>Trade Facilitation:</a:t>
            </a:r>
          </a:p>
          <a:p>
            <a:pPr algn="l">
              <a:spcBef>
                <a:spcPts val="600"/>
              </a:spcBef>
              <a:buClrTx/>
              <a:buFontTx/>
              <a:buNone/>
            </a:pPr>
            <a:r>
              <a:rPr lang="en-GB" i="1" dirty="0">
                <a:solidFill>
                  <a:srgbClr val="0000FF"/>
                </a:solidFill>
                <a:hlinkClick r:id="rId4"/>
              </a:rPr>
              <a:t>http://ec.europa.eu/taxation_customs/customs/policy_issues/trade_falicitation/index_en.htm</a:t>
            </a:r>
            <a:endParaRPr lang="en-GB" i="1" dirty="0">
              <a:solidFill>
                <a:srgbClr val="0000FF"/>
              </a:solidFill>
            </a:endParaRPr>
          </a:p>
          <a:p>
            <a:pPr algn="l">
              <a:spcBef>
                <a:spcPts val="600"/>
              </a:spcBef>
              <a:buClrTx/>
              <a:buFontTx/>
              <a:buNone/>
            </a:pPr>
            <a:endParaRPr lang="de-DE" i="1" dirty="0">
              <a:solidFill>
                <a:srgbClr val="0000FF"/>
              </a:solidFill>
            </a:endParaRPr>
          </a:p>
          <a:p>
            <a:pPr algn="l">
              <a:spcBef>
                <a:spcPts val="600"/>
              </a:spcBef>
              <a:buClrTx/>
              <a:buFontTx/>
              <a:buNone/>
            </a:pPr>
            <a:r>
              <a:rPr lang="de-DE" sz="2400" i="1" dirty="0" err="1">
                <a:solidFill>
                  <a:srgbClr val="0F5494"/>
                </a:solidFill>
                <a:latin typeface="Times New Roman" pitchFamily="18" charset="0"/>
                <a:ea typeface="Microsoft YaHei" charset="-122"/>
              </a:rPr>
              <a:t>or</a:t>
            </a:r>
            <a:r>
              <a:rPr lang="de-DE" sz="2400" i="1" dirty="0">
                <a:solidFill>
                  <a:srgbClr val="0F5494"/>
                </a:solidFill>
                <a:latin typeface="Times New Roman" pitchFamily="18" charset="0"/>
                <a:ea typeface="Microsoft YaHei" charset="-122"/>
              </a:rPr>
              <a:t> </a:t>
            </a:r>
            <a:r>
              <a:rPr lang="de-DE" sz="2400" i="1" dirty="0" err="1">
                <a:solidFill>
                  <a:srgbClr val="0F5494"/>
                </a:solidFill>
                <a:latin typeface="Times New Roman" pitchFamily="18" charset="0"/>
                <a:ea typeface="Microsoft YaHei" charset="-122"/>
              </a:rPr>
              <a:t>by</a:t>
            </a:r>
            <a:r>
              <a:rPr lang="de-DE" sz="2400" i="1" dirty="0">
                <a:solidFill>
                  <a:srgbClr val="0F5494"/>
                </a:solidFill>
                <a:latin typeface="Times New Roman" pitchFamily="18" charset="0"/>
                <a:ea typeface="Microsoft YaHei" charset="-122"/>
              </a:rPr>
              <a:t> </a:t>
            </a:r>
            <a:r>
              <a:rPr lang="de-DE" sz="2400" i="1" dirty="0" err="1">
                <a:solidFill>
                  <a:srgbClr val="0F5494"/>
                </a:solidFill>
                <a:latin typeface="Times New Roman" pitchFamily="18" charset="0"/>
                <a:ea typeface="Microsoft YaHei" charset="-122"/>
              </a:rPr>
              <a:t>e-mail</a:t>
            </a:r>
            <a:r>
              <a:rPr lang="de-DE" sz="2400" i="1" dirty="0">
                <a:solidFill>
                  <a:srgbClr val="0F5494"/>
                </a:solidFill>
                <a:latin typeface="Times New Roman" pitchFamily="18" charset="0"/>
                <a:ea typeface="Microsoft YaHei" charset="-122"/>
              </a:rPr>
              <a:t>:</a:t>
            </a:r>
          </a:p>
          <a:p>
            <a:pPr algn="l">
              <a:spcBef>
                <a:spcPts val="600"/>
              </a:spcBef>
              <a:buClrTx/>
              <a:buFontTx/>
              <a:buNone/>
            </a:pPr>
            <a:r>
              <a:rPr lang="de-DE" sz="1600" i="1" dirty="0" smtClean="0">
                <a:solidFill>
                  <a:srgbClr val="0000FF"/>
                </a:solidFill>
              </a:rPr>
              <a:t>John.Malone@ec.europa.eu</a:t>
            </a:r>
            <a:endParaRPr lang="en-GB" sz="1600" i="1" dirty="0">
              <a:solidFill>
                <a:srgbClr val="0000FF"/>
              </a:solidFill>
            </a:endParaRPr>
          </a:p>
          <a:p>
            <a:pPr algn="l">
              <a:spcBef>
                <a:spcPts val="600"/>
              </a:spcBef>
              <a:buClrTx/>
            </a:pPr>
            <a:endParaRPr lang="en-GB" b="0" dirty="0">
              <a:solidFill>
                <a:srgbClr val="0F5494"/>
              </a:solidFill>
              <a:latin typeface="Times New Roman" pitchFamily="18" charset="0"/>
              <a:ea typeface="Microsoft YaHei" charset="-122"/>
            </a:endParaRPr>
          </a:p>
          <a:p>
            <a:pPr algn="l">
              <a:spcBef>
                <a:spcPts val="600"/>
              </a:spcBef>
              <a:buClrTx/>
            </a:pPr>
            <a:endParaRPr lang="en-GB" b="0" dirty="0">
              <a:solidFill>
                <a:srgbClr val="0F5494"/>
              </a:solidFill>
              <a:latin typeface="Times New Roman" pitchFamily="18" charset="0"/>
              <a:ea typeface="Microsoft YaHei" charset="-122"/>
            </a:endParaRPr>
          </a:p>
          <a:p>
            <a:pPr algn="l">
              <a:spcBef>
                <a:spcPts val="600"/>
              </a:spcBef>
              <a:buClrTx/>
            </a:pPr>
            <a:r>
              <a:rPr lang="en-GB" sz="2400" b="0" dirty="0">
                <a:solidFill>
                  <a:srgbClr val="0F5494"/>
                </a:solidFill>
                <a:latin typeface="Times New Roman" pitchFamily="18" charset="0"/>
                <a:ea typeface="Microsoft YaHei" charset="-122"/>
              </a:rPr>
              <a:t>Thank you.</a:t>
            </a:r>
          </a:p>
          <a:p>
            <a:pPr algn="l">
              <a:spcBef>
                <a:spcPts val="600"/>
              </a:spcBef>
              <a:buClrTx/>
              <a:buFontTx/>
              <a:buNone/>
            </a:pPr>
            <a:endParaRPr lang="en-GB" i="1" dirty="0">
              <a:solidFill>
                <a:srgbClr val="0000FF"/>
              </a:solidFill>
            </a:endParaRPr>
          </a:p>
        </p:txBody>
      </p:sp>
      <p:sp>
        <p:nvSpPr>
          <p:cNvPr id="27652" name="Text Box 3"/>
          <p:cNvSpPr txBox="1">
            <a:spLocks noChangeArrowheads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l"/>
            <a:endParaRPr lang="en-US"/>
          </a:p>
        </p:txBody>
      </p:sp>
      <p:sp>
        <p:nvSpPr>
          <p:cNvPr id="27653" name="Text Box 4"/>
          <p:cNvSpPr txBox="1">
            <a:spLocks noChangeArrowheads="1"/>
          </p:cNvSpPr>
          <p:nvPr/>
        </p:nvSpPr>
        <p:spPr bwMode="auto">
          <a:xfrm>
            <a:off x="8229600" y="6400800"/>
            <a:ext cx="4002088" cy="44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pPr algn="l"/>
            <a:endParaRPr lang="en-US" b="0">
              <a:solidFill>
                <a:srgbClr val="000000"/>
              </a:solidFill>
            </a:endParaRPr>
          </a:p>
        </p:txBody>
      </p:sp>
      <p:sp>
        <p:nvSpPr>
          <p:cNvPr id="27654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5pPr>
            <a:lvl6pPr marL="25146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6pPr>
            <a:lvl7pPr marL="29718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7pPr>
            <a:lvl8pPr marL="34290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8pPr>
            <a:lvl9pPr marL="3886200" indent="-228600" algn="ctr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 b="1">
                <a:solidFill>
                  <a:schemeClr val="bg1"/>
                </a:solidFill>
                <a:latin typeface="Arial" charset="0"/>
                <a:ea typeface="ヒラギノ角ゴ Pro W3" charset="-128"/>
              </a:defRPr>
            </a:lvl9pPr>
          </a:lstStyle>
          <a:p>
            <a:fld id="{9A716F6C-567C-4077-B6F0-7919C14C12EF}" type="slidenum">
              <a:rPr lang="en-US" b="0" smtClean="0">
                <a:solidFill>
                  <a:srgbClr val="000000"/>
                </a:solidFill>
              </a:rPr>
              <a:pPr/>
              <a:t>6</a:t>
            </a:fld>
            <a:r>
              <a:rPr lang="en-US" b="0" smtClean="0">
                <a:solidFill>
                  <a:srgbClr val="000000"/>
                </a:solidFill>
              </a:rPr>
              <a:t>/6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CFTA - Common transit as an instrument of trade facilitation - African Union -Continental Free trade aerea">
  <a:themeElements>
    <a:clrScheme name="Office Theme 3">
      <a:dk1>
        <a:srgbClr val="000000"/>
      </a:dk1>
      <a:lt1>
        <a:srgbClr val="FFFFCC"/>
      </a:lt1>
      <a:dk2>
        <a:srgbClr val="808000"/>
      </a:dk2>
      <a:lt2>
        <a:srgbClr val="666633"/>
      </a:lt2>
      <a:accent1>
        <a:srgbClr val="339933"/>
      </a:accent1>
      <a:accent2>
        <a:srgbClr val="800000"/>
      </a:accent2>
      <a:accent3>
        <a:srgbClr val="FFFFE2"/>
      </a:accent3>
      <a:accent4>
        <a:srgbClr val="000000"/>
      </a:accent4>
      <a:accent5>
        <a:srgbClr val="ADCAAD"/>
      </a:accent5>
      <a:accent6>
        <a:srgbClr val="730000"/>
      </a:accent6>
      <a:hlink>
        <a:srgbClr val="0033CC"/>
      </a:hlink>
      <a:folHlink>
        <a:srgbClr val="FFCC66"/>
      </a:folHlink>
    </a:clrScheme>
    <a:fontScheme name="Office Theme">
      <a:majorFont>
        <a:latin typeface="Verdana"/>
        <a:ea typeface="Microsoft YaHei"/>
        <a:cs typeface=""/>
      </a:majorFont>
      <a:minorFont>
        <a:latin typeface="Verdana"/>
        <a:ea typeface="Microsoft YaHei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1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ヒラギノ角ゴ Pro W3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1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ヒラギノ角ゴ Pro W3" charset="-128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Verdana"/>
        <a:ea typeface="Microsoft YaHei"/>
        <a:cs typeface=""/>
      </a:majorFont>
      <a:minorFont>
        <a:latin typeface="Verdana"/>
        <a:ea typeface="Microsoft YaHei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1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ヒラギノ角ゴ Pro W3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1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ヒラギノ角ゴ Pro W3" charset="-128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CFTA - Common transit as an instrument of trade facilitation - African Union -Continental Free trade aerea</Template>
  <TotalTime>22</TotalTime>
  <Words>103</Words>
  <Application>Microsoft Office PowerPoint</Application>
  <PresentationFormat>On-screen Show (4:3)</PresentationFormat>
  <Paragraphs>76</Paragraphs>
  <Slides>6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8" baseType="lpstr">
      <vt:lpstr>CFTA - Common transit as an instrument of trade facilitation - African Union -Continental Free trade aerea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European Commission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GARCIA SANCHEZ Juan Jose (TAXUD)</dc:creator>
  <cp:lastModifiedBy>GARCIA SANCHEZ Juan Jose (TAXUD)</cp:lastModifiedBy>
  <cp:revision>8</cp:revision>
  <cp:lastPrinted>2012-11-23T17:23:40Z</cp:lastPrinted>
  <dcterms:created xsi:type="dcterms:W3CDTF">2012-12-11T09:47:48Z</dcterms:created>
  <dcterms:modified xsi:type="dcterms:W3CDTF">2012-12-11T13:13:44Z</dcterms:modified>
</cp:coreProperties>
</file>