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71" r:id="rId4"/>
    <p:sldId id="269" r:id="rId5"/>
    <p:sldId id="270" r:id="rId6"/>
    <p:sldId id="267" r:id="rId7"/>
    <p:sldId id="263" r:id="rId8"/>
    <p:sldId id="273" r:id="rId9"/>
    <p:sldId id="257" r:id="rId10"/>
    <p:sldId id="260" r:id="rId11"/>
    <p:sldId id="275" r:id="rId12"/>
    <p:sldId id="272" r:id="rId13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933C"/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342D4DC-B753-4CBD-B06E-7D109C67F0E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8087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B20DE75-D4F6-4F15-938B-DA21D078E1F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9033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17947D8-FFEC-4326-B2B9-EB3F6EFEFCA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7DA45-7155-42A6-BD58-E2179828585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4729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57F-3E0B-4D2A-A43A-BFFC920276B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5901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rgbClr val="0F3766"/>
          </a:solidFill>
          <a:ln>
            <a:solidFill>
              <a:srgbClr val="0F37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>
              <a:solidFill>
                <a:srgbClr val="FFFFFF"/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-100013"/>
            <a:ext cx="1657350" cy="165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t="26715" r="18506" b="34496"/>
          <a:stretch>
            <a:fillRect/>
          </a:stretch>
        </p:blipFill>
        <p:spPr bwMode="auto">
          <a:xfrm>
            <a:off x="6613525" y="0"/>
            <a:ext cx="253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 dirty="0"/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67544" y="1484785"/>
            <a:ext cx="8208912" cy="360039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38BCE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_tradnl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68313" y="1989138"/>
            <a:ext cx="8207375" cy="360362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F78A6C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9854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421C3-A11E-4BE6-A67D-D372E17CBA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031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92BEE-91EE-4C30-9F62-C9AC4CEDD35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4925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D7C65-1516-4360-A66C-8C7E7E6861F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013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60A2D-99A0-43BE-AB20-6AE1483BB17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777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57789-77AB-4867-9116-0643F7DF86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9960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3814C-7C11-4351-87D2-EBD0037EF0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11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C60E2-6926-457A-B6D7-F4F233D77D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8217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C2A72-7CA9-424A-8459-C84CC098BF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117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60D9602-8708-4846-9D89-352F8C63209C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uropa.eu/capacity4dev/opsys/documents/result-management-and-operational-entities-scope-and-screen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59632" y="2565400"/>
            <a:ext cx="7776418" cy="790575"/>
          </a:xfrm>
        </p:spPr>
        <p:txBody>
          <a:bodyPr/>
          <a:lstStyle/>
          <a:p>
            <a:r>
              <a:rPr lang="fr-BE" altLang="en-US" sz="7000" dirty="0" smtClean="0"/>
              <a:t>DUG meeting</a:t>
            </a:r>
            <a:br>
              <a:rPr lang="fr-BE" altLang="en-US" sz="7000" dirty="0" smtClean="0"/>
            </a:br>
            <a:r>
              <a:rPr lang="fr-BE" altLang="en-US" sz="7000" dirty="0" err="1" smtClean="0"/>
              <a:t>Track</a:t>
            </a:r>
            <a:r>
              <a:rPr lang="fr-BE" altLang="en-US" sz="7000" dirty="0" smtClean="0"/>
              <a:t> 1</a:t>
            </a:r>
            <a:endParaRPr lang="en-GB" altLang="en-US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148485"/>
            <a:ext cx="7632848" cy="1728787"/>
          </a:xfrm>
        </p:spPr>
        <p:txBody>
          <a:bodyPr/>
          <a:lstStyle/>
          <a:p>
            <a:r>
              <a:rPr lang="fr-BE" altLang="en-US" dirty="0" smtClean="0"/>
              <a:t>10-05-2017</a:t>
            </a:r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17947D8-FFEC-4326-B2B9-EB3F6EFEFCAA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b="0" dirty="0" smtClean="0"/>
              <a:t>Logframes will be quality checked (if needed) and transferred in an excel file (similar to the Results Reporting template), then imported into OPSYS</a:t>
            </a:r>
            <a:endParaRPr lang="en-GB" sz="2000" b="0" dirty="0"/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2609850"/>
            <a:ext cx="80486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64" y="4573488"/>
            <a:ext cx="85806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-180528" y="0"/>
            <a:ext cx="424847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600" kern="0" dirty="0" smtClean="0">
                <a:solidFill>
                  <a:schemeClr val="bg1"/>
                </a:solidFill>
              </a:rPr>
              <a:t>4. Migration and QC of the logframes</a:t>
            </a:r>
            <a:endParaRPr lang="en-GB" sz="2600" kern="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1816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2"/>
          <p:cNvCxnSpPr>
            <a:cxnSpLocks noChangeShapeType="1"/>
          </p:cNvCxnSpPr>
          <p:nvPr/>
        </p:nvCxnSpPr>
        <p:spPr bwMode="auto">
          <a:xfrm>
            <a:off x="1646111" y="5887202"/>
            <a:ext cx="5916806" cy="0"/>
          </a:xfrm>
          <a:prstGeom prst="line">
            <a:avLst/>
          </a:prstGeom>
          <a:noFill/>
          <a:ln w="19050" algn="ctr">
            <a:solidFill>
              <a:srgbClr val="BDD7E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1076575" y="3615407"/>
            <a:ext cx="1479201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err="1" smtClean="0">
                <a:solidFill>
                  <a:srgbClr val="333399"/>
                </a:solidFill>
                <a:latin typeface="Verdana"/>
              </a:rPr>
              <a:t>Oct</a:t>
            </a:r>
            <a:endParaRPr lang="nl-BE" b="1" i="1" dirty="0" smtClean="0">
              <a:solidFill>
                <a:srgbClr val="333399"/>
              </a:solidFill>
              <a:latin typeface="Verdan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 </a:t>
            </a:r>
            <a:r>
              <a:rPr lang="nl-BE" b="1" i="1" dirty="0">
                <a:solidFill>
                  <a:srgbClr val="333399"/>
                </a:solidFill>
                <a:latin typeface="Verdana"/>
              </a:rPr>
              <a:t>2017</a:t>
            </a:r>
            <a:endParaRPr lang="en-US" b="1" i="1" dirty="0">
              <a:solidFill>
                <a:srgbClr val="333399"/>
              </a:solidFill>
              <a:latin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6629" y="3605593"/>
            <a:ext cx="145055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>
                <a:solidFill>
                  <a:srgbClr val="333399"/>
                </a:solidFill>
                <a:latin typeface="Verdana"/>
              </a:rPr>
              <a:t>Feb </a:t>
            </a:r>
            <a:endParaRPr lang="nl-BE" b="1" i="1" dirty="0" smtClean="0">
              <a:solidFill>
                <a:srgbClr val="333399"/>
              </a:solidFill>
              <a:latin typeface="Verdan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2018</a:t>
            </a:r>
            <a:endParaRPr lang="en-US" b="1" i="1" dirty="0">
              <a:solidFill>
                <a:srgbClr val="333399"/>
              </a:solidFill>
              <a:latin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5437" y="3615407"/>
            <a:ext cx="2040899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April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2018</a:t>
            </a:r>
            <a:endParaRPr lang="en-US" b="1" i="1" dirty="0">
              <a:solidFill>
                <a:srgbClr val="333399"/>
              </a:solidFill>
              <a:latin typeface="Verdana"/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1779258" y="6170132"/>
            <a:ext cx="6897198" cy="355212"/>
          </a:xfrm>
          <a:prstGeom prst="homePlate">
            <a:avLst/>
          </a:prstGeom>
          <a:gradFill flip="none" rotWithShape="1">
            <a:gsLst>
              <a:gs pos="0">
                <a:schemeClr val="accent5"/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1080000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00" b="1" i="1" kern="0" dirty="0">
                <a:solidFill>
                  <a:prstClr val="white"/>
                </a:solidFill>
                <a:latin typeface="Verdana"/>
              </a:rPr>
              <a:t>HOTLINE</a:t>
            </a:r>
            <a:endParaRPr lang="en-US" sz="1000" b="1" i="1" kern="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19" name="Pentagon 18"/>
          <p:cNvSpPr/>
          <p:nvPr/>
        </p:nvSpPr>
        <p:spPr>
          <a:xfrm>
            <a:off x="1871701" y="4869160"/>
            <a:ext cx="2324928" cy="936103"/>
          </a:xfrm>
          <a:prstGeom prst="homePlate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i="1" kern="0" dirty="0" smtClean="0">
                <a:solidFill>
                  <a:prstClr val="white"/>
                </a:solidFill>
                <a:latin typeface="Verdana"/>
              </a:rPr>
              <a:t>Support/ Follow </a:t>
            </a:r>
            <a:r>
              <a:rPr lang="en-US" sz="1100" b="1" i="1" kern="0" dirty="0">
                <a:solidFill>
                  <a:prstClr val="white"/>
                </a:solidFill>
                <a:latin typeface="Verdana"/>
              </a:rPr>
              <a:t>up </a:t>
            </a:r>
            <a:r>
              <a:rPr lang="en-US" sz="1100" b="1" i="1" kern="0" dirty="0" smtClean="0">
                <a:solidFill>
                  <a:prstClr val="white"/>
                </a:solidFill>
                <a:latin typeface="Verdana"/>
              </a:rPr>
              <a:t>encoding LF Pilots/ system adaptation </a:t>
            </a:r>
            <a:endParaRPr lang="en-US" sz="1100" b="1" i="1" kern="0" dirty="0">
              <a:solidFill>
                <a:prstClr val="white"/>
              </a:solidFill>
              <a:latin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i="1" kern="0" dirty="0" smtClean="0">
                <a:solidFill>
                  <a:prstClr val="white"/>
                </a:solidFill>
                <a:latin typeface="Verdana"/>
              </a:rPr>
              <a:t>Nov 2017-Jan 2018</a:t>
            </a:r>
            <a:endParaRPr lang="en-US" sz="1100" b="1" i="1" kern="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4687106" y="5158189"/>
            <a:ext cx="3629309" cy="647073"/>
          </a:xfrm>
          <a:prstGeom prst="homePlate">
            <a:avLst/>
          </a:prstGeom>
          <a:gradFill flip="none" rotWithShape="1">
            <a:gsLst>
              <a:gs pos="0">
                <a:schemeClr val="accent5"/>
              </a:gs>
              <a:gs pos="75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1080000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kern="0" dirty="0" smtClean="0">
                <a:solidFill>
                  <a:prstClr val="white"/>
                </a:solidFill>
                <a:latin typeface="Verdana"/>
              </a:rPr>
              <a:t>Support/ follow up encoding LF  </a:t>
            </a:r>
            <a:endParaRPr lang="en-US" b="1" i="1" kern="0" dirty="0">
              <a:solidFill>
                <a:prstClr val="white"/>
              </a:solidFill>
              <a:latin typeface="Verdan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kern="0" dirty="0" smtClean="0">
                <a:solidFill>
                  <a:prstClr val="white"/>
                </a:solidFill>
                <a:latin typeface="Verdana"/>
              </a:rPr>
              <a:t>Feb2018-…</a:t>
            </a:r>
            <a:endParaRPr lang="en-US" b="1" i="1" kern="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16016" y="4149080"/>
            <a:ext cx="1859870" cy="6540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BE" sz="500" b="1" i="1" kern="0" dirty="0">
              <a:solidFill>
                <a:srgbClr val="FFFF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b="1" i="1" kern="0" dirty="0">
                <a:solidFill>
                  <a:srgbClr val="333399"/>
                </a:solidFill>
              </a:rPr>
              <a:t>FULL ROLL OUT </a:t>
            </a:r>
            <a:br>
              <a:rPr lang="nl-BE" sz="1050" b="1" i="1" kern="0" dirty="0">
                <a:solidFill>
                  <a:srgbClr val="333399"/>
                </a:solidFill>
              </a:rPr>
            </a:br>
            <a:r>
              <a:rPr lang="nl-BE" sz="1050" b="1" i="1" kern="0" dirty="0">
                <a:solidFill>
                  <a:srgbClr val="333399"/>
                </a:solidFill>
              </a:rPr>
              <a:t>EUDEL @ 10 </a:t>
            </a:r>
            <a:r>
              <a:rPr lang="nl-BE" sz="1050" b="1" i="1" kern="0" dirty="0" smtClean="0">
                <a:solidFill>
                  <a:srgbClr val="333399"/>
                </a:solidFill>
              </a:rPr>
              <a:t>HUBS +HQ @ Brussels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s-ES_tradnl" sz="2400" i="1" dirty="0" smtClean="0">
                <a:solidFill>
                  <a:srgbClr val="0F5494"/>
                </a:solidFill>
              </a:rPr>
              <a:t>4. Roll </a:t>
            </a:r>
            <a:r>
              <a:rPr lang="en-GB" altLang="es-ES_tradnl" sz="2400" i="1" dirty="0">
                <a:solidFill>
                  <a:srgbClr val="0F5494"/>
                </a:solidFill>
              </a:rPr>
              <a:t>out Results management </a:t>
            </a:r>
            <a:r>
              <a:rPr lang="en-GB" altLang="es-ES_tradnl" sz="2400" i="1" dirty="0" smtClean="0">
                <a:solidFill>
                  <a:srgbClr val="0F5494"/>
                </a:solidFill>
              </a:rPr>
              <a:t>–</a:t>
            </a:r>
            <a:br>
              <a:rPr lang="en-GB" altLang="es-ES_tradnl" sz="2400" i="1" dirty="0" smtClean="0">
                <a:solidFill>
                  <a:srgbClr val="0F5494"/>
                </a:solidFill>
              </a:rPr>
            </a:br>
            <a:r>
              <a:rPr lang="en-GB" altLang="es-ES_tradnl" sz="2400" i="1" dirty="0" smtClean="0">
                <a:solidFill>
                  <a:srgbClr val="0F5494"/>
                </a:solidFill>
              </a:rPr>
              <a:t>regional </a:t>
            </a:r>
            <a:r>
              <a:rPr lang="en-GB" altLang="es-ES_tradnl" sz="2400" i="1" dirty="0">
                <a:solidFill>
                  <a:srgbClr val="0F5494"/>
                </a:solidFill>
              </a:rPr>
              <a:t>workshops February 2018</a:t>
            </a:r>
            <a:endParaRPr lang="es-ES_tradnl" sz="2400" i="1" dirty="0">
              <a:solidFill>
                <a:srgbClr val="0F549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227668" y="4248918"/>
            <a:ext cx="801901" cy="43858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dirty="0" err="1" smtClean="0">
                <a:ln w="0"/>
                <a:solidFill>
                  <a:srgbClr val="333399"/>
                </a:solidFill>
                <a:latin typeface="Verdana"/>
              </a:rPr>
              <a:t>Work-shops</a:t>
            </a:r>
            <a:endParaRPr lang="en-US" b="1" dirty="0">
              <a:ln w="0"/>
              <a:solidFill>
                <a:srgbClr val="333399"/>
              </a:solidFill>
              <a:latin typeface="Verdana"/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-147791" y="5621977"/>
            <a:ext cx="1512168" cy="438582"/>
          </a:xfrm>
          <a:prstGeom prst="rect">
            <a:avLst/>
          </a:prstGeom>
          <a:solidFill>
            <a:srgbClr val="BDDEFF"/>
          </a:solidFill>
        </p:spPr>
        <p:txBody>
          <a:bodyPr wrap="squar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dirty="0">
                <a:ln w="0"/>
                <a:solidFill>
                  <a:srgbClr val="333399"/>
                </a:solidFill>
                <a:latin typeface="Verdana"/>
              </a:rPr>
              <a:t>Suport  &amp; Follow</a:t>
            </a:r>
            <a:r>
              <a:rPr lang="nl-BE" b="1" dirty="0">
                <a:ln w="0"/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 up</a:t>
            </a:r>
            <a:endParaRPr lang="en-US" b="1" dirty="0">
              <a:ln w="0"/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cxnSp>
        <p:nvCxnSpPr>
          <p:cNvPr id="24" name="Straight Arrow Connector 101"/>
          <p:cNvCxnSpPr>
            <a:cxnSpLocks noChangeShapeType="1"/>
          </p:cNvCxnSpPr>
          <p:nvPr/>
        </p:nvCxnSpPr>
        <p:spPr bwMode="auto">
          <a:xfrm>
            <a:off x="1273822" y="4077072"/>
            <a:ext cx="6826570" cy="0"/>
          </a:xfrm>
          <a:prstGeom prst="straightConnector1">
            <a:avLst/>
          </a:prstGeom>
          <a:noFill/>
          <a:ln w="6350" algn="ctr">
            <a:solidFill>
              <a:srgbClr val="5B9BD5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389260" y="2712958"/>
            <a:ext cx="130175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dirty="0">
                <a:latin typeface="Verdana"/>
              </a:rPr>
              <a:t>Objective</a:t>
            </a:r>
            <a:endParaRPr lang="en-US" b="1" dirty="0">
              <a:latin typeface="Verdana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334963" y="2717720"/>
            <a:ext cx="76295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Verdana"/>
              </a:rPr>
              <a:t>capacitate </a:t>
            </a:r>
            <a:r>
              <a:rPr lang="en-US" b="1" dirty="0">
                <a:latin typeface="Verdana"/>
              </a:rPr>
              <a:t>stakeholders </a:t>
            </a:r>
            <a:r>
              <a:rPr lang="en-US" dirty="0">
                <a:latin typeface="Verdana"/>
              </a:rPr>
              <a:t>(EU operations and key external stakeholders) </a:t>
            </a:r>
            <a:r>
              <a:rPr lang="en-US" dirty="0" smtClean="0">
                <a:latin typeface="Verdana"/>
              </a:rPr>
              <a:t>on new IT system and process/ methodology for </a:t>
            </a:r>
            <a:r>
              <a:rPr lang="en-US" dirty="0">
                <a:latin typeface="Verdana"/>
              </a:rPr>
              <a:t>result based </a:t>
            </a:r>
            <a:r>
              <a:rPr lang="en-US" dirty="0" smtClean="0">
                <a:latin typeface="Verdana"/>
              </a:rPr>
              <a:t>management</a:t>
            </a:r>
            <a:endParaRPr lang="en-US" dirty="0">
              <a:latin typeface="Verdan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9260" y="2384345"/>
            <a:ext cx="64246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dirty="0">
                <a:latin typeface="Verdana"/>
              </a:rPr>
              <a:t>Comprehensive workshops </a:t>
            </a:r>
            <a:r>
              <a:rPr lang="nl-BE" b="1" dirty="0" smtClean="0">
                <a:latin typeface="Verdana"/>
              </a:rPr>
              <a:t>-</a:t>
            </a:r>
            <a:r>
              <a:rPr lang="nl-BE" dirty="0" smtClean="0">
                <a:latin typeface="Verdana"/>
              </a:rPr>
              <a:t> </a:t>
            </a:r>
            <a:r>
              <a:rPr lang="nl-BE" b="1" dirty="0">
                <a:latin typeface="Verdana"/>
              </a:rPr>
              <a:t>train-the-trainer</a:t>
            </a:r>
            <a:r>
              <a:rPr lang="nl-BE" dirty="0">
                <a:latin typeface="Verdana"/>
              </a:rPr>
              <a:t> </a:t>
            </a:r>
            <a:r>
              <a:rPr lang="nl-BE" dirty="0" smtClean="0">
                <a:latin typeface="Verdana"/>
              </a:rPr>
              <a:t>in 10 </a:t>
            </a:r>
            <a:r>
              <a:rPr lang="nl-BE" dirty="0" err="1" smtClean="0">
                <a:latin typeface="Verdana"/>
              </a:rPr>
              <a:t>Delegations</a:t>
            </a:r>
            <a:r>
              <a:rPr lang="nl-BE" dirty="0" smtClean="0">
                <a:latin typeface="Verdana"/>
              </a:rPr>
              <a:t> </a:t>
            </a:r>
            <a:r>
              <a:rPr lang="nl-BE" dirty="0" err="1" smtClean="0">
                <a:latin typeface="Verdana"/>
              </a:rPr>
              <a:t>and</a:t>
            </a:r>
            <a:r>
              <a:rPr lang="nl-BE" dirty="0" smtClean="0">
                <a:latin typeface="Verdana"/>
              </a:rPr>
              <a:t> HQ</a:t>
            </a:r>
            <a:endParaRPr lang="en-US" dirty="0">
              <a:latin typeface="Verdana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3275856" y="3717032"/>
            <a:ext cx="864096" cy="16322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>
            <a:stCxn id="15" idx="3"/>
          </p:cNvCxnSpPr>
          <p:nvPr/>
        </p:nvCxnSpPr>
        <p:spPr bwMode="auto">
          <a:xfrm>
            <a:off x="5647184" y="3836426"/>
            <a:ext cx="616885" cy="323136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2481008" y="4250705"/>
            <a:ext cx="1010872" cy="57708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b="1" i="1" kern="0" dirty="0" smtClean="0">
                <a:solidFill>
                  <a:srgbClr val="333399"/>
                </a:solidFill>
              </a:rPr>
              <a:t>FPI HQ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b="1" i="1" kern="0" dirty="0" smtClean="0">
                <a:solidFill>
                  <a:srgbClr val="333399"/>
                </a:solidFill>
              </a:rPr>
              <a:t>@ Brussels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b="1" i="1" kern="0" dirty="0" smtClean="0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43811" y="3645024"/>
            <a:ext cx="8760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Nov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b="1" i="1" dirty="0" smtClean="0">
                <a:solidFill>
                  <a:srgbClr val="333399"/>
                </a:solidFill>
                <a:latin typeface="Verdana"/>
              </a:rPr>
              <a:t> </a:t>
            </a:r>
            <a:r>
              <a:rPr lang="nl-BE" b="1" i="1" dirty="0">
                <a:solidFill>
                  <a:srgbClr val="333399"/>
                </a:solidFill>
                <a:latin typeface="Verdana"/>
              </a:rPr>
              <a:t>2017</a:t>
            </a:r>
            <a:endParaRPr lang="en-US" b="1" i="1" dirty="0">
              <a:solidFill>
                <a:srgbClr val="333399"/>
              </a:solidFill>
              <a:latin typeface="Verdan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4963" y="4221088"/>
            <a:ext cx="1004789" cy="57708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1050" b="1" i="1" kern="0" dirty="0" smtClean="0">
                <a:solidFill>
                  <a:srgbClr val="333399"/>
                </a:solidFill>
              </a:rPr>
              <a:t>11Pilot DEL+HQ  </a:t>
            </a:r>
            <a:r>
              <a:rPr lang="nl-BE" sz="1050" b="1" i="1" kern="0" dirty="0">
                <a:solidFill>
                  <a:srgbClr val="333399"/>
                </a:solidFill>
              </a:rPr>
              <a:t>@</a:t>
            </a:r>
            <a:r>
              <a:rPr lang="nl-BE" sz="1050" b="1" i="1" kern="0" dirty="0" smtClean="0">
                <a:solidFill>
                  <a:srgbClr val="333399"/>
                </a:solidFill>
              </a:rPr>
              <a:t>Brussels </a:t>
            </a:r>
          </a:p>
        </p:txBody>
      </p:sp>
    </p:spTree>
    <p:extLst>
      <p:ext uri="{BB962C8B-B14F-4D97-AF65-F5344CB8AC3E}">
        <p14:creationId xmlns:p14="http://schemas.microsoft.com/office/powerpoint/2010/main" val="25716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5.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76873"/>
            <a:ext cx="8856984" cy="4320479"/>
          </a:xfrm>
        </p:spPr>
        <p:txBody>
          <a:bodyPr/>
          <a:lstStyle/>
          <a:p>
            <a:pPr marL="457200" lvl="1" indent="0">
              <a:buClrTx/>
              <a:buNone/>
            </a:pPr>
            <a:r>
              <a:rPr lang="en-GB" dirty="0" smtClean="0"/>
              <a:t>DUG involvement </a:t>
            </a:r>
          </a:p>
          <a:p>
            <a:pPr lvl="1">
              <a:buClrTx/>
            </a:pPr>
            <a:r>
              <a:rPr lang="en-GB" b="0" dirty="0" smtClean="0"/>
              <a:t>Demonstration every 10 weeks after each Programme increment</a:t>
            </a:r>
          </a:p>
          <a:p>
            <a:pPr lvl="1">
              <a:buClrTx/>
            </a:pPr>
            <a:r>
              <a:rPr lang="en-GB" b="0" dirty="0" smtClean="0"/>
              <a:t>Access to working software to test functionalities in July</a:t>
            </a:r>
          </a:p>
          <a:p>
            <a:pPr lvl="1">
              <a:buClrTx/>
            </a:pPr>
            <a:r>
              <a:rPr lang="en-GB" b="0" dirty="0" smtClean="0"/>
              <a:t>Feedback tool embedded in the system and Business focal point available for comments and suggestions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676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 </a:t>
            </a:r>
            <a:r>
              <a:rPr lang="en-GB" dirty="0"/>
              <a:t>– New </a:t>
            </a:r>
            <a:r>
              <a:rPr lang="en-GB" dirty="0" err="1" smtClean="0"/>
              <a:t>Opsys</a:t>
            </a:r>
            <a:r>
              <a:rPr lang="en-GB" dirty="0" smtClean="0"/>
              <a:t> Approach</a:t>
            </a:r>
          </a:p>
          <a:p>
            <a:r>
              <a:rPr lang="en-GB" dirty="0" smtClean="0"/>
              <a:t>2 – Opsys track 1 – scope and milestones</a:t>
            </a:r>
          </a:p>
          <a:p>
            <a:r>
              <a:rPr lang="en-GB" dirty="0" smtClean="0"/>
              <a:t>3 – Demo of working software "create a logframe" and feedback</a:t>
            </a:r>
          </a:p>
          <a:p>
            <a:r>
              <a:rPr lang="en-GB" dirty="0" smtClean="0"/>
              <a:t>4 – Change management and migration</a:t>
            </a:r>
          </a:p>
          <a:p>
            <a:r>
              <a:rPr lang="en-GB" dirty="0" smtClean="0"/>
              <a:t>5 – Next steps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9147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1. New Opsys Approach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316416" y="2780928"/>
            <a:ext cx="15841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75656" y="2529808"/>
            <a:ext cx="2808000" cy="1944216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t"/>
            <a:r>
              <a:rPr lang="en-GB" sz="1600" b="1" dirty="0"/>
              <a:t>Opsys Initial </a:t>
            </a:r>
            <a:r>
              <a:rPr lang="en-GB" sz="1600" b="1" dirty="0" smtClean="0"/>
              <a:t>Approach</a:t>
            </a:r>
          </a:p>
          <a:p>
            <a:pPr algn="ctr" fontAlgn="t"/>
            <a:endParaRPr lang="en-GB" dirty="0"/>
          </a:p>
          <a:p>
            <a:pPr algn="ctr" fontAlgn="t"/>
            <a:r>
              <a:rPr lang="en-GB" dirty="0"/>
              <a:t>Multiple IT suppliers</a:t>
            </a:r>
          </a:p>
          <a:p>
            <a:pPr algn="ctr" fontAlgn="t"/>
            <a:r>
              <a:rPr lang="en-GB" dirty="0" smtClean="0"/>
              <a:t>Ad-hoc </a:t>
            </a:r>
            <a:r>
              <a:rPr lang="en-GB" dirty="0"/>
              <a:t>reuse of IT corporate components</a:t>
            </a:r>
          </a:p>
          <a:p>
            <a:pPr algn="ctr" fontAlgn="t"/>
            <a:r>
              <a:rPr lang="en-GB" dirty="0"/>
              <a:t>Unaffordable cost</a:t>
            </a:r>
          </a:p>
          <a:p>
            <a:pPr algn="ctr" fontAlgn="t"/>
            <a:r>
              <a:rPr lang="en-GB" dirty="0"/>
              <a:t>Delays in </a:t>
            </a:r>
            <a:r>
              <a:rPr lang="en-GB" dirty="0" smtClean="0"/>
              <a:t>delivery</a:t>
            </a:r>
            <a:endParaRPr lang="en-GB" dirty="0"/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32040" y="2529808"/>
            <a:ext cx="2808000" cy="1944216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t"/>
            <a:r>
              <a:rPr lang="en-GB" sz="1600" b="1" dirty="0"/>
              <a:t>Opsys </a:t>
            </a:r>
            <a:r>
              <a:rPr lang="en-GB" sz="1600" b="1" dirty="0" smtClean="0"/>
              <a:t>New Approach</a:t>
            </a:r>
          </a:p>
          <a:p>
            <a:pPr algn="ctr" fontAlgn="t"/>
            <a:endParaRPr lang="en-GB" dirty="0"/>
          </a:p>
          <a:p>
            <a:pPr algn="ctr" fontAlgn="t"/>
            <a:r>
              <a:rPr lang="en-GB" dirty="0" smtClean="0"/>
              <a:t>One integrated team</a:t>
            </a:r>
            <a:endParaRPr lang="en-GB" dirty="0"/>
          </a:p>
          <a:p>
            <a:pPr algn="ctr" fontAlgn="t"/>
            <a:r>
              <a:rPr lang="en-GB" dirty="0">
                <a:solidFill>
                  <a:srgbClr val="FF0000"/>
                </a:solidFill>
              </a:rPr>
              <a:t>Maximum Reuse of corporate </a:t>
            </a:r>
            <a:r>
              <a:rPr lang="en-GB" dirty="0" smtClean="0">
                <a:solidFill>
                  <a:srgbClr val="FF0000"/>
                </a:solidFill>
              </a:rPr>
              <a:t>IT components</a:t>
            </a:r>
          </a:p>
          <a:p>
            <a:pPr algn="ctr" fontAlgn="t"/>
            <a:r>
              <a:rPr lang="en-GB" dirty="0" smtClean="0"/>
              <a:t>Stick to initial budget</a:t>
            </a:r>
            <a:endParaRPr lang="en-GB" dirty="0"/>
          </a:p>
          <a:p>
            <a:pPr algn="ctr" fontAlgn="t"/>
            <a:r>
              <a:rPr lang="en-GB" dirty="0" smtClean="0"/>
              <a:t>Securing timing in delivery</a:t>
            </a:r>
            <a:endParaRPr lang="en-GB" dirty="0"/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Curved Up Arrow 7"/>
          <p:cNvSpPr/>
          <p:nvPr/>
        </p:nvSpPr>
        <p:spPr bwMode="auto">
          <a:xfrm>
            <a:off x="2627784" y="4474024"/>
            <a:ext cx="4032448" cy="971200"/>
          </a:xfrm>
          <a:prstGeom prst="curvedUpArrow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507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58" y="1052736"/>
            <a:ext cx="8856984" cy="936625"/>
          </a:xfrm>
        </p:spPr>
        <p:txBody>
          <a:bodyPr/>
          <a:lstStyle/>
          <a:p>
            <a:r>
              <a:rPr lang="en-GB" sz="2800" dirty="0" smtClean="0"/>
              <a:t>1. Opsys new approach - Governance 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4</a:t>
            </a:fld>
            <a:endParaRPr lang="en-GB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69" y="1988840"/>
            <a:ext cx="8002854" cy="443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15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961936" y="3086409"/>
            <a:ext cx="4336625" cy="1770184"/>
            <a:chOff x="961936" y="3086409"/>
            <a:chExt cx="4336625" cy="1770184"/>
          </a:xfrm>
        </p:grpSpPr>
        <p:grpSp>
          <p:nvGrpSpPr>
            <p:cNvPr id="52" name="Group 51"/>
            <p:cNvGrpSpPr/>
            <p:nvPr/>
          </p:nvGrpSpPr>
          <p:grpSpPr>
            <a:xfrm>
              <a:off x="961936" y="3086409"/>
              <a:ext cx="4336625" cy="1770184"/>
              <a:chOff x="961936" y="3086409"/>
              <a:chExt cx="4336625" cy="1770184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4001988" y="3811979"/>
                <a:ext cx="12965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Roll-out Phase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961936" y="3086409"/>
                <a:ext cx="4194347" cy="1770184"/>
                <a:chOff x="961936" y="3086409"/>
                <a:chExt cx="4194347" cy="1770184"/>
              </a:xfrm>
            </p:grpSpPr>
            <p:sp>
              <p:nvSpPr>
                <p:cNvPr id="8" name="Freeform 7"/>
                <p:cNvSpPr/>
                <p:nvPr/>
              </p:nvSpPr>
              <p:spPr>
                <a:xfrm rot="10800000">
                  <a:off x="3620289" y="3086409"/>
                  <a:ext cx="1535994" cy="1770184"/>
                </a:xfrm>
                <a:custGeom>
                  <a:avLst/>
                  <a:gdLst>
                    <a:gd name="connsiteX0" fmla="*/ 650902 w 1535994"/>
                    <a:gd name="connsiteY0" fmla="*/ 0 h 1770184"/>
                    <a:gd name="connsiteX1" fmla="*/ 1535994 w 1535994"/>
                    <a:gd name="connsiteY1" fmla="*/ 885092 h 1770184"/>
                    <a:gd name="connsiteX2" fmla="*/ 650902 w 1535994"/>
                    <a:gd name="connsiteY2" fmla="*/ 1770184 h 1770184"/>
                    <a:gd name="connsiteX3" fmla="*/ 25047 w 1535994"/>
                    <a:gd name="connsiteY3" fmla="*/ 1510947 h 1770184"/>
                    <a:gd name="connsiteX4" fmla="*/ 0 w 1535994"/>
                    <a:gd name="connsiteY4" fmla="*/ 1480590 h 1770184"/>
                    <a:gd name="connsiteX5" fmla="*/ 385977 w 1535994"/>
                    <a:gd name="connsiteY5" fmla="*/ 1256723 h 1770184"/>
                    <a:gd name="connsiteX6" fmla="*/ 395196 w 1535994"/>
                    <a:gd name="connsiteY6" fmla="*/ 1264329 h 1770184"/>
                    <a:gd name="connsiteX7" fmla="*/ 650901 w 1535994"/>
                    <a:gd name="connsiteY7" fmla="*/ 1342436 h 1770184"/>
                    <a:gd name="connsiteX8" fmla="*/ 1108245 w 1535994"/>
                    <a:gd name="connsiteY8" fmla="*/ 885092 h 1770184"/>
                    <a:gd name="connsiteX9" fmla="*/ 650901 w 1535994"/>
                    <a:gd name="connsiteY9" fmla="*/ 427748 h 1770184"/>
                    <a:gd name="connsiteX10" fmla="*/ 395196 w 1535994"/>
                    <a:gd name="connsiteY10" fmla="*/ 505855 h 1770184"/>
                    <a:gd name="connsiteX11" fmla="*/ 385979 w 1535994"/>
                    <a:gd name="connsiteY11" fmla="*/ 513460 h 1770184"/>
                    <a:gd name="connsiteX12" fmla="*/ 2 w 1535994"/>
                    <a:gd name="connsiteY12" fmla="*/ 289593 h 1770184"/>
                    <a:gd name="connsiteX13" fmla="*/ 25047 w 1535994"/>
                    <a:gd name="connsiteY13" fmla="*/ 259237 h 1770184"/>
                    <a:gd name="connsiteX14" fmla="*/ 650902 w 1535994"/>
                    <a:gd name="connsiteY14" fmla="*/ 0 h 1770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35994" h="1770184">
                      <a:moveTo>
                        <a:pt x="650902" y="0"/>
                      </a:moveTo>
                      <a:cubicBezTo>
                        <a:pt x="1139725" y="0"/>
                        <a:pt x="1535994" y="396269"/>
                        <a:pt x="1535994" y="885092"/>
                      </a:cubicBezTo>
                      <a:cubicBezTo>
                        <a:pt x="1535994" y="1373915"/>
                        <a:pt x="1139725" y="1770184"/>
                        <a:pt x="650902" y="1770184"/>
                      </a:cubicBezTo>
                      <a:cubicBezTo>
                        <a:pt x="406491" y="1770184"/>
                        <a:pt x="185218" y="1671117"/>
                        <a:pt x="25047" y="1510947"/>
                      </a:cubicBezTo>
                      <a:lnTo>
                        <a:pt x="0" y="1480590"/>
                      </a:lnTo>
                      <a:lnTo>
                        <a:pt x="385977" y="1256723"/>
                      </a:lnTo>
                      <a:lnTo>
                        <a:pt x="395196" y="1264329"/>
                      </a:lnTo>
                      <a:cubicBezTo>
                        <a:pt x="468188" y="1313642"/>
                        <a:pt x="556182" y="1342436"/>
                        <a:pt x="650901" y="1342436"/>
                      </a:cubicBezTo>
                      <a:cubicBezTo>
                        <a:pt x="903485" y="1342436"/>
                        <a:pt x="1108245" y="1137676"/>
                        <a:pt x="1108245" y="885092"/>
                      </a:cubicBezTo>
                      <a:cubicBezTo>
                        <a:pt x="1108245" y="632508"/>
                        <a:pt x="903485" y="427748"/>
                        <a:pt x="650901" y="427748"/>
                      </a:cubicBezTo>
                      <a:cubicBezTo>
                        <a:pt x="556182" y="427748"/>
                        <a:pt x="468188" y="456542"/>
                        <a:pt x="395196" y="505855"/>
                      </a:cubicBezTo>
                      <a:lnTo>
                        <a:pt x="385979" y="513460"/>
                      </a:lnTo>
                      <a:lnTo>
                        <a:pt x="2" y="289593"/>
                      </a:lnTo>
                      <a:lnTo>
                        <a:pt x="25047" y="259237"/>
                      </a:lnTo>
                      <a:cubicBezTo>
                        <a:pt x="185218" y="99067"/>
                        <a:pt x="406491" y="0"/>
                        <a:pt x="65090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E3F18">
                        <a:shade val="30000"/>
                        <a:satMod val="115000"/>
                      </a:srgbClr>
                    </a:gs>
                    <a:gs pos="50000">
                      <a:srgbClr val="DE3F18">
                        <a:shade val="67500"/>
                        <a:satMod val="115000"/>
                      </a:srgbClr>
                    </a:gs>
                    <a:gs pos="100000">
                      <a:srgbClr val="DE3F18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961936" y="3150832"/>
                  <a:ext cx="2669928" cy="1228178"/>
                  <a:chOff x="2015078" y="4111351"/>
                  <a:chExt cx="1503823" cy="1228178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2015080" y="4323866"/>
                    <a:ext cx="1503821" cy="101566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endParaRPr lang="en-GB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  <a:p>
                    <a:pPr algn="just"/>
                    <a:r>
                      <a:rPr lang="en-GB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t>Rollout all major functionalities for contract, result, and  action management including sector tagging. </a:t>
                    </a:r>
                    <a:endPara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2015078" y="4111351"/>
                    <a:ext cx="598792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b="1" dirty="0" smtClean="0"/>
                      <a:t>2018</a:t>
                    </a:r>
                    <a:endParaRPr lang="en-US" sz="2400" b="1" dirty="0"/>
                  </a:p>
                </p:txBody>
              </p:sp>
            </p:grpSp>
          </p:grpSp>
        </p:grpSp>
        <p:sp>
          <p:nvSpPr>
            <p:cNvPr id="9" name="TextBox 8"/>
            <p:cNvSpPr txBox="1">
              <a:spLocks/>
            </p:cNvSpPr>
            <p:nvPr/>
          </p:nvSpPr>
          <p:spPr>
            <a:xfrm>
              <a:off x="3707329" y="3834341"/>
              <a:ext cx="274320" cy="274320"/>
            </a:xfrm>
            <a:prstGeom prst="ellipse">
              <a:avLst/>
            </a:prstGeom>
            <a:solidFill>
              <a:srgbClr val="E63408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732027" y="2012799"/>
            <a:ext cx="4210095" cy="1844729"/>
            <a:chOff x="4732027" y="2012799"/>
            <a:chExt cx="4210095" cy="1844729"/>
          </a:xfrm>
        </p:grpSpPr>
        <p:grpSp>
          <p:nvGrpSpPr>
            <p:cNvPr id="51" name="Group 50"/>
            <p:cNvGrpSpPr/>
            <p:nvPr/>
          </p:nvGrpSpPr>
          <p:grpSpPr>
            <a:xfrm>
              <a:off x="4732027" y="2012799"/>
              <a:ext cx="4210095" cy="1844729"/>
              <a:chOff x="4732027" y="2012799"/>
              <a:chExt cx="4210095" cy="1844729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4732027" y="2012799"/>
                <a:ext cx="4210095" cy="1844729"/>
                <a:chOff x="4732027" y="2012799"/>
                <a:chExt cx="4210095" cy="1844729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4732027" y="2087344"/>
                  <a:ext cx="1535994" cy="1770184"/>
                </a:xfrm>
                <a:custGeom>
                  <a:avLst/>
                  <a:gdLst>
                    <a:gd name="connsiteX0" fmla="*/ 650902 w 1535994"/>
                    <a:gd name="connsiteY0" fmla="*/ 0 h 1770184"/>
                    <a:gd name="connsiteX1" fmla="*/ 1535994 w 1535994"/>
                    <a:gd name="connsiteY1" fmla="*/ 885092 h 1770184"/>
                    <a:gd name="connsiteX2" fmla="*/ 650902 w 1535994"/>
                    <a:gd name="connsiteY2" fmla="*/ 1770184 h 1770184"/>
                    <a:gd name="connsiteX3" fmla="*/ 25047 w 1535994"/>
                    <a:gd name="connsiteY3" fmla="*/ 1510947 h 1770184"/>
                    <a:gd name="connsiteX4" fmla="*/ 0 w 1535994"/>
                    <a:gd name="connsiteY4" fmla="*/ 1480590 h 1770184"/>
                    <a:gd name="connsiteX5" fmla="*/ 385977 w 1535994"/>
                    <a:gd name="connsiteY5" fmla="*/ 1256723 h 1770184"/>
                    <a:gd name="connsiteX6" fmla="*/ 395196 w 1535994"/>
                    <a:gd name="connsiteY6" fmla="*/ 1264329 h 1770184"/>
                    <a:gd name="connsiteX7" fmla="*/ 650901 w 1535994"/>
                    <a:gd name="connsiteY7" fmla="*/ 1342436 h 1770184"/>
                    <a:gd name="connsiteX8" fmla="*/ 1108245 w 1535994"/>
                    <a:gd name="connsiteY8" fmla="*/ 885092 h 1770184"/>
                    <a:gd name="connsiteX9" fmla="*/ 650901 w 1535994"/>
                    <a:gd name="connsiteY9" fmla="*/ 427748 h 1770184"/>
                    <a:gd name="connsiteX10" fmla="*/ 395196 w 1535994"/>
                    <a:gd name="connsiteY10" fmla="*/ 505855 h 1770184"/>
                    <a:gd name="connsiteX11" fmla="*/ 385979 w 1535994"/>
                    <a:gd name="connsiteY11" fmla="*/ 513460 h 1770184"/>
                    <a:gd name="connsiteX12" fmla="*/ 2 w 1535994"/>
                    <a:gd name="connsiteY12" fmla="*/ 289593 h 1770184"/>
                    <a:gd name="connsiteX13" fmla="*/ 25047 w 1535994"/>
                    <a:gd name="connsiteY13" fmla="*/ 259237 h 1770184"/>
                    <a:gd name="connsiteX14" fmla="*/ 650902 w 1535994"/>
                    <a:gd name="connsiteY14" fmla="*/ 0 h 1770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35994" h="1770184">
                      <a:moveTo>
                        <a:pt x="650902" y="0"/>
                      </a:moveTo>
                      <a:cubicBezTo>
                        <a:pt x="1139725" y="0"/>
                        <a:pt x="1535994" y="396269"/>
                        <a:pt x="1535994" y="885092"/>
                      </a:cubicBezTo>
                      <a:cubicBezTo>
                        <a:pt x="1535994" y="1373915"/>
                        <a:pt x="1139725" y="1770184"/>
                        <a:pt x="650902" y="1770184"/>
                      </a:cubicBezTo>
                      <a:cubicBezTo>
                        <a:pt x="406491" y="1770184"/>
                        <a:pt x="185218" y="1671117"/>
                        <a:pt x="25047" y="1510947"/>
                      </a:cubicBezTo>
                      <a:lnTo>
                        <a:pt x="0" y="1480590"/>
                      </a:lnTo>
                      <a:lnTo>
                        <a:pt x="385977" y="1256723"/>
                      </a:lnTo>
                      <a:lnTo>
                        <a:pt x="395196" y="1264329"/>
                      </a:lnTo>
                      <a:cubicBezTo>
                        <a:pt x="468188" y="1313642"/>
                        <a:pt x="556182" y="1342436"/>
                        <a:pt x="650901" y="1342436"/>
                      </a:cubicBezTo>
                      <a:cubicBezTo>
                        <a:pt x="903485" y="1342436"/>
                        <a:pt x="1108245" y="1137676"/>
                        <a:pt x="1108245" y="885092"/>
                      </a:cubicBezTo>
                      <a:cubicBezTo>
                        <a:pt x="1108245" y="632508"/>
                        <a:pt x="903485" y="427748"/>
                        <a:pt x="650901" y="427748"/>
                      </a:cubicBezTo>
                      <a:cubicBezTo>
                        <a:pt x="556182" y="427748"/>
                        <a:pt x="468188" y="456542"/>
                        <a:pt x="395196" y="505855"/>
                      </a:cubicBezTo>
                      <a:lnTo>
                        <a:pt x="385979" y="513460"/>
                      </a:lnTo>
                      <a:lnTo>
                        <a:pt x="2" y="289593"/>
                      </a:lnTo>
                      <a:lnTo>
                        <a:pt x="25047" y="259237"/>
                      </a:lnTo>
                      <a:cubicBezTo>
                        <a:pt x="185218" y="99067"/>
                        <a:pt x="406491" y="0"/>
                        <a:pt x="65090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1D5685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6272194" y="2012799"/>
                  <a:ext cx="2669928" cy="1597510"/>
                  <a:chOff x="2015078" y="4111351"/>
                  <a:chExt cx="1503823" cy="1597510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>
                    <a:off x="2015080" y="4323866"/>
                    <a:ext cx="1503821" cy="138499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endParaRPr lang="en-GB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  <a:p>
                    <a:pPr algn="just"/>
                    <a:r>
                      <a:rPr lang="en-GB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a:t>Set-Up new Programme structure, set-up corporate architecture and launch a pilot version of the OPSYS system for RESULTS and 2018 FWC programme</a:t>
                    </a:r>
                    <a:endPara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2015078" y="4111351"/>
                    <a:ext cx="751645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b="1" dirty="0" smtClean="0"/>
                      <a:t>2017</a:t>
                    </a:r>
                    <a:endParaRPr lang="en-US" sz="2400" b="1" dirty="0"/>
                  </a:p>
                </p:txBody>
              </p: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4797628" y="2766951"/>
                <a:ext cx="10246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Pilot Phase</a:t>
                </a:r>
                <a:endParaRPr lang="en-GB" dirty="0"/>
              </a:p>
            </p:txBody>
          </p:sp>
        </p:grpSp>
        <p:sp>
          <p:nvSpPr>
            <p:cNvPr id="17" name="TextBox 16"/>
            <p:cNvSpPr txBox="1">
              <a:spLocks/>
            </p:cNvSpPr>
            <p:nvPr/>
          </p:nvSpPr>
          <p:spPr>
            <a:xfrm>
              <a:off x="5908662" y="2835276"/>
              <a:ext cx="274320" cy="274320"/>
            </a:xfrm>
            <a:prstGeom prst="ellipse">
              <a:avLst/>
            </a:prstGeom>
            <a:solidFill>
              <a:srgbClr val="296CA7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988140" y="4085474"/>
            <a:ext cx="4597720" cy="1770184"/>
            <a:chOff x="3988140" y="4085474"/>
            <a:chExt cx="4597720" cy="1770184"/>
          </a:xfrm>
        </p:grpSpPr>
        <p:grpSp>
          <p:nvGrpSpPr>
            <p:cNvPr id="53" name="Group 52"/>
            <p:cNvGrpSpPr/>
            <p:nvPr/>
          </p:nvGrpSpPr>
          <p:grpSpPr>
            <a:xfrm>
              <a:off x="3988140" y="4085474"/>
              <a:ext cx="4597720" cy="1770184"/>
              <a:chOff x="3988140" y="4085474"/>
              <a:chExt cx="4597720" cy="1770184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4732027" y="4085474"/>
                <a:ext cx="1535994" cy="1770184"/>
              </a:xfrm>
              <a:custGeom>
                <a:avLst/>
                <a:gdLst>
                  <a:gd name="connsiteX0" fmla="*/ 650902 w 1535994"/>
                  <a:gd name="connsiteY0" fmla="*/ 0 h 1770184"/>
                  <a:gd name="connsiteX1" fmla="*/ 1535994 w 1535994"/>
                  <a:gd name="connsiteY1" fmla="*/ 885092 h 1770184"/>
                  <a:gd name="connsiteX2" fmla="*/ 650902 w 1535994"/>
                  <a:gd name="connsiteY2" fmla="*/ 1770184 h 1770184"/>
                  <a:gd name="connsiteX3" fmla="*/ 25047 w 1535994"/>
                  <a:gd name="connsiteY3" fmla="*/ 1510947 h 1770184"/>
                  <a:gd name="connsiteX4" fmla="*/ 0 w 1535994"/>
                  <a:gd name="connsiteY4" fmla="*/ 1480590 h 1770184"/>
                  <a:gd name="connsiteX5" fmla="*/ 385977 w 1535994"/>
                  <a:gd name="connsiteY5" fmla="*/ 1256723 h 1770184"/>
                  <a:gd name="connsiteX6" fmla="*/ 395196 w 1535994"/>
                  <a:gd name="connsiteY6" fmla="*/ 1264329 h 1770184"/>
                  <a:gd name="connsiteX7" fmla="*/ 650901 w 1535994"/>
                  <a:gd name="connsiteY7" fmla="*/ 1342436 h 1770184"/>
                  <a:gd name="connsiteX8" fmla="*/ 1108245 w 1535994"/>
                  <a:gd name="connsiteY8" fmla="*/ 885092 h 1770184"/>
                  <a:gd name="connsiteX9" fmla="*/ 650901 w 1535994"/>
                  <a:gd name="connsiteY9" fmla="*/ 427748 h 1770184"/>
                  <a:gd name="connsiteX10" fmla="*/ 395196 w 1535994"/>
                  <a:gd name="connsiteY10" fmla="*/ 505855 h 1770184"/>
                  <a:gd name="connsiteX11" fmla="*/ 385979 w 1535994"/>
                  <a:gd name="connsiteY11" fmla="*/ 513460 h 1770184"/>
                  <a:gd name="connsiteX12" fmla="*/ 2 w 1535994"/>
                  <a:gd name="connsiteY12" fmla="*/ 289593 h 1770184"/>
                  <a:gd name="connsiteX13" fmla="*/ 25047 w 1535994"/>
                  <a:gd name="connsiteY13" fmla="*/ 259237 h 1770184"/>
                  <a:gd name="connsiteX14" fmla="*/ 650902 w 1535994"/>
                  <a:gd name="connsiteY14" fmla="*/ 0 h 177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5994" h="1770184">
                    <a:moveTo>
                      <a:pt x="650902" y="0"/>
                    </a:moveTo>
                    <a:cubicBezTo>
                      <a:pt x="1139725" y="0"/>
                      <a:pt x="1535994" y="396269"/>
                      <a:pt x="1535994" y="885092"/>
                    </a:cubicBezTo>
                    <a:cubicBezTo>
                      <a:pt x="1535994" y="1373915"/>
                      <a:pt x="1139725" y="1770184"/>
                      <a:pt x="650902" y="1770184"/>
                    </a:cubicBezTo>
                    <a:cubicBezTo>
                      <a:pt x="406491" y="1770184"/>
                      <a:pt x="185218" y="1671117"/>
                      <a:pt x="25047" y="1510947"/>
                    </a:cubicBezTo>
                    <a:lnTo>
                      <a:pt x="0" y="1480590"/>
                    </a:lnTo>
                    <a:lnTo>
                      <a:pt x="385977" y="1256723"/>
                    </a:lnTo>
                    <a:lnTo>
                      <a:pt x="395196" y="1264329"/>
                    </a:lnTo>
                    <a:cubicBezTo>
                      <a:pt x="468188" y="1313642"/>
                      <a:pt x="556182" y="1342436"/>
                      <a:pt x="650901" y="1342436"/>
                    </a:cubicBezTo>
                    <a:cubicBezTo>
                      <a:pt x="903485" y="1342436"/>
                      <a:pt x="1108245" y="1137676"/>
                      <a:pt x="1108245" y="885092"/>
                    </a:cubicBezTo>
                    <a:cubicBezTo>
                      <a:pt x="1108245" y="632508"/>
                      <a:pt x="903485" y="427748"/>
                      <a:pt x="650901" y="427748"/>
                    </a:cubicBezTo>
                    <a:cubicBezTo>
                      <a:pt x="556182" y="427748"/>
                      <a:pt x="468188" y="456542"/>
                      <a:pt x="395196" y="505855"/>
                    </a:cubicBezTo>
                    <a:lnTo>
                      <a:pt x="385979" y="513460"/>
                    </a:lnTo>
                    <a:lnTo>
                      <a:pt x="2" y="289593"/>
                    </a:lnTo>
                    <a:lnTo>
                      <a:pt x="25047" y="259237"/>
                    </a:lnTo>
                    <a:cubicBezTo>
                      <a:pt x="185218" y="99067"/>
                      <a:pt x="406491" y="0"/>
                      <a:pt x="6509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2EAEB7">
                      <a:shade val="30000"/>
                      <a:satMod val="115000"/>
                    </a:srgbClr>
                  </a:gs>
                  <a:gs pos="50000">
                    <a:srgbClr val="2EAEB7">
                      <a:shade val="67500"/>
                      <a:satMod val="115000"/>
                    </a:srgbClr>
                  </a:gs>
                  <a:gs pos="100000">
                    <a:srgbClr val="2EAEB7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988140" y="4819402"/>
                <a:ext cx="19223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Implementation Phase</a:t>
                </a:r>
                <a:endParaRPr lang="en-GB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6303853" y="4110754"/>
                <a:ext cx="2282007" cy="1228178"/>
                <a:chOff x="2015078" y="4111351"/>
                <a:chExt cx="1503823" cy="1228178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2015080" y="4323866"/>
                  <a:ext cx="1503821" cy="10156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endPara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pPr algn="just"/>
                  <a:r>
                    <a:rPr lang="en-GB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Implement all contract modalities in OPSYS and fully replace the CRIS system. </a:t>
                  </a:r>
                  <a:endPara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2015078" y="4111351"/>
                  <a:ext cx="598792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 dirty="0" smtClean="0"/>
                    <a:t>2019</a:t>
                  </a:r>
                  <a:endParaRPr lang="en-US" sz="2400" b="1" dirty="0"/>
                </a:p>
              </p:txBody>
            </p:sp>
          </p:grpSp>
        </p:grpSp>
        <p:sp>
          <p:nvSpPr>
            <p:cNvPr id="18" name="TextBox 17"/>
            <p:cNvSpPr txBox="1">
              <a:spLocks/>
            </p:cNvSpPr>
            <p:nvPr/>
          </p:nvSpPr>
          <p:spPr>
            <a:xfrm>
              <a:off x="5906661" y="4838597"/>
              <a:ext cx="274320" cy="274320"/>
            </a:xfrm>
            <a:prstGeom prst="ellipse">
              <a:avLst/>
            </a:prstGeom>
            <a:solidFill>
              <a:srgbClr val="22AEB8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65018" y="5084539"/>
            <a:ext cx="4609392" cy="1770184"/>
            <a:chOff x="665018" y="5084539"/>
            <a:chExt cx="4609392" cy="1770184"/>
          </a:xfrm>
        </p:grpSpPr>
        <p:grpSp>
          <p:nvGrpSpPr>
            <p:cNvPr id="54" name="Group 53"/>
            <p:cNvGrpSpPr/>
            <p:nvPr/>
          </p:nvGrpSpPr>
          <p:grpSpPr>
            <a:xfrm>
              <a:off x="665018" y="5084539"/>
              <a:ext cx="4609392" cy="1770184"/>
              <a:chOff x="665018" y="5084539"/>
              <a:chExt cx="4609392" cy="1770184"/>
            </a:xfrm>
          </p:grpSpPr>
          <p:sp>
            <p:nvSpPr>
              <p:cNvPr id="6" name="Freeform 5"/>
              <p:cNvSpPr/>
              <p:nvPr/>
            </p:nvSpPr>
            <p:spPr>
              <a:xfrm rot="10800000">
                <a:off x="3620289" y="5084539"/>
                <a:ext cx="1535994" cy="1770184"/>
              </a:xfrm>
              <a:custGeom>
                <a:avLst/>
                <a:gdLst>
                  <a:gd name="connsiteX0" fmla="*/ 650902 w 1535994"/>
                  <a:gd name="connsiteY0" fmla="*/ 0 h 1770184"/>
                  <a:gd name="connsiteX1" fmla="*/ 1535994 w 1535994"/>
                  <a:gd name="connsiteY1" fmla="*/ 885092 h 1770184"/>
                  <a:gd name="connsiteX2" fmla="*/ 650902 w 1535994"/>
                  <a:gd name="connsiteY2" fmla="*/ 1770184 h 1770184"/>
                  <a:gd name="connsiteX3" fmla="*/ 25047 w 1535994"/>
                  <a:gd name="connsiteY3" fmla="*/ 1510947 h 1770184"/>
                  <a:gd name="connsiteX4" fmla="*/ 0 w 1535994"/>
                  <a:gd name="connsiteY4" fmla="*/ 1480590 h 1770184"/>
                  <a:gd name="connsiteX5" fmla="*/ 385977 w 1535994"/>
                  <a:gd name="connsiteY5" fmla="*/ 1256723 h 1770184"/>
                  <a:gd name="connsiteX6" fmla="*/ 395196 w 1535994"/>
                  <a:gd name="connsiteY6" fmla="*/ 1264329 h 1770184"/>
                  <a:gd name="connsiteX7" fmla="*/ 650901 w 1535994"/>
                  <a:gd name="connsiteY7" fmla="*/ 1342436 h 1770184"/>
                  <a:gd name="connsiteX8" fmla="*/ 1108245 w 1535994"/>
                  <a:gd name="connsiteY8" fmla="*/ 885092 h 1770184"/>
                  <a:gd name="connsiteX9" fmla="*/ 650901 w 1535994"/>
                  <a:gd name="connsiteY9" fmla="*/ 427748 h 1770184"/>
                  <a:gd name="connsiteX10" fmla="*/ 395196 w 1535994"/>
                  <a:gd name="connsiteY10" fmla="*/ 505855 h 1770184"/>
                  <a:gd name="connsiteX11" fmla="*/ 385979 w 1535994"/>
                  <a:gd name="connsiteY11" fmla="*/ 513460 h 1770184"/>
                  <a:gd name="connsiteX12" fmla="*/ 2 w 1535994"/>
                  <a:gd name="connsiteY12" fmla="*/ 289593 h 1770184"/>
                  <a:gd name="connsiteX13" fmla="*/ 25047 w 1535994"/>
                  <a:gd name="connsiteY13" fmla="*/ 259237 h 1770184"/>
                  <a:gd name="connsiteX14" fmla="*/ 650902 w 1535994"/>
                  <a:gd name="connsiteY14" fmla="*/ 0 h 177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5994" h="1770184">
                    <a:moveTo>
                      <a:pt x="650902" y="0"/>
                    </a:moveTo>
                    <a:cubicBezTo>
                      <a:pt x="1139725" y="0"/>
                      <a:pt x="1535994" y="396269"/>
                      <a:pt x="1535994" y="885092"/>
                    </a:cubicBezTo>
                    <a:cubicBezTo>
                      <a:pt x="1535994" y="1373915"/>
                      <a:pt x="1139725" y="1770184"/>
                      <a:pt x="650902" y="1770184"/>
                    </a:cubicBezTo>
                    <a:cubicBezTo>
                      <a:pt x="406491" y="1770184"/>
                      <a:pt x="185218" y="1671117"/>
                      <a:pt x="25047" y="1510947"/>
                    </a:cubicBezTo>
                    <a:lnTo>
                      <a:pt x="0" y="1480590"/>
                    </a:lnTo>
                    <a:lnTo>
                      <a:pt x="385977" y="1256723"/>
                    </a:lnTo>
                    <a:lnTo>
                      <a:pt x="395196" y="1264329"/>
                    </a:lnTo>
                    <a:cubicBezTo>
                      <a:pt x="468188" y="1313642"/>
                      <a:pt x="556182" y="1342436"/>
                      <a:pt x="650901" y="1342436"/>
                    </a:cubicBezTo>
                    <a:cubicBezTo>
                      <a:pt x="903485" y="1342436"/>
                      <a:pt x="1108245" y="1137676"/>
                      <a:pt x="1108245" y="885092"/>
                    </a:cubicBezTo>
                    <a:cubicBezTo>
                      <a:pt x="1108245" y="632508"/>
                      <a:pt x="903485" y="427748"/>
                      <a:pt x="650901" y="427748"/>
                    </a:cubicBezTo>
                    <a:cubicBezTo>
                      <a:pt x="556182" y="427748"/>
                      <a:pt x="468188" y="456542"/>
                      <a:pt x="395196" y="505855"/>
                    </a:cubicBezTo>
                    <a:lnTo>
                      <a:pt x="385979" y="513460"/>
                    </a:lnTo>
                    <a:lnTo>
                      <a:pt x="2" y="289593"/>
                    </a:lnTo>
                    <a:lnTo>
                      <a:pt x="25047" y="259237"/>
                    </a:lnTo>
                    <a:cubicBezTo>
                      <a:pt x="185218" y="99067"/>
                      <a:pt x="406491" y="0"/>
                      <a:pt x="6509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3AC1E">
                      <a:shade val="30000"/>
                      <a:satMod val="115000"/>
                    </a:srgbClr>
                  </a:gs>
                  <a:gs pos="50000">
                    <a:srgbClr val="F3AC1E">
                      <a:shade val="67500"/>
                      <a:satMod val="115000"/>
                    </a:srgbClr>
                  </a:gs>
                  <a:gs pos="100000">
                    <a:srgbClr val="F3AC1E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057410" y="5850576"/>
                <a:ext cx="1217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CC9900"/>
                    </a:solidFill>
                  </a:rPr>
                  <a:t>Optimisation </a:t>
                </a:r>
              </a:p>
              <a:p>
                <a:pPr algn="ctr"/>
                <a:r>
                  <a:rPr lang="en-GB" dirty="0" smtClean="0">
                    <a:solidFill>
                      <a:srgbClr val="CC9900"/>
                    </a:solidFill>
                  </a:rPr>
                  <a:t>Phase</a:t>
                </a:r>
                <a:endParaRPr lang="en-GB" dirty="0">
                  <a:solidFill>
                    <a:srgbClr val="CC9900"/>
                  </a:solidFill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65018" y="5284433"/>
                <a:ext cx="2895601" cy="1043512"/>
                <a:chOff x="2015078" y="4111351"/>
                <a:chExt cx="1503823" cy="1043512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2015080" y="4323866"/>
                  <a:ext cx="1503821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endParaRPr lang="en-GB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pPr algn="just"/>
                  <a:r>
                    <a:rPr lang="en-GB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Deploy programme management features, optimise  and prepare the system for the next MFF/EDF</a:t>
                  </a:r>
                  <a:endPara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015078" y="4111351"/>
                  <a:ext cx="700582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 dirty="0" smtClean="0"/>
                    <a:t>2020</a:t>
                  </a:r>
                  <a:endParaRPr lang="en-US" sz="2400" b="1" dirty="0"/>
                </a:p>
              </p:txBody>
            </p:sp>
          </p:grpSp>
        </p:grpSp>
        <p:sp>
          <p:nvSpPr>
            <p:cNvPr id="19" name="TextBox 18"/>
            <p:cNvSpPr txBox="1">
              <a:spLocks/>
            </p:cNvSpPr>
            <p:nvPr/>
          </p:nvSpPr>
          <p:spPr>
            <a:xfrm>
              <a:off x="3706580" y="5832471"/>
              <a:ext cx="274320" cy="274320"/>
            </a:xfrm>
            <a:prstGeom prst="ellipse">
              <a:avLst/>
            </a:prstGeom>
            <a:solidFill>
              <a:srgbClr val="F8AB0D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3600" flipH="1">
            <a:off x="3252303" y="1638796"/>
            <a:ext cx="1416811" cy="151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60453">
            <a:off x="5383667" y="5752790"/>
            <a:ext cx="4667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itle 1"/>
          <p:cNvSpPr txBox="1">
            <a:spLocks/>
          </p:cNvSpPr>
          <p:nvPr/>
        </p:nvSpPr>
        <p:spPr bwMode="auto">
          <a:xfrm>
            <a:off x="27058" y="1052736"/>
            <a:ext cx="8856984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kern="0" dirty="0" smtClean="0"/>
              <a:t>1. Opsys new approach - Roadmap</a:t>
            </a:r>
            <a:endParaRPr lang="en-GB" sz="2800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10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 txBox="1">
            <a:spLocks/>
          </p:cNvSpPr>
          <p:nvPr/>
        </p:nvSpPr>
        <p:spPr bwMode="auto">
          <a:xfrm>
            <a:off x="19109" y="1224136"/>
            <a:ext cx="9124891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sz="2000" dirty="0" smtClean="0"/>
              <a:t>2. OpSys </a:t>
            </a:r>
            <a:r>
              <a:rPr lang="en-US" sz="2000" dirty="0"/>
              <a:t>track 1 – Planning and milestones 2017-2018</a:t>
            </a:r>
          </a:p>
        </p:txBody>
      </p:sp>
      <p:graphicFrame>
        <p:nvGraphicFramePr>
          <p:cNvPr id="161" name="Table 1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012991"/>
              </p:ext>
            </p:extLst>
          </p:nvPr>
        </p:nvGraphicFramePr>
        <p:xfrm>
          <a:off x="201030" y="1888051"/>
          <a:ext cx="8579000" cy="4061227"/>
        </p:xfrm>
        <a:graphic>
          <a:graphicData uri="http://schemas.openxmlformats.org/drawingml/2006/table">
            <a:tbl>
              <a:tblPr/>
              <a:tblGrid>
                <a:gridCol w="19334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481006"/>
                <a:gridCol w="208552"/>
              </a:tblGrid>
              <a:tr h="269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GB" sz="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Jun-16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u="none" strike="noStrike" dirty="0" smtClean="0">
                          <a:effectLst/>
                        </a:rPr>
                        <a:t>Oct-16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u="none" strike="noStrike" dirty="0" smtClean="0">
                          <a:effectLst/>
                        </a:rPr>
                        <a:t>Jan-17</a:t>
                      </a:r>
                      <a:endParaRPr lang="en-GB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800" b="1" u="none" strike="noStrike" dirty="0" smtClean="0">
                          <a:effectLst/>
                        </a:rPr>
                        <a:t>Mar-17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800" b="1" u="none" strike="noStrike" dirty="0" smtClean="0">
                          <a:effectLst/>
                        </a:rPr>
                        <a:t>May-17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Jul-17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Oct-17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Dec-17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Feb-18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GB" sz="8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91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8" marR="6768" marT="67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62" name="Straight Connector 161"/>
          <p:cNvCxnSpPr/>
          <p:nvPr/>
        </p:nvCxnSpPr>
        <p:spPr>
          <a:xfrm>
            <a:off x="4495560" y="2177328"/>
            <a:ext cx="4583" cy="391596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63" name="Straight Connector 162"/>
          <p:cNvCxnSpPr/>
          <p:nvPr/>
        </p:nvCxnSpPr>
        <p:spPr>
          <a:xfrm flipH="1">
            <a:off x="179513" y="2132854"/>
            <a:ext cx="8568951" cy="1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4" name="Straight Connector 163"/>
          <p:cNvCxnSpPr/>
          <p:nvPr/>
        </p:nvCxnSpPr>
        <p:spPr>
          <a:xfrm flipH="1">
            <a:off x="211085" y="6165303"/>
            <a:ext cx="8568951" cy="1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5" name="Straight Connector 164"/>
          <p:cNvCxnSpPr/>
          <p:nvPr/>
        </p:nvCxnSpPr>
        <p:spPr>
          <a:xfrm flipV="1">
            <a:off x="2577293" y="2166048"/>
            <a:ext cx="0" cy="392724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66" name="Straight Connector 165"/>
          <p:cNvCxnSpPr/>
          <p:nvPr/>
        </p:nvCxnSpPr>
        <p:spPr>
          <a:xfrm flipV="1">
            <a:off x="669082" y="2191134"/>
            <a:ext cx="0" cy="390216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sp>
        <p:nvSpPr>
          <p:cNvPr id="167" name="Round Diagonal Corner Rectangle 166"/>
          <p:cNvSpPr/>
          <p:nvPr/>
        </p:nvSpPr>
        <p:spPr>
          <a:xfrm>
            <a:off x="201029" y="2342156"/>
            <a:ext cx="1004877" cy="510778"/>
          </a:xfrm>
          <a:prstGeom prst="round2Diag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10 June 2016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Project Charter approved</a:t>
            </a:r>
          </a:p>
        </p:txBody>
      </p:sp>
      <p:cxnSp>
        <p:nvCxnSpPr>
          <p:cNvPr id="168" name="Straight Connector 167"/>
          <p:cNvCxnSpPr/>
          <p:nvPr/>
        </p:nvCxnSpPr>
        <p:spPr>
          <a:xfrm flipV="1">
            <a:off x="1594630" y="2191134"/>
            <a:ext cx="0" cy="390216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sp>
        <p:nvSpPr>
          <p:cNvPr id="169" name="Round Diagonal Corner Rectangle 168"/>
          <p:cNvSpPr/>
          <p:nvPr/>
        </p:nvSpPr>
        <p:spPr>
          <a:xfrm>
            <a:off x="1108630" y="2996950"/>
            <a:ext cx="972000" cy="510778"/>
          </a:xfrm>
          <a:prstGeom prst="round2Diag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10-12 Oct 2016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EUD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Workshop</a:t>
            </a:r>
          </a:p>
        </p:txBody>
      </p:sp>
      <p:sp>
        <p:nvSpPr>
          <p:cNvPr id="170" name="Round Diagonal Corner Rectangle 169"/>
          <p:cNvSpPr/>
          <p:nvPr/>
        </p:nvSpPr>
        <p:spPr>
          <a:xfrm>
            <a:off x="2035615" y="2342156"/>
            <a:ext cx="1083356" cy="510778"/>
          </a:xfrm>
          <a:prstGeom prst="round2Diag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Jan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DIGIT appointed as System supplier</a:t>
            </a:r>
          </a:p>
        </p:txBody>
      </p:sp>
      <p:sp>
        <p:nvSpPr>
          <p:cNvPr id="171" name="Round Diagonal Corner Rectangle 170"/>
          <p:cNvSpPr/>
          <p:nvPr/>
        </p:nvSpPr>
        <p:spPr>
          <a:xfrm>
            <a:off x="3988765" y="2996950"/>
            <a:ext cx="936000" cy="504000"/>
          </a:xfrm>
          <a:prstGeom prst="round2Diag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10 May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DUG meeting</a:t>
            </a:r>
          </a:p>
        </p:txBody>
      </p:sp>
      <p:cxnSp>
        <p:nvCxnSpPr>
          <p:cNvPr id="172" name="Straight Connector 171"/>
          <p:cNvCxnSpPr/>
          <p:nvPr/>
        </p:nvCxnSpPr>
        <p:spPr>
          <a:xfrm flipV="1">
            <a:off x="3486388" y="2176085"/>
            <a:ext cx="1" cy="391720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73" name="Straight Connector 172"/>
          <p:cNvCxnSpPr/>
          <p:nvPr/>
        </p:nvCxnSpPr>
        <p:spPr>
          <a:xfrm>
            <a:off x="5459715" y="2162277"/>
            <a:ext cx="22507" cy="393101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74" name="Straight Connector 173"/>
          <p:cNvCxnSpPr/>
          <p:nvPr/>
        </p:nvCxnSpPr>
        <p:spPr>
          <a:xfrm>
            <a:off x="6393572" y="2204862"/>
            <a:ext cx="0" cy="388843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75" name="Straight Connector 174"/>
          <p:cNvCxnSpPr/>
          <p:nvPr/>
        </p:nvCxnSpPr>
        <p:spPr>
          <a:xfrm>
            <a:off x="8337934" y="2162277"/>
            <a:ext cx="0" cy="393101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cxnSp>
        <p:nvCxnSpPr>
          <p:cNvPr id="176" name="Straight Connector 175"/>
          <p:cNvCxnSpPr/>
          <p:nvPr/>
        </p:nvCxnSpPr>
        <p:spPr>
          <a:xfrm>
            <a:off x="7329676" y="2162277"/>
            <a:ext cx="0" cy="393101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</a:ln>
          <a:effectLst/>
        </p:spPr>
      </p:cxnSp>
      <p:sp>
        <p:nvSpPr>
          <p:cNvPr id="177" name="Round Diagonal Corner Rectangle 176"/>
          <p:cNvSpPr/>
          <p:nvPr/>
        </p:nvSpPr>
        <p:spPr>
          <a:xfrm>
            <a:off x="4975427" y="2996950"/>
            <a:ext cx="936000" cy="504000"/>
          </a:xfrm>
          <a:prstGeom prst="round2Diag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End July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DUG meeting</a:t>
            </a:r>
          </a:p>
        </p:txBody>
      </p:sp>
      <p:sp>
        <p:nvSpPr>
          <p:cNvPr id="178" name="Round Diagonal Corner Rectangle 177"/>
          <p:cNvSpPr/>
          <p:nvPr/>
        </p:nvSpPr>
        <p:spPr>
          <a:xfrm>
            <a:off x="5976830" y="2967621"/>
            <a:ext cx="1130506" cy="544830"/>
          </a:xfrm>
          <a:prstGeom prst="round2Diag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Early Oct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DUG meeting with</a:t>
            </a:r>
            <a:r>
              <a:rPr kumimoji="0" lang="en-GB" sz="9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 Pilot EUDs</a:t>
            </a:r>
            <a:endParaRPr kumimoji="0" lang="en-GB" sz="9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  <a:sym typeface="Gill Sans" charset="0"/>
            </a:endParaRPr>
          </a:p>
        </p:txBody>
      </p:sp>
      <p:cxnSp>
        <p:nvCxnSpPr>
          <p:cNvPr id="180" name="Straight Connector 179"/>
          <p:cNvCxnSpPr>
            <a:stCxn id="181" idx="1"/>
            <a:endCxn id="183" idx="3"/>
          </p:cNvCxnSpPr>
          <p:nvPr/>
        </p:nvCxnSpPr>
        <p:spPr>
          <a:xfrm flipH="1">
            <a:off x="759082" y="4125376"/>
            <a:ext cx="3655645" cy="16838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</p:cxnSp>
      <p:sp>
        <p:nvSpPr>
          <p:cNvPr id="181" name="Flowchart: Decision 180"/>
          <p:cNvSpPr/>
          <p:nvPr/>
        </p:nvSpPr>
        <p:spPr>
          <a:xfrm>
            <a:off x="4414727" y="4035376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571905" y="3807105"/>
            <a:ext cx="838338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Programme Increment 1</a:t>
            </a:r>
          </a:p>
          <a:p>
            <a:pPr algn="ctr"/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Workplace, Portfolio, Action, programme, Create Logframe</a:t>
            </a:r>
          </a:p>
        </p:txBody>
      </p:sp>
      <p:sp>
        <p:nvSpPr>
          <p:cNvPr id="183" name="Flowchart: Decision 182"/>
          <p:cNvSpPr/>
          <p:nvPr/>
        </p:nvSpPr>
        <p:spPr>
          <a:xfrm>
            <a:off x="579082" y="4052214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cxnSp>
        <p:nvCxnSpPr>
          <p:cNvPr id="184" name="Straight Connector 183"/>
          <p:cNvCxnSpPr>
            <a:stCxn id="185" idx="1"/>
            <a:endCxn id="181" idx="3"/>
          </p:cNvCxnSpPr>
          <p:nvPr/>
        </p:nvCxnSpPr>
        <p:spPr>
          <a:xfrm flipH="1">
            <a:off x="4594727" y="4125376"/>
            <a:ext cx="774988" cy="0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</p:cxnSp>
      <p:sp>
        <p:nvSpPr>
          <p:cNvPr id="185" name="Flowchart: Decision 184"/>
          <p:cNvSpPr/>
          <p:nvPr/>
        </p:nvSpPr>
        <p:spPr>
          <a:xfrm>
            <a:off x="5369715" y="4035376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sp>
        <p:nvSpPr>
          <p:cNvPr id="186" name="Flowchart: Decision 185"/>
          <p:cNvSpPr/>
          <p:nvPr/>
        </p:nvSpPr>
        <p:spPr>
          <a:xfrm>
            <a:off x="6303572" y="4035377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sp>
        <p:nvSpPr>
          <p:cNvPr id="187" name="Flowchart: Decision 186"/>
          <p:cNvSpPr/>
          <p:nvPr/>
        </p:nvSpPr>
        <p:spPr>
          <a:xfrm>
            <a:off x="8247934" y="4039925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cxnSp>
        <p:nvCxnSpPr>
          <p:cNvPr id="188" name="Straight Connector 187"/>
          <p:cNvCxnSpPr>
            <a:stCxn id="186" idx="1"/>
            <a:endCxn id="185" idx="3"/>
          </p:cNvCxnSpPr>
          <p:nvPr/>
        </p:nvCxnSpPr>
        <p:spPr>
          <a:xfrm flipH="1" flipV="1">
            <a:off x="5549715" y="4125376"/>
            <a:ext cx="753857" cy="1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</p:cxnSp>
      <p:cxnSp>
        <p:nvCxnSpPr>
          <p:cNvPr id="189" name="Straight Connector 188"/>
          <p:cNvCxnSpPr>
            <a:stCxn id="190" idx="1"/>
            <a:endCxn id="186" idx="3"/>
          </p:cNvCxnSpPr>
          <p:nvPr/>
        </p:nvCxnSpPr>
        <p:spPr>
          <a:xfrm flipH="1">
            <a:off x="6483572" y="4115341"/>
            <a:ext cx="756104" cy="10036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</p:cxnSp>
      <p:sp>
        <p:nvSpPr>
          <p:cNvPr id="190" name="Flowchart: Decision 189"/>
          <p:cNvSpPr/>
          <p:nvPr/>
        </p:nvSpPr>
        <p:spPr>
          <a:xfrm>
            <a:off x="7239676" y="4025341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cxnSp>
        <p:nvCxnSpPr>
          <p:cNvPr id="191" name="Straight Connector 190"/>
          <p:cNvCxnSpPr>
            <a:stCxn id="187" idx="1"/>
            <a:endCxn id="190" idx="3"/>
          </p:cNvCxnSpPr>
          <p:nvPr/>
        </p:nvCxnSpPr>
        <p:spPr>
          <a:xfrm flipH="1" flipV="1">
            <a:off x="7419676" y="4115341"/>
            <a:ext cx="828258" cy="14584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F79646">
                <a:lumMod val="75000"/>
              </a:srgbClr>
            </a:solidFill>
            <a:prstDash val="sysDot"/>
          </a:ln>
          <a:effectLst/>
        </p:spPr>
      </p:cxnSp>
      <p:sp>
        <p:nvSpPr>
          <p:cNvPr id="192" name="TextBox 191"/>
          <p:cNvSpPr txBox="1"/>
          <p:nvPr/>
        </p:nvSpPr>
        <p:spPr>
          <a:xfrm>
            <a:off x="4562643" y="3807105"/>
            <a:ext cx="838338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Programme Increment 2</a:t>
            </a:r>
          </a:p>
          <a:p>
            <a:pPr algn="ctr"/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Project, contract, Task manager, Encode results, Implementing partners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5507474" y="3807105"/>
            <a:ext cx="83833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Programme Increment 3</a:t>
            </a:r>
          </a:p>
          <a:p>
            <a:pPr algn="ctr"/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Corporate indicators, traffic lights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6442455" y="3807105"/>
            <a:ext cx="838338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Programme Increment 4</a:t>
            </a:r>
          </a:p>
          <a:p>
            <a:pPr algn="ctr"/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Results consolidation, embedded guidance, remaining </a:t>
            </a:r>
            <a:r>
              <a:rPr lang="en-US" sz="800" dirty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features</a:t>
            </a:r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409596" y="4219925"/>
            <a:ext cx="838338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Technical tests,  bug fix, User acceptance tests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270292" y="4343035"/>
            <a:ext cx="838338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79646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IT developments</a:t>
            </a:r>
            <a:endParaRPr lang="en-US" sz="800" dirty="0" smtClean="0">
              <a:solidFill>
                <a:srgbClr val="F79646">
                  <a:lumMod val="75000"/>
                </a:srgbClr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197" name="Round Diagonal Corner Rectangle 196"/>
          <p:cNvSpPr/>
          <p:nvPr/>
        </p:nvSpPr>
        <p:spPr>
          <a:xfrm>
            <a:off x="5853512" y="2342156"/>
            <a:ext cx="1080120" cy="510778"/>
          </a:xfrm>
          <a:prstGeom prst="round2Diag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End Oct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Pilot in select EUDs and HQ units</a:t>
            </a:r>
          </a:p>
        </p:txBody>
      </p:sp>
      <p:sp>
        <p:nvSpPr>
          <p:cNvPr id="198" name="Round Diagonal Corner Rectangle 197"/>
          <p:cNvSpPr/>
          <p:nvPr/>
        </p:nvSpPr>
        <p:spPr>
          <a:xfrm>
            <a:off x="7761870" y="2342156"/>
            <a:ext cx="1012196" cy="510778"/>
          </a:xfrm>
          <a:prstGeom prst="round2Diag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From Feb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Progressive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Gill Sans" charset="0"/>
              </a:rPr>
              <a:t>roll-out</a:t>
            </a:r>
          </a:p>
        </p:txBody>
      </p:sp>
      <p:cxnSp>
        <p:nvCxnSpPr>
          <p:cNvPr id="199" name="Straight Connector 198"/>
          <p:cNvCxnSpPr/>
          <p:nvPr/>
        </p:nvCxnSpPr>
        <p:spPr>
          <a:xfrm flipH="1">
            <a:off x="201029" y="4869158"/>
            <a:ext cx="8568951" cy="1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0" name="Straight Connector 199"/>
          <p:cNvCxnSpPr/>
          <p:nvPr/>
        </p:nvCxnSpPr>
        <p:spPr>
          <a:xfrm flipH="1">
            <a:off x="179512" y="3645024"/>
            <a:ext cx="8568951" cy="1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1" name="Straight Connector 200"/>
          <p:cNvCxnSpPr>
            <a:stCxn id="206" idx="1"/>
            <a:endCxn id="203" idx="3"/>
          </p:cNvCxnSpPr>
          <p:nvPr/>
        </p:nvCxnSpPr>
        <p:spPr>
          <a:xfrm flipH="1" flipV="1">
            <a:off x="759082" y="5485765"/>
            <a:ext cx="5521374" cy="16999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77933C"/>
            </a:solidFill>
            <a:prstDash val="solid"/>
          </a:ln>
          <a:effectLst/>
        </p:spPr>
      </p:cxnSp>
      <p:sp>
        <p:nvSpPr>
          <p:cNvPr id="203" name="Flowchart: Decision 202"/>
          <p:cNvSpPr/>
          <p:nvPr/>
        </p:nvSpPr>
        <p:spPr>
          <a:xfrm>
            <a:off x="579082" y="5395765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sp>
        <p:nvSpPr>
          <p:cNvPr id="206" name="Flowchart: Decision 205"/>
          <p:cNvSpPr/>
          <p:nvPr/>
        </p:nvSpPr>
        <p:spPr>
          <a:xfrm>
            <a:off x="6280456" y="5412764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cxnSp>
        <p:nvCxnSpPr>
          <p:cNvPr id="209" name="Straight Connector 208"/>
          <p:cNvCxnSpPr>
            <a:endCxn id="206" idx="3"/>
          </p:cNvCxnSpPr>
          <p:nvPr/>
        </p:nvCxnSpPr>
        <p:spPr>
          <a:xfrm flipH="1" flipV="1">
            <a:off x="6460456" y="5502764"/>
            <a:ext cx="2319580" cy="4548"/>
          </a:xfrm>
          <a:prstGeom prst="line">
            <a:avLst/>
          </a:prstGeom>
          <a:solidFill>
            <a:sysClr val="window" lastClr="FFFFFF"/>
          </a:solidFill>
          <a:ln w="44450" cap="rnd" cmpd="sng" algn="ctr">
            <a:solidFill>
              <a:srgbClr val="9BBB59">
                <a:lumMod val="75000"/>
              </a:srgbClr>
            </a:solidFill>
            <a:prstDash val="solid"/>
            <a:headEnd type="triangle"/>
            <a:tailEnd type="none"/>
          </a:ln>
          <a:effectLst/>
        </p:spPr>
      </p:cxnSp>
      <p:sp>
        <p:nvSpPr>
          <p:cNvPr id="212" name="TextBox 211"/>
          <p:cNvSpPr txBox="1"/>
          <p:nvPr/>
        </p:nvSpPr>
        <p:spPr>
          <a:xfrm>
            <a:off x="249913" y="5622776"/>
            <a:ext cx="838338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cs typeface="Arial" pitchFamily="34" charset="0"/>
                <a:sym typeface="Gill Sans" charset="0"/>
              </a:rPr>
              <a:t>Change management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97986" y="5591998"/>
            <a:ext cx="237699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e-learning</a:t>
            </a:r>
            <a:r>
              <a:rPr lang="en-GB" sz="900" b="1" dirty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, business </a:t>
            </a:r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support</a:t>
            </a:r>
            <a:r>
              <a:rPr lang="en-GB" sz="900" b="1" dirty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, </a:t>
            </a:r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field missions and training</a:t>
            </a:r>
            <a:endParaRPr lang="en-GB" sz="900" b="1" dirty="0">
              <a:solidFill>
                <a:srgbClr val="77933C"/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62" name="Flowchart: Decision 61"/>
          <p:cNvSpPr/>
          <p:nvPr/>
        </p:nvSpPr>
        <p:spPr>
          <a:xfrm>
            <a:off x="5380576" y="5415038"/>
            <a:ext cx="180000" cy="180000"/>
          </a:xfrm>
          <a:prstGeom prst="flowChartDecision">
            <a:avLst/>
          </a:prstGeom>
          <a:solidFill>
            <a:sysClr val="window" lastClr="FFFFFF"/>
          </a:solidFill>
          <a:ln w="44450" cap="rnd" cmpd="sng" algn="ctr">
            <a:solidFill>
              <a:srgbClr val="77933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Gill Sans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78569" y="5284473"/>
            <a:ext cx="4485519" cy="138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Change management strategy, communication plan, training plan, migration plan</a:t>
            </a:r>
            <a:endParaRPr lang="en-GB" sz="900" b="1" dirty="0">
              <a:solidFill>
                <a:srgbClr val="77933C"/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56839" y="5017357"/>
            <a:ext cx="980677" cy="4154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Training in pilot EUDs and HQ units</a:t>
            </a:r>
            <a:endParaRPr lang="en-GB" sz="900" b="1" dirty="0">
              <a:solidFill>
                <a:srgbClr val="77933C"/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557196" y="5013176"/>
            <a:ext cx="742996" cy="110799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Draft Training package </a:t>
            </a:r>
          </a:p>
          <a:p>
            <a:pPr algn="ctr"/>
            <a:endParaRPr lang="en-GB" sz="900" b="1" dirty="0">
              <a:solidFill>
                <a:srgbClr val="77933C"/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  <a:p>
            <a:pPr algn="ctr"/>
            <a:r>
              <a:rPr lang="en-GB" sz="900" b="1" dirty="0" smtClean="0">
                <a:solidFill>
                  <a:srgbClr val="77933C"/>
                </a:solidFill>
                <a:latin typeface="Cambria" panose="02040503050406030204" pitchFamily="18" charset="0"/>
                <a:cs typeface="Arial" pitchFamily="34" charset="0"/>
                <a:sym typeface="Gill Sans" charset="0"/>
              </a:rPr>
              <a:t>migration of OE and logframes for Pilot</a:t>
            </a:r>
            <a:endParaRPr lang="en-GB" sz="900" b="1" dirty="0">
              <a:solidFill>
                <a:srgbClr val="77933C"/>
              </a:solidFill>
              <a:latin typeface="Cambria" panose="02040503050406030204" pitchFamily="18" charset="0"/>
              <a:cs typeface="Arial" pitchFamily="34" charset="0"/>
              <a:sym typeface="Gill San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10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640960" cy="936625"/>
          </a:xfrm>
        </p:spPr>
        <p:txBody>
          <a:bodyPr/>
          <a:lstStyle/>
          <a:p>
            <a:r>
              <a:rPr lang="en-GB" sz="2800" dirty="0" smtClean="0"/>
              <a:t>2. </a:t>
            </a:r>
            <a:r>
              <a:rPr lang="en-US" sz="2800" dirty="0"/>
              <a:t>OpSys track 1 – </a:t>
            </a:r>
            <a:r>
              <a:rPr lang="en-GB" sz="2800" dirty="0" smtClean="0"/>
              <a:t>Scope for 2017-2018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76873"/>
            <a:ext cx="8856984" cy="4320479"/>
          </a:xfrm>
        </p:spPr>
        <p:txBody>
          <a:bodyPr/>
          <a:lstStyle/>
          <a:p>
            <a:pPr lvl="1">
              <a:buClrTx/>
            </a:pPr>
            <a:r>
              <a:rPr lang="en-GB" b="0" dirty="0" smtClean="0"/>
              <a:t>My </a:t>
            </a:r>
            <a:r>
              <a:rPr lang="en-GB" dirty="0" smtClean="0"/>
              <a:t>workplace</a:t>
            </a:r>
            <a:r>
              <a:rPr lang="en-GB" b="0" dirty="0" smtClean="0"/>
              <a:t> of single entry point for every EC managers</a:t>
            </a:r>
          </a:p>
          <a:p>
            <a:pPr lvl="1">
              <a:buClrTx/>
            </a:pPr>
            <a:r>
              <a:rPr lang="en-GB" b="0" dirty="0" smtClean="0"/>
              <a:t>Build and access a portfolio of </a:t>
            </a:r>
            <a:r>
              <a:rPr lang="en-GB" dirty="0" smtClean="0"/>
              <a:t>programmes</a:t>
            </a:r>
            <a:r>
              <a:rPr lang="en-GB" b="0" dirty="0" smtClean="0"/>
              <a:t> and </a:t>
            </a:r>
            <a:r>
              <a:rPr lang="en-GB" dirty="0" smtClean="0"/>
              <a:t>projects</a:t>
            </a:r>
          </a:p>
          <a:p>
            <a:pPr lvl="1">
              <a:buClrTx/>
            </a:pPr>
            <a:r>
              <a:rPr lang="en-GB" b="0" dirty="0" smtClean="0"/>
              <a:t>Follow</a:t>
            </a:r>
            <a:r>
              <a:rPr lang="en-GB" dirty="0" smtClean="0"/>
              <a:t> cycle of operation: </a:t>
            </a:r>
            <a:r>
              <a:rPr lang="en-GB" b="0" dirty="0" smtClean="0"/>
              <a:t>Instrument, MIP, Action, programmes, projects, contracts</a:t>
            </a:r>
          </a:p>
          <a:p>
            <a:pPr lvl="1">
              <a:buClrTx/>
            </a:pPr>
            <a:r>
              <a:rPr lang="en-GB" b="0" dirty="0" smtClean="0"/>
              <a:t>Create and encode </a:t>
            </a:r>
            <a:r>
              <a:rPr lang="en-GB" dirty="0" smtClean="0"/>
              <a:t>logframes</a:t>
            </a:r>
          </a:p>
          <a:p>
            <a:pPr lvl="1">
              <a:buClrTx/>
            </a:pPr>
            <a:r>
              <a:rPr lang="en-GB" b="0" dirty="0" smtClean="0"/>
              <a:t>List of </a:t>
            </a:r>
            <a:r>
              <a:rPr lang="en-GB" dirty="0" smtClean="0"/>
              <a:t>suggested indicators </a:t>
            </a:r>
            <a:r>
              <a:rPr lang="en-GB" b="0" dirty="0" smtClean="0"/>
              <a:t>including matching with </a:t>
            </a:r>
            <a:r>
              <a:rPr lang="en-GB" dirty="0" smtClean="0"/>
              <a:t>corporate</a:t>
            </a:r>
            <a:r>
              <a:rPr lang="en-GB" b="0" dirty="0" smtClean="0"/>
              <a:t> indicators (EURF, etc.)</a:t>
            </a:r>
          </a:p>
          <a:p>
            <a:pPr lvl="1">
              <a:buClrTx/>
            </a:pPr>
            <a:r>
              <a:rPr lang="en-GB" b="0" dirty="0" smtClean="0"/>
              <a:t>Access by </a:t>
            </a:r>
            <a:r>
              <a:rPr lang="en-GB" dirty="0" smtClean="0"/>
              <a:t>implementing partner </a:t>
            </a:r>
            <a:r>
              <a:rPr lang="en-GB" b="0" dirty="0" smtClean="0"/>
              <a:t>with validation process</a:t>
            </a:r>
          </a:p>
          <a:p>
            <a:pPr lvl="1">
              <a:buClrTx/>
            </a:pPr>
            <a:r>
              <a:rPr lang="en-GB" dirty="0" smtClean="0"/>
              <a:t>Tasks</a:t>
            </a:r>
            <a:r>
              <a:rPr lang="en-GB" b="0" dirty="0" smtClean="0"/>
              <a:t> manager including notification</a:t>
            </a:r>
          </a:p>
          <a:p>
            <a:pPr lvl="1">
              <a:buClrTx/>
            </a:pPr>
            <a:r>
              <a:rPr lang="en-GB" b="0" dirty="0" smtClean="0"/>
              <a:t>Display and aggregate results for </a:t>
            </a:r>
            <a:r>
              <a:rPr lang="en-GB" dirty="0" smtClean="0"/>
              <a:t>result reporting</a:t>
            </a:r>
          </a:p>
          <a:p>
            <a:pPr lvl="1">
              <a:buClrTx/>
            </a:pPr>
            <a:r>
              <a:rPr lang="en-GB" b="0" dirty="0" smtClean="0"/>
              <a:t>Corporate </a:t>
            </a:r>
            <a:r>
              <a:rPr lang="en-GB" dirty="0" smtClean="0"/>
              <a:t>search</a:t>
            </a:r>
            <a:r>
              <a:rPr lang="en-GB" b="0" dirty="0" smtClean="0"/>
              <a:t> functionality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8718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640960" cy="936625"/>
          </a:xfrm>
        </p:spPr>
        <p:txBody>
          <a:bodyPr/>
          <a:lstStyle/>
          <a:p>
            <a:r>
              <a:rPr lang="en-GB" sz="2800" dirty="0" smtClean="0"/>
              <a:t>3. </a:t>
            </a:r>
            <a:r>
              <a:rPr lang="fr-BE" sz="2800" dirty="0" err="1" smtClean="0"/>
              <a:t>Demo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2636912"/>
            <a:ext cx="4680520" cy="3888432"/>
          </a:xfrm>
        </p:spPr>
        <p:txBody>
          <a:bodyPr/>
          <a:lstStyle/>
          <a:p>
            <a:pPr marL="457200" lvl="1" indent="0" algn="ctr">
              <a:buClrTx/>
              <a:buNone/>
            </a:pPr>
            <a:r>
              <a:rPr lang="en-GB" b="0" dirty="0" smtClean="0"/>
              <a:t>Screens and scope available here:</a:t>
            </a:r>
          </a:p>
          <a:p>
            <a:pPr marL="457200" lvl="1" indent="0">
              <a:buClrTx/>
              <a:buNone/>
            </a:pPr>
            <a:endParaRPr lang="en-GB" b="0" dirty="0" smtClean="0"/>
          </a:p>
          <a:p>
            <a:pPr marL="457200" lvl="1" indent="0" algn="ctr">
              <a:buClrTx/>
              <a:buNone/>
            </a:pPr>
            <a:r>
              <a:rPr lang="en-GB" sz="1400" u="sng" dirty="0" smtClean="0">
                <a:hlinkClick r:id="rId2"/>
              </a:rPr>
              <a:t>https</a:t>
            </a:r>
            <a:r>
              <a:rPr lang="en-GB" sz="1400" u="sng" dirty="0">
                <a:hlinkClick r:id="rId2"/>
              </a:rPr>
              <a:t>://europa.eu/capacity4dev/opsys/documents/result-management-and-operational-entities-scope-and-screens</a:t>
            </a:r>
            <a:endParaRPr lang="en-GB" sz="1400" dirty="0"/>
          </a:p>
          <a:p>
            <a:pPr marL="457200" lvl="1" indent="0">
              <a:buClrTx/>
              <a:buNone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240360" cy="54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03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980728"/>
            <a:ext cx="8445376" cy="936625"/>
          </a:xfrm>
        </p:spPr>
        <p:txBody>
          <a:bodyPr/>
          <a:lstStyle/>
          <a:p>
            <a:r>
              <a:rPr lang="en-US" altLang="en-US" dirty="0" smtClean="0"/>
              <a:t>4. Change management &amp; migration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229600" cy="4608512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200" b="1" i="0" dirty="0" smtClean="0"/>
              <a:t>Merging change management and migration</a:t>
            </a:r>
            <a:r>
              <a:rPr lang="en-GB" altLang="en-US" sz="2200" i="0" dirty="0" smtClean="0"/>
              <a:t>:</a:t>
            </a:r>
          </a:p>
          <a:p>
            <a:r>
              <a:rPr lang="en-GB" sz="2200" i="0" dirty="0" smtClean="0"/>
              <a:t>- test the approach and collect feedbacks</a:t>
            </a:r>
          </a:p>
          <a:p>
            <a:r>
              <a:rPr lang="en-GB" sz="2200" i="0" dirty="0" smtClean="0"/>
              <a:t>- learning exercise for OMs involved</a:t>
            </a:r>
          </a:p>
          <a:p>
            <a:r>
              <a:rPr lang="en-GB" sz="2200" i="0" dirty="0" smtClean="0"/>
              <a:t>- ensure the quality of the data migrated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GB" altLang="en-US" sz="2200" b="1" i="0" dirty="0" smtClean="0"/>
              <a:t>In collaboration with OMs</a:t>
            </a:r>
            <a:r>
              <a:rPr lang="en-GB" altLang="en-US" sz="2200" i="0" dirty="0" smtClean="0"/>
              <a:t> (according to their availabilities):</a:t>
            </a:r>
          </a:p>
          <a:p>
            <a:pPr marL="0" indent="0">
              <a:buNone/>
            </a:pPr>
            <a:r>
              <a:rPr lang="en-GB" altLang="en-US" sz="2200" i="0" dirty="0" smtClean="0"/>
              <a:t>- Build their portfolio: create the Operational Entities</a:t>
            </a:r>
          </a:p>
          <a:p>
            <a:pPr marL="0" indent="0">
              <a:buNone/>
            </a:pPr>
            <a:r>
              <a:rPr lang="en-GB" altLang="en-US" sz="2200" i="0" dirty="0" smtClean="0"/>
              <a:t>- </a:t>
            </a:r>
            <a:r>
              <a:rPr lang="en-GB" altLang="en-US" sz="2200" i="0" dirty="0" err="1" smtClean="0"/>
              <a:t>Logframes</a:t>
            </a:r>
            <a:r>
              <a:rPr lang="en-GB" altLang="en-US" sz="2200" i="0" dirty="0" smtClean="0"/>
              <a:t>: quality control (or creation) and migration the </a:t>
            </a:r>
            <a:r>
              <a:rPr lang="en-GB" altLang="en-US" sz="2200" i="0" dirty="0" err="1" smtClean="0"/>
              <a:t>logframes</a:t>
            </a:r>
            <a:endParaRPr lang="en-GB" altLang="en-US" sz="2200" i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1C3-A11E-4BE6-A67D-D372E17CBA8F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41E147520795A54F8852DAB636ECBEF7" ma:contentTypeVersion="5" ma:contentTypeDescription="Create a new document in this library." ma:contentTypeScope="" ma:versionID="fb1d0f7a8110f8d134eb6f2bc60a1f86">
  <xsd:schema xmlns:xsd="http://www.w3.org/2001/XMLSchema" xmlns:xs="http://www.w3.org/2001/XMLSchema" xmlns:p="http://schemas.microsoft.com/office/2006/metadata/properties" xmlns:ns2="http://schemas.microsoft.com/sharepoint/v3/fields" xmlns:ns3="20047582-0dff-4d32-92f2-79faafdc4e8c" xmlns:ns4="1ceba764-4fb5-4af4-9e5b-089663bda63a" targetNamespace="http://schemas.microsoft.com/office/2006/metadata/properties" ma:root="true" ma:fieldsID="a230b5158da2ec86f9988c1164aa64e2" ns2:_="" ns3:_="" ns4:_="">
    <xsd:import namespace="http://schemas.microsoft.com/sharepoint/v3/fields"/>
    <xsd:import namespace="20047582-0dff-4d32-92f2-79faafdc4e8c"/>
    <xsd:import namespace="1ceba764-4fb5-4af4-9e5b-089663bda63a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  <xsd:element ref="ns4:_dlc_DocId" minOccurs="0"/>
                <xsd:element ref="ns4:_dlc_DocIdUrl" minOccurs="0"/>
                <xsd:element ref="ns4:_dlc_DocIdPersistId" minOccurs="0"/>
                <xsd:element ref="ns3:Meeting_x0020_Date"/>
                <xsd:element ref="ns3:Document_x0020_Typ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047582-0dff-4d32-92f2-79faafdc4e8c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  <xsd:element name="Meeting_x0020_Date" ma:index="19" ma:displayName="Meeting Date" ma:default="[today]" ma:format="DateOnly" ma:internalName="Meeting_x0020_Date">
      <xsd:simpleType>
        <xsd:restriction base="dms:DateTime"/>
      </xsd:simpleType>
    </xsd:element>
    <xsd:element name="Document_x0020_Type" ma:index="20" ma:displayName="Document Type" ma:default="Meeting Minutes" ma:format="RadioButtons" ma:internalName="Document_x0020_Type">
      <xsd:simpleType>
        <xsd:restriction base="dms:Choice">
          <xsd:enumeration value="Meeting Minutes"/>
          <xsd:enumeration value="Agenda"/>
          <xsd:enumeration value="Supporting Documents"/>
          <xsd:enumeration value="Other Documen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ba764-4fb5-4af4-9e5b-089663bda63a" elementFormDefault="qualified">
    <xsd:import namespace="http://schemas.microsoft.com/office/2006/documentManagement/types"/>
    <xsd:import namespace="http://schemas.microsoft.com/office/infopath/2007/PartnerControls"/>
    <xsd:element name="_dlc_DocId" ma:index="1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Reference xmlns="20047582-0dff-4d32-92f2-79faafdc4e8c" xsi:nil="true"/>
    <_Status xmlns="http://schemas.microsoft.com/sharepoint/v3/fields">Not Started</_Status>
    <EC_Collab_DocumentLanguage xmlns="20047582-0dff-4d32-92f2-79faafdc4e8c">EN</EC_Collab_DocumentLanguage>
    <Meeting_x0020_Date xmlns="20047582-0dff-4d32-92f2-79faafdc4e8c">2017-05-09T22:00:00+00:00</Meeting_x0020_Date>
    <Document_x0020_Type xmlns="20047582-0dff-4d32-92f2-79faafdc4e8c">Supporting Documents</Document_x0020_Type>
    <EC_Collab_Status xmlns="20047582-0dff-4d32-92f2-79faafdc4e8c">Not Started</EC_Collab_Status>
    <_dlc_DocId xmlns="1ceba764-4fb5-4af4-9e5b-089663bda63a">OPSYS-1660558945-11</_dlc_DocId>
    <_dlc_DocIdUrl xmlns="1ceba764-4fb5-4af4-9e5b-089663bda63a">
      <Url>https://myintracomm-collab.ec.europa.eu/projects/Opsys/_layouts/15/DocIdRedir.aspx?ID=OPSYS-1660558945-11</Url>
      <Description>OPSYS-1660558945-11</Description>
    </_dlc_DocIdUrl>
  </documentManagement>
</p:properties>
</file>

<file path=customXml/itemProps1.xml><?xml version="1.0" encoding="utf-8"?>
<ds:datastoreItem xmlns:ds="http://schemas.openxmlformats.org/officeDocument/2006/customXml" ds:itemID="{F8D7B9FA-0F44-4394-BE4C-11EE0CC96329}"/>
</file>

<file path=customXml/itemProps2.xml><?xml version="1.0" encoding="utf-8"?>
<ds:datastoreItem xmlns:ds="http://schemas.openxmlformats.org/officeDocument/2006/customXml" ds:itemID="{D9096BF8-40ED-4C6A-A6A7-1E09CF597054}"/>
</file>

<file path=customXml/itemProps3.xml><?xml version="1.0" encoding="utf-8"?>
<ds:datastoreItem xmlns:ds="http://schemas.openxmlformats.org/officeDocument/2006/customXml" ds:itemID="{8C4CEA77-11AA-4ECD-9099-24CF61FD3647}"/>
</file>

<file path=customXml/itemProps4.xml><?xml version="1.0" encoding="utf-8"?>
<ds:datastoreItem xmlns:ds="http://schemas.openxmlformats.org/officeDocument/2006/customXml" ds:itemID="{C0D01744-2956-478B-9A33-02F14F85581C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561</TotalTime>
  <Words>687</Words>
  <Application>Microsoft Office PowerPoint</Application>
  <PresentationFormat>On-screen Show (4:3)</PresentationFormat>
  <Paragraphs>180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DUG meeting Track 1</vt:lpstr>
      <vt:lpstr>Agenda</vt:lpstr>
      <vt:lpstr>1. New Opsys Approach</vt:lpstr>
      <vt:lpstr>1. Opsys new approach - Governance </vt:lpstr>
      <vt:lpstr>PowerPoint Presentation</vt:lpstr>
      <vt:lpstr>PowerPoint Presentation</vt:lpstr>
      <vt:lpstr>2. OpSys track 1 – Scope for 2017-2018</vt:lpstr>
      <vt:lpstr>3. Demo</vt:lpstr>
      <vt:lpstr>4. Change management &amp; migration</vt:lpstr>
      <vt:lpstr>Logframes will be quality checked (if needed) and transferred in an excel file (similar to the Results Reporting template), then imported into OPSYS</vt:lpstr>
      <vt:lpstr>4. Roll out Results management – regional workshops February 2018</vt:lpstr>
      <vt:lpstr>5. Next steps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Opsys Track1_DUG 10-05_Presentation</dc:title>
  <dc:subject/>
  <dc:creator>Lucile.PETITPIERRE@ext.ec.europa.eu</dc:creator>
  <cp:keywords/>
  <dc:description/>
  <cp:lastModifiedBy>PETITPIERRE Lucile (DEVCO-EXT)</cp:lastModifiedBy>
  <cp:revision>28</cp:revision>
  <cp:lastPrinted>2017-05-09T09:59:50Z</cp:lastPrinted>
  <dcterms:created xsi:type="dcterms:W3CDTF">2017-05-05T13:43:31Z</dcterms:created>
  <dcterms:modified xsi:type="dcterms:W3CDTF">2017-05-09T13:13:29Z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0x010100258AA79CEB83498886A3A086811232500041E147520795A54F8852DAB636ECBEF7</vt:lpwstr>
  </property>
  <property fmtid="{D5CDD505-2E9C-101B-9397-08002B2CF9AE}" pid="3" name="_dlc_DocIdItemGuid">
    <vt:lpwstr>27f0a6e1-5347-4bb9-88ac-2dd7ecbcf653</vt:lpwstr>
  </property>
</Properties>
</file>