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handoutMasterIdLst>
    <p:handoutMasterId r:id="rId19"/>
  </p:handoutMasterIdLst>
  <p:sldIdLst>
    <p:sldId id="258" r:id="rId3"/>
    <p:sldId id="259" r:id="rId4"/>
    <p:sldId id="257" r:id="rId5"/>
    <p:sldId id="260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61" r:id="rId14"/>
    <p:sldId id="262" r:id="rId15"/>
    <p:sldId id="263" r:id="rId16"/>
    <p:sldId id="264" r:id="rId17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580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C8B13075-ADE9-4F7E-9C32-6BE7D8D5511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904894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067DDBCF-FE77-4035-ABD5-260CA5B5929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924811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58767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4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42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B6B7B81D-2D30-4708-80F0-6062ECEAD7A9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50D0F9-698D-4D42-BBA7-10F3560629A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20940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5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549342-D08C-46D7-BB6A-28ECF6FE36B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85913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GB" altLang="fr-FR" sz="2215" dirty="0" smtClean="0">
              <a:solidFill>
                <a:srgbClr val="FFFFFF"/>
              </a:solidFill>
              <a:sym typeface="Gill Sans" charset="0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42" y="258770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62737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215" dirty="0">
              <a:solidFill>
                <a:srgbClr val="FFFFFF"/>
              </a:solidFill>
              <a:sym typeface="Gill Sans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7"/>
            <a:ext cx="5040312" cy="790575"/>
          </a:xfrm>
        </p:spPr>
        <p:txBody>
          <a:bodyPr/>
          <a:lstStyle>
            <a:lvl1pPr marL="3908">
              <a:defRPr sz="9354">
                <a:solidFill>
                  <a:srgbClr val="FFD624"/>
                </a:solidFill>
              </a:defRPr>
            </a:lvl1pPr>
          </a:lstStyle>
          <a:p>
            <a:pPr lvl="0"/>
            <a:r>
              <a:rPr lang="en-GB" altLang="fr-FR" noProof="0" dirty="0" smtClean="0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45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692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altLang="fr-FR" noProof="0" dirty="0" smtClean="0"/>
              <a:t>Click to edit Master subtitle style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477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buClr>
                <a:srgbClr val="BBE0E3"/>
              </a:buClr>
              <a:defRPr/>
            </a:pPr>
            <a:endParaRPr lang="en-GB" altLang="fr-FR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buClr>
                <a:srgbClr val="BBE0E3"/>
              </a:buClr>
              <a:defRPr/>
            </a:pPr>
            <a:endParaRPr lang="en-GB" altLang="fr-FR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buClr>
                <a:srgbClr val="BBE0E3"/>
              </a:buClr>
            </a:pPr>
            <a:fld id="{78EEDD75-88BC-4436-93CA-49CE1DA40F25}" type="slidenum">
              <a:rPr lang="en-GB" altLang="fr-FR">
                <a:solidFill>
                  <a:srgbClr val="FFFFFF"/>
                </a:solidFill>
              </a:rPr>
              <a:pPr>
                <a:buClr>
                  <a:srgbClr val="BBE0E3"/>
                </a:buClr>
              </a:pPr>
              <a:t>‹#›</a:t>
            </a:fld>
            <a:endParaRPr lang="en-GB" altLang="fr-FR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5534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  <a:defRPr/>
            </a:pPr>
            <a:endParaRPr lang="en-GB" altLang="fr-FR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  <a:defRPr/>
            </a:pPr>
            <a:endParaRPr lang="en-GB" altLang="fr-FR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</a:pPr>
            <a:fld id="{B6AB10BA-40BC-49D9-8313-BE9ACC7EDE04}" type="slidenum">
              <a:rPr lang="en-GB" altLang="fr-FR">
                <a:solidFill>
                  <a:srgbClr val="000000"/>
                </a:solidFill>
              </a:rPr>
              <a:pPr>
                <a:buClr>
                  <a:srgbClr val="BBE0E3"/>
                </a:buClr>
              </a:pPr>
              <a:t>‹#›</a:t>
            </a:fld>
            <a:endParaRPr lang="en-GB" alt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7211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7"/>
            <a:ext cx="7772400" cy="1362075"/>
          </a:xfrm>
        </p:spPr>
        <p:txBody>
          <a:bodyPr anchor="t"/>
          <a:lstStyle>
            <a:lvl1pPr algn="l">
              <a:defRPr sz="4923" b="1" cap="all"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462"/>
            </a:lvl1pPr>
            <a:lvl2pPr marL="562737" indent="0">
              <a:buNone/>
              <a:defRPr sz="2215"/>
            </a:lvl2pPr>
            <a:lvl3pPr marL="1125472" indent="0">
              <a:buNone/>
              <a:defRPr sz="1969"/>
            </a:lvl3pPr>
            <a:lvl4pPr marL="1688207" indent="0">
              <a:buNone/>
              <a:defRPr sz="1723"/>
            </a:lvl4pPr>
            <a:lvl5pPr marL="2250944" indent="0">
              <a:buNone/>
              <a:defRPr sz="1723"/>
            </a:lvl5pPr>
            <a:lvl6pPr marL="2813679" indent="0">
              <a:buNone/>
              <a:defRPr sz="1723"/>
            </a:lvl6pPr>
            <a:lvl7pPr marL="3376415" indent="0">
              <a:buNone/>
              <a:defRPr sz="1723"/>
            </a:lvl7pPr>
            <a:lvl8pPr marL="3939151" indent="0">
              <a:buNone/>
              <a:defRPr sz="1723"/>
            </a:lvl8pPr>
            <a:lvl9pPr marL="4501886" indent="0">
              <a:buNone/>
              <a:defRPr sz="1723"/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  <a:defRPr/>
            </a:pPr>
            <a:endParaRPr lang="en-GB" altLang="fr-FR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  <a:defRPr/>
            </a:pPr>
            <a:endParaRPr lang="en-GB" altLang="fr-FR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</a:pPr>
            <a:fld id="{6F51819C-5597-4D30-A0BD-468FF57FD223}" type="slidenum">
              <a:rPr lang="en-GB" altLang="fr-FR">
                <a:solidFill>
                  <a:srgbClr val="000000"/>
                </a:solidFill>
              </a:rPr>
              <a:pPr>
                <a:buClr>
                  <a:srgbClr val="BBE0E3"/>
                </a:buClr>
              </a:pPr>
              <a:t>‹#›</a:t>
            </a:fld>
            <a:endParaRPr lang="en-GB" alt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083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82"/>
            <a:ext cx="4038600" cy="3529013"/>
          </a:xfr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82"/>
            <a:ext cx="4038600" cy="3529013"/>
          </a:xfr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  <a:defRPr/>
            </a:pPr>
            <a:endParaRPr lang="en-GB" altLang="fr-FR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  <a:defRPr/>
            </a:pPr>
            <a:endParaRPr lang="en-GB" altLang="fr-FR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</a:pPr>
            <a:fld id="{59263F2F-EEF0-4BD0-ACAD-381A9D2B12E5}" type="slidenum">
              <a:rPr lang="en-GB" altLang="fr-FR">
                <a:solidFill>
                  <a:srgbClr val="000000"/>
                </a:solidFill>
              </a:rPr>
              <a:pPr>
                <a:buClr>
                  <a:srgbClr val="BBE0E3"/>
                </a:buClr>
              </a:pPr>
              <a:t>‹#›</a:t>
            </a:fld>
            <a:endParaRPr lang="en-GB" alt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569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954" b="1"/>
            </a:lvl1pPr>
            <a:lvl2pPr marL="562737" indent="0">
              <a:buNone/>
              <a:defRPr sz="2462" b="1"/>
            </a:lvl2pPr>
            <a:lvl3pPr marL="1125472" indent="0">
              <a:buNone/>
              <a:defRPr sz="2215" b="1"/>
            </a:lvl3pPr>
            <a:lvl4pPr marL="1688207" indent="0">
              <a:buNone/>
              <a:defRPr sz="1969" b="1"/>
            </a:lvl4pPr>
            <a:lvl5pPr marL="2250944" indent="0">
              <a:buNone/>
              <a:defRPr sz="1969" b="1"/>
            </a:lvl5pPr>
            <a:lvl6pPr marL="2813679" indent="0">
              <a:buNone/>
              <a:defRPr sz="1969" b="1"/>
            </a:lvl6pPr>
            <a:lvl7pPr marL="3376415" indent="0">
              <a:buNone/>
              <a:defRPr sz="1969" b="1"/>
            </a:lvl7pPr>
            <a:lvl8pPr marL="3939151" indent="0">
              <a:buNone/>
              <a:defRPr sz="1969" b="1"/>
            </a:lvl8pPr>
            <a:lvl9pPr marL="4501886" indent="0">
              <a:buNone/>
              <a:defRPr sz="1969" b="1"/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6" cy="639762"/>
          </a:xfrm>
        </p:spPr>
        <p:txBody>
          <a:bodyPr anchor="b"/>
          <a:lstStyle>
            <a:lvl1pPr marL="0" indent="0">
              <a:buNone/>
              <a:defRPr sz="2954" b="1"/>
            </a:lvl1pPr>
            <a:lvl2pPr marL="562737" indent="0">
              <a:buNone/>
              <a:defRPr sz="2462" b="1"/>
            </a:lvl2pPr>
            <a:lvl3pPr marL="1125472" indent="0">
              <a:buNone/>
              <a:defRPr sz="2215" b="1"/>
            </a:lvl3pPr>
            <a:lvl4pPr marL="1688207" indent="0">
              <a:buNone/>
              <a:defRPr sz="1969" b="1"/>
            </a:lvl4pPr>
            <a:lvl5pPr marL="2250944" indent="0">
              <a:buNone/>
              <a:defRPr sz="1969" b="1"/>
            </a:lvl5pPr>
            <a:lvl6pPr marL="2813679" indent="0">
              <a:buNone/>
              <a:defRPr sz="1969" b="1"/>
            </a:lvl6pPr>
            <a:lvl7pPr marL="3376415" indent="0">
              <a:buNone/>
              <a:defRPr sz="1969" b="1"/>
            </a:lvl7pPr>
            <a:lvl8pPr marL="3939151" indent="0">
              <a:buNone/>
              <a:defRPr sz="1969" b="1"/>
            </a:lvl8pPr>
            <a:lvl9pPr marL="4501886" indent="0">
              <a:buNone/>
              <a:defRPr sz="1969" b="1"/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6" cy="3951288"/>
          </a:xfr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  <a:defRPr/>
            </a:pPr>
            <a:endParaRPr lang="en-GB" altLang="fr-FR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  <a:defRPr/>
            </a:pPr>
            <a:endParaRPr lang="en-GB" altLang="fr-FR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</a:pPr>
            <a:fld id="{6F868A78-9FE8-4CA1-AF1B-109667539968}" type="slidenum">
              <a:rPr lang="en-GB" altLang="fr-FR">
                <a:solidFill>
                  <a:srgbClr val="000000"/>
                </a:solidFill>
              </a:rPr>
              <a:pPr>
                <a:buClr>
                  <a:srgbClr val="BBE0E3"/>
                </a:buClr>
              </a:pPr>
              <a:t>‹#›</a:t>
            </a:fld>
            <a:endParaRPr lang="en-GB" alt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609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  <a:defRPr/>
            </a:pPr>
            <a:endParaRPr lang="en-GB" altLang="fr-FR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  <a:defRPr/>
            </a:pPr>
            <a:endParaRPr lang="en-GB" altLang="fr-FR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</a:pPr>
            <a:fld id="{CC9EC7C5-120D-4112-82B5-D23F1382BB6D}" type="slidenum">
              <a:rPr lang="en-GB" altLang="fr-FR">
                <a:solidFill>
                  <a:srgbClr val="000000"/>
                </a:solidFill>
              </a:rPr>
              <a:pPr>
                <a:buClr>
                  <a:srgbClr val="BBE0E3"/>
                </a:buClr>
              </a:pPr>
              <a:t>‹#›</a:t>
            </a:fld>
            <a:endParaRPr lang="en-GB" alt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71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  <a:defRPr/>
            </a:pPr>
            <a:endParaRPr lang="en-GB" altLang="fr-FR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  <a:defRPr/>
            </a:pPr>
            <a:endParaRPr lang="en-GB" altLang="fr-FR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</a:pPr>
            <a:fld id="{B277D5AD-C6FB-4DEE-870E-E95E110A4D89}" type="slidenum">
              <a:rPr lang="en-GB" altLang="fr-FR">
                <a:solidFill>
                  <a:srgbClr val="000000"/>
                </a:solidFill>
              </a:rPr>
              <a:pPr>
                <a:buClr>
                  <a:srgbClr val="BBE0E3"/>
                </a:buClr>
              </a:pPr>
              <a:t>‹#›</a:t>
            </a:fld>
            <a:endParaRPr lang="en-GB" alt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5980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7"/>
            <a:ext cx="5111750" cy="5853113"/>
          </a:xfrm>
        </p:spPr>
        <p:txBody>
          <a:bodyPr/>
          <a:lstStyle>
            <a:lvl1pPr>
              <a:defRPr sz="3939"/>
            </a:lvl1pPr>
            <a:lvl2pPr>
              <a:defRPr sz="3446"/>
            </a:lvl2pPr>
            <a:lvl3pPr>
              <a:defRPr sz="2954"/>
            </a:lvl3pPr>
            <a:lvl4pPr>
              <a:defRPr sz="2462"/>
            </a:lvl4pPr>
            <a:lvl5pPr>
              <a:defRPr sz="2462"/>
            </a:lvl5pPr>
            <a:lvl6pPr>
              <a:defRPr sz="2462"/>
            </a:lvl6pPr>
            <a:lvl7pPr>
              <a:defRPr sz="2462"/>
            </a:lvl7pPr>
            <a:lvl8pPr>
              <a:defRPr sz="2462"/>
            </a:lvl8pPr>
            <a:lvl9pPr>
              <a:defRPr sz="2462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723"/>
            </a:lvl1pPr>
            <a:lvl2pPr marL="562737" indent="0">
              <a:buNone/>
              <a:defRPr sz="1477"/>
            </a:lvl2pPr>
            <a:lvl3pPr marL="1125472" indent="0">
              <a:buNone/>
              <a:defRPr sz="1231"/>
            </a:lvl3pPr>
            <a:lvl4pPr marL="1688207" indent="0">
              <a:buNone/>
              <a:defRPr sz="1108"/>
            </a:lvl4pPr>
            <a:lvl5pPr marL="2250944" indent="0">
              <a:buNone/>
              <a:defRPr sz="1108"/>
            </a:lvl5pPr>
            <a:lvl6pPr marL="2813679" indent="0">
              <a:buNone/>
              <a:defRPr sz="1108"/>
            </a:lvl6pPr>
            <a:lvl7pPr marL="3376415" indent="0">
              <a:buNone/>
              <a:defRPr sz="1108"/>
            </a:lvl7pPr>
            <a:lvl8pPr marL="3939151" indent="0">
              <a:buNone/>
              <a:defRPr sz="1108"/>
            </a:lvl8pPr>
            <a:lvl9pPr marL="4501886" indent="0">
              <a:buNone/>
              <a:defRPr sz="1108"/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  <a:defRPr/>
            </a:pPr>
            <a:endParaRPr lang="en-GB" altLang="fr-FR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  <a:defRPr/>
            </a:pPr>
            <a:endParaRPr lang="en-GB" altLang="fr-FR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</a:pPr>
            <a:fld id="{19606702-55ED-48C4-8FC3-E0F8612D80A1}" type="slidenum">
              <a:rPr lang="en-GB" altLang="fr-FR">
                <a:solidFill>
                  <a:srgbClr val="000000"/>
                </a:solidFill>
              </a:rPr>
              <a:pPr>
                <a:buClr>
                  <a:srgbClr val="BBE0E3"/>
                </a:buClr>
              </a:pPr>
              <a:t>‹#›</a:t>
            </a:fld>
            <a:endParaRPr lang="en-GB" alt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259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B0A858-67AF-49F3-91B6-5E1F157D6CC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573021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939"/>
            </a:lvl1pPr>
            <a:lvl2pPr marL="562737" indent="0">
              <a:buNone/>
              <a:defRPr sz="3446"/>
            </a:lvl2pPr>
            <a:lvl3pPr marL="1125472" indent="0">
              <a:buNone/>
              <a:defRPr sz="2954"/>
            </a:lvl3pPr>
            <a:lvl4pPr marL="1688207" indent="0">
              <a:buNone/>
              <a:defRPr sz="2462"/>
            </a:lvl4pPr>
            <a:lvl5pPr marL="2250944" indent="0">
              <a:buNone/>
              <a:defRPr sz="2462"/>
            </a:lvl5pPr>
            <a:lvl6pPr marL="2813679" indent="0">
              <a:buNone/>
              <a:defRPr sz="2462"/>
            </a:lvl6pPr>
            <a:lvl7pPr marL="3376415" indent="0">
              <a:buNone/>
              <a:defRPr sz="2462"/>
            </a:lvl7pPr>
            <a:lvl8pPr marL="3939151" indent="0">
              <a:buNone/>
              <a:defRPr sz="2462"/>
            </a:lvl8pPr>
            <a:lvl9pPr marL="4501886" indent="0">
              <a:buNone/>
              <a:defRPr sz="2462"/>
            </a:lvl9pPr>
          </a:lstStyle>
          <a:p>
            <a:pPr lvl="0"/>
            <a:r>
              <a:rPr lang="en-GB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723"/>
            </a:lvl1pPr>
            <a:lvl2pPr marL="562737" indent="0">
              <a:buNone/>
              <a:defRPr sz="1477"/>
            </a:lvl2pPr>
            <a:lvl3pPr marL="1125472" indent="0">
              <a:buNone/>
              <a:defRPr sz="1231"/>
            </a:lvl3pPr>
            <a:lvl4pPr marL="1688207" indent="0">
              <a:buNone/>
              <a:defRPr sz="1108"/>
            </a:lvl4pPr>
            <a:lvl5pPr marL="2250944" indent="0">
              <a:buNone/>
              <a:defRPr sz="1108"/>
            </a:lvl5pPr>
            <a:lvl6pPr marL="2813679" indent="0">
              <a:buNone/>
              <a:defRPr sz="1108"/>
            </a:lvl6pPr>
            <a:lvl7pPr marL="3376415" indent="0">
              <a:buNone/>
              <a:defRPr sz="1108"/>
            </a:lvl7pPr>
            <a:lvl8pPr marL="3939151" indent="0">
              <a:buNone/>
              <a:defRPr sz="1108"/>
            </a:lvl8pPr>
            <a:lvl9pPr marL="4501886" indent="0">
              <a:buNone/>
              <a:defRPr sz="1108"/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  <a:defRPr/>
            </a:pPr>
            <a:endParaRPr lang="en-GB" altLang="fr-FR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  <a:defRPr/>
            </a:pPr>
            <a:endParaRPr lang="en-GB" altLang="fr-FR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</a:pPr>
            <a:fld id="{EA3B1722-3C46-44A8-BCDA-06D1B0A0D2D4}" type="slidenum">
              <a:rPr lang="en-GB" altLang="fr-FR">
                <a:solidFill>
                  <a:srgbClr val="000000"/>
                </a:solidFill>
              </a:rPr>
              <a:pPr>
                <a:buClr>
                  <a:srgbClr val="BBE0E3"/>
                </a:buClr>
              </a:pPr>
              <a:t>‹#›</a:t>
            </a:fld>
            <a:endParaRPr lang="en-GB" alt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911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  <a:defRPr/>
            </a:pPr>
            <a:endParaRPr lang="en-GB" altLang="fr-FR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  <a:defRPr/>
            </a:pPr>
            <a:endParaRPr lang="en-GB" altLang="fr-FR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</a:pPr>
            <a:fld id="{E44F876B-9E3B-4724-A56B-C690C78614CF}" type="slidenum">
              <a:rPr lang="en-GB" altLang="fr-FR">
                <a:solidFill>
                  <a:srgbClr val="000000"/>
                </a:solidFill>
              </a:rPr>
              <a:pPr>
                <a:buClr>
                  <a:srgbClr val="BBE0E3"/>
                </a:buClr>
              </a:pPr>
              <a:t>‹#›</a:t>
            </a:fld>
            <a:endParaRPr lang="en-GB" alt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7310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8" cy="4681538"/>
          </a:xfrm>
        </p:spPr>
        <p:txBody>
          <a:bodyPr vert="eaVert"/>
          <a:lstStyle/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  <a:defRPr/>
            </a:pPr>
            <a:endParaRPr lang="en-GB" altLang="fr-FR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  <a:defRPr/>
            </a:pPr>
            <a:endParaRPr lang="en-GB" altLang="fr-FR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buClr>
                <a:srgbClr val="BBE0E3"/>
              </a:buClr>
            </a:pPr>
            <a:fld id="{3214622C-8776-45F9-B191-49F33FB9FA6D}" type="slidenum">
              <a:rPr lang="en-GB" altLang="fr-FR">
                <a:solidFill>
                  <a:srgbClr val="000000"/>
                </a:solidFill>
              </a:rPr>
              <a:pPr>
                <a:buClr>
                  <a:srgbClr val="BBE0E3"/>
                </a:buClr>
              </a:pPr>
              <a:t>‹#›</a:t>
            </a:fld>
            <a:endParaRPr lang="en-GB" alt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001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028DB-3676-47AE-91EE-659DEB35329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08036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9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9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43BE9-36E9-4C9F-9439-327061AA899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45661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56DCA2-7156-40E2-B7A2-E7350F478DE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75464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BA3F13-DB75-4EE5-96F1-B9B85FE6B6E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8344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851B0A-DC75-4F19-8CDA-3B33F7926E0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57443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B89584-3D37-42B7-9E9B-FAE328C2AAD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44760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A25517-EA80-49F1-96C9-B229BECE60A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8805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9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D6028FC6-8B31-4871-B9A4-69DB95593962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7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58767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2389572645"/>
              </p:ext>
            </p:extLst>
          </p:nvPr>
        </p:nvGraphicFramePr>
        <p:xfrm>
          <a:off x="1591" y="1595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093" name="think-cell Slide" r:id="rId15" imgW="360" imgH="360" progId="">
                  <p:embed/>
                </p:oleObj>
              </mc:Choice>
              <mc:Fallback>
                <p:oleObj name="think-cell Slide" r:id="rId1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1" y="1595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dirty="0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82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dirty="0" smtClean="0"/>
              <a:t>Second level</a:t>
            </a:r>
          </a:p>
          <a:p>
            <a:pPr lvl="1"/>
            <a:r>
              <a:rPr lang="en-GB" altLang="fr-FR" dirty="0" smtClean="0"/>
              <a:t>Third level</a:t>
            </a:r>
          </a:p>
          <a:p>
            <a:pPr lvl="2"/>
            <a:r>
              <a:rPr lang="en-GB" altLang="fr-FR" dirty="0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723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fr-FR" dirty="0">
              <a:solidFill>
                <a:srgbClr val="000000"/>
              </a:solidFill>
              <a:sym typeface="Gill Sans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723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fr-FR" dirty="0">
              <a:solidFill>
                <a:srgbClr val="000000"/>
              </a:solidFill>
              <a:sym typeface="Gill Sans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723">
                <a:solidFill>
                  <a:schemeClr val="tx1"/>
                </a:solidFill>
                <a:latin typeface="Arial" charset="0"/>
              </a:defRPr>
            </a:lvl1pPr>
          </a:lstStyle>
          <a:p>
            <a:fld id="{FEF22888-4770-4F78-84C5-79C15FA2B26D}" type="slidenum">
              <a:rPr lang="en-GB" altLang="fr-FR">
                <a:solidFill>
                  <a:srgbClr val="000000"/>
                </a:solidFill>
                <a:sym typeface="Gill Sans" charset="0"/>
              </a:rPr>
              <a:pPr/>
              <a:t>‹#›</a:t>
            </a:fld>
            <a:endParaRPr lang="en-GB" altLang="fr-FR" dirty="0">
              <a:solidFill>
                <a:srgbClr val="000000"/>
              </a:solidFill>
              <a:sym typeface="Gill Sans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62737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215" dirty="0">
              <a:solidFill>
                <a:srgbClr val="FFFFFF"/>
              </a:solidFill>
              <a:sym typeface="Gill Sans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9" y="6659570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62737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215" dirty="0">
              <a:solidFill>
                <a:srgbClr val="FFFFFF"/>
              </a:solidFill>
              <a:sym typeface="Gill Sans" charset="0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42" y="258770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826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441591" indent="-441591" algn="l" rtl="0" eaLnBrk="0" fontAlgn="base" hangingPunct="0">
        <a:spcBef>
          <a:spcPct val="0"/>
        </a:spcBef>
        <a:spcAft>
          <a:spcPct val="0"/>
        </a:spcAft>
        <a:defRPr sz="3692" b="1">
          <a:solidFill>
            <a:srgbClr val="0F5494"/>
          </a:solidFill>
          <a:latin typeface="+mj-lt"/>
          <a:ea typeface="+mj-ea"/>
          <a:cs typeface="+mj-cs"/>
        </a:defRPr>
      </a:lvl1pPr>
      <a:lvl2pPr marL="441591" indent="-441591" algn="l" rtl="0" eaLnBrk="0" fontAlgn="base" hangingPunct="0">
        <a:spcBef>
          <a:spcPct val="0"/>
        </a:spcBef>
        <a:spcAft>
          <a:spcPct val="0"/>
        </a:spcAft>
        <a:defRPr sz="3692" b="1">
          <a:solidFill>
            <a:srgbClr val="0F5494"/>
          </a:solidFill>
          <a:latin typeface="Verdana" pitchFamily="34" charset="0"/>
        </a:defRPr>
      </a:lvl2pPr>
      <a:lvl3pPr marL="441591" indent="-441591" algn="l" rtl="0" eaLnBrk="0" fontAlgn="base" hangingPunct="0">
        <a:spcBef>
          <a:spcPct val="0"/>
        </a:spcBef>
        <a:spcAft>
          <a:spcPct val="0"/>
        </a:spcAft>
        <a:defRPr sz="3692" b="1">
          <a:solidFill>
            <a:srgbClr val="0F5494"/>
          </a:solidFill>
          <a:latin typeface="Verdana" pitchFamily="34" charset="0"/>
        </a:defRPr>
      </a:lvl3pPr>
      <a:lvl4pPr marL="441591" indent="-441591" algn="l" rtl="0" eaLnBrk="0" fontAlgn="base" hangingPunct="0">
        <a:spcBef>
          <a:spcPct val="0"/>
        </a:spcBef>
        <a:spcAft>
          <a:spcPct val="0"/>
        </a:spcAft>
        <a:defRPr sz="3692" b="1">
          <a:solidFill>
            <a:srgbClr val="0F5494"/>
          </a:solidFill>
          <a:latin typeface="Verdana" pitchFamily="34" charset="0"/>
        </a:defRPr>
      </a:lvl4pPr>
      <a:lvl5pPr marL="441591" indent="-441591" algn="l" rtl="0" eaLnBrk="0" fontAlgn="base" hangingPunct="0">
        <a:spcBef>
          <a:spcPct val="0"/>
        </a:spcBef>
        <a:spcAft>
          <a:spcPct val="0"/>
        </a:spcAft>
        <a:defRPr sz="3692" b="1">
          <a:solidFill>
            <a:srgbClr val="0F5494"/>
          </a:solidFill>
          <a:latin typeface="Verdana" pitchFamily="34" charset="0"/>
        </a:defRPr>
      </a:lvl5pPr>
      <a:lvl6pPr marL="1004327" algn="l" rtl="0" eaLnBrk="1" fontAlgn="base" hangingPunct="1">
        <a:spcBef>
          <a:spcPct val="0"/>
        </a:spcBef>
        <a:spcAft>
          <a:spcPct val="0"/>
        </a:spcAft>
        <a:defRPr sz="3692" b="1">
          <a:solidFill>
            <a:srgbClr val="0F5494"/>
          </a:solidFill>
          <a:latin typeface="Verdana" pitchFamily="34" charset="0"/>
        </a:defRPr>
      </a:lvl6pPr>
      <a:lvl7pPr marL="1567063" algn="l" rtl="0" eaLnBrk="1" fontAlgn="base" hangingPunct="1">
        <a:spcBef>
          <a:spcPct val="0"/>
        </a:spcBef>
        <a:spcAft>
          <a:spcPct val="0"/>
        </a:spcAft>
        <a:defRPr sz="3692" b="1">
          <a:solidFill>
            <a:srgbClr val="0F5494"/>
          </a:solidFill>
          <a:latin typeface="Verdana" pitchFamily="34" charset="0"/>
        </a:defRPr>
      </a:lvl7pPr>
      <a:lvl8pPr marL="2129800" algn="l" rtl="0" eaLnBrk="1" fontAlgn="base" hangingPunct="1">
        <a:spcBef>
          <a:spcPct val="0"/>
        </a:spcBef>
        <a:spcAft>
          <a:spcPct val="0"/>
        </a:spcAft>
        <a:defRPr sz="3692" b="1">
          <a:solidFill>
            <a:srgbClr val="0F5494"/>
          </a:solidFill>
          <a:latin typeface="Verdana" pitchFamily="34" charset="0"/>
        </a:defRPr>
      </a:lvl8pPr>
      <a:lvl9pPr marL="2692534" algn="l" rtl="0" eaLnBrk="1" fontAlgn="base" hangingPunct="1">
        <a:spcBef>
          <a:spcPct val="0"/>
        </a:spcBef>
        <a:spcAft>
          <a:spcPct val="0"/>
        </a:spcAft>
        <a:defRPr sz="3692" b="1">
          <a:solidFill>
            <a:srgbClr val="0F5494"/>
          </a:solidFill>
          <a:latin typeface="Verdana" pitchFamily="34" charset="0"/>
        </a:defRPr>
      </a:lvl9pPr>
    </p:titleStyle>
    <p:bodyStyle>
      <a:lvl1pPr marL="422051" indent="-422051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954" i="1">
          <a:solidFill>
            <a:srgbClr val="0F5494"/>
          </a:solidFill>
          <a:latin typeface="+mn-lt"/>
          <a:ea typeface="+mn-ea"/>
          <a:cs typeface="+mn-cs"/>
        </a:defRPr>
      </a:lvl1pPr>
      <a:lvl2pPr marL="914446" indent="-35171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462" b="1">
          <a:solidFill>
            <a:srgbClr val="0F5494"/>
          </a:solidFill>
          <a:latin typeface="+mn-lt"/>
        </a:defRPr>
      </a:lvl2pPr>
      <a:lvl3pPr marL="1406839" indent="-281368" algn="l" rtl="0" eaLnBrk="0" fontAlgn="base" hangingPunct="0">
        <a:spcBef>
          <a:spcPct val="20000"/>
        </a:spcBef>
        <a:spcAft>
          <a:spcPct val="0"/>
        </a:spcAft>
        <a:defRPr sz="1723">
          <a:solidFill>
            <a:srgbClr val="0F5494"/>
          </a:solidFill>
          <a:latin typeface="+mn-lt"/>
        </a:defRPr>
      </a:lvl3pPr>
      <a:lvl4pPr marL="1969575" indent="-281368" algn="l" rtl="0" eaLnBrk="0" fontAlgn="base" hangingPunct="0">
        <a:spcBef>
          <a:spcPct val="20000"/>
        </a:spcBef>
        <a:spcAft>
          <a:spcPct val="0"/>
        </a:spcAft>
        <a:buChar char="–"/>
        <a:defRPr sz="2462">
          <a:solidFill>
            <a:schemeClr val="tx1"/>
          </a:solidFill>
          <a:latin typeface="Arial" charset="0"/>
        </a:defRPr>
      </a:lvl4pPr>
      <a:lvl5pPr marL="2532312" indent="-281368" algn="l" rtl="0" eaLnBrk="0" fontAlgn="base" hangingPunct="0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Arial" charset="0"/>
        </a:defRPr>
      </a:lvl5pPr>
      <a:lvl6pPr marL="3095047" indent="-281368" algn="l" rtl="0" eaLnBrk="1" fontAlgn="base" hangingPunct="1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Arial" charset="0"/>
        </a:defRPr>
      </a:lvl6pPr>
      <a:lvl7pPr marL="3657783" indent="-281368" algn="l" rtl="0" eaLnBrk="1" fontAlgn="base" hangingPunct="1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Arial" charset="0"/>
        </a:defRPr>
      </a:lvl7pPr>
      <a:lvl8pPr marL="4220519" indent="-281368" algn="l" rtl="0" eaLnBrk="1" fontAlgn="base" hangingPunct="1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Arial" charset="0"/>
        </a:defRPr>
      </a:lvl8pPr>
      <a:lvl9pPr marL="4783254" indent="-281368" algn="l" rtl="0" eaLnBrk="1" fontAlgn="base" hangingPunct="1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37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72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207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944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79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415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151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886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5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ctrTitle"/>
          </p:nvPr>
        </p:nvSpPr>
        <p:spPr>
          <a:xfrm>
            <a:off x="179512" y="2428872"/>
            <a:ext cx="8208912" cy="790575"/>
          </a:xfrm>
        </p:spPr>
        <p:txBody>
          <a:bodyPr/>
          <a:lstStyle/>
          <a:p>
            <a:pPr algn="ctr"/>
            <a:r>
              <a:rPr lang="en-GB" altLang="en-US" sz="7200" dirty="0" err="1" smtClean="0">
                <a:solidFill>
                  <a:srgbClr val="FFC819"/>
                </a:solidFill>
                <a:latin typeface="Calibri Light" panose="020F0302020204030204" pitchFamily="34" charset="0"/>
              </a:rPr>
              <a:t>Opsys</a:t>
            </a:r>
            <a:r>
              <a:rPr lang="en-GB" altLang="en-US" sz="4000" b="0" dirty="0" smtClean="0">
                <a:solidFill>
                  <a:srgbClr val="FFC819"/>
                </a:solidFill>
                <a:latin typeface="Calibri Light" panose="020F0302020204030204" pitchFamily="34" charset="0"/>
              </a:rPr>
              <a:t> </a:t>
            </a:r>
            <a:r>
              <a:rPr lang="en-GB" altLang="en-US" sz="4000" b="0" dirty="0">
                <a:solidFill>
                  <a:srgbClr val="FFC819"/>
                </a:solidFill>
                <a:latin typeface="Calibri Light" panose="020F0302020204030204" pitchFamily="34" charset="0"/>
              </a:rPr>
              <a:t/>
            </a:r>
            <a:br>
              <a:rPr lang="en-GB" altLang="en-US" sz="4000" b="0" dirty="0">
                <a:solidFill>
                  <a:srgbClr val="FFC819"/>
                </a:solidFill>
                <a:latin typeface="Calibri Light" panose="020F0302020204030204" pitchFamily="34" charset="0"/>
              </a:rPr>
            </a:br>
            <a:r>
              <a:rPr lang="en-GB" altLang="en-US" sz="4000" b="0" dirty="0" smtClean="0">
                <a:solidFill>
                  <a:srgbClr val="FFC819"/>
                </a:solidFill>
                <a:latin typeface="Calibri Light" panose="020F0302020204030204" pitchFamily="34" charset="0"/>
              </a:rPr>
              <a:t>Contract Management</a:t>
            </a:r>
            <a:br>
              <a:rPr lang="en-GB" altLang="en-US" sz="4000" b="0" dirty="0" smtClean="0">
                <a:solidFill>
                  <a:srgbClr val="FFC819"/>
                </a:solidFill>
                <a:latin typeface="Calibri Light" panose="020F0302020204030204" pitchFamily="34" charset="0"/>
              </a:rPr>
            </a:br>
            <a:endParaRPr lang="en-GB" altLang="en-US" sz="4000" b="0" dirty="0" smtClean="0">
              <a:solidFill>
                <a:srgbClr val="FFC819"/>
              </a:solidFill>
              <a:latin typeface="Calibri Light" panose="020F0302020204030204" pitchFamily="34" charset="0"/>
            </a:endParaRPr>
          </a:p>
        </p:txBody>
      </p:sp>
      <p:sp>
        <p:nvSpPr>
          <p:cNvPr id="17411" name="Subtitle 2"/>
          <p:cNvSpPr>
            <a:spLocks noGrp="1"/>
          </p:cNvSpPr>
          <p:nvPr>
            <p:ph type="subTitle" idx="1"/>
          </p:nvPr>
        </p:nvSpPr>
        <p:spPr>
          <a:xfrm>
            <a:off x="785786" y="4071946"/>
            <a:ext cx="7269381" cy="1728787"/>
          </a:xfrm>
        </p:spPr>
        <p:txBody>
          <a:bodyPr/>
          <a:lstStyle/>
          <a:p>
            <a:r>
              <a:rPr lang="fr-BE" altLang="en-US" sz="2400" b="0" dirty="0" smtClean="0">
                <a:latin typeface="Calibri Light" panose="020F0302020204030204" pitchFamily="34" charset="0"/>
              </a:rPr>
              <a:t>workshop </a:t>
            </a:r>
            <a:r>
              <a:rPr lang="fr-BE" altLang="en-US" sz="2400" b="0" dirty="0" err="1" smtClean="0">
                <a:latin typeface="Calibri Light" panose="020F0302020204030204" pitchFamily="34" charset="0"/>
              </a:rPr>
              <a:t>with</a:t>
            </a:r>
            <a:r>
              <a:rPr lang="fr-BE" altLang="en-US" sz="2400" b="0" dirty="0" smtClean="0">
                <a:latin typeface="Calibri Light" panose="020F0302020204030204" pitchFamily="34" charset="0"/>
              </a:rPr>
              <a:t> EU </a:t>
            </a:r>
            <a:r>
              <a:rPr lang="fr-BE" altLang="en-US" sz="2400" b="0" dirty="0" err="1" smtClean="0">
                <a:latin typeface="Calibri Light" panose="020F0302020204030204" pitchFamily="34" charset="0"/>
              </a:rPr>
              <a:t>Delegations</a:t>
            </a:r>
            <a:endParaRPr lang="en-GB" altLang="en-US" sz="2400" b="0" dirty="0" smtClean="0">
              <a:latin typeface="Calibri Light" panose="020F0302020204030204" pitchFamily="34" charset="0"/>
            </a:endParaRPr>
          </a:p>
          <a:p>
            <a:r>
              <a:rPr lang="en-GB" altLang="en-US" sz="2400" dirty="0" smtClean="0">
                <a:latin typeface="Calibri Light" panose="020F0302020204030204" pitchFamily="34" charset="0"/>
              </a:rPr>
              <a:t>12 October 2016</a:t>
            </a:r>
          </a:p>
          <a:p>
            <a:pPr algn="r"/>
            <a:r>
              <a:rPr lang="fr-BE" altLang="en-US" sz="2400" b="0" dirty="0" smtClean="0">
                <a:latin typeface="Calibri Light" panose="020F0302020204030204" pitchFamily="34" charset="0"/>
              </a:rPr>
              <a:t>Denis </a:t>
            </a:r>
            <a:r>
              <a:rPr lang="fr-BE" altLang="en-US" sz="2400" b="0" dirty="0" err="1" smtClean="0">
                <a:latin typeface="Calibri Light" panose="020F0302020204030204" pitchFamily="34" charset="0"/>
              </a:rPr>
              <a:t>Thieulin</a:t>
            </a:r>
            <a:endParaRPr lang="fr-BE" altLang="en-US" sz="2400" b="0" dirty="0" smtClean="0">
              <a:latin typeface="Calibri Light" panose="020F0302020204030204" pitchFamily="34" charset="0"/>
            </a:endParaRPr>
          </a:p>
          <a:p>
            <a:pPr algn="r"/>
            <a:r>
              <a:rPr lang="fr-BE" altLang="en-US" sz="2400" b="0" dirty="0" smtClean="0">
                <a:latin typeface="Calibri Light" panose="020F0302020204030204" pitchFamily="34" charset="0"/>
              </a:rPr>
              <a:t>Jean-Yves Poncelet</a:t>
            </a:r>
            <a:endParaRPr lang="en-GB" altLang="en-US" sz="2400" b="0" dirty="0" smtClean="0">
              <a:latin typeface="Calibri Light" panose="020F0302020204030204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810440" y="3933056"/>
            <a:ext cx="7235091" cy="0"/>
          </a:xfrm>
          <a:prstGeom prst="line">
            <a:avLst/>
          </a:pr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41051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demeuro\AppData\Local\Microsoft\Windows\Temporary Internet Files\Content.Outlook\XVJXVIN6\compass o clock running 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4" y="426296"/>
            <a:ext cx="8518525" cy="576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-24276" y="2701760"/>
            <a:ext cx="9275346" cy="2226290"/>
            <a:chOff x="-24276" y="2701760"/>
            <a:chExt cx="9275346" cy="222629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90" t="26921" r="10693" b="39809"/>
            <a:stretch>
              <a:fillRect/>
            </a:stretch>
          </p:blipFill>
          <p:spPr bwMode="auto">
            <a:xfrm>
              <a:off x="-24276" y="2701760"/>
              <a:ext cx="9275346" cy="2226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Flowchart: Process 3"/>
            <p:cNvSpPr/>
            <p:nvPr/>
          </p:nvSpPr>
          <p:spPr bwMode="auto">
            <a:xfrm>
              <a:off x="3431023" y="4523447"/>
              <a:ext cx="2120113" cy="352003"/>
            </a:xfrm>
            <a:prstGeom prst="flowChartProcess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108610" y="5036309"/>
            <a:ext cx="7814185" cy="1229993"/>
            <a:chOff x="1108610" y="3320805"/>
            <a:chExt cx="7814185" cy="1229993"/>
          </a:xfrm>
        </p:grpSpPr>
        <p:sp>
          <p:nvSpPr>
            <p:cNvPr id="2" name="Donut 1"/>
            <p:cNvSpPr/>
            <p:nvPr/>
          </p:nvSpPr>
          <p:spPr bwMode="auto">
            <a:xfrm>
              <a:off x="1112654" y="3688989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3" name="Donut 12"/>
            <p:cNvSpPr/>
            <p:nvPr/>
          </p:nvSpPr>
          <p:spPr bwMode="auto">
            <a:xfrm>
              <a:off x="1475446" y="3687641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4" name="Donut 13"/>
            <p:cNvSpPr/>
            <p:nvPr/>
          </p:nvSpPr>
          <p:spPr bwMode="auto">
            <a:xfrm>
              <a:off x="1886790" y="3694385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5" name="Donut 14"/>
            <p:cNvSpPr/>
            <p:nvPr/>
          </p:nvSpPr>
          <p:spPr bwMode="auto">
            <a:xfrm>
              <a:off x="1108610" y="3320805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6" name="Donut 15"/>
            <p:cNvSpPr/>
            <p:nvPr/>
          </p:nvSpPr>
          <p:spPr bwMode="auto">
            <a:xfrm>
              <a:off x="2288694" y="3327549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7" name="Donut 16"/>
            <p:cNvSpPr/>
            <p:nvPr/>
          </p:nvSpPr>
          <p:spPr bwMode="auto">
            <a:xfrm>
              <a:off x="3112730" y="3690341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8" name="Donut 17"/>
            <p:cNvSpPr/>
            <p:nvPr/>
          </p:nvSpPr>
          <p:spPr bwMode="auto">
            <a:xfrm>
              <a:off x="3904398" y="3697085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9" name="Donut 18"/>
            <p:cNvSpPr/>
            <p:nvPr/>
          </p:nvSpPr>
          <p:spPr bwMode="auto">
            <a:xfrm>
              <a:off x="4283374" y="3695737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0" name="Donut 19"/>
            <p:cNvSpPr/>
            <p:nvPr/>
          </p:nvSpPr>
          <p:spPr bwMode="auto">
            <a:xfrm>
              <a:off x="4678534" y="3694389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1" name="Donut 20"/>
            <p:cNvSpPr/>
            <p:nvPr/>
          </p:nvSpPr>
          <p:spPr bwMode="auto">
            <a:xfrm>
              <a:off x="5089878" y="3693041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2" name="Donut 21"/>
            <p:cNvSpPr/>
            <p:nvPr/>
          </p:nvSpPr>
          <p:spPr bwMode="auto">
            <a:xfrm>
              <a:off x="5501222" y="4072017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3" name="Donut 22"/>
            <p:cNvSpPr/>
            <p:nvPr/>
          </p:nvSpPr>
          <p:spPr bwMode="auto">
            <a:xfrm>
              <a:off x="5928750" y="4086853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4" name="Donut 23"/>
            <p:cNvSpPr/>
            <p:nvPr/>
          </p:nvSpPr>
          <p:spPr bwMode="auto">
            <a:xfrm>
              <a:off x="7149294" y="3688997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6" name="Donut 25"/>
            <p:cNvSpPr/>
            <p:nvPr/>
          </p:nvSpPr>
          <p:spPr bwMode="auto">
            <a:xfrm>
              <a:off x="7528270" y="3695741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7" name="Donut 26"/>
            <p:cNvSpPr/>
            <p:nvPr/>
          </p:nvSpPr>
          <p:spPr bwMode="auto">
            <a:xfrm>
              <a:off x="7947706" y="4357937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8" name="Donut 27"/>
            <p:cNvSpPr/>
            <p:nvPr/>
          </p:nvSpPr>
          <p:spPr bwMode="auto">
            <a:xfrm>
              <a:off x="8367142" y="4364681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9" name="Donut 28"/>
            <p:cNvSpPr/>
            <p:nvPr/>
          </p:nvSpPr>
          <p:spPr bwMode="auto">
            <a:xfrm>
              <a:off x="8357702" y="4031561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0" name="Donut 29"/>
            <p:cNvSpPr/>
            <p:nvPr/>
          </p:nvSpPr>
          <p:spPr bwMode="auto">
            <a:xfrm>
              <a:off x="8736678" y="3690349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43841" y="2240095"/>
            <a:ext cx="223894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Workflow interface for </a:t>
            </a:r>
          </a:p>
          <a:p>
            <a:pPr algn="ctr"/>
            <a:r>
              <a:rPr lang="en-GB" sz="1400" dirty="0" smtClean="0"/>
              <a:t>Internal Users</a:t>
            </a:r>
            <a:endParaRPr lang="en-GB" sz="1400" dirty="0"/>
          </a:p>
        </p:txBody>
      </p:sp>
      <p:pic>
        <p:nvPicPr>
          <p:cNvPr id="33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644" y="970920"/>
            <a:ext cx="1838325" cy="1327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5721373" y="2246839"/>
            <a:ext cx="223894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Workflow interface for </a:t>
            </a:r>
          </a:p>
          <a:p>
            <a:pPr algn="ctr"/>
            <a:r>
              <a:rPr lang="en-GB" sz="1400" dirty="0" smtClean="0"/>
              <a:t>External Users</a:t>
            </a:r>
            <a:endParaRPr lang="en-GB" sz="1400" dirty="0"/>
          </a:p>
        </p:txBody>
      </p:sp>
      <p:grpSp>
        <p:nvGrpSpPr>
          <p:cNvPr id="10" name="Group 9"/>
          <p:cNvGrpSpPr/>
          <p:nvPr/>
        </p:nvGrpSpPr>
        <p:grpSpPr>
          <a:xfrm>
            <a:off x="746292" y="4859424"/>
            <a:ext cx="8184596" cy="731667"/>
            <a:chOff x="738200" y="3152012"/>
            <a:chExt cx="8184596" cy="731667"/>
          </a:xfrm>
        </p:grpSpPr>
        <p:sp>
          <p:nvSpPr>
            <p:cNvPr id="36" name="Donut 35"/>
            <p:cNvSpPr/>
            <p:nvPr/>
          </p:nvSpPr>
          <p:spPr bwMode="auto">
            <a:xfrm>
              <a:off x="2697821" y="3697562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7" name="Donut 36"/>
            <p:cNvSpPr/>
            <p:nvPr/>
          </p:nvSpPr>
          <p:spPr bwMode="auto">
            <a:xfrm>
              <a:off x="6321704" y="3697562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8" name="Donut 37"/>
            <p:cNvSpPr/>
            <p:nvPr/>
          </p:nvSpPr>
          <p:spPr bwMode="auto">
            <a:xfrm>
              <a:off x="2280602" y="3686282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9" name="Donut 38"/>
            <p:cNvSpPr/>
            <p:nvPr/>
          </p:nvSpPr>
          <p:spPr bwMode="auto">
            <a:xfrm>
              <a:off x="8177455" y="3152012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40" name="Donut 39"/>
            <p:cNvSpPr/>
            <p:nvPr/>
          </p:nvSpPr>
          <p:spPr bwMode="auto">
            <a:xfrm>
              <a:off x="8736679" y="3689470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42" name="Donut 41"/>
            <p:cNvSpPr/>
            <p:nvPr/>
          </p:nvSpPr>
          <p:spPr bwMode="auto">
            <a:xfrm>
              <a:off x="738200" y="3689469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43" name="Donut 42"/>
            <p:cNvSpPr/>
            <p:nvPr/>
          </p:nvSpPr>
          <p:spPr bwMode="auto">
            <a:xfrm>
              <a:off x="1100992" y="3696213"/>
              <a:ext cx="186117" cy="186117"/>
            </a:xfrm>
            <a:prstGeom prst="donut">
              <a:avLst>
                <a:gd name="adj" fmla="val 13000"/>
              </a:avLst>
            </a:prstGeom>
            <a:ln/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</p:grpSp>
      <p:pic>
        <p:nvPicPr>
          <p:cNvPr id="3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439" y="52200"/>
            <a:ext cx="6434138" cy="4647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2108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repeatCount="indefinite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63474E-6 L -0.14323 -2.63474E-6 C -0.20746 -2.63474E-6 -0.28628 -0.05644 -0.28628 -0.10201 L -0.28628 -0.20402 " pathEditMode="relative" rAng="0" ptsTypes="FfFF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23" y="-102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4" presetClass="entr" presetSubtype="1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demeuro\AppData\Local\Microsoft\Windows\Temporary Internet Files\Content.Outlook\XVJXVIN6\compass o clock running 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71" y="1193179"/>
            <a:ext cx="2226268" cy="1506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-24276" y="4417264"/>
            <a:ext cx="9275346" cy="2226290"/>
            <a:chOff x="-24276" y="2701760"/>
            <a:chExt cx="9275346" cy="222629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90" t="26921" r="10693" b="39809"/>
            <a:stretch>
              <a:fillRect/>
            </a:stretch>
          </p:blipFill>
          <p:spPr bwMode="auto">
            <a:xfrm>
              <a:off x="-24276" y="2701760"/>
              <a:ext cx="9275346" cy="2226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Flowchart: Process 3"/>
            <p:cNvSpPr/>
            <p:nvPr/>
          </p:nvSpPr>
          <p:spPr bwMode="auto">
            <a:xfrm>
              <a:off x="3431023" y="4523447"/>
              <a:ext cx="2120113" cy="352003"/>
            </a:xfrm>
            <a:prstGeom prst="flowChartProcess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50939" y="2258730"/>
            <a:ext cx="224601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Workflow interface for </a:t>
            </a:r>
          </a:p>
          <a:p>
            <a:pPr algn="ctr"/>
            <a:r>
              <a:rPr lang="en-GB" sz="1400" dirty="0" smtClean="0"/>
              <a:t>Internal Users</a:t>
            </a:r>
          </a:p>
          <a:p>
            <a:pPr algn="ctr"/>
            <a:endParaRPr lang="en-GB" sz="1400" dirty="0"/>
          </a:p>
          <a:p>
            <a:pPr algn="ctr"/>
            <a:endParaRPr lang="en-GB" sz="1400" dirty="0"/>
          </a:p>
        </p:txBody>
      </p:sp>
      <p:pic>
        <p:nvPicPr>
          <p:cNvPr id="33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644" y="970920"/>
            <a:ext cx="1838325" cy="1327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5721373" y="2207726"/>
            <a:ext cx="223894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Workflow interface for </a:t>
            </a:r>
          </a:p>
          <a:p>
            <a:pPr algn="ctr"/>
            <a:r>
              <a:rPr lang="en-GB" sz="1400" dirty="0" smtClean="0"/>
              <a:t>External Users</a:t>
            </a:r>
            <a:endParaRPr lang="en-GB" sz="1400" dirty="0"/>
          </a:p>
        </p:txBody>
      </p:sp>
      <p:pic>
        <p:nvPicPr>
          <p:cNvPr id="2050" name="Picture 2" descr="http://www.clker.com/cliparts/Z/j/s/D/8/H/man-user-operator-h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9" y="2057087"/>
            <a:ext cx="730157" cy="1212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ages.clipartpanda.com/user-clipart-group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541" y="2118877"/>
            <a:ext cx="1168610" cy="1151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clker.com/cliparts/7/7/9/5/1242241720349373252European_stars.svg.h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9474" y="2858722"/>
            <a:ext cx="218483" cy="217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securedsigning.com/img/charlie/certificate/icon_ribbon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684" y="1330447"/>
            <a:ext cx="745403" cy="883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973891" y="2970553"/>
            <a:ext cx="554126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B050"/>
                </a:solidFill>
              </a:rPr>
              <a:t>On-line information and document exchange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B050"/>
                </a:solidFill>
              </a:rPr>
              <a:t>Real time follow-up and notifications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B050"/>
                </a:solidFill>
              </a:rPr>
              <a:t>Electronic Signing – 100% paperless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352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7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1666 L 0.05973 0.04419 C 0.0724 0.05043 0.09115 0.0539 0.11077 0.0539 C 0.13299 0.0539 0.15087 0.05043 0.16355 0.04419 L 0.22344 0.01666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63" y="1851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908720"/>
            <a:ext cx="8229600" cy="936625"/>
          </a:xfrm>
        </p:spPr>
        <p:txBody>
          <a:bodyPr/>
          <a:lstStyle/>
          <a:p>
            <a:r>
              <a:rPr lang="fr-BE" dirty="0" smtClean="0"/>
              <a:t>Validation </a:t>
            </a:r>
            <a:r>
              <a:rPr lang="fr-BE" dirty="0" err="1" smtClean="0"/>
              <a:t>workflows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1628800"/>
            <a:ext cx="8640960" cy="4680519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 bwMode="auto">
          <a:xfrm>
            <a:off x="5076056" y="4240944"/>
            <a:ext cx="2304256" cy="1224136"/>
          </a:xfrm>
          <a:prstGeom prst="roundRect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</a:rPr>
              <a:t>Current</a:t>
            </a:r>
            <a:r>
              <a:rPr kumimoji="0" lang="fr-BE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</a:rPr>
              <a:t> situation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005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316" y="3748690"/>
            <a:ext cx="8229600" cy="2344709"/>
          </a:xfrm>
        </p:spPr>
        <p:txBody>
          <a:bodyPr/>
          <a:lstStyle/>
          <a:p>
            <a:pPr marL="0" indent="0">
              <a:buNone/>
            </a:pPr>
            <a:r>
              <a:rPr lang="fr-BE" dirty="0" smtClean="0">
                <a:solidFill>
                  <a:srgbClr val="00B0F0"/>
                </a:solidFill>
              </a:rPr>
              <a:t>! New signature </a:t>
            </a:r>
            <a:r>
              <a:rPr lang="fr-BE" dirty="0" err="1" smtClean="0">
                <a:solidFill>
                  <a:srgbClr val="00B0F0"/>
                </a:solidFill>
              </a:rPr>
              <a:t>order</a:t>
            </a:r>
            <a:r>
              <a:rPr lang="fr-BE" dirty="0" smtClean="0">
                <a:solidFill>
                  <a:srgbClr val="00B0F0"/>
                </a:solidFill>
              </a:rPr>
              <a:t> !</a:t>
            </a:r>
          </a:p>
          <a:p>
            <a:pPr marL="0" indent="0">
              <a:buNone/>
            </a:pPr>
            <a:r>
              <a:rPr lang="fr-BE" dirty="0" err="1" smtClean="0"/>
              <a:t>Customizable</a:t>
            </a:r>
            <a:endParaRPr lang="fr-BE" dirty="0" smtClean="0"/>
          </a:p>
          <a:p>
            <a:pPr marL="0" indent="0">
              <a:buNone/>
            </a:pPr>
            <a:r>
              <a:rPr lang="fr-BE" dirty="0" smtClean="0"/>
              <a:t>Co </a:t>
            </a:r>
            <a:r>
              <a:rPr lang="fr-BE" dirty="0" err="1" smtClean="0"/>
              <a:t>authoring</a:t>
            </a:r>
            <a:r>
              <a:rPr lang="fr-BE" dirty="0" smtClean="0"/>
              <a:t> of documents</a:t>
            </a:r>
          </a:p>
          <a:p>
            <a:pPr marL="0" indent="0">
              <a:buNone/>
            </a:pPr>
            <a:r>
              <a:rPr lang="fr-BE" dirty="0" err="1" smtClean="0"/>
              <a:t>Parallel</a:t>
            </a:r>
            <a:r>
              <a:rPr lang="fr-BE" dirty="0" smtClean="0"/>
              <a:t> </a:t>
            </a:r>
            <a:r>
              <a:rPr lang="fr-BE" dirty="0" err="1" smtClean="0"/>
              <a:t>Tasks</a:t>
            </a:r>
            <a:endParaRPr lang="fr-BE" dirty="0" smtClean="0"/>
          </a:p>
          <a:p>
            <a:pPr marL="0" indent="0">
              <a:buNone/>
            </a:pPr>
            <a:endParaRPr lang="fr-BE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187624" y="2011400"/>
            <a:ext cx="7416824" cy="1656184"/>
          </a:xfrm>
          <a:prstGeom prst="rect">
            <a:avLst/>
          </a:prstGeom>
        </p:spPr>
      </p:pic>
      <p:sp>
        <p:nvSpPr>
          <p:cNvPr id="6" name="Content Placeholder 4"/>
          <p:cNvSpPr txBox="1">
            <a:spLocks/>
          </p:cNvSpPr>
          <p:nvPr/>
        </p:nvSpPr>
        <p:spPr bwMode="auto">
          <a:xfrm>
            <a:off x="6588224" y="4932996"/>
            <a:ext cx="2242592" cy="1160403"/>
          </a:xfrm>
          <a:prstGeom prst="roundRect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175" indent="0" algn="ctr">
              <a:spcBef>
                <a:spcPct val="0"/>
              </a:spcBef>
              <a:buClrTx/>
              <a:buFontTx/>
              <a:buNone/>
            </a:pPr>
            <a:r>
              <a:rPr lang="fr-BE" sz="1200" b="1" i="0" kern="0" smtClean="0">
                <a:solidFill>
                  <a:srgbClr val="FF0000"/>
                </a:solidFill>
                <a:latin typeface="Verdana" pitchFamily="34" charset="0"/>
              </a:rPr>
              <a:t>Proposed situation</a:t>
            </a:r>
          </a:p>
          <a:p>
            <a:pPr marL="3175" indent="0" algn="ctr">
              <a:spcBef>
                <a:spcPct val="0"/>
              </a:spcBef>
              <a:buClrTx/>
              <a:buFontTx/>
              <a:buNone/>
            </a:pPr>
            <a:r>
              <a:rPr lang="fr-BE" sz="1200" b="1" i="0" kern="0" smtClean="0">
                <a:solidFill>
                  <a:srgbClr val="FF0000"/>
                </a:solidFill>
                <a:latin typeface="Verdana" pitchFamily="34" charset="0"/>
              </a:rPr>
              <a:t>Still to be discussed</a:t>
            </a:r>
            <a:endParaRPr lang="en-GB" sz="1200" b="1" i="0" kern="0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-180528" y="908720"/>
            <a:ext cx="8229600" cy="936625"/>
          </a:xfrm>
        </p:spPr>
        <p:txBody>
          <a:bodyPr/>
          <a:lstStyle/>
          <a:p>
            <a:r>
              <a:rPr lang="fr-BE" dirty="0" smtClean="0"/>
              <a:t>Validation </a:t>
            </a:r>
            <a:r>
              <a:rPr lang="fr-BE" dirty="0" err="1" smtClean="0"/>
              <a:t>workflows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1241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11560" y="2018982"/>
            <a:ext cx="7848872" cy="4290338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 bwMode="auto">
          <a:xfrm>
            <a:off x="6331064" y="1124744"/>
            <a:ext cx="2242592" cy="1160403"/>
          </a:xfrm>
          <a:prstGeom prst="roundRect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</a:rPr>
              <a:t>Proposed</a:t>
            </a:r>
            <a:r>
              <a:rPr kumimoji="0" lang="fr-BE" sz="12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</a:rPr>
              <a:t> </a:t>
            </a:r>
            <a:r>
              <a:rPr kumimoji="0" lang="fr-BE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</a:rPr>
              <a:t>situation</a:t>
            </a:r>
          </a:p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200" b="1" i="0" dirty="0" err="1">
                <a:solidFill>
                  <a:srgbClr val="FF0000"/>
                </a:solidFill>
                <a:latin typeface="Verdana" pitchFamily="34" charset="0"/>
              </a:rPr>
              <a:t>Still</a:t>
            </a:r>
            <a:r>
              <a:rPr lang="fr-BE" sz="1200" b="1" i="0" dirty="0">
                <a:solidFill>
                  <a:srgbClr val="FF0000"/>
                </a:solidFill>
                <a:latin typeface="Verdana" pitchFamily="34" charset="0"/>
              </a:rPr>
              <a:t> to </a:t>
            </a:r>
            <a:r>
              <a:rPr lang="fr-BE" sz="1200" b="1" i="0" dirty="0" err="1">
                <a:solidFill>
                  <a:srgbClr val="FF0000"/>
                </a:solidFill>
                <a:latin typeface="Verdana" pitchFamily="34" charset="0"/>
              </a:rPr>
              <a:t>be</a:t>
            </a:r>
            <a:r>
              <a:rPr lang="fr-BE" sz="1200" b="1" i="0" dirty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fr-BE" sz="1200" b="1" i="0" dirty="0" err="1">
                <a:solidFill>
                  <a:srgbClr val="FF0000"/>
                </a:solidFill>
                <a:latin typeface="Verdana" pitchFamily="34" charset="0"/>
              </a:rPr>
              <a:t>discussed</a:t>
            </a:r>
            <a:endParaRPr lang="en-GB" sz="1200" b="1" i="0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-180528" y="980728"/>
            <a:ext cx="8229600" cy="936625"/>
          </a:xfrm>
        </p:spPr>
        <p:txBody>
          <a:bodyPr/>
          <a:lstStyle/>
          <a:p>
            <a:r>
              <a:rPr lang="fr-BE" dirty="0" err="1" smtClean="0"/>
              <a:t>Financing</a:t>
            </a:r>
            <a:r>
              <a:rPr lang="fr-BE" dirty="0" smtClean="0"/>
              <a:t> of an Action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3850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1925002"/>
            <a:ext cx="7920880" cy="4456326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 bwMode="auto">
          <a:xfrm>
            <a:off x="6804248" y="1124744"/>
            <a:ext cx="2242592" cy="1160403"/>
          </a:xfrm>
          <a:prstGeom prst="roundRect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</a:rPr>
              <a:t>Proposed</a:t>
            </a:r>
            <a:r>
              <a:rPr kumimoji="0" lang="fr-BE" sz="12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</a:rPr>
              <a:t> </a:t>
            </a:r>
            <a:r>
              <a:rPr kumimoji="0" lang="fr-BE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</a:rPr>
              <a:t>situation</a:t>
            </a:r>
          </a:p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200" b="1" i="0" dirty="0" err="1">
                <a:solidFill>
                  <a:srgbClr val="FF0000"/>
                </a:solidFill>
                <a:latin typeface="Verdana" pitchFamily="34" charset="0"/>
              </a:rPr>
              <a:t>Still</a:t>
            </a:r>
            <a:r>
              <a:rPr lang="fr-BE" sz="1200" b="1" i="0" dirty="0">
                <a:solidFill>
                  <a:srgbClr val="FF0000"/>
                </a:solidFill>
                <a:latin typeface="Verdana" pitchFamily="34" charset="0"/>
              </a:rPr>
              <a:t> to </a:t>
            </a:r>
            <a:r>
              <a:rPr lang="fr-BE" sz="1200" b="1" i="0" dirty="0" err="1">
                <a:solidFill>
                  <a:srgbClr val="FF0000"/>
                </a:solidFill>
                <a:latin typeface="Verdana" pitchFamily="34" charset="0"/>
              </a:rPr>
              <a:t>be</a:t>
            </a:r>
            <a:r>
              <a:rPr lang="fr-BE" sz="1200" b="1" i="0" dirty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fr-BE" sz="1200" b="1" i="0" dirty="0" err="1">
                <a:solidFill>
                  <a:srgbClr val="FF0000"/>
                </a:solidFill>
                <a:latin typeface="Verdana" pitchFamily="34" charset="0"/>
              </a:rPr>
              <a:t>discussed</a:t>
            </a:r>
            <a:endParaRPr lang="en-GB" sz="1200" b="1" i="0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-180528" y="980728"/>
            <a:ext cx="8229600" cy="936625"/>
          </a:xfrm>
        </p:spPr>
        <p:txBody>
          <a:bodyPr/>
          <a:lstStyle/>
          <a:p>
            <a:r>
              <a:rPr lang="fr-BE" dirty="0" err="1" smtClean="0"/>
              <a:t>Financing</a:t>
            </a:r>
            <a:r>
              <a:rPr lang="fr-BE" dirty="0" smtClean="0"/>
              <a:t> of an Action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8212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Connector 37"/>
          <p:cNvCxnSpPr>
            <a:stCxn id="22" idx="2"/>
            <a:endCxn id="18" idx="0"/>
          </p:cNvCxnSpPr>
          <p:nvPr/>
        </p:nvCxnSpPr>
        <p:spPr bwMode="auto">
          <a:xfrm>
            <a:off x="5112565" y="3814229"/>
            <a:ext cx="2390144" cy="22317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Rounded Rectangle 21"/>
          <p:cNvSpPr/>
          <p:nvPr/>
        </p:nvSpPr>
        <p:spPr bwMode="auto">
          <a:xfrm rot="16200000">
            <a:off x="3487741" y="3294583"/>
            <a:ext cx="2210356" cy="103929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dirty="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0" y="116434"/>
            <a:ext cx="82296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altLang="fr-FR" kern="0" dirty="0" smtClean="0">
                <a:solidFill>
                  <a:srgbClr val="FFFFFF"/>
                </a:solidFill>
                <a:latin typeface="Calibri Light" panose="020F0302020204030204" pitchFamily="34" charset="0"/>
              </a:rPr>
              <a:t/>
            </a:r>
            <a:br>
              <a:rPr lang="en-GB" altLang="fr-FR" kern="0" dirty="0" smtClean="0">
                <a:solidFill>
                  <a:srgbClr val="FFFFFF"/>
                </a:solidFill>
                <a:latin typeface="Calibri Light" panose="020F0302020204030204" pitchFamily="34" charset="0"/>
              </a:rPr>
            </a:br>
            <a:r>
              <a:rPr lang="fr-BE" altLang="fr-FR" sz="2400" b="0" kern="0" dirty="0" smtClean="0">
                <a:solidFill>
                  <a:srgbClr val="FFC000"/>
                </a:solidFill>
                <a:latin typeface="Calibri Light" panose="020F0302020204030204" pitchFamily="34" charset="0"/>
              </a:rPr>
              <a:t>PROJECT 2B </a:t>
            </a:r>
            <a:r>
              <a:rPr lang="fr-BE" altLang="fr-FR" sz="2400" b="0" kern="0" dirty="0">
                <a:solidFill>
                  <a:srgbClr val="FFC000"/>
                </a:solidFill>
                <a:latin typeface="Calibri Light" panose="020F0302020204030204" pitchFamily="34" charset="0"/>
              </a:rPr>
              <a:t>-</a:t>
            </a:r>
            <a:r>
              <a:rPr lang="fr-BE" altLang="fr-FR" sz="2400" b="0" kern="0" dirty="0" smtClean="0">
                <a:solidFill>
                  <a:srgbClr val="FFC000"/>
                </a:solidFill>
                <a:latin typeface="Calibri Light" panose="020F0302020204030204" pitchFamily="34" charset="0"/>
              </a:rPr>
              <a:t> SCOPE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180461" y="2742105"/>
            <a:ext cx="319026" cy="1484177"/>
            <a:chOff x="6259513" y="1922463"/>
            <a:chExt cx="447675" cy="1474787"/>
          </a:xfrm>
          <a:solidFill>
            <a:srgbClr val="0F5494"/>
          </a:solidFill>
        </p:grpSpPr>
        <p:sp>
          <p:nvSpPr>
            <p:cNvPr id="7" name="Freeform 49"/>
            <p:cNvSpPr>
              <a:spLocks noEditPoints="1"/>
            </p:cNvSpPr>
            <p:nvPr/>
          </p:nvSpPr>
          <p:spPr bwMode="auto">
            <a:xfrm>
              <a:off x="6259513" y="1922463"/>
              <a:ext cx="447675" cy="1474787"/>
            </a:xfrm>
            <a:custGeom>
              <a:avLst/>
              <a:gdLst>
                <a:gd name="T0" fmla="*/ 251 w 282"/>
                <a:gd name="T1" fmla="*/ 841 h 929"/>
                <a:gd name="T2" fmla="*/ 234 w 282"/>
                <a:gd name="T3" fmla="*/ 744 h 929"/>
                <a:gd name="T4" fmla="*/ 222 w 282"/>
                <a:gd name="T5" fmla="*/ 658 h 929"/>
                <a:gd name="T6" fmla="*/ 219 w 282"/>
                <a:gd name="T7" fmla="*/ 505 h 929"/>
                <a:gd name="T8" fmla="*/ 211 w 282"/>
                <a:gd name="T9" fmla="*/ 387 h 929"/>
                <a:gd name="T10" fmla="*/ 205 w 282"/>
                <a:gd name="T11" fmla="*/ 334 h 929"/>
                <a:gd name="T12" fmla="*/ 207 w 282"/>
                <a:gd name="T13" fmla="*/ 322 h 929"/>
                <a:gd name="T14" fmla="*/ 222 w 282"/>
                <a:gd name="T15" fmla="*/ 310 h 929"/>
                <a:gd name="T16" fmla="*/ 254 w 282"/>
                <a:gd name="T17" fmla="*/ 297 h 929"/>
                <a:gd name="T18" fmla="*/ 245 w 282"/>
                <a:gd name="T19" fmla="*/ 239 h 929"/>
                <a:gd name="T20" fmla="*/ 214 w 282"/>
                <a:gd name="T21" fmla="*/ 169 h 929"/>
                <a:gd name="T22" fmla="*/ 151 w 282"/>
                <a:gd name="T23" fmla="*/ 140 h 929"/>
                <a:gd name="T24" fmla="*/ 140 w 282"/>
                <a:gd name="T25" fmla="*/ 125 h 929"/>
                <a:gd name="T26" fmla="*/ 154 w 282"/>
                <a:gd name="T27" fmla="*/ 92 h 929"/>
                <a:gd name="T28" fmla="*/ 153 w 282"/>
                <a:gd name="T29" fmla="*/ 34 h 929"/>
                <a:gd name="T30" fmla="*/ 106 w 282"/>
                <a:gd name="T31" fmla="*/ 0 h 929"/>
                <a:gd name="T32" fmla="*/ 69 w 282"/>
                <a:gd name="T33" fmla="*/ 44 h 929"/>
                <a:gd name="T34" fmla="*/ 66 w 282"/>
                <a:gd name="T35" fmla="*/ 77 h 929"/>
                <a:gd name="T36" fmla="*/ 83 w 282"/>
                <a:gd name="T37" fmla="*/ 123 h 929"/>
                <a:gd name="T38" fmla="*/ 15 w 282"/>
                <a:gd name="T39" fmla="*/ 158 h 929"/>
                <a:gd name="T40" fmla="*/ 0 w 282"/>
                <a:gd name="T41" fmla="*/ 223 h 929"/>
                <a:gd name="T42" fmla="*/ 12 w 282"/>
                <a:gd name="T43" fmla="*/ 326 h 929"/>
                <a:gd name="T44" fmla="*/ 9 w 282"/>
                <a:gd name="T45" fmla="*/ 447 h 929"/>
                <a:gd name="T46" fmla="*/ 35 w 282"/>
                <a:gd name="T47" fmla="*/ 667 h 929"/>
                <a:gd name="T48" fmla="*/ 31 w 282"/>
                <a:gd name="T49" fmla="*/ 815 h 929"/>
                <a:gd name="T50" fmla="*/ 20 w 282"/>
                <a:gd name="T51" fmla="*/ 900 h 929"/>
                <a:gd name="T52" fmla="*/ 38 w 282"/>
                <a:gd name="T53" fmla="*/ 929 h 929"/>
                <a:gd name="T54" fmla="*/ 79 w 282"/>
                <a:gd name="T55" fmla="*/ 905 h 929"/>
                <a:gd name="T56" fmla="*/ 97 w 282"/>
                <a:gd name="T57" fmla="*/ 851 h 929"/>
                <a:gd name="T58" fmla="*/ 106 w 282"/>
                <a:gd name="T59" fmla="*/ 720 h 929"/>
                <a:gd name="T60" fmla="*/ 123 w 282"/>
                <a:gd name="T61" fmla="*/ 607 h 929"/>
                <a:gd name="T62" fmla="*/ 137 w 282"/>
                <a:gd name="T63" fmla="*/ 581 h 929"/>
                <a:gd name="T64" fmla="*/ 151 w 282"/>
                <a:gd name="T65" fmla="*/ 642 h 929"/>
                <a:gd name="T66" fmla="*/ 160 w 282"/>
                <a:gd name="T67" fmla="*/ 703 h 929"/>
                <a:gd name="T68" fmla="*/ 185 w 282"/>
                <a:gd name="T69" fmla="*/ 857 h 929"/>
                <a:gd name="T70" fmla="*/ 217 w 282"/>
                <a:gd name="T71" fmla="*/ 891 h 929"/>
                <a:gd name="T72" fmla="*/ 270 w 282"/>
                <a:gd name="T73" fmla="*/ 911 h 929"/>
                <a:gd name="T74" fmla="*/ 274 w 282"/>
                <a:gd name="T75" fmla="*/ 875 h 929"/>
                <a:gd name="T76" fmla="*/ 71 w 282"/>
                <a:gd name="T77" fmla="*/ 368 h 929"/>
                <a:gd name="T78" fmla="*/ 123 w 282"/>
                <a:gd name="T79" fmla="*/ 333 h 929"/>
                <a:gd name="T80" fmla="*/ 129 w 282"/>
                <a:gd name="T81" fmla="*/ 303 h 929"/>
                <a:gd name="T82" fmla="*/ 122 w 282"/>
                <a:gd name="T83" fmla="*/ 293 h 929"/>
                <a:gd name="T84" fmla="*/ 92 w 282"/>
                <a:gd name="T85" fmla="*/ 288 h 929"/>
                <a:gd name="T86" fmla="*/ 111 w 282"/>
                <a:gd name="T87" fmla="*/ 280 h 929"/>
                <a:gd name="T88" fmla="*/ 125 w 282"/>
                <a:gd name="T89" fmla="*/ 256 h 929"/>
                <a:gd name="T90" fmla="*/ 105 w 282"/>
                <a:gd name="T91" fmla="*/ 249 h 929"/>
                <a:gd name="T92" fmla="*/ 79 w 282"/>
                <a:gd name="T93" fmla="*/ 231 h 929"/>
                <a:gd name="T94" fmla="*/ 65 w 282"/>
                <a:gd name="T95" fmla="*/ 191 h 929"/>
                <a:gd name="T96" fmla="*/ 199 w 282"/>
                <a:gd name="T97" fmla="*/ 199 h 929"/>
                <a:gd name="T98" fmla="*/ 151 w 282"/>
                <a:gd name="T99" fmla="*/ 252 h 929"/>
                <a:gd name="T100" fmla="*/ 143 w 282"/>
                <a:gd name="T101" fmla="*/ 293 h 929"/>
                <a:gd name="T102" fmla="*/ 140 w 282"/>
                <a:gd name="T103" fmla="*/ 297 h 929"/>
                <a:gd name="T104" fmla="*/ 146 w 282"/>
                <a:gd name="T105" fmla="*/ 313 h 929"/>
                <a:gd name="T106" fmla="*/ 146 w 282"/>
                <a:gd name="T107" fmla="*/ 322 h 929"/>
                <a:gd name="T108" fmla="*/ 170 w 282"/>
                <a:gd name="T109" fmla="*/ 331 h 929"/>
                <a:gd name="T110" fmla="*/ 75 w 282"/>
                <a:gd name="T111" fmla="*/ 283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2" h="929">
                  <a:moveTo>
                    <a:pt x="274" y="875"/>
                  </a:moveTo>
                  <a:lnTo>
                    <a:pt x="274" y="875"/>
                  </a:lnTo>
                  <a:lnTo>
                    <a:pt x="264" y="866"/>
                  </a:lnTo>
                  <a:lnTo>
                    <a:pt x="253" y="858"/>
                  </a:lnTo>
                  <a:lnTo>
                    <a:pt x="242" y="852"/>
                  </a:lnTo>
                  <a:lnTo>
                    <a:pt x="242" y="848"/>
                  </a:lnTo>
                  <a:lnTo>
                    <a:pt x="251" y="841"/>
                  </a:lnTo>
                  <a:lnTo>
                    <a:pt x="251" y="841"/>
                  </a:lnTo>
                  <a:lnTo>
                    <a:pt x="253" y="829"/>
                  </a:lnTo>
                  <a:lnTo>
                    <a:pt x="251" y="818"/>
                  </a:lnTo>
                  <a:lnTo>
                    <a:pt x="250" y="807"/>
                  </a:lnTo>
                  <a:lnTo>
                    <a:pt x="250" y="807"/>
                  </a:lnTo>
                  <a:lnTo>
                    <a:pt x="240" y="780"/>
                  </a:lnTo>
                  <a:lnTo>
                    <a:pt x="236" y="761"/>
                  </a:lnTo>
                  <a:lnTo>
                    <a:pt x="234" y="744"/>
                  </a:lnTo>
                  <a:lnTo>
                    <a:pt x="234" y="744"/>
                  </a:lnTo>
                  <a:lnTo>
                    <a:pt x="236" y="715"/>
                  </a:lnTo>
                  <a:lnTo>
                    <a:pt x="234" y="703"/>
                  </a:lnTo>
                  <a:lnTo>
                    <a:pt x="231" y="698"/>
                  </a:lnTo>
                  <a:lnTo>
                    <a:pt x="228" y="693"/>
                  </a:lnTo>
                  <a:lnTo>
                    <a:pt x="228" y="693"/>
                  </a:lnTo>
                  <a:lnTo>
                    <a:pt x="225" y="687"/>
                  </a:lnTo>
                  <a:lnTo>
                    <a:pt x="223" y="679"/>
                  </a:lnTo>
                  <a:lnTo>
                    <a:pt x="222" y="658"/>
                  </a:lnTo>
                  <a:lnTo>
                    <a:pt x="220" y="627"/>
                  </a:lnTo>
                  <a:lnTo>
                    <a:pt x="220" y="627"/>
                  </a:lnTo>
                  <a:lnTo>
                    <a:pt x="222" y="615"/>
                  </a:lnTo>
                  <a:lnTo>
                    <a:pt x="222" y="595"/>
                  </a:lnTo>
                  <a:lnTo>
                    <a:pt x="223" y="570"/>
                  </a:lnTo>
                  <a:lnTo>
                    <a:pt x="223" y="548"/>
                  </a:lnTo>
                  <a:lnTo>
                    <a:pt x="223" y="548"/>
                  </a:lnTo>
                  <a:lnTo>
                    <a:pt x="219" y="505"/>
                  </a:lnTo>
                  <a:lnTo>
                    <a:pt x="216" y="481"/>
                  </a:lnTo>
                  <a:lnTo>
                    <a:pt x="234" y="478"/>
                  </a:lnTo>
                  <a:lnTo>
                    <a:pt x="234" y="478"/>
                  </a:lnTo>
                  <a:lnTo>
                    <a:pt x="228" y="448"/>
                  </a:lnTo>
                  <a:lnTo>
                    <a:pt x="222" y="424"/>
                  </a:lnTo>
                  <a:lnTo>
                    <a:pt x="217" y="404"/>
                  </a:lnTo>
                  <a:lnTo>
                    <a:pt x="217" y="404"/>
                  </a:lnTo>
                  <a:lnTo>
                    <a:pt x="211" y="387"/>
                  </a:lnTo>
                  <a:lnTo>
                    <a:pt x="207" y="365"/>
                  </a:lnTo>
                  <a:lnTo>
                    <a:pt x="202" y="347"/>
                  </a:lnTo>
                  <a:lnTo>
                    <a:pt x="202" y="336"/>
                  </a:lnTo>
                  <a:lnTo>
                    <a:pt x="202" y="336"/>
                  </a:lnTo>
                  <a:lnTo>
                    <a:pt x="202" y="334"/>
                  </a:lnTo>
                  <a:lnTo>
                    <a:pt x="202" y="334"/>
                  </a:lnTo>
                  <a:lnTo>
                    <a:pt x="205" y="334"/>
                  </a:lnTo>
                  <a:lnTo>
                    <a:pt x="205" y="334"/>
                  </a:lnTo>
                  <a:lnTo>
                    <a:pt x="207" y="334"/>
                  </a:lnTo>
                  <a:lnTo>
                    <a:pt x="208" y="333"/>
                  </a:lnTo>
                  <a:lnTo>
                    <a:pt x="207" y="328"/>
                  </a:lnTo>
                  <a:lnTo>
                    <a:pt x="207" y="328"/>
                  </a:lnTo>
                  <a:lnTo>
                    <a:pt x="208" y="326"/>
                  </a:lnTo>
                  <a:lnTo>
                    <a:pt x="208" y="323"/>
                  </a:lnTo>
                  <a:lnTo>
                    <a:pt x="207" y="322"/>
                  </a:lnTo>
                  <a:lnTo>
                    <a:pt x="207" y="322"/>
                  </a:lnTo>
                  <a:lnTo>
                    <a:pt x="208" y="320"/>
                  </a:lnTo>
                  <a:lnTo>
                    <a:pt x="210" y="319"/>
                  </a:lnTo>
                  <a:lnTo>
                    <a:pt x="210" y="316"/>
                  </a:lnTo>
                  <a:lnTo>
                    <a:pt x="210" y="316"/>
                  </a:lnTo>
                  <a:lnTo>
                    <a:pt x="210" y="314"/>
                  </a:lnTo>
                  <a:lnTo>
                    <a:pt x="208" y="313"/>
                  </a:lnTo>
                  <a:lnTo>
                    <a:pt x="208" y="313"/>
                  </a:lnTo>
                  <a:lnTo>
                    <a:pt x="222" y="310"/>
                  </a:lnTo>
                  <a:lnTo>
                    <a:pt x="231" y="308"/>
                  </a:lnTo>
                  <a:lnTo>
                    <a:pt x="237" y="308"/>
                  </a:lnTo>
                  <a:lnTo>
                    <a:pt x="237" y="308"/>
                  </a:lnTo>
                  <a:lnTo>
                    <a:pt x="244" y="308"/>
                  </a:lnTo>
                  <a:lnTo>
                    <a:pt x="248" y="305"/>
                  </a:lnTo>
                  <a:lnTo>
                    <a:pt x="253" y="302"/>
                  </a:lnTo>
                  <a:lnTo>
                    <a:pt x="254" y="297"/>
                  </a:lnTo>
                  <a:lnTo>
                    <a:pt x="254" y="297"/>
                  </a:lnTo>
                  <a:lnTo>
                    <a:pt x="256" y="289"/>
                  </a:lnTo>
                  <a:lnTo>
                    <a:pt x="256" y="280"/>
                  </a:lnTo>
                  <a:lnTo>
                    <a:pt x="256" y="269"/>
                  </a:lnTo>
                  <a:lnTo>
                    <a:pt x="254" y="260"/>
                  </a:lnTo>
                  <a:lnTo>
                    <a:pt x="254" y="260"/>
                  </a:lnTo>
                  <a:lnTo>
                    <a:pt x="251" y="249"/>
                  </a:lnTo>
                  <a:lnTo>
                    <a:pt x="248" y="243"/>
                  </a:lnTo>
                  <a:lnTo>
                    <a:pt x="245" y="239"/>
                  </a:lnTo>
                  <a:lnTo>
                    <a:pt x="245" y="239"/>
                  </a:lnTo>
                  <a:lnTo>
                    <a:pt x="237" y="229"/>
                  </a:lnTo>
                  <a:lnTo>
                    <a:pt x="234" y="223"/>
                  </a:lnTo>
                  <a:lnTo>
                    <a:pt x="234" y="223"/>
                  </a:lnTo>
                  <a:lnTo>
                    <a:pt x="223" y="195"/>
                  </a:lnTo>
                  <a:lnTo>
                    <a:pt x="223" y="195"/>
                  </a:lnTo>
                  <a:lnTo>
                    <a:pt x="214" y="169"/>
                  </a:lnTo>
                  <a:lnTo>
                    <a:pt x="214" y="169"/>
                  </a:lnTo>
                  <a:lnTo>
                    <a:pt x="214" y="165"/>
                  </a:lnTo>
                  <a:lnTo>
                    <a:pt x="213" y="160"/>
                  </a:lnTo>
                  <a:lnTo>
                    <a:pt x="208" y="155"/>
                  </a:lnTo>
                  <a:lnTo>
                    <a:pt x="200" y="152"/>
                  </a:lnTo>
                  <a:lnTo>
                    <a:pt x="200" y="152"/>
                  </a:lnTo>
                  <a:lnTo>
                    <a:pt x="171" y="146"/>
                  </a:lnTo>
                  <a:lnTo>
                    <a:pt x="159" y="143"/>
                  </a:lnTo>
                  <a:lnTo>
                    <a:pt x="151" y="140"/>
                  </a:lnTo>
                  <a:lnTo>
                    <a:pt x="151" y="140"/>
                  </a:lnTo>
                  <a:lnTo>
                    <a:pt x="151" y="138"/>
                  </a:lnTo>
                  <a:lnTo>
                    <a:pt x="149" y="135"/>
                  </a:lnTo>
                  <a:lnTo>
                    <a:pt x="148" y="131"/>
                  </a:lnTo>
                  <a:lnTo>
                    <a:pt x="145" y="129"/>
                  </a:lnTo>
                  <a:lnTo>
                    <a:pt x="140" y="128"/>
                  </a:lnTo>
                  <a:lnTo>
                    <a:pt x="140" y="125"/>
                  </a:lnTo>
                  <a:lnTo>
                    <a:pt x="140" y="125"/>
                  </a:lnTo>
                  <a:lnTo>
                    <a:pt x="142" y="115"/>
                  </a:lnTo>
                  <a:lnTo>
                    <a:pt x="145" y="106"/>
                  </a:lnTo>
                  <a:lnTo>
                    <a:pt x="145" y="98"/>
                  </a:lnTo>
                  <a:lnTo>
                    <a:pt x="145" y="98"/>
                  </a:lnTo>
                  <a:lnTo>
                    <a:pt x="149" y="98"/>
                  </a:lnTo>
                  <a:lnTo>
                    <a:pt x="153" y="97"/>
                  </a:lnTo>
                  <a:lnTo>
                    <a:pt x="154" y="92"/>
                  </a:lnTo>
                  <a:lnTo>
                    <a:pt x="154" y="92"/>
                  </a:lnTo>
                  <a:lnTo>
                    <a:pt x="159" y="71"/>
                  </a:lnTo>
                  <a:lnTo>
                    <a:pt x="159" y="71"/>
                  </a:lnTo>
                  <a:lnTo>
                    <a:pt x="157" y="69"/>
                  </a:lnTo>
                  <a:lnTo>
                    <a:pt x="153" y="68"/>
                  </a:lnTo>
                  <a:lnTo>
                    <a:pt x="153" y="68"/>
                  </a:lnTo>
                  <a:lnTo>
                    <a:pt x="154" y="38"/>
                  </a:lnTo>
                  <a:lnTo>
                    <a:pt x="154" y="38"/>
                  </a:lnTo>
                  <a:lnTo>
                    <a:pt x="153" y="34"/>
                  </a:lnTo>
                  <a:lnTo>
                    <a:pt x="151" y="27"/>
                  </a:lnTo>
                  <a:lnTo>
                    <a:pt x="148" y="21"/>
                  </a:lnTo>
                  <a:lnTo>
                    <a:pt x="143" y="15"/>
                  </a:lnTo>
                  <a:lnTo>
                    <a:pt x="137" y="9"/>
                  </a:lnTo>
                  <a:lnTo>
                    <a:pt x="129" y="4"/>
                  </a:lnTo>
                  <a:lnTo>
                    <a:pt x="119" y="1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00" y="0"/>
                  </a:lnTo>
                  <a:lnTo>
                    <a:pt x="96" y="1"/>
                  </a:lnTo>
                  <a:lnTo>
                    <a:pt x="86" y="6"/>
                  </a:lnTo>
                  <a:lnTo>
                    <a:pt x="80" y="12"/>
                  </a:lnTo>
                  <a:lnTo>
                    <a:pt x="74" y="20"/>
                  </a:lnTo>
                  <a:lnTo>
                    <a:pt x="71" y="27"/>
                  </a:lnTo>
                  <a:lnTo>
                    <a:pt x="69" y="35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1" y="68"/>
                  </a:lnTo>
                  <a:lnTo>
                    <a:pt x="68" y="69"/>
                  </a:lnTo>
                  <a:lnTo>
                    <a:pt x="66" y="72"/>
                  </a:lnTo>
                  <a:lnTo>
                    <a:pt x="65" y="74"/>
                  </a:lnTo>
                  <a:lnTo>
                    <a:pt x="66" y="77"/>
                  </a:lnTo>
                  <a:lnTo>
                    <a:pt x="66" y="77"/>
                  </a:lnTo>
                  <a:lnTo>
                    <a:pt x="68" y="86"/>
                  </a:lnTo>
                  <a:lnTo>
                    <a:pt x="71" y="92"/>
                  </a:lnTo>
                  <a:lnTo>
                    <a:pt x="74" y="97"/>
                  </a:lnTo>
                  <a:lnTo>
                    <a:pt x="75" y="98"/>
                  </a:lnTo>
                  <a:lnTo>
                    <a:pt x="79" y="98"/>
                  </a:lnTo>
                  <a:lnTo>
                    <a:pt x="83" y="123"/>
                  </a:lnTo>
                  <a:lnTo>
                    <a:pt x="83" y="123"/>
                  </a:lnTo>
                  <a:lnTo>
                    <a:pt x="79" y="128"/>
                  </a:lnTo>
                  <a:lnTo>
                    <a:pt x="75" y="132"/>
                  </a:lnTo>
                  <a:lnTo>
                    <a:pt x="69" y="137"/>
                  </a:lnTo>
                  <a:lnTo>
                    <a:pt x="69" y="137"/>
                  </a:lnTo>
                  <a:lnTo>
                    <a:pt x="46" y="146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15" y="158"/>
                  </a:lnTo>
                  <a:lnTo>
                    <a:pt x="9" y="163"/>
                  </a:lnTo>
                  <a:lnTo>
                    <a:pt x="6" y="171"/>
                  </a:lnTo>
                  <a:lnTo>
                    <a:pt x="5" y="183"/>
                  </a:lnTo>
                  <a:lnTo>
                    <a:pt x="5" y="183"/>
                  </a:lnTo>
                  <a:lnTo>
                    <a:pt x="2" y="206"/>
                  </a:lnTo>
                  <a:lnTo>
                    <a:pt x="0" y="214"/>
                  </a:lnTo>
                  <a:lnTo>
                    <a:pt x="0" y="223"/>
                  </a:lnTo>
                  <a:lnTo>
                    <a:pt x="0" y="223"/>
                  </a:lnTo>
                  <a:lnTo>
                    <a:pt x="0" y="249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99"/>
                  </a:lnTo>
                  <a:lnTo>
                    <a:pt x="2" y="306"/>
                  </a:lnTo>
                  <a:lnTo>
                    <a:pt x="3" y="314"/>
                  </a:lnTo>
                  <a:lnTo>
                    <a:pt x="8" y="320"/>
                  </a:lnTo>
                  <a:lnTo>
                    <a:pt x="12" y="326"/>
                  </a:lnTo>
                  <a:lnTo>
                    <a:pt x="18" y="333"/>
                  </a:lnTo>
                  <a:lnTo>
                    <a:pt x="28" y="337"/>
                  </a:lnTo>
                  <a:lnTo>
                    <a:pt x="28" y="337"/>
                  </a:lnTo>
                  <a:lnTo>
                    <a:pt x="22" y="359"/>
                  </a:lnTo>
                  <a:lnTo>
                    <a:pt x="17" y="384"/>
                  </a:lnTo>
                  <a:lnTo>
                    <a:pt x="12" y="416"/>
                  </a:lnTo>
                  <a:lnTo>
                    <a:pt x="12" y="416"/>
                  </a:lnTo>
                  <a:lnTo>
                    <a:pt x="9" y="447"/>
                  </a:lnTo>
                  <a:lnTo>
                    <a:pt x="9" y="470"/>
                  </a:lnTo>
                  <a:lnTo>
                    <a:pt x="9" y="490"/>
                  </a:lnTo>
                  <a:lnTo>
                    <a:pt x="28" y="493"/>
                  </a:lnTo>
                  <a:lnTo>
                    <a:pt x="28" y="493"/>
                  </a:lnTo>
                  <a:lnTo>
                    <a:pt x="32" y="562"/>
                  </a:lnTo>
                  <a:lnTo>
                    <a:pt x="32" y="562"/>
                  </a:lnTo>
                  <a:lnTo>
                    <a:pt x="35" y="632"/>
                  </a:lnTo>
                  <a:lnTo>
                    <a:pt x="35" y="667"/>
                  </a:lnTo>
                  <a:lnTo>
                    <a:pt x="34" y="704"/>
                  </a:lnTo>
                  <a:lnTo>
                    <a:pt x="34" y="704"/>
                  </a:lnTo>
                  <a:lnTo>
                    <a:pt x="34" y="740"/>
                  </a:lnTo>
                  <a:lnTo>
                    <a:pt x="34" y="767"/>
                  </a:lnTo>
                  <a:lnTo>
                    <a:pt x="34" y="792"/>
                  </a:lnTo>
                  <a:lnTo>
                    <a:pt x="34" y="803"/>
                  </a:lnTo>
                  <a:lnTo>
                    <a:pt x="31" y="815"/>
                  </a:lnTo>
                  <a:lnTo>
                    <a:pt x="31" y="815"/>
                  </a:lnTo>
                  <a:lnTo>
                    <a:pt x="29" y="827"/>
                  </a:lnTo>
                  <a:lnTo>
                    <a:pt x="28" y="840"/>
                  </a:lnTo>
                  <a:lnTo>
                    <a:pt x="29" y="863"/>
                  </a:lnTo>
                  <a:lnTo>
                    <a:pt x="31" y="880"/>
                  </a:lnTo>
                  <a:lnTo>
                    <a:pt x="32" y="889"/>
                  </a:lnTo>
                  <a:lnTo>
                    <a:pt x="32" y="889"/>
                  </a:lnTo>
                  <a:lnTo>
                    <a:pt x="28" y="892"/>
                  </a:lnTo>
                  <a:lnTo>
                    <a:pt x="20" y="900"/>
                  </a:lnTo>
                  <a:lnTo>
                    <a:pt x="17" y="905"/>
                  </a:lnTo>
                  <a:lnTo>
                    <a:pt x="15" y="911"/>
                  </a:lnTo>
                  <a:lnTo>
                    <a:pt x="15" y="917"/>
                  </a:lnTo>
                  <a:lnTo>
                    <a:pt x="18" y="921"/>
                  </a:lnTo>
                  <a:lnTo>
                    <a:pt x="18" y="921"/>
                  </a:lnTo>
                  <a:lnTo>
                    <a:pt x="25" y="928"/>
                  </a:lnTo>
                  <a:lnTo>
                    <a:pt x="31" y="929"/>
                  </a:lnTo>
                  <a:lnTo>
                    <a:pt x="38" y="929"/>
                  </a:lnTo>
                  <a:lnTo>
                    <a:pt x="46" y="928"/>
                  </a:lnTo>
                  <a:lnTo>
                    <a:pt x="52" y="925"/>
                  </a:lnTo>
                  <a:lnTo>
                    <a:pt x="60" y="921"/>
                  </a:lnTo>
                  <a:lnTo>
                    <a:pt x="65" y="917"/>
                  </a:lnTo>
                  <a:lnTo>
                    <a:pt x="69" y="911"/>
                  </a:lnTo>
                  <a:lnTo>
                    <a:pt x="69" y="911"/>
                  </a:lnTo>
                  <a:lnTo>
                    <a:pt x="74" y="908"/>
                  </a:lnTo>
                  <a:lnTo>
                    <a:pt x="79" y="905"/>
                  </a:lnTo>
                  <a:lnTo>
                    <a:pt x="89" y="900"/>
                  </a:lnTo>
                  <a:lnTo>
                    <a:pt x="94" y="897"/>
                  </a:lnTo>
                  <a:lnTo>
                    <a:pt x="97" y="892"/>
                  </a:lnTo>
                  <a:lnTo>
                    <a:pt x="97" y="886"/>
                  </a:lnTo>
                  <a:lnTo>
                    <a:pt x="96" y="877"/>
                  </a:lnTo>
                  <a:lnTo>
                    <a:pt x="102" y="874"/>
                  </a:lnTo>
                  <a:lnTo>
                    <a:pt x="102" y="874"/>
                  </a:lnTo>
                  <a:lnTo>
                    <a:pt x="97" y="851"/>
                  </a:lnTo>
                  <a:lnTo>
                    <a:pt x="94" y="831"/>
                  </a:lnTo>
                  <a:lnTo>
                    <a:pt x="92" y="812"/>
                  </a:lnTo>
                  <a:lnTo>
                    <a:pt x="92" y="812"/>
                  </a:lnTo>
                  <a:lnTo>
                    <a:pt x="96" y="797"/>
                  </a:lnTo>
                  <a:lnTo>
                    <a:pt x="100" y="774"/>
                  </a:lnTo>
                  <a:lnTo>
                    <a:pt x="105" y="749"/>
                  </a:lnTo>
                  <a:lnTo>
                    <a:pt x="106" y="735"/>
                  </a:lnTo>
                  <a:lnTo>
                    <a:pt x="106" y="720"/>
                  </a:lnTo>
                  <a:lnTo>
                    <a:pt x="106" y="720"/>
                  </a:lnTo>
                  <a:lnTo>
                    <a:pt x="106" y="707"/>
                  </a:lnTo>
                  <a:lnTo>
                    <a:pt x="106" y="696"/>
                  </a:lnTo>
                  <a:lnTo>
                    <a:pt x="109" y="679"/>
                  </a:lnTo>
                  <a:lnTo>
                    <a:pt x="112" y="669"/>
                  </a:lnTo>
                  <a:lnTo>
                    <a:pt x="116" y="656"/>
                  </a:lnTo>
                  <a:lnTo>
                    <a:pt x="116" y="656"/>
                  </a:lnTo>
                  <a:lnTo>
                    <a:pt x="123" y="607"/>
                  </a:lnTo>
                  <a:lnTo>
                    <a:pt x="126" y="579"/>
                  </a:lnTo>
                  <a:lnTo>
                    <a:pt x="126" y="567"/>
                  </a:lnTo>
                  <a:lnTo>
                    <a:pt x="125" y="558"/>
                  </a:lnTo>
                  <a:lnTo>
                    <a:pt x="125" y="558"/>
                  </a:lnTo>
                  <a:lnTo>
                    <a:pt x="129" y="565"/>
                  </a:lnTo>
                  <a:lnTo>
                    <a:pt x="134" y="573"/>
                  </a:lnTo>
                  <a:lnTo>
                    <a:pt x="137" y="581"/>
                  </a:lnTo>
                  <a:lnTo>
                    <a:pt x="137" y="581"/>
                  </a:lnTo>
                  <a:lnTo>
                    <a:pt x="139" y="589"/>
                  </a:lnTo>
                  <a:lnTo>
                    <a:pt x="139" y="595"/>
                  </a:lnTo>
                  <a:lnTo>
                    <a:pt x="139" y="602"/>
                  </a:lnTo>
                  <a:lnTo>
                    <a:pt x="142" y="613"/>
                  </a:lnTo>
                  <a:lnTo>
                    <a:pt x="142" y="613"/>
                  </a:lnTo>
                  <a:lnTo>
                    <a:pt x="149" y="630"/>
                  </a:lnTo>
                  <a:lnTo>
                    <a:pt x="151" y="636"/>
                  </a:lnTo>
                  <a:lnTo>
                    <a:pt x="151" y="642"/>
                  </a:lnTo>
                  <a:lnTo>
                    <a:pt x="151" y="642"/>
                  </a:lnTo>
                  <a:lnTo>
                    <a:pt x="153" y="661"/>
                  </a:lnTo>
                  <a:lnTo>
                    <a:pt x="157" y="676"/>
                  </a:lnTo>
                  <a:lnTo>
                    <a:pt x="157" y="676"/>
                  </a:lnTo>
                  <a:lnTo>
                    <a:pt x="159" y="683"/>
                  </a:lnTo>
                  <a:lnTo>
                    <a:pt x="159" y="689"/>
                  </a:lnTo>
                  <a:lnTo>
                    <a:pt x="160" y="703"/>
                  </a:lnTo>
                  <a:lnTo>
                    <a:pt x="160" y="703"/>
                  </a:lnTo>
                  <a:lnTo>
                    <a:pt x="176" y="801"/>
                  </a:lnTo>
                  <a:lnTo>
                    <a:pt x="176" y="801"/>
                  </a:lnTo>
                  <a:lnTo>
                    <a:pt x="177" y="814"/>
                  </a:lnTo>
                  <a:lnTo>
                    <a:pt x="182" y="829"/>
                  </a:lnTo>
                  <a:lnTo>
                    <a:pt x="188" y="848"/>
                  </a:lnTo>
                  <a:lnTo>
                    <a:pt x="188" y="848"/>
                  </a:lnTo>
                  <a:lnTo>
                    <a:pt x="186" y="852"/>
                  </a:lnTo>
                  <a:lnTo>
                    <a:pt x="185" y="857"/>
                  </a:lnTo>
                  <a:lnTo>
                    <a:pt x="183" y="861"/>
                  </a:lnTo>
                  <a:lnTo>
                    <a:pt x="183" y="861"/>
                  </a:lnTo>
                  <a:lnTo>
                    <a:pt x="185" y="868"/>
                  </a:lnTo>
                  <a:lnTo>
                    <a:pt x="186" y="872"/>
                  </a:lnTo>
                  <a:lnTo>
                    <a:pt x="193" y="877"/>
                  </a:lnTo>
                  <a:lnTo>
                    <a:pt x="200" y="881"/>
                  </a:lnTo>
                  <a:lnTo>
                    <a:pt x="200" y="881"/>
                  </a:lnTo>
                  <a:lnTo>
                    <a:pt x="217" y="891"/>
                  </a:lnTo>
                  <a:lnTo>
                    <a:pt x="227" y="895"/>
                  </a:lnTo>
                  <a:lnTo>
                    <a:pt x="236" y="901"/>
                  </a:lnTo>
                  <a:lnTo>
                    <a:pt x="236" y="901"/>
                  </a:lnTo>
                  <a:lnTo>
                    <a:pt x="244" y="908"/>
                  </a:lnTo>
                  <a:lnTo>
                    <a:pt x="253" y="912"/>
                  </a:lnTo>
                  <a:lnTo>
                    <a:pt x="262" y="914"/>
                  </a:lnTo>
                  <a:lnTo>
                    <a:pt x="270" y="911"/>
                  </a:lnTo>
                  <a:lnTo>
                    <a:pt x="270" y="911"/>
                  </a:lnTo>
                  <a:lnTo>
                    <a:pt x="274" y="909"/>
                  </a:lnTo>
                  <a:lnTo>
                    <a:pt x="277" y="906"/>
                  </a:lnTo>
                  <a:lnTo>
                    <a:pt x="281" y="901"/>
                  </a:lnTo>
                  <a:lnTo>
                    <a:pt x="282" y="897"/>
                  </a:lnTo>
                  <a:lnTo>
                    <a:pt x="282" y="892"/>
                  </a:lnTo>
                  <a:lnTo>
                    <a:pt x="281" y="886"/>
                  </a:lnTo>
                  <a:lnTo>
                    <a:pt x="279" y="881"/>
                  </a:lnTo>
                  <a:lnTo>
                    <a:pt x="274" y="875"/>
                  </a:lnTo>
                  <a:lnTo>
                    <a:pt x="274" y="875"/>
                  </a:lnTo>
                  <a:close/>
                  <a:moveTo>
                    <a:pt x="197" y="359"/>
                  </a:moveTo>
                  <a:lnTo>
                    <a:pt x="197" y="359"/>
                  </a:lnTo>
                  <a:lnTo>
                    <a:pt x="197" y="363"/>
                  </a:lnTo>
                  <a:lnTo>
                    <a:pt x="194" y="367"/>
                  </a:lnTo>
                  <a:lnTo>
                    <a:pt x="191" y="368"/>
                  </a:lnTo>
                  <a:lnTo>
                    <a:pt x="186" y="370"/>
                  </a:lnTo>
                  <a:lnTo>
                    <a:pt x="71" y="368"/>
                  </a:lnTo>
                  <a:lnTo>
                    <a:pt x="71" y="368"/>
                  </a:lnTo>
                  <a:lnTo>
                    <a:pt x="66" y="368"/>
                  </a:lnTo>
                  <a:lnTo>
                    <a:pt x="63" y="365"/>
                  </a:lnTo>
                  <a:lnTo>
                    <a:pt x="62" y="362"/>
                  </a:lnTo>
                  <a:lnTo>
                    <a:pt x="60" y="359"/>
                  </a:lnTo>
                  <a:lnTo>
                    <a:pt x="60" y="331"/>
                  </a:lnTo>
                  <a:lnTo>
                    <a:pt x="120" y="343"/>
                  </a:lnTo>
                  <a:lnTo>
                    <a:pt x="123" y="333"/>
                  </a:lnTo>
                  <a:lnTo>
                    <a:pt x="123" y="333"/>
                  </a:lnTo>
                  <a:lnTo>
                    <a:pt x="123" y="333"/>
                  </a:lnTo>
                  <a:lnTo>
                    <a:pt x="123" y="333"/>
                  </a:lnTo>
                  <a:lnTo>
                    <a:pt x="123" y="333"/>
                  </a:lnTo>
                  <a:lnTo>
                    <a:pt x="123" y="331"/>
                  </a:lnTo>
                  <a:lnTo>
                    <a:pt x="123" y="331"/>
                  </a:lnTo>
                  <a:lnTo>
                    <a:pt x="126" y="320"/>
                  </a:lnTo>
                  <a:lnTo>
                    <a:pt x="129" y="303"/>
                  </a:lnTo>
                  <a:lnTo>
                    <a:pt x="129" y="303"/>
                  </a:lnTo>
                  <a:lnTo>
                    <a:pt x="131" y="297"/>
                  </a:lnTo>
                  <a:lnTo>
                    <a:pt x="131" y="297"/>
                  </a:lnTo>
                  <a:lnTo>
                    <a:pt x="131" y="294"/>
                  </a:lnTo>
                  <a:lnTo>
                    <a:pt x="131" y="294"/>
                  </a:lnTo>
                  <a:lnTo>
                    <a:pt x="125" y="293"/>
                  </a:lnTo>
                  <a:lnTo>
                    <a:pt x="125" y="293"/>
                  </a:lnTo>
                  <a:lnTo>
                    <a:pt x="122" y="293"/>
                  </a:lnTo>
                  <a:lnTo>
                    <a:pt x="122" y="293"/>
                  </a:lnTo>
                  <a:lnTo>
                    <a:pt x="120" y="293"/>
                  </a:lnTo>
                  <a:lnTo>
                    <a:pt x="120" y="293"/>
                  </a:lnTo>
                  <a:lnTo>
                    <a:pt x="109" y="291"/>
                  </a:lnTo>
                  <a:lnTo>
                    <a:pt x="103" y="289"/>
                  </a:lnTo>
                  <a:lnTo>
                    <a:pt x="103" y="289"/>
                  </a:lnTo>
                  <a:lnTo>
                    <a:pt x="97" y="288"/>
                  </a:lnTo>
                  <a:lnTo>
                    <a:pt x="92" y="288"/>
                  </a:lnTo>
                  <a:lnTo>
                    <a:pt x="92" y="288"/>
                  </a:lnTo>
                  <a:lnTo>
                    <a:pt x="89" y="286"/>
                  </a:lnTo>
                  <a:lnTo>
                    <a:pt x="86" y="286"/>
                  </a:lnTo>
                  <a:lnTo>
                    <a:pt x="86" y="286"/>
                  </a:lnTo>
                  <a:lnTo>
                    <a:pt x="86" y="286"/>
                  </a:lnTo>
                  <a:lnTo>
                    <a:pt x="100" y="282"/>
                  </a:lnTo>
                  <a:lnTo>
                    <a:pt x="105" y="280"/>
                  </a:lnTo>
                  <a:lnTo>
                    <a:pt x="111" y="280"/>
                  </a:lnTo>
                  <a:lnTo>
                    <a:pt x="117" y="282"/>
                  </a:lnTo>
                  <a:lnTo>
                    <a:pt x="123" y="283"/>
                  </a:lnTo>
                  <a:lnTo>
                    <a:pt x="123" y="283"/>
                  </a:lnTo>
                  <a:lnTo>
                    <a:pt x="125" y="282"/>
                  </a:lnTo>
                  <a:lnTo>
                    <a:pt x="125" y="282"/>
                  </a:lnTo>
                  <a:lnTo>
                    <a:pt x="125" y="268"/>
                  </a:lnTo>
                  <a:lnTo>
                    <a:pt x="125" y="256"/>
                  </a:lnTo>
                  <a:lnTo>
                    <a:pt x="125" y="256"/>
                  </a:lnTo>
                  <a:lnTo>
                    <a:pt x="125" y="252"/>
                  </a:lnTo>
                  <a:lnTo>
                    <a:pt x="125" y="252"/>
                  </a:lnTo>
                  <a:lnTo>
                    <a:pt x="125" y="252"/>
                  </a:lnTo>
                  <a:lnTo>
                    <a:pt x="122" y="251"/>
                  </a:lnTo>
                  <a:lnTo>
                    <a:pt x="116" y="251"/>
                  </a:lnTo>
                  <a:lnTo>
                    <a:pt x="116" y="251"/>
                  </a:lnTo>
                  <a:lnTo>
                    <a:pt x="108" y="249"/>
                  </a:lnTo>
                  <a:lnTo>
                    <a:pt x="105" y="249"/>
                  </a:lnTo>
                  <a:lnTo>
                    <a:pt x="102" y="248"/>
                  </a:lnTo>
                  <a:lnTo>
                    <a:pt x="102" y="248"/>
                  </a:lnTo>
                  <a:lnTo>
                    <a:pt x="94" y="242"/>
                  </a:lnTo>
                  <a:lnTo>
                    <a:pt x="86" y="236"/>
                  </a:lnTo>
                  <a:lnTo>
                    <a:pt x="86" y="236"/>
                  </a:lnTo>
                  <a:lnTo>
                    <a:pt x="85" y="232"/>
                  </a:lnTo>
                  <a:lnTo>
                    <a:pt x="79" y="231"/>
                  </a:lnTo>
                  <a:lnTo>
                    <a:pt x="79" y="231"/>
                  </a:lnTo>
                  <a:lnTo>
                    <a:pt x="68" y="228"/>
                  </a:lnTo>
                  <a:lnTo>
                    <a:pt x="63" y="226"/>
                  </a:lnTo>
                  <a:lnTo>
                    <a:pt x="63" y="226"/>
                  </a:lnTo>
                  <a:lnTo>
                    <a:pt x="62" y="226"/>
                  </a:lnTo>
                  <a:lnTo>
                    <a:pt x="62" y="197"/>
                  </a:lnTo>
                  <a:lnTo>
                    <a:pt x="62" y="197"/>
                  </a:lnTo>
                  <a:lnTo>
                    <a:pt x="63" y="194"/>
                  </a:lnTo>
                  <a:lnTo>
                    <a:pt x="65" y="191"/>
                  </a:lnTo>
                  <a:lnTo>
                    <a:pt x="68" y="188"/>
                  </a:lnTo>
                  <a:lnTo>
                    <a:pt x="72" y="188"/>
                  </a:lnTo>
                  <a:lnTo>
                    <a:pt x="188" y="188"/>
                  </a:lnTo>
                  <a:lnTo>
                    <a:pt x="188" y="188"/>
                  </a:lnTo>
                  <a:lnTo>
                    <a:pt x="193" y="189"/>
                  </a:lnTo>
                  <a:lnTo>
                    <a:pt x="196" y="191"/>
                  </a:lnTo>
                  <a:lnTo>
                    <a:pt x="199" y="194"/>
                  </a:lnTo>
                  <a:lnTo>
                    <a:pt x="199" y="199"/>
                  </a:lnTo>
                  <a:lnTo>
                    <a:pt x="199" y="252"/>
                  </a:lnTo>
                  <a:lnTo>
                    <a:pt x="199" y="252"/>
                  </a:lnTo>
                  <a:lnTo>
                    <a:pt x="188" y="254"/>
                  </a:lnTo>
                  <a:lnTo>
                    <a:pt x="188" y="254"/>
                  </a:lnTo>
                  <a:lnTo>
                    <a:pt x="177" y="254"/>
                  </a:lnTo>
                  <a:lnTo>
                    <a:pt x="168" y="252"/>
                  </a:lnTo>
                  <a:lnTo>
                    <a:pt x="168" y="252"/>
                  </a:lnTo>
                  <a:lnTo>
                    <a:pt x="151" y="252"/>
                  </a:lnTo>
                  <a:lnTo>
                    <a:pt x="134" y="251"/>
                  </a:lnTo>
                  <a:lnTo>
                    <a:pt x="134" y="251"/>
                  </a:lnTo>
                  <a:lnTo>
                    <a:pt x="139" y="265"/>
                  </a:lnTo>
                  <a:lnTo>
                    <a:pt x="139" y="265"/>
                  </a:lnTo>
                  <a:lnTo>
                    <a:pt x="143" y="286"/>
                  </a:lnTo>
                  <a:lnTo>
                    <a:pt x="143" y="286"/>
                  </a:lnTo>
                  <a:lnTo>
                    <a:pt x="143" y="293"/>
                  </a:lnTo>
                  <a:lnTo>
                    <a:pt x="143" y="293"/>
                  </a:lnTo>
                  <a:lnTo>
                    <a:pt x="143" y="293"/>
                  </a:lnTo>
                  <a:lnTo>
                    <a:pt x="143" y="293"/>
                  </a:lnTo>
                  <a:lnTo>
                    <a:pt x="142" y="293"/>
                  </a:lnTo>
                  <a:lnTo>
                    <a:pt x="140" y="291"/>
                  </a:lnTo>
                  <a:lnTo>
                    <a:pt x="140" y="291"/>
                  </a:lnTo>
                  <a:lnTo>
                    <a:pt x="140" y="294"/>
                  </a:lnTo>
                  <a:lnTo>
                    <a:pt x="140" y="294"/>
                  </a:lnTo>
                  <a:lnTo>
                    <a:pt x="140" y="297"/>
                  </a:lnTo>
                  <a:lnTo>
                    <a:pt x="140" y="297"/>
                  </a:lnTo>
                  <a:lnTo>
                    <a:pt x="142" y="302"/>
                  </a:lnTo>
                  <a:lnTo>
                    <a:pt x="142" y="302"/>
                  </a:lnTo>
                  <a:lnTo>
                    <a:pt x="143" y="308"/>
                  </a:lnTo>
                  <a:lnTo>
                    <a:pt x="145" y="311"/>
                  </a:lnTo>
                  <a:lnTo>
                    <a:pt x="146" y="313"/>
                  </a:lnTo>
                  <a:lnTo>
                    <a:pt x="146" y="313"/>
                  </a:lnTo>
                  <a:lnTo>
                    <a:pt x="146" y="313"/>
                  </a:lnTo>
                  <a:lnTo>
                    <a:pt x="146" y="313"/>
                  </a:lnTo>
                  <a:lnTo>
                    <a:pt x="146" y="313"/>
                  </a:lnTo>
                  <a:lnTo>
                    <a:pt x="146" y="313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20"/>
                  </a:lnTo>
                  <a:lnTo>
                    <a:pt x="146" y="322"/>
                  </a:lnTo>
                  <a:lnTo>
                    <a:pt x="146" y="322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53" y="326"/>
                  </a:lnTo>
                  <a:lnTo>
                    <a:pt x="153" y="326"/>
                  </a:lnTo>
                  <a:lnTo>
                    <a:pt x="160" y="326"/>
                  </a:lnTo>
                  <a:lnTo>
                    <a:pt x="166" y="330"/>
                  </a:lnTo>
                  <a:lnTo>
                    <a:pt x="166" y="330"/>
                  </a:lnTo>
                  <a:lnTo>
                    <a:pt x="170" y="331"/>
                  </a:lnTo>
                  <a:lnTo>
                    <a:pt x="173" y="333"/>
                  </a:lnTo>
                  <a:lnTo>
                    <a:pt x="183" y="333"/>
                  </a:lnTo>
                  <a:lnTo>
                    <a:pt x="183" y="333"/>
                  </a:lnTo>
                  <a:lnTo>
                    <a:pt x="197" y="334"/>
                  </a:lnTo>
                  <a:lnTo>
                    <a:pt x="197" y="359"/>
                  </a:lnTo>
                  <a:close/>
                  <a:moveTo>
                    <a:pt x="63" y="280"/>
                  </a:moveTo>
                  <a:lnTo>
                    <a:pt x="63" y="280"/>
                  </a:lnTo>
                  <a:lnTo>
                    <a:pt x="75" y="283"/>
                  </a:lnTo>
                  <a:lnTo>
                    <a:pt x="85" y="286"/>
                  </a:lnTo>
                  <a:lnTo>
                    <a:pt x="85" y="286"/>
                  </a:lnTo>
                  <a:lnTo>
                    <a:pt x="75" y="283"/>
                  </a:lnTo>
                  <a:lnTo>
                    <a:pt x="63" y="280"/>
                  </a:lnTo>
                  <a:lnTo>
                    <a:pt x="63" y="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en-GB" sz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8" name="Freeform 50"/>
            <p:cNvSpPr>
              <a:spLocks/>
            </p:cNvSpPr>
            <p:nvPr/>
          </p:nvSpPr>
          <p:spPr bwMode="auto">
            <a:xfrm>
              <a:off x="6389688" y="2125663"/>
              <a:ext cx="100013" cy="131762"/>
            </a:xfrm>
            <a:custGeom>
              <a:avLst/>
              <a:gdLst>
                <a:gd name="T0" fmla="*/ 61 w 63"/>
                <a:gd name="T1" fmla="*/ 7 h 83"/>
                <a:gd name="T2" fmla="*/ 61 w 63"/>
                <a:gd name="T3" fmla="*/ 7 h 83"/>
                <a:gd name="T4" fmla="*/ 60 w 63"/>
                <a:gd name="T5" fmla="*/ 10 h 83"/>
                <a:gd name="T6" fmla="*/ 57 w 63"/>
                <a:gd name="T7" fmla="*/ 17 h 83"/>
                <a:gd name="T8" fmla="*/ 51 w 63"/>
                <a:gd name="T9" fmla="*/ 21 h 83"/>
                <a:gd name="T10" fmla="*/ 46 w 63"/>
                <a:gd name="T11" fmla="*/ 23 h 83"/>
                <a:gd name="T12" fmla="*/ 41 w 63"/>
                <a:gd name="T13" fmla="*/ 24 h 83"/>
                <a:gd name="T14" fmla="*/ 41 w 63"/>
                <a:gd name="T15" fmla="*/ 24 h 83"/>
                <a:gd name="T16" fmla="*/ 35 w 63"/>
                <a:gd name="T17" fmla="*/ 23 h 83"/>
                <a:gd name="T18" fmla="*/ 29 w 63"/>
                <a:gd name="T19" fmla="*/ 21 h 83"/>
                <a:gd name="T20" fmla="*/ 17 w 63"/>
                <a:gd name="T21" fmla="*/ 15 h 83"/>
                <a:gd name="T22" fmla="*/ 6 w 63"/>
                <a:gd name="T23" fmla="*/ 7 h 83"/>
                <a:gd name="T24" fmla="*/ 4 w 63"/>
                <a:gd name="T25" fmla="*/ 3 h 83"/>
                <a:gd name="T26" fmla="*/ 3 w 63"/>
                <a:gd name="T27" fmla="*/ 0 h 83"/>
                <a:gd name="T28" fmla="*/ 3 w 63"/>
                <a:gd name="T29" fmla="*/ 0 h 83"/>
                <a:gd name="T30" fmla="*/ 0 w 63"/>
                <a:gd name="T31" fmla="*/ 1 h 83"/>
                <a:gd name="T32" fmla="*/ 0 w 63"/>
                <a:gd name="T33" fmla="*/ 4 h 83"/>
                <a:gd name="T34" fmla="*/ 1 w 63"/>
                <a:gd name="T35" fmla="*/ 10 h 83"/>
                <a:gd name="T36" fmla="*/ 1 w 63"/>
                <a:gd name="T37" fmla="*/ 10 h 83"/>
                <a:gd name="T38" fmla="*/ 4 w 63"/>
                <a:gd name="T39" fmla="*/ 15 h 83"/>
                <a:gd name="T40" fmla="*/ 7 w 63"/>
                <a:gd name="T41" fmla="*/ 20 h 83"/>
                <a:gd name="T42" fmla="*/ 10 w 63"/>
                <a:gd name="T43" fmla="*/ 24 h 83"/>
                <a:gd name="T44" fmla="*/ 14 w 63"/>
                <a:gd name="T45" fmla="*/ 32 h 83"/>
                <a:gd name="T46" fmla="*/ 14 w 63"/>
                <a:gd name="T47" fmla="*/ 32 h 83"/>
                <a:gd name="T48" fmla="*/ 27 w 63"/>
                <a:gd name="T49" fmla="*/ 83 h 83"/>
                <a:gd name="T50" fmla="*/ 27 w 63"/>
                <a:gd name="T51" fmla="*/ 83 h 83"/>
                <a:gd name="T52" fmla="*/ 37 w 63"/>
                <a:gd name="T53" fmla="*/ 64 h 83"/>
                <a:gd name="T54" fmla="*/ 49 w 63"/>
                <a:gd name="T55" fmla="*/ 41 h 83"/>
                <a:gd name="T56" fmla="*/ 49 w 63"/>
                <a:gd name="T57" fmla="*/ 41 h 83"/>
                <a:gd name="T58" fmla="*/ 58 w 63"/>
                <a:gd name="T59" fmla="*/ 23 h 83"/>
                <a:gd name="T60" fmla="*/ 61 w 63"/>
                <a:gd name="T61" fmla="*/ 13 h 83"/>
                <a:gd name="T62" fmla="*/ 63 w 63"/>
                <a:gd name="T63" fmla="*/ 10 h 83"/>
                <a:gd name="T64" fmla="*/ 61 w 63"/>
                <a:gd name="T65" fmla="*/ 7 h 83"/>
                <a:gd name="T66" fmla="*/ 61 w 63"/>
                <a:gd name="T67" fmla="*/ 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" h="83">
                  <a:moveTo>
                    <a:pt x="61" y="7"/>
                  </a:moveTo>
                  <a:lnTo>
                    <a:pt x="61" y="7"/>
                  </a:lnTo>
                  <a:lnTo>
                    <a:pt x="60" y="10"/>
                  </a:lnTo>
                  <a:lnTo>
                    <a:pt x="57" y="17"/>
                  </a:lnTo>
                  <a:lnTo>
                    <a:pt x="51" y="21"/>
                  </a:lnTo>
                  <a:lnTo>
                    <a:pt x="46" y="23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35" y="23"/>
                  </a:lnTo>
                  <a:lnTo>
                    <a:pt x="29" y="21"/>
                  </a:lnTo>
                  <a:lnTo>
                    <a:pt x="17" y="15"/>
                  </a:lnTo>
                  <a:lnTo>
                    <a:pt x="6" y="7"/>
                  </a:lnTo>
                  <a:lnTo>
                    <a:pt x="4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1"/>
                  </a:lnTo>
                  <a:lnTo>
                    <a:pt x="0" y="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4" y="15"/>
                  </a:lnTo>
                  <a:lnTo>
                    <a:pt x="7" y="20"/>
                  </a:lnTo>
                  <a:lnTo>
                    <a:pt x="10" y="24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27" y="83"/>
                  </a:lnTo>
                  <a:lnTo>
                    <a:pt x="27" y="83"/>
                  </a:lnTo>
                  <a:lnTo>
                    <a:pt x="37" y="64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58" y="23"/>
                  </a:lnTo>
                  <a:lnTo>
                    <a:pt x="61" y="13"/>
                  </a:lnTo>
                  <a:lnTo>
                    <a:pt x="63" y="10"/>
                  </a:lnTo>
                  <a:lnTo>
                    <a:pt x="61" y="7"/>
                  </a:lnTo>
                  <a:lnTo>
                    <a:pt x="6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en-GB" sz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9" name="Freeform 51"/>
            <p:cNvSpPr>
              <a:spLocks/>
            </p:cNvSpPr>
            <p:nvPr/>
          </p:nvSpPr>
          <p:spPr bwMode="auto">
            <a:xfrm>
              <a:off x="6432551" y="2166938"/>
              <a:ext cx="25400" cy="60325"/>
            </a:xfrm>
            <a:custGeom>
              <a:avLst/>
              <a:gdLst>
                <a:gd name="T0" fmla="*/ 10 w 16"/>
                <a:gd name="T1" fmla="*/ 1 h 38"/>
                <a:gd name="T2" fmla="*/ 10 w 16"/>
                <a:gd name="T3" fmla="*/ 1 h 38"/>
                <a:gd name="T4" fmla="*/ 7 w 16"/>
                <a:gd name="T5" fmla="*/ 0 h 38"/>
                <a:gd name="T6" fmla="*/ 5 w 16"/>
                <a:gd name="T7" fmla="*/ 0 h 38"/>
                <a:gd name="T8" fmla="*/ 2 w 16"/>
                <a:gd name="T9" fmla="*/ 3 h 38"/>
                <a:gd name="T10" fmla="*/ 0 w 16"/>
                <a:gd name="T11" fmla="*/ 8 h 38"/>
                <a:gd name="T12" fmla="*/ 2 w 16"/>
                <a:gd name="T13" fmla="*/ 11 h 38"/>
                <a:gd name="T14" fmla="*/ 2 w 16"/>
                <a:gd name="T15" fmla="*/ 11 h 38"/>
                <a:gd name="T16" fmla="*/ 5 w 16"/>
                <a:gd name="T17" fmla="*/ 14 h 38"/>
                <a:gd name="T18" fmla="*/ 5 w 16"/>
                <a:gd name="T19" fmla="*/ 14 h 38"/>
                <a:gd name="T20" fmla="*/ 3 w 16"/>
                <a:gd name="T21" fmla="*/ 21 h 38"/>
                <a:gd name="T22" fmla="*/ 3 w 16"/>
                <a:gd name="T23" fmla="*/ 29 h 38"/>
                <a:gd name="T24" fmla="*/ 3 w 16"/>
                <a:gd name="T25" fmla="*/ 38 h 38"/>
                <a:gd name="T26" fmla="*/ 13 w 16"/>
                <a:gd name="T27" fmla="*/ 38 h 38"/>
                <a:gd name="T28" fmla="*/ 13 w 16"/>
                <a:gd name="T29" fmla="*/ 38 h 38"/>
                <a:gd name="T30" fmla="*/ 14 w 16"/>
                <a:gd name="T31" fmla="*/ 21 h 38"/>
                <a:gd name="T32" fmla="*/ 13 w 16"/>
                <a:gd name="T33" fmla="*/ 12 h 38"/>
                <a:gd name="T34" fmla="*/ 13 w 16"/>
                <a:gd name="T35" fmla="*/ 12 h 38"/>
                <a:gd name="T36" fmla="*/ 14 w 16"/>
                <a:gd name="T37" fmla="*/ 11 h 38"/>
                <a:gd name="T38" fmla="*/ 14 w 16"/>
                <a:gd name="T39" fmla="*/ 11 h 38"/>
                <a:gd name="T40" fmla="*/ 16 w 16"/>
                <a:gd name="T41" fmla="*/ 6 h 38"/>
                <a:gd name="T42" fmla="*/ 14 w 16"/>
                <a:gd name="T43" fmla="*/ 4 h 38"/>
                <a:gd name="T44" fmla="*/ 10 w 16"/>
                <a:gd name="T45" fmla="*/ 1 h 38"/>
                <a:gd name="T46" fmla="*/ 10 w 16"/>
                <a:gd name="T4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" h="38">
                  <a:moveTo>
                    <a:pt x="10" y="1"/>
                  </a:moveTo>
                  <a:lnTo>
                    <a:pt x="10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2" y="3"/>
                  </a:lnTo>
                  <a:lnTo>
                    <a:pt x="0" y="8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3" y="21"/>
                  </a:lnTo>
                  <a:lnTo>
                    <a:pt x="3" y="29"/>
                  </a:lnTo>
                  <a:lnTo>
                    <a:pt x="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4" y="21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10" y="1"/>
                  </a:lnTo>
                  <a:lnTo>
                    <a:pt x="1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en-GB" sz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0" name="Freeform 52"/>
            <p:cNvSpPr>
              <a:spLocks/>
            </p:cNvSpPr>
            <p:nvPr/>
          </p:nvSpPr>
          <p:spPr bwMode="auto">
            <a:xfrm>
              <a:off x="6454776" y="24511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en-GB" sz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1" name="Freeform 53"/>
            <p:cNvSpPr>
              <a:spLocks noEditPoints="1"/>
            </p:cNvSpPr>
            <p:nvPr/>
          </p:nvSpPr>
          <p:spPr bwMode="auto">
            <a:xfrm>
              <a:off x="6354763" y="2220913"/>
              <a:ext cx="220663" cy="288925"/>
            </a:xfrm>
            <a:custGeom>
              <a:avLst/>
              <a:gdLst>
                <a:gd name="T0" fmla="*/ 43 w 139"/>
                <a:gd name="T1" fmla="*/ 101 h 182"/>
                <a:gd name="T2" fmla="*/ 60 w 139"/>
                <a:gd name="T3" fmla="*/ 105 h 182"/>
                <a:gd name="T4" fmla="*/ 62 w 139"/>
                <a:gd name="T5" fmla="*/ 105 h 182"/>
                <a:gd name="T6" fmla="*/ 65 w 139"/>
                <a:gd name="T7" fmla="*/ 105 h 182"/>
                <a:gd name="T8" fmla="*/ 71 w 139"/>
                <a:gd name="T9" fmla="*/ 106 h 182"/>
                <a:gd name="T10" fmla="*/ 71 w 139"/>
                <a:gd name="T11" fmla="*/ 106 h 182"/>
                <a:gd name="T12" fmla="*/ 77 w 139"/>
                <a:gd name="T13" fmla="*/ 106 h 182"/>
                <a:gd name="T14" fmla="*/ 80 w 139"/>
                <a:gd name="T15" fmla="*/ 106 h 182"/>
                <a:gd name="T16" fmla="*/ 83 w 139"/>
                <a:gd name="T17" fmla="*/ 105 h 182"/>
                <a:gd name="T18" fmla="*/ 83 w 139"/>
                <a:gd name="T19" fmla="*/ 105 h 182"/>
                <a:gd name="T20" fmla="*/ 65 w 139"/>
                <a:gd name="T21" fmla="*/ 98 h 182"/>
                <a:gd name="T22" fmla="*/ 65 w 139"/>
                <a:gd name="T23" fmla="*/ 95 h 182"/>
                <a:gd name="T24" fmla="*/ 63 w 139"/>
                <a:gd name="T25" fmla="*/ 95 h 182"/>
                <a:gd name="T26" fmla="*/ 51 w 139"/>
                <a:gd name="T27" fmla="*/ 92 h 182"/>
                <a:gd name="T28" fmla="*/ 40 w 139"/>
                <a:gd name="T29" fmla="*/ 94 h 182"/>
                <a:gd name="T30" fmla="*/ 26 w 139"/>
                <a:gd name="T31" fmla="*/ 98 h 182"/>
                <a:gd name="T32" fmla="*/ 32 w 139"/>
                <a:gd name="T33" fmla="*/ 100 h 182"/>
                <a:gd name="T34" fmla="*/ 37 w 139"/>
                <a:gd name="T35" fmla="*/ 100 h 182"/>
                <a:gd name="T36" fmla="*/ 43 w 139"/>
                <a:gd name="T37" fmla="*/ 101 h 182"/>
                <a:gd name="T38" fmla="*/ 106 w 139"/>
                <a:gd name="T39" fmla="*/ 142 h 182"/>
                <a:gd name="T40" fmla="*/ 93 w 139"/>
                <a:gd name="T41" fmla="*/ 138 h 182"/>
                <a:gd name="T42" fmla="*/ 85 w 139"/>
                <a:gd name="T43" fmla="*/ 138 h 182"/>
                <a:gd name="T44" fmla="*/ 85 w 139"/>
                <a:gd name="T45" fmla="*/ 138 h 182"/>
                <a:gd name="T46" fmla="*/ 83 w 139"/>
                <a:gd name="T47" fmla="*/ 138 h 182"/>
                <a:gd name="T48" fmla="*/ 76 w 139"/>
                <a:gd name="T49" fmla="*/ 143 h 182"/>
                <a:gd name="T50" fmla="*/ 63 w 139"/>
                <a:gd name="T51" fmla="*/ 145 h 182"/>
                <a:gd name="T52" fmla="*/ 63 w 139"/>
                <a:gd name="T53" fmla="*/ 145 h 182"/>
                <a:gd name="T54" fmla="*/ 60 w 139"/>
                <a:gd name="T55" fmla="*/ 155 h 182"/>
                <a:gd name="T56" fmla="*/ 0 w 139"/>
                <a:gd name="T57" fmla="*/ 171 h 182"/>
                <a:gd name="T58" fmla="*/ 2 w 139"/>
                <a:gd name="T59" fmla="*/ 174 h 182"/>
                <a:gd name="T60" fmla="*/ 6 w 139"/>
                <a:gd name="T61" fmla="*/ 180 h 182"/>
                <a:gd name="T62" fmla="*/ 126 w 139"/>
                <a:gd name="T63" fmla="*/ 182 h 182"/>
                <a:gd name="T64" fmla="*/ 131 w 139"/>
                <a:gd name="T65" fmla="*/ 180 h 182"/>
                <a:gd name="T66" fmla="*/ 137 w 139"/>
                <a:gd name="T67" fmla="*/ 175 h 182"/>
                <a:gd name="T68" fmla="*/ 137 w 139"/>
                <a:gd name="T69" fmla="*/ 146 h 182"/>
                <a:gd name="T70" fmla="*/ 123 w 139"/>
                <a:gd name="T71" fmla="*/ 145 h 182"/>
                <a:gd name="T72" fmla="*/ 113 w 139"/>
                <a:gd name="T73" fmla="*/ 145 h 182"/>
                <a:gd name="T74" fmla="*/ 106 w 139"/>
                <a:gd name="T75" fmla="*/ 142 h 182"/>
                <a:gd name="T76" fmla="*/ 128 w 139"/>
                <a:gd name="T77" fmla="*/ 0 h 182"/>
                <a:gd name="T78" fmla="*/ 12 w 139"/>
                <a:gd name="T79" fmla="*/ 0 h 182"/>
                <a:gd name="T80" fmla="*/ 5 w 139"/>
                <a:gd name="T81" fmla="*/ 3 h 182"/>
                <a:gd name="T82" fmla="*/ 2 w 139"/>
                <a:gd name="T83" fmla="*/ 9 h 182"/>
                <a:gd name="T84" fmla="*/ 2 w 139"/>
                <a:gd name="T85" fmla="*/ 38 h 182"/>
                <a:gd name="T86" fmla="*/ 3 w 139"/>
                <a:gd name="T87" fmla="*/ 38 h 182"/>
                <a:gd name="T88" fmla="*/ 19 w 139"/>
                <a:gd name="T89" fmla="*/ 43 h 182"/>
                <a:gd name="T90" fmla="*/ 25 w 139"/>
                <a:gd name="T91" fmla="*/ 44 h 182"/>
                <a:gd name="T92" fmla="*/ 26 w 139"/>
                <a:gd name="T93" fmla="*/ 48 h 182"/>
                <a:gd name="T94" fmla="*/ 42 w 139"/>
                <a:gd name="T95" fmla="*/ 60 h 182"/>
                <a:gd name="T96" fmla="*/ 45 w 139"/>
                <a:gd name="T97" fmla="*/ 61 h 182"/>
                <a:gd name="T98" fmla="*/ 56 w 139"/>
                <a:gd name="T99" fmla="*/ 63 h 182"/>
                <a:gd name="T100" fmla="*/ 62 w 139"/>
                <a:gd name="T101" fmla="*/ 63 h 182"/>
                <a:gd name="T102" fmla="*/ 65 w 139"/>
                <a:gd name="T103" fmla="*/ 64 h 182"/>
                <a:gd name="T104" fmla="*/ 69 w 139"/>
                <a:gd name="T105" fmla="*/ 63 h 182"/>
                <a:gd name="T106" fmla="*/ 74 w 139"/>
                <a:gd name="T107" fmla="*/ 63 h 182"/>
                <a:gd name="T108" fmla="*/ 91 w 139"/>
                <a:gd name="T109" fmla="*/ 64 h 182"/>
                <a:gd name="T110" fmla="*/ 108 w 139"/>
                <a:gd name="T111" fmla="*/ 64 h 182"/>
                <a:gd name="T112" fmla="*/ 128 w 139"/>
                <a:gd name="T113" fmla="*/ 66 h 182"/>
                <a:gd name="T114" fmla="*/ 139 w 139"/>
                <a:gd name="T115" fmla="*/ 64 h 182"/>
                <a:gd name="T116" fmla="*/ 139 w 139"/>
                <a:gd name="T117" fmla="*/ 11 h 182"/>
                <a:gd name="T118" fmla="*/ 136 w 139"/>
                <a:gd name="T119" fmla="*/ 3 h 182"/>
                <a:gd name="T120" fmla="*/ 128 w 139"/>
                <a:gd name="T121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9" h="182">
                  <a:moveTo>
                    <a:pt x="43" y="101"/>
                  </a:moveTo>
                  <a:lnTo>
                    <a:pt x="43" y="101"/>
                  </a:lnTo>
                  <a:lnTo>
                    <a:pt x="49" y="103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62" y="105"/>
                  </a:lnTo>
                  <a:lnTo>
                    <a:pt x="62" y="105"/>
                  </a:lnTo>
                  <a:lnTo>
                    <a:pt x="65" y="105"/>
                  </a:lnTo>
                  <a:lnTo>
                    <a:pt x="65" y="105"/>
                  </a:lnTo>
                  <a:lnTo>
                    <a:pt x="71" y="106"/>
                  </a:lnTo>
                  <a:lnTo>
                    <a:pt x="71" y="106"/>
                  </a:lnTo>
                  <a:lnTo>
                    <a:pt x="71" y="106"/>
                  </a:lnTo>
                  <a:lnTo>
                    <a:pt x="71" y="106"/>
                  </a:lnTo>
                  <a:lnTo>
                    <a:pt x="77" y="106"/>
                  </a:lnTo>
                  <a:lnTo>
                    <a:pt x="77" y="106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77" y="103"/>
                  </a:lnTo>
                  <a:lnTo>
                    <a:pt x="65" y="98"/>
                  </a:lnTo>
                  <a:lnTo>
                    <a:pt x="65" y="95"/>
                  </a:lnTo>
                  <a:lnTo>
                    <a:pt x="65" y="95"/>
                  </a:lnTo>
                  <a:lnTo>
                    <a:pt x="63" y="95"/>
                  </a:lnTo>
                  <a:lnTo>
                    <a:pt x="63" y="95"/>
                  </a:lnTo>
                  <a:lnTo>
                    <a:pt x="57" y="94"/>
                  </a:lnTo>
                  <a:lnTo>
                    <a:pt x="51" y="92"/>
                  </a:lnTo>
                  <a:lnTo>
                    <a:pt x="45" y="92"/>
                  </a:lnTo>
                  <a:lnTo>
                    <a:pt x="40" y="94"/>
                  </a:lnTo>
                  <a:lnTo>
                    <a:pt x="26" y="98"/>
                  </a:lnTo>
                  <a:lnTo>
                    <a:pt x="26" y="98"/>
                  </a:lnTo>
                  <a:lnTo>
                    <a:pt x="29" y="98"/>
                  </a:lnTo>
                  <a:lnTo>
                    <a:pt x="32" y="100"/>
                  </a:lnTo>
                  <a:lnTo>
                    <a:pt x="32" y="100"/>
                  </a:lnTo>
                  <a:lnTo>
                    <a:pt x="37" y="100"/>
                  </a:lnTo>
                  <a:lnTo>
                    <a:pt x="43" y="101"/>
                  </a:lnTo>
                  <a:lnTo>
                    <a:pt x="43" y="101"/>
                  </a:lnTo>
                  <a:close/>
                  <a:moveTo>
                    <a:pt x="106" y="142"/>
                  </a:moveTo>
                  <a:lnTo>
                    <a:pt x="106" y="142"/>
                  </a:lnTo>
                  <a:lnTo>
                    <a:pt x="100" y="138"/>
                  </a:lnTo>
                  <a:lnTo>
                    <a:pt x="93" y="138"/>
                  </a:lnTo>
                  <a:lnTo>
                    <a:pt x="93" y="138"/>
                  </a:lnTo>
                  <a:lnTo>
                    <a:pt x="85" y="138"/>
                  </a:lnTo>
                  <a:lnTo>
                    <a:pt x="85" y="138"/>
                  </a:lnTo>
                  <a:lnTo>
                    <a:pt x="85" y="138"/>
                  </a:lnTo>
                  <a:lnTo>
                    <a:pt x="85" y="138"/>
                  </a:lnTo>
                  <a:lnTo>
                    <a:pt x="83" y="138"/>
                  </a:lnTo>
                  <a:lnTo>
                    <a:pt x="82" y="142"/>
                  </a:lnTo>
                  <a:lnTo>
                    <a:pt x="76" y="143"/>
                  </a:lnTo>
                  <a:lnTo>
                    <a:pt x="63" y="145"/>
                  </a:lnTo>
                  <a:lnTo>
                    <a:pt x="63" y="145"/>
                  </a:lnTo>
                  <a:lnTo>
                    <a:pt x="63" y="145"/>
                  </a:lnTo>
                  <a:lnTo>
                    <a:pt x="63" y="145"/>
                  </a:lnTo>
                  <a:lnTo>
                    <a:pt x="63" y="145"/>
                  </a:lnTo>
                  <a:lnTo>
                    <a:pt x="60" y="155"/>
                  </a:lnTo>
                  <a:lnTo>
                    <a:pt x="0" y="143"/>
                  </a:lnTo>
                  <a:lnTo>
                    <a:pt x="0" y="171"/>
                  </a:lnTo>
                  <a:lnTo>
                    <a:pt x="0" y="171"/>
                  </a:lnTo>
                  <a:lnTo>
                    <a:pt x="2" y="174"/>
                  </a:lnTo>
                  <a:lnTo>
                    <a:pt x="3" y="177"/>
                  </a:lnTo>
                  <a:lnTo>
                    <a:pt x="6" y="180"/>
                  </a:lnTo>
                  <a:lnTo>
                    <a:pt x="11" y="180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31" y="180"/>
                  </a:lnTo>
                  <a:lnTo>
                    <a:pt x="134" y="179"/>
                  </a:lnTo>
                  <a:lnTo>
                    <a:pt x="137" y="175"/>
                  </a:lnTo>
                  <a:lnTo>
                    <a:pt x="137" y="171"/>
                  </a:lnTo>
                  <a:lnTo>
                    <a:pt x="137" y="146"/>
                  </a:lnTo>
                  <a:lnTo>
                    <a:pt x="137" y="146"/>
                  </a:lnTo>
                  <a:lnTo>
                    <a:pt x="123" y="145"/>
                  </a:lnTo>
                  <a:lnTo>
                    <a:pt x="123" y="145"/>
                  </a:lnTo>
                  <a:lnTo>
                    <a:pt x="113" y="145"/>
                  </a:lnTo>
                  <a:lnTo>
                    <a:pt x="110" y="143"/>
                  </a:lnTo>
                  <a:lnTo>
                    <a:pt x="106" y="142"/>
                  </a:lnTo>
                  <a:lnTo>
                    <a:pt x="106" y="142"/>
                  </a:lnTo>
                  <a:close/>
                  <a:moveTo>
                    <a:pt x="128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5" y="3"/>
                  </a:lnTo>
                  <a:lnTo>
                    <a:pt x="3" y="6"/>
                  </a:lnTo>
                  <a:lnTo>
                    <a:pt x="2" y="9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8" y="40"/>
                  </a:lnTo>
                  <a:lnTo>
                    <a:pt x="19" y="43"/>
                  </a:lnTo>
                  <a:lnTo>
                    <a:pt x="19" y="43"/>
                  </a:lnTo>
                  <a:lnTo>
                    <a:pt x="25" y="44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34" y="54"/>
                  </a:lnTo>
                  <a:lnTo>
                    <a:pt x="42" y="60"/>
                  </a:lnTo>
                  <a:lnTo>
                    <a:pt x="42" y="60"/>
                  </a:lnTo>
                  <a:lnTo>
                    <a:pt x="45" y="61"/>
                  </a:lnTo>
                  <a:lnTo>
                    <a:pt x="48" y="61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62" y="63"/>
                  </a:lnTo>
                  <a:lnTo>
                    <a:pt x="65" y="64"/>
                  </a:lnTo>
                  <a:lnTo>
                    <a:pt x="65" y="64"/>
                  </a:lnTo>
                  <a:lnTo>
                    <a:pt x="66" y="63"/>
                  </a:lnTo>
                  <a:lnTo>
                    <a:pt x="69" y="63"/>
                  </a:lnTo>
                  <a:lnTo>
                    <a:pt x="69" y="63"/>
                  </a:lnTo>
                  <a:lnTo>
                    <a:pt x="74" y="63"/>
                  </a:lnTo>
                  <a:lnTo>
                    <a:pt x="74" y="63"/>
                  </a:lnTo>
                  <a:lnTo>
                    <a:pt x="91" y="64"/>
                  </a:lnTo>
                  <a:lnTo>
                    <a:pt x="108" y="64"/>
                  </a:lnTo>
                  <a:lnTo>
                    <a:pt x="108" y="64"/>
                  </a:lnTo>
                  <a:lnTo>
                    <a:pt x="117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39" y="64"/>
                  </a:lnTo>
                  <a:lnTo>
                    <a:pt x="139" y="11"/>
                  </a:lnTo>
                  <a:lnTo>
                    <a:pt x="139" y="11"/>
                  </a:lnTo>
                  <a:lnTo>
                    <a:pt x="139" y="6"/>
                  </a:lnTo>
                  <a:lnTo>
                    <a:pt x="136" y="3"/>
                  </a:lnTo>
                  <a:lnTo>
                    <a:pt x="133" y="1"/>
                  </a:lnTo>
                  <a:lnTo>
                    <a:pt x="128" y="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en-GB" sz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2" name="Freeform 54"/>
            <p:cNvSpPr>
              <a:spLocks/>
            </p:cNvSpPr>
            <p:nvPr/>
          </p:nvSpPr>
          <p:spPr bwMode="auto">
            <a:xfrm>
              <a:off x="6454776" y="2389188"/>
              <a:ext cx="36513" cy="61912"/>
            </a:xfrm>
            <a:custGeom>
              <a:avLst/>
              <a:gdLst>
                <a:gd name="T0" fmla="*/ 23 w 23"/>
                <a:gd name="T1" fmla="*/ 23 h 39"/>
                <a:gd name="T2" fmla="*/ 23 w 23"/>
                <a:gd name="T3" fmla="*/ 23 h 39"/>
                <a:gd name="T4" fmla="*/ 23 w 23"/>
                <a:gd name="T5" fmla="*/ 19 h 39"/>
                <a:gd name="T6" fmla="*/ 23 w 23"/>
                <a:gd name="T7" fmla="*/ 19 h 39"/>
                <a:gd name="T8" fmla="*/ 23 w 23"/>
                <a:gd name="T9" fmla="*/ 19 h 39"/>
                <a:gd name="T10" fmla="*/ 23 w 23"/>
                <a:gd name="T11" fmla="*/ 12 h 39"/>
                <a:gd name="T12" fmla="*/ 23 w 23"/>
                <a:gd name="T13" fmla="*/ 12 h 39"/>
                <a:gd name="T14" fmla="*/ 20 w 23"/>
                <a:gd name="T15" fmla="*/ 12 h 39"/>
                <a:gd name="T16" fmla="*/ 19 w 23"/>
                <a:gd name="T17" fmla="*/ 8 h 39"/>
                <a:gd name="T18" fmla="*/ 19 w 23"/>
                <a:gd name="T19" fmla="*/ 8 h 39"/>
                <a:gd name="T20" fmla="*/ 17 w 23"/>
                <a:gd name="T21" fmla="*/ 3 h 39"/>
                <a:gd name="T22" fmla="*/ 17 w 23"/>
                <a:gd name="T23" fmla="*/ 3 h 39"/>
                <a:gd name="T24" fmla="*/ 17 w 23"/>
                <a:gd name="T25" fmla="*/ 0 h 39"/>
                <a:gd name="T26" fmla="*/ 17 w 23"/>
                <a:gd name="T27" fmla="*/ 0 h 39"/>
                <a:gd name="T28" fmla="*/ 17 w 23"/>
                <a:gd name="T29" fmla="*/ 0 h 39"/>
                <a:gd name="T30" fmla="*/ 17 w 23"/>
                <a:gd name="T31" fmla="*/ 0 h 39"/>
                <a:gd name="T32" fmla="*/ 16 w 23"/>
                <a:gd name="T33" fmla="*/ 0 h 39"/>
                <a:gd name="T34" fmla="*/ 16 w 23"/>
                <a:gd name="T35" fmla="*/ 0 h 39"/>
                <a:gd name="T36" fmla="*/ 14 w 23"/>
                <a:gd name="T37" fmla="*/ 0 h 39"/>
                <a:gd name="T38" fmla="*/ 14 w 23"/>
                <a:gd name="T39" fmla="*/ 0 h 39"/>
                <a:gd name="T40" fmla="*/ 8 w 23"/>
                <a:gd name="T41" fmla="*/ 0 h 39"/>
                <a:gd name="T42" fmla="*/ 8 w 23"/>
                <a:gd name="T43" fmla="*/ 0 h 39"/>
                <a:gd name="T44" fmla="*/ 8 w 23"/>
                <a:gd name="T45" fmla="*/ 0 h 39"/>
                <a:gd name="T46" fmla="*/ 8 w 23"/>
                <a:gd name="T47" fmla="*/ 0 h 39"/>
                <a:gd name="T48" fmla="*/ 8 w 23"/>
                <a:gd name="T49" fmla="*/ 3 h 39"/>
                <a:gd name="T50" fmla="*/ 8 w 23"/>
                <a:gd name="T51" fmla="*/ 3 h 39"/>
                <a:gd name="T52" fmla="*/ 6 w 23"/>
                <a:gd name="T53" fmla="*/ 9 h 39"/>
                <a:gd name="T54" fmla="*/ 6 w 23"/>
                <a:gd name="T55" fmla="*/ 9 h 39"/>
                <a:gd name="T56" fmla="*/ 3 w 23"/>
                <a:gd name="T57" fmla="*/ 26 h 39"/>
                <a:gd name="T58" fmla="*/ 0 w 23"/>
                <a:gd name="T59" fmla="*/ 37 h 39"/>
                <a:gd name="T60" fmla="*/ 0 w 23"/>
                <a:gd name="T61" fmla="*/ 37 h 39"/>
                <a:gd name="T62" fmla="*/ 0 w 23"/>
                <a:gd name="T63" fmla="*/ 39 h 39"/>
                <a:gd name="T64" fmla="*/ 0 w 23"/>
                <a:gd name="T65" fmla="*/ 39 h 39"/>
                <a:gd name="T66" fmla="*/ 13 w 23"/>
                <a:gd name="T67" fmla="*/ 37 h 39"/>
                <a:gd name="T68" fmla="*/ 19 w 23"/>
                <a:gd name="T69" fmla="*/ 36 h 39"/>
                <a:gd name="T70" fmla="*/ 20 w 23"/>
                <a:gd name="T71" fmla="*/ 32 h 39"/>
                <a:gd name="T72" fmla="*/ 22 w 23"/>
                <a:gd name="T73" fmla="*/ 32 h 39"/>
                <a:gd name="T74" fmla="*/ 22 w 23"/>
                <a:gd name="T75" fmla="*/ 32 h 39"/>
                <a:gd name="T76" fmla="*/ 22 w 23"/>
                <a:gd name="T77" fmla="*/ 32 h 39"/>
                <a:gd name="T78" fmla="*/ 22 w 23"/>
                <a:gd name="T79" fmla="*/ 32 h 39"/>
                <a:gd name="T80" fmla="*/ 23 w 23"/>
                <a:gd name="T81" fmla="*/ 28 h 39"/>
                <a:gd name="T82" fmla="*/ 23 w 23"/>
                <a:gd name="T83" fmla="*/ 28 h 39"/>
                <a:gd name="T84" fmla="*/ 23 w 23"/>
                <a:gd name="T85" fmla="*/ 26 h 39"/>
                <a:gd name="T86" fmla="*/ 23 w 23"/>
                <a:gd name="T87" fmla="*/ 23 h 39"/>
                <a:gd name="T88" fmla="*/ 23 w 23"/>
                <a:gd name="T8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" h="39">
                  <a:moveTo>
                    <a:pt x="23" y="23"/>
                  </a:moveTo>
                  <a:lnTo>
                    <a:pt x="23" y="23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0" y="12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3"/>
                  </a:lnTo>
                  <a:lnTo>
                    <a:pt x="8" y="3"/>
                  </a:lnTo>
                  <a:lnTo>
                    <a:pt x="6" y="9"/>
                  </a:lnTo>
                  <a:lnTo>
                    <a:pt x="6" y="9"/>
                  </a:lnTo>
                  <a:lnTo>
                    <a:pt x="3" y="26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13" y="37"/>
                  </a:lnTo>
                  <a:lnTo>
                    <a:pt x="19" y="36"/>
                  </a:lnTo>
                  <a:lnTo>
                    <a:pt x="20" y="32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6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en-GB" sz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3" name="Freeform 55"/>
            <p:cNvSpPr>
              <a:spLocks/>
            </p:cNvSpPr>
            <p:nvPr/>
          </p:nvSpPr>
          <p:spPr bwMode="auto">
            <a:xfrm>
              <a:off x="6454776" y="2320925"/>
              <a:ext cx="31750" cy="66675"/>
            </a:xfrm>
            <a:custGeom>
              <a:avLst/>
              <a:gdLst>
                <a:gd name="T0" fmla="*/ 20 w 20"/>
                <a:gd name="T1" fmla="*/ 35 h 42"/>
                <a:gd name="T2" fmla="*/ 20 w 20"/>
                <a:gd name="T3" fmla="*/ 35 h 42"/>
                <a:gd name="T4" fmla="*/ 16 w 20"/>
                <a:gd name="T5" fmla="*/ 14 h 42"/>
                <a:gd name="T6" fmla="*/ 16 w 20"/>
                <a:gd name="T7" fmla="*/ 14 h 42"/>
                <a:gd name="T8" fmla="*/ 11 w 20"/>
                <a:gd name="T9" fmla="*/ 0 h 42"/>
                <a:gd name="T10" fmla="*/ 11 w 20"/>
                <a:gd name="T11" fmla="*/ 0 h 42"/>
                <a:gd name="T12" fmla="*/ 6 w 20"/>
                <a:gd name="T13" fmla="*/ 0 h 42"/>
                <a:gd name="T14" fmla="*/ 3 w 20"/>
                <a:gd name="T15" fmla="*/ 0 h 42"/>
                <a:gd name="T16" fmla="*/ 2 w 20"/>
                <a:gd name="T17" fmla="*/ 1 h 42"/>
                <a:gd name="T18" fmla="*/ 2 w 20"/>
                <a:gd name="T19" fmla="*/ 1 h 42"/>
                <a:gd name="T20" fmla="*/ 2 w 20"/>
                <a:gd name="T21" fmla="*/ 5 h 42"/>
                <a:gd name="T22" fmla="*/ 2 w 20"/>
                <a:gd name="T23" fmla="*/ 5 h 42"/>
                <a:gd name="T24" fmla="*/ 2 w 20"/>
                <a:gd name="T25" fmla="*/ 17 h 42"/>
                <a:gd name="T26" fmla="*/ 2 w 20"/>
                <a:gd name="T27" fmla="*/ 31 h 42"/>
                <a:gd name="T28" fmla="*/ 2 w 20"/>
                <a:gd name="T29" fmla="*/ 31 h 42"/>
                <a:gd name="T30" fmla="*/ 0 w 20"/>
                <a:gd name="T31" fmla="*/ 32 h 42"/>
                <a:gd name="T32" fmla="*/ 0 w 20"/>
                <a:gd name="T33" fmla="*/ 32 h 42"/>
                <a:gd name="T34" fmla="*/ 2 w 20"/>
                <a:gd name="T35" fmla="*/ 32 h 42"/>
                <a:gd name="T36" fmla="*/ 2 w 20"/>
                <a:gd name="T37" fmla="*/ 35 h 42"/>
                <a:gd name="T38" fmla="*/ 14 w 20"/>
                <a:gd name="T39" fmla="*/ 40 h 42"/>
                <a:gd name="T40" fmla="*/ 20 w 20"/>
                <a:gd name="T41" fmla="*/ 42 h 42"/>
                <a:gd name="T42" fmla="*/ 20 w 20"/>
                <a:gd name="T43" fmla="*/ 42 h 42"/>
                <a:gd name="T44" fmla="*/ 20 w 20"/>
                <a:gd name="T45" fmla="*/ 35 h 42"/>
                <a:gd name="T46" fmla="*/ 20 w 20"/>
                <a:gd name="T47" fmla="*/ 3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" h="42">
                  <a:moveTo>
                    <a:pt x="20" y="35"/>
                  </a:moveTo>
                  <a:lnTo>
                    <a:pt x="20" y="35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17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2"/>
                  </a:lnTo>
                  <a:lnTo>
                    <a:pt x="2" y="35"/>
                  </a:lnTo>
                  <a:lnTo>
                    <a:pt x="14" y="40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0" y="35"/>
                  </a:lnTo>
                  <a:lnTo>
                    <a:pt x="2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en-GB" sz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058055" y="4233495"/>
            <a:ext cx="1039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F5494"/>
                </a:solidFill>
                <a:latin typeface="Calibri" panose="020F0502020204030204" pitchFamily="34" charset="0"/>
                <a:ea typeface="+mn-ea"/>
                <a:cs typeface="+mn-cs"/>
              </a:rPr>
              <a:t>USER</a:t>
            </a:r>
          </a:p>
          <a:p>
            <a:r>
              <a:rPr lang="fr-BE" sz="800" dirty="0" smtClean="0">
                <a:solidFill>
                  <a:srgbClr val="0F5494"/>
                </a:solidFill>
                <a:latin typeface="Calibri" panose="020F0502020204030204" pitchFamily="34" charset="0"/>
                <a:ea typeface="+mn-ea"/>
                <a:cs typeface="+mn-cs"/>
              </a:rPr>
              <a:t>EC, Partner Country, </a:t>
            </a:r>
            <a:r>
              <a:rPr lang="fr-BE" sz="800" dirty="0" err="1" smtClean="0">
                <a:solidFill>
                  <a:srgbClr val="0F5494"/>
                </a:solidFill>
                <a:latin typeface="Calibri" panose="020F0502020204030204" pitchFamily="34" charset="0"/>
                <a:ea typeface="+mn-ea"/>
                <a:cs typeface="+mn-cs"/>
              </a:rPr>
              <a:t>Contracting</a:t>
            </a:r>
            <a:r>
              <a:rPr lang="fr-BE" sz="800" dirty="0" smtClean="0">
                <a:solidFill>
                  <a:srgbClr val="0F5494"/>
                </a:solidFill>
                <a:latin typeface="Calibri" panose="020F0502020204030204" pitchFamily="34" charset="0"/>
                <a:ea typeface="+mn-ea"/>
                <a:cs typeface="+mn-cs"/>
              </a:rPr>
              <a:t> Party</a:t>
            </a:r>
            <a:endParaRPr lang="en-GB" sz="800" dirty="0">
              <a:solidFill>
                <a:srgbClr val="0F5494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5" name="Teardrop 14"/>
          <p:cNvSpPr/>
          <p:nvPr/>
        </p:nvSpPr>
        <p:spPr bwMode="ltGray">
          <a:xfrm rot="6010498">
            <a:off x="1179323" y="-143537"/>
            <a:ext cx="1197292" cy="3521465"/>
          </a:xfrm>
          <a:prstGeom prst="teardrop">
            <a:avLst>
              <a:gd name="adj" fmla="val 151405"/>
            </a:avLst>
          </a:prstGeom>
          <a:solidFill>
            <a:srgbClr val="CCEC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200" dirty="0" err="1" smtClean="0">
              <a:solidFill>
                <a:srgbClr val="FFFFFF"/>
              </a:solidFill>
              <a:latin typeface="Georg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512" y="1052736"/>
            <a:ext cx="25922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+mn-ea"/>
                <a:cs typeface="+mn-cs"/>
              </a:rPr>
              <a:t>Vision</a:t>
            </a:r>
            <a:r>
              <a:rPr lang="en-GB" sz="1400" dirty="0" smtClean="0">
                <a:solidFill>
                  <a:srgbClr val="002060"/>
                </a:solidFill>
                <a:latin typeface="Calibri Light" panose="020F0302020204030204" pitchFamily="34" charset="0"/>
                <a:ea typeface="+mn-ea"/>
                <a:cs typeface="+mn-cs"/>
              </a:rPr>
              <a:t>: Users will manage  Contracts &amp; L2 commitments and their related Portfolio</a:t>
            </a:r>
            <a:endParaRPr lang="en-GB" sz="1400" dirty="0">
              <a:solidFill>
                <a:srgbClr val="002060"/>
              </a:solidFill>
              <a:latin typeface="Calibri Light" panose="020F0302020204030204" pitchFamily="34" charset="0"/>
              <a:ea typeface="+mn-ea"/>
              <a:cs typeface="+mn-cs"/>
            </a:endParaRPr>
          </a:p>
        </p:txBody>
      </p:sp>
      <p:sp>
        <p:nvSpPr>
          <p:cNvPr id="2" name="Rounded Rectangle 1"/>
          <p:cNvSpPr/>
          <p:nvPr/>
        </p:nvSpPr>
        <p:spPr bwMode="auto">
          <a:xfrm>
            <a:off x="3359266" y="1268759"/>
            <a:ext cx="2436870" cy="844719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r>
              <a:rPr lang="en-GB" sz="1800" b="1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1 – Contract preparation </a:t>
            </a:r>
          </a:p>
          <a:p>
            <a:pPr marL="174625" indent="-171450" algn="l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Including forecasting</a:t>
            </a:r>
          </a:p>
        </p:txBody>
      </p:sp>
      <p:sp>
        <p:nvSpPr>
          <p:cNvPr id="17" name="Rounded Rectangle 16"/>
          <p:cNvSpPr/>
          <p:nvPr/>
        </p:nvSpPr>
        <p:spPr bwMode="auto">
          <a:xfrm>
            <a:off x="6064208" y="1501542"/>
            <a:ext cx="3033949" cy="579715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r>
              <a:rPr lang="en-GB" sz="1800" b="1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2 – Contract Award</a:t>
            </a:r>
          </a:p>
          <a:p>
            <a:pPr marL="174625" indent="-171450" algn="l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Link with award procedure (Prospect)</a:t>
            </a:r>
          </a:p>
          <a:p>
            <a:pPr marL="3175" algn="l"/>
            <a:endParaRPr lang="en-GB" sz="1100" dirty="0" smtClean="0">
              <a:solidFill>
                <a:srgbClr val="0F5494"/>
              </a:solidFill>
              <a:latin typeface="Calibri Light" panose="020F0302020204030204" pitchFamily="34" charset="0"/>
              <a:ea typeface="+mn-ea"/>
              <a:cs typeface="+mn-cs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5907259" y="4037404"/>
            <a:ext cx="3190899" cy="2574153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r>
              <a:rPr lang="en-GB" sz="1800" b="1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4 – Contract Implementation</a:t>
            </a:r>
            <a:endParaRPr lang="en-GB" sz="1400" dirty="0" smtClean="0">
              <a:solidFill>
                <a:srgbClr val="0F5494"/>
              </a:solidFill>
              <a:latin typeface="Calibri Light" panose="020F0302020204030204" pitchFamily="34" charset="0"/>
              <a:ea typeface="+mn-ea"/>
              <a:cs typeface="+mn-cs"/>
            </a:endParaRPr>
          </a:p>
          <a:p>
            <a:pPr marL="174625" indent="-171450" algn="l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Flexible Budget allocation (Analytical breakdown)</a:t>
            </a:r>
          </a:p>
          <a:p>
            <a:pPr marL="174625" indent="-171450" algn="l">
              <a:buFont typeface="Arial" panose="020B0604020202020204" pitchFamily="34" charset="0"/>
              <a:buChar char="•"/>
            </a:pPr>
            <a:r>
              <a:rPr lang="fr-BE" sz="1100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Link to </a:t>
            </a:r>
            <a:r>
              <a:rPr lang="fr-BE" sz="1100" dirty="0" err="1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Deviations</a:t>
            </a:r>
            <a:r>
              <a:rPr lang="fr-BE" sz="1100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 &amp; Prior </a:t>
            </a:r>
            <a:r>
              <a:rPr lang="fr-BE" sz="1100" dirty="0" err="1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aprovals</a:t>
            </a:r>
            <a:endParaRPr lang="fr-BE" sz="1100" dirty="0" smtClean="0">
              <a:solidFill>
                <a:srgbClr val="0F5494"/>
              </a:solidFill>
              <a:latin typeface="Calibri Light" panose="020F0302020204030204" pitchFamily="34" charset="0"/>
              <a:ea typeface="+mn-ea"/>
              <a:cs typeface="+mn-cs"/>
            </a:endParaRPr>
          </a:p>
          <a:p>
            <a:pPr marL="174625" indent="-171450" algn="l">
              <a:buFont typeface="Arial" panose="020B0604020202020204" pitchFamily="34" charset="0"/>
              <a:buChar char="•"/>
            </a:pPr>
            <a:r>
              <a:rPr lang="fr-BE" sz="1100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Management of </a:t>
            </a:r>
            <a:r>
              <a:rPr lang="fr-BE" sz="1100" dirty="0" err="1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subcontracting</a:t>
            </a:r>
            <a:r>
              <a:rPr lang="fr-BE" sz="1100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 (// </a:t>
            </a:r>
            <a:r>
              <a:rPr lang="fr-BE" sz="1100" dirty="0" err="1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Iperseus</a:t>
            </a:r>
            <a:r>
              <a:rPr lang="fr-BE" sz="1100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)</a:t>
            </a:r>
          </a:p>
          <a:p>
            <a:pPr marL="174625" indent="-171450" algn="l">
              <a:buFont typeface="Arial" panose="020B0604020202020204" pitchFamily="34" charset="0"/>
              <a:buChar char="•"/>
            </a:pPr>
            <a:r>
              <a:rPr lang="fr-BE" sz="1100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Expert Management</a:t>
            </a:r>
          </a:p>
          <a:p>
            <a:pPr marL="174625" indent="-171450" algn="l">
              <a:buFont typeface="Arial" panose="020B0604020202020204" pitchFamily="34" charset="0"/>
              <a:buChar char="•"/>
            </a:pPr>
            <a:r>
              <a:rPr lang="fr-BE" sz="1100" dirty="0" err="1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Payments</a:t>
            </a:r>
            <a:endParaRPr lang="fr-BE" sz="1100" dirty="0" smtClean="0">
              <a:solidFill>
                <a:srgbClr val="0F5494"/>
              </a:solidFill>
              <a:latin typeface="Calibri Light" panose="020F0302020204030204" pitchFamily="34" charset="0"/>
              <a:ea typeface="+mn-ea"/>
              <a:cs typeface="+mn-cs"/>
            </a:endParaRPr>
          </a:p>
          <a:p>
            <a:pPr marL="174625" indent="-171450" algn="l">
              <a:buFont typeface="Arial" panose="020B0604020202020204" pitchFamily="34" charset="0"/>
              <a:buChar char="•"/>
            </a:pPr>
            <a:r>
              <a:rPr lang="fr-BE" sz="1100" dirty="0" err="1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Deliverables</a:t>
            </a:r>
            <a:endParaRPr lang="fr-BE" sz="1100" dirty="0" smtClean="0">
              <a:solidFill>
                <a:srgbClr val="0F5494"/>
              </a:solidFill>
              <a:latin typeface="Calibri Light" panose="020F0302020204030204" pitchFamily="34" charset="0"/>
              <a:ea typeface="+mn-ea"/>
              <a:cs typeface="+mn-cs"/>
            </a:endParaRPr>
          </a:p>
          <a:p>
            <a:pPr marL="174625" indent="-171450" algn="l">
              <a:buFont typeface="Arial" panose="020B0604020202020204" pitchFamily="34" charset="0"/>
              <a:buChar char="•"/>
            </a:pPr>
            <a:r>
              <a:rPr lang="fr-BE" sz="1100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Report Management</a:t>
            </a:r>
          </a:p>
          <a:p>
            <a:pPr marL="174625" indent="-171450" algn="l">
              <a:buFont typeface="Arial" panose="020B0604020202020204" pitchFamily="34" charset="0"/>
              <a:buChar char="•"/>
            </a:pPr>
            <a:r>
              <a:rPr lang="fr-BE" sz="1100" dirty="0" err="1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Correspondence</a:t>
            </a:r>
            <a:r>
              <a:rPr lang="fr-BE" sz="1100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 management</a:t>
            </a:r>
          </a:p>
          <a:p>
            <a:pPr marL="174625" indent="-171450" algn="l">
              <a:buFont typeface="Arial" panose="020B0604020202020204" pitchFamily="34" charset="0"/>
              <a:buChar char="•"/>
            </a:pPr>
            <a:r>
              <a:rPr lang="fr-BE" sz="1100" dirty="0" err="1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Amendments</a:t>
            </a:r>
            <a:endParaRPr lang="fr-BE" sz="1100" dirty="0" smtClean="0">
              <a:solidFill>
                <a:srgbClr val="0F5494"/>
              </a:solidFill>
              <a:latin typeface="Calibri Light" panose="020F0302020204030204" pitchFamily="34" charset="0"/>
              <a:ea typeface="+mn-ea"/>
              <a:cs typeface="+mn-cs"/>
            </a:endParaRPr>
          </a:p>
          <a:p>
            <a:pPr marL="174625" indent="-171450" algn="l">
              <a:buFont typeface="Arial" panose="020B0604020202020204" pitchFamily="34" charset="0"/>
              <a:buChar char="•"/>
            </a:pPr>
            <a:r>
              <a:rPr lang="fr-BE" sz="1100" dirty="0" err="1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Stakeholders</a:t>
            </a:r>
            <a:r>
              <a:rPr lang="fr-BE" sz="1100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 management</a:t>
            </a:r>
          </a:p>
        </p:txBody>
      </p:sp>
      <p:sp>
        <p:nvSpPr>
          <p:cNvPr id="21" name="Rounded Rectangle 20"/>
          <p:cNvSpPr/>
          <p:nvPr/>
        </p:nvSpPr>
        <p:spPr bwMode="auto">
          <a:xfrm>
            <a:off x="125437" y="2504513"/>
            <a:ext cx="2936216" cy="1229118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r>
              <a:rPr lang="en-GB" sz="1800" b="1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8 - Interoperability</a:t>
            </a:r>
          </a:p>
          <a:p>
            <a:pPr marL="174625" indent="-171450" algn="l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Data legacy (complexity – no 1-to-1 matching CRIS-OPSYS)</a:t>
            </a:r>
          </a:p>
          <a:p>
            <a:pPr marL="174625" indent="-171450" algn="l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Interoperability/Integration with ABAC, AUDIT, BPC, MIS</a:t>
            </a:r>
            <a:endParaRPr lang="en-GB" sz="1100" i="1" dirty="0" smtClean="0">
              <a:solidFill>
                <a:srgbClr val="0F5494"/>
              </a:solidFill>
              <a:latin typeface="Calibri Light" panose="020F0302020204030204" pitchFamily="34" charset="0"/>
              <a:ea typeface="+mn-ea"/>
              <a:cs typeface="+mn-cs"/>
            </a:endParaRPr>
          </a:p>
        </p:txBody>
      </p:sp>
      <p:cxnSp>
        <p:nvCxnSpPr>
          <p:cNvPr id="25" name="Straight Connector 24"/>
          <p:cNvCxnSpPr>
            <a:stCxn id="22" idx="0"/>
            <a:endCxn id="36" idx="3"/>
          </p:cNvCxnSpPr>
          <p:nvPr/>
        </p:nvCxnSpPr>
        <p:spPr bwMode="auto">
          <a:xfrm flipH="1">
            <a:off x="3061653" y="3814229"/>
            <a:ext cx="1011620" cy="61268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>
            <a:stCxn id="22" idx="0"/>
            <a:endCxn id="21" idx="3"/>
          </p:cNvCxnSpPr>
          <p:nvPr/>
        </p:nvCxnSpPr>
        <p:spPr bwMode="auto">
          <a:xfrm flipH="1" flipV="1">
            <a:off x="3061653" y="3119072"/>
            <a:ext cx="1011620" cy="69515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stCxn id="22" idx="3"/>
            <a:endCxn id="2" idx="2"/>
          </p:cNvCxnSpPr>
          <p:nvPr/>
        </p:nvCxnSpPr>
        <p:spPr bwMode="auto">
          <a:xfrm flipH="1" flipV="1">
            <a:off x="4577701" y="2113478"/>
            <a:ext cx="15218" cy="59557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22" idx="2"/>
            <a:endCxn id="17" idx="1"/>
          </p:cNvCxnSpPr>
          <p:nvPr/>
        </p:nvCxnSpPr>
        <p:spPr bwMode="auto">
          <a:xfrm flipV="1">
            <a:off x="5112565" y="1791400"/>
            <a:ext cx="951643" cy="202282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22" idx="2"/>
            <a:endCxn id="20" idx="1"/>
          </p:cNvCxnSpPr>
          <p:nvPr/>
        </p:nvCxnSpPr>
        <p:spPr bwMode="auto">
          <a:xfrm flipV="1">
            <a:off x="5112565" y="2940615"/>
            <a:ext cx="840536" cy="87361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Slide Number Placeholder 1"/>
          <p:cNvSpPr txBox="1">
            <a:spLocks/>
          </p:cNvSpPr>
          <p:nvPr/>
        </p:nvSpPr>
        <p:spPr bwMode="auto">
          <a:xfrm>
            <a:off x="4244000" y="6611558"/>
            <a:ext cx="504056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 kern="1200">
                <a:solidFill>
                  <a:srgbClr val="0F5494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algn="ctr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 kern="1200">
                <a:solidFill>
                  <a:srgbClr val="0F5494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ctr" rtl="0" fontAlgn="base">
              <a:spcBef>
                <a:spcPct val="20000"/>
              </a:spcBef>
              <a:spcAft>
                <a:spcPct val="0"/>
              </a:spcAft>
              <a:defRPr sz="1400" kern="1200">
                <a:solidFill>
                  <a:srgbClr val="0F5494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ctr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ctr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fr-FR" sz="1400" i="0" dirty="0" smtClean="0">
                <a:solidFill>
                  <a:srgbClr val="FFFFFF"/>
                </a:solidFill>
                <a:latin typeface="Calibri Light" panose="020F0302020204030204" pitchFamily="34" charset="0"/>
              </a:rPr>
              <a:t>12</a:t>
            </a:r>
            <a:endParaRPr lang="en-GB" altLang="fr-FR" sz="1400" i="0" dirty="0">
              <a:solidFill>
                <a:srgbClr val="FFFFFF"/>
              </a:solidFill>
              <a:latin typeface="Calibri Light" panose="020F0302020204030204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4577701" y="2802814"/>
            <a:ext cx="374268" cy="1393852"/>
            <a:chOff x="3452813" y="6670699"/>
            <a:chExt cx="612775" cy="2051050"/>
          </a:xfrm>
          <a:solidFill>
            <a:srgbClr val="0F5494"/>
          </a:solidFill>
        </p:grpSpPr>
        <p:sp>
          <p:nvSpPr>
            <p:cNvPr id="31" name="Freeform 181"/>
            <p:cNvSpPr>
              <a:spLocks/>
            </p:cNvSpPr>
            <p:nvPr/>
          </p:nvSpPr>
          <p:spPr bwMode="auto">
            <a:xfrm>
              <a:off x="3452813" y="7172349"/>
              <a:ext cx="568325" cy="1549400"/>
            </a:xfrm>
            <a:custGeom>
              <a:avLst/>
              <a:gdLst>
                <a:gd name="T0" fmla="*/ 318 w 358"/>
                <a:gd name="T1" fmla="*/ 130 h 976"/>
                <a:gd name="T2" fmla="*/ 316 w 358"/>
                <a:gd name="T3" fmla="*/ 116 h 976"/>
                <a:gd name="T4" fmla="*/ 332 w 358"/>
                <a:gd name="T5" fmla="*/ 114 h 976"/>
                <a:gd name="T6" fmla="*/ 326 w 358"/>
                <a:gd name="T7" fmla="*/ 102 h 976"/>
                <a:gd name="T8" fmla="*/ 198 w 358"/>
                <a:gd name="T9" fmla="*/ 50 h 976"/>
                <a:gd name="T10" fmla="*/ 194 w 358"/>
                <a:gd name="T11" fmla="*/ 24 h 976"/>
                <a:gd name="T12" fmla="*/ 198 w 358"/>
                <a:gd name="T13" fmla="*/ 0 h 976"/>
                <a:gd name="T14" fmla="*/ 172 w 358"/>
                <a:gd name="T15" fmla="*/ 62 h 976"/>
                <a:gd name="T16" fmla="*/ 142 w 358"/>
                <a:gd name="T17" fmla="*/ 130 h 976"/>
                <a:gd name="T18" fmla="*/ 144 w 358"/>
                <a:gd name="T19" fmla="*/ 166 h 976"/>
                <a:gd name="T20" fmla="*/ 142 w 358"/>
                <a:gd name="T21" fmla="*/ 220 h 976"/>
                <a:gd name="T22" fmla="*/ 116 w 358"/>
                <a:gd name="T23" fmla="*/ 372 h 976"/>
                <a:gd name="T24" fmla="*/ 108 w 358"/>
                <a:gd name="T25" fmla="*/ 524 h 976"/>
                <a:gd name="T26" fmla="*/ 104 w 358"/>
                <a:gd name="T27" fmla="*/ 586 h 976"/>
                <a:gd name="T28" fmla="*/ 94 w 358"/>
                <a:gd name="T29" fmla="*/ 646 h 976"/>
                <a:gd name="T30" fmla="*/ 76 w 358"/>
                <a:gd name="T31" fmla="*/ 790 h 976"/>
                <a:gd name="T32" fmla="*/ 64 w 358"/>
                <a:gd name="T33" fmla="*/ 866 h 976"/>
                <a:gd name="T34" fmla="*/ 46 w 358"/>
                <a:gd name="T35" fmla="*/ 920 h 976"/>
                <a:gd name="T36" fmla="*/ 24 w 358"/>
                <a:gd name="T37" fmla="*/ 950 h 976"/>
                <a:gd name="T38" fmla="*/ 0 w 358"/>
                <a:gd name="T39" fmla="*/ 960 h 976"/>
                <a:gd name="T40" fmla="*/ 12 w 358"/>
                <a:gd name="T41" fmla="*/ 974 h 976"/>
                <a:gd name="T42" fmla="*/ 36 w 358"/>
                <a:gd name="T43" fmla="*/ 976 h 976"/>
                <a:gd name="T44" fmla="*/ 74 w 358"/>
                <a:gd name="T45" fmla="*/ 964 h 976"/>
                <a:gd name="T46" fmla="*/ 90 w 358"/>
                <a:gd name="T47" fmla="*/ 936 h 976"/>
                <a:gd name="T48" fmla="*/ 104 w 358"/>
                <a:gd name="T49" fmla="*/ 938 h 976"/>
                <a:gd name="T50" fmla="*/ 108 w 358"/>
                <a:gd name="T51" fmla="*/ 976 h 976"/>
                <a:gd name="T52" fmla="*/ 114 w 358"/>
                <a:gd name="T53" fmla="*/ 970 h 976"/>
                <a:gd name="T54" fmla="*/ 118 w 358"/>
                <a:gd name="T55" fmla="*/ 922 h 976"/>
                <a:gd name="T56" fmla="*/ 126 w 358"/>
                <a:gd name="T57" fmla="*/ 892 h 976"/>
                <a:gd name="T58" fmla="*/ 116 w 358"/>
                <a:gd name="T59" fmla="*/ 862 h 976"/>
                <a:gd name="T60" fmla="*/ 120 w 358"/>
                <a:gd name="T61" fmla="*/ 832 h 976"/>
                <a:gd name="T62" fmla="*/ 162 w 358"/>
                <a:gd name="T63" fmla="*/ 710 h 976"/>
                <a:gd name="T64" fmla="*/ 178 w 358"/>
                <a:gd name="T65" fmla="*/ 598 h 976"/>
                <a:gd name="T66" fmla="*/ 192 w 358"/>
                <a:gd name="T67" fmla="*/ 520 h 976"/>
                <a:gd name="T68" fmla="*/ 226 w 358"/>
                <a:gd name="T69" fmla="*/ 508 h 976"/>
                <a:gd name="T70" fmla="*/ 264 w 358"/>
                <a:gd name="T71" fmla="*/ 512 h 976"/>
                <a:gd name="T72" fmla="*/ 270 w 358"/>
                <a:gd name="T73" fmla="*/ 570 h 976"/>
                <a:gd name="T74" fmla="*/ 270 w 358"/>
                <a:gd name="T75" fmla="*/ 636 h 976"/>
                <a:gd name="T76" fmla="*/ 260 w 358"/>
                <a:gd name="T77" fmla="*/ 832 h 976"/>
                <a:gd name="T78" fmla="*/ 252 w 358"/>
                <a:gd name="T79" fmla="*/ 858 h 976"/>
                <a:gd name="T80" fmla="*/ 236 w 358"/>
                <a:gd name="T81" fmla="*/ 934 h 976"/>
                <a:gd name="T82" fmla="*/ 238 w 358"/>
                <a:gd name="T83" fmla="*/ 954 h 976"/>
                <a:gd name="T84" fmla="*/ 266 w 358"/>
                <a:gd name="T85" fmla="*/ 954 h 976"/>
                <a:gd name="T86" fmla="*/ 296 w 358"/>
                <a:gd name="T87" fmla="*/ 928 h 976"/>
                <a:gd name="T88" fmla="*/ 296 w 358"/>
                <a:gd name="T89" fmla="*/ 900 h 976"/>
                <a:gd name="T90" fmla="*/ 298 w 358"/>
                <a:gd name="T91" fmla="*/ 840 h 976"/>
                <a:gd name="T92" fmla="*/ 316 w 358"/>
                <a:gd name="T93" fmla="*/ 778 h 976"/>
                <a:gd name="T94" fmla="*/ 332 w 358"/>
                <a:gd name="T95" fmla="*/ 722 h 976"/>
                <a:gd name="T96" fmla="*/ 338 w 358"/>
                <a:gd name="T97" fmla="*/ 602 h 976"/>
                <a:gd name="T98" fmla="*/ 338 w 358"/>
                <a:gd name="T99" fmla="*/ 504 h 976"/>
                <a:gd name="T100" fmla="*/ 344 w 358"/>
                <a:gd name="T101" fmla="*/ 482 h 976"/>
                <a:gd name="T102" fmla="*/ 358 w 358"/>
                <a:gd name="T103" fmla="*/ 294 h 976"/>
                <a:gd name="T104" fmla="*/ 350 w 358"/>
                <a:gd name="T105" fmla="*/ 246 h 976"/>
                <a:gd name="T106" fmla="*/ 326 w 358"/>
                <a:gd name="T107" fmla="*/ 162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8" h="976">
                  <a:moveTo>
                    <a:pt x="326" y="162"/>
                  </a:moveTo>
                  <a:lnTo>
                    <a:pt x="326" y="162"/>
                  </a:lnTo>
                  <a:lnTo>
                    <a:pt x="322" y="142"/>
                  </a:lnTo>
                  <a:lnTo>
                    <a:pt x="318" y="130"/>
                  </a:lnTo>
                  <a:lnTo>
                    <a:pt x="314" y="122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316" y="116"/>
                  </a:lnTo>
                  <a:lnTo>
                    <a:pt x="322" y="116"/>
                  </a:lnTo>
                  <a:lnTo>
                    <a:pt x="328" y="116"/>
                  </a:lnTo>
                  <a:lnTo>
                    <a:pt x="332" y="114"/>
                  </a:lnTo>
                  <a:lnTo>
                    <a:pt x="332" y="114"/>
                  </a:lnTo>
                  <a:lnTo>
                    <a:pt x="332" y="108"/>
                  </a:lnTo>
                  <a:lnTo>
                    <a:pt x="332" y="108"/>
                  </a:lnTo>
                  <a:lnTo>
                    <a:pt x="332" y="106"/>
                  </a:lnTo>
                  <a:lnTo>
                    <a:pt x="326" y="102"/>
                  </a:lnTo>
                  <a:lnTo>
                    <a:pt x="310" y="94"/>
                  </a:lnTo>
                  <a:lnTo>
                    <a:pt x="262" y="76"/>
                  </a:lnTo>
                  <a:lnTo>
                    <a:pt x="214" y="58"/>
                  </a:lnTo>
                  <a:lnTo>
                    <a:pt x="198" y="50"/>
                  </a:lnTo>
                  <a:lnTo>
                    <a:pt x="194" y="46"/>
                  </a:lnTo>
                  <a:lnTo>
                    <a:pt x="192" y="44"/>
                  </a:lnTo>
                  <a:lnTo>
                    <a:pt x="192" y="44"/>
                  </a:lnTo>
                  <a:lnTo>
                    <a:pt x="194" y="24"/>
                  </a:lnTo>
                  <a:lnTo>
                    <a:pt x="198" y="2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194" y="18"/>
                  </a:lnTo>
                  <a:lnTo>
                    <a:pt x="188" y="34"/>
                  </a:lnTo>
                  <a:lnTo>
                    <a:pt x="182" y="48"/>
                  </a:lnTo>
                  <a:lnTo>
                    <a:pt x="172" y="62"/>
                  </a:lnTo>
                  <a:lnTo>
                    <a:pt x="162" y="76"/>
                  </a:lnTo>
                  <a:lnTo>
                    <a:pt x="154" y="92"/>
                  </a:lnTo>
                  <a:lnTo>
                    <a:pt x="146" y="110"/>
                  </a:lnTo>
                  <a:lnTo>
                    <a:pt x="142" y="130"/>
                  </a:lnTo>
                  <a:lnTo>
                    <a:pt x="142" y="130"/>
                  </a:lnTo>
                  <a:lnTo>
                    <a:pt x="140" y="140"/>
                  </a:lnTo>
                  <a:lnTo>
                    <a:pt x="140" y="148"/>
                  </a:lnTo>
                  <a:lnTo>
                    <a:pt x="144" y="166"/>
                  </a:lnTo>
                  <a:lnTo>
                    <a:pt x="144" y="190"/>
                  </a:lnTo>
                  <a:lnTo>
                    <a:pt x="144" y="204"/>
                  </a:lnTo>
                  <a:lnTo>
                    <a:pt x="142" y="220"/>
                  </a:lnTo>
                  <a:lnTo>
                    <a:pt x="142" y="220"/>
                  </a:lnTo>
                  <a:lnTo>
                    <a:pt x="130" y="296"/>
                  </a:lnTo>
                  <a:lnTo>
                    <a:pt x="124" y="334"/>
                  </a:lnTo>
                  <a:lnTo>
                    <a:pt x="116" y="372"/>
                  </a:lnTo>
                  <a:lnTo>
                    <a:pt x="116" y="372"/>
                  </a:lnTo>
                  <a:lnTo>
                    <a:pt x="110" y="412"/>
                  </a:lnTo>
                  <a:lnTo>
                    <a:pt x="108" y="450"/>
                  </a:lnTo>
                  <a:lnTo>
                    <a:pt x="108" y="524"/>
                  </a:lnTo>
                  <a:lnTo>
                    <a:pt x="108" y="524"/>
                  </a:lnTo>
                  <a:lnTo>
                    <a:pt x="108" y="538"/>
                  </a:lnTo>
                  <a:lnTo>
                    <a:pt x="106" y="552"/>
                  </a:lnTo>
                  <a:lnTo>
                    <a:pt x="104" y="586"/>
                  </a:lnTo>
                  <a:lnTo>
                    <a:pt x="104" y="586"/>
                  </a:lnTo>
                  <a:lnTo>
                    <a:pt x="104" y="608"/>
                  </a:lnTo>
                  <a:lnTo>
                    <a:pt x="102" y="622"/>
                  </a:lnTo>
                  <a:lnTo>
                    <a:pt x="94" y="646"/>
                  </a:lnTo>
                  <a:lnTo>
                    <a:pt x="94" y="646"/>
                  </a:lnTo>
                  <a:lnTo>
                    <a:pt x="88" y="670"/>
                  </a:lnTo>
                  <a:lnTo>
                    <a:pt x="86" y="694"/>
                  </a:lnTo>
                  <a:lnTo>
                    <a:pt x="80" y="742"/>
                  </a:lnTo>
                  <a:lnTo>
                    <a:pt x="76" y="790"/>
                  </a:lnTo>
                  <a:lnTo>
                    <a:pt x="72" y="812"/>
                  </a:lnTo>
                  <a:lnTo>
                    <a:pt x="68" y="834"/>
                  </a:lnTo>
                  <a:lnTo>
                    <a:pt x="68" y="834"/>
                  </a:lnTo>
                  <a:lnTo>
                    <a:pt x="64" y="866"/>
                  </a:lnTo>
                  <a:lnTo>
                    <a:pt x="60" y="888"/>
                  </a:lnTo>
                  <a:lnTo>
                    <a:pt x="54" y="904"/>
                  </a:lnTo>
                  <a:lnTo>
                    <a:pt x="46" y="920"/>
                  </a:lnTo>
                  <a:lnTo>
                    <a:pt x="46" y="920"/>
                  </a:lnTo>
                  <a:lnTo>
                    <a:pt x="40" y="932"/>
                  </a:lnTo>
                  <a:lnTo>
                    <a:pt x="34" y="942"/>
                  </a:lnTo>
                  <a:lnTo>
                    <a:pt x="30" y="946"/>
                  </a:lnTo>
                  <a:lnTo>
                    <a:pt x="24" y="950"/>
                  </a:lnTo>
                  <a:lnTo>
                    <a:pt x="10" y="954"/>
                  </a:lnTo>
                  <a:lnTo>
                    <a:pt x="10" y="954"/>
                  </a:lnTo>
                  <a:lnTo>
                    <a:pt x="4" y="956"/>
                  </a:lnTo>
                  <a:lnTo>
                    <a:pt x="0" y="960"/>
                  </a:lnTo>
                  <a:lnTo>
                    <a:pt x="0" y="964"/>
                  </a:lnTo>
                  <a:lnTo>
                    <a:pt x="2" y="966"/>
                  </a:lnTo>
                  <a:lnTo>
                    <a:pt x="6" y="970"/>
                  </a:lnTo>
                  <a:lnTo>
                    <a:pt x="12" y="974"/>
                  </a:lnTo>
                  <a:lnTo>
                    <a:pt x="18" y="976"/>
                  </a:lnTo>
                  <a:lnTo>
                    <a:pt x="24" y="976"/>
                  </a:lnTo>
                  <a:lnTo>
                    <a:pt x="24" y="976"/>
                  </a:lnTo>
                  <a:lnTo>
                    <a:pt x="36" y="976"/>
                  </a:lnTo>
                  <a:lnTo>
                    <a:pt x="50" y="976"/>
                  </a:lnTo>
                  <a:lnTo>
                    <a:pt x="64" y="972"/>
                  </a:lnTo>
                  <a:lnTo>
                    <a:pt x="70" y="970"/>
                  </a:lnTo>
                  <a:lnTo>
                    <a:pt x="74" y="964"/>
                  </a:lnTo>
                  <a:lnTo>
                    <a:pt x="74" y="964"/>
                  </a:lnTo>
                  <a:lnTo>
                    <a:pt x="84" y="948"/>
                  </a:lnTo>
                  <a:lnTo>
                    <a:pt x="90" y="936"/>
                  </a:lnTo>
                  <a:lnTo>
                    <a:pt x="90" y="936"/>
                  </a:lnTo>
                  <a:lnTo>
                    <a:pt x="94" y="934"/>
                  </a:lnTo>
                  <a:lnTo>
                    <a:pt x="98" y="934"/>
                  </a:lnTo>
                  <a:lnTo>
                    <a:pt x="102" y="934"/>
                  </a:lnTo>
                  <a:lnTo>
                    <a:pt x="104" y="938"/>
                  </a:lnTo>
                  <a:lnTo>
                    <a:pt x="104" y="938"/>
                  </a:lnTo>
                  <a:lnTo>
                    <a:pt x="106" y="958"/>
                  </a:lnTo>
                  <a:lnTo>
                    <a:pt x="106" y="970"/>
                  </a:lnTo>
                  <a:lnTo>
                    <a:pt x="108" y="976"/>
                  </a:lnTo>
                  <a:lnTo>
                    <a:pt x="108" y="976"/>
                  </a:lnTo>
                  <a:lnTo>
                    <a:pt x="112" y="976"/>
                  </a:lnTo>
                  <a:lnTo>
                    <a:pt x="112" y="976"/>
                  </a:lnTo>
                  <a:lnTo>
                    <a:pt x="114" y="970"/>
                  </a:lnTo>
                  <a:lnTo>
                    <a:pt x="114" y="960"/>
                  </a:lnTo>
                  <a:lnTo>
                    <a:pt x="116" y="926"/>
                  </a:lnTo>
                  <a:lnTo>
                    <a:pt x="116" y="926"/>
                  </a:lnTo>
                  <a:lnTo>
                    <a:pt x="118" y="922"/>
                  </a:lnTo>
                  <a:lnTo>
                    <a:pt x="122" y="914"/>
                  </a:lnTo>
                  <a:lnTo>
                    <a:pt x="126" y="904"/>
                  </a:lnTo>
                  <a:lnTo>
                    <a:pt x="126" y="898"/>
                  </a:lnTo>
                  <a:lnTo>
                    <a:pt x="126" y="892"/>
                  </a:lnTo>
                  <a:lnTo>
                    <a:pt x="126" y="892"/>
                  </a:lnTo>
                  <a:lnTo>
                    <a:pt x="126" y="884"/>
                  </a:lnTo>
                  <a:lnTo>
                    <a:pt x="120" y="874"/>
                  </a:lnTo>
                  <a:lnTo>
                    <a:pt x="116" y="862"/>
                  </a:lnTo>
                  <a:lnTo>
                    <a:pt x="114" y="854"/>
                  </a:lnTo>
                  <a:lnTo>
                    <a:pt x="114" y="854"/>
                  </a:lnTo>
                  <a:lnTo>
                    <a:pt x="116" y="842"/>
                  </a:lnTo>
                  <a:lnTo>
                    <a:pt x="120" y="832"/>
                  </a:lnTo>
                  <a:lnTo>
                    <a:pt x="132" y="800"/>
                  </a:lnTo>
                  <a:lnTo>
                    <a:pt x="132" y="800"/>
                  </a:lnTo>
                  <a:lnTo>
                    <a:pt x="152" y="738"/>
                  </a:lnTo>
                  <a:lnTo>
                    <a:pt x="162" y="710"/>
                  </a:lnTo>
                  <a:lnTo>
                    <a:pt x="168" y="680"/>
                  </a:lnTo>
                  <a:lnTo>
                    <a:pt x="168" y="680"/>
                  </a:lnTo>
                  <a:lnTo>
                    <a:pt x="172" y="630"/>
                  </a:lnTo>
                  <a:lnTo>
                    <a:pt x="178" y="598"/>
                  </a:lnTo>
                  <a:lnTo>
                    <a:pt x="184" y="576"/>
                  </a:lnTo>
                  <a:lnTo>
                    <a:pt x="188" y="558"/>
                  </a:lnTo>
                  <a:lnTo>
                    <a:pt x="188" y="558"/>
                  </a:lnTo>
                  <a:lnTo>
                    <a:pt x="192" y="520"/>
                  </a:lnTo>
                  <a:lnTo>
                    <a:pt x="194" y="514"/>
                  </a:lnTo>
                  <a:lnTo>
                    <a:pt x="200" y="512"/>
                  </a:lnTo>
                  <a:lnTo>
                    <a:pt x="200" y="512"/>
                  </a:lnTo>
                  <a:lnTo>
                    <a:pt x="226" y="508"/>
                  </a:lnTo>
                  <a:lnTo>
                    <a:pt x="256" y="508"/>
                  </a:lnTo>
                  <a:lnTo>
                    <a:pt x="256" y="508"/>
                  </a:lnTo>
                  <a:lnTo>
                    <a:pt x="262" y="508"/>
                  </a:lnTo>
                  <a:lnTo>
                    <a:pt x="264" y="512"/>
                  </a:lnTo>
                  <a:lnTo>
                    <a:pt x="264" y="536"/>
                  </a:lnTo>
                  <a:lnTo>
                    <a:pt x="264" y="536"/>
                  </a:lnTo>
                  <a:lnTo>
                    <a:pt x="266" y="550"/>
                  </a:lnTo>
                  <a:lnTo>
                    <a:pt x="270" y="570"/>
                  </a:lnTo>
                  <a:lnTo>
                    <a:pt x="272" y="598"/>
                  </a:lnTo>
                  <a:lnTo>
                    <a:pt x="272" y="616"/>
                  </a:lnTo>
                  <a:lnTo>
                    <a:pt x="270" y="636"/>
                  </a:lnTo>
                  <a:lnTo>
                    <a:pt x="270" y="636"/>
                  </a:lnTo>
                  <a:lnTo>
                    <a:pt x="268" y="756"/>
                  </a:lnTo>
                  <a:lnTo>
                    <a:pt x="266" y="786"/>
                  </a:lnTo>
                  <a:lnTo>
                    <a:pt x="264" y="810"/>
                  </a:lnTo>
                  <a:lnTo>
                    <a:pt x="260" y="832"/>
                  </a:lnTo>
                  <a:lnTo>
                    <a:pt x="254" y="846"/>
                  </a:lnTo>
                  <a:lnTo>
                    <a:pt x="254" y="846"/>
                  </a:lnTo>
                  <a:lnTo>
                    <a:pt x="252" y="858"/>
                  </a:lnTo>
                  <a:lnTo>
                    <a:pt x="252" y="858"/>
                  </a:lnTo>
                  <a:lnTo>
                    <a:pt x="250" y="880"/>
                  </a:lnTo>
                  <a:lnTo>
                    <a:pt x="246" y="896"/>
                  </a:lnTo>
                  <a:lnTo>
                    <a:pt x="236" y="934"/>
                  </a:lnTo>
                  <a:lnTo>
                    <a:pt x="236" y="934"/>
                  </a:lnTo>
                  <a:lnTo>
                    <a:pt x="234" y="942"/>
                  </a:lnTo>
                  <a:lnTo>
                    <a:pt x="234" y="948"/>
                  </a:lnTo>
                  <a:lnTo>
                    <a:pt x="236" y="952"/>
                  </a:lnTo>
                  <a:lnTo>
                    <a:pt x="238" y="954"/>
                  </a:lnTo>
                  <a:lnTo>
                    <a:pt x="248" y="956"/>
                  </a:lnTo>
                  <a:lnTo>
                    <a:pt x="260" y="956"/>
                  </a:lnTo>
                  <a:lnTo>
                    <a:pt x="260" y="956"/>
                  </a:lnTo>
                  <a:lnTo>
                    <a:pt x="266" y="954"/>
                  </a:lnTo>
                  <a:lnTo>
                    <a:pt x="274" y="952"/>
                  </a:lnTo>
                  <a:lnTo>
                    <a:pt x="288" y="942"/>
                  </a:lnTo>
                  <a:lnTo>
                    <a:pt x="292" y="936"/>
                  </a:lnTo>
                  <a:lnTo>
                    <a:pt x="296" y="928"/>
                  </a:lnTo>
                  <a:lnTo>
                    <a:pt x="298" y="922"/>
                  </a:lnTo>
                  <a:lnTo>
                    <a:pt x="298" y="916"/>
                  </a:lnTo>
                  <a:lnTo>
                    <a:pt x="298" y="916"/>
                  </a:lnTo>
                  <a:lnTo>
                    <a:pt x="296" y="900"/>
                  </a:lnTo>
                  <a:lnTo>
                    <a:pt x="298" y="878"/>
                  </a:lnTo>
                  <a:lnTo>
                    <a:pt x="298" y="856"/>
                  </a:lnTo>
                  <a:lnTo>
                    <a:pt x="298" y="840"/>
                  </a:lnTo>
                  <a:lnTo>
                    <a:pt x="298" y="840"/>
                  </a:lnTo>
                  <a:lnTo>
                    <a:pt x="298" y="832"/>
                  </a:lnTo>
                  <a:lnTo>
                    <a:pt x="300" y="822"/>
                  </a:lnTo>
                  <a:lnTo>
                    <a:pt x="308" y="800"/>
                  </a:lnTo>
                  <a:lnTo>
                    <a:pt x="316" y="778"/>
                  </a:lnTo>
                  <a:lnTo>
                    <a:pt x="322" y="760"/>
                  </a:lnTo>
                  <a:lnTo>
                    <a:pt x="322" y="760"/>
                  </a:lnTo>
                  <a:lnTo>
                    <a:pt x="328" y="742"/>
                  </a:lnTo>
                  <a:lnTo>
                    <a:pt x="332" y="722"/>
                  </a:lnTo>
                  <a:lnTo>
                    <a:pt x="338" y="684"/>
                  </a:lnTo>
                  <a:lnTo>
                    <a:pt x="340" y="644"/>
                  </a:lnTo>
                  <a:lnTo>
                    <a:pt x="338" y="602"/>
                  </a:lnTo>
                  <a:lnTo>
                    <a:pt x="338" y="602"/>
                  </a:lnTo>
                  <a:lnTo>
                    <a:pt x="338" y="556"/>
                  </a:lnTo>
                  <a:lnTo>
                    <a:pt x="336" y="510"/>
                  </a:lnTo>
                  <a:lnTo>
                    <a:pt x="336" y="510"/>
                  </a:lnTo>
                  <a:lnTo>
                    <a:pt x="338" y="504"/>
                  </a:lnTo>
                  <a:lnTo>
                    <a:pt x="340" y="498"/>
                  </a:lnTo>
                  <a:lnTo>
                    <a:pt x="344" y="492"/>
                  </a:lnTo>
                  <a:lnTo>
                    <a:pt x="344" y="482"/>
                  </a:lnTo>
                  <a:lnTo>
                    <a:pt x="344" y="482"/>
                  </a:lnTo>
                  <a:lnTo>
                    <a:pt x="350" y="426"/>
                  </a:lnTo>
                  <a:lnTo>
                    <a:pt x="356" y="370"/>
                  </a:lnTo>
                  <a:lnTo>
                    <a:pt x="358" y="320"/>
                  </a:lnTo>
                  <a:lnTo>
                    <a:pt x="358" y="294"/>
                  </a:lnTo>
                  <a:lnTo>
                    <a:pt x="356" y="272"/>
                  </a:lnTo>
                  <a:lnTo>
                    <a:pt x="356" y="272"/>
                  </a:lnTo>
                  <a:lnTo>
                    <a:pt x="354" y="260"/>
                  </a:lnTo>
                  <a:lnTo>
                    <a:pt x="350" y="246"/>
                  </a:lnTo>
                  <a:lnTo>
                    <a:pt x="340" y="216"/>
                  </a:lnTo>
                  <a:lnTo>
                    <a:pt x="330" y="188"/>
                  </a:lnTo>
                  <a:lnTo>
                    <a:pt x="326" y="174"/>
                  </a:lnTo>
                  <a:lnTo>
                    <a:pt x="326" y="162"/>
                  </a:lnTo>
                  <a:lnTo>
                    <a:pt x="326" y="1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en-GB" sz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32" name="Freeform 182"/>
            <p:cNvSpPr>
              <a:spLocks/>
            </p:cNvSpPr>
            <p:nvPr/>
          </p:nvSpPr>
          <p:spPr bwMode="auto">
            <a:xfrm>
              <a:off x="3525838" y="6969149"/>
              <a:ext cx="539750" cy="419100"/>
            </a:xfrm>
            <a:custGeom>
              <a:avLst/>
              <a:gdLst>
                <a:gd name="T0" fmla="*/ 256 w 340"/>
                <a:gd name="T1" fmla="*/ 34 h 264"/>
                <a:gd name="T2" fmla="*/ 270 w 340"/>
                <a:gd name="T3" fmla="*/ 36 h 264"/>
                <a:gd name="T4" fmla="*/ 318 w 340"/>
                <a:gd name="T5" fmla="*/ 28 h 264"/>
                <a:gd name="T6" fmla="*/ 324 w 340"/>
                <a:gd name="T7" fmla="*/ 30 h 264"/>
                <a:gd name="T8" fmla="*/ 334 w 340"/>
                <a:gd name="T9" fmla="*/ 36 h 264"/>
                <a:gd name="T10" fmla="*/ 338 w 340"/>
                <a:gd name="T11" fmla="*/ 54 h 264"/>
                <a:gd name="T12" fmla="*/ 340 w 340"/>
                <a:gd name="T13" fmla="*/ 66 h 264"/>
                <a:gd name="T14" fmla="*/ 336 w 340"/>
                <a:gd name="T15" fmla="*/ 98 h 264"/>
                <a:gd name="T16" fmla="*/ 320 w 340"/>
                <a:gd name="T17" fmla="*/ 150 h 264"/>
                <a:gd name="T18" fmla="*/ 312 w 340"/>
                <a:gd name="T19" fmla="*/ 170 h 264"/>
                <a:gd name="T20" fmla="*/ 292 w 340"/>
                <a:gd name="T21" fmla="*/ 212 h 264"/>
                <a:gd name="T22" fmla="*/ 272 w 340"/>
                <a:gd name="T23" fmla="*/ 240 h 264"/>
                <a:gd name="T24" fmla="*/ 252 w 340"/>
                <a:gd name="T25" fmla="*/ 258 h 264"/>
                <a:gd name="T26" fmla="*/ 238 w 340"/>
                <a:gd name="T27" fmla="*/ 264 h 264"/>
                <a:gd name="T28" fmla="*/ 230 w 340"/>
                <a:gd name="T29" fmla="*/ 262 h 264"/>
                <a:gd name="T30" fmla="*/ 218 w 340"/>
                <a:gd name="T31" fmla="*/ 250 h 264"/>
                <a:gd name="T32" fmla="*/ 212 w 340"/>
                <a:gd name="T33" fmla="*/ 236 h 264"/>
                <a:gd name="T34" fmla="*/ 198 w 340"/>
                <a:gd name="T35" fmla="*/ 210 h 264"/>
                <a:gd name="T36" fmla="*/ 184 w 340"/>
                <a:gd name="T37" fmla="*/ 202 h 264"/>
                <a:gd name="T38" fmla="*/ 170 w 340"/>
                <a:gd name="T39" fmla="*/ 206 h 264"/>
                <a:gd name="T40" fmla="*/ 140 w 340"/>
                <a:gd name="T41" fmla="*/ 234 h 264"/>
                <a:gd name="T42" fmla="*/ 118 w 340"/>
                <a:gd name="T43" fmla="*/ 254 h 264"/>
                <a:gd name="T44" fmla="*/ 102 w 340"/>
                <a:gd name="T45" fmla="*/ 256 h 264"/>
                <a:gd name="T46" fmla="*/ 94 w 340"/>
                <a:gd name="T47" fmla="*/ 254 h 264"/>
                <a:gd name="T48" fmla="*/ 80 w 340"/>
                <a:gd name="T49" fmla="*/ 238 h 264"/>
                <a:gd name="T50" fmla="*/ 68 w 340"/>
                <a:gd name="T51" fmla="*/ 230 h 264"/>
                <a:gd name="T52" fmla="*/ 64 w 340"/>
                <a:gd name="T53" fmla="*/ 232 h 264"/>
                <a:gd name="T54" fmla="*/ 54 w 340"/>
                <a:gd name="T55" fmla="*/ 238 h 264"/>
                <a:gd name="T56" fmla="*/ 24 w 340"/>
                <a:gd name="T57" fmla="*/ 240 h 264"/>
                <a:gd name="T58" fmla="*/ 14 w 340"/>
                <a:gd name="T59" fmla="*/ 240 h 264"/>
                <a:gd name="T60" fmla="*/ 4 w 340"/>
                <a:gd name="T61" fmla="*/ 230 h 264"/>
                <a:gd name="T62" fmla="*/ 0 w 340"/>
                <a:gd name="T63" fmla="*/ 212 h 264"/>
                <a:gd name="T64" fmla="*/ 4 w 340"/>
                <a:gd name="T65" fmla="*/ 186 h 264"/>
                <a:gd name="T66" fmla="*/ 18 w 340"/>
                <a:gd name="T67" fmla="*/ 158 h 264"/>
                <a:gd name="T68" fmla="*/ 42 w 340"/>
                <a:gd name="T69" fmla="*/ 124 h 264"/>
                <a:gd name="T70" fmla="*/ 86 w 340"/>
                <a:gd name="T71" fmla="*/ 50 h 264"/>
                <a:gd name="T72" fmla="*/ 92 w 340"/>
                <a:gd name="T73" fmla="*/ 42 h 264"/>
                <a:gd name="T74" fmla="*/ 106 w 340"/>
                <a:gd name="T75" fmla="*/ 32 h 264"/>
                <a:gd name="T76" fmla="*/ 130 w 340"/>
                <a:gd name="T77" fmla="*/ 26 h 264"/>
                <a:gd name="T78" fmla="*/ 144 w 340"/>
                <a:gd name="T79" fmla="*/ 26 h 264"/>
                <a:gd name="T80" fmla="*/ 154 w 340"/>
                <a:gd name="T81" fmla="*/ 24 h 264"/>
                <a:gd name="T82" fmla="*/ 162 w 340"/>
                <a:gd name="T83" fmla="*/ 12 h 264"/>
                <a:gd name="T84" fmla="*/ 170 w 340"/>
                <a:gd name="T85" fmla="*/ 4 h 264"/>
                <a:gd name="T86" fmla="*/ 178 w 340"/>
                <a:gd name="T87" fmla="*/ 0 h 264"/>
                <a:gd name="T88" fmla="*/ 202 w 340"/>
                <a:gd name="T89" fmla="*/ 4 h 264"/>
                <a:gd name="T90" fmla="*/ 220 w 340"/>
                <a:gd name="T91" fmla="*/ 4 h 264"/>
                <a:gd name="T92" fmla="*/ 236 w 340"/>
                <a:gd name="T93" fmla="*/ 6 h 264"/>
                <a:gd name="T94" fmla="*/ 242 w 340"/>
                <a:gd name="T95" fmla="*/ 12 h 264"/>
                <a:gd name="T96" fmla="*/ 250 w 340"/>
                <a:gd name="T97" fmla="*/ 28 h 264"/>
                <a:gd name="T98" fmla="*/ 256 w 340"/>
                <a:gd name="T99" fmla="*/ 3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0" h="264">
                  <a:moveTo>
                    <a:pt x="256" y="34"/>
                  </a:moveTo>
                  <a:lnTo>
                    <a:pt x="256" y="34"/>
                  </a:lnTo>
                  <a:lnTo>
                    <a:pt x="262" y="36"/>
                  </a:lnTo>
                  <a:lnTo>
                    <a:pt x="270" y="36"/>
                  </a:lnTo>
                  <a:lnTo>
                    <a:pt x="288" y="34"/>
                  </a:lnTo>
                  <a:lnTo>
                    <a:pt x="318" y="28"/>
                  </a:lnTo>
                  <a:lnTo>
                    <a:pt x="318" y="28"/>
                  </a:lnTo>
                  <a:lnTo>
                    <a:pt x="324" y="30"/>
                  </a:lnTo>
                  <a:lnTo>
                    <a:pt x="330" y="32"/>
                  </a:lnTo>
                  <a:lnTo>
                    <a:pt x="334" y="36"/>
                  </a:lnTo>
                  <a:lnTo>
                    <a:pt x="336" y="42"/>
                  </a:lnTo>
                  <a:lnTo>
                    <a:pt x="338" y="54"/>
                  </a:lnTo>
                  <a:lnTo>
                    <a:pt x="340" y="66"/>
                  </a:lnTo>
                  <a:lnTo>
                    <a:pt x="340" y="66"/>
                  </a:lnTo>
                  <a:lnTo>
                    <a:pt x="338" y="84"/>
                  </a:lnTo>
                  <a:lnTo>
                    <a:pt x="336" y="98"/>
                  </a:lnTo>
                  <a:lnTo>
                    <a:pt x="330" y="126"/>
                  </a:lnTo>
                  <a:lnTo>
                    <a:pt x="320" y="150"/>
                  </a:lnTo>
                  <a:lnTo>
                    <a:pt x="312" y="170"/>
                  </a:lnTo>
                  <a:lnTo>
                    <a:pt x="312" y="170"/>
                  </a:lnTo>
                  <a:lnTo>
                    <a:pt x="302" y="192"/>
                  </a:lnTo>
                  <a:lnTo>
                    <a:pt x="292" y="212"/>
                  </a:lnTo>
                  <a:lnTo>
                    <a:pt x="282" y="228"/>
                  </a:lnTo>
                  <a:lnTo>
                    <a:pt x="272" y="240"/>
                  </a:lnTo>
                  <a:lnTo>
                    <a:pt x="262" y="250"/>
                  </a:lnTo>
                  <a:lnTo>
                    <a:pt x="252" y="258"/>
                  </a:lnTo>
                  <a:lnTo>
                    <a:pt x="244" y="262"/>
                  </a:lnTo>
                  <a:lnTo>
                    <a:pt x="238" y="264"/>
                  </a:lnTo>
                  <a:lnTo>
                    <a:pt x="238" y="264"/>
                  </a:lnTo>
                  <a:lnTo>
                    <a:pt x="230" y="262"/>
                  </a:lnTo>
                  <a:lnTo>
                    <a:pt x="224" y="258"/>
                  </a:lnTo>
                  <a:lnTo>
                    <a:pt x="218" y="250"/>
                  </a:lnTo>
                  <a:lnTo>
                    <a:pt x="212" y="236"/>
                  </a:lnTo>
                  <a:lnTo>
                    <a:pt x="212" y="236"/>
                  </a:lnTo>
                  <a:lnTo>
                    <a:pt x="204" y="220"/>
                  </a:lnTo>
                  <a:lnTo>
                    <a:pt x="198" y="210"/>
                  </a:lnTo>
                  <a:lnTo>
                    <a:pt x="192" y="204"/>
                  </a:lnTo>
                  <a:lnTo>
                    <a:pt x="184" y="202"/>
                  </a:lnTo>
                  <a:lnTo>
                    <a:pt x="178" y="204"/>
                  </a:lnTo>
                  <a:lnTo>
                    <a:pt x="170" y="206"/>
                  </a:lnTo>
                  <a:lnTo>
                    <a:pt x="156" y="220"/>
                  </a:lnTo>
                  <a:lnTo>
                    <a:pt x="140" y="234"/>
                  </a:lnTo>
                  <a:lnTo>
                    <a:pt x="126" y="248"/>
                  </a:lnTo>
                  <a:lnTo>
                    <a:pt x="118" y="254"/>
                  </a:lnTo>
                  <a:lnTo>
                    <a:pt x="110" y="256"/>
                  </a:lnTo>
                  <a:lnTo>
                    <a:pt x="102" y="256"/>
                  </a:lnTo>
                  <a:lnTo>
                    <a:pt x="94" y="254"/>
                  </a:lnTo>
                  <a:lnTo>
                    <a:pt x="94" y="254"/>
                  </a:lnTo>
                  <a:lnTo>
                    <a:pt x="88" y="246"/>
                  </a:lnTo>
                  <a:lnTo>
                    <a:pt x="80" y="238"/>
                  </a:lnTo>
                  <a:lnTo>
                    <a:pt x="72" y="232"/>
                  </a:lnTo>
                  <a:lnTo>
                    <a:pt x="68" y="230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0" y="236"/>
                  </a:lnTo>
                  <a:lnTo>
                    <a:pt x="54" y="238"/>
                  </a:lnTo>
                  <a:lnTo>
                    <a:pt x="38" y="240"/>
                  </a:lnTo>
                  <a:lnTo>
                    <a:pt x="24" y="240"/>
                  </a:lnTo>
                  <a:lnTo>
                    <a:pt x="14" y="240"/>
                  </a:lnTo>
                  <a:lnTo>
                    <a:pt x="14" y="240"/>
                  </a:lnTo>
                  <a:lnTo>
                    <a:pt x="8" y="236"/>
                  </a:lnTo>
                  <a:lnTo>
                    <a:pt x="4" y="230"/>
                  </a:lnTo>
                  <a:lnTo>
                    <a:pt x="0" y="222"/>
                  </a:lnTo>
                  <a:lnTo>
                    <a:pt x="0" y="212"/>
                  </a:lnTo>
                  <a:lnTo>
                    <a:pt x="0" y="200"/>
                  </a:lnTo>
                  <a:lnTo>
                    <a:pt x="4" y="186"/>
                  </a:lnTo>
                  <a:lnTo>
                    <a:pt x="10" y="172"/>
                  </a:lnTo>
                  <a:lnTo>
                    <a:pt x="18" y="158"/>
                  </a:lnTo>
                  <a:lnTo>
                    <a:pt x="18" y="158"/>
                  </a:lnTo>
                  <a:lnTo>
                    <a:pt x="42" y="124"/>
                  </a:lnTo>
                  <a:lnTo>
                    <a:pt x="58" y="94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92" y="42"/>
                  </a:lnTo>
                  <a:lnTo>
                    <a:pt x="100" y="36"/>
                  </a:lnTo>
                  <a:lnTo>
                    <a:pt x="106" y="32"/>
                  </a:lnTo>
                  <a:lnTo>
                    <a:pt x="114" y="30"/>
                  </a:lnTo>
                  <a:lnTo>
                    <a:pt x="130" y="26"/>
                  </a:lnTo>
                  <a:lnTo>
                    <a:pt x="144" y="26"/>
                  </a:lnTo>
                  <a:lnTo>
                    <a:pt x="144" y="26"/>
                  </a:lnTo>
                  <a:lnTo>
                    <a:pt x="150" y="24"/>
                  </a:lnTo>
                  <a:lnTo>
                    <a:pt x="154" y="24"/>
                  </a:lnTo>
                  <a:lnTo>
                    <a:pt x="158" y="18"/>
                  </a:lnTo>
                  <a:lnTo>
                    <a:pt x="162" y="12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4" y="2"/>
                  </a:lnTo>
                  <a:lnTo>
                    <a:pt x="178" y="0"/>
                  </a:lnTo>
                  <a:lnTo>
                    <a:pt x="188" y="2"/>
                  </a:lnTo>
                  <a:lnTo>
                    <a:pt x="202" y="4"/>
                  </a:lnTo>
                  <a:lnTo>
                    <a:pt x="220" y="4"/>
                  </a:lnTo>
                  <a:lnTo>
                    <a:pt x="220" y="4"/>
                  </a:lnTo>
                  <a:lnTo>
                    <a:pt x="230" y="4"/>
                  </a:lnTo>
                  <a:lnTo>
                    <a:pt x="236" y="6"/>
                  </a:lnTo>
                  <a:lnTo>
                    <a:pt x="240" y="8"/>
                  </a:lnTo>
                  <a:lnTo>
                    <a:pt x="242" y="12"/>
                  </a:lnTo>
                  <a:lnTo>
                    <a:pt x="246" y="22"/>
                  </a:lnTo>
                  <a:lnTo>
                    <a:pt x="250" y="28"/>
                  </a:lnTo>
                  <a:lnTo>
                    <a:pt x="256" y="34"/>
                  </a:lnTo>
                  <a:lnTo>
                    <a:pt x="256" y="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en-GB" sz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34" name="Freeform 183"/>
            <p:cNvSpPr>
              <a:spLocks/>
            </p:cNvSpPr>
            <p:nvPr/>
          </p:nvSpPr>
          <p:spPr bwMode="auto">
            <a:xfrm>
              <a:off x="3729038" y="6670699"/>
              <a:ext cx="298450" cy="501650"/>
            </a:xfrm>
            <a:custGeom>
              <a:avLst/>
              <a:gdLst>
                <a:gd name="T0" fmla="*/ 98 w 188"/>
                <a:gd name="T1" fmla="*/ 198 h 316"/>
                <a:gd name="T2" fmla="*/ 106 w 188"/>
                <a:gd name="T3" fmla="*/ 198 h 316"/>
                <a:gd name="T4" fmla="*/ 118 w 188"/>
                <a:gd name="T5" fmla="*/ 214 h 316"/>
                <a:gd name="T6" fmla="*/ 124 w 188"/>
                <a:gd name="T7" fmla="*/ 220 h 316"/>
                <a:gd name="T8" fmla="*/ 136 w 188"/>
                <a:gd name="T9" fmla="*/ 230 h 316"/>
                <a:gd name="T10" fmla="*/ 144 w 188"/>
                <a:gd name="T11" fmla="*/ 234 h 316"/>
                <a:gd name="T12" fmla="*/ 146 w 188"/>
                <a:gd name="T13" fmla="*/ 240 h 316"/>
                <a:gd name="T14" fmla="*/ 144 w 188"/>
                <a:gd name="T15" fmla="*/ 248 h 316"/>
                <a:gd name="T16" fmla="*/ 144 w 188"/>
                <a:gd name="T17" fmla="*/ 250 h 316"/>
                <a:gd name="T18" fmla="*/ 148 w 188"/>
                <a:gd name="T19" fmla="*/ 254 h 316"/>
                <a:gd name="T20" fmla="*/ 154 w 188"/>
                <a:gd name="T21" fmla="*/ 254 h 316"/>
                <a:gd name="T22" fmla="*/ 156 w 188"/>
                <a:gd name="T23" fmla="*/ 256 h 316"/>
                <a:gd name="T24" fmla="*/ 164 w 188"/>
                <a:gd name="T25" fmla="*/ 268 h 316"/>
                <a:gd name="T26" fmla="*/ 170 w 188"/>
                <a:gd name="T27" fmla="*/ 274 h 316"/>
                <a:gd name="T28" fmla="*/ 176 w 188"/>
                <a:gd name="T29" fmla="*/ 272 h 316"/>
                <a:gd name="T30" fmla="*/ 176 w 188"/>
                <a:gd name="T31" fmla="*/ 266 h 316"/>
                <a:gd name="T32" fmla="*/ 172 w 188"/>
                <a:gd name="T33" fmla="*/ 244 h 316"/>
                <a:gd name="T34" fmla="*/ 172 w 188"/>
                <a:gd name="T35" fmla="*/ 240 h 316"/>
                <a:gd name="T36" fmla="*/ 180 w 188"/>
                <a:gd name="T37" fmla="*/ 236 h 316"/>
                <a:gd name="T38" fmla="*/ 188 w 188"/>
                <a:gd name="T39" fmla="*/ 232 h 316"/>
                <a:gd name="T40" fmla="*/ 188 w 188"/>
                <a:gd name="T41" fmla="*/ 228 h 316"/>
                <a:gd name="T42" fmla="*/ 186 w 188"/>
                <a:gd name="T43" fmla="*/ 212 h 316"/>
                <a:gd name="T44" fmla="*/ 178 w 188"/>
                <a:gd name="T45" fmla="*/ 194 h 316"/>
                <a:gd name="T46" fmla="*/ 174 w 188"/>
                <a:gd name="T47" fmla="*/ 182 h 316"/>
                <a:gd name="T48" fmla="*/ 176 w 188"/>
                <a:gd name="T49" fmla="*/ 168 h 316"/>
                <a:gd name="T50" fmla="*/ 184 w 188"/>
                <a:gd name="T51" fmla="*/ 132 h 316"/>
                <a:gd name="T52" fmla="*/ 182 w 188"/>
                <a:gd name="T53" fmla="*/ 114 h 316"/>
                <a:gd name="T54" fmla="*/ 174 w 188"/>
                <a:gd name="T55" fmla="*/ 96 h 316"/>
                <a:gd name="T56" fmla="*/ 150 w 188"/>
                <a:gd name="T57" fmla="*/ 54 h 316"/>
                <a:gd name="T58" fmla="*/ 144 w 188"/>
                <a:gd name="T59" fmla="*/ 40 h 316"/>
                <a:gd name="T60" fmla="*/ 122 w 188"/>
                <a:gd name="T61" fmla="*/ 20 h 316"/>
                <a:gd name="T62" fmla="*/ 96 w 188"/>
                <a:gd name="T63" fmla="*/ 6 h 316"/>
                <a:gd name="T64" fmla="*/ 72 w 188"/>
                <a:gd name="T65" fmla="*/ 2 h 316"/>
                <a:gd name="T66" fmla="*/ 60 w 188"/>
                <a:gd name="T67" fmla="*/ 0 h 316"/>
                <a:gd name="T68" fmla="*/ 38 w 188"/>
                <a:gd name="T69" fmla="*/ 6 h 316"/>
                <a:gd name="T70" fmla="*/ 20 w 188"/>
                <a:gd name="T71" fmla="*/ 20 h 316"/>
                <a:gd name="T72" fmla="*/ 8 w 188"/>
                <a:gd name="T73" fmla="*/ 42 h 316"/>
                <a:gd name="T74" fmla="*/ 0 w 188"/>
                <a:gd name="T75" fmla="*/ 70 h 316"/>
                <a:gd name="T76" fmla="*/ 0 w 188"/>
                <a:gd name="T77" fmla="*/ 82 h 316"/>
                <a:gd name="T78" fmla="*/ 12 w 188"/>
                <a:gd name="T79" fmla="*/ 106 h 316"/>
                <a:gd name="T80" fmla="*/ 22 w 188"/>
                <a:gd name="T81" fmla="*/ 128 h 316"/>
                <a:gd name="T82" fmla="*/ 36 w 188"/>
                <a:gd name="T83" fmla="*/ 150 h 316"/>
                <a:gd name="T84" fmla="*/ 50 w 188"/>
                <a:gd name="T85" fmla="*/ 162 h 316"/>
                <a:gd name="T86" fmla="*/ 54 w 188"/>
                <a:gd name="T87" fmla="*/ 164 h 316"/>
                <a:gd name="T88" fmla="*/ 60 w 188"/>
                <a:gd name="T89" fmla="*/ 168 h 316"/>
                <a:gd name="T90" fmla="*/ 60 w 188"/>
                <a:gd name="T91" fmla="*/ 194 h 316"/>
                <a:gd name="T92" fmla="*/ 60 w 188"/>
                <a:gd name="T93" fmla="*/ 196 h 316"/>
                <a:gd name="T94" fmla="*/ 54 w 188"/>
                <a:gd name="T95" fmla="*/ 202 h 316"/>
                <a:gd name="T96" fmla="*/ 46 w 188"/>
                <a:gd name="T97" fmla="*/ 214 h 316"/>
                <a:gd name="T98" fmla="*/ 46 w 188"/>
                <a:gd name="T99" fmla="*/ 222 h 316"/>
                <a:gd name="T100" fmla="*/ 36 w 188"/>
                <a:gd name="T101" fmla="*/ 268 h 316"/>
                <a:gd name="T102" fmla="*/ 24 w 188"/>
                <a:gd name="T103" fmla="*/ 316 h 316"/>
                <a:gd name="T104" fmla="*/ 24 w 188"/>
                <a:gd name="T105" fmla="*/ 316 h 316"/>
                <a:gd name="T106" fmla="*/ 28 w 188"/>
                <a:gd name="T107" fmla="*/ 308 h 316"/>
                <a:gd name="T108" fmla="*/ 62 w 188"/>
                <a:gd name="T109" fmla="*/ 254 h 316"/>
                <a:gd name="T110" fmla="*/ 98 w 188"/>
                <a:gd name="T111" fmla="*/ 19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8" h="316">
                  <a:moveTo>
                    <a:pt x="98" y="198"/>
                  </a:moveTo>
                  <a:lnTo>
                    <a:pt x="98" y="198"/>
                  </a:lnTo>
                  <a:lnTo>
                    <a:pt x="100" y="196"/>
                  </a:lnTo>
                  <a:lnTo>
                    <a:pt x="106" y="198"/>
                  </a:lnTo>
                  <a:lnTo>
                    <a:pt x="112" y="202"/>
                  </a:lnTo>
                  <a:lnTo>
                    <a:pt x="118" y="214"/>
                  </a:lnTo>
                  <a:lnTo>
                    <a:pt x="118" y="214"/>
                  </a:lnTo>
                  <a:lnTo>
                    <a:pt x="124" y="220"/>
                  </a:lnTo>
                  <a:lnTo>
                    <a:pt x="130" y="226"/>
                  </a:lnTo>
                  <a:lnTo>
                    <a:pt x="136" y="230"/>
                  </a:lnTo>
                  <a:lnTo>
                    <a:pt x="144" y="234"/>
                  </a:lnTo>
                  <a:lnTo>
                    <a:pt x="144" y="234"/>
                  </a:lnTo>
                  <a:lnTo>
                    <a:pt x="146" y="236"/>
                  </a:lnTo>
                  <a:lnTo>
                    <a:pt x="146" y="240"/>
                  </a:lnTo>
                  <a:lnTo>
                    <a:pt x="146" y="242"/>
                  </a:lnTo>
                  <a:lnTo>
                    <a:pt x="144" y="248"/>
                  </a:lnTo>
                  <a:lnTo>
                    <a:pt x="144" y="248"/>
                  </a:lnTo>
                  <a:lnTo>
                    <a:pt x="144" y="250"/>
                  </a:lnTo>
                  <a:lnTo>
                    <a:pt x="144" y="252"/>
                  </a:lnTo>
                  <a:lnTo>
                    <a:pt x="148" y="254"/>
                  </a:lnTo>
                  <a:lnTo>
                    <a:pt x="152" y="254"/>
                  </a:lnTo>
                  <a:lnTo>
                    <a:pt x="154" y="254"/>
                  </a:lnTo>
                  <a:lnTo>
                    <a:pt x="156" y="256"/>
                  </a:lnTo>
                  <a:lnTo>
                    <a:pt x="156" y="256"/>
                  </a:lnTo>
                  <a:lnTo>
                    <a:pt x="160" y="264"/>
                  </a:lnTo>
                  <a:lnTo>
                    <a:pt x="164" y="268"/>
                  </a:lnTo>
                  <a:lnTo>
                    <a:pt x="166" y="272"/>
                  </a:lnTo>
                  <a:lnTo>
                    <a:pt x="170" y="274"/>
                  </a:lnTo>
                  <a:lnTo>
                    <a:pt x="172" y="274"/>
                  </a:lnTo>
                  <a:lnTo>
                    <a:pt x="176" y="272"/>
                  </a:lnTo>
                  <a:lnTo>
                    <a:pt x="176" y="270"/>
                  </a:lnTo>
                  <a:lnTo>
                    <a:pt x="176" y="266"/>
                  </a:lnTo>
                  <a:lnTo>
                    <a:pt x="176" y="266"/>
                  </a:lnTo>
                  <a:lnTo>
                    <a:pt x="172" y="244"/>
                  </a:lnTo>
                  <a:lnTo>
                    <a:pt x="172" y="244"/>
                  </a:lnTo>
                  <a:lnTo>
                    <a:pt x="172" y="240"/>
                  </a:lnTo>
                  <a:lnTo>
                    <a:pt x="174" y="238"/>
                  </a:lnTo>
                  <a:lnTo>
                    <a:pt x="180" y="236"/>
                  </a:lnTo>
                  <a:lnTo>
                    <a:pt x="186" y="234"/>
                  </a:lnTo>
                  <a:lnTo>
                    <a:pt x="188" y="232"/>
                  </a:lnTo>
                  <a:lnTo>
                    <a:pt x="188" y="228"/>
                  </a:lnTo>
                  <a:lnTo>
                    <a:pt x="188" y="228"/>
                  </a:lnTo>
                  <a:lnTo>
                    <a:pt x="188" y="222"/>
                  </a:lnTo>
                  <a:lnTo>
                    <a:pt x="186" y="212"/>
                  </a:lnTo>
                  <a:lnTo>
                    <a:pt x="186" y="212"/>
                  </a:lnTo>
                  <a:lnTo>
                    <a:pt x="178" y="194"/>
                  </a:lnTo>
                  <a:lnTo>
                    <a:pt x="176" y="188"/>
                  </a:lnTo>
                  <a:lnTo>
                    <a:pt x="174" y="182"/>
                  </a:lnTo>
                  <a:lnTo>
                    <a:pt x="174" y="182"/>
                  </a:lnTo>
                  <a:lnTo>
                    <a:pt x="176" y="168"/>
                  </a:lnTo>
                  <a:lnTo>
                    <a:pt x="182" y="150"/>
                  </a:lnTo>
                  <a:lnTo>
                    <a:pt x="184" y="132"/>
                  </a:lnTo>
                  <a:lnTo>
                    <a:pt x="184" y="12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74" y="96"/>
                  </a:lnTo>
                  <a:lnTo>
                    <a:pt x="164" y="82"/>
                  </a:lnTo>
                  <a:lnTo>
                    <a:pt x="150" y="54"/>
                  </a:lnTo>
                  <a:lnTo>
                    <a:pt x="150" y="54"/>
                  </a:lnTo>
                  <a:lnTo>
                    <a:pt x="144" y="40"/>
                  </a:lnTo>
                  <a:lnTo>
                    <a:pt x="134" y="28"/>
                  </a:lnTo>
                  <a:lnTo>
                    <a:pt x="122" y="20"/>
                  </a:lnTo>
                  <a:lnTo>
                    <a:pt x="110" y="12"/>
                  </a:lnTo>
                  <a:lnTo>
                    <a:pt x="96" y="6"/>
                  </a:lnTo>
                  <a:lnTo>
                    <a:pt x="84" y="4"/>
                  </a:lnTo>
                  <a:lnTo>
                    <a:pt x="72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0" y="2"/>
                  </a:lnTo>
                  <a:lnTo>
                    <a:pt x="38" y="6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4" y="30"/>
                  </a:lnTo>
                  <a:lnTo>
                    <a:pt x="8" y="42"/>
                  </a:lnTo>
                  <a:lnTo>
                    <a:pt x="2" y="56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82"/>
                  </a:lnTo>
                  <a:lnTo>
                    <a:pt x="4" y="92"/>
                  </a:lnTo>
                  <a:lnTo>
                    <a:pt x="12" y="106"/>
                  </a:lnTo>
                  <a:lnTo>
                    <a:pt x="22" y="128"/>
                  </a:lnTo>
                  <a:lnTo>
                    <a:pt x="22" y="128"/>
                  </a:lnTo>
                  <a:lnTo>
                    <a:pt x="28" y="140"/>
                  </a:lnTo>
                  <a:lnTo>
                    <a:pt x="36" y="150"/>
                  </a:lnTo>
                  <a:lnTo>
                    <a:pt x="44" y="160"/>
                  </a:lnTo>
                  <a:lnTo>
                    <a:pt x="50" y="162"/>
                  </a:lnTo>
                  <a:lnTo>
                    <a:pt x="54" y="164"/>
                  </a:lnTo>
                  <a:lnTo>
                    <a:pt x="54" y="164"/>
                  </a:lnTo>
                  <a:lnTo>
                    <a:pt x="58" y="166"/>
                  </a:lnTo>
                  <a:lnTo>
                    <a:pt x="60" y="168"/>
                  </a:lnTo>
                  <a:lnTo>
                    <a:pt x="62" y="176"/>
                  </a:lnTo>
                  <a:lnTo>
                    <a:pt x="60" y="194"/>
                  </a:lnTo>
                  <a:lnTo>
                    <a:pt x="60" y="194"/>
                  </a:lnTo>
                  <a:lnTo>
                    <a:pt x="60" y="196"/>
                  </a:lnTo>
                  <a:lnTo>
                    <a:pt x="58" y="198"/>
                  </a:lnTo>
                  <a:lnTo>
                    <a:pt x="54" y="202"/>
                  </a:lnTo>
                  <a:lnTo>
                    <a:pt x="48" y="208"/>
                  </a:lnTo>
                  <a:lnTo>
                    <a:pt x="46" y="214"/>
                  </a:lnTo>
                  <a:lnTo>
                    <a:pt x="46" y="222"/>
                  </a:lnTo>
                  <a:lnTo>
                    <a:pt x="46" y="222"/>
                  </a:lnTo>
                  <a:lnTo>
                    <a:pt x="42" y="242"/>
                  </a:lnTo>
                  <a:lnTo>
                    <a:pt x="36" y="268"/>
                  </a:lnTo>
                  <a:lnTo>
                    <a:pt x="28" y="296"/>
                  </a:lnTo>
                  <a:lnTo>
                    <a:pt x="24" y="316"/>
                  </a:lnTo>
                  <a:lnTo>
                    <a:pt x="24" y="316"/>
                  </a:lnTo>
                  <a:lnTo>
                    <a:pt x="24" y="316"/>
                  </a:lnTo>
                  <a:lnTo>
                    <a:pt x="24" y="316"/>
                  </a:lnTo>
                  <a:lnTo>
                    <a:pt x="28" y="308"/>
                  </a:lnTo>
                  <a:lnTo>
                    <a:pt x="38" y="292"/>
                  </a:lnTo>
                  <a:lnTo>
                    <a:pt x="62" y="254"/>
                  </a:lnTo>
                  <a:lnTo>
                    <a:pt x="86" y="218"/>
                  </a:lnTo>
                  <a:lnTo>
                    <a:pt x="98" y="198"/>
                  </a:lnTo>
                  <a:lnTo>
                    <a:pt x="98" y="1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en-GB" sz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35" name="Freeform 184"/>
            <p:cNvSpPr>
              <a:spLocks noEditPoints="1"/>
            </p:cNvSpPr>
            <p:nvPr/>
          </p:nvSpPr>
          <p:spPr bwMode="auto">
            <a:xfrm>
              <a:off x="3557588" y="7219974"/>
              <a:ext cx="327025" cy="171450"/>
            </a:xfrm>
            <a:custGeom>
              <a:avLst/>
              <a:gdLst>
                <a:gd name="T0" fmla="*/ 204 w 206"/>
                <a:gd name="T1" fmla="*/ 104 h 108"/>
                <a:gd name="T2" fmla="*/ 194 w 206"/>
                <a:gd name="T3" fmla="*/ 86 h 108"/>
                <a:gd name="T4" fmla="*/ 182 w 206"/>
                <a:gd name="T5" fmla="*/ 58 h 108"/>
                <a:gd name="T6" fmla="*/ 180 w 206"/>
                <a:gd name="T7" fmla="*/ 48 h 108"/>
                <a:gd name="T8" fmla="*/ 182 w 206"/>
                <a:gd name="T9" fmla="*/ 42 h 108"/>
                <a:gd name="T10" fmla="*/ 194 w 206"/>
                <a:gd name="T11" fmla="*/ 34 h 108"/>
                <a:gd name="T12" fmla="*/ 198 w 206"/>
                <a:gd name="T13" fmla="*/ 26 h 108"/>
                <a:gd name="T14" fmla="*/ 192 w 206"/>
                <a:gd name="T15" fmla="*/ 22 h 108"/>
                <a:gd name="T16" fmla="*/ 168 w 206"/>
                <a:gd name="T17" fmla="*/ 16 h 108"/>
                <a:gd name="T18" fmla="*/ 146 w 206"/>
                <a:gd name="T19" fmla="*/ 14 h 108"/>
                <a:gd name="T20" fmla="*/ 120 w 206"/>
                <a:gd name="T21" fmla="*/ 18 h 108"/>
                <a:gd name="T22" fmla="*/ 96 w 206"/>
                <a:gd name="T23" fmla="*/ 20 h 108"/>
                <a:gd name="T24" fmla="*/ 84 w 206"/>
                <a:gd name="T25" fmla="*/ 14 h 108"/>
                <a:gd name="T26" fmla="*/ 68 w 206"/>
                <a:gd name="T27" fmla="*/ 2 h 108"/>
                <a:gd name="T28" fmla="*/ 60 w 206"/>
                <a:gd name="T29" fmla="*/ 2 h 108"/>
                <a:gd name="T30" fmla="*/ 50 w 206"/>
                <a:gd name="T31" fmla="*/ 2 h 108"/>
                <a:gd name="T32" fmla="*/ 40 w 206"/>
                <a:gd name="T33" fmla="*/ 2 h 108"/>
                <a:gd name="T34" fmla="*/ 34 w 206"/>
                <a:gd name="T35" fmla="*/ 10 h 108"/>
                <a:gd name="T36" fmla="*/ 28 w 206"/>
                <a:gd name="T37" fmla="*/ 16 h 108"/>
                <a:gd name="T38" fmla="*/ 26 w 206"/>
                <a:gd name="T39" fmla="*/ 16 h 108"/>
                <a:gd name="T40" fmla="*/ 20 w 206"/>
                <a:gd name="T41" fmla="*/ 20 h 108"/>
                <a:gd name="T42" fmla="*/ 18 w 206"/>
                <a:gd name="T43" fmla="*/ 24 h 108"/>
                <a:gd name="T44" fmla="*/ 10 w 206"/>
                <a:gd name="T45" fmla="*/ 46 h 108"/>
                <a:gd name="T46" fmla="*/ 6 w 206"/>
                <a:gd name="T47" fmla="*/ 56 h 108"/>
                <a:gd name="T48" fmla="*/ 0 w 206"/>
                <a:gd name="T49" fmla="*/ 68 h 108"/>
                <a:gd name="T50" fmla="*/ 6 w 206"/>
                <a:gd name="T51" fmla="*/ 78 h 108"/>
                <a:gd name="T52" fmla="*/ 32 w 206"/>
                <a:gd name="T53" fmla="*/ 82 h 108"/>
                <a:gd name="T54" fmla="*/ 48 w 206"/>
                <a:gd name="T55" fmla="*/ 82 h 108"/>
                <a:gd name="T56" fmla="*/ 76 w 206"/>
                <a:gd name="T57" fmla="*/ 78 h 108"/>
                <a:gd name="T58" fmla="*/ 80 w 206"/>
                <a:gd name="T59" fmla="*/ 80 h 108"/>
                <a:gd name="T60" fmla="*/ 80 w 206"/>
                <a:gd name="T61" fmla="*/ 86 h 108"/>
                <a:gd name="T62" fmla="*/ 84 w 206"/>
                <a:gd name="T63" fmla="*/ 92 h 108"/>
                <a:gd name="T64" fmla="*/ 90 w 206"/>
                <a:gd name="T65" fmla="*/ 96 h 108"/>
                <a:gd name="T66" fmla="*/ 142 w 206"/>
                <a:gd name="T67" fmla="*/ 106 h 108"/>
                <a:gd name="T68" fmla="*/ 192 w 206"/>
                <a:gd name="T69" fmla="*/ 108 h 108"/>
                <a:gd name="T70" fmla="*/ 206 w 206"/>
                <a:gd name="T71" fmla="*/ 106 h 108"/>
                <a:gd name="T72" fmla="*/ 204 w 206"/>
                <a:gd name="T73" fmla="*/ 104 h 108"/>
                <a:gd name="T74" fmla="*/ 50 w 206"/>
                <a:gd name="T75" fmla="*/ 18 h 108"/>
                <a:gd name="T76" fmla="*/ 40 w 206"/>
                <a:gd name="T77" fmla="*/ 16 h 108"/>
                <a:gd name="T78" fmla="*/ 44 w 206"/>
                <a:gd name="T79" fmla="*/ 14 h 108"/>
                <a:gd name="T80" fmla="*/ 50 w 206"/>
                <a:gd name="T81" fmla="*/ 1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6" h="108">
                  <a:moveTo>
                    <a:pt x="204" y="104"/>
                  </a:moveTo>
                  <a:lnTo>
                    <a:pt x="204" y="104"/>
                  </a:lnTo>
                  <a:lnTo>
                    <a:pt x="200" y="98"/>
                  </a:lnTo>
                  <a:lnTo>
                    <a:pt x="194" y="86"/>
                  </a:lnTo>
                  <a:lnTo>
                    <a:pt x="188" y="72"/>
                  </a:lnTo>
                  <a:lnTo>
                    <a:pt x="182" y="58"/>
                  </a:lnTo>
                  <a:lnTo>
                    <a:pt x="182" y="58"/>
                  </a:lnTo>
                  <a:lnTo>
                    <a:pt x="180" y="48"/>
                  </a:lnTo>
                  <a:lnTo>
                    <a:pt x="180" y="44"/>
                  </a:lnTo>
                  <a:lnTo>
                    <a:pt x="182" y="42"/>
                  </a:lnTo>
                  <a:lnTo>
                    <a:pt x="182" y="42"/>
                  </a:lnTo>
                  <a:lnTo>
                    <a:pt x="194" y="34"/>
                  </a:lnTo>
                  <a:lnTo>
                    <a:pt x="196" y="30"/>
                  </a:lnTo>
                  <a:lnTo>
                    <a:pt x="198" y="26"/>
                  </a:lnTo>
                  <a:lnTo>
                    <a:pt x="198" y="26"/>
                  </a:lnTo>
                  <a:lnTo>
                    <a:pt x="192" y="22"/>
                  </a:lnTo>
                  <a:lnTo>
                    <a:pt x="184" y="20"/>
                  </a:lnTo>
                  <a:lnTo>
                    <a:pt x="168" y="16"/>
                  </a:lnTo>
                  <a:lnTo>
                    <a:pt x="168" y="16"/>
                  </a:lnTo>
                  <a:lnTo>
                    <a:pt x="146" y="14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96" y="20"/>
                  </a:lnTo>
                  <a:lnTo>
                    <a:pt x="96" y="20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74" y="6"/>
                  </a:lnTo>
                  <a:lnTo>
                    <a:pt x="68" y="2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6" y="0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4" y="10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2" y="18"/>
                  </a:lnTo>
                  <a:lnTo>
                    <a:pt x="20" y="20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2" y="34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6" y="56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72"/>
                  </a:lnTo>
                  <a:lnTo>
                    <a:pt x="6" y="78"/>
                  </a:lnTo>
                  <a:lnTo>
                    <a:pt x="16" y="80"/>
                  </a:lnTo>
                  <a:lnTo>
                    <a:pt x="32" y="82"/>
                  </a:lnTo>
                  <a:lnTo>
                    <a:pt x="32" y="82"/>
                  </a:lnTo>
                  <a:lnTo>
                    <a:pt x="48" y="82"/>
                  </a:lnTo>
                  <a:lnTo>
                    <a:pt x="64" y="78"/>
                  </a:lnTo>
                  <a:lnTo>
                    <a:pt x="76" y="78"/>
                  </a:lnTo>
                  <a:lnTo>
                    <a:pt x="78" y="78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6"/>
                  </a:lnTo>
                  <a:lnTo>
                    <a:pt x="80" y="88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90" y="96"/>
                  </a:lnTo>
                  <a:lnTo>
                    <a:pt x="104" y="98"/>
                  </a:lnTo>
                  <a:lnTo>
                    <a:pt x="142" y="106"/>
                  </a:lnTo>
                  <a:lnTo>
                    <a:pt x="142" y="106"/>
                  </a:lnTo>
                  <a:lnTo>
                    <a:pt x="192" y="108"/>
                  </a:lnTo>
                  <a:lnTo>
                    <a:pt x="204" y="108"/>
                  </a:lnTo>
                  <a:lnTo>
                    <a:pt x="206" y="106"/>
                  </a:lnTo>
                  <a:lnTo>
                    <a:pt x="204" y="104"/>
                  </a:lnTo>
                  <a:lnTo>
                    <a:pt x="204" y="104"/>
                  </a:lnTo>
                  <a:close/>
                  <a:moveTo>
                    <a:pt x="50" y="16"/>
                  </a:moveTo>
                  <a:lnTo>
                    <a:pt x="50" y="18"/>
                  </a:lnTo>
                  <a:lnTo>
                    <a:pt x="50" y="18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4" y="14"/>
                  </a:lnTo>
                  <a:lnTo>
                    <a:pt x="46" y="14"/>
                  </a:lnTo>
                  <a:lnTo>
                    <a:pt x="50" y="16"/>
                  </a:lnTo>
                  <a:lnTo>
                    <a:pt x="5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en-GB" sz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</p:grpSp>
      <p:sp>
        <p:nvSpPr>
          <p:cNvPr id="36" name="Rounded Rectangle 35"/>
          <p:cNvSpPr/>
          <p:nvPr/>
        </p:nvSpPr>
        <p:spPr bwMode="auto">
          <a:xfrm>
            <a:off x="169311" y="3871446"/>
            <a:ext cx="2892342" cy="1110943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r>
              <a:rPr lang="en-GB" sz="1800" b="1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7 – Sector Tagging </a:t>
            </a:r>
          </a:p>
          <a:p>
            <a:pPr marL="3175" algn="l"/>
            <a:r>
              <a:rPr lang="fr-BE" sz="1100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New </a:t>
            </a:r>
            <a:r>
              <a:rPr lang="fr-BE" sz="1100" dirty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data collection </a:t>
            </a:r>
            <a:r>
              <a:rPr lang="fr-BE" sz="1100" dirty="0" err="1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process</a:t>
            </a:r>
            <a:r>
              <a:rPr lang="fr-BE" sz="1100" dirty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 for </a:t>
            </a:r>
            <a:r>
              <a:rPr lang="fr-BE" sz="1100" dirty="0" err="1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reporting</a:t>
            </a:r>
            <a:r>
              <a:rPr lang="fr-BE" sz="1100" dirty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,  </a:t>
            </a:r>
            <a:r>
              <a:rPr lang="fr-BE" sz="1100" dirty="0" err="1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statistics</a:t>
            </a:r>
            <a:r>
              <a:rPr lang="fr-BE" sz="1100" dirty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 &amp; exchange of best practices (ex: </a:t>
            </a:r>
            <a:r>
              <a:rPr lang="fr-BE" sz="1100" dirty="0" err="1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sector</a:t>
            </a:r>
            <a:r>
              <a:rPr lang="fr-BE" sz="1100" dirty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 + free </a:t>
            </a:r>
            <a:r>
              <a:rPr lang="fr-BE" sz="1100" dirty="0" err="1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tagging</a:t>
            </a:r>
            <a:r>
              <a:rPr lang="fr-BE" sz="1100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)</a:t>
            </a:r>
            <a:endParaRPr lang="en-GB" sz="1100" dirty="0">
              <a:solidFill>
                <a:srgbClr val="0F5494"/>
              </a:solidFill>
              <a:latin typeface="Calibri Light" panose="020F0302020204030204" pitchFamily="34" charset="0"/>
              <a:ea typeface="+mn-ea"/>
              <a:cs typeface="+mn-cs"/>
            </a:endParaRPr>
          </a:p>
        </p:txBody>
      </p:sp>
      <p:sp>
        <p:nvSpPr>
          <p:cNvPr id="42" name="Rounded Rectangle 41"/>
          <p:cNvSpPr/>
          <p:nvPr/>
        </p:nvSpPr>
        <p:spPr bwMode="auto">
          <a:xfrm>
            <a:off x="3108853" y="5787790"/>
            <a:ext cx="2689385" cy="823768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r>
              <a:rPr lang="en-GB" sz="1800" b="1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5 – Result Management</a:t>
            </a:r>
          </a:p>
          <a:p>
            <a:pPr marL="288925" indent="-285750" algn="l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Link with </a:t>
            </a:r>
            <a:r>
              <a:rPr lang="en-GB" sz="1100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Results</a:t>
            </a:r>
            <a:endParaRPr lang="en-GB" sz="1100" dirty="0">
              <a:solidFill>
                <a:srgbClr val="0F5494"/>
              </a:solidFill>
              <a:latin typeface="Calibri Light" panose="020F0302020204030204" pitchFamily="34" charset="0"/>
              <a:ea typeface="+mn-ea"/>
              <a:cs typeface="+mn-cs"/>
            </a:endParaRPr>
          </a:p>
          <a:p>
            <a:pPr marL="3175" algn="l"/>
            <a:endParaRPr lang="en-GB" sz="1400" dirty="0" smtClean="0">
              <a:solidFill>
                <a:srgbClr val="0F5494"/>
              </a:solidFill>
              <a:latin typeface="Calibri Light" panose="020F0302020204030204" pitchFamily="34" charset="0"/>
              <a:ea typeface="+mn-ea"/>
              <a:cs typeface="+mn-cs"/>
            </a:endParaRPr>
          </a:p>
        </p:txBody>
      </p:sp>
      <p:cxnSp>
        <p:nvCxnSpPr>
          <p:cNvPr id="45" name="Straight Connector 44"/>
          <p:cNvCxnSpPr>
            <a:stCxn id="22" idx="1"/>
            <a:endCxn id="42" idx="0"/>
          </p:cNvCxnSpPr>
          <p:nvPr/>
        </p:nvCxnSpPr>
        <p:spPr bwMode="auto">
          <a:xfrm flipH="1">
            <a:off x="4453546" y="4919407"/>
            <a:ext cx="139373" cy="86838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6" name="Rounded Rectangle 55"/>
          <p:cNvSpPr/>
          <p:nvPr/>
        </p:nvSpPr>
        <p:spPr bwMode="auto">
          <a:xfrm>
            <a:off x="179513" y="5231529"/>
            <a:ext cx="2882140" cy="573736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r>
              <a:rPr lang="en-GB" sz="1800" b="1" dirty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6</a:t>
            </a:r>
            <a:r>
              <a:rPr lang="en-GB" sz="1800" b="1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 – Audit and Evaluation</a:t>
            </a:r>
          </a:p>
          <a:p>
            <a:pPr marL="288925" indent="-285750" algn="l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rgbClr val="0F5494"/>
                </a:solidFill>
                <a:latin typeface="Calibri Light" panose="020F0302020204030204" pitchFamily="34" charset="0"/>
                <a:ea typeface="+mn-ea"/>
                <a:cs typeface="+mn-cs"/>
              </a:rPr>
              <a:t>Link with Audit and Evaluation Module</a:t>
            </a:r>
            <a:endParaRPr lang="en-GB" sz="1100" dirty="0">
              <a:solidFill>
                <a:srgbClr val="0F5494"/>
              </a:solidFill>
              <a:latin typeface="Calibri Light" panose="020F0302020204030204" pitchFamily="34" charset="0"/>
              <a:ea typeface="+mn-ea"/>
              <a:cs typeface="+mn-cs"/>
            </a:endParaRPr>
          </a:p>
        </p:txBody>
      </p:sp>
      <p:cxnSp>
        <p:nvCxnSpPr>
          <p:cNvPr id="57" name="Straight Connector 56"/>
          <p:cNvCxnSpPr>
            <a:stCxn id="22" idx="1"/>
            <a:endCxn id="56" idx="0"/>
          </p:cNvCxnSpPr>
          <p:nvPr/>
        </p:nvCxnSpPr>
        <p:spPr bwMode="auto">
          <a:xfrm flipH="1">
            <a:off x="1620583" y="4919407"/>
            <a:ext cx="2972336" cy="31212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Rounded Rectangle 19"/>
          <p:cNvSpPr/>
          <p:nvPr/>
        </p:nvSpPr>
        <p:spPr bwMode="auto">
          <a:xfrm>
            <a:off x="5953101" y="2257115"/>
            <a:ext cx="3145057" cy="1366999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175" algn="l"/>
            <a:r>
              <a:rPr lang="en-GB" sz="1800" b="1" dirty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+mn-cs"/>
              </a:rPr>
              <a:t>3</a:t>
            </a:r>
            <a:r>
              <a:rPr lang="en-GB" sz="18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+mn-cs"/>
              </a:rPr>
              <a:t> - Level-2 commitments</a:t>
            </a:r>
          </a:p>
          <a:p>
            <a:pPr marL="174625" indent="-171450" algn="l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+mn-cs"/>
              </a:rPr>
              <a:t>Creation of one/several L-2 commitment(s)</a:t>
            </a:r>
          </a:p>
          <a:p>
            <a:pPr marL="174625" indent="-171450" algn="l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+mn-cs"/>
              </a:rPr>
              <a:t>Manage L2 commitments not related to an Action / a L1 commitment</a:t>
            </a:r>
          </a:p>
          <a:p>
            <a:pPr marL="174625" indent="-171450" algn="l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+mn-cs"/>
              </a:rPr>
              <a:t>ABAC data</a:t>
            </a:r>
          </a:p>
          <a:p>
            <a:pPr marL="174625" indent="-171450" algn="l">
              <a:buFont typeface="Arial" panose="020B0604020202020204" pitchFamily="34" charset="0"/>
              <a:buChar char="•"/>
            </a:pPr>
            <a:r>
              <a:rPr lang="fr-BE" sz="1100" dirty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+mn-cs"/>
              </a:rPr>
              <a:t>Validation and </a:t>
            </a:r>
            <a:r>
              <a:rPr lang="fr-BE" sz="1100" dirty="0" err="1" smtClean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+mn-cs"/>
              </a:rPr>
              <a:t>responsibilities</a:t>
            </a:r>
            <a:endParaRPr lang="en-GB" sz="1100" dirty="0">
              <a:solidFill>
                <a:srgbClr val="C00000"/>
              </a:solidFill>
              <a:latin typeface="Calibri Light" panose="020F03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550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4744"/>
            <a:ext cx="9144000" cy="5949280"/>
          </a:xfrm>
        </p:spPr>
        <p:txBody>
          <a:bodyPr/>
          <a:lstStyle/>
          <a:p>
            <a:r>
              <a:rPr lang="fr-BE" b="1" i="0" dirty="0" smtClean="0"/>
              <a:t>Business </a:t>
            </a:r>
            <a:r>
              <a:rPr lang="fr-BE" b="1" i="0" dirty="0" err="1" smtClean="0"/>
              <a:t>Processes</a:t>
            </a:r>
            <a:r>
              <a:rPr lang="fr-BE" b="1" i="0" dirty="0" smtClean="0"/>
              <a:t> </a:t>
            </a:r>
            <a:r>
              <a:rPr lang="fr-BE" b="1" i="0" dirty="0" err="1" smtClean="0"/>
              <a:t>covered</a:t>
            </a:r>
            <a:r>
              <a:rPr lang="fr-BE" b="1" i="0" dirty="0" smtClean="0"/>
              <a:t> by </a:t>
            </a:r>
            <a:r>
              <a:rPr lang="fr-BE" b="1" i="0" dirty="0" err="1" smtClean="0"/>
              <a:t>project</a:t>
            </a:r>
            <a:endParaRPr lang="en-GB" b="1" i="0" dirty="0" smtClean="0"/>
          </a:p>
          <a:p>
            <a:pPr lvl="0"/>
            <a:endParaRPr lang="en-GB" dirty="0" smtClean="0"/>
          </a:p>
          <a:p>
            <a:pPr lvl="0"/>
            <a:endParaRPr lang="en-GB" dirty="0"/>
          </a:p>
          <a:p>
            <a:pPr marL="0" lvl="0" indent="12700"/>
            <a:r>
              <a:rPr lang="en-GB" dirty="0" smtClean="0"/>
              <a:t>Prepare </a:t>
            </a:r>
            <a:r>
              <a:rPr lang="en-GB" dirty="0"/>
              <a:t>contract</a:t>
            </a:r>
          </a:p>
          <a:p>
            <a:pPr marL="0" lvl="0" indent="12700"/>
            <a:r>
              <a:rPr lang="en-GB" dirty="0"/>
              <a:t>Award </a:t>
            </a:r>
            <a:r>
              <a:rPr lang="en-GB" dirty="0" smtClean="0"/>
              <a:t>grants</a:t>
            </a:r>
            <a:endParaRPr lang="en-GB" dirty="0"/>
          </a:p>
          <a:p>
            <a:pPr marL="0" lvl="0" indent="12700"/>
            <a:r>
              <a:rPr lang="en-GB" dirty="0"/>
              <a:t>Manage Framework </a:t>
            </a:r>
            <a:r>
              <a:rPr lang="en-GB" dirty="0" smtClean="0"/>
              <a:t>Contracts</a:t>
            </a:r>
            <a:endParaRPr lang="en-GB" dirty="0"/>
          </a:p>
          <a:p>
            <a:pPr marL="0" lvl="0" indent="12700"/>
            <a:r>
              <a:rPr lang="en-GB" dirty="0"/>
              <a:t>Link contract to other operational entities (</a:t>
            </a:r>
            <a:r>
              <a:rPr lang="en-GB" dirty="0" smtClean="0"/>
              <a:t>Actions,…)</a:t>
            </a:r>
            <a:endParaRPr lang="en-GB" dirty="0"/>
          </a:p>
          <a:p>
            <a:pPr marL="0" lvl="0" indent="12700"/>
            <a:r>
              <a:rPr lang="en-GB" dirty="0"/>
              <a:t>Sign contract</a:t>
            </a:r>
          </a:p>
          <a:p>
            <a:pPr marL="0" lvl="0" indent="12700"/>
            <a:r>
              <a:rPr lang="en-GB" dirty="0"/>
              <a:t>Manage contract</a:t>
            </a:r>
          </a:p>
          <a:p>
            <a:pPr marL="0" lvl="0" indent="12700"/>
            <a:r>
              <a:rPr lang="en-GB" dirty="0"/>
              <a:t>Amend/modify contract</a:t>
            </a:r>
          </a:p>
          <a:p>
            <a:pPr marL="0" lvl="0" indent="12700"/>
            <a:r>
              <a:rPr lang="en-GB" dirty="0"/>
              <a:t>Manage correspondence</a:t>
            </a:r>
          </a:p>
          <a:p>
            <a:pPr marL="0" indent="0">
              <a:buNone/>
            </a:pP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805264"/>
          </a:xfrm>
        </p:spPr>
        <p:txBody>
          <a:bodyPr/>
          <a:lstStyle/>
          <a:p>
            <a:pPr lvl="0"/>
            <a:endParaRPr lang="en-GB" dirty="0"/>
          </a:p>
          <a:p>
            <a:pPr marL="0" lvl="0" indent="12700"/>
            <a:r>
              <a:rPr lang="en-GB" dirty="0" smtClean="0"/>
              <a:t>Manage stakeholders</a:t>
            </a:r>
          </a:p>
          <a:p>
            <a:pPr marL="0" lvl="0" indent="12700"/>
            <a:r>
              <a:rPr lang="en-GB" dirty="0" smtClean="0"/>
              <a:t>Manage subcontracting</a:t>
            </a:r>
          </a:p>
          <a:p>
            <a:pPr marL="0" lvl="0" indent="12700"/>
            <a:r>
              <a:rPr lang="en-GB" dirty="0" smtClean="0"/>
              <a:t>Manage reports</a:t>
            </a:r>
          </a:p>
          <a:p>
            <a:pPr marL="0" lvl="0" indent="12700"/>
            <a:r>
              <a:rPr lang="en-GB" dirty="0" smtClean="0"/>
              <a:t>Manage Documents</a:t>
            </a:r>
          </a:p>
          <a:p>
            <a:pPr marL="0" lvl="0" indent="12700"/>
            <a:r>
              <a:rPr lang="en-GB" dirty="0" smtClean="0"/>
              <a:t>Manage deliverables</a:t>
            </a:r>
          </a:p>
          <a:p>
            <a:pPr marL="0" lvl="0" indent="12700"/>
            <a:r>
              <a:rPr lang="en-GB" dirty="0" smtClean="0"/>
              <a:t>Manage experts</a:t>
            </a:r>
          </a:p>
          <a:p>
            <a:pPr marL="0" lvl="0" indent="12700"/>
            <a:r>
              <a:rPr lang="en-GB" dirty="0" smtClean="0"/>
              <a:t>Terminate/finalise contract </a:t>
            </a:r>
          </a:p>
          <a:p>
            <a:pPr marL="0" lvl="0" indent="12700"/>
            <a:r>
              <a:rPr lang="en-GB" dirty="0" smtClean="0"/>
              <a:t>Manage payments Search</a:t>
            </a:r>
          </a:p>
          <a:p>
            <a:pPr marL="0" lvl="0" indent="12700"/>
            <a:r>
              <a:rPr lang="en-GB" dirty="0" smtClean="0"/>
              <a:t>Manage Prior approval and deviations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3486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BEADF9-7578-4122-82F8-DC55E0CD4046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34838" y="3062377"/>
            <a:ext cx="74861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/>
              <a:t>Working with COMPASS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271746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24276" y="2701760"/>
            <a:ext cx="9275346" cy="2226290"/>
            <a:chOff x="-24276" y="2701760"/>
            <a:chExt cx="9275346" cy="222629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90" t="26921" r="10693" b="39809"/>
            <a:stretch>
              <a:fillRect/>
            </a:stretch>
          </p:blipFill>
          <p:spPr bwMode="auto">
            <a:xfrm>
              <a:off x="-24276" y="2701760"/>
              <a:ext cx="9275346" cy="2226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Flowchart: Process 5"/>
            <p:cNvSpPr/>
            <p:nvPr/>
          </p:nvSpPr>
          <p:spPr bwMode="auto">
            <a:xfrm>
              <a:off x="3431023" y="4523447"/>
              <a:ext cx="2120113" cy="352003"/>
            </a:xfrm>
            <a:prstGeom prst="flowChartProcess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4736" y="1715511"/>
            <a:ext cx="3502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The H2020 Granting process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57585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201092" y="1996035"/>
            <a:ext cx="8818432" cy="834800"/>
            <a:chOff x="201092" y="1996035"/>
            <a:chExt cx="8818432" cy="834800"/>
          </a:xfrm>
        </p:grpSpPr>
        <p:sp>
          <p:nvSpPr>
            <p:cNvPr id="68" name="Flowchart: Process 67"/>
            <p:cNvSpPr/>
            <p:nvPr/>
          </p:nvSpPr>
          <p:spPr bwMode="auto">
            <a:xfrm>
              <a:off x="201092" y="1996035"/>
              <a:ext cx="8760974" cy="810524"/>
            </a:xfrm>
            <a:prstGeom prst="flowChartProcess">
              <a:avLst/>
            </a:prstGeom>
            <a:solidFill>
              <a:schemeClr val="accent4">
                <a:lumMod val="20000"/>
                <a:lumOff val="80000"/>
              </a:schemeClr>
            </a:solidFill>
            <a:ln/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137551" y="2630780"/>
              <a:ext cx="88197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>
                  <a:solidFill>
                    <a:srgbClr val="376F11"/>
                  </a:solidFill>
                </a:rPr>
                <a:t>Accession Form</a:t>
              </a:r>
              <a:endParaRPr lang="en-GB" sz="700" dirty="0">
                <a:solidFill>
                  <a:srgbClr val="376F1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13428" y="1843635"/>
            <a:ext cx="8790564" cy="834800"/>
            <a:chOff x="113428" y="1843635"/>
            <a:chExt cx="8790564" cy="834800"/>
          </a:xfrm>
        </p:grpSpPr>
        <p:sp>
          <p:nvSpPr>
            <p:cNvPr id="67" name="Flowchart: Process 66"/>
            <p:cNvSpPr/>
            <p:nvPr/>
          </p:nvSpPr>
          <p:spPr bwMode="auto">
            <a:xfrm>
              <a:off x="113428" y="1843635"/>
              <a:ext cx="8760974" cy="810524"/>
            </a:xfrm>
            <a:prstGeom prst="flowChartProcess">
              <a:avLst/>
            </a:prstGeom>
            <a:solidFill>
              <a:schemeClr val="accent4">
                <a:lumMod val="20000"/>
                <a:lumOff val="80000"/>
              </a:schemeClr>
            </a:solidFill>
            <a:ln/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985151" y="2478380"/>
              <a:ext cx="918841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>
                  <a:solidFill>
                    <a:srgbClr val="376F11"/>
                  </a:solidFill>
                </a:rPr>
                <a:t>Invitation  letter</a:t>
              </a:r>
              <a:endParaRPr lang="en-GB" sz="700" dirty="0">
                <a:solidFill>
                  <a:srgbClr val="376F1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1948" y="1691235"/>
            <a:ext cx="8760974" cy="810524"/>
            <a:chOff x="41948" y="1691235"/>
            <a:chExt cx="8760974" cy="810524"/>
          </a:xfrm>
        </p:grpSpPr>
        <p:sp>
          <p:nvSpPr>
            <p:cNvPr id="31" name="Flowchart: Process 30"/>
            <p:cNvSpPr/>
            <p:nvPr/>
          </p:nvSpPr>
          <p:spPr bwMode="auto">
            <a:xfrm>
              <a:off x="41948" y="1691235"/>
              <a:ext cx="8760974" cy="810524"/>
            </a:xfrm>
            <a:prstGeom prst="flowChartProcess">
              <a:avLst/>
            </a:prstGeom>
            <a:solidFill>
              <a:schemeClr val="accent4">
                <a:lumMod val="20000"/>
                <a:lumOff val="80000"/>
              </a:schemeClr>
            </a:solidFill>
            <a:ln/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2" name="Flowchart: Process 31"/>
            <p:cNvSpPr/>
            <p:nvPr/>
          </p:nvSpPr>
          <p:spPr bwMode="auto">
            <a:xfrm>
              <a:off x="1986164" y="1844824"/>
              <a:ext cx="768085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File</a:t>
              </a:r>
              <a:r>
                <a:rPr kumimoji="0" lang="en-GB" sz="1050" b="0" i="0" u="none" strike="noStrike" cap="none" normalizeH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 &amp;</a:t>
              </a: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baseline="0" dirty="0" smtClean="0">
                  <a:solidFill>
                    <a:srgbClr val="0F5494"/>
                  </a:solidFill>
                  <a:latin typeface="Verdana" pitchFamily="34" charset="0"/>
                </a:rPr>
                <a:t>Register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3" name="Flowchart: Process 32"/>
            <p:cNvSpPr/>
            <p:nvPr/>
          </p:nvSpPr>
          <p:spPr bwMode="auto">
            <a:xfrm>
              <a:off x="113956" y="1844824"/>
              <a:ext cx="864096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Draft</a:t>
              </a: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GA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4" name="Flowchart: Process 33"/>
            <p:cNvSpPr/>
            <p:nvPr/>
          </p:nvSpPr>
          <p:spPr bwMode="auto">
            <a:xfrm>
              <a:off x="1122068" y="1844824"/>
              <a:ext cx="696077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Finalise </a:t>
              </a: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GA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5" name="Flowchart: Process 34"/>
            <p:cNvSpPr/>
            <p:nvPr/>
          </p:nvSpPr>
          <p:spPr bwMode="auto">
            <a:xfrm>
              <a:off x="2898265" y="1844824"/>
              <a:ext cx="576064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Send</a:t>
              </a: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GA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6" name="Flowchart: Process 35"/>
            <p:cNvSpPr/>
            <p:nvPr/>
          </p:nvSpPr>
          <p:spPr bwMode="auto">
            <a:xfrm>
              <a:off x="3618345" y="1844824"/>
              <a:ext cx="912100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Receive</a:t>
              </a: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Signed GA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7" name="Flowchart: Process 36"/>
            <p:cNvSpPr/>
            <p:nvPr/>
          </p:nvSpPr>
          <p:spPr bwMode="auto">
            <a:xfrm>
              <a:off x="4650460" y="1844824"/>
              <a:ext cx="960105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Register</a:t>
              </a:r>
              <a:endParaRPr kumimoji="0" lang="en-GB" sz="1050" b="0" i="0" u="none" strike="noStrike" cap="none" normalizeH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Signed GA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8" name="Flowchart: Process 37"/>
            <p:cNvSpPr/>
            <p:nvPr/>
          </p:nvSpPr>
          <p:spPr bwMode="auto">
            <a:xfrm>
              <a:off x="5762948" y="1844824"/>
              <a:ext cx="1152128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Check</a:t>
              </a: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Received GA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cxnSp>
          <p:nvCxnSpPr>
            <p:cNvPr id="39" name="Straight Arrow Connector 38"/>
            <p:cNvCxnSpPr>
              <a:stCxn id="33" idx="3"/>
              <a:endCxn id="34" idx="1"/>
            </p:cNvCxnSpPr>
            <p:nvPr/>
          </p:nvCxnSpPr>
          <p:spPr bwMode="auto">
            <a:xfrm>
              <a:off x="978052" y="2060848"/>
              <a:ext cx="144016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40" name="Straight Arrow Connector 39"/>
            <p:cNvCxnSpPr>
              <a:stCxn id="34" idx="3"/>
              <a:endCxn id="32" idx="1"/>
            </p:cNvCxnSpPr>
            <p:nvPr/>
          </p:nvCxnSpPr>
          <p:spPr bwMode="auto">
            <a:xfrm>
              <a:off x="1818145" y="2060848"/>
              <a:ext cx="168019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41" name="Straight Arrow Connector 40"/>
            <p:cNvCxnSpPr>
              <a:stCxn id="32" idx="3"/>
              <a:endCxn id="35" idx="1"/>
            </p:cNvCxnSpPr>
            <p:nvPr/>
          </p:nvCxnSpPr>
          <p:spPr bwMode="auto">
            <a:xfrm>
              <a:off x="2754249" y="2060848"/>
              <a:ext cx="144016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42" name="Straight Arrow Connector 41"/>
            <p:cNvCxnSpPr>
              <a:endCxn id="36" idx="1"/>
            </p:cNvCxnSpPr>
            <p:nvPr/>
          </p:nvCxnSpPr>
          <p:spPr bwMode="auto">
            <a:xfrm>
              <a:off x="3474330" y="2060848"/>
              <a:ext cx="144015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43" name="Straight Arrow Connector 42"/>
            <p:cNvCxnSpPr>
              <a:stCxn id="36" idx="3"/>
              <a:endCxn id="37" idx="1"/>
            </p:cNvCxnSpPr>
            <p:nvPr/>
          </p:nvCxnSpPr>
          <p:spPr bwMode="auto">
            <a:xfrm>
              <a:off x="4530445" y="2060848"/>
              <a:ext cx="120015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44" name="Straight Arrow Connector 43"/>
            <p:cNvCxnSpPr>
              <a:stCxn id="37" idx="3"/>
              <a:endCxn id="38" idx="1"/>
            </p:cNvCxnSpPr>
            <p:nvPr/>
          </p:nvCxnSpPr>
          <p:spPr bwMode="auto">
            <a:xfrm>
              <a:off x="5610565" y="2060848"/>
              <a:ext cx="152383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sp>
          <p:nvSpPr>
            <p:cNvPr id="57" name="Flowchart: Process 56"/>
            <p:cNvSpPr/>
            <p:nvPr/>
          </p:nvSpPr>
          <p:spPr bwMode="auto">
            <a:xfrm>
              <a:off x="7074732" y="1844824"/>
              <a:ext cx="576064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Sign</a:t>
              </a: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GA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58" name="Flowchart: Process 57"/>
            <p:cNvSpPr/>
            <p:nvPr/>
          </p:nvSpPr>
          <p:spPr bwMode="auto">
            <a:xfrm>
              <a:off x="7794812" y="1844824"/>
              <a:ext cx="912100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Register</a:t>
              </a: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GA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cxnSp>
          <p:nvCxnSpPr>
            <p:cNvPr id="59" name="Straight Arrow Connector 58"/>
            <p:cNvCxnSpPr>
              <a:stCxn id="38" idx="3"/>
              <a:endCxn id="57" idx="1"/>
            </p:cNvCxnSpPr>
            <p:nvPr/>
          </p:nvCxnSpPr>
          <p:spPr bwMode="auto">
            <a:xfrm>
              <a:off x="6915076" y="2060848"/>
              <a:ext cx="159656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60" name="Straight Arrow Connector 59"/>
            <p:cNvCxnSpPr>
              <a:endCxn id="58" idx="1"/>
            </p:cNvCxnSpPr>
            <p:nvPr/>
          </p:nvCxnSpPr>
          <p:spPr bwMode="auto">
            <a:xfrm>
              <a:off x="7650797" y="2060848"/>
              <a:ext cx="144015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7743739" y="2301704"/>
              <a:ext cx="962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>
                  <a:solidFill>
                    <a:srgbClr val="376F11"/>
                  </a:solidFill>
                </a:rPr>
                <a:t>Grant Agreement</a:t>
              </a:r>
              <a:endParaRPr lang="en-GB" sz="700" dirty="0">
                <a:solidFill>
                  <a:srgbClr val="376F1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3428" y="5336551"/>
            <a:ext cx="8631991" cy="1008112"/>
            <a:chOff x="113428" y="5336551"/>
            <a:chExt cx="8631991" cy="1008112"/>
          </a:xfrm>
        </p:grpSpPr>
        <p:sp>
          <p:nvSpPr>
            <p:cNvPr id="71" name="Flowchart: Process 70"/>
            <p:cNvSpPr/>
            <p:nvPr/>
          </p:nvSpPr>
          <p:spPr bwMode="auto">
            <a:xfrm>
              <a:off x="113428" y="5336551"/>
              <a:ext cx="8568952" cy="1008112"/>
            </a:xfrm>
            <a:prstGeom prst="flowChartProcess">
              <a:avLst/>
            </a:prstGeom>
            <a:solidFill>
              <a:schemeClr val="accent2">
                <a:lumMod val="20000"/>
                <a:lumOff val="80000"/>
              </a:schemeClr>
            </a:solidFill>
            <a:ln/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72" name="Flowchart: Process 71"/>
            <p:cNvSpPr/>
            <p:nvPr/>
          </p:nvSpPr>
          <p:spPr bwMode="auto">
            <a:xfrm>
              <a:off x="3927317" y="5624583"/>
              <a:ext cx="864096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OVA</a:t>
              </a:r>
              <a:endParaRPr kumimoji="0" lang="en-GB" sz="80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73" name="Flowchart: Process 72"/>
            <p:cNvSpPr/>
            <p:nvPr/>
          </p:nvSpPr>
          <p:spPr bwMode="auto">
            <a:xfrm>
              <a:off x="709211" y="5624583"/>
              <a:ext cx="864096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OIA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74" name="Flowchart: Process 73"/>
            <p:cNvSpPr/>
            <p:nvPr/>
          </p:nvSpPr>
          <p:spPr bwMode="auto">
            <a:xfrm>
              <a:off x="2318264" y="5624583"/>
              <a:ext cx="864096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FIA</a:t>
              </a:r>
            </a:p>
          </p:txBody>
        </p:sp>
        <p:sp>
          <p:nvSpPr>
            <p:cNvPr id="75" name="Flowchart: Process 74"/>
            <p:cNvSpPr/>
            <p:nvPr/>
          </p:nvSpPr>
          <p:spPr bwMode="auto">
            <a:xfrm>
              <a:off x="5536370" y="5624583"/>
              <a:ext cx="864096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FVA</a:t>
              </a:r>
            </a:p>
          </p:txBody>
        </p:sp>
        <p:sp>
          <p:nvSpPr>
            <p:cNvPr id="76" name="Flowchart: Process 75"/>
            <p:cNvSpPr/>
            <p:nvPr/>
          </p:nvSpPr>
          <p:spPr bwMode="auto">
            <a:xfrm>
              <a:off x="7145423" y="5624583"/>
              <a:ext cx="864096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AOSD</a:t>
              </a:r>
            </a:p>
          </p:txBody>
        </p:sp>
        <p:cxnSp>
          <p:nvCxnSpPr>
            <p:cNvPr id="79" name="Straight Arrow Connector 78"/>
            <p:cNvCxnSpPr>
              <a:stCxn id="73" idx="3"/>
              <a:endCxn id="74" idx="1"/>
            </p:cNvCxnSpPr>
            <p:nvPr/>
          </p:nvCxnSpPr>
          <p:spPr bwMode="auto">
            <a:xfrm>
              <a:off x="1573307" y="5840607"/>
              <a:ext cx="744957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80" name="Straight Arrow Connector 79"/>
            <p:cNvCxnSpPr>
              <a:stCxn id="74" idx="3"/>
              <a:endCxn id="72" idx="1"/>
            </p:cNvCxnSpPr>
            <p:nvPr/>
          </p:nvCxnSpPr>
          <p:spPr bwMode="auto">
            <a:xfrm>
              <a:off x="3182360" y="5840607"/>
              <a:ext cx="744957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81" name="Straight Arrow Connector 80"/>
            <p:cNvCxnSpPr>
              <a:stCxn id="72" idx="3"/>
              <a:endCxn id="75" idx="1"/>
            </p:cNvCxnSpPr>
            <p:nvPr/>
          </p:nvCxnSpPr>
          <p:spPr bwMode="auto">
            <a:xfrm>
              <a:off x="4791413" y="5840607"/>
              <a:ext cx="744957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82" name="Straight Arrow Connector 81"/>
            <p:cNvCxnSpPr>
              <a:stCxn id="75" idx="3"/>
              <a:endCxn id="76" idx="1"/>
            </p:cNvCxnSpPr>
            <p:nvPr/>
          </p:nvCxnSpPr>
          <p:spPr bwMode="auto">
            <a:xfrm>
              <a:off x="6400466" y="5840607"/>
              <a:ext cx="744957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sp>
          <p:nvSpPr>
            <p:cNvPr id="91" name="TextBox 90"/>
            <p:cNvSpPr txBox="1"/>
            <p:nvPr/>
          </p:nvSpPr>
          <p:spPr>
            <a:xfrm>
              <a:off x="7626202" y="6144608"/>
              <a:ext cx="1119217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>
                  <a:solidFill>
                    <a:srgbClr val="002060"/>
                  </a:solidFill>
                </a:rPr>
                <a:t>Commitment Level 2</a:t>
              </a:r>
              <a:endParaRPr lang="en-GB" sz="7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79512" y="3501008"/>
            <a:ext cx="8616778" cy="1008112"/>
            <a:chOff x="179512" y="3501008"/>
            <a:chExt cx="8616778" cy="1008112"/>
          </a:xfrm>
        </p:grpSpPr>
        <p:sp>
          <p:nvSpPr>
            <p:cNvPr id="30" name="Flowchart: Process 29"/>
            <p:cNvSpPr/>
            <p:nvPr/>
          </p:nvSpPr>
          <p:spPr bwMode="auto">
            <a:xfrm>
              <a:off x="179512" y="3501008"/>
              <a:ext cx="8568952" cy="1008112"/>
            </a:xfrm>
            <a:prstGeom prst="flowChartProcess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" name="Flowchart: Process 1"/>
            <p:cNvSpPr/>
            <p:nvPr/>
          </p:nvSpPr>
          <p:spPr bwMode="auto">
            <a:xfrm>
              <a:off x="2819806" y="3789040"/>
              <a:ext cx="864096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Invite</a:t>
              </a: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800" dirty="0" smtClean="0">
                  <a:solidFill>
                    <a:srgbClr val="0F5494"/>
                  </a:solidFill>
                  <a:latin typeface="Verdana" pitchFamily="34" charset="0"/>
                </a:rPr>
                <a:t>Beneficiaries</a:t>
              </a:r>
              <a:endParaRPr kumimoji="0" lang="en-GB" sz="80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" name="Flowchart: Process 2"/>
            <p:cNvSpPr/>
            <p:nvPr/>
          </p:nvSpPr>
          <p:spPr bwMode="auto">
            <a:xfrm>
              <a:off x="467544" y="3789040"/>
              <a:ext cx="864096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Select Proposals</a:t>
              </a:r>
            </a:p>
          </p:txBody>
        </p:sp>
        <p:sp>
          <p:nvSpPr>
            <p:cNvPr id="4" name="Flowchart: Process 3"/>
            <p:cNvSpPr/>
            <p:nvPr/>
          </p:nvSpPr>
          <p:spPr bwMode="auto">
            <a:xfrm>
              <a:off x="1643675" y="3789040"/>
              <a:ext cx="864096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Assign </a:t>
              </a: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PO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5" name="Flowchart: Process 4"/>
            <p:cNvSpPr/>
            <p:nvPr/>
          </p:nvSpPr>
          <p:spPr bwMode="auto">
            <a:xfrm>
              <a:off x="3995937" y="3789040"/>
              <a:ext cx="864096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Prepare</a:t>
              </a: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GA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6" name="Flowchart: Process 5"/>
            <p:cNvSpPr/>
            <p:nvPr/>
          </p:nvSpPr>
          <p:spPr bwMode="auto">
            <a:xfrm>
              <a:off x="5172068" y="3789040"/>
              <a:ext cx="864096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Validate</a:t>
              </a: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GA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7" name="Flowchart: Process 6"/>
            <p:cNvSpPr/>
            <p:nvPr/>
          </p:nvSpPr>
          <p:spPr bwMode="auto">
            <a:xfrm>
              <a:off x="6348199" y="3789040"/>
              <a:ext cx="864096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Wait</a:t>
              </a:r>
              <a:r>
                <a:rPr kumimoji="0" lang="en-GB" sz="1050" b="0" i="0" u="none" strike="noStrike" cap="none" normalizeH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 for</a:t>
              </a: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CL2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8" name="Flowchart: Process 7"/>
            <p:cNvSpPr/>
            <p:nvPr/>
          </p:nvSpPr>
          <p:spPr bwMode="auto">
            <a:xfrm>
              <a:off x="7524328" y="3789040"/>
              <a:ext cx="864096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Sign </a:t>
              </a: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GA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cxnSp>
          <p:nvCxnSpPr>
            <p:cNvPr id="10" name="Straight Arrow Connector 9"/>
            <p:cNvCxnSpPr>
              <a:stCxn id="3" idx="3"/>
              <a:endCxn id="4" idx="1"/>
            </p:cNvCxnSpPr>
            <p:nvPr/>
          </p:nvCxnSpPr>
          <p:spPr bwMode="auto">
            <a:xfrm>
              <a:off x="1331640" y="4005064"/>
              <a:ext cx="312035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 bwMode="auto">
            <a:xfrm>
              <a:off x="2507771" y="4012960"/>
              <a:ext cx="312035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 bwMode="auto">
            <a:xfrm>
              <a:off x="3683902" y="4012960"/>
              <a:ext cx="312035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4860033" y="4005064"/>
              <a:ext cx="312035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 bwMode="auto">
            <a:xfrm>
              <a:off x="6036164" y="4006989"/>
              <a:ext cx="312035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 bwMode="auto">
            <a:xfrm>
              <a:off x="7212293" y="4006989"/>
              <a:ext cx="312035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7848595" y="4309065"/>
              <a:ext cx="94769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>
                  <a:solidFill>
                    <a:schemeClr val="accent6">
                      <a:lumMod val="75000"/>
                    </a:schemeClr>
                  </a:solidFill>
                </a:rPr>
                <a:t>Granting process</a:t>
              </a:r>
              <a:endParaRPr lang="en-GB" sz="7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-24276" y="2701760"/>
            <a:ext cx="9275346" cy="2226290"/>
            <a:chOff x="-24276" y="2701760"/>
            <a:chExt cx="9275346" cy="2226290"/>
          </a:xfrm>
        </p:grpSpPr>
        <p:pic>
          <p:nvPicPr>
            <p:cNvPr id="6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90" t="26921" r="10693" b="39809"/>
            <a:stretch>
              <a:fillRect/>
            </a:stretch>
          </p:blipFill>
          <p:spPr bwMode="auto">
            <a:xfrm>
              <a:off x="-24276" y="2701760"/>
              <a:ext cx="9275346" cy="2226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3" name="Flowchart: Process 62"/>
            <p:cNvSpPr/>
            <p:nvPr/>
          </p:nvSpPr>
          <p:spPr bwMode="auto">
            <a:xfrm>
              <a:off x="3431023" y="4523447"/>
              <a:ext cx="2120113" cy="352003"/>
            </a:xfrm>
            <a:prstGeom prst="flowChartProcess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24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3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6.22253E-7 L 5E-6 -0.25353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6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0" dur="2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26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4276" y="2701760"/>
            <a:ext cx="9275346" cy="2226290"/>
            <a:chOff x="-24276" y="2701760"/>
            <a:chExt cx="9275346" cy="222629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90" t="26921" r="10693" b="39809"/>
            <a:stretch>
              <a:fillRect/>
            </a:stretch>
          </p:blipFill>
          <p:spPr bwMode="auto">
            <a:xfrm>
              <a:off x="-24276" y="2701760"/>
              <a:ext cx="9275346" cy="2226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Flowchart: Process 3"/>
            <p:cNvSpPr/>
            <p:nvPr/>
          </p:nvSpPr>
          <p:spPr bwMode="auto">
            <a:xfrm>
              <a:off x="3431023" y="4523447"/>
              <a:ext cx="2120113" cy="352003"/>
            </a:xfrm>
            <a:prstGeom prst="flowChartProcess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1948" y="1285973"/>
            <a:ext cx="8760974" cy="810524"/>
            <a:chOff x="41948" y="1691235"/>
            <a:chExt cx="8760974" cy="810524"/>
          </a:xfrm>
        </p:grpSpPr>
        <p:sp>
          <p:nvSpPr>
            <p:cNvPr id="25" name="Flowchart: Process 24"/>
            <p:cNvSpPr/>
            <p:nvPr/>
          </p:nvSpPr>
          <p:spPr bwMode="auto">
            <a:xfrm>
              <a:off x="41948" y="1691235"/>
              <a:ext cx="8760974" cy="810524"/>
            </a:xfrm>
            <a:prstGeom prst="flowChartProcess">
              <a:avLst/>
            </a:prstGeom>
            <a:solidFill>
              <a:schemeClr val="accent4">
                <a:lumMod val="20000"/>
                <a:lumOff val="80000"/>
              </a:schemeClr>
            </a:solidFill>
            <a:ln/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6" name="Flowchart: Process 25"/>
            <p:cNvSpPr/>
            <p:nvPr/>
          </p:nvSpPr>
          <p:spPr bwMode="auto">
            <a:xfrm>
              <a:off x="1986164" y="1844824"/>
              <a:ext cx="768085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File</a:t>
              </a:r>
              <a:r>
                <a:rPr kumimoji="0" lang="en-GB" sz="1050" b="0" i="0" u="none" strike="noStrike" cap="none" normalizeH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 &amp;</a:t>
              </a: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baseline="0" dirty="0" smtClean="0">
                  <a:solidFill>
                    <a:srgbClr val="0F5494"/>
                  </a:solidFill>
                  <a:latin typeface="Verdana" pitchFamily="34" charset="0"/>
                </a:rPr>
                <a:t>Register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7" name="Flowchart: Process 26"/>
            <p:cNvSpPr/>
            <p:nvPr/>
          </p:nvSpPr>
          <p:spPr bwMode="auto">
            <a:xfrm>
              <a:off x="113956" y="1844824"/>
              <a:ext cx="864096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Draft</a:t>
              </a: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GA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8" name="Flowchart: Process 27"/>
            <p:cNvSpPr/>
            <p:nvPr/>
          </p:nvSpPr>
          <p:spPr bwMode="auto">
            <a:xfrm>
              <a:off x="1122068" y="1844824"/>
              <a:ext cx="696077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Finalise </a:t>
              </a: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GA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9" name="Flowchart: Process 28"/>
            <p:cNvSpPr/>
            <p:nvPr/>
          </p:nvSpPr>
          <p:spPr bwMode="auto">
            <a:xfrm>
              <a:off x="2898265" y="1844824"/>
              <a:ext cx="576064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Send</a:t>
              </a: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GA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0" name="Flowchart: Process 29"/>
            <p:cNvSpPr/>
            <p:nvPr/>
          </p:nvSpPr>
          <p:spPr bwMode="auto">
            <a:xfrm>
              <a:off x="3618345" y="1844824"/>
              <a:ext cx="912100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Receive</a:t>
              </a: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Signed GA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1" name="Flowchart: Process 30"/>
            <p:cNvSpPr/>
            <p:nvPr/>
          </p:nvSpPr>
          <p:spPr bwMode="auto">
            <a:xfrm>
              <a:off x="4650460" y="1844824"/>
              <a:ext cx="960105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Register</a:t>
              </a:r>
              <a:endParaRPr kumimoji="0" lang="en-GB" sz="1050" b="0" i="0" u="none" strike="noStrike" cap="none" normalizeH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Signed GA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2" name="Flowchart: Process 31"/>
            <p:cNvSpPr/>
            <p:nvPr/>
          </p:nvSpPr>
          <p:spPr bwMode="auto">
            <a:xfrm>
              <a:off x="5762948" y="1844824"/>
              <a:ext cx="1152128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Check</a:t>
              </a: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Received GA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cxnSp>
          <p:nvCxnSpPr>
            <p:cNvPr id="33" name="Straight Arrow Connector 32"/>
            <p:cNvCxnSpPr>
              <a:stCxn id="27" idx="3"/>
              <a:endCxn id="28" idx="1"/>
            </p:cNvCxnSpPr>
            <p:nvPr/>
          </p:nvCxnSpPr>
          <p:spPr bwMode="auto">
            <a:xfrm>
              <a:off x="978052" y="2060848"/>
              <a:ext cx="144016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34" name="Straight Arrow Connector 33"/>
            <p:cNvCxnSpPr>
              <a:stCxn id="28" idx="3"/>
              <a:endCxn id="26" idx="1"/>
            </p:cNvCxnSpPr>
            <p:nvPr/>
          </p:nvCxnSpPr>
          <p:spPr bwMode="auto">
            <a:xfrm>
              <a:off x="1818145" y="2060848"/>
              <a:ext cx="168019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35" name="Straight Arrow Connector 34"/>
            <p:cNvCxnSpPr>
              <a:stCxn id="26" idx="3"/>
              <a:endCxn id="29" idx="1"/>
            </p:cNvCxnSpPr>
            <p:nvPr/>
          </p:nvCxnSpPr>
          <p:spPr bwMode="auto">
            <a:xfrm>
              <a:off x="2754249" y="2060848"/>
              <a:ext cx="144016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36" name="Straight Arrow Connector 35"/>
            <p:cNvCxnSpPr>
              <a:endCxn id="30" idx="1"/>
            </p:cNvCxnSpPr>
            <p:nvPr/>
          </p:nvCxnSpPr>
          <p:spPr bwMode="auto">
            <a:xfrm>
              <a:off x="3474330" y="2060848"/>
              <a:ext cx="144015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37" name="Straight Arrow Connector 36"/>
            <p:cNvCxnSpPr>
              <a:stCxn id="30" idx="3"/>
              <a:endCxn id="31" idx="1"/>
            </p:cNvCxnSpPr>
            <p:nvPr/>
          </p:nvCxnSpPr>
          <p:spPr bwMode="auto">
            <a:xfrm>
              <a:off x="4530445" y="2060848"/>
              <a:ext cx="120015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38" name="Straight Arrow Connector 37"/>
            <p:cNvCxnSpPr>
              <a:stCxn id="31" idx="3"/>
              <a:endCxn id="32" idx="1"/>
            </p:cNvCxnSpPr>
            <p:nvPr/>
          </p:nvCxnSpPr>
          <p:spPr bwMode="auto">
            <a:xfrm>
              <a:off x="5610565" y="2060848"/>
              <a:ext cx="152383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sp>
          <p:nvSpPr>
            <p:cNvPr id="39" name="Flowchart: Process 38"/>
            <p:cNvSpPr/>
            <p:nvPr/>
          </p:nvSpPr>
          <p:spPr bwMode="auto">
            <a:xfrm>
              <a:off x="7074732" y="1844824"/>
              <a:ext cx="576064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Sign</a:t>
              </a: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GA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40" name="Flowchart: Process 39"/>
            <p:cNvSpPr/>
            <p:nvPr/>
          </p:nvSpPr>
          <p:spPr bwMode="auto">
            <a:xfrm>
              <a:off x="7794812" y="1844824"/>
              <a:ext cx="912100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Register</a:t>
              </a:r>
            </a:p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GA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cxnSp>
          <p:nvCxnSpPr>
            <p:cNvPr id="41" name="Straight Arrow Connector 40"/>
            <p:cNvCxnSpPr>
              <a:stCxn id="32" idx="3"/>
              <a:endCxn id="39" idx="1"/>
            </p:cNvCxnSpPr>
            <p:nvPr/>
          </p:nvCxnSpPr>
          <p:spPr bwMode="auto">
            <a:xfrm>
              <a:off x="6915076" y="2060848"/>
              <a:ext cx="159656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42" name="Straight Arrow Connector 41"/>
            <p:cNvCxnSpPr>
              <a:endCxn id="40" idx="1"/>
            </p:cNvCxnSpPr>
            <p:nvPr/>
          </p:nvCxnSpPr>
          <p:spPr bwMode="auto">
            <a:xfrm>
              <a:off x="7650797" y="2060848"/>
              <a:ext cx="144015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7743739" y="2301704"/>
              <a:ext cx="962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>
                  <a:solidFill>
                    <a:srgbClr val="376F11"/>
                  </a:solidFill>
                </a:rPr>
                <a:t>Grant Agreement</a:t>
              </a:r>
              <a:endParaRPr lang="en-GB" sz="700" dirty="0">
                <a:solidFill>
                  <a:srgbClr val="376F11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75083" y="5673668"/>
            <a:ext cx="8631991" cy="1008112"/>
            <a:chOff x="113428" y="5336551"/>
            <a:chExt cx="8631991" cy="1008112"/>
          </a:xfrm>
        </p:grpSpPr>
        <p:sp>
          <p:nvSpPr>
            <p:cNvPr id="45" name="Flowchart: Process 44"/>
            <p:cNvSpPr/>
            <p:nvPr/>
          </p:nvSpPr>
          <p:spPr bwMode="auto">
            <a:xfrm>
              <a:off x="113428" y="5336551"/>
              <a:ext cx="8568952" cy="1008112"/>
            </a:xfrm>
            <a:prstGeom prst="flowChartProcess">
              <a:avLst/>
            </a:prstGeom>
            <a:solidFill>
              <a:schemeClr val="accent2">
                <a:lumMod val="20000"/>
                <a:lumOff val="80000"/>
              </a:schemeClr>
            </a:solidFill>
            <a:ln/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46" name="Flowchart: Process 45"/>
            <p:cNvSpPr/>
            <p:nvPr/>
          </p:nvSpPr>
          <p:spPr bwMode="auto">
            <a:xfrm>
              <a:off x="3927317" y="5624583"/>
              <a:ext cx="864096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OVA</a:t>
              </a:r>
              <a:endParaRPr kumimoji="0" lang="en-GB" sz="80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47" name="Flowchart: Process 46"/>
            <p:cNvSpPr/>
            <p:nvPr/>
          </p:nvSpPr>
          <p:spPr bwMode="auto">
            <a:xfrm>
              <a:off x="709211" y="5624583"/>
              <a:ext cx="864096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rgbClr val="0F5494"/>
                  </a:solidFill>
                  <a:latin typeface="Verdana" pitchFamily="34" charset="0"/>
                </a:rPr>
                <a:t>OIA</a:t>
              </a:r>
              <a:endParaRPr kumimoji="0" lang="en-GB" sz="105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48" name="Flowchart: Process 47"/>
            <p:cNvSpPr/>
            <p:nvPr/>
          </p:nvSpPr>
          <p:spPr bwMode="auto">
            <a:xfrm>
              <a:off x="2318264" y="5624583"/>
              <a:ext cx="864096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FIA</a:t>
              </a:r>
            </a:p>
          </p:txBody>
        </p:sp>
        <p:sp>
          <p:nvSpPr>
            <p:cNvPr id="49" name="Flowchart: Process 48"/>
            <p:cNvSpPr/>
            <p:nvPr/>
          </p:nvSpPr>
          <p:spPr bwMode="auto">
            <a:xfrm>
              <a:off x="5536370" y="5624583"/>
              <a:ext cx="864096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FVA</a:t>
              </a:r>
            </a:p>
          </p:txBody>
        </p:sp>
        <p:sp>
          <p:nvSpPr>
            <p:cNvPr id="50" name="Flowchart: Process 49"/>
            <p:cNvSpPr/>
            <p:nvPr/>
          </p:nvSpPr>
          <p:spPr bwMode="auto">
            <a:xfrm>
              <a:off x="7145423" y="5624583"/>
              <a:ext cx="864096" cy="432048"/>
            </a:xfrm>
            <a:prstGeom prst="flowChartProcess">
              <a:avLst/>
            </a:prstGeom>
            <a:ln/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rPr>
                <a:t>AOSD</a:t>
              </a:r>
            </a:p>
          </p:txBody>
        </p:sp>
        <p:cxnSp>
          <p:nvCxnSpPr>
            <p:cNvPr id="51" name="Straight Arrow Connector 50"/>
            <p:cNvCxnSpPr>
              <a:stCxn id="47" idx="3"/>
              <a:endCxn id="48" idx="1"/>
            </p:cNvCxnSpPr>
            <p:nvPr/>
          </p:nvCxnSpPr>
          <p:spPr bwMode="auto">
            <a:xfrm>
              <a:off x="1573307" y="5840607"/>
              <a:ext cx="744957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52" name="Straight Arrow Connector 51"/>
            <p:cNvCxnSpPr>
              <a:stCxn id="48" idx="3"/>
              <a:endCxn id="46" idx="1"/>
            </p:cNvCxnSpPr>
            <p:nvPr/>
          </p:nvCxnSpPr>
          <p:spPr bwMode="auto">
            <a:xfrm>
              <a:off x="3182360" y="5840607"/>
              <a:ext cx="744957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53" name="Straight Arrow Connector 52"/>
            <p:cNvCxnSpPr>
              <a:stCxn id="46" idx="3"/>
              <a:endCxn id="49" idx="1"/>
            </p:cNvCxnSpPr>
            <p:nvPr/>
          </p:nvCxnSpPr>
          <p:spPr bwMode="auto">
            <a:xfrm>
              <a:off x="4791413" y="5840607"/>
              <a:ext cx="744957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54" name="Straight Arrow Connector 53"/>
            <p:cNvCxnSpPr>
              <a:stCxn id="49" idx="3"/>
              <a:endCxn id="50" idx="1"/>
            </p:cNvCxnSpPr>
            <p:nvPr/>
          </p:nvCxnSpPr>
          <p:spPr bwMode="auto">
            <a:xfrm>
              <a:off x="6400466" y="5840607"/>
              <a:ext cx="744957" cy="0"/>
            </a:xfrm>
            <a:prstGeom prst="straightConnector1">
              <a:avLst/>
            </a:prstGeom>
            <a:ln>
              <a:tailEnd type="arrow"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7626202" y="6144608"/>
              <a:ext cx="1119217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>
                  <a:solidFill>
                    <a:srgbClr val="002060"/>
                  </a:solidFill>
                </a:rPr>
                <a:t>Commitment Level 2</a:t>
              </a:r>
              <a:endParaRPr lang="en-GB" sz="700" dirty="0">
                <a:solidFill>
                  <a:srgbClr val="002060"/>
                </a:solidFill>
              </a:endParaRPr>
            </a:p>
          </p:txBody>
        </p:sp>
      </p:grpSp>
      <p:cxnSp>
        <p:nvCxnSpPr>
          <p:cNvPr id="8" name="Straight Arrow Connector 7"/>
          <p:cNvCxnSpPr>
            <a:stCxn id="47" idx="0"/>
          </p:cNvCxnSpPr>
          <p:nvPr/>
        </p:nvCxnSpPr>
        <p:spPr bwMode="auto">
          <a:xfrm flipV="1">
            <a:off x="1202914" y="3892270"/>
            <a:ext cx="2786058" cy="2069430"/>
          </a:xfrm>
          <a:prstGeom prst="straightConnector1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ysDash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>
            <a:stCxn id="46" idx="0"/>
          </p:cNvCxnSpPr>
          <p:nvPr/>
        </p:nvCxnSpPr>
        <p:spPr bwMode="auto">
          <a:xfrm flipV="1">
            <a:off x="4421020" y="4062696"/>
            <a:ext cx="0" cy="1899004"/>
          </a:xfrm>
          <a:prstGeom prst="straightConnector1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ysDash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>
            <a:stCxn id="49" idx="0"/>
          </p:cNvCxnSpPr>
          <p:nvPr/>
        </p:nvCxnSpPr>
        <p:spPr bwMode="auto">
          <a:xfrm flipH="1" flipV="1">
            <a:off x="4859030" y="4100170"/>
            <a:ext cx="1171043" cy="1861530"/>
          </a:xfrm>
          <a:prstGeom prst="straightConnector1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ysDash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>
            <a:stCxn id="50" idx="0"/>
          </p:cNvCxnSpPr>
          <p:nvPr/>
        </p:nvCxnSpPr>
        <p:spPr bwMode="auto">
          <a:xfrm flipH="1" flipV="1">
            <a:off x="7234280" y="4062696"/>
            <a:ext cx="404846" cy="1899004"/>
          </a:xfrm>
          <a:prstGeom prst="straightConnector1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ysDash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Straight Arrow Connector 61"/>
          <p:cNvCxnSpPr>
            <a:stCxn id="48" idx="0"/>
          </p:cNvCxnSpPr>
          <p:nvPr/>
        </p:nvCxnSpPr>
        <p:spPr bwMode="auto">
          <a:xfrm flipV="1">
            <a:off x="2811967" y="3892270"/>
            <a:ext cx="1177005" cy="2069430"/>
          </a:xfrm>
          <a:prstGeom prst="straightConnector1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ysDash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Straight Arrow Connector 67"/>
          <p:cNvCxnSpPr/>
          <p:nvPr/>
        </p:nvCxnSpPr>
        <p:spPr bwMode="auto">
          <a:xfrm>
            <a:off x="770866" y="1896442"/>
            <a:ext cx="2415431" cy="1825894"/>
          </a:xfrm>
          <a:prstGeom prst="straightConnector1">
            <a:avLst/>
          </a:prstGeom>
          <a:noFill/>
          <a:ln w="25400" cap="flat" cmpd="sng" algn="ctr">
            <a:solidFill>
              <a:schemeClr val="accent4">
                <a:lumMod val="75000"/>
              </a:schemeClr>
            </a:solidFill>
            <a:prstDash val="sysDash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Arrow Connector 71"/>
          <p:cNvCxnSpPr/>
          <p:nvPr/>
        </p:nvCxnSpPr>
        <p:spPr bwMode="auto">
          <a:xfrm>
            <a:off x="1565975" y="1896442"/>
            <a:ext cx="2213006" cy="1591225"/>
          </a:xfrm>
          <a:prstGeom prst="straightConnector1">
            <a:avLst/>
          </a:prstGeom>
          <a:noFill/>
          <a:ln w="25400" cap="flat" cmpd="sng" algn="ctr">
            <a:solidFill>
              <a:schemeClr val="accent4">
                <a:lumMod val="75000"/>
              </a:schemeClr>
            </a:solidFill>
            <a:prstDash val="sysDash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Arrow Connector 73"/>
          <p:cNvCxnSpPr/>
          <p:nvPr/>
        </p:nvCxnSpPr>
        <p:spPr bwMode="auto">
          <a:xfrm>
            <a:off x="2379919" y="1896442"/>
            <a:ext cx="2587336" cy="1691252"/>
          </a:xfrm>
          <a:prstGeom prst="straightConnector1">
            <a:avLst/>
          </a:prstGeom>
          <a:noFill/>
          <a:ln w="25400" cap="flat" cmpd="sng" algn="ctr">
            <a:solidFill>
              <a:schemeClr val="accent4">
                <a:lumMod val="75000"/>
              </a:schemeClr>
            </a:solidFill>
            <a:prstDash val="sysDash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Straight Arrow Connector 75"/>
          <p:cNvCxnSpPr/>
          <p:nvPr/>
        </p:nvCxnSpPr>
        <p:spPr bwMode="auto">
          <a:xfrm>
            <a:off x="3244015" y="1996469"/>
            <a:ext cx="3011128" cy="1725867"/>
          </a:xfrm>
          <a:prstGeom prst="straightConnector1">
            <a:avLst/>
          </a:prstGeom>
          <a:noFill/>
          <a:ln w="25400" cap="flat" cmpd="sng" algn="ctr">
            <a:solidFill>
              <a:schemeClr val="accent4">
                <a:lumMod val="75000"/>
              </a:schemeClr>
            </a:solidFill>
            <a:prstDash val="sysDash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Arrow Connector 79"/>
          <p:cNvCxnSpPr/>
          <p:nvPr/>
        </p:nvCxnSpPr>
        <p:spPr bwMode="auto">
          <a:xfrm>
            <a:off x="3903948" y="1896442"/>
            <a:ext cx="2351195" cy="1691252"/>
          </a:xfrm>
          <a:prstGeom prst="straightConnector1">
            <a:avLst/>
          </a:prstGeom>
          <a:noFill/>
          <a:ln w="25400" cap="flat" cmpd="sng" algn="ctr">
            <a:solidFill>
              <a:schemeClr val="accent4">
                <a:lumMod val="75000"/>
              </a:schemeClr>
            </a:solidFill>
            <a:prstDash val="sysDash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Arrow Connector 81"/>
          <p:cNvCxnSpPr/>
          <p:nvPr/>
        </p:nvCxnSpPr>
        <p:spPr bwMode="auto">
          <a:xfrm>
            <a:off x="7245143" y="1955671"/>
            <a:ext cx="304726" cy="1632023"/>
          </a:xfrm>
          <a:prstGeom prst="straightConnector1">
            <a:avLst/>
          </a:prstGeom>
          <a:noFill/>
          <a:ln w="25400" cap="flat" cmpd="sng" algn="ctr">
            <a:solidFill>
              <a:schemeClr val="accent4">
                <a:lumMod val="75000"/>
              </a:schemeClr>
            </a:solidFill>
            <a:prstDash val="sysDash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40" name="Straight Connector 1039"/>
          <p:cNvCxnSpPr/>
          <p:nvPr/>
        </p:nvCxnSpPr>
        <p:spPr bwMode="auto">
          <a:xfrm flipH="1">
            <a:off x="4650460" y="1367554"/>
            <a:ext cx="794091" cy="628915"/>
          </a:xfrm>
          <a:prstGeom prst="line">
            <a:avLst/>
          </a:prstGeom>
          <a:ln w="19050">
            <a:solidFill>
              <a:srgbClr val="FF0000"/>
            </a:solidFill>
            <a:tailEnd type="none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 bwMode="auto">
          <a:xfrm flipH="1">
            <a:off x="5941966" y="1341128"/>
            <a:ext cx="794091" cy="628915"/>
          </a:xfrm>
          <a:prstGeom prst="line">
            <a:avLst/>
          </a:prstGeom>
          <a:ln w="19050">
            <a:solidFill>
              <a:srgbClr val="FF0000"/>
            </a:solidFill>
            <a:tailEnd type="none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 bwMode="auto">
          <a:xfrm flipH="1">
            <a:off x="7853816" y="1314250"/>
            <a:ext cx="794091" cy="628915"/>
          </a:xfrm>
          <a:prstGeom prst="line">
            <a:avLst/>
          </a:prstGeom>
          <a:ln w="19050">
            <a:solidFill>
              <a:srgbClr val="FF0000"/>
            </a:solidFill>
            <a:tailEnd type="none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76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4276" y="2701760"/>
            <a:ext cx="9275346" cy="2226290"/>
            <a:chOff x="-24276" y="2701760"/>
            <a:chExt cx="9275346" cy="222629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90" t="26921" r="10693" b="39809"/>
            <a:stretch>
              <a:fillRect/>
            </a:stretch>
          </p:blipFill>
          <p:spPr bwMode="auto">
            <a:xfrm>
              <a:off x="-24276" y="2701760"/>
              <a:ext cx="9275346" cy="2226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Flowchart: Process 3"/>
            <p:cNvSpPr/>
            <p:nvPr/>
          </p:nvSpPr>
          <p:spPr bwMode="auto">
            <a:xfrm>
              <a:off x="3431023" y="4523447"/>
              <a:ext cx="2120113" cy="352003"/>
            </a:xfrm>
            <a:prstGeom prst="flowChartProcess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</p:grpSp>
      <p:sp>
        <p:nvSpPr>
          <p:cNvPr id="25" name="Flowchart: Process 24"/>
          <p:cNvSpPr/>
          <p:nvPr/>
        </p:nvSpPr>
        <p:spPr bwMode="auto">
          <a:xfrm>
            <a:off x="2840305" y="1285973"/>
            <a:ext cx="3487668" cy="696576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Verdana" pitchFamily="34" charset="0"/>
              </a:rPr>
              <a:t>HERMES</a:t>
            </a:r>
          </a:p>
        </p:txBody>
      </p:sp>
      <p:sp>
        <p:nvSpPr>
          <p:cNvPr id="45" name="Flowchart: Process 44"/>
          <p:cNvSpPr/>
          <p:nvPr/>
        </p:nvSpPr>
        <p:spPr bwMode="auto">
          <a:xfrm>
            <a:off x="2937408" y="5961700"/>
            <a:ext cx="3261091" cy="720080"/>
          </a:xfrm>
          <a:prstGeom prst="flowChartProcess">
            <a:avLst/>
          </a:prstGeom>
          <a:solidFill>
            <a:schemeClr val="accent2">
              <a:lumMod val="20000"/>
              <a:lumOff val="80000"/>
            </a:schemeClr>
          </a:solidFill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rPr>
              <a:t>ABAC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4599044" y="4280687"/>
            <a:ext cx="0" cy="1664829"/>
          </a:xfrm>
          <a:prstGeom prst="straightConnector1">
            <a:avLst/>
          </a:prstGeom>
          <a:noFill/>
          <a:ln w="50800" cap="flat" cmpd="sng" algn="ctr">
            <a:solidFill>
              <a:schemeClr val="accent2">
                <a:lumMod val="75000"/>
              </a:schemeClr>
            </a:solidFill>
            <a:prstDash val="sysDash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Arrow Connector 73"/>
          <p:cNvCxnSpPr>
            <a:stCxn id="25" idx="2"/>
          </p:cNvCxnSpPr>
          <p:nvPr/>
        </p:nvCxnSpPr>
        <p:spPr bwMode="auto">
          <a:xfrm flipH="1">
            <a:off x="4567953" y="1982549"/>
            <a:ext cx="16186" cy="1335186"/>
          </a:xfrm>
          <a:prstGeom prst="straightConnector1">
            <a:avLst/>
          </a:prstGeom>
          <a:noFill/>
          <a:ln w="50800" cap="flat" cmpd="sng" algn="ctr">
            <a:solidFill>
              <a:schemeClr val="accent4">
                <a:lumMod val="75000"/>
              </a:schemeClr>
            </a:solidFill>
            <a:prstDash val="sysDash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6" name="Flowchart: Process 55"/>
          <p:cNvSpPr/>
          <p:nvPr/>
        </p:nvSpPr>
        <p:spPr bwMode="auto">
          <a:xfrm>
            <a:off x="2952314" y="4879498"/>
            <a:ext cx="3261091" cy="720080"/>
          </a:xfrm>
          <a:prstGeom prst="flowChartProcess">
            <a:avLst/>
          </a:prstGeom>
          <a:solidFill>
            <a:schemeClr val="accent2">
              <a:lumMod val="20000"/>
              <a:lumOff val="80000"/>
            </a:schemeClr>
          </a:solidFill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rPr>
              <a:t>JAGATE</a:t>
            </a:r>
          </a:p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050" dirty="0" smtClean="0">
                <a:solidFill>
                  <a:srgbClr val="0F5494"/>
                </a:solidFill>
                <a:latin typeface="Verdana" pitchFamily="34" charset="0"/>
              </a:rPr>
              <a:t>ABAC WEB SERVICES</a:t>
            </a:r>
            <a:endParaRPr kumimoji="0" lang="en-GB" sz="1050" b="0" i="0" u="none" strike="noStrike" cap="none" normalizeH="0" baseline="0" dirty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57" name="Flowchart: Process 56"/>
          <p:cNvSpPr/>
          <p:nvPr/>
        </p:nvSpPr>
        <p:spPr bwMode="auto">
          <a:xfrm>
            <a:off x="2824119" y="2209126"/>
            <a:ext cx="3487668" cy="637921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Verdana" pitchFamily="34" charset="0"/>
              </a:rPr>
              <a:t>ERIS</a:t>
            </a:r>
          </a:p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100" dirty="0" smtClean="0">
                <a:solidFill>
                  <a:srgbClr val="00B050"/>
                </a:solidFill>
                <a:latin typeface="Verdana" pitchFamily="34" charset="0"/>
              </a:rPr>
              <a:t>HRS extension </a:t>
            </a: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91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366</TotalTime>
  <Words>410</Words>
  <Application>Microsoft Office PowerPoint</Application>
  <PresentationFormat>On-screen Show (4:3)</PresentationFormat>
  <Paragraphs>161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blank</vt:lpstr>
      <vt:lpstr>1_blank</vt:lpstr>
      <vt:lpstr>think-cell Slide</vt:lpstr>
      <vt:lpstr>Opsys  Contract Management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Validation workflows</vt:lpstr>
      <vt:lpstr>Validation workflows</vt:lpstr>
      <vt:lpstr>Financing of an Action</vt:lpstr>
      <vt:lpstr>Financing of an Action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Opsys  Contract Management</dc:title>
  <dc:creator>PONCELET Jean-Yves (DEVCO-EXT)</dc:creator>
  <cp:lastModifiedBy>PONCELET Jean-Yves (DEVCO-EXT)</cp:lastModifiedBy>
  <cp:revision>6</cp:revision>
  <dcterms:created xsi:type="dcterms:W3CDTF">2016-10-10T08:13:37Z</dcterms:created>
  <dcterms:modified xsi:type="dcterms:W3CDTF">2016-10-12T07:50:40Z</dcterms:modified>
</cp:coreProperties>
</file>