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89" r:id="rId2"/>
    <p:sldId id="674" r:id="rId3"/>
    <p:sldId id="651" r:id="rId4"/>
    <p:sldId id="673" r:id="rId5"/>
    <p:sldId id="672" r:id="rId6"/>
    <p:sldId id="658" r:id="rId7"/>
    <p:sldId id="669" r:id="rId8"/>
    <p:sldId id="670" r:id="rId9"/>
    <p:sldId id="664" r:id="rId10"/>
    <p:sldId id="676" r:id="rId11"/>
    <p:sldId id="677" r:id="rId12"/>
    <p:sldId id="678" r:id="rId13"/>
    <p:sldId id="679" r:id="rId14"/>
    <p:sldId id="680" r:id="rId15"/>
    <p:sldId id="666" r:id="rId16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e Loquai" initials="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4C"/>
    <a:srgbClr val="0F549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6400" autoAdjust="0"/>
  </p:normalViewPr>
  <p:slideViewPr>
    <p:cSldViewPr>
      <p:cViewPr>
        <p:scale>
          <a:sx n="100" d="100"/>
          <a:sy n="100" d="100"/>
        </p:scale>
        <p:origin x="-48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297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297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B93D7A-3461-48A4-86D0-76EA0A4A3B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39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297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2" y="4722494"/>
            <a:ext cx="5446391" cy="447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297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BE9CECC-0F69-40AF-9B22-0F98DE4A1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565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50825" indent="-288779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55116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17162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79208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41255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3003301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65347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927394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0450B20-B29B-984D-8937-3FC7C1B1B70C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11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12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13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14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2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3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4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MS PGothic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AE53BA-906B-0940-80DD-B68AA3C24CBF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9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10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88856-4082-4839-A230-A33995CA84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D3B48-B63C-4A11-A78F-7022152559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2"/>
          <p:cNvSpPr>
            <a:spLocks noChangeShapeType="1"/>
          </p:cNvSpPr>
          <p:nvPr userDrawn="1"/>
        </p:nvSpPr>
        <p:spPr bwMode="auto">
          <a:xfrm>
            <a:off x="4252913" y="1233488"/>
            <a:ext cx="630237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fr-FR"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7" name="Picture 25" descr="footer_white_transparent_en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60850" y="6596063"/>
            <a:ext cx="611188" cy="252412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8618EE1-B93B-0440-9FA6-42F8EE5FB2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27EA9-8C57-4EF8-B237-872EB1786E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DEAC9-3CB5-44DC-B46D-7F06DC4E4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D6-D8D1-4272-BC7A-6504A1040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53FA9-1420-4C37-BA28-D7549C87E0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73E5B-1FF7-4C51-BC44-EACD530215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F25D1-8248-4CE2-A1CA-532AA04CBA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A5E10-7E0D-42FC-B013-E9FD9526FE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E7AFC-4AD1-4512-B7C2-F791A96089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2349A11-17CD-4A58-9164-72E5AE4A7B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  <p:sldLayoutId id="214748365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/>
          <a:cs typeface="MS PGothic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/>
          <a:cs typeface="MS P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/>
          <a:cs typeface="MS P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F5494"/>
          </a:solidFill>
          <a:latin typeface="+mn-lt"/>
          <a:ea typeface="MS PGothic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abdec-mada.org/" TargetMode="External"/><Relationship Id="rId4" Type="http://schemas.openxmlformats.org/officeDocument/2006/relationships/hyperlink" Target="http://labdec-mada.org/index.php?option=com_k2&amp;view=itemlist&amp;layout=category&amp;task=category&amp;id=42&amp;Itemid=404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908720"/>
            <a:ext cx="8863013" cy="4679950"/>
          </a:xfrm>
        </p:spPr>
        <p:txBody>
          <a:bodyPr/>
          <a:lstStyle/>
          <a:p>
            <a:pPr indent="0" algn="ctr" eaLnBrk="1" hangingPunct="1"/>
            <a:r>
              <a:rPr lang="en-GB" sz="2400" dirty="0">
                <a:latin typeface="Verdana" charset="0"/>
                <a:ea typeface="MS PGothic" charset="0"/>
              </a:rPr>
              <a:t/>
            </a:r>
            <a:br>
              <a:rPr lang="en-GB" sz="2400" dirty="0">
                <a:latin typeface="Verdana" charset="0"/>
                <a:ea typeface="MS PGothic" charset="0"/>
              </a:rPr>
            </a:br>
            <a:r>
              <a:rPr lang="en-GB" sz="3200">
                <a:latin typeface="Verdana" charset="0"/>
                <a:ea typeface="MS PGothic" charset="0"/>
                <a:cs typeface="MS PGothic" charset="0"/>
              </a:rPr>
              <a:t>Session </a:t>
            </a:r>
            <a:r>
              <a:rPr lang="en-GB" sz="3200" smtClean="0">
                <a:latin typeface="Verdana" charset="0"/>
                <a:ea typeface="MS PGothic" charset="0"/>
                <a:cs typeface="MS PGothic" charset="0"/>
              </a:rPr>
              <a:t>2.4.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US" sz="3200" dirty="0">
                <a:latin typeface="Verdana" charset="0"/>
                <a:ea typeface="MS PGothic" charset="0"/>
                <a:cs typeface="MS PGothic" charset="0"/>
              </a:rPr>
              <a:t>Politically smart, locally led development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  <a:t>programs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</a:br>
            <a:r>
              <a:rPr lang="en-GB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GB" sz="2400" dirty="0" smtClean="0">
                <a:latin typeface="Verdana" charset="0"/>
                <a:ea typeface="MS PGothic" charset="0"/>
              </a:rPr>
              <a:t/>
            </a:r>
            <a:br>
              <a:rPr lang="en-GB" sz="2400" dirty="0" smtClean="0">
                <a:latin typeface="Verdana" charset="0"/>
                <a:ea typeface="MS PGothic" charset="0"/>
              </a:rPr>
            </a:br>
            <a:endParaRPr lang="en-GB" sz="2000" b="0" dirty="0">
              <a:latin typeface="Verdana" charset="0"/>
              <a:ea typeface="MS PGothic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4005064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Jorge Rodriguez Bilbao</a:t>
            </a:r>
            <a:b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altLang="fr-FR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“</a:t>
            </a: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Civil Society &amp; Local Authorities"</a:t>
            </a:r>
            <a:b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European Commission-DG DEVCO B2</a:t>
            </a:r>
            <a:b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Workshop on </a:t>
            </a:r>
            <a:r>
              <a:rPr lang="en-GB" altLang="en-US" sz="2000" dirty="0" smtClean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Territorial Approaches to Local </a:t>
            </a: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Development</a:t>
            </a:r>
          </a:p>
          <a:p>
            <a:pPr algn="ctr"/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What does it entail and how can it be fostered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in Asian and Pacific countries?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sz="2000" dirty="0" smtClean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Jakarta,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2</a:t>
            </a:r>
            <a:r>
              <a:rPr lang="en-GB" altLang="en-US" sz="2000" dirty="0" smtClean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3 </a:t>
            </a: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to </a:t>
            </a:r>
            <a:r>
              <a:rPr lang="en-GB" altLang="en-US" sz="2000" dirty="0" smtClean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25 February 2016 </a:t>
            </a:r>
            <a:endParaRPr lang="en-GB" sz="2000" dirty="0">
              <a:solidFill>
                <a:srgbClr val="FFD624"/>
              </a:solidFill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64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grpSp>
        <p:nvGrpSpPr>
          <p:cNvPr id="10" name="Grouper 9"/>
          <p:cNvGrpSpPr/>
          <p:nvPr/>
        </p:nvGrpSpPr>
        <p:grpSpPr>
          <a:xfrm>
            <a:off x="611560" y="1157412"/>
            <a:ext cx="7848872" cy="5733256"/>
            <a:chOff x="1259632" y="1844824"/>
            <a:chExt cx="6853238" cy="5013176"/>
          </a:xfrm>
        </p:grpSpPr>
        <p:sp>
          <p:nvSpPr>
            <p:cNvPr id="12" name="Rectangle 11"/>
            <p:cNvSpPr/>
            <p:nvPr/>
          </p:nvSpPr>
          <p:spPr>
            <a:xfrm>
              <a:off x="2195736" y="1844824"/>
              <a:ext cx="4572000" cy="5847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1" algn="ctr"/>
              <a:r>
                <a:rPr lang="en-US" sz="1600" b="1" i="1" kern="1200" dirty="0"/>
                <a:t>Rules of the game to translate money into service delivery</a:t>
              </a:r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59632" y="2416175"/>
              <a:ext cx="6853238" cy="444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0170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95536" y="1484785"/>
            <a:ext cx="80645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82600" indent="-482600">
              <a:lnSpc>
                <a:spcPct val="80000"/>
              </a:lnSpc>
              <a:buFont typeface="Times" pitchFamily="18" charset="0"/>
              <a:buNone/>
            </a:pPr>
            <a:endParaRPr lang="fr-FR" sz="2600" b="1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To </a:t>
            </a:r>
            <a:r>
              <a:rPr lang="en-GB" sz="2000" b="1" dirty="0">
                <a:solidFill>
                  <a:srgbClr val="000000"/>
                </a:solidFill>
              </a:rPr>
              <a:t>integrate decentralized level into</a:t>
            </a:r>
            <a:r>
              <a:rPr lang="en-GB" sz="2000" b="1" dirty="0" smtClean="0">
                <a:solidFill>
                  <a:srgbClr val="000000"/>
                </a:solidFill>
              </a:rPr>
              <a:t> the design </a:t>
            </a:r>
            <a:r>
              <a:rPr lang="en-GB" sz="2000" b="1" dirty="0">
                <a:solidFill>
                  <a:srgbClr val="000000"/>
                </a:solidFill>
              </a:rPr>
              <a:t>&amp; implementation of sectors</a:t>
            </a:r>
            <a:r>
              <a:rPr lang="en-GB" sz="2000" dirty="0">
                <a:solidFill>
                  <a:srgbClr val="000000"/>
                </a:solidFill>
              </a:rPr>
              <a:t> (Health, education, public markets, </a:t>
            </a:r>
            <a:r>
              <a:rPr lang="en-GB" sz="2000" dirty="0" smtClean="0">
                <a:solidFill>
                  <a:srgbClr val="000000"/>
                </a:solidFill>
              </a:rPr>
              <a:t>rural roads…) including: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1400" b="1" dirty="0" smtClean="0">
                <a:solidFill>
                  <a:srgbClr val="000000"/>
                </a:solidFill>
              </a:rPr>
              <a:t>Steps</a:t>
            </a:r>
            <a:r>
              <a:rPr lang="en-GB" sz="1400" dirty="0" smtClean="0">
                <a:solidFill>
                  <a:srgbClr val="000000"/>
                </a:solidFill>
              </a:rPr>
              <a:t> to </a:t>
            </a:r>
            <a:r>
              <a:rPr lang="en-GB" sz="1400" b="1" dirty="0" smtClean="0">
                <a:solidFill>
                  <a:srgbClr val="000000"/>
                </a:solidFill>
              </a:rPr>
              <a:t>translate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</a:rPr>
              <a:t>money</a:t>
            </a:r>
            <a:r>
              <a:rPr lang="en-GB" sz="1400" dirty="0" smtClean="0">
                <a:solidFill>
                  <a:srgbClr val="000000"/>
                </a:solidFill>
              </a:rPr>
              <a:t> into </a:t>
            </a:r>
            <a:r>
              <a:rPr lang="en-GB" sz="1400" b="1" dirty="0" smtClean="0">
                <a:solidFill>
                  <a:srgbClr val="000000"/>
                </a:solidFill>
              </a:rPr>
              <a:t>service delivery</a:t>
            </a:r>
            <a:r>
              <a:rPr lang="en-GB" sz="1400" dirty="0" smtClean="0">
                <a:solidFill>
                  <a:srgbClr val="000000"/>
                </a:solidFill>
              </a:rPr>
              <a:t>; </a:t>
            </a: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1400" dirty="0" smtClean="0">
                <a:solidFill>
                  <a:srgbClr val="000000"/>
                </a:solidFill>
              </a:rPr>
              <a:t>Clarification of "</a:t>
            </a:r>
            <a:r>
              <a:rPr lang="en-GB" sz="1400" b="1" dirty="0" smtClean="0">
                <a:solidFill>
                  <a:srgbClr val="000000"/>
                </a:solidFill>
              </a:rPr>
              <a:t>Who"</a:t>
            </a:r>
            <a:r>
              <a:rPr lang="en-GB" sz="1400" dirty="0" smtClean="0">
                <a:solidFill>
                  <a:srgbClr val="000000"/>
                </a:solidFill>
              </a:rPr>
              <a:t> (citizens, LG, line ministries at local level) </a:t>
            </a:r>
            <a:r>
              <a:rPr lang="en-GB" sz="1400" b="1" dirty="0" smtClean="0">
                <a:solidFill>
                  <a:srgbClr val="000000"/>
                </a:solidFill>
              </a:rPr>
              <a:t>has to do “what”</a:t>
            </a:r>
            <a:r>
              <a:rPr lang="en-GB" sz="1400" dirty="0" smtClean="0">
                <a:solidFill>
                  <a:srgbClr val="000000"/>
                </a:solidFill>
              </a:rPr>
              <a:t> according to decentralisation process in each of these steps; </a:t>
            </a: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altLang="ja-JP" sz="1400" b="1" dirty="0" smtClean="0">
                <a:solidFill>
                  <a:srgbClr val="000000"/>
                </a:solidFill>
              </a:rPr>
              <a:t>“Cost grid"</a:t>
            </a:r>
            <a:r>
              <a:rPr lang="en-GB" altLang="ja-JP" sz="1400" dirty="0" smtClean="0">
                <a:solidFill>
                  <a:srgbClr val="000000"/>
                </a:solidFill>
              </a:rPr>
              <a:t> providing simple </a:t>
            </a:r>
            <a:r>
              <a:rPr lang="en-GB" altLang="ja-JP" sz="1400" b="1" dirty="0" smtClean="0">
                <a:solidFill>
                  <a:srgbClr val="000000"/>
                </a:solidFill>
              </a:rPr>
              <a:t>methodology to estimate cost of basic infrastructure</a:t>
            </a:r>
            <a:r>
              <a:rPr lang="en-GB" altLang="ja-JP" sz="1400" dirty="0" smtClean="0">
                <a:solidFill>
                  <a:srgbClr val="000000"/>
                </a:solidFill>
              </a:rPr>
              <a:t> foreseen according to key factors (material, </a:t>
            </a:r>
            <a:r>
              <a:rPr lang="en-GB" altLang="ja-JP" sz="1400" dirty="0" err="1" smtClean="0">
                <a:solidFill>
                  <a:srgbClr val="000000"/>
                </a:solidFill>
              </a:rPr>
              <a:t>labor</a:t>
            </a:r>
            <a:r>
              <a:rPr lang="en-GB" altLang="ja-JP" sz="1400" dirty="0" smtClean="0">
                <a:solidFill>
                  <a:srgbClr val="000000"/>
                </a:solidFill>
              </a:rPr>
              <a:t>, </a:t>
            </a:r>
            <a:r>
              <a:rPr lang="en-GB" altLang="ja-JP" sz="1400" dirty="0" err="1" smtClean="0">
                <a:solidFill>
                  <a:srgbClr val="000000"/>
                </a:solidFill>
              </a:rPr>
              <a:t>accesibilty</a:t>
            </a:r>
            <a:r>
              <a:rPr lang="en-GB" altLang="ja-JP" sz="1400" dirty="0" smtClean="0">
                <a:solidFill>
                  <a:srgbClr val="000000"/>
                </a:solidFill>
              </a:rPr>
              <a:t>) in order to support realistic planning and budgeting at local level; 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None/>
            </a:pPr>
            <a:endParaRPr lang="fr-BE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None/>
            </a:pPr>
            <a:endParaRPr lang="en-GB" sz="2400" u="sng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1124744"/>
            <a:ext cx="5591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82600" indent="-482600">
              <a:lnSpc>
                <a:spcPct val="80000"/>
              </a:lnSpc>
              <a:buFont typeface="Times" pitchFamily="18" charset="0"/>
              <a:buNone/>
            </a:pPr>
            <a:r>
              <a:rPr lang="fr-FR" sz="2400" b="1" dirty="0" err="1">
                <a:solidFill>
                  <a:srgbClr val="000000"/>
                </a:solidFill>
              </a:rPr>
              <a:t>Tailored</a:t>
            </a:r>
            <a:r>
              <a:rPr lang="fr-FR" sz="2400" b="1" dirty="0">
                <a:solidFill>
                  <a:srgbClr val="000000"/>
                </a:solidFill>
              </a:rPr>
              <a:t> operational Guidelines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4077072"/>
            <a:ext cx="8158236" cy="1530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fr-FR" sz="2000" dirty="0">
                <a:solidFill>
                  <a:srgbClr val="000000"/>
                </a:solidFill>
              </a:rPr>
              <a:t>To </a:t>
            </a:r>
            <a:r>
              <a:rPr lang="fr-FR" sz="2000" b="1" dirty="0">
                <a:solidFill>
                  <a:srgbClr val="000000"/>
                </a:solidFill>
              </a:rPr>
              <a:t>support </a:t>
            </a:r>
            <a:r>
              <a:rPr lang="en-US" sz="2000" b="1" dirty="0">
                <a:solidFill>
                  <a:srgbClr val="000000"/>
                </a:solidFill>
              </a:rPr>
              <a:t>line Ministries &amp; Districts</a:t>
            </a:r>
            <a:r>
              <a:rPr lang="en-US" sz="2000" dirty="0">
                <a:solidFill>
                  <a:srgbClr val="000000"/>
                </a:solidFill>
              </a:rPr>
              <a:t>  in their </a:t>
            </a:r>
            <a:r>
              <a:rPr lang="en-GB" sz="2000" dirty="0">
                <a:solidFill>
                  <a:srgbClr val="000000"/>
                </a:solidFill>
              </a:rPr>
              <a:t>new role as assistants and supervisors of the elected governments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sz="20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5229200"/>
            <a:ext cx="7776864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Specific guidelines on </a:t>
            </a:r>
            <a:r>
              <a:rPr lang="en-GB" sz="2000" b="1" dirty="0">
                <a:solidFill>
                  <a:srgbClr val="000000"/>
                </a:solidFill>
              </a:rPr>
              <a:t>Procurement systems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b="1" dirty="0">
                <a:solidFill>
                  <a:srgbClr val="000000"/>
                </a:solidFill>
              </a:rPr>
              <a:t>tailored to the specificities of LG in rural areas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4957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0" y="1772816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5776" y="1196752"/>
            <a:ext cx="4543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THE “HOW” </a:t>
            </a:r>
            <a:r>
              <a:rPr lang="en-US" sz="2800" b="1" dirty="0" smtClean="0">
                <a:solidFill>
                  <a:srgbClr val="000000"/>
                </a:solidFill>
              </a:rPr>
              <a:t>MATTERS</a:t>
            </a:r>
            <a:endParaRPr lang="fr-FR" sz="2800" dirty="0">
              <a:solidFill>
                <a:srgbClr val="000000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-324544" y="3140968"/>
            <a:ext cx="4494179" cy="417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4775">
              <a:lnSpc>
                <a:spcPct val="80000"/>
              </a:lnSpc>
              <a:buSzPct val="60000"/>
            </a:pPr>
            <a:endParaRPr lang="en-GB" sz="2800" b="1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sz="1600" b="1" dirty="0" smtClean="0">
                <a:solidFill>
                  <a:srgbClr val="000000"/>
                </a:solidFill>
              </a:rPr>
              <a:t>Tailor-made design of tools </a:t>
            </a:r>
            <a:r>
              <a:rPr lang="en-GB" sz="1600" b="1" dirty="0">
                <a:solidFill>
                  <a:srgbClr val="000000"/>
                </a:solidFill>
              </a:rPr>
              <a:t>i</a:t>
            </a:r>
            <a:r>
              <a:rPr lang="en-GB" sz="1600" b="1" dirty="0" smtClean="0">
                <a:solidFill>
                  <a:srgbClr val="000000"/>
                </a:solidFill>
              </a:rPr>
              <a:t>nvolving</a:t>
            </a:r>
            <a:r>
              <a:rPr lang="en-GB" sz="1600" dirty="0" smtClean="0">
                <a:solidFill>
                  <a:srgbClr val="000000"/>
                </a:solidFill>
              </a:rPr>
              <a:t> in an </a:t>
            </a:r>
            <a:r>
              <a:rPr lang="en-GB" sz="1600" b="1" dirty="0" smtClean="0">
                <a:solidFill>
                  <a:srgbClr val="000000"/>
                </a:solidFill>
              </a:rPr>
              <a:t>interactive</a:t>
            </a:r>
            <a:r>
              <a:rPr lang="en-GB" sz="1600" dirty="0" smtClean="0">
                <a:solidFill>
                  <a:srgbClr val="000000"/>
                </a:solidFill>
              </a:rPr>
              <a:t> manner </a:t>
            </a:r>
            <a:r>
              <a:rPr lang="en-GB" sz="1600" b="1" dirty="0" smtClean="0">
                <a:solidFill>
                  <a:srgbClr val="000000"/>
                </a:solidFill>
              </a:rPr>
              <a:t>all stakeholders </a:t>
            </a:r>
            <a:r>
              <a:rPr lang="en-GB" sz="1600" dirty="0" smtClean="0">
                <a:solidFill>
                  <a:srgbClr val="000000"/>
                </a:solidFill>
              </a:rPr>
              <a:t>at local and national level; 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b="1" dirty="0" smtClean="0">
                <a:solidFill>
                  <a:srgbClr val="000000"/>
                </a:solidFill>
              </a:rPr>
              <a:t>Continuous testing  &amp; fine-tuning </a:t>
            </a:r>
            <a:r>
              <a:rPr lang="en-GB" altLang="ja-JP" sz="1600" dirty="0" smtClean="0">
                <a:solidFill>
                  <a:srgbClr val="000000"/>
                </a:solidFill>
              </a:rPr>
              <a:t>from practice (5 years!);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altLang="ja-JP" sz="1600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dirty="0" smtClean="0">
                <a:solidFill>
                  <a:srgbClr val="000000"/>
                </a:solidFill>
              </a:rPr>
              <a:t>Guidance using as much as possible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national procedures, systems </a:t>
            </a:r>
            <a:r>
              <a:rPr lang="en-GB" altLang="ja-JP" sz="1600" dirty="0" smtClean="0">
                <a:solidFill>
                  <a:srgbClr val="000000"/>
                </a:solidFill>
              </a:rPr>
              <a:t>and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institutions</a:t>
            </a:r>
            <a:r>
              <a:rPr lang="en-GB" altLang="ja-JP" sz="1600" dirty="0" smtClean="0">
                <a:solidFill>
                  <a:srgbClr val="000000"/>
                </a:solidFill>
              </a:rPr>
              <a:t> –even if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they are weak, ambiguous  and unclear:       Ambiguity =  </a:t>
            </a:r>
            <a:r>
              <a:rPr lang="en-GB" altLang="ja-JP" sz="1600" dirty="0" smtClean="0">
                <a:solidFill>
                  <a:srgbClr val="000000"/>
                </a:solidFill>
              </a:rPr>
              <a:t>Windows of opportunity for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creative interpretation</a:t>
            </a:r>
            <a:r>
              <a:rPr lang="en-GB" altLang="ja-JP" sz="1600" dirty="0" smtClean="0">
                <a:solidFill>
                  <a:srgbClr val="000000"/>
                </a:solidFill>
              </a:rPr>
              <a:t>….</a:t>
            </a: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8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8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07504" y="1844824"/>
            <a:ext cx="42023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</a:rPr>
              <a:t>Endogenous and bottom-up elaboration of tools &amp; methods !: Not by EXTERNAL consultants!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443537" y="3068960"/>
            <a:ext cx="4679751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587375" indent="-482600">
              <a:lnSpc>
                <a:spcPct val="80000"/>
              </a:lnSpc>
              <a:buSzPct val="60000"/>
              <a:buFont typeface="Wingdings" pitchFamily="2" charset="2"/>
              <a:buAutoNum type="arabicPeriod"/>
            </a:pPr>
            <a:endParaRPr lang="fr-BE" sz="1600" b="1" dirty="0">
              <a:solidFill>
                <a:srgbClr val="000000"/>
              </a:solidFill>
            </a:endParaRP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GB" sz="1600" b="1" dirty="0">
                <a:solidFill>
                  <a:srgbClr val="000000"/>
                </a:solidFill>
              </a:rPr>
              <a:t>Using radio</a:t>
            </a:r>
            <a:r>
              <a:rPr lang="en-GB" sz="1600" dirty="0">
                <a:solidFill>
                  <a:srgbClr val="000000"/>
                </a:solidFill>
              </a:rPr>
              <a:t> (</a:t>
            </a:r>
            <a:r>
              <a:rPr lang="en-GB" sz="1600" dirty="0" err="1">
                <a:solidFill>
                  <a:srgbClr val="000000"/>
                </a:solidFill>
              </a:rPr>
              <a:t>malagasy</a:t>
            </a:r>
            <a:r>
              <a:rPr lang="en-GB" sz="1600" dirty="0">
                <a:solidFill>
                  <a:srgbClr val="000000"/>
                </a:solidFill>
              </a:rPr>
              <a:t>) </a:t>
            </a:r>
            <a:r>
              <a:rPr lang="en-GB" sz="1600" dirty="0" smtClean="0">
                <a:solidFill>
                  <a:srgbClr val="000000"/>
                </a:solidFill>
              </a:rPr>
              <a:t>for </a:t>
            </a:r>
            <a:r>
              <a:rPr lang="en-GB" sz="1600" b="1" dirty="0" smtClean="0">
                <a:solidFill>
                  <a:srgbClr val="000000"/>
                </a:solidFill>
              </a:rPr>
              <a:t>transparency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of budget allocation and use,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to promote debates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at local level, and </a:t>
            </a:r>
            <a:r>
              <a:rPr lang="en-GB" sz="1600" b="1" dirty="0" smtClean="0">
                <a:solidFill>
                  <a:srgbClr val="000000"/>
                </a:solidFill>
              </a:rPr>
              <a:t>explain </a:t>
            </a:r>
            <a:r>
              <a:rPr lang="en-GB" sz="1600" b="1" dirty="0">
                <a:solidFill>
                  <a:srgbClr val="000000"/>
                </a:solidFill>
              </a:rPr>
              <a:t>basic concepts</a:t>
            </a:r>
            <a:r>
              <a:rPr lang="en-GB" sz="1600" dirty="0">
                <a:solidFill>
                  <a:srgbClr val="000000"/>
                </a:solidFill>
              </a:rPr>
              <a:t> about decentralization through fiction</a:t>
            </a:r>
            <a:r>
              <a:rPr lang="en-GB" sz="1600" dirty="0" smtClean="0">
                <a:solidFill>
                  <a:srgbClr val="000000"/>
                </a:solidFill>
              </a:rPr>
              <a:t> stories </a:t>
            </a:r>
            <a:r>
              <a:rPr lang="en-GB" sz="1600" dirty="0">
                <a:solidFill>
                  <a:srgbClr val="000000"/>
                </a:solidFill>
              </a:rPr>
              <a:t>using comedians (regular radio </a:t>
            </a:r>
            <a:r>
              <a:rPr lang="en-GB" sz="1600" dirty="0" smtClean="0">
                <a:solidFill>
                  <a:srgbClr val="000000"/>
                </a:solidFill>
              </a:rPr>
              <a:t>programs)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0000"/>
                </a:solidFill>
              </a:rPr>
              <a:t>Holding </a:t>
            </a:r>
            <a:r>
              <a:rPr lang="en-US" sz="1600" b="1" dirty="0">
                <a:solidFill>
                  <a:srgbClr val="000000"/>
                </a:solidFill>
              </a:rPr>
              <a:t>public debates</a:t>
            </a:r>
            <a:r>
              <a:rPr lang="en-US" sz="1600" dirty="0">
                <a:solidFill>
                  <a:srgbClr val="000000"/>
                </a:solidFill>
              </a:rPr>
              <a:t> on the </a:t>
            </a:r>
            <a:r>
              <a:rPr lang="en-US" sz="1600" b="1" dirty="0">
                <a:solidFill>
                  <a:srgbClr val="000000"/>
                </a:solidFill>
              </a:rPr>
              <a:t>results of annual audits</a:t>
            </a:r>
            <a:r>
              <a:rPr lang="en-US" sz="1600" dirty="0">
                <a:solidFill>
                  <a:srgbClr val="000000"/>
                </a:solidFill>
              </a:rPr>
              <a:t>, involving the  local governments executive, Districts  and </a:t>
            </a:r>
            <a:r>
              <a:rPr lang="en-US" sz="1600" dirty="0" smtClean="0">
                <a:solidFill>
                  <a:srgbClr val="000000"/>
                </a:solidFill>
              </a:rPr>
              <a:t>citizens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 smtClean="0">
                <a:solidFill>
                  <a:srgbClr val="000000"/>
                </a:solidFill>
              </a:rPr>
              <a:t>Using </a:t>
            </a:r>
            <a:r>
              <a:rPr lang="fr-BE" sz="1600" dirty="0">
                <a:solidFill>
                  <a:srgbClr val="000000"/>
                </a:solidFill>
              </a:rPr>
              <a:t>« </a:t>
            </a:r>
            <a:r>
              <a:rPr lang="fr-BE" sz="1600" b="1" dirty="0">
                <a:solidFill>
                  <a:srgbClr val="000000"/>
                </a:solidFill>
              </a:rPr>
              <a:t>movies</a:t>
            </a:r>
            <a:r>
              <a:rPr lang="fr-BE" sz="1600" dirty="0">
                <a:solidFill>
                  <a:srgbClr val="000000"/>
                </a:solidFill>
              </a:rPr>
              <a:t> » to </a:t>
            </a:r>
            <a:r>
              <a:rPr lang="fr-BE" sz="1600" b="1" dirty="0">
                <a:solidFill>
                  <a:srgbClr val="000000"/>
                </a:solidFill>
              </a:rPr>
              <a:t>feed PD </a:t>
            </a:r>
            <a:r>
              <a:rPr lang="fr-BE" sz="1600" dirty="0">
                <a:solidFill>
                  <a:srgbClr val="000000"/>
                </a:solidFill>
              </a:rPr>
              <a:t>at national level with local evidence;</a:t>
            </a:r>
            <a:r>
              <a:rPr lang="fr-BE" sz="1600" dirty="0" smtClean="0">
                <a:solidFill>
                  <a:srgbClr val="000000"/>
                </a:solidFill>
              </a:rPr>
              <a:t> 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 smtClean="0">
                <a:solidFill>
                  <a:srgbClr val="000000"/>
                </a:solidFill>
              </a:rPr>
              <a:t>Organising </a:t>
            </a:r>
            <a:r>
              <a:rPr lang="fr-BE" sz="1600" b="1" dirty="0">
                <a:solidFill>
                  <a:srgbClr val="000000"/>
                </a:solidFill>
              </a:rPr>
              <a:t>public debates </a:t>
            </a:r>
            <a:r>
              <a:rPr lang="fr-BE" sz="1600" dirty="0">
                <a:solidFill>
                  <a:srgbClr val="000000"/>
                </a:solidFill>
              </a:rPr>
              <a:t>LG/sector ministries around topics showed in movies</a:t>
            </a: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8024" y="184482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Communicate</a:t>
            </a:r>
            <a:r>
              <a:rPr lang="en-US" sz="2400" b="1" dirty="0">
                <a:solidFill>
                  <a:srgbClr val="000000"/>
                </a:solidFill>
              </a:rPr>
              <a:t>, communicate, communicate!!!!!</a:t>
            </a:r>
            <a:endParaRPr lang="fr-BE" sz="24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90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2" name="Content Placeholder 2"/>
          <p:cNvSpPr txBox="1">
            <a:spLocks/>
          </p:cNvSpPr>
          <p:nvPr/>
        </p:nvSpPr>
        <p:spPr bwMode="auto">
          <a:xfrm>
            <a:off x="0" y="28352"/>
            <a:ext cx="8856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5619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fr-FR" sz="2400" b="1" dirty="0">
                <a:solidFill>
                  <a:srgbClr val="FFD624"/>
                </a:solidFill>
              </a:rPr>
              <a:t>Not </a:t>
            </a:r>
            <a:r>
              <a:rPr lang="fr-FR" sz="2400" b="1" dirty="0" err="1">
                <a:solidFill>
                  <a:srgbClr val="FFD624"/>
                </a:solidFill>
              </a:rPr>
              <a:t>shorcuts</a:t>
            </a:r>
            <a:r>
              <a:rPr lang="fr-FR" sz="2400" b="1" dirty="0">
                <a:solidFill>
                  <a:srgbClr val="FFD624"/>
                </a:solidFill>
              </a:rPr>
              <a:t>, not </a:t>
            </a:r>
            <a:r>
              <a:rPr lang="fr-FR" sz="2400" b="1" dirty="0" err="1">
                <a:solidFill>
                  <a:srgbClr val="FFD624"/>
                </a:solidFill>
              </a:rPr>
              <a:t>models</a:t>
            </a:r>
            <a:endParaRPr lang="fr-FR" sz="2400" b="1" dirty="0">
              <a:solidFill>
                <a:srgbClr val="FFD624"/>
              </a:solidFill>
            </a:endParaRPr>
          </a:p>
          <a:p>
            <a:r>
              <a:rPr lang="fr-FR" sz="2400" b="1" dirty="0">
                <a:solidFill>
                  <a:srgbClr val="FFD624"/>
                </a:solidFill>
              </a:rPr>
              <a:t>The </a:t>
            </a:r>
            <a:r>
              <a:rPr lang="fr-FR" sz="2400" b="1" dirty="0" err="1">
                <a:solidFill>
                  <a:srgbClr val="FFD624"/>
                </a:solidFill>
              </a:rPr>
              <a:t>human</a:t>
            </a:r>
            <a:r>
              <a:rPr lang="fr-FR" sz="2400" b="1" dirty="0">
                <a:solidFill>
                  <a:srgbClr val="FFD624"/>
                </a:solidFill>
              </a:rPr>
              <a:t> factor </a:t>
            </a:r>
            <a:r>
              <a:rPr lang="fr-FR" sz="2400" b="1" dirty="0" err="1">
                <a:solidFill>
                  <a:srgbClr val="FFD624"/>
                </a:solidFill>
              </a:rPr>
              <a:t>is</a:t>
            </a:r>
            <a:r>
              <a:rPr lang="fr-FR" sz="2400" b="1" dirty="0">
                <a:solidFill>
                  <a:srgbClr val="FFD624"/>
                </a:solidFill>
              </a:rPr>
              <a:t> crucial!!  </a:t>
            </a:r>
          </a:p>
          <a:p>
            <a:pPr algn="ctr"/>
            <a:endParaRPr lang="fr-FR" sz="3200" b="1" dirty="0"/>
          </a:p>
          <a:p>
            <a:pPr algn="ctr"/>
            <a:endParaRPr lang="fr-BE" sz="3200" b="1" dirty="0"/>
          </a:p>
          <a:p>
            <a:pPr lvl="1">
              <a:spcBef>
                <a:spcPct val="20000"/>
              </a:spcBef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48134" name="Content Placeholder 2"/>
          <p:cNvSpPr txBox="1">
            <a:spLocks/>
          </p:cNvSpPr>
          <p:nvPr/>
        </p:nvSpPr>
        <p:spPr bwMode="auto">
          <a:xfrm>
            <a:off x="4211960" y="1196752"/>
            <a:ext cx="47767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Attitudinal change </a:t>
            </a:r>
            <a:r>
              <a:rPr lang="en-GB" sz="1800" dirty="0">
                <a:solidFill>
                  <a:srgbClr val="000000"/>
                </a:solidFill>
              </a:rPr>
              <a:t>can be achieved if given time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dirty="0">
                <a:solidFill>
                  <a:srgbClr val="000000"/>
                </a:solidFill>
              </a:rPr>
              <a:t>It </a:t>
            </a:r>
            <a:r>
              <a:rPr lang="en-GB" sz="1800" b="1" dirty="0">
                <a:solidFill>
                  <a:srgbClr val="000000"/>
                </a:solidFill>
              </a:rPr>
              <a:t>takes vision and willingness to experiment</a:t>
            </a:r>
            <a:r>
              <a:rPr lang="en-GB" sz="1800" dirty="0">
                <a:solidFill>
                  <a:srgbClr val="000000"/>
                </a:solidFill>
              </a:rPr>
              <a:t>. It takes </a:t>
            </a:r>
            <a:r>
              <a:rPr lang="en-GB" sz="1800" b="1" dirty="0">
                <a:solidFill>
                  <a:srgbClr val="000000"/>
                </a:solidFill>
              </a:rPr>
              <a:t>courage </a:t>
            </a:r>
            <a:r>
              <a:rPr lang="en-GB" sz="1800" dirty="0">
                <a:solidFill>
                  <a:srgbClr val="000000"/>
                </a:solidFill>
              </a:rPr>
              <a:t>to </a:t>
            </a:r>
            <a:r>
              <a:rPr lang="en-GB" sz="1800" b="1" dirty="0">
                <a:solidFill>
                  <a:srgbClr val="000000"/>
                </a:solidFill>
              </a:rPr>
              <a:t>learn from mistakes</a:t>
            </a:r>
            <a:r>
              <a:rPr lang="en-GB" sz="1800" dirty="0">
                <a:solidFill>
                  <a:srgbClr val="000000"/>
                </a:solidFill>
              </a:rPr>
              <a:t> and courage to </a:t>
            </a:r>
            <a:r>
              <a:rPr lang="en-GB" sz="1800" b="1" dirty="0">
                <a:solidFill>
                  <a:srgbClr val="000000"/>
                </a:solidFill>
              </a:rPr>
              <a:t>implement</a:t>
            </a:r>
            <a:r>
              <a:rPr lang="en-GB" sz="1800" dirty="0">
                <a:solidFill>
                  <a:srgbClr val="000000"/>
                </a:solidFill>
              </a:rPr>
              <a:t> necessary and/or </a:t>
            </a:r>
            <a:r>
              <a:rPr lang="en-GB" sz="1800" b="1" dirty="0">
                <a:solidFill>
                  <a:srgbClr val="000000"/>
                </a:solidFill>
              </a:rPr>
              <a:t>controversial changes </a:t>
            </a:r>
            <a:r>
              <a:rPr lang="en-GB" sz="1800" dirty="0">
                <a:solidFill>
                  <a:srgbClr val="000000"/>
                </a:solidFill>
              </a:rPr>
              <a:t>as implementation moves ahead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Trade-off between exploration and experimentation </a:t>
            </a:r>
            <a:r>
              <a:rPr lang="en-GB" sz="1800" dirty="0">
                <a:solidFill>
                  <a:srgbClr val="000000"/>
                </a:solidFill>
              </a:rPr>
              <a:t>on one hand and </a:t>
            </a:r>
            <a:r>
              <a:rPr lang="en-GB" sz="1800" b="1" dirty="0">
                <a:solidFill>
                  <a:srgbClr val="000000"/>
                </a:solidFill>
              </a:rPr>
              <a:t>consolidation and predictability </a:t>
            </a:r>
            <a:r>
              <a:rPr lang="en-GB" sz="1800" dirty="0">
                <a:solidFill>
                  <a:srgbClr val="000000"/>
                </a:solidFill>
              </a:rPr>
              <a:t>on the other.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b="1" dirty="0">
                <a:solidFill>
                  <a:srgbClr val="000000"/>
                </a:solidFill>
              </a:rPr>
              <a:t>transition from </a:t>
            </a:r>
            <a:r>
              <a:rPr lang="en-GB" sz="1800" dirty="0">
                <a:solidFill>
                  <a:srgbClr val="000000"/>
                </a:solidFill>
              </a:rPr>
              <a:t>an</a:t>
            </a:r>
            <a:r>
              <a:rPr lang="en-GB" sz="1800" b="1" dirty="0">
                <a:solidFill>
                  <a:srgbClr val="000000"/>
                </a:solidFill>
              </a:rPr>
              <a:t> experimental mode to </a:t>
            </a:r>
            <a:r>
              <a:rPr lang="en-GB" sz="1800" dirty="0">
                <a:solidFill>
                  <a:srgbClr val="000000"/>
                </a:solidFill>
              </a:rPr>
              <a:t>an</a:t>
            </a:r>
            <a:r>
              <a:rPr lang="en-GB" sz="1800" b="1" dirty="0">
                <a:solidFill>
                  <a:srgbClr val="000000"/>
                </a:solidFill>
              </a:rPr>
              <a:t> institutional </a:t>
            </a:r>
            <a:r>
              <a:rPr lang="en-GB" sz="1800" dirty="0">
                <a:solidFill>
                  <a:srgbClr val="000000"/>
                </a:solidFill>
              </a:rPr>
              <a:t>is a</a:t>
            </a:r>
            <a:r>
              <a:rPr lang="en-GB" sz="1800" b="1" dirty="0">
                <a:solidFill>
                  <a:srgbClr val="000000"/>
                </a:solidFill>
              </a:rPr>
              <a:t> complex issue</a:t>
            </a: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What did work once</a:t>
            </a:r>
            <a:r>
              <a:rPr lang="en-GB" sz="1800" dirty="0">
                <a:solidFill>
                  <a:srgbClr val="000000"/>
                </a:solidFill>
              </a:rPr>
              <a:t> does </a:t>
            </a:r>
            <a:r>
              <a:rPr lang="en-GB" sz="1800" b="1" dirty="0">
                <a:solidFill>
                  <a:srgbClr val="000000"/>
                </a:solidFill>
              </a:rPr>
              <a:t>not necessarily work today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</a:pPr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</a:rPr>
              <a:t> </a:t>
            </a:r>
          </a:p>
          <a:p>
            <a:r>
              <a:rPr lang="en-GB" sz="1800" dirty="0">
                <a:solidFill>
                  <a:srgbClr val="000000"/>
                </a:solidFill>
              </a:rPr>
              <a:t> 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81927" name="Picture 3" descr="6. Niagara Falls Tightrope 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736"/>
            <a:ext cx="407987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8" name="Title 1"/>
          <p:cNvSpPr txBox="1">
            <a:spLocks/>
          </p:cNvSpPr>
          <p:nvPr/>
        </p:nvSpPr>
        <p:spPr bwMode="auto">
          <a:xfrm>
            <a:off x="19596" y="5673824"/>
            <a:ext cx="42735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indent="-3587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000000"/>
                </a:solidFill>
              </a:rPr>
              <a:t>We need "artist" with special talents...rather than "technicians"</a:t>
            </a:r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82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2" name="Content Placeholder 2"/>
          <p:cNvSpPr txBox="1">
            <a:spLocks/>
          </p:cNvSpPr>
          <p:nvPr/>
        </p:nvSpPr>
        <p:spPr bwMode="auto">
          <a:xfrm>
            <a:off x="0" y="28352"/>
            <a:ext cx="8856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5619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fr-FR" sz="2400" b="1" dirty="0">
                <a:solidFill>
                  <a:srgbClr val="FFD624"/>
                </a:solidFill>
              </a:rPr>
              <a:t>Not </a:t>
            </a:r>
            <a:r>
              <a:rPr lang="fr-FR" sz="2400" b="1" dirty="0" err="1">
                <a:solidFill>
                  <a:srgbClr val="FFD624"/>
                </a:solidFill>
              </a:rPr>
              <a:t>shorcuts</a:t>
            </a:r>
            <a:r>
              <a:rPr lang="fr-FR" sz="2400" b="1" dirty="0">
                <a:solidFill>
                  <a:srgbClr val="FFD624"/>
                </a:solidFill>
              </a:rPr>
              <a:t>, not </a:t>
            </a:r>
            <a:r>
              <a:rPr lang="fr-FR" sz="2400" b="1" dirty="0" err="1">
                <a:solidFill>
                  <a:srgbClr val="FFD624"/>
                </a:solidFill>
              </a:rPr>
              <a:t>models</a:t>
            </a:r>
            <a:endParaRPr lang="fr-FR" sz="2400" b="1" dirty="0">
              <a:solidFill>
                <a:srgbClr val="FFD624"/>
              </a:solidFill>
            </a:endParaRPr>
          </a:p>
          <a:p>
            <a:r>
              <a:rPr lang="fr-FR" sz="2400" b="1" dirty="0">
                <a:solidFill>
                  <a:srgbClr val="FFD624"/>
                </a:solidFill>
              </a:rPr>
              <a:t>The </a:t>
            </a:r>
            <a:r>
              <a:rPr lang="fr-FR" sz="2400" b="1" dirty="0" err="1">
                <a:solidFill>
                  <a:srgbClr val="FFD624"/>
                </a:solidFill>
              </a:rPr>
              <a:t>human</a:t>
            </a:r>
            <a:r>
              <a:rPr lang="fr-FR" sz="2400" b="1" dirty="0">
                <a:solidFill>
                  <a:srgbClr val="FFD624"/>
                </a:solidFill>
              </a:rPr>
              <a:t> factor </a:t>
            </a:r>
            <a:r>
              <a:rPr lang="fr-FR" sz="2400" b="1" dirty="0" err="1">
                <a:solidFill>
                  <a:srgbClr val="FFD624"/>
                </a:solidFill>
              </a:rPr>
              <a:t>is</a:t>
            </a:r>
            <a:r>
              <a:rPr lang="fr-FR" sz="2400" b="1" dirty="0">
                <a:solidFill>
                  <a:srgbClr val="FFD624"/>
                </a:solidFill>
              </a:rPr>
              <a:t> crucial!!  </a:t>
            </a:r>
          </a:p>
          <a:p>
            <a:pPr algn="ctr"/>
            <a:endParaRPr lang="fr-FR" sz="3200" b="1" dirty="0"/>
          </a:p>
          <a:p>
            <a:pPr algn="ctr"/>
            <a:endParaRPr lang="fr-BE" sz="3200" b="1" dirty="0"/>
          </a:p>
          <a:p>
            <a:pPr lvl="1">
              <a:spcBef>
                <a:spcPct val="20000"/>
              </a:spcBef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512" y="2348880"/>
            <a:ext cx="8964488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z="3200" b="1" kern="1200" dirty="0" smtClean="0">
                <a:solidFill>
                  <a:srgbClr val="000000"/>
                </a:solidFill>
                <a:hlinkClick r:id="rId3"/>
              </a:rPr>
              <a:t>http://labdec-mada.org/</a:t>
            </a:r>
            <a:endParaRPr lang="es-ES_tradnl" sz="3200" b="1" kern="1200" dirty="0" smtClean="0">
              <a:solidFill>
                <a:srgbClr val="000000"/>
              </a:solidFill>
            </a:endParaRPr>
          </a:p>
          <a:p>
            <a:endParaRPr lang="es-ES_tradnl" sz="3200" b="1" dirty="0">
              <a:solidFill>
                <a:srgbClr val="000000"/>
              </a:solidFill>
            </a:endParaRPr>
          </a:p>
          <a:p>
            <a:r>
              <a:rPr lang="fr-FR" sz="3200" b="1" kern="12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fr-FR" sz="3200" kern="1200" dirty="0" err="1" smtClean="0"/>
              <a:t>Methods</a:t>
            </a:r>
            <a:r>
              <a:rPr lang="fr-FR" sz="3200" kern="1200" dirty="0" smtClean="0"/>
              <a:t> and </a:t>
            </a:r>
            <a:r>
              <a:rPr lang="fr-FR" sz="3200" kern="1200" dirty="0" err="1" smtClean="0"/>
              <a:t>tools</a:t>
            </a:r>
            <a:r>
              <a:rPr lang="fr-FR" sz="3200" kern="1200" dirty="0" smtClean="0"/>
              <a:t>:</a:t>
            </a:r>
          </a:p>
          <a:p>
            <a:r>
              <a:rPr lang="fr-FR" sz="3200" kern="1200" dirty="0" smtClean="0"/>
              <a:t> </a:t>
            </a:r>
            <a:r>
              <a:rPr lang="en-US" sz="3200" b="1" kern="1200" dirty="0">
                <a:solidFill>
                  <a:srgbClr val="000000"/>
                </a:solidFill>
                <a:hlinkClick r:id="rId4"/>
              </a:rPr>
              <a:t>http://labdec-mada.org/index.php?option=com_k2&amp;view=itemlist&amp;layout=category&amp;task=category&amp;id=42&amp;Itemid=</a:t>
            </a:r>
            <a:r>
              <a:rPr lang="en-US" sz="3200" b="1" kern="1200" dirty="0" smtClean="0">
                <a:solidFill>
                  <a:srgbClr val="000000"/>
                </a:solidFill>
                <a:hlinkClick r:id="rId4"/>
              </a:rPr>
              <a:t>404</a:t>
            </a:r>
            <a:endParaRPr lang="fr-FR" sz="3200" b="1" kern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15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8208962" cy="2952750"/>
          </a:xfrm>
        </p:spPr>
        <p:txBody>
          <a:bodyPr/>
          <a:lstStyle/>
          <a:p>
            <a:pPr indent="0" algn="ctr" eaLnBrk="1" hangingPunct="1">
              <a:spcAft>
                <a:spcPts val="1000"/>
              </a:spcAft>
            </a:pP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</a:rPr>
            </a:br>
            <a:r>
              <a:rPr lang="ar-A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 </a:t>
            </a:r>
            <a: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Thank you!!</a:t>
            </a: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endParaRPr lang="en-GB" sz="4000">
              <a:latin typeface="Arial" charset="0"/>
              <a:ea typeface="MS PGothi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1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33798" name="Content Placeholder 2"/>
          <p:cNvSpPr txBox="1">
            <a:spLocks/>
          </p:cNvSpPr>
          <p:nvPr/>
        </p:nvSpPr>
        <p:spPr bwMode="auto">
          <a:xfrm>
            <a:off x="6804025" y="3025775"/>
            <a:ext cx="81375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marL="0" lvl="1">
              <a:spcBef>
                <a:spcPct val="20000"/>
              </a:spcBef>
            </a:pPr>
            <a:endParaRPr lang="en-GB" sz="2000" b="1">
              <a:cs typeface="Arial" charset="0"/>
            </a:endParaRPr>
          </a:p>
          <a:p>
            <a:pPr marL="0" lvl="1">
              <a:spcBef>
                <a:spcPct val="20000"/>
              </a:spcBef>
            </a:pPr>
            <a:endParaRPr lang="en-US" sz="2000"/>
          </a:p>
          <a:p>
            <a:pPr marL="0" lvl="1">
              <a:spcBef>
                <a:spcPct val="20000"/>
              </a:spcBef>
            </a:pPr>
            <a:endParaRPr lang="en-GB" sz="2000"/>
          </a:p>
          <a:p>
            <a:pPr marL="0" lvl="1">
              <a:spcBef>
                <a:spcPct val="20000"/>
              </a:spcBef>
              <a:buFontTx/>
              <a:buAutoNum type="circleNumDbPlain"/>
            </a:pPr>
            <a:endParaRPr lang="en-GB" sz="2000"/>
          </a:p>
          <a:p>
            <a:r>
              <a:rPr lang="en-GB" sz="2000"/>
              <a:t> </a:t>
            </a:r>
          </a:p>
          <a:p>
            <a:r>
              <a:rPr lang="en-GB" sz="2000"/>
              <a:t> </a:t>
            </a:r>
            <a:r>
              <a:rPr lang="fr-FR" sz="200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000"/>
          </a:p>
        </p:txBody>
      </p:sp>
      <p:sp>
        <p:nvSpPr>
          <p:cNvPr id="2" name="Rectangle 1"/>
          <p:cNvSpPr/>
          <p:nvPr/>
        </p:nvSpPr>
        <p:spPr>
          <a:xfrm>
            <a:off x="14660" y="116632"/>
            <a:ext cx="554461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In which context ? </a:t>
            </a:r>
            <a:endParaRPr lang="fr-FR" sz="32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-396552" y="1124745"/>
            <a:ext cx="54006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857250" indent="-1714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	</a:t>
            </a:r>
            <a:r>
              <a:rPr lang="en-GB" sz="2400" b="1" dirty="0" smtClean="0">
                <a:solidFill>
                  <a:srgbClr val="000000"/>
                </a:solidFill>
              </a:rPr>
              <a:t>“VIRTUAL” </a:t>
            </a:r>
            <a:r>
              <a:rPr lang="en-GB" sz="2400" dirty="0" smtClean="0">
                <a:solidFill>
                  <a:srgbClr val="000000"/>
                </a:solidFill>
              </a:rPr>
              <a:t>decentralisation reforms</a:t>
            </a:r>
          </a:p>
          <a:p>
            <a:pPr>
              <a:spcBef>
                <a:spcPct val="20000"/>
              </a:spcBef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smtClean="0">
                <a:solidFill>
                  <a:srgbClr val="000000"/>
                </a:solidFill>
              </a:rPr>
              <a:t>In </a:t>
            </a:r>
            <a:r>
              <a:rPr lang="en-GB" sz="2000" dirty="0">
                <a:solidFill>
                  <a:srgbClr val="000000"/>
                </a:solidFill>
              </a:rPr>
              <a:t>partner countries where there is </a:t>
            </a:r>
            <a:r>
              <a:rPr lang="en-GB" sz="2000" b="1" dirty="0">
                <a:solidFill>
                  <a:srgbClr val="000000"/>
                </a:solidFill>
              </a:rPr>
              <a:t>little</a:t>
            </a:r>
            <a:r>
              <a:rPr lang="en-GB" sz="2000" dirty="0">
                <a:solidFill>
                  <a:srgbClr val="000000"/>
                </a:solidFill>
              </a:rPr>
              <a:t> or </a:t>
            </a:r>
            <a:r>
              <a:rPr lang="en-GB" sz="2000" b="1" dirty="0">
                <a:solidFill>
                  <a:srgbClr val="000000"/>
                </a:solidFill>
              </a:rPr>
              <a:t>no political drive </a:t>
            </a:r>
            <a:r>
              <a:rPr lang="en-GB" sz="2000" dirty="0">
                <a:solidFill>
                  <a:srgbClr val="000000"/>
                </a:solidFill>
              </a:rPr>
              <a:t>for a </a:t>
            </a:r>
            <a:r>
              <a:rPr lang="en-GB" sz="2000" b="1" dirty="0">
                <a:solidFill>
                  <a:srgbClr val="000000"/>
                </a:solidFill>
              </a:rPr>
              <a:t>development-oriented decentralization </a:t>
            </a:r>
            <a:r>
              <a:rPr lang="en-GB" sz="2000" dirty="0">
                <a:solidFill>
                  <a:srgbClr val="000000"/>
                </a:solidFill>
              </a:rPr>
              <a:t>that enhances the autonomy of local authorities</a:t>
            </a:r>
            <a:r>
              <a:rPr lang="en-GB" sz="2000" dirty="0" smtClean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</a:rPr>
              <a:t>	Context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characterised by a </a:t>
            </a:r>
            <a:r>
              <a:rPr lang="en-GB" sz="2000" b="1" dirty="0">
                <a:solidFill>
                  <a:srgbClr val="000000"/>
                </a:solidFill>
              </a:rPr>
              <a:t>policy and systems vacuum </a:t>
            </a:r>
            <a:r>
              <a:rPr lang="en-GB" sz="2000" dirty="0">
                <a:solidFill>
                  <a:srgbClr val="000000"/>
                </a:solidFill>
              </a:rPr>
              <a:t>and </a:t>
            </a:r>
            <a:r>
              <a:rPr lang="en-GB" sz="2000" b="1" dirty="0" err="1">
                <a:solidFill>
                  <a:srgbClr val="000000"/>
                </a:solidFill>
              </a:rPr>
              <a:t>unclarity</a:t>
            </a:r>
            <a:r>
              <a:rPr lang="en-GB" sz="2000" dirty="0">
                <a:solidFill>
                  <a:srgbClr val="000000"/>
                </a:solidFill>
              </a:rPr>
              <a:t> of </a:t>
            </a:r>
            <a:r>
              <a:rPr lang="en-GB" sz="2000" b="1" dirty="0">
                <a:solidFill>
                  <a:srgbClr val="000000"/>
                </a:solidFill>
              </a:rPr>
              <a:t>institutional </a:t>
            </a:r>
            <a:r>
              <a:rPr lang="en-GB" sz="2000" b="1" dirty="0" smtClean="0">
                <a:solidFill>
                  <a:srgbClr val="000000"/>
                </a:solidFill>
              </a:rPr>
              <a:t>mandates</a:t>
            </a:r>
          </a:p>
          <a:p>
            <a:pPr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</a:rPr>
              <a:t>	</a:t>
            </a:r>
            <a:endParaRPr lang="en-GB" sz="20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fr-FR" sz="20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fr-FR" sz="2000" dirty="0">
              <a:solidFill>
                <a:srgbClr val="0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620" y="980728"/>
            <a:ext cx="4211960" cy="5877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486916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 b="1" dirty="0">
                <a:solidFill>
                  <a:srgbClr val="000000"/>
                </a:solidFill>
              </a:rPr>
              <a:t>Need </a:t>
            </a:r>
            <a:r>
              <a:rPr lang="en-GB" sz="2000" dirty="0">
                <a:solidFill>
                  <a:srgbClr val="000000"/>
                </a:solidFill>
              </a:rPr>
              <a:t>to</a:t>
            </a:r>
            <a:r>
              <a:rPr lang="en-GB" sz="2000" b="1" dirty="0">
                <a:solidFill>
                  <a:srgbClr val="000000"/>
                </a:solidFill>
              </a:rPr>
              <a:t> address </a:t>
            </a:r>
            <a:r>
              <a:rPr lang="en-GB" sz="2000" dirty="0">
                <a:solidFill>
                  <a:srgbClr val="000000"/>
                </a:solidFill>
              </a:rPr>
              <a:t>the deeper </a:t>
            </a:r>
            <a:r>
              <a:rPr lang="en-GB" sz="2000" b="1" dirty="0">
                <a:solidFill>
                  <a:srgbClr val="000000"/>
                </a:solidFill>
              </a:rPr>
              <a:t>gaps </a:t>
            </a:r>
            <a:r>
              <a:rPr lang="en-GB" sz="2000" dirty="0">
                <a:solidFill>
                  <a:srgbClr val="000000"/>
                </a:solidFill>
              </a:rPr>
              <a:t>and</a:t>
            </a:r>
            <a:r>
              <a:rPr lang="en-GB" sz="2000" b="1" dirty="0">
                <a:solidFill>
                  <a:srgbClr val="000000"/>
                </a:solidFill>
              </a:rPr>
              <a:t> inconsistencies </a:t>
            </a:r>
            <a:r>
              <a:rPr lang="en-GB" sz="2000" dirty="0">
                <a:solidFill>
                  <a:srgbClr val="000000"/>
                </a:solidFill>
              </a:rPr>
              <a:t>of </a:t>
            </a:r>
            <a:r>
              <a:rPr lang="en-GB" sz="2000" b="1" dirty="0">
                <a:solidFill>
                  <a:srgbClr val="000000"/>
                </a:solidFill>
              </a:rPr>
              <a:t>existing policies and institutions </a:t>
            </a:r>
          </a:p>
          <a:p>
            <a:pPr>
              <a:spcBef>
                <a:spcPct val="20000"/>
              </a:spcBef>
            </a:pPr>
            <a:r>
              <a:rPr lang="en-GB" sz="2000" i="1" dirty="0" smtClean="0">
                <a:solidFill>
                  <a:srgbClr val="000000"/>
                </a:solidFill>
              </a:rPr>
              <a:t>(</a:t>
            </a:r>
            <a:r>
              <a:rPr lang="en-GB" sz="2000" i="1" dirty="0">
                <a:solidFill>
                  <a:srgbClr val="000000"/>
                </a:solidFill>
              </a:rPr>
              <a:t>revealed by reform goals and development results)</a:t>
            </a:r>
            <a:endParaRPr lang="fr-FR" sz="2000" i="1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</a:pPr>
            <a:r>
              <a:rPr lang="fr-FR" sz="2000" dirty="0">
                <a:solidFill>
                  <a:srgbClr val="00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27448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4427984" y="5445224"/>
            <a:ext cx="460977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4" y="32048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What do we want to </a:t>
            </a:r>
          </a:p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achieve? </a:t>
            </a:r>
            <a:endParaRPr lang="fr-FR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28" y="1340768"/>
            <a:ext cx="875759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Programs conceived as </a:t>
            </a:r>
            <a:r>
              <a:rPr lang="en-GB" sz="2000" dirty="0" smtClean="0"/>
              <a:t>«</a:t>
            </a:r>
            <a:r>
              <a:rPr lang="en-GB" sz="2000" b="1" dirty="0">
                <a:solidFill>
                  <a:srgbClr val="000000"/>
                </a:solidFill>
              </a:rPr>
              <a:t>policy and systems experimentation</a:t>
            </a:r>
            <a:r>
              <a:rPr lang="en-GB" sz="2100" b="1" dirty="0">
                <a:solidFill>
                  <a:srgbClr val="000000"/>
                </a:solidFill>
                <a:latin typeface="Verdana" charset="0"/>
                <a:ea typeface="MS PGothic" charset="0"/>
                <a:cs typeface="MS PGothic" charset="0"/>
              </a:rPr>
              <a:t>»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at the scale of a representative geographic-administrative area; 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628650" lvl="1" indent="-171450">
              <a:buFont typeface="Arial"/>
              <a:buChar char="•"/>
            </a:pPr>
            <a:endParaRPr lang="en-GB" sz="2000" b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179512" y="2610683"/>
            <a:ext cx="8424936" cy="4262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The </a:t>
            </a: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purpose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of experimentation can be: </a:t>
            </a:r>
            <a:endParaRPr lang="en-GB" sz="2100" dirty="0" smtClean="0">
              <a:solidFill>
                <a:schemeClr val="tx1"/>
              </a:solidFill>
              <a:latin typeface="Verdana" charset="0"/>
              <a:ea typeface="MS PGothic" charset="0"/>
              <a:cs typeface="MS PGothic" charset="0"/>
            </a:endParaRPr>
          </a:p>
          <a:p>
            <a:r>
              <a:rPr lang="en-GB" sz="2100" dirty="0" smtClean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endParaRPr lang="en-GB" sz="2100" dirty="0">
              <a:solidFill>
                <a:schemeClr val="tx1"/>
              </a:solidFill>
              <a:latin typeface="Verdana" charset="0"/>
              <a:ea typeface="MS PGothic" charset="0"/>
              <a:cs typeface="MS PGothic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GB" sz="2100" b="1" dirty="0" smtClean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Supporting national policy development and institutional innovation </a:t>
            </a:r>
            <a:r>
              <a:rPr lang="en-GB" sz="2000" b="1" dirty="0" smtClean="0"/>
              <a:t>‘</a:t>
            </a:r>
            <a:r>
              <a:rPr lang="en-GB" sz="2000" b="1" dirty="0">
                <a:solidFill>
                  <a:srgbClr val="000000"/>
                </a:solidFill>
              </a:rPr>
              <a:t>from below’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Demystify</a:t>
            </a:r>
            <a:r>
              <a:rPr lang="en-GB" sz="2000" dirty="0"/>
              <a:t> 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the </a:t>
            </a: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usual allegations regarding weak local capacity; 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Create stronger local constituencies advocating for change; 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Inform the national debate 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and bargaining process </a:t>
            </a:r>
            <a:r>
              <a:rPr lang="en-GB" sz="2000" b="1" dirty="0">
                <a:solidFill>
                  <a:srgbClr val="000000"/>
                </a:solidFill>
              </a:rPr>
              <a:t>on the future of the decentralization reform.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Pilot experiments can also play a key role in providing an </a:t>
            </a:r>
            <a:r>
              <a:rPr lang="en-GB" sz="2000" b="1" dirty="0">
                <a:solidFill>
                  <a:srgbClr val="000000"/>
                </a:solidFill>
              </a:rPr>
              <a:t>alternative model for policy dialogue</a:t>
            </a:r>
            <a:r>
              <a:rPr lang="en-GB" sz="2000" b="1" dirty="0"/>
              <a:t> </a:t>
            </a:r>
            <a:endParaRPr lang="fr-FR" sz="2000" dirty="0"/>
          </a:p>
          <a:p>
            <a:pPr marL="628650" lvl="1" indent="-171450">
              <a:buFont typeface="Arial"/>
              <a:buChar char="•"/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627982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33798" name="Content Placeholder 2"/>
          <p:cNvSpPr txBox="1">
            <a:spLocks/>
          </p:cNvSpPr>
          <p:nvPr/>
        </p:nvSpPr>
        <p:spPr bwMode="auto">
          <a:xfrm>
            <a:off x="6804025" y="3025775"/>
            <a:ext cx="81375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marL="0" lvl="1">
              <a:spcBef>
                <a:spcPct val="20000"/>
              </a:spcBef>
            </a:pPr>
            <a:endParaRPr lang="en-GB" sz="2000" b="1">
              <a:cs typeface="Arial" charset="0"/>
            </a:endParaRPr>
          </a:p>
          <a:p>
            <a:pPr marL="0" lvl="1">
              <a:spcBef>
                <a:spcPct val="20000"/>
              </a:spcBef>
            </a:pPr>
            <a:endParaRPr lang="en-US" sz="2000"/>
          </a:p>
          <a:p>
            <a:pPr marL="0" lvl="1">
              <a:spcBef>
                <a:spcPct val="20000"/>
              </a:spcBef>
            </a:pPr>
            <a:endParaRPr lang="en-GB" sz="2000"/>
          </a:p>
          <a:p>
            <a:pPr marL="0" lvl="1">
              <a:spcBef>
                <a:spcPct val="20000"/>
              </a:spcBef>
              <a:buFontTx/>
              <a:buAutoNum type="circleNumDbPlain"/>
            </a:pPr>
            <a:endParaRPr lang="en-GB" sz="2000"/>
          </a:p>
          <a:p>
            <a:r>
              <a:rPr lang="en-GB" sz="2000"/>
              <a:t> </a:t>
            </a:r>
          </a:p>
          <a:p>
            <a:r>
              <a:rPr lang="en-GB" sz="2000"/>
              <a:t> </a:t>
            </a:r>
            <a:r>
              <a:rPr lang="fr-FR" sz="200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000"/>
          </a:p>
        </p:txBody>
      </p:sp>
      <p:sp>
        <p:nvSpPr>
          <p:cNvPr id="2" name="Rectangle 1"/>
          <p:cNvSpPr/>
          <p:nvPr/>
        </p:nvSpPr>
        <p:spPr>
          <a:xfrm>
            <a:off x="0" y="116632"/>
            <a:ext cx="471601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Guiding </a:t>
            </a:r>
            <a:r>
              <a:rPr lang="en-US" sz="32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principles </a:t>
            </a:r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endParaRPr lang="fr-FR" sz="32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39552" y="1340768"/>
            <a:ext cx="831850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Explicit linkage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to the </a:t>
            </a:r>
            <a:r>
              <a:rPr lang="en-GB" sz="2400" b="1" dirty="0">
                <a:solidFill>
                  <a:srgbClr val="000000"/>
                </a:solidFill>
              </a:rPr>
              <a:t>development of national decentralization policies </a:t>
            </a:r>
            <a:endParaRPr lang="en-GB" sz="24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Use,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although it can be difficult in weak system and institutional environment</a:t>
            </a:r>
            <a:r>
              <a:rPr lang="en-GB" sz="2400" dirty="0"/>
              <a:t>, </a:t>
            </a:r>
            <a:r>
              <a:rPr lang="en-GB" sz="2400" b="1" dirty="0">
                <a:solidFill>
                  <a:srgbClr val="000000"/>
                </a:solidFill>
              </a:rPr>
              <a:t>country systems to the extent feasible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and to </a:t>
            </a:r>
            <a:r>
              <a:rPr lang="en-GB" sz="2400" b="1" dirty="0">
                <a:solidFill>
                  <a:srgbClr val="000000"/>
                </a:solidFill>
              </a:rPr>
              <a:t>increasingly do so as systems and capacities are built and enhanced</a:t>
            </a:r>
            <a:r>
              <a:rPr lang="en-GB" sz="2400" dirty="0">
                <a:solidFill>
                  <a:srgbClr val="000000"/>
                </a:solidFill>
              </a:rPr>
              <a:t>;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Interactions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00000"/>
                </a:solidFill>
              </a:rPr>
              <a:t>between</a:t>
            </a:r>
            <a:r>
              <a:rPr lang="en-GB" sz="2400" dirty="0"/>
              <a:t> </a:t>
            </a:r>
            <a:r>
              <a:rPr lang="en-GB" sz="2400" b="1" dirty="0">
                <a:solidFill>
                  <a:srgbClr val="000000"/>
                </a:solidFill>
              </a:rPr>
              <a:t>program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00000"/>
                </a:solidFill>
              </a:rPr>
              <a:t>and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000000"/>
                </a:solidFill>
              </a:rPr>
              <a:t>policy making process in both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00000"/>
                </a:solidFill>
              </a:rPr>
              <a:t>directions;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Key operational device</a:t>
            </a:r>
            <a:r>
              <a:rPr lang="en-GB" sz="2400" dirty="0">
                <a:solidFill>
                  <a:srgbClr val="000000"/>
                </a:solidFill>
              </a:rPr>
              <a:t>: constantly </a:t>
            </a:r>
            <a:r>
              <a:rPr lang="en-GB" sz="2400" b="1" dirty="0">
                <a:solidFill>
                  <a:srgbClr val="000000"/>
                </a:solidFill>
              </a:rPr>
              <a:t>asses, learn, reflect, revise, and adapt </a:t>
            </a:r>
            <a:r>
              <a:rPr lang="en-GB" sz="2400" dirty="0">
                <a:solidFill>
                  <a:srgbClr val="000000"/>
                </a:solidFill>
              </a:rPr>
              <a:t>to the issues and challenges that emerge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400" dirty="0"/>
          </a:p>
          <a:p>
            <a:r>
              <a:rPr lang="en-GB" sz="2400" dirty="0"/>
              <a:t> </a:t>
            </a:r>
          </a:p>
          <a:p>
            <a:r>
              <a:rPr lang="en-GB" sz="2400" dirty="0"/>
              <a:t> </a:t>
            </a:r>
            <a:r>
              <a:rPr lang="fr-FR" sz="2400" dirty="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39387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13"/>
          <p:cNvSpPr>
            <a:spLocks noChangeShapeType="1"/>
          </p:cNvSpPr>
          <p:nvPr/>
        </p:nvSpPr>
        <p:spPr bwMode="auto">
          <a:xfrm flipH="1" flipV="1">
            <a:off x="2987675" y="6165850"/>
            <a:ext cx="215900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78" name="Line 16"/>
          <p:cNvSpPr>
            <a:spLocks noChangeShapeType="1"/>
          </p:cNvSpPr>
          <p:nvPr/>
        </p:nvSpPr>
        <p:spPr bwMode="auto">
          <a:xfrm>
            <a:off x="6011863" y="3933825"/>
            <a:ext cx="71437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79" name="Line 17"/>
          <p:cNvSpPr>
            <a:spLocks noChangeShapeType="1"/>
          </p:cNvSpPr>
          <p:nvPr/>
        </p:nvSpPr>
        <p:spPr bwMode="auto">
          <a:xfrm flipV="1">
            <a:off x="2051050" y="3644900"/>
            <a:ext cx="73025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0" name="Oval 2"/>
          <p:cNvSpPr>
            <a:spLocks noChangeArrowheads="1"/>
          </p:cNvSpPr>
          <p:nvPr/>
        </p:nvSpPr>
        <p:spPr bwMode="auto">
          <a:xfrm>
            <a:off x="1835150" y="2781300"/>
            <a:ext cx="4321175" cy="3600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3709988" y="5716350"/>
            <a:ext cx="3105150" cy="738664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1400" dirty="0"/>
              <a:t>Search for </a:t>
            </a:r>
            <a:r>
              <a:rPr lang="en-GB" sz="1400" b="1" dirty="0"/>
              <a:t>linkages with the decentralisation policy</a:t>
            </a:r>
            <a:r>
              <a:rPr lang="en-GB" sz="1400" dirty="0"/>
              <a:t> in connection with </a:t>
            </a:r>
            <a:r>
              <a:rPr lang="en-GB" sz="1400" dirty="0" err="1"/>
              <a:t>sectoral</a:t>
            </a:r>
            <a:r>
              <a:rPr lang="en-GB" sz="1400" dirty="0"/>
              <a:t> policies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372225" y="2492375"/>
            <a:ext cx="2592388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municipality is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responsible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of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“choices</a:t>
            </a:r>
            <a:r>
              <a:rPr lang="en-GB" sz="1200" b="1" dirty="0" smtClean="0">
                <a:solidFill>
                  <a:schemeClr val="tx1"/>
                </a:solidFill>
                <a:latin typeface="Arial" charset="0"/>
              </a:rPr>
              <a:t>” made</a:t>
            </a:r>
            <a:endParaRPr lang="en-GB" sz="1200" dirty="0" smtClean="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financing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of the actions is registered in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municipal budget</a:t>
            </a:r>
            <a:endParaRPr lang="en-GB" sz="1200" dirty="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municipality is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accountable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2555776" y="2169597"/>
            <a:ext cx="3024188" cy="160043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dirty="0"/>
              <a:t>The </a:t>
            </a:r>
            <a:r>
              <a:rPr lang="en-GB" sz="1400" b="1" dirty="0"/>
              <a:t>municipality</a:t>
            </a:r>
            <a:r>
              <a:rPr lang="en-GB" sz="1400" dirty="0"/>
              <a:t> as:</a:t>
            </a:r>
            <a:endParaRPr lang="en-GB" sz="1400" dirty="0" smtClean="0"/>
          </a:p>
          <a:p>
            <a:pPr marL="285750" indent="-285750" algn="ctr">
              <a:defRPr/>
            </a:pPr>
            <a:r>
              <a:rPr lang="en-GB" sz="1400" dirty="0" smtClean="0"/>
              <a:t>    the </a:t>
            </a:r>
            <a:r>
              <a:rPr lang="en-GB" sz="1400" b="1" dirty="0" smtClean="0"/>
              <a:t>“main </a:t>
            </a:r>
            <a:r>
              <a:rPr lang="en-GB" sz="1400" b="1" dirty="0"/>
              <a:t>dialogue partner”</a:t>
            </a:r>
            <a:r>
              <a:rPr lang="en-GB" sz="1400" dirty="0"/>
              <a:t> and </a:t>
            </a:r>
            <a:r>
              <a:rPr lang="en-GB" sz="1400" b="1" dirty="0"/>
              <a:t>“</a:t>
            </a:r>
            <a:r>
              <a:rPr lang="en-US" sz="1400" b="1" dirty="0"/>
              <a:t>public contracting authority”</a:t>
            </a:r>
            <a:r>
              <a:rPr lang="en-US" sz="1400" dirty="0"/>
              <a:t> in the areas of competence transferred by law; </a:t>
            </a:r>
            <a:endParaRPr lang="en-US" sz="1400" dirty="0" smtClean="0"/>
          </a:p>
          <a:p>
            <a:pPr marL="285750" indent="-285750" algn="ctr">
              <a:defRPr/>
            </a:pPr>
            <a:endParaRPr lang="en-US" sz="1400" dirty="0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5436096" y="2132856"/>
            <a:ext cx="496887" cy="4492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</a:p>
        </p:txBody>
      </p:sp>
      <p:sp>
        <p:nvSpPr>
          <p:cNvPr id="2" name="Oval 7"/>
          <p:cNvSpPr>
            <a:spLocks noChangeArrowheads="1"/>
          </p:cNvSpPr>
          <p:nvPr/>
        </p:nvSpPr>
        <p:spPr bwMode="auto">
          <a:xfrm>
            <a:off x="6672263" y="5102225"/>
            <a:ext cx="496887" cy="4492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</p:txBody>
      </p:sp>
      <p:sp>
        <p:nvSpPr>
          <p:cNvPr id="24586" name="Text Box 12"/>
          <p:cNvSpPr txBox="1">
            <a:spLocks noChangeArrowheads="1"/>
          </p:cNvSpPr>
          <p:nvPr/>
        </p:nvSpPr>
        <p:spPr bwMode="auto">
          <a:xfrm>
            <a:off x="7236296" y="4797152"/>
            <a:ext cx="1693862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Flexibility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 of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approach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 and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tools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, in order to adapt (</a:t>
            </a:r>
            <a:r>
              <a:rPr lang="en-GB" sz="1200" dirty="0" smtClean="0">
                <a:solidFill>
                  <a:schemeClr val="tx1"/>
                </a:solidFill>
                <a:latin typeface="Arial" charset="0"/>
              </a:rPr>
              <a:t>and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interact) with the “moving”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decentralisation process</a:t>
            </a:r>
          </a:p>
        </p:txBody>
      </p:sp>
      <p:sp>
        <p:nvSpPr>
          <p:cNvPr id="24587" name="Line 14"/>
          <p:cNvSpPr>
            <a:spLocks noChangeShapeType="1"/>
          </p:cNvSpPr>
          <p:nvPr/>
        </p:nvSpPr>
        <p:spPr bwMode="auto">
          <a:xfrm>
            <a:off x="5580112" y="2852936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8" name="Line 15"/>
          <p:cNvSpPr>
            <a:spLocks noChangeShapeType="1"/>
          </p:cNvSpPr>
          <p:nvPr/>
        </p:nvSpPr>
        <p:spPr bwMode="auto">
          <a:xfrm>
            <a:off x="6853238" y="60388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9" name="Rectangle 23"/>
          <p:cNvSpPr>
            <a:spLocks noChangeArrowheads="1"/>
          </p:cNvSpPr>
          <p:nvPr/>
        </p:nvSpPr>
        <p:spPr bwMode="auto">
          <a:xfrm>
            <a:off x="179512" y="3861048"/>
            <a:ext cx="1655762" cy="954107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sz="1400" dirty="0">
                <a:solidFill>
                  <a:schemeClr val="tx1"/>
                </a:solidFill>
                <a:latin typeface="Arial" charset="0"/>
              </a:rPr>
              <a:t>Even if they are </a:t>
            </a:r>
            <a:r>
              <a:rPr lang="en-GB" sz="1400" b="1" dirty="0">
                <a:solidFill>
                  <a:schemeClr val="tx1"/>
                </a:solidFill>
                <a:latin typeface="Arial" charset="0"/>
              </a:rPr>
              <a:t>weak, unclear and contradictory</a:t>
            </a:r>
          </a:p>
        </p:txBody>
      </p:sp>
      <p:sp>
        <p:nvSpPr>
          <p:cNvPr id="24590" name="Rectangle 6"/>
          <p:cNvSpPr>
            <a:spLocks noChangeArrowheads="1"/>
          </p:cNvSpPr>
          <p:nvPr/>
        </p:nvSpPr>
        <p:spPr bwMode="auto">
          <a:xfrm>
            <a:off x="107950" y="5438775"/>
            <a:ext cx="2305050" cy="1193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1400" b="1"/>
              <a:t>Application</a:t>
            </a:r>
            <a:r>
              <a:rPr lang="en-GB" sz="1400"/>
              <a:t>, as far as possible, of the national institutions, procedures and systems</a:t>
            </a:r>
          </a:p>
        </p:txBody>
      </p:sp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2387600" y="5440363"/>
            <a:ext cx="496888" cy="449262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</a:p>
        </p:txBody>
      </p:sp>
      <p:sp>
        <p:nvSpPr>
          <p:cNvPr id="24592" name="Line 26"/>
          <p:cNvSpPr>
            <a:spLocks noChangeShapeType="1"/>
          </p:cNvSpPr>
          <p:nvPr/>
        </p:nvSpPr>
        <p:spPr bwMode="auto">
          <a:xfrm flipV="1">
            <a:off x="1042988" y="48688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93" name="Rectangle 4"/>
          <p:cNvSpPr>
            <a:spLocks noChangeArrowheads="1"/>
          </p:cNvSpPr>
          <p:nvPr/>
        </p:nvSpPr>
        <p:spPr bwMode="auto">
          <a:xfrm>
            <a:off x="-252536" y="908720"/>
            <a:ext cx="842493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RULES OF THE GAMME: 3 </a:t>
            </a:r>
            <a:r>
              <a:rPr lang="en-US" sz="2000" b="1" dirty="0"/>
              <a:t>BASIC PRINCIPLES</a:t>
            </a:r>
          </a:p>
          <a:p>
            <a:pPr algn="ctr"/>
            <a:r>
              <a:rPr lang="en-US" sz="2000" b="1" i="1" dirty="0"/>
              <a:t>The</a:t>
            </a:r>
            <a:r>
              <a:rPr lang="en-US" sz="2400" b="1" i="1" dirty="0"/>
              <a:t> </a:t>
            </a:r>
            <a:r>
              <a:rPr lang="en-US" sz="2000" b="1" i="1" dirty="0"/>
              <a:t>“Genetic Code</a:t>
            </a:r>
            <a:r>
              <a:rPr lang="en-US" sz="2000" b="1" i="1" dirty="0" smtClean="0"/>
              <a:t>” of a “smart” project approach</a:t>
            </a:r>
            <a:endParaRPr lang="en-US" sz="20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555776" y="4149080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b="1" dirty="0" smtClean="0"/>
              <a:t>Interactions</a:t>
            </a:r>
            <a:r>
              <a:rPr lang="en-GB" dirty="0" smtClean="0"/>
              <a:t>  between </a:t>
            </a:r>
            <a:r>
              <a:rPr lang="en-GB" b="1" dirty="0" smtClean="0"/>
              <a:t>program</a:t>
            </a:r>
            <a:r>
              <a:rPr lang="en-GB" dirty="0" smtClean="0"/>
              <a:t> and </a:t>
            </a:r>
            <a:r>
              <a:rPr lang="en-GB" b="1" dirty="0" smtClean="0"/>
              <a:t>policy making process in both directions</a:t>
            </a:r>
            <a:r>
              <a:rPr lang="en-GB" dirty="0" smtClean="0"/>
              <a:t>; 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07504" y="32048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One practical example (Madagascar)</a:t>
            </a:r>
            <a:endParaRPr lang="fr-FR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2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7504" y="0"/>
            <a:ext cx="7941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The "financial facility": A crucial element of the experimentation </a:t>
            </a:r>
            <a:endParaRPr lang="fr-FR" sz="24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5780782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road to change is to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directly inject resources into the budget of local authorities</a:t>
            </a:r>
            <a:r>
              <a:rPr lang="en-GB" sz="1600" b="1" dirty="0"/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to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 them to learn by doing and gradually develop their capacity</a:t>
            </a:r>
            <a:endParaRPr lang="fr-FR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34504" y="1916832"/>
            <a:ext cx="331236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Classic doctrine</a:t>
            </a:r>
            <a:r>
              <a:rPr lang="en-GB" sz="1600" kern="1200" dirty="0"/>
              <a:t>: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‘resources follow functions’!</a:t>
            </a:r>
            <a:r>
              <a:rPr lang="en-GB" sz="1600" b="1" kern="1200" dirty="0" smtClean="0"/>
              <a:t>!</a:t>
            </a:r>
            <a:endParaRPr lang="fr-FR" sz="1600" b="1" kern="1200" dirty="0"/>
          </a:p>
        </p:txBody>
      </p:sp>
      <p:grpSp>
        <p:nvGrpSpPr>
          <p:cNvPr id="5" name="Grouper 4"/>
          <p:cNvGrpSpPr/>
          <p:nvPr/>
        </p:nvGrpSpPr>
        <p:grpSpPr>
          <a:xfrm>
            <a:off x="3274864" y="1268760"/>
            <a:ext cx="5436096" cy="2160591"/>
            <a:chOff x="3274864" y="1268760"/>
            <a:chExt cx="5436096" cy="2160591"/>
          </a:xfrm>
        </p:grpSpPr>
        <p:sp>
          <p:nvSpPr>
            <p:cNvPr id="10" name="Flèche vers la droite 9"/>
            <p:cNvSpPr/>
            <p:nvPr/>
          </p:nvSpPr>
          <p:spPr bwMode="auto">
            <a:xfrm>
              <a:off x="3274864" y="1844824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kern="1200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38960" y="1268760"/>
              <a:ext cx="4572000" cy="21605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Proposed approach: </a:t>
              </a:r>
            </a:p>
            <a:p>
              <a:pPr marL="285750" indent="-28575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Directly inject resources into the budget of local authorities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in order to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allow them to learn by doing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and</a:t>
              </a:r>
              <a:r>
                <a:rPr lang="en-GB" sz="1600" kern="1200" dirty="0"/>
                <a:t>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gradually develop their capacity</a:t>
              </a:r>
              <a:endParaRPr lang="fr-FR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285750" indent="-28575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Capacities</a:t>
              </a:r>
              <a:r>
                <a:rPr lang="en-GB" sz="1600" b="1" kern="1200" dirty="0" smtClean="0"/>
                <a:t>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will be the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result</a:t>
              </a:r>
              <a:r>
                <a:rPr lang="en-GB" sz="1600" kern="1200" dirty="0"/>
                <a:t>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of the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action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and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not a precondition for receiving funds</a:t>
              </a:r>
              <a:r>
                <a:rPr lang="fr-FR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6" name="Grouper 5"/>
          <p:cNvGrpSpPr/>
          <p:nvPr/>
        </p:nvGrpSpPr>
        <p:grpSpPr>
          <a:xfrm>
            <a:off x="323528" y="3429000"/>
            <a:ext cx="8496944" cy="2160240"/>
            <a:chOff x="323528" y="3429000"/>
            <a:chExt cx="8496944" cy="2160240"/>
          </a:xfrm>
        </p:grpSpPr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4283968" y="3717032"/>
              <a:ext cx="4536504" cy="122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lvl="1" indent="0">
                <a:spcBef>
                  <a:spcPct val="20000"/>
                </a:spcBef>
              </a:pP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Funding as a means to build capacities: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LG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are in the </a:t>
              </a: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driving seat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:  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They will face a </a:t>
              </a: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steep learning curve 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in </a:t>
              </a:r>
              <a:r>
                <a:rPr lang="en-GB" sz="16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order 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to translate the financial support  into service delivery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endParaRPr lang="en-GB" sz="1600" kern="1200" dirty="0" smtClean="0">
                <a:ea typeface="ＭＳ Ｐゴシック" charset="0"/>
              </a:endParaRPr>
            </a:p>
            <a:p>
              <a:r>
                <a:rPr lang="en-GB" sz="1600" kern="1200" dirty="0"/>
                <a:t> </a:t>
              </a:r>
            </a:p>
            <a:p>
              <a:r>
                <a:rPr lang="en-GB" sz="1600" kern="1200" dirty="0"/>
                <a:t> </a:t>
              </a:r>
              <a:r>
                <a:rPr lang="fr-FR" sz="1600" kern="1200" dirty="0"/>
                <a:t> </a:t>
              </a:r>
            </a:p>
          </p:txBody>
        </p:sp>
        <p:pic>
          <p:nvPicPr>
            <p:cNvPr id="15" name="Picture 7" descr="C:\Users\rodrigo\AppData\Local\Microsoft\Windows\Temporary Internet Files\Content.Outlook\Z1N6SJBY\climber peak (1)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429000"/>
              <a:ext cx="3888432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836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ChangeArrowheads="1"/>
          </p:cNvSpPr>
          <p:nvPr/>
        </p:nvSpPr>
        <p:spPr bwMode="auto">
          <a:xfrm>
            <a:off x="179512" y="1196752"/>
            <a:ext cx="878497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 support to LAs allow to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test and (over time) institutionalize: 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Procedures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planning, budgeting and implementation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local public sector expenditures;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procedures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 which the state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supports</a:t>
            </a:r>
            <a:r>
              <a:rPr lang="en-GB" sz="2000" b="1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supervises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authorities. 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Suitable rules and processes for central-to-local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transfers</a:t>
            </a:r>
          </a:p>
          <a:p>
            <a:pPr marL="0" lvl="1" indent="0">
              <a:spcBef>
                <a:spcPct val="20000"/>
              </a:spcBef>
            </a:pPr>
            <a:endParaRPr lang="en-GB" sz="2000" b="1" dirty="0" smtClean="0"/>
          </a:p>
          <a:p>
            <a:pPr marL="0" lvl="1" indent="0">
              <a:spcBef>
                <a:spcPct val="20000"/>
              </a:spcBef>
            </a:pPr>
            <a:endParaRPr lang="en-GB" sz="2000" dirty="0">
              <a:ea typeface="ＭＳ Ｐゴシック" charset="0"/>
            </a:endParaRPr>
          </a:p>
          <a:p>
            <a:pPr marL="342900" lvl="1" indent="-342900">
              <a:spcBef>
                <a:spcPct val="20000"/>
              </a:spcBef>
              <a:buFont typeface="Arial"/>
              <a:buChar char="•"/>
            </a:pPr>
            <a:endParaRPr lang="en-GB" sz="2000" dirty="0"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16632"/>
            <a:ext cx="7941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</a:t>
            </a:r>
            <a:r>
              <a:rPr lang="en-GB" sz="20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he three   </a:t>
            </a:r>
            <a:r>
              <a:rPr lang="en-GB" sz="20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benefit to be derived from directly funding local authorities. </a:t>
            </a:r>
            <a:endParaRPr lang="fr-FR" sz="20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4077072"/>
            <a:ext cx="31097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ct val="20000"/>
              </a:spcBef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outcomes of the local test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in particular inspire the development of a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solid fiscal decentralisation system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864" y="4077072"/>
            <a:ext cx="5796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Strengthening the accountability of local authorities</a:t>
            </a:r>
            <a:r>
              <a:rPr lang="en-GB" sz="2000" dirty="0"/>
              <a:t>.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making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authorities responsible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their own public policy choices, a different kind of local political process can start to emerge, involving citizens (as stakeholders) and articulated around more transparent and accountable delivery of services. </a:t>
            </a:r>
            <a:endParaRPr lang="fr-FR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435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/>
        </p:nvGrpSpPr>
        <p:grpSpPr>
          <a:xfrm>
            <a:off x="323245" y="2204288"/>
            <a:ext cx="2232531" cy="3961016"/>
            <a:chOff x="323245" y="2204288"/>
            <a:chExt cx="2232531" cy="3961016"/>
          </a:xfrm>
        </p:grpSpPr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 rot="10800000">
              <a:off x="323245" y="2204288"/>
              <a:ext cx="1975700" cy="1085850"/>
            </a:xfrm>
            <a:prstGeom prst="curvedUpArrow">
              <a:avLst>
                <a:gd name="adj1" fmla="val 20373"/>
                <a:gd name="adj2" fmla="val 71214"/>
                <a:gd name="adj3" fmla="val 4021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fr-FR" sz="1600" b="1"/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23528" y="3212976"/>
              <a:ext cx="2232248" cy="2952328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marL="171450" lvl="0" indent="-171450">
                <a:spcBef>
                  <a:spcPct val="20000"/>
                </a:spcBef>
                <a:buFont typeface="Arial"/>
                <a:buChar char="•"/>
              </a:pPr>
              <a:r>
                <a:rPr lang="en-GB" sz="1000" dirty="0"/>
                <a:t>Establishment of Development of </a:t>
              </a:r>
              <a:r>
                <a:rPr lang="en-GB" sz="1000" b="1" dirty="0"/>
                <a:t>participatory procedures </a:t>
              </a:r>
              <a:r>
                <a:rPr lang="en-GB" sz="1000" dirty="0"/>
                <a:t>for </a:t>
              </a:r>
              <a:r>
                <a:rPr lang="en-GB" sz="1000" b="1" dirty="0"/>
                <a:t>local-level planning, programming, budgeting and implementation of local development investment and local public service delivery</a:t>
              </a:r>
            </a:p>
            <a:p>
              <a:pPr marL="171450" indent="-171450">
                <a:spcBef>
                  <a:spcPct val="20000"/>
                </a:spcBef>
                <a:buFont typeface="Arial"/>
                <a:buChar char="•"/>
              </a:pPr>
              <a:r>
                <a:rPr lang="en-GB" sz="1000" dirty="0"/>
                <a:t>Introduction of </a:t>
              </a:r>
              <a:r>
                <a:rPr lang="en-GB" sz="1000" b="1" dirty="0"/>
                <a:t>sustainable mechanism </a:t>
              </a:r>
              <a:r>
                <a:rPr lang="en-GB" sz="1000" dirty="0"/>
                <a:t>for </a:t>
              </a:r>
              <a:r>
                <a:rPr lang="en-GB" sz="1000" b="1" dirty="0"/>
                <a:t>technical/administrative support </a:t>
              </a:r>
              <a:r>
                <a:rPr lang="en-GB" sz="1000" dirty="0"/>
                <a:t>to local authorities and e</a:t>
              </a:r>
              <a:r>
                <a:rPr lang="en-GB" sz="1000" b="1" dirty="0"/>
                <a:t>ffective supervision of their performance</a:t>
              </a:r>
              <a:r>
                <a:rPr lang="en-GB" sz="1000" dirty="0"/>
                <a:t>, coupled with a capacity building programme</a:t>
              </a:r>
              <a:endParaRPr lang="fr-FR" sz="1000" dirty="0"/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2259822" y="2784749"/>
            <a:ext cx="6056594" cy="3740150"/>
            <a:chOff x="2259822" y="2784749"/>
            <a:chExt cx="6056594" cy="3740150"/>
          </a:xfrm>
        </p:grpSpPr>
        <p:sp>
          <p:nvSpPr>
            <p:cNvPr id="14" name="AutoShape 21"/>
            <p:cNvSpPr>
              <a:spLocks noChangeArrowheads="1"/>
            </p:cNvSpPr>
            <p:nvPr/>
          </p:nvSpPr>
          <p:spPr bwMode="auto">
            <a:xfrm rot="21111868">
              <a:off x="2259822" y="2784749"/>
              <a:ext cx="5767349" cy="3740150"/>
            </a:xfrm>
            <a:prstGeom prst="curvedUpArrow">
              <a:avLst>
                <a:gd name="adj1" fmla="val 7732"/>
                <a:gd name="adj2" fmla="val 23971"/>
                <a:gd name="adj3" fmla="val 1590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 sz="1600" b="1"/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6372200" y="3284984"/>
              <a:ext cx="1944216" cy="1440160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1000" b="1" dirty="0" smtClean="0"/>
                <a:t>Accompany different categories of actors up </a:t>
              </a:r>
              <a:r>
                <a:rPr lang="en-US" sz="1000" dirty="0" smtClean="0"/>
                <a:t>the </a:t>
              </a:r>
              <a:r>
                <a:rPr lang="en-US" sz="1000" b="1" dirty="0" smtClean="0"/>
                <a:t>learning curve </a:t>
              </a:r>
              <a:r>
                <a:rPr lang="en-US" sz="1000" dirty="0" smtClean="0"/>
                <a:t>through </a:t>
              </a:r>
              <a:r>
                <a:rPr lang="en-US" sz="1000" b="1" dirty="0" smtClean="0"/>
                <a:t>tailor-made </a:t>
              </a:r>
              <a:r>
                <a:rPr lang="en-US" sz="1000" dirty="0" smtClean="0"/>
                <a:t>and </a:t>
              </a:r>
              <a:r>
                <a:rPr lang="en-US" sz="1000" b="1" dirty="0" smtClean="0"/>
                <a:t>on-the-job training </a:t>
              </a:r>
            </a:p>
            <a:p>
              <a:pPr algn="ctr" eaLnBrk="1" hangingPunct="1">
                <a:spcBef>
                  <a:spcPct val="50000"/>
                </a:spcBef>
                <a:defRPr/>
              </a:pPr>
              <a:endParaRPr lang="en-US" sz="1000" b="1" dirty="0" smtClean="0"/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2771800" y="2924944"/>
            <a:ext cx="3456384" cy="1674549"/>
            <a:chOff x="2843808" y="2924944"/>
            <a:chExt cx="3456384" cy="1674549"/>
          </a:xfrm>
        </p:grpSpPr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2843808" y="2924944"/>
              <a:ext cx="3456384" cy="1674549"/>
              <a:chOff x="2109" y="1843"/>
              <a:chExt cx="1542" cy="862"/>
            </a:xfrm>
          </p:grpSpPr>
          <p:sp>
            <p:nvSpPr>
              <p:cNvPr id="19" name="Oval 3"/>
              <p:cNvSpPr>
                <a:spLocks noChangeArrowheads="1"/>
              </p:cNvSpPr>
              <p:nvPr/>
            </p:nvSpPr>
            <p:spPr bwMode="auto">
              <a:xfrm>
                <a:off x="2149" y="1929"/>
                <a:ext cx="1502" cy="77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auto">
              <a:xfrm>
                <a:off x="2839" y="1843"/>
                <a:ext cx="162" cy="172"/>
              </a:xfrm>
              <a:prstGeom prst="rightArrow">
                <a:avLst>
                  <a:gd name="adj1" fmla="val 2324"/>
                  <a:gd name="adj2" fmla="val 41356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auto">
              <a:xfrm rot="7947705">
                <a:off x="3443" y="2437"/>
                <a:ext cx="175" cy="180"/>
              </a:xfrm>
              <a:prstGeom prst="rightArrow">
                <a:avLst>
                  <a:gd name="adj1" fmla="val 1843"/>
                  <a:gd name="adj2" fmla="val 37899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AutoShape 6"/>
              <p:cNvSpPr>
                <a:spLocks noChangeArrowheads="1"/>
              </p:cNvSpPr>
              <p:nvPr/>
            </p:nvSpPr>
            <p:spPr bwMode="auto">
              <a:xfrm rot="-8291339">
                <a:off x="2109" y="2360"/>
                <a:ext cx="162" cy="175"/>
              </a:xfrm>
              <a:prstGeom prst="rightArrow">
                <a:avLst>
                  <a:gd name="adj1" fmla="val 1843"/>
                  <a:gd name="adj2" fmla="val 35491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rot="10800000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3491880" y="3140968"/>
              <a:ext cx="2305050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fr-BE" sz="1600" dirty="0">
                  <a:solidFill>
                    <a:schemeClr val="tx1"/>
                  </a:solidFill>
                  <a:latin typeface="Arial" charset="0"/>
                </a:rPr>
                <a:t>  </a:t>
              </a:r>
              <a:r>
                <a:rPr lang="fr-BE" sz="1600" dirty="0" smtClean="0">
                  <a:solidFill>
                    <a:schemeClr val="tx1"/>
                  </a:solidFill>
                  <a:latin typeface="Arial" charset="0"/>
                </a:rPr>
                <a:t>From PIU to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fr-BE" sz="1600" b="1" dirty="0" smtClean="0">
                  <a:solidFill>
                    <a:schemeClr val="tx1"/>
                  </a:solidFill>
                  <a:latin typeface="Arial" charset="0"/>
                </a:rPr>
                <a:t>Policy and Institutions Development Facilitity</a:t>
              </a:r>
              <a:endParaRPr lang="en-GB" sz="1600" b="1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Grouper 3"/>
          <p:cNvGrpSpPr/>
          <p:nvPr/>
        </p:nvGrpSpPr>
        <p:grpSpPr>
          <a:xfrm>
            <a:off x="2411760" y="1196752"/>
            <a:ext cx="4644008" cy="1872208"/>
            <a:chOff x="2411760" y="1196752"/>
            <a:chExt cx="4644008" cy="1872208"/>
          </a:xfrm>
        </p:grpSpPr>
        <p:sp>
          <p:nvSpPr>
            <p:cNvPr id="13" name="Flèche vers la droite 12"/>
            <p:cNvSpPr/>
            <p:nvPr/>
          </p:nvSpPr>
          <p:spPr bwMode="auto">
            <a:xfrm rot="5400000">
              <a:off x="4175956" y="2312876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2411760" y="1196752"/>
              <a:ext cx="4536504" cy="1010779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en-US" sz="1000" b="1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483768" y="1268760"/>
              <a:ext cx="4572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</a:pPr>
              <a:r>
                <a:rPr lang="en-GB" dirty="0"/>
                <a:t>The establishment of a </a:t>
              </a:r>
              <a:r>
                <a:rPr lang="en-GB" b="1" i="1" dirty="0"/>
                <a:t>financial facility</a:t>
              </a:r>
              <a:r>
                <a:rPr lang="en-GB" dirty="0"/>
                <a:t> as a pilot of a mechanism for regular, sustained, and transparent intergovernmental fiscal transfers to finance local authorities’ development (non- recurrent) expenditures; 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2332"/>
            <a:ext cx="7941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Basic components of </a:t>
            </a:r>
            <a:r>
              <a:rPr lang="en-US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Politically smart, </a:t>
            </a:r>
            <a:r>
              <a:rPr lang="en-US" sz="24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locally led support programs </a:t>
            </a:r>
            <a:endParaRPr lang="fr-FR" sz="24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2915816" y="4653136"/>
            <a:ext cx="3741115" cy="2088232"/>
            <a:chOff x="2915816" y="4653136"/>
            <a:chExt cx="3741115" cy="2088232"/>
          </a:xfrm>
        </p:grpSpPr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2915816" y="5445224"/>
              <a:ext cx="3741115" cy="1296144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lvl="0" eaLnBrk="1" hangingPunct="1">
                <a:defRPr/>
              </a:pPr>
              <a:r>
                <a:rPr lang="en-GB" sz="1000" dirty="0"/>
                <a:t>Support to </a:t>
              </a:r>
              <a:r>
                <a:rPr lang="en-GB" sz="1000" b="1" dirty="0"/>
                <a:t>policy dialogue </a:t>
              </a:r>
              <a:r>
                <a:rPr lang="en-GB" sz="1000" dirty="0"/>
                <a:t>on decentralization reforms, </a:t>
              </a:r>
              <a:r>
                <a:rPr lang="en-GB" sz="1000" b="1" dirty="0"/>
                <a:t>through the establishment of a specific learning platform </a:t>
              </a:r>
              <a:r>
                <a:rPr lang="en-GB" sz="1000" dirty="0"/>
                <a:t>(e.g. </a:t>
              </a:r>
              <a:r>
                <a:rPr lang="en-GB" sz="1000" b="1" dirty="0"/>
                <a:t>policy-oriented monitoring and evaluation mechanism</a:t>
              </a:r>
              <a:r>
                <a:rPr lang="en-GB" sz="1000" dirty="0"/>
                <a:t>) and </a:t>
              </a:r>
              <a:r>
                <a:rPr lang="en-GB" sz="1000" b="1" dirty="0"/>
                <a:t>other policy development support measures </a:t>
              </a:r>
              <a:r>
                <a:rPr lang="en-GB" sz="1000" dirty="0"/>
                <a:t>(e.g. technical studies, national task forces, drafting of policy papers….).</a:t>
              </a:r>
              <a:endParaRPr lang="fr-FR" sz="1000" dirty="0"/>
            </a:p>
            <a:p>
              <a:pPr eaLnBrk="1" hangingPunct="1">
                <a:buFont typeface="Arial" charset="0"/>
                <a:buNone/>
                <a:defRPr/>
              </a:pPr>
              <a:endParaRPr lang="en-US" sz="1000" b="1" dirty="0" smtClean="0"/>
            </a:p>
          </p:txBody>
        </p:sp>
        <p:sp>
          <p:nvSpPr>
            <p:cNvPr id="25" name="Flèche vers la droite 24"/>
            <p:cNvSpPr/>
            <p:nvPr/>
          </p:nvSpPr>
          <p:spPr bwMode="auto">
            <a:xfrm rot="5400000">
              <a:off x="4319972" y="4761148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263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51520" y="188640"/>
            <a:ext cx="813593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The Program Implementation Units became a "Facilitation Unit </a:t>
            </a:r>
            <a:r>
              <a:rPr lang="en-GB" sz="2400" b="1" kern="1200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”</a:t>
            </a:r>
            <a:endParaRPr lang="en-GB" sz="2400" b="1" kern="1200" dirty="0">
              <a:solidFill>
                <a:srgbClr val="00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3528" y="5085184"/>
            <a:ext cx="75608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relationships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are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at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the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core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of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implementation</a:t>
            </a:r>
            <a:endParaRPr lang="fr-FR" sz="1600" b="1" kern="1200" dirty="0">
              <a:solidFill>
                <a:srgbClr val="000000"/>
              </a:solidFill>
              <a:ea typeface="MS PGothic" charset="0"/>
              <a:cs typeface="MS PGothic" charset="0"/>
            </a:endParaRPr>
          </a:p>
          <a:p>
            <a:pPr algn="ctr">
              <a:defRPr/>
            </a:pPr>
            <a:endParaRPr lang="fr-FR" sz="1600" b="1" kern="1200" dirty="0">
              <a:ea typeface="MS PGothic" charset="0"/>
              <a:cs typeface="MS PGothic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Facilitating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advising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connecting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people, building trust…..: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What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really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counts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is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the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skills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of the 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facilitation team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(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rather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than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the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technical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 smtClean="0">
                <a:solidFill>
                  <a:srgbClr val="000000"/>
                </a:solidFill>
                <a:ea typeface="MS PGothic" charset="0"/>
                <a:cs typeface="MS PGothic" charset="0"/>
              </a:rPr>
              <a:t>ones</a:t>
            </a:r>
            <a:r>
              <a:rPr lang="fr-FR" sz="1600" dirty="0">
                <a:solidFill>
                  <a:srgbClr val="000000"/>
                </a:solidFill>
                <a:ea typeface="MS PGothic" charset="0"/>
                <a:cs typeface="MS PGothic" charset="0"/>
              </a:rPr>
              <a:t>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fr-FR" sz="1600" kern="1200" dirty="0" smtClean="0">
                <a:solidFill>
                  <a:srgbClr val="000000"/>
                </a:solidFill>
                <a:ea typeface="MS PGothic" charset="0"/>
                <a:cs typeface="MS PGothic" charset="0"/>
              </a:rPr>
              <a:t>This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is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an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ART</a:t>
            </a:r>
            <a:r>
              <a:rPr lang="fr-FR" sz="1600" kern="1200" dirty="0">
                <a:ea typeface="MS PGothic" charset="0"/>
                <a:cs typeface="MS PGothic" charset="0"/>
              </a:rPr>
              <a:t>,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not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just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 job!</a:t>
            </a:r>
          </a:p>
        </p:txBody>
      </p:sp>
      <p:grpSp>
        <p:nvGrpSpPr>
          <p:cNvPr id="2" name="Grouper 1"/>
          <p:cNvGrpSpPr/>
          <p:nvPr/>
        </p:nvGrpSpPr>
        <p:grpSpPr>
          <a:xfrm>
            <a:off x="5655" y="1052736"/>
            <a:ext cx="9030841" cy="4247317"/>
            <a:chOff x="5655" y="1052736"/>
            <a:chExt cx="9030841" cy="4247317"/>
          </a:xfrm>
        </p:grpSpPr>
        <p:pic>
          <p:nvPicPr>
            <p:cNvPr id="12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5" y="1052736"/>
              <a:ext cx="4554343" cy="3564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>
              <a:off x="4788024" y="1052736"/>
              <a:ext cx="4248472" cy="42473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 HELICOPTER THAT</a:t>
              </a:r>
            </a:p>
            <a:p>
              <a:pPr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  <a:p>
              <a:pPr marL="285750" indent="-285750">
                <a:buFontTx/>
                <a:buChar char="•"/>
                <a:defRPr/>
              </a:pP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Assists the LG up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this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learning curve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through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tailor made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and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on the job training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;</a:t>
              </a:r>
            </a:p>
            <a:p>
              <a:pPr marL="285750" indent="-285750">
                <a:buFontTx/>
                <a:buChar char="•"/>
                <a:defRPr/>
              </a:pP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Provide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 Local evidence to inform  Policy Dialogue </a:t>
              </a:r>
            </a:p>
            <a:p>
              <a:pPr marL="285750" indent="-285750">
                <a:buFontTx/>
                <a:buChar char="•"/>
                <a:defRPr/>
              </a:pP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Feed policy making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at national level by providing realistic analysis of what works/doesn’t at grassroots level (PEA) on a day to day basis;</a:t>
              </a:r>
            </a:p>
            <a:p>
              <a:pPr marL="285750" indent="-285750">
                <a:buFontTx/>
                <a:buChar char="•"/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  <a:p>
              <a:pPr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136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8491</TotalTime>
  <Words>1395</Words>
  <Application>Microsoft Macintosh PowerPoint</Application>
  <PresentationFormat>Présentation à l'écran (4:3)</PresentationFormat>
  <Paragraphs>214</Paragraphs>
  <Slides>15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Slide_Master</vt:lpstr>
      <vt:lpstr> Session 2.4. Politically smart, locally led development programs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Thank you!!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Rodriguez</cp:lastModifiedBy>
  <cp:revision>449</cp:revision>
  <cp:lastPrinted>2012-10-02T13:33:51Z</cp:lastPrinted>
  <dcterms:created xsi:type="dcterms:W3CDTF">2012-07-01T14:52:20Z</dcterms:created>
  <dcterms:modified xsi:type="dcterms:W3CDTF">2016-02-24T01:46:05Z</dcterms:modified>
</cp:coreProperties>
</file>