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2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3" r:id="rId10"/>
    <p:sldId id="266" r:id="rId11"/>
    <p:sldId id="267" r:id="rId12"/>
    <p:sldId id="265" r:id="rId13"/>
  </p:sldIdLst>
  <p:sldSz cx="9144000" cy="6858000" type="screen4x3"/>
  <p:notesSz cx="6797675" cy="9926638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0B9F62-0B5D-4302-AB80-34A4D9EF428B}" type="datetimeFigureOut">
              <a:rPr lang="es-PE" smtClean="0"/>
              <a:t>07/07/2019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FAEFAB-24BD-418C-8EAE-C2C21F88C53E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0793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89EF60-791B-4F74-B83A-5E83A8FEA2B0}" type="datetimeFigureOut">
              <a:rPr lang="es-PE" smtClean="0"/>
              <a:t>07/07/2019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CC5BFB-8DDE-486D-8EF2-0F3F04FE007D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54290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C5BFB-8DDE-486D-8EF2-0F3F04FE007D}" type="slidenum">
              <a:rPr lang="es-PE" smtClean="0"/>
              <a:t>7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79256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C5BFB-8DDE-486D-8EF2-0F3F04FE007D}" type="slidenum">
              <a:rPr lang="es-PE" smtClean="0"/>
              <a:t>8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79256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BA1EDB-ACD1-4059-A72F-EF16D93EC288}" type="datetimeFigureOut">
              <a:rPr lang="es-PE" smtClean="0"/>
              <a:t>07/07/2019</a:t>
            </a:fld>
            <a:endParaRPr lang="es-PE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E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303853-4E4C-49A9-BB41-2D20B1DA51D5}" type="slidenum">
              <a:rPr lang="es-PE" smtClean="0"/>
              <a:t>‹Nº›</a:t>
            </a:fld>
            <a:endParaRPr lang="es-PE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BA1EDB-ACD1-4059-A72F-EF16D93EC288}" type="datetimeFigureOut">
              <a:rPr lang="es-PE" smtClean="0"/>
              <a:t>07/07/2019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303853-4E4C-49A9-BB41-2D20B1DA51D5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BA1EDB-ACD1-4059-A72F-EF16D93EC288}" type="datetimeFigureOut">
              <a:rPr lang="es-PE" smtClean="0"/>
              <a:t>07/07/2019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303853-4E4C-49A9-BB41-2D20B1DA51D5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BA1EDB-ACD1-4059-A72F-EF16D93EC288}" type="datetimeFigureOut">
              <a:rPr lang="es-PE" smtClean="0"/>
              <a:t>07/07/2019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303853-4E4C-49A9-BB41-2D20B1DA51D5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BA1EDB-ACD1-4059-A72F-EF16D93EC288}" type="datetimeFigureOut">
              <a:rPr lang="es-PE" smtClean="0"/>
              <a:t>07/07/2019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303853-4E4C-49A9-BB41-2D20B1DA51D5}" type="slidenum">
              <a:rPr lang="es-PE" smtClean="0"/>
              <a:t>‹Nº›</a:t>
            </a:fld>
            <a:endParaRPr lang="es-PE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BA1EDB-ACD1-4059-A72F-EF16D93EC288}" type="datetimeFigureOut">
              <a:rPr lang="es-PE" smtClean="0"/>
              <a:t>07/07/2019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303853-4E4C-49A9-BB41-2D20B1DA51D5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BA1EDB-ACD1-4059-A72F-EF16D93EC288}" type="datetimeFigureOut">
              <a:rPr lang="es-PE" smtClean="0"/>
              <a:t>07/07/2019</a:t>
            </a:fld>
            <a:endParaRPr lang="es-P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303853-4E4C-49A9-BB41-2D20B1DA51D5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BA1EDB-ACD1-4059-A72F-EF16D93EC288}" type="datetimeFigureOut">
              <a:rPr lang="es-PE" smtClean="0"/>
              <a:t>07/07/2019</a:t>
            </a:fld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303853-4E4C-49A9-BB41-2D20B1DA51D5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BA1EDB-ACD1-4059-A72F-EF16D93EC288}" type="datetimeFigureOut">
              <a:rPr lang="es-PE" smtClean="0"/>
              <a:t>07/07/2019</a:t>
            </a:fld>
            <a:endParaRPr lang="es-P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303853-4E4C-49A9-BB41-2D20B1DA51D5}" type="slidenum">
              <a:rPr lang="es-PE" smtClean="0"/>
              <a:t>‹Nº›</a:t>
            </a:fld>
            <a:endParaRPr lang="es-PE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BA1EDB-ACD1-4059-A72F-EF16D93EC288}" type="datetimeFigureOut">
              <a:rPr lang="es-PE" smtClean="0"/>
              <a:t>07/07/2019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303853-4E4C-49A9-BB41-2D20B1DA51D5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BA1EDB-ACD1-4059-A72F-EF16D93EC288}" type="datetimeFigureOut">
              <a:rPr lang="es-PE" smtClean="0"/>
              <a:t>07/07/2019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303853-4E4C-49A9-BB41-2D20B1DA51D5}" type="slidenum">
              <a:rPr lang="es-PE" smtClean="0"/>
              <a:t>‹Nº›</a:t>
            </a:fld>
            <a:endParaRPr lang="es-PE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8BA1EDB-ACD1-4059-A72F-EF16D93EC288}" type="datetimeFigureOut">
              <a:rPr lang="es-PE" smtClean="0"/>
              <a:t>07/07/2019</a:t>
            </a:fld>
            <a:endParaRPr lang="es-PE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PE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6303853-4E4C-49A9-BB41-2D20B1DA51D5}" type="slidenum">
              <a:rPr lang="es-PE" smtClean="0"/>
              <a:t>‹Nº›</a:t>
            </a:fld>
            <a:endParaRPr lang="es-PE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03648" y="2636912"/>
            <a:ext cx="7406640" cy="1472184"/>
          </a:xfrm>
        </p:spPr>
        <p:txBody>
          <a:bodyPr>
            <a:noAutofit/>
          </a:bodyPr>
          <a:lstStyle/>
          <a:p>
            <a:r>
              <a:rPr lang="es-PE" sz="6000" dirty="0" err="1" smtClean="0"/>
              <a:t>Sextorsión</a:t>
            </a:r>
            <a:r>
              <a:rPr lang="es-PE" sz="6000" dirty="0" smtClean="0"/>
              <a:t> o chantaje sexual</a:t>
            </a:r>
            <a:endParaRPr lang="es-PE" sz="60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004048" y="5301208"/>
            <a:ext cx="2736304" cy="432048"/>
          </a:xfrm>
        </p:spPr>
        <p:txBody>
          <a:bodyPr>
            <a:normAutofit fontScale="62500" lnSpcReduction="20000"/>
          </a:bodyPr>
          <a:lstStyle/>
          <a:p>
            <a:r>
              <a:rPr lang="es-PE" dirty="0" smtClean="0">
                <a:solidFill>
                  <a:schemeClr val="tx1"/>
                </a:solidFill>
              </a:rPr>
              <a:t>Lourdes Morales Benavente</a:t>
            </a:r>
            <a:endParaRPr lang="es-P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093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dirty="0" smtClean="0"/>
              <a:t>Diferencias en el abordaje del caso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PE" dirty="0" smtClean="0"/>
              <a:t>Corrupción de funcionarios</a:t>
            </a:r>
          </a:p>
          <a:p>
            <a:r>
              <a:rPr lang="es-PE" dirty="0" smtClean="0"/>
              <a:t>Especializado en perseguir delitos contra la Administración pública.</a:t>
            </a:r>
          </a:p>
          <a:p>
            <a:r>
              <a:rPr lang="es-PE" dirty="0" smtClean="0"/>
              <a:t>Pena más alta, pero el agraviado es el Estado. </a:t>
            </a:r>
          </a:p>
          <a:p>
            <a:r>
              <a:rPr lang="es-PE" dirty="0" smtClean="0"/>
              <a:t>No protege emocionalmente a la verdadera víctima. Problema de victimización.</a:t>
            </a:r>
          </a:p>
          <a:p>
            <a:r>
              <a:rPr lang="es-PE" dirty="0" smtClean="0"/>
              <a:t>No persigue la protección y rehabilitación de la víctima.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PE" dirty="0" smtClean="0"/>
              <a:t>Violencia contra la mujer</a:t>
            </a:r>
          </a:p>
          <a:p>
            <a:r>
              <a:rPr lang="es-PE" dirty="0" smtClean="0"/>
              <a:t>Especializado en delito de violencia contra la mujer y los integrantes del grupo familiar.</a:t>
            </a:r>
          </a:p>
          <a:p>
            <a:r>
              <a:rPr lang="es-PE" dirty="0" smtClean="0"/>
              <a:t>El agraviado es la misma víctima.</a:t>
            </a:r>
          </a:p>
          <a:p>
            <a:r>
              <a:rPr lang="es-PE" dirty="0" smtClean="0"/>
              <a:t>Protege a la víctima evitando la </a:t>
            </a:r>
            <a:r>
              <a:rPr lang="es-PE" dirty="0" err="1" smtClean="0"/>
              <a:t>revictimización</a:t>
            </a:r>
            <a:r>
              <a:rPr lang="es-PE" dirty="0" smtClean="0"/>
              <a:t>. Utiliza técnica de entrevista única, ficha de valoración de riesgo. Se aplica medidas de protección a la víctima. Se busca atención integral a la víctima. Interviene equipos multidisciplinarios.</a:t>
            </a:r>
          </a:p>
        </p:txBody>
      </p:sp>
    </p:spTree>
    <p:extLst>
      <p:ext uri="{BB962C8B-B14F-4D97-AF65-F5344CB8AC3E}">
        <p14:creationId xmlns:p14="http://schemas.microsoft.com/office/powerpoint/2010/main" val="3653473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dirty="0" smtClean="0"/>
              <a:t>Diferencias en el abordaje del caso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PE" dirty="0" err="1" smtClean="0"/>
              <a:t>Invisibiliza</a:t>
            </a:r>
            <a:r>
              <a:rPr lang="es-PE" dirty="0" smtClean="0"/>
              <a:t> a la verdadera víctima .</a:t>
            </a:r>
          </a:p>
          <a:p>
            <a:r>
              <a:rPr lang="es-PE" dirty="0" smtClean="0"/>
              <a:t>No hay reparación civil para la víctima.</a:t>
            </a:r>
            <a:endParaRPr lang="es-PE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s-PE" dirty="0" smtClean="0"/>
              <a:t>Visibiliza a la verdadera víctima.</a:t>
            </a:r>
          </a:p>
          <a:p>
            <a:r>
              <a:rPr lang="es-PE" dirty="0" smtClean="0"/>
              <a:t>Hay reparación civil. La CIDH señala que las reparaciones son de carácter integral.</a:t>
            </a:r>
          </a:p>
        </p:txBody>
      </p:sp>
    </p:spTree>
    <p:extLst>
      <p:ext uri="{BB962C8B-B14F-4D97-AF65-F5344CB8AC3E}">
        <p14:creationId xmlns:p14="http://schemas.microsoft.com/office/powerpoint/2010/main" val="3759797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dirty="0" smtClean="0"/>
              <a:t>Soluciones propuestas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PE" dirty="0" smtClean="0"/>
              <a:t>Incorporar el agravante cuando se trate de un servidor o funcionario público.</a:t>
            </a:r>
          </a:p>
          <a:p>
            <a:r>
              <a:rPr lang="es-PE" dirty="0" smtClean="0"/>
              <a:t>En tanto no se incorpore en nuestra legislación la agravante, el subsistema de violencia contra la mujer debería atender estos casos, considerando el principio de especialidad y la verdadera intención del agente activo del delito, al margen de su calidad de servidor o funcionario o de la infracción al deber de función.</a:t>
            </a:r>
          </a:p>
          <a:p>
            <a:r>
              <a:rPr lang="es-PE" dirty="0" smtClean="0"/>
              <a:t>Debe difundirse en la comunidad la tipificación del delito de chantaje sexual y sus sanciones como medida preventiva.</a:t>
            </a:r>
          </a:p>
          <a:p>
            <a:endParaRPr lang="es-PE" dirty="0" smtClean="0"/>
          </a:p>
        </p:txBody>
      </p:sp>
    </p:spTree>
    <p:extLst>
      <p:ext uri="{BB962C8B-B14F-4D97-AF65-F5344CB8AC3E}">
        <p14:creationId xmlns:p14="http://schemas.microsoft.com/office/powerpoint/2010/main" val="1951477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Chantaje sexua</a:t>
            </a:r>
            <a:r>
              <a:rPr lang="es-PE" dirty="0"/>
              <a:t>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417638"/>
            <a:ext cx="8538152" cy="5107706"/>
          </a:xfrm>
        </p:spPr>
        <p:txBody>
          <a:bodyPr>
            <a:normAutofit lnSpcReduction="10000"/>
          </a:bodyPr>
          <a:lstStyle/>
          <a:p>
            <a:r>
              <a:rPr lang="es-PE" dirty="0" smtClean="0"/>
              <a:t>Decreto Legislativo 1410</a:t>
            </a:r>
          </a:p>
          <a:p>
            <a:pPr algn="just"/>
            <a:r>
              <a:rPr lang="es-PE" dirty="0" smtClean="0"/>
              <a:t>«</a:t>
            </a:r>
            <a:r>
              <a:rPr lang="es-PE" sz="1400" dirty="0" smtClean="0"/>
              <a:t>Que</a:t>
            </a:r>
            <a:r>
              <a:rPr lang="es-PE" sz="1400" dirty="0"/>
              <a:t>, resulta necesario realizar modificaciones al Código Penal </a:t>
            </a:r>
            <a:r>
              <a:rPr lang="es-PE" sz="1400" b="1" dirty="0"/>
              <a:t>para incorporar tipos penales </a:t>
            </a:r>
            <a:r>
              <a:rPr lang="es-PE" sz="1400" dirty="0"/>
              <a:t>que sancionen los actos de acoso, acoso sexual, </a:t>
            </a:r>
            <a:r>
              <a:rPr lang="es-PE" sz="1400" b="1" dirty="0"/>
              <a:t>chantaje sexual </a:t>
            </a:r>
            <a:r>
              <a:rPr lang="es-PE" sz="1400" dirty="0"/>
              <a:t>y difusión de imágenes, materiales audiovisuales o audios con contenido sexual; a fin de garantizar una </a:t>
            </a:r>
            <a:r>
              <a:rPr lang="es-PE" sz="1400" b="1" dirty="0"/>
              <a:t>lucha eficaz contra las diversas </a:t>
            </a:r>
            <a:r>
              <a:rPr lang="es-PE" sz="1400" b="1" dirty="0" smtClean="0"/>
              <a:t>modalidades </a:t>
            </a:r>
            <a:r>
              <a:rPr lang="es-PE" sz="1400" b="1" dirty="0"/>
              <a:t>de violencia, que afectan principalmente a las mujeres a lo largo de todo su ciclo de vida</a:t>
            </a:r>
            <a:r>
              <a:rPr lang="es-PE" sz="1400" dirty="0" smtClean="0"/>
              <a:t>;»</a:t>
            </a:r>
          </a:p>
          <a:p>
            <a:pPr algn="just"/>
            <a:endParaRPr lang="es-PE" sz="1400" dirty="0"/>
          </a:p>
          <a:p>
            <a:pPr algn="just"/>
            <a:endParaRPr lang="es-PE" sz="1400" dirty="0" smtClean="0"/>
          </a:p>
          <a:p>
            <a:pPr marL="0" indent="0" algn="just">
              <a:buNone/>
            </a:pPr>
            <a:r>
              <a:rPr lang="es-PE" sz="1700" b="1" dirty="0"/>
              <a:t>“Artículo 176-C.- Chantaje sexual</a:t>
            </a:r>
            <a:endParaRPr lang="es-PE" sz="1700" dirty="0"/>
          </a:p>
          <a:p>
            <a:pPr marL="0" indent="0" algn="just">
              <a:buNone/>
            </a:pPr>
            <a:r>
              <a:rPr lang="es-PE" sz="1700" dirty="0"/>
              <a:t>El que amenaza o intimida a una persona, por cualquier medio, incluyendo el uso de tecnologías de la información o comunicación, para obtener de ella una conducta o acto de connotación sexual, será reprimido con pena privativa de la libertad no menor de dos ni mayor de cuatro años e inhabilitación, según corresponda, conforme a los incisos 5, 9, 10 y 11 del artículo 36.</a:t>
            </a:r>
          </a:p>
          <a:p>
            <a:pPr marL="0" indent="0" algn="just">
              <a:buNone/>
            </a:pPr>
            <a:r>
              <a:rPr lang="es-PE" sz="1700" dirty="0"/>
              <a:t>La pena privativa de libertad será no menor de tres ni mayor de cinco años e inhabilitación, según corresponda, conforme a los incisos 5, 9, 10 y 11 del artículo 36, si para la ejecución del delito el agente amenaza a la víctima con la difusión de imágenes, materiales audiovisuales o audios con contenido sexual en los que esta aparece o participa</a:t>
            </a:r>
            <a:r>
              <a:rPr lang="es-PE" sz="1700" dirty="0" smtClean="0"/>
              <a:t>.”</a:t>
            </a:r>
          </a:p>
          <a:p>
            <a:pPr marL="0" indent="0">
              <a:buNone/>
            </a:pPr>
            <a:endParaRPr lang="es-PE" sz="1400" dirty="0" smtClean="0"/>
          </a:p>
          <a:p>
            <a:pPr marL="0" indent="0">
              <a:buNone/>
            </a:pPr>
            <a:r>
              <a:rPr lang="es-PE" sz="1400" b="1" dirty="0" smtClean="0"/>
              <a:t>Publicación: 12 de setiembre de 2018</a:t>
            </a:r>
            <a:endParaRPr lang="es-PE" sz="1400" b="1" dirty="0"/>
          </a:p>
          <a:p>
            <a:pPr marL="0" indent="0">
              <a:buNone/>
            </a:pPr>
            <a:endParaRPr lang="es-PE" sz="1400" dirty="0"/>
          </a:p>
        </p:txBody>
      </p:sp>
    </p:spTree>
    <p:extLst>
      <p:ext uri="{BB962C8B-B14F-4D97-AF65-F5344CB8AC3E}">
        <p14:creationId xmlns:p14="http://schemas.microsoft.com/office/powerpoint/2010/main" val="3057088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Chantaje sexua</a:t>
            </a:r>
            <a:r>
              <a:rPr lang="es-PE" dirty="0"/>
              <a:t>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1600200"/>
            <a:ext cx="7859216" cy="4525963"/>
          </a:xfrm>
        </p:spPr>
        <p:txBody>
          <a:bodyPr>
            <a:normAutofit fontScale="85000" lnSpcReduction="10000"/>
          </a:bodyPr>
          <a:lstStyle/>
          <a:p>
            <a:r>
              <a:rPr lang="es-PE" dirty="0" smtClean="0"/>
              <a:t>Decreto Legislativo 1410</a:t>
            </a:r>
          </a:p>
          <a:p>
            <a:r>
              <a:rPr lang="es-PE" dirty="0" smtClean="0"/>
              <a:t>Finalidad: </a:t>
            </a:r>
            <a:r>
              <a:rPr lang="es-PE" sz="1400" dirty="0" smtClean="0"/>
              <a:t>sancionar </a:t>
            </a:r>
            <a:r>
              <a:rPr lang="es-PE" sz="1400" dirty="0"/>
              <a:t>los actos de acoso, acoso sexual, </a:t>
            </a:r>
            <a:r>
              <a:rPr lang="es-PE" sz="1400" b="1" dirty="0"/>
              <a:t>chantaje sexual </a:t>
            </a:r>
            <a:r>
              <a:rPr lang="es-PE" sz="1400" dirty="0"/>
              <a:t>y difusión de imágenes, materiales audiovisuales o audios con contenido sexual; a fin de garantizar una </a:t>
            </a:r>
            <a:r>
              <a:rPr lang="es-PE" sz="1400" b="1" dirty="0"/>
              <a:t>lucha eficaz contra las diversas </a:t>
            </a:r>
            <a:r>
              <a:rPr lang="es-PE" sz="1400" b="1" dirty="0" smtClean="0"/>
              <a:t>modalidades </a:t>
            </a:r>
            <a:r>
              <a:rPr lang="es-PE" sz="1400" b="1" dirty="0"/>
              <a:t>de </a:t>
            </a:r>
            <a:r>
              <a:rPr lang="es-PE" sz="2600" b="1" dirty="0"/>
              <a:t>violencia</a:t>
            </a:r>
            <a:r>
              <a:rPr lang="es-PE" sz="1400" b="1" dirty="0"/>
              <a:t>, que afectan </a:t>
            </a:r>
            <a:r>
              <a:rPr lang="es-PE" sz="2600" b="1" dirty="0"/>
              <a:t>principalmente a las mujeres</a:t>
            </a:r>
            <a:r>
              <a:rPr lang="es-PE" sz="1700" b="1" dirty="0"/>
              <a:t> </a:t>
            </a:r>
            <a:r>
              <a:rPr lang="es-PE" sz="1400" b="1" dirty="0"/>
              <a:t>a lo largo de todo su ciclo de vida</a:t>
            </a:r>
            <a:r>
              <a:rPr lang="es-PE" sz="1400" dirty="0" smtClean="0"/>
              <a:t>;»</a:t>
            </a:r>
          </a:p>
          <a:p>
            <a:endParaRPr lang="es-PE" sz="1400" dirty="0"/>
          </a:p>
          <a:p>
            <a:endParaRPr lang="es-PE" sz="1400" dirty="0" smtClean="0"/>
          </a:p>
          <a:p>
            <a:pPr marL="0" indent="0">
              <a:buNone/>
            </a:pPr>
            <a:r>
              <a:rPr lang="es-PE" sz="1700" b="1" dirty="0"/>
              <a:t>“Artículo 176-C.- Chantaje sexual</a:t>
            </a:r>
            <a:endParaRPr lang="es-PE" sz="1700" dirty="0"/>
          </a:p>
          <a:p>
            <a:pPr marL="0" indent="0">
              <a:buNone/>
            </a:pPr>
            <a:r>
              <a:rPr lang="es-PE" sz="1700" dirty="0" smtClean="0"/>
              <a:t>Acto:  </a:t>
            </a:r>
            <a:r>
              <a:rPr lang="es-PE" sz="1700" dirty="0"/>
              <a:t>amenaza o intimida a una </a:t>
            </a:r>
            <a:r>
              <a:rPr lang="es-PE" sz="1700" dirty="0" smtClean="0"/>
              <a:t>persona.</a:t>
            </a:r>
          </a:p>
          <a:p>
            <a:pPr marL="0" indent="0">
              <a:buNone/>
            </a:pPr>
            <a:r>
              <a:rPr lang="es-PE" sz="1700" dirty="0" smtClean="0"/>
              <a:t>Medio: Por </a:t>
            </a:r>
            <a:r>
              <a:rPr lang="es-PE" sz="1700" dirty="0"/>
              <a:t>cualquier medio, incluyendo el uso de tecnologías de la información o </a:t>
            </a:r>
            <a:r>
              <a:rPr lang="es-PE" sz="1700" dirty="0" smtClean="0"/>
              <a:t>comunicación.</a:t>
            </a:r>
          </a:p>
          <a:p>
            <a:pPr marL="0" indent="0">
              <a:buNone/>
            </a:pPr>
            <a:r>
              <a:rPr lang="es-PE" sz="1700" dirty="0" smtClean="0"/>
              <a:t>Finalidad: obtener </a:t>
            </a:r>
            <a:r>
              <a:rPr lang="es-PE" sz="1700" dirty="0"/>
              <a:t>de ella una conducta o acto de connotación </a:t>
            </a:r>
            <a:r>
              <a:rPr lang="es-PE" sz="1700" dirty="0" smtClean="0"/>
              <a:t>sexual.</a:t>
            </a:r>
          </a:p>
          <a:p>
            <a:pPr marL="0" indent="0">
              <a:buNone/>
            </a:pPr>
            <a:r>
              <a:rPr lang="es-PE" sz="1700" dirty="0" smtClean="0"/>
              <a:t>Pena: no </a:t>
            </a:r>
            <a:r>
              <a:rPr lang="es-PE" sz="1700" dirty="0"/>
              <a:t>menor de dos ni mayor de cuatro años e inhabilitación, según </a:t>
            </a:r>
            <a:r>
              <a:rPr lang="es-PE" sz="1700" dirty="0" smtClean="0"/>
              <a:t>corresponda.</a:t>
            </a:r>
          </a:p>
          <a:p>
            <a:pPr marL="0" indent="0">
              <a:buNone/>
            </a:pPr>
            <a:r>
              <a:rPr lang="es-PE" sz="1700" dirty="0" smtClean="0"/>
              <a:t>Situación agravante: Si </a:t>
            </a:r>
            <a:r>
              <a:rPr lang="es-PE" sz="1700" dirty="0"/>
              <a:t>para la ejecución del delito el agente amenaza a la víctima con la difusión de imágenes, materiales audiovisuales o audios con contenido sexual en los que esta aparece o participa</a:t>
            </a:r>
            <a:r>
              <a:rPr lang="es-PE" sz="1700" dirty="0" smtClean="0"/>
              <a:t>. (Pena:  no menor de tres ni mayor de cinco años) </a:t>
            </a:r>
          </a:p>
          <a:p>
            <a:pPr marL="0" indent="0">
              <a:buNone/>
            </a:pPr>
            <a:endParaRPr lang="es-PE" sz="1400" dirty="0" smtClean="0"/>
          </a:p>
          <a:p>
            <a:pPr marL="0" indent="0">
              <a:buNone/>
            </a:pPr>
            <a:r>
              <a:rPr lang="es-PE" sz="1400" b="1" dirty="0" smtClean="0"/>
              <a:t>Vigencia: 13 de setiembre de 2018</a:t>
            </a:r>
            <a:endParaRPr lang="es-PE" sz="1400" b="1" dirty="0"/>
          </a:p>
          <a:p>
            <a:pPr marL="0" indent="0">
              <a:buNone/>
            </a:pPr>
            <a:endParaRPr lang="es-PE" sz="1400" dirty="0"/>
          </a:p>
        </p:txBody>
      </p:sp>
    </p:spTree>
    <p:extLst>
      <p:ext uri="{BB962C8B-B14F-4D97-AF65-F5344CB8AC3E}">
        <p14:creationId xmlns:p14="http://schemas.microsoft.com/office/powerpoint/2010/main" val="3528670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dirty="0"/>
              <a:t>¿</a:t>
            </a:r>
            <a:r>
              <a:rPr lang="es-PE" dirty="0" smtClean="0"/>
              <a:t>Y antes de la tipificación penal? Derecho a la educación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PE" dirty="0" smtClean="0"/>
              <a:t>Caso 1: docente Universidad de Trujillo: solicitó acceder a tener relaciones sexuales a cambio de aprobar el curso, además de solicitar S/. 5,000. Pena : 4 años, suspendida por 3 años. Agraviado: Universidad: Víctima. No se fijó reparación civil.</a:t>
            </a:r>
          </a:p>
          <a:p>
            <a:r>
              <a:rPr lang="es-PE" dirty="0" smtClean="0"/>
              <a:t>Caso 3: profesor de Colegio. Solicitó favor sexual a su alumna para aprobarla. Pena : 4 años, suspendida por 3 años. Agraviado: El Estado. Victima no se fijo reparación civil.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961848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dirty="0"/>
              <a:t>¿</a:t>
            </a:r>
            <a:r>
              <a:rPr lang="es-PE" dirty="0" smtClean="0"/>
              <a:t>Y antes de la tipificación penal? Acceso a la justicia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PE" dirty="0" smtClean="0"/>
              <a:t>Caso 1: Juez Superior: solicitó favores sexuales y 800 dólares a esposa de litigante para favorecerlo en proceso. Pena : 12 años efectiva. La Corte Suprema lo redujo a 10 años. Agraviado: Estado, reparación civil de 10,000.  Víctima. No se fijó reparación civil.</a:t>
            </a:r>
          </a:p>
          <a:p>
            <a:r>
              <a:rPr lang="es-PE" dirty="0" smtClean="0"/>
              <a:t>Caso 2: Juez de Familia: Ofreció ayuda para solucionar problema de tenencia mejorando la solicitud de tenencia, le pidió relaciones sexuales de forma sutil. Sentenciado. En apelación es absuelto. Argumento: la solicitud de favor sexual fue sutil.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107938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dirty="0"/>
              <a:t>¿</a:t>
            </a:r>
            <a:r>
              <a:rPr lang="es-PE" dirty="0" smtClean="0"/>
              <a:t>Y antes de la tipificación penal? Acceso a la justicia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PE" dirty="0" smtClean="0"/>
              <a:t>Caso 5: Especialista legal: solicitó acceder a tener relaciones sexuales a cambio de favorecer en proceso de alimentos y pago de 100 dólares. Pena : 3 años efectiva. En apelación: 3 años suspendida por el plazo de 2 años. Agraviado: Estado: Víctima. No se fijó reparación civil.</a:t>
            </a:r>
          </a:p>
          <a:p>
            <a:r>
              <a:rPr lang="es-PE" dirty="0" smtClean="0"/>
              <a:t>Caso 8: Juez de Paz: Solicitó favor sexual para solucionar problema legal de su familiar. Pena : 3 años, suspendida. Agraviado: El Estado. Victima no se fijo reparación civil.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696592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Respuesta legal antes de la ley.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PE" dirty="0" smtClean="0"/>
              <a:t>Falta de tipicidad.</a:t>
            </a:r>
          </a:p>
          <a:p>
            <a:r>
              <a:rPr lang="es-PE" dirty="0" smtClean="0"/>
              <a:t>Se aborda como delito de corrupción si el agresor es servidor o funcionario público.</a:t>
            </a:r>
          </a:p>
          <a:p>
            <a:r>
              <a:rPr lang="es-PE" dirty="0" smtClean="0"/>
              <a:t>Agraviado : el Estado.</a:t>
            </a:r>
          </a:p>
          <a:p>
            <a:r>
              <a:rPr lang="es-PE" dirty="0" smtClean="0"/>
              <a:t>Delito de cohecho pasivo. Se aborda como un caso de corrupción de funcionario.</a:t>
            </a:r>
          </a:p>
          <a:p>
            <a:r>
              <a:rPr lang="es-PE" dirty="0" smtClean="0"/>
              <a:t> Cohecho pasivo: agente: funcionario o servidor publico. Recibir donativo, promesa o «cualquier otra ventaja» «realizar un acto propio de su cargo o empleo». Agraviado: Estado peruano.</a:t>
            </a:r>
          </a:p>
          <a:p>
            <a:r>
              <a:rPr lang="es-PE" dirty="0" smtClean="0"/>
              <a:t>No hay resarcimiento para la verdadera víctima.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026386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Respuesta legal antes de la ley.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PE" dirty="0" smtClean="0"/>
              <a:t>¿Y cuando el chantajista no es funcionario público?</a:t>
            </a:r>
          </a:p>
          <a:p>
            <a:r>
              <a:rPr lang="es-PE" dirty="0" smtClean="0"/>
              <a:t>No hay datos. </a:t>
            </a:r>
          </a:p>
          <a:p>
            <a:r>
              <a:rPr lang="es-PE" dirty="0" smtClean="0"/>
              <a:t>Coacción (Art. 152 CP: mediante amenaza o coacción obliga a hacer lo que la ley no manda. Pena: no mayor de 2 años.) Delito contra la libertad.</a:t>
            </a:r>
          </a:p>
          <a:p>
            <a:r>
              <a:rPr lang="es-PE" dirty="0" smtClean="0"/>
              <a:t>Extorsión (Art.200 CP: El que mediante violencia o amenaza obliga a otorgar una ventaja económica indebida o de cualquier otra índole. Pena:10 a 15 años) Delito contra patrimonio.</a:t>
            </a:r>
          </a:p>
          <a:p>
            <a:r>
              <a:rPr lang="es-PE" dirty="0" smtClean="0"/>
              <a:t>El tratamiento no es igualitario.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725792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dirty="0" smtClean="0"/>
              <a:t>Problemas que pueden presentarse en su aplicación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916832"/>
            <a:ext cx="7498080" cy="4331568"/>
          </a:xfrm>
        </p:spPr>
        <p:txBody>
          <a:bodyPr>
            <a:normAutofit/>
          </a:bodyPr>
          <a:lstStyle/>
          <a:p>
            <a:r>
              <a:rPr lang="es-PE" sz="2400" dirty="0" smtClean="0"/>
              <a:t>El tipo legal solo considera como agravante si se amenaza con la difusión de imágenes, materiales, materiales audiovisuales  o audios con contenido sexual en los que aparezca o participe.</a:t>
            </a:r>
          </a:p>
          <a:p>
            <a:r>
              <a:rPr lang="es-PE" sz="2400" dirty="0" smtClean="0"/>
              <a:t>No se pone en el caso que se tratara de un servidor público o funcionario el que chantajea.</a:t>
            </a:r>
          </a:p>
          <a:p>
            <a:r>
              <a:rPr lang="es-PE" sz="2400" dirty="0" smtClean="0"/>
              <a:t>En este último caso:¿Es delito de función?¿Es delito de violencia? Es ambos.</a:t>
            </a:r>
          </a:p>
          <a:p>
            <a:endParaRPr lang="es-PE" dirty="0" smtClean="0"/>
          </a:p>
        </p:txBody>
      </p:sp>
    </p:spTree>
    <p:extLst>
      <p:ext uri="{BB962C8B-B14F-4D97-AF65-F5344CB8AC3E}">
        <p14:creationId xmlns:p14="http://schemas.microsoft.com/office/powerpoint/2010/main" val="8577770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08477B9318800438E6058B33EF2BB1E" ma:contentTypeVersion="19" ma:contentTypeDescription="Crear nuevo documento." ma:contentTypeScope="" ma:versionID="81377c9cd154b6cca078359f406baa84">
  <xsd:schema xmlns:xsd="http://www.w3.org/2001/XMLSchema" xmlns:xs="http://www.w3.org/2001/XMLSchema" xmlns:p="http://schemas.microsoft.com/office/2006/metadata/properties" xmlns:ns2="43e275e3-8228-4251-95de-18700895d8e8" xmlns:ns3="d5769076-9cbd-45ac-bd9c-848099da6b48" xmlns:ns4="e10f10ed-3fa3-4219-8dfc-bb5abca96aaf" targetNamespace="http://schemas.microsoft.com/office/2006/metadata/properties" ma:root="true" ma:fieldsID="619351fd77170c785e2485de6dc6af72" ns2:_="" ns3:_="" ns4:_="">
    <xsd:import namespace="43e275e3-8228-4251-95de-18700895d8e8"/>
    <xsd:import namespace="d5769076-9cbd-45ac-bd9c-848099da6b48"/>
    <xsd:import namespace="e10f10ed-3fa3-4219-8dfc-bb5abca96aaf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3:g43c3c82cce940a89f67d0516f411072" minOccurs="0"/>
                <xsd:element ref="ns3:g5d8bab08a734613a13392a6103cdc6c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4:SharedWithUsers" minOccurs="0"/>
                <xsd:element ref="ns4:SharedWithDetails" minOccurs="0"/>
                <xsd:element ref="ns3:MediaServiceLocatio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e275e3-8228-4251-95de-18700895d8e8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6f3ba8c1-544a-4f08-9296-dc6458e9056b}" ma:internalName="TaxCatchAll" ma:showField="CatchAllData" ma:web="43e275e3-8228-4251-95de-18700895d8e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769076-9cbd-45ac-bd9c-848099da6b48" elementFormDefault="qualified">
    <xsd:import namespace="http://schemas.microsoft.com/office/2006/documentManagement/types"/>
    <xsd:import namespace="http://schemas.microsoft.com/office/infopath/2007/PartnerControls"/>
    <xsd:element name="g43c3c82cce940a89f67d0516f411072" ma:index="10" nillable="true" ma:taxonomy="true" ma:internalName="g43c3c82cce940a89f67d0516f411072" ma:taxonomyFieldName="palabrasclaveempresa" ma:displayName="Palabras clave de FIIAPP" ma:fieldId="{043c3c82-cce9-40a8-9f67-d0516f411072}" ma:taxonomyMulti="true" ma:sspId="0f4afbdf-b431-4932-b70a-70c1915ab58e" ma:termSetId="ef1fcd61-6b57-4f54-bb1f-b9c1166f371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g5d8bab08a734613a13392a6103cdc6c" ma:index="12" nillable="true" ma:taxonomy="true" ma:internalName="g5d8bab08a734613a13392a6103cdc6c" ma:taxonomyFieldName="palabrasclavesitio" ma:displayName="Palabras clave de sitio" ma:fieldId="{05d8bab0-8a73-4613-a133-92a6103cdc6c}" ma:taxonomyMulti="true" ma:sspId="0f4afbdf-b431-4932-b70a-70c1915ab58e" ma:termSetId="9543e3d4-bc00-4806-8d2a-8eaffc9c5c5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0f10ed-3fa3-4219-8dfc-bb5abca96aa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g5d8bab08a734613a13392a6103cdc6c xmlns="d5769076-9cbd-45ac-bd9c-848099da6b48">
      <Terms xmlns="http://schemas.microsoft.com/office/infopath/2007/PartnerControls"/>
    </g5d8bab08a734613a13392a6103cdc6c>
    <g43c3c82cce940a89f67d0516f411072 xmlns="d5769076-9cbd-45ac-bd9c-848099da6b48">
      <Terms xmlns="http://schemas.microsoft.com/office/infopath/2007/PartnerControls"/>
    </g43c3c82cce940a89f67d0516f411072>
    <TaxCatchAll xmlns="43e275e3-8228-4251-95de-18700895d8e8"/>
  </documentManagement>
</p:properties>
</file>

<file path=customXml/itemProps1.xml><?xml version="1.0" encoding="utf-8"?>
<ds:datastoreItem xmlns:ds="http://schemas.openxmlformats.org/officeDocument/2006/customXml" ds:itemID="{D346C34E-4F00-4CE4-8492-8F1099DD3E1D}"/>
</file>

<file path=customXml/itemProps2.xml><?xml version="1.0" encoding="utf-8"?>
<ds:datastoreItem xmlns:ds="http://schemas.openxmlformats.org/officeDocument/2006/customXml" ds:itemID="{46356791-317D-418D-8AF3-A8FCCC55DDAA}"/>
</file>

<file path=customXml/itemProps3.xml><?xml version="1.0" encoding="utf-8"?>
<ds:datastoreItem xmlns:ds="http://schemas.openxmlformats.org/officeDocument/2006/customXml" ds:itemID="{6159CA66-E4BF-4A6E-AE4F-1100C2E672EE}"/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378</TotalTime>
  <Words>1244</Words>
  <Application>Microsoft Office PowerPoint</Application>
  <PresentationFormat>Presentación en pantalla (4:3)</PresentationFormat>
  <Paragraphs>72</Paragraphs>
  <Slides>12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7" baseType="lpstr">
      <vt:lpstr>Calibri</vt:lpstr>
      <vt:lpstr>Gill Sans MT</vt:lpstr>
      <vt:lpstr>Verdana</vt:lpstr>
      <vt:lpstr>Wingdings 2</vt:lpstr>
      <vt:lpstr>Solsticio</vt:lpstr>
      <vt:lpstr>Sextorsión o chantaje sexual</vt:lpstr>
      <vt:lpstr>Chantaje sexual</vt:lpstr>
      <vt:lpstr>Chantaje sexual</vt:lpstr>
      <vt:lpstr>¿Y antes de la tipificación penal? Derecho a la educación</vt:lpstr>
      <vt:lpstr>¿Y antes de la tipificación penal? Acceso a la justicia</vt:lpstr>
      <vt:lpstr>¿Y antes de la tipificación penal? Acceso a la justicia</vt:lpstr>
      <vt:lpstr>Respuesta legal antes de la ley.</vt:lpstr>
      <vt:lpstr>Respuesta legal antes de la ley.</vt:lpstr>
      <vt:lpstr>Problemas que pueden presentarse en su aplicación</vt:lpstr>
      <vt:lpstr>Diferencias en el abordaje del caso</vt:lpstr>
      <vt:lpstr>Diferencias en el abordaje del caso</vt:lpstr>
      <vt:lpstr>Soluciones propuestas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AlbertoH</dc:creator>
  <cp:lastModifiedBy>LOURDES MORALES BENAVENTE</cp:lastModifiedBy>
  <cp:revision>20</cp:revision>
  <cp:lastPrinted>2019-07-08T04:52:12Z</cp:lastPrinted>
  <dcterms:created xsi:type="dcterms:W3CDTF">2019-07-07T22:22:57Z</dcterms:created>
  <dcterms:modified xsi:type="dcterms:W3CDTF">2019-07-08T04:53:17Z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0x010100108477B9318800438E6058B33EF2BB1E</vt:lpwstr>
  </property>
</Properties>
</file>