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notesSlides/notesSlide15.xml" ContentType="application/vnd.openxmlformats-officedocument.presentationml.notesSlide+xml"/>
  <Override PartName="/ppt/charts/chart4.xml" ContentType="application/vnd.openxmlformats-officedocument.drawingml.chart+xml"/>
  <Override PartName="/ppt/notesSlides/notesSlide16.xml" ContentType="application/vnd.openxmlformats-officedocument.presentationml.notesSlide+xml"/>
  <Override PartName="/ppt/charts/chart5.xml" ContentType="application/vnd.openxmlformats-officedocument.drawingml.chart+xml"/>
  <Override PartName="/ppt/notesSlides/notesSlide17.xml" ContentType="application/vnd.openxmlformats-officedocument.presentationml.notesSlide+xml"/>
  <Override PartName="/ppt/charts/chart6.xml" ContentType="application/vnd.openxmlformats-officedocument.drawingml.chart+xml"/>
  <Override PartName="/ppt/drawings/drawing2.xml" ContentType="application/vnd.openxmlformats-officedocument.drawingml.chartshapes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ppt/notesSlides/notesSlide18.xml" ContentType="application/vnd.openxmlformats-officedocument.presentationml.notesSlide+xml"/>
  <Override PartName="/ppt/charts/chart8.xml" ContentType="application/vnd.openxmlformats-officedocument.drawingml.chart+xml"/>
  <Override PartName="/ppt/notesSlides/notesSlide19.xml" ContentType="application/vnd.openxmlformats-officedocument.presentationml.notesSlide+xml"/>
  <Override PartName="/ppt/charts/chart9.xml" ContentType="application/vnd.openxmlformats-officedocument.drawingml.chart+xml"/>
  <Override PartName="/ppt/notesSlides/notesSlide20.xml" ContentType="application/vnd.openxmlformats-officedocument.presentationml.notesSlide+xml"/>
  <Override PartName="/ppt/charts/chart10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3.xml" ContentType="application/vnd.ms-office.chartstyle+xml"/>
  <Override PartName="/ppt/charts/colors3.xml" ContentType="application/vnd.ms-office.chartcolorstyle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  <Override PartName="/ppt/charts/style9.xml" ContentType="application/vnd.ms-office.chartstyle+xml"/>
  <Override PartName="/ppt/charts/colors9.xml" ContentType="application/vnd.ms-office.chartcolorstyle+xml"/>
  <Override PartName="/ppt/charts/style10.xml" ContentType="application/vnd.ms-office.chartstyle+xml"/>
  <Override PartName="/ppt/charts/colors10.xml" ContentType="application/vnd.ms-office.chartcolorstyle+xml"/>
  <Override PartName="/ppt/charts/style11.xml" ContentType="application/vnd.ms-office.chartstyle+xml"/>
  <Override PartName="/ppt/charts/colors11.xml" ContentType="application/vnd.ms-office.chartcolorstyle+xml"/>
  <Override PartName="/ppt/charts/style12.xml" ContentType="application/vnd.ms-office.chartstyle+xml"/>
  <Override PartName="/ppt/charts/colors1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>
  <p:sldMasterIdLst>
    <p:sldMasterId id="2147483648" r:id="rId1"/>
    <p:sldMasterId id="2147483650" r:id="rId2"/>
  </p:sldMasterIdLst>
  <p:notesMasterIdLst>
    <p:notesMasterId r:id="rId36"/>
  </p:notesMasterIdLst>
  <p:sldIdLst>
    <p:sldId id="256" r:id="rId3"/>
    <p:sldId id="257" r:id="rId4"/>
    <p:sldId id="258" r:id="rId5"/>
    <p:sldId id="1033" r:id="rId6"/>
    <p:sldId id="1012" r:id="rId7"/>
    <p:sldId id="1013" r:id="rId8"/>
    <p:sldId id="1044" r:id="rId9"/>
    <p:sldId id="1036" r:id="rId10"/>
    <p:sldId id="267" r:id="rId11"/>
    <p:sldId id="1015" r:id="rId12"/>
    <p:sldId id="276" r:id="rId13"/>
    <p:sldId id="277" r:id="rId14"/>
    <p:sldId id="980" r:id="rId15"/>
    <p:sldId id="1016" r:id="rId16"/>
    <p:sldId id="1028" r:id="rId17"/>
    <p:sldId id="1046" r:id="rId18"/>
    <p:sldId id="1047" r:id="rId19"/>
    <p:sldId id="983" r:id="rId20"/>
    <p:sldId id="1008" r:id="rId21"/>
    <p:sldId id="1027" r:id="rId22"/>
    <p:sldId id="1042" r:id="rId23"/>
    <p:sldId id="984" r:id="rId24"/>
    <p:sldId id="1038" r:id="rId25"/>
    <p:sldId id="1040" r:id="rId26"/>
    <p:sldId id="1041" r:id="rId27"/>
    <p:sldId id="1017" r:id="rId28"/>
    <p:sldId id="1006" r:id="rId29"/>
    <p:sldId id="389" r:id="rId30"/>
    <p:sldId id="1030" r:id="rId31"/>
    <p:sldId id="1045" r:id="rId32"/>
    <p:sldId id="1024" r:id="rId33"/>
    <p:sldId id="604" r:id="rId34"/>
    <p:sldId id="971" r:id="rId35"/>
  </p:sldIdLst>
  <p:sldSz cx="12192000" cy="6858000"/>
  <p:notesSz cx="6858000" cy="9144000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Calibri" panose="020F0502020204030204" pitchFamily="34" charset="0"/>
        <a:ea typeface="+mn-ea"/>
        <a:cs typeface="Calibri" panose="020F0502020204030204" pitchFamily="34" charset="0"/>
        <a:sym typeface="Calibri" panose="020F050202020403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Calibri" panose="020F0502020204030204" pitchFamily="34" charset="0"/>
        <a:ea typeface="+mn-ea"/>
        <a:cs typeface="Calibri" panose="020F0502020204030204" pitchFamily="34" charset="0"/>
        <a:sym typeface="Calibri" panose="020F050202020403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Calibri" panose="020F0502020204030204" pitchFamily="34" charset="0"/>
        <a:ea typeface="+mn-ea"/>
        <a:cs typeface="Calibri" panose="020F0502020204030204" pitchFamily="34" charset="0"/>
        <a:sym typeface="Calibri" panose="020F050202020403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Calibri" panose="020F0502020204030204" pitchFamily="34" charset="0"/>
        <a:ea typeface="+mn-ea"/>
        <a:cs typeface="Calibri" panose="020F0502020204030204" pitchFamily="34" charset="0"/>
        <a:sym typeface="Calibri" panose="020F050202020403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Calibri" panose="020F0502020204030204" pitchFamily="34" charset="0"/>
        <a:ea typeface="+mn-ea"/>
        <a:cs typeface="Calibri" panose="020F0502020204030204" pitchFamily="34" charset="0"/>
        <a:sym typeface="Calibri" panose="020F0502020204030204" pitchFamily="34" charset="0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Calibri" panose="020F0502020204030204" pitchFamily="34" charset="0"/>
        <a:ea typeface="+mn-ea"/>
        <a:cs typeface="Calibri" panose="020F0502020204030204" pitchFamily="34" charset="0"/>
        <a:sym typeface="Calibri" panose="020F0502020204030204" pitchFamily="34" charset="0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Calibri" panose="020F0502020204030204" pitchFamily="34" charset="0"/>
        <a:ea typeface="+mn-ea"/>
        <a:cs typeface="Calibri" panose="020F0502020204030204" pitchFamily="34" charset="0"/>
        <a:sym typeface="Calibri" panose="020F0502020204030204" pitchFamily="34" charset="0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Calibri" panose="020F0502020204030204" pitchFamily="34" charset="0"/>
        <a:ea typeface="+mn-ea"/>
        <a:cs typeface="Calibri" panose="020F0502020204030204" pitchFamily="34" charset="0"/>
        <a:sym typeface="Calibri" panose="020F0502020204030204" pitchFamily="34" charset="0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Calibri" panose="020F0502020204030204" pitchFamily="34" charset="0"/>
        <a:ea typeface="+mn-ea"/>
        <a:cs typeface="Calibri" panose="020F0502020204030204" pitchFamily="34" charset="0"/>
        <a:sym typeface="Calibri" panose="020F050202020403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A003"/>
    <a:srgbClr val="E2BB19"/>
    <a:srgbClr val="CB8301"/>
    <a:srgbClr val="7E9F20"/>
    <a:srgbClr val="385539"/>
    <a:srgbClr val="D4BD36"/>
    <a:srgbClr val="689C35"/>
    <a:srgbClr val="2E4517"/>
    <a:srgbClr val="DCC23C"/>
    <a:srgbClr val="D5B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249" autoAdjust="0"/>
  </p:normalViewPr>
  <p:slideViewPr>
    <p:cSldViewPr>
      <p:cViewPr>
        <p:scale>
          <a:sx n="60" d="100"/>
          <a:sy n="60" d="100"/>
        </p:scale>
        <p:origin x="-900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1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2.xlsx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11.xml"/><Relationship Id="rId2" Type="http://schemas.microsoft.com/office/2011/relationships/chartColorStyle" Target="colors11.xml"/><Relationship Id="rId1" Type="http://schemas.openxmlformats.org/officeDocument/2006/relationships/oleObject" Target="Pasta2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Style" Target="style12.xml"/><Relationship Id="rId2" Type="http://schemas.microsoft.com/office/2011/relationships/chartColorStyle" Target="colors12.xml"/><Relationship Id="rId1" Type="http://schemas.openxmlformats.org/officeDocument/2006/relationships/oleObject" Target="file:///\\Volumes\grupos\Area%20de%20Gestao\Gabinete\COGES\Design\1-Produtos\1-Internos\3-Apresentac&#807;o&#771;es\2019\Previde&#770;ncia-11-03-19\Dados\gra&#769;ficos_v2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1.xml"/><Relationship Id="rId4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4.xlsx"/><Relationship Id="rId4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5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6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openxmlformats.org/officeDocument/2006/relationships/chartUserShapes" Target="../drawings/drawing2.xml"/><Relationship Id="rId1" Type="http://schemas.openxmlformats.org/officeDocument/2006/relationships/oleObject" Target="file:///\\Volumes\grupos\Area%20de%20Gestao\Gabinete\COGES\Design\1-Produtos\1-Internos\3-Apresentac&#807;o&#771;es\1-2019\Previde&#770;ncia\Resultado_previdencia.xlsx" TargetMode="External"/><Relationship Id="rId4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openxmlformats.org/officeDocument/2006/relationships/chartUserShapes" Target="../drawings/drawing3.xml"/><Relationship Id="rId1" Type="http://schemas.openxmlformats.org/officeDocument/2006/relationships/oleObject" Target="file:///\\Volumes\grupos\Area%20de%20Gestao\Gabinete\COGES\Design\1-Produtos\1-Internos\3-Apresentac&#807;o&#771;es\1-2019\Previde&#770;ncia\Resultado_previdencia.xlsx" TargetMode="External"/><Relationship Id="rId4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oleObject" Target="Pasta2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10.xml"/><Relationship Id="rId2" Type="http://schemas.microsoft.com/office/2011/relationships/chartColorStyle" Target="colors10.xml"/><Relationship Id="rId1" Type="http://schemas.openxmlformats.org/officeDocument/2006/relationships/oleObject" Target="Pasta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957290348020801E-2"/>
          <c:y val="0"/>
          <c:w val="0.9540309292707696"/>
          <c:h val="0.878124219500672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Planilha1!$B$1</c:f>
              <c:strCache>
                <c:ptCount val="1"/>
                <c:pt idx="0">
                  <c:v>Coluna3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2E4517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81A-402D-8F95-6309347B8DCF}"/>
              </c:ext>
            </c:extLst>
          </c:dPt>
          <c:dPt>
            <c:idx val="1"/>
            <c:invertIfNegative val="0"/>
            <c:bubble3D val="0"/>
            <c:spPr>
              <a:solidFill>
                <a:srgbClr val="DFA00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81A-402D-8F95-6309347B8DCF}"/>
              </c:ext>
            </c:extLst>
          </c:dPt>
          <c:dPt>
            <c:idx val="2"/>
            <c:invertIfNegative val="0"/>
            <c:bubble3D val="0"/>
            <c:spPr>
              <a:solidFill>
                <a:srgbClr val="CB830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81A-402D-8F95-6309347B8DCF}"/>
              </c:ext>
            </c:extLst>
          </c:dPt>
          <c:dPt>
            <c:idx val="3"/>
            <c:invertIfNegative val="0"/>
            <c:bubble3D val="0"/>
            <c:spPr>
              <a:solidFill>
                <a:srgbClr val="689C35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81A-402D-8F95-6309347B8DCF}"/>
              </c:ext>
            </c:extLst>
          </c:dPt>
          <c:dPt>
            <c:idx val="4"/>
            <c:invertIfNegative val="0"/>
            <c:bubble3D val="0"/>
            <c:spPr>
              <a:solidFill>
                <a:srgbClr val="D4BD36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81A-402D-8F95-6309347B8DC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Planilha1!$A$2:$A$6</c:f>
              <c:strCache>
                <c:ptCount val="5"/>
                <c:pt idx="0">
                  <c:v>Norte</c:v>
                </c:pt>
                <c:pt idx="1">
                  <c:v>Centro-Oeste</c:v>
                </c:pt>
                <c:pt idx="2">
                  <c:v>Nordeste</c:v>
                </c:pt>
                <c:pt idx="3">
                  <c:v>Sudeste</c:v>
                </c:pt>
                <c:pt idx="4">
                  <c:v>Sul</c:v>
                </c:pt>
              </c:strCache>
            </c:strRef>
          </c:cat>
          <c:val>
            <c:numRef>
              <c:f>Planilha1!$B$2:$B$6</c:f>
              <c:numCache>
                <c:formatCode>General</c:formatCode>
                <c:ptCount val="5"/>
                <c:pt idx="0">
                  <c:v>82</c:v>
                </c:pt>
                <c:pt idx="1">
                  <c:v>83.1</c:v>
                </c:pt>
                <c:pt idx="2">
                  <c:v>82.7</c:v>
                </c:pt>
                <c:pt idx="3">
                  <c:v>84.3</c:v>
                </c:pt>
                <c:pt idx="4">
                  <c:v>84.2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F81A-402D-8F95-6309347B8DCF}"/>
            </c:ext>
          </c:extLst>
        </c:ser>
        <c:ser>
          <c:idx val="1"/>
          <c:order val="1"/>
          <c:tx>
            <c:strRef>
              <c:f>Planilha1!$C$1</c:f>
              <c:strCache>
                <c:ptCount val="1"/>
                <c:pt idx="0">
                  <c:v>Coluna1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Planilha1!$A$2:$A$6</c:f>
              <c:strCache>
                <c:ptCount val="5"/>
                <c:pt idx="0">
                  <c:v>Norte</c:v>
                </c:pt>
                <c:pt idx="1">
                  <c:v>Centro-Oeste</c:v>
                </c:pt>
                <c:pt idx="2">
                  <c:v>Nordeste</c:v>
                </c:pt>
                <c:pt idx="3">
                  <c:v>Sudeste</c:v>
                </c:pt>
                <c:pt idx="4">
                  <c:v>Sul</c:v>
                </c:pt>
              </c:strCache>
            </c:strRef>
          </c:cat>
          <c:val>
            <c:numRef>
              <c:f>Planilha1!$C$2:$C$6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F81A-402D-8F95-6309347B8DCF}"/>
            </c:ext>
          </c:extLst>
        </c:ser>
        <c:ser>
          <c:idx val="2"/>
          <c:order val="2"/>
          <c:tx>
            <c:strRef>
              <c:f>Planilha1!$D$1</c:f>
              <c:strCache>
                <c:ptCount val="1"/>
                <c:pt idx="0">
                  <c:v>Coluna2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Planilha1!$A$2:$A$6</c:f>
              <c:strCache>
                <c:ptCount val="5"/>
                <c:pt idx="0">
                  <c:v>Norte</c:v>
                </c:pt>
                <c:pt idx="1">
                  <c:v>Centro-Oeste</c:v>
                </c:pt>
                <c:pt idx="2">
                  <c:v>Nordeste</c:v>
                </c:pt>
                <c:pt idx="3">
                  <c:v>Sudeste</c:v>
                </c:pt>
                <c:pt idx="4">
                  <c:v>Sul</c:v>
                </c:pt>
              </c:strCache>
            </c:strRef>
          </c:cat>
          <c:val>
            <c:numRef>
              <c:f>Planilha1!$D$2:$D$6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F81A-402D-8F95-6309347B8DC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79"/>
        <c:overlap val="-27"/>
        <c:axId val="39795712"/>
        <c:axId val="39817984"/>
      </c:barChart>
      <c:catAx>
        <c:axId val="3979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9817984"/>
        <c:crosses val="autoZero"/>
        <c:auto val="0"/>
        <c:lblAlgn val="ctr"/>
        <c:lblOffset val="100"/>
        <c:noMultiLvlLbl val="0"/>
      </c:catAx>
      <c:valAx>
        <c:axId val="39817984"/>
        <c:scaling>
          <c:orientation val="minMax"/>
          <c:max val="100"/>
          <c:min val="70"/>
        </c:scaling>
        <c:delete val="1"/>
        <c:axPos val="l"/>
        <c:numFmt formatCode="General" sourceLinked="1"/>
        <c:majorTickMark val="none"/>
        <c:minorTickMark val="none"/>
        <c:tickLblPos val="nextTo"/>
        <c:crossAx val="3979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sz="1320" b="1" i="0" baseline="0" dirty="0">
                <a:solidFill>
                  <a:schemeClr val="tx1"/>
                </a:solidFill>
                <a:effectLst/>
                <a:latin typeface="Helvetica" pitchFamily="2" charset="0"/>
              </a:rPr>
              <a:t>TR com 40 anos de contribuição </a:t>
            </a:r>
            <a:endParaRPr lang="pt-BR" sz="1320" dirty="0">
              <a:solidFill>
                <a:schemeClr val="tx1"/>
              </a:solidFill>
              <a:effectLst/>
              <a:latin typeface="Helvetica" pitchFamily="2" charset="0"/>
            </a:endParaRPr>
          </a:p>
        </c:rich>
      </c:tx>
      <c:layout>
        <c:manualLayout>
          <c:xMode val="edge"/>
          <c:yMode val="edge"/>
          <c:x val="1.0935922756199258E-2"/>
          <c:y val="1.3229166666666667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2004882598200571"/>
          <c:y val="9.7895833333333335E-2"/>
          <c:w val="0.85440439616706898"/>
          <c:h val="0.8948881944444444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69964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E3BC1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29A2-774F-9C13-008A4EC4FBFC}"/>
              </c:ext>
            </c:extLst>
          </c:dPt>
          <c:dPt>
            <c:idx val="20"/>
            <c:invertIfNegative val="0"/>
            <c:bubble3D val="0"/>
            <c:spPr>
              <a:solidFill>
                <a:srgbClr val="E3BC1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9A2-774F-9C13-008A4EC4FBFC}"/>
              </c:ext>
            </c:extLst>
          </c:dPt>
          <c:dLbls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1" i="0" u="none" strike="noStrike" kern="1200" baseline="0">
                      <a:solidFill>
                        <a:schemeClr val="bg2">
                          <a:lumMod val="50000"/>
                        </a:schemeClr>
                      </a:solidFill>
                      <a:latin typeface="Helvetica" pitchFamily="2" charset="0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1" i="0" u="none" strike="noStrike" kern="1200" baseline="0">
                      <a:solidFill>
                        <a:schemeClr val="bg2">
                          <a:lumMod val="50000"/>
                        </a:schemeClr>
                      </a:solidFill>
                      <a:latin typeface="Helvetica" pitchFamily="2" charset="0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1" i="0" u="none" strike="noStrike" kern="1200" baseline="0">
                    <a:solidFill>
                      <a:schemeClr val="bg1"/>
                    </a:solidFill>
                    <a:latin typeface="Helvetica" pitchFamily="2" charset="0"/>
                    <a:ea typeface="+mn-ea"/>
                    <a:cs typeface="+mn-cs"/>
                  </a:defRPr>
                </a:pPr>
                <a:endParaRPr lang="pt-B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Planilha1!$G$27:$G$48</c:f>
              <c:strCache>
                <c:ptCount val="22"/>
                <c:pt idx="0">
                  <c:v>Paraguai</c:v>
                </c:pt>
                <c:pt idx="1">
                  <c:v>Brasil</c:v>
                </c:pt>
                <c:pt idx="2">
                  <c:v>Nicaragua</c:v>
                </c:pt>
                <c:pt idx="3">
                  <c:v>Panama</c:v>
                </c:pt>
                <c:pt idx="4">
                  <c:v>Honduras</c:v>
                </c:pt>
                <c:pt idx="5">
                  <c:v>Equador</c:v>
                </c:pt>
                <c:pt idx="6">
                  <c:v>Guatemala</c:v>
                </c:pt>
                <c:pt idx="7">
                  <c:v>Belize</c:v>
                </c:pt>
                <c:pt idx="8">
                  <c:v>Guiana</c:v>
                </c:pt>
                <c:pt idx="9">
                  <c:v>Barramas</c:v>
                </c:pt>
                <c:pt idx="10">
                  <c:v>Barbados</c:v>
                </c:pt>
                <c:pt idx="11">
                  <c:v>Costa Rica</c:v>
                </c:pt>
                <c:pt idx="12">
                  <c:v>Trinidad</c:v>
                </c:pt>
                <c:pt idx="13">
                  <c:v>Peru</c:v>
                </c:pt>
                <c:pt idx="14">
                  <c:v>Haiti</c:v>
                </c:pt>
                <c:pt idx="15">
                  <c:v>Colômbia</c:v>
                </c:pt>
                <c:pt idx="16">
                  <c:v>Argentina</c:v>
                </c:pt>
                <c:pt idx="17">
                  <c:v>Uruguai</c:v>
                </c:pt>
                <c:pt idx="18">
                  <c:v>Jamaica</c:v>
                </c:pt>
                <c:pt idx="20">
                  <c:v>OCDE</c:v>
                </c:pt>
                <c:pt idx="21">
                  <c:v>ALC</c:v>
                </c:pt>
              </c:strCache>
            </c:strRef>
          </c:cat>
          <c:val>
            <c:numRef>
              <c:f>Planilha1!$H$27:$H$48</c:f>
              <c:numCache>
                <c:formatCode>0%</c:formatCode>
                <c:ptCount val="22"/>
                <c:pt idx="0">
                  <c:v>1</c:v>
                </c:pt>
                <c:pt idx="1">
                  <c:v>1</c:v>
                </c:pt>
                <c:pt idx="2">
                  <c:v>0.91</c:v>
                </c:pt>
                <c:pt idx="3">
                  <c:v>0.85</c:v>
                </c:pt>
                <c:pt idx="4">
                  <c:v>0.75</c:v>
                </c:pt>
                <c:pt idx="5">
                  <c:v>1</c:v>
                </c:pt>
                <c:pt idx="6">
                  <c:v>0.7</c:v>
                </c:pt>
                <c:pt idx="7">
                  <c:v>0.6</c:v>
                </c:pt>
                <c:pt idx="8">
                  <c:v>0.65</c:v>
                </c:pt>
                <c:pt idx="9">
                  <c:v>0.6</c:v>
                </c:pt>
                <c:pt idx="10">
                  <c:v>0.6</c:v>
                </c:pt>
                <c:pt idx="11">
                  <c:v>0.69</c:v>
                </c:pt>
                <c:pt idx="12">
                  <c:v>0.57999999999999996</c:v>
                </c:pt>
                <c:pt idx="13">
                  <c:v>0.5</c:v>
                </c:pt>
                <c:pt idx="14">
                  <c:v>0.33</c:v>
                </c:pt>
                <c:pt idx="15">
                  <c:v>0.8</c:v>
                </c:pt>
                <c:pt idx="16">
                  <c:v>0.72</c:v>
                </c:pt>
                <c:pt idx="17">
                  <c:v>0.53</c:v>
                </c:pt>
                <c:pt idx="18">
                  <c:v>0.33</c:v>
                </c:pt>
                <c:pt idx="20">
                  <c:v>0.55000000000000004</c:v>
                </c:pt>
                <c:pt idx="21">
                  <c:v>0.64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9A2-774F-9C13-008A4EC4FB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"/>
        <c:axId val="111984640"/>
        <c:axId val="111986176"/>
      </c:barChart>
      <c:catAx>
        <c:axId val="1119846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pPr>
            <a:endParaRPr lang="pt-BR"/>
          </a:p>
        </c:txPr>
        <c:crossAx val="111986176"/>
        <c:crosses val="autoZero"/>
        <c:auto val="1"/>
        <c:lblAlgn val="ctr"/>
        <c:lblOffset val="100"/>
        <c:noMultiLvlLbl val="0"/>
      </c:catAx>
      <c:valAx>
        <c:axId val="11198617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11984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159658024077236E-4"/>
          <c:y val="0"/>
          <c:w val="0.99981840341975925"/>
          <c:h val="0.76989024240305948"/>
        </c:manualLayout>
      </c:layout>
      <c:lineChart>
        <c:grouping val="standard"/>
        <c:varyColors val="0"/>
        <c:ser>
          <c:idx val="1"/>
          <c:order val="0"/>
          <c:tx>
            <c:v>Com reforma da Previdência</c:v>
          </c:tx>
          <c:spPr>
            <a:ln w="31750" cap="rnd">
              <a:solidFill>
                <a:srgbClr val="395539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395539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rgbClr val="395539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gráficos!$C$6:$C$16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gráficos!$E$6:$E$16</c:f>
              <c:numCache>
                <c:formatCode>General</c:formatCode>
                <c:ptCount val="11"/>
                <c:pt idx="5" formatCode="0.0">
                  <c:v>1.1175791817495062</c:v>
                </c:pt>
                <c:pt idx="6" formatCode="0.0">
                  <c:v>2.87323</c:v>
                </c:pt>
                <c:pt idx="7" formatCode="0.0">
                  <c:v>2.87697</c:v>
                </c:pt>
                <c:pt idx="8" formatCode="0.0">
                  <c:v>2.9275099999999998</c:v>
                </c:pt>
                <c:pt idx="9" formatCode="0.0">
                  <c:v>3.0823399999999999</c:v>
                </c:pt>
                <c:pt idx="10" formatCode="0.0">
                  <c:v>3.25238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04BA-494A-AB9A-7F46158C6330}"/>
            </c:ext>
          </c:extLst>
        </c:ser>
        <c:ser>
          <c:idx val="2"/>
          <c:order val="1"/>
          <c:tx>
            <c:v>Sem reforma da Previdência</c:v>
          </c:tx>
          <c:spPr>
            <a:ln w="31750" cap="rnd">
              <a:solidFill>
                <a:srgbClr val="54291F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54291F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rgbClr val="54291F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gráficos!$C$6:$C$16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gráficos!$F$6:$F$16</c:f>
              <c:numCache>
                <c:formatCode>General</c:formatCode>
                <c:ptCount val="11"/>
                <c:pt idx="5" formatCode="0.0">
                  <c:v>1.1175791817495062</c:v>
                </c:pt>
                <c:pt idx="6" formatCode="0.0">
                  <c:v>0.7762</c:v>
                </c:pt>
                <c:pt idx="7" formatCode="0.0">
                  <c:v>0.27839999999999954</c:v>
                </c:pt>
                <c:pt idx="8" formatCode="0.0">
                  <c:v>-0.45262000000000002</c:v>
                </c:pt>
                <c:pt idx="9" formatCode="0.0">
                  <c:v>-1.0969000000000007</c:v>
                </c:pt>
                <c:pt idx="10" formatCode="0.0">
                  <c:v>-1.8098200000000002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04BA-494A-AB9A-7F46158C6330}"/>
            </c:ext>
          </c:extLst>
        </c:ser>
        <c:ser>
          <c:idx val="3"/>
          <c:order val="2"/>
          <c:tx>
            <c:v>Realizado</c:v>
          </c:tx>
          <c:spPr>
            <a:ln w="31750" cap="rnd">
              <a:solidFill>
                <a:srgbClr val="3A6D88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3A6D88"/>
              </a:solidFill>
              <a:ln>
                <a:noFill/>
              </a:ln>
              <a:effectLst/>
            </c:spPr>
          </c:marker>
          <c:dPt>
            <c:idx val="4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04BA-494A-AB9A-7F46158C6330}"/>
              </c:ext>
            </c:extLst>
          </c:dPt>
          <c:dLbls>
            <c:dLbl>
              <c:idx val="2"/>
              <c:layout>
                <c:manualLayout>
                  <c:x val="-1.3646666266872694E-2"/>
                  <c:y val="-5.810939172376413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4BA-494A-AB9A-7F46158C6330}"/>
                </c:ext>
              </c:extLst>
            </c:dLbl>
            <c:dLbl>
              <c:idx val="3"/>
              <c:layout>
                <c:manualLayout>
                  <c:x val="-3.5100401792991724E-2"/>
                  <c:y val="-5.115641193394121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4BA-494A-AB9A-7F46158C6330}"/>
                </c:ext>
              </c:extLst>
            </c:dLbl>
            <c:dLbl>
              <c:idx val="5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04BA-494A-AB9A-7F46158C633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rgbClr val="002942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gráficos!$C$6:$C$16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gráficos!$G$6:$G$16</c:f>
              <c:numCache>
                <c:formatCode>0.0</c:formatCode>
                <c:ptCount val="11"/>
                <c:pt idx="0">
                  <c:v>3</c:v>
                </c:pt>
                <c:pt idx="1">
                  <c:v>0.5</c:v>
                </c:pt>
                <c:pt idx="2">
                  <c:v>-3.5</c:v>
                </c:pt>
                <c:pt idx="3">
                  <c:v>-3.3</c:v>
                </c:pt>
                <c:pt idx="4">
                  <c:v>1.0638612600035069</c:v>
                </c:pt>
                <c:pt idx="5">
                  <c:v>1.1175791817495062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04BA-494A-AB9A-7F46158C633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2048384"/>
        <c:axId val="112066560"/>
      </c:lineChart>
      <c:catAx>
        <c:axId val="112048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6350" cap="flat" cmpd="sng" algn="ctr">
            <a:solidFill>
              <a:schemeClr val="bg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cap="all" baseline="0">
                <a:solidFill>
                  <a:schemeClr val="bg2">
                    <a:lumMod val="2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pt-BR"/>
          </a:p>
        </c:txPr>
        <c:crossAx val="112066560"/>
        <c:crosses val="autoZero"/>
        <c:auto val="1"/>
        <c:lblAlgn val="ctr"/>
        <c:lblOffset val="100"/>
        <c:noMultiLvlLbl val="0"/>
      </c:catAx>
      <c:valAx>
        <c:axId val="11206656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2048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7535109376042598E-4"/>
          <c:y val="0.92872210253729015"/>
          <c:w val="0.9980781166336572"/>
          <c:h val="6.726158307013423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bg2">
                  <a:lumMod val="2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i="1" dirty="0" err="1"/>
              <a:t>Concorda</a:t>
            </a:r>
            <a:r>
              <a:rPr lang="en-US" i="1" baseline="0" dirty="0"/>
              <a:t> </a:t>
            </a:r>
            <a:r>
              <a:rPr lang="en-US" i="1" baseline="0" dirty="0" err="1"/>
              <a:t>ou</a:t>
            </a:r>
            <a:r>
              <a:rPr lang="en-US" i="1" baseline="0" dirty="0"/>
              <a:t> </a:t>
            </a:r>
            <a:r>
              <a:rPr lang="en-US" i="1" baseline="0" dirty="0" err="1"/>
              <a:t>discorda</a:t>
            </a:r>
            <a:r>
              <a:rPr lang="en-US" i="1" baseline="0" dirty="0"/>
              <a:t> que é </a:t>
            </a:r>
            <a:r>
              <a:rPr lang="en-US" i="1" baseline="0" dirty="0" err="1"/>
              <a:t>preciso</a:t>
            </a:r>
            <a:r>
              <a:rPr lang="en-US" i="1" baseline="0" dirty="0"/>
              <a:t> </a:t>
            </a:r>
            <a:r>
              <a:rPr lang="en-US" i="1" baseline="0" dirty="0" err="1"/>
              <a:t>reformar</a:t>
            </a:r>
            <a:r>
              <a:rPr lang="en-US" i="1" baseline="0" dirty="0"/>
              <a:t> a </a:t>
            </a:r>
            <a:r>
              <a:rPr lang="en-US" i="1" baseline="0" dirty="0" err="1"/>
              <a:t>Previdência</a:t>
            </a:r>
            <a:endParaRPr lang="en-US" i="1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734098902004192"/>
          <c:y val="0.22057733911445435"/>
          <c:w val="0.40450870982301884"/>
          <c:h val="0.59531874004985941"/>
        </c:manualLayout>
      </c:layout>
      <c:pieChart>
        <c:varyColors val="1"/>
        <c:ser>
          <c:idx val="0"/>
          <c:order val="0"/>
          <c:tx>
            <c:strRef>
              <c:f>Planilha1!$B$1</c:f>
              <c:strCache>
                <c:ptCount val="1"/>
                <c:pt idx="0">
                  <c:v>Vendas</c:v>
                </c:pt>
              </c:strCache>
            </c:strRef>
          </c:tx>
          <c:dPt>
            <c:idx val="0"/>
            <c:bubble3D val="0"/>
            <c:spPr>
              <a:solidFill>
                <a:srgbClr val="689C35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595-4BFA-B089-20993DFE2CAD}"/>
              </c:ext>
            </c:extLst>
          </c:dPt>
          <c:dPt>
            <c:idx val="1"/>
            <c:bubble3D val="0"/>
            <c:spPr>
              <a:solidFill>
                <a:srgbClr val="84C147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595-4BFA-B089-20993DFE2CAD}"/>
              </c:ext>
            </c:extLst>
          </c:dPt>
          <c:dPt>
            <c:idx val="2"/>
            <c:bubble3D val="0"/>
            <c:spPr>
              <a:solidFill>
                <a:srgbClr val="0070C0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595-4BFA-B089-20993DFE2CAD}"/>
              </c:ext>
            </c:extLst>
          </c:dPt>
          <c:dPt>
            <c:idx val="3"/>
            <c:bubble3D val="0"/>
            <c:spPr>
              <a:solidFill>
                <a:srgbClr val="2E4517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595-4BFA-B089-20993DFE2CAD}"/>
              </c:ext>
            </c:extLst>
          </c:dPt>
          <c:dPt>
            <c:idx val="4"/>
            <c:bubble3D val="0"/>
            <c:spPr>
              <a:solidFill>
                <a:srgbClr val="DCC23C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4595-4BFA-B089-20993DFE2CAD}"/>
              </c:ext>
            </c:extLst>
          </c:dPt>
          <c:dPt>
            <c:idx val="5"/>
            <c:bubble3D val="0"/>
            <c:spPr>
              <a:solidFill>
                <a:srgbClr val="CB830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4595-4BFA-B089-20993DFE2CAD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31%</a:t>
                    </a:r>
                    <a:endParaRPr lang="pt-BR" dirty="0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4595-4BFA-B089-20993DFE2CA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Planilha1!$A$2:$A$7</c:f>
              <c:strCache>
                <c:ptCount val="6"/>
                <c:pt idx="0">
                  <c:v>Concorda totalmente</c:v>
                </c:pt>
                <c:pt idx="1">
                  <c:v>Concorda em parte</c:v>
                </c:pt>
                <c:pt idx="2">
                  <c:v>Não concorda e nem discorda (espontânea)</c:v>
                </c:pt>
                <c:pt idx="3">
                  <c:v>Discorda em parte</c:v>
                </c:pt>
                <c:pt idx="4">
                  <c:v>Discorda totalmente</c:v>
                </c:pt>
                <c:pt idx="5">
                  <c:v>Não sabe/ não respondeu</c:v>
                </c:pt>
              </c:strCache>
            </c:strRef>
          </c:cat>
          <c:val>
            <c:numRef>
              <c:f>Planilha1!$B$2:$B$7</c:f>
              <c:numCache>
                <c:formatCode>0%</c:formatCode>
                <c:ptCount val="6"/>
                <c:pt idx="0">
                  <c:v>0.31</c:v>
                </c:pt>
                <c:pt idx="1">
                  <c:v>0.28000000000000003</c:v>
                </c:pt>
                <c:pt idx="2">
                  <c:v>0.01</c:v>
                </c:pt>
                <c:pt idx="3">
                  <c:v>0.13</c:v>
                </c:pt>
                <c:pt idx="4">
                  <c:v>0.23</c:v>
                </c:pt>
                <c:pt idx="5">
                  <c:v>0.05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4595-4BFA-B089-20993DFE2CAD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4142076921202579E-2"/>
          <c:y val="0.89004681744094494"/>
          <c:w val="0.93546945325308661"/>
          <c:h val="0.10995318255905502"/>
        </c:manualLayout>
      </c:layout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8971324910830799E-3"/>
          <c:y val="9.8625906026780022E-2"/>
          <c:w val="0.9776247912752648"/>
          <c:h val="0.8513691736640058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Planilha1!$B$1</c:f>
              <c:strCache>
                <c:ptCount val="1"/>
                <c:pt idx="0">
                  <c:v>Previdência e Assistência</c:v>
                </c:pt>
              </c:strCache>
            </c:strRef>
          </c:tx>
          <c:spPr>
            <a:solidFill>
              <a:srgbClr val="E2BB19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Planilha1!$A$2:$A$7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Planilha1!$B$2:$B$7</c:f>
              <c:numCache>
                <c:formatCode>General</c:formatCode>
                <c:ptCount val="6"/>
                <c:pt idx="0">
                  <c:v>589.1</c:v>
                </c:pt>
                <c:pt idx="1">
                  <c:v>639.1</c:v>
                </c:pt>
                <c:pt idx="2">
                  <c:v>730.6</c:v>
                </c:pt>
                <c:pt idx="3">
                  <c:v>793.8</c:v>
                </c:pt>
                <c:pt idx="4">
                  <c:v>830.6</c:v>
                </c:pt>
                <c:pt idx="5">
                  <c:v>903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43E-4A67-AED9-33CAFDF7468B}"/>
            </c:ext>
          </c:extLst>
        </c:ser>
        <c:ser>
          <c:idx val="1"/>
          <c:order val="1"/>
          <c:tx>
            <c:strRef>
              <c:f>Planilha1!$C$1</c:f>
              <c:strCache>
                <c:ptCount val="1"/>
                <c:pt idx="0">
                  <c:v>Investimento</c:v>
                </c:pt>
              </c:strCache>
            </c:strRef>
          </c:tx>
          <c:spPr>
            <a:solidFill>
              <a:srgbClr val="385539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0312500000000001E-2"/>
                  <c:y val="-9.37499942328998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43E-4A67-AED9-33CAFDF7468B}"/>
                </c:ext>
              </c:extLst>
            </c:dLbl>
            <c:dLbl>
              <c:idx val="1"/>
              <c:layout>
                <c:manualLayout>
                  <c:x val="2.0312499999999942E-2"/>
                  <c:y val="2.343749855822388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Helvetica" panose="020B0604020202020204" pitchFamily="34" charset="0"/>
                      <a:ea typeface="+mn-ea"/>
                      <a:cs typeface="Helvetica" panose="020B0604020202020204" pitchFamily="34" charset="0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5.194525098425197E-2"/>
                      <c:h val="6.117187123696658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043E-4A67-AED9-33CAFDF7468B}"/>
                </c:ext>
              </c:extLst>
            </c:dLbl>
            <c:dLbl>
              <c:idx val="2"/>
              <c:layout>
                <c:manualLayout>
                  <c:x val="1.5625E-2"/>
                  <c:y val="-8.5936501967686754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43E-4A67-AED9-33CAFDF7468B}"/>
                </c:ext>
              </c:extLst>
            </c:dLbl>
            <c:dLbl>
              <c:idx val="3"/>
              <c:layout>
                <c:manualLayout>
                  <c:x val="1.5625E-2"/>
                  <c:y val="-2.343749855822474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43E-4A67-AED9-33CAFDF7468B}"/>
                </c:ext>
              </c:extLst>
            </c:dLbl>
            <c:dLbl>
              <c:idx val="4"/>
              <c:layout>
                <c:manualLayout>
                  <c:x val="1.2499999999999886E-2"/>
                  <c:y val="-7.03124956746742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43E-4A67-AED9-33CAFDF7468B}"/>
                </c:ext>
              </c:extLst>
            </c:dLbl>
            <c:dLbl>
              <c:idx val="5"/>
              <c:layout>
                <c:manualLayout>
                  <c:x val="9.3750000000001141E-3"/>
                  <c:y val="-7.03124956746742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43E-4A67-AED9-33CAFDF7468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Planilha1!$A$2:$A$7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Planilha1!$C$2:$C$7</c:f>
              <c:numCache>
                <c:formatCode>General</c:formatCode>
                <c:ptCount val="6"/>
                <c:pt idx="0">
                  <c:v>77.5</c:v>
                </c:pt>
                <c:pt idx="1">
                  <c:v>55.3</c:v>
                </c:pt>
                <c:pt idx="2">
                  <c:v>64.900000000000006</c:v>
                </c:pt>
                <c:pt idx="3">
                  <c:v>45.6</c:v>
                </c:pt>
                <c:pt idx="4">
                  <c:v>53.1</c:v>
                </c:pt>
                <c:pt idx="5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43E-4A67-AED9-33CAFDF7468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5113856"/>
        <c:axId val="125115392"/>
        <c:axId val="0"/>
      </c:bar3DChart>
      <c:catAx>
        <c:axId val="125113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pt-BR"/>
          </a:p>
        </c:txPr>
        <c:crossAx val="125115392"/>
        <c:crosses val="autoZero"/>
        <c:auto val="1"/>
        <c:lblAlgn val="ctr"/>
        <c:lblOffset val="100"/>
        <c:noMultiLvlLbl val="0"/>
      </c:catAx>
      <c:valAx>
        <c:axId val="1251153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5113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1.4927534448818891E-2"/>
          <c:y val="0.91895461045122273"/>
          <c:w val="0.49912374993159953"/>
          <c:h val="6.11872992500823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7187500000000001E-2"/>
          <c:y val="0.20030609004022576"/>
          <c:w val="0.96562499999999996"/>
          <c:h val="0.7279986018701646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Planilha1!$B$1</c:f>
              <c:strCache>
                <c:ptCount val="1"/>
                <c:pt idx="0">
                  <c:v>Previdência e Assistência</c:v>
                </c:pt>
              </c:strCache>
            </c:strRef>
          </c:tx>
          <c:spPr>
            <a:solidFill>
              <a:srgbClr val="E2BB19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1874999999999943E-2"/>
                  <c:y val="-1.171874927911237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Helvetica" panose="020B0604020202020204" pitchFamily="34" charset="0"/>
                      <a:ea typeface="+mn-ea"/>
                      <a:cs typeface="Helvetica" panose="020B0604020202020204" pitchFamily="34" charset="0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278-4655-B64F-F06D68DF61B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Planilha1!$A$2</c:f>
              <c:numCache>
                <c:formatCode>General</c:formatCode>
                <c:ptCount val="1"/>
                <c:pt idx="0">
                  <c:v>2019</c:v>
                </c:pt>
              </c:numCache>
            </c:numRef>
          </c:cat>
          <c:val>
            <c:numRef>
              <c:f>Planilha1!$B$2</c:f>
              <c:numCache>
                <c:formatCode>General</c:formatCode>
                <c:ptCount val="1"/>
                <c:pt idx="0">
                  <c:v>903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278-4655-B64F-F06D68DF61B4}"/>
            </c:ext>
          </c:extLst>
        </c:ser>
        <c:ser>
          <c:idx val="1"/>
          <c:order val="1"/>
          <c:tx>
            <c:strRef>
              <c:f>Planilha1!$C$1</c:f>
              <c:strCache>
                <c:ptCount val="1"/>
                <c:pt idx="0">
                  <c:v>Investimento</c:v>
                </c:pt>
              </c:strCache>
            </c:strRef>
          </c:tx>
          <c:spPr>
            <a:solidFill>
              <a:srgbClr val="385539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5000000000000001E-2"/>
                  <c:y val="-4.016198330104411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Helvetica" panose="020B0604020202020204" pitchFamily="34" charset="0"/>
                      <a:ea typeface="+mn-ea"/>
                      <a:cs typeface="Helvetica" panose="020B0604020202020204" pitchFamily="34" charset="0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278-4655-B64F-F06D68DF61B4}"/>
                </c:ext>
              </c:extLst>
            </c:dLbl>
            <c:dLbl>
              <c:idx val="1"/>
              <c:layout>
                <c:manualLayout>
                  <c:x val="2.0312499999999942E-2"/>
                  <c:y val="2.343749855822388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Helvetica" panose="020B0604020202020204" pitchFamily="34" charset="0"/>
                      <a:ea typeface="+mn-ea"/>
                      <a:cs typeface="Helvetica" panose="020B0604020202020204" pitchFamily="34" charset="0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5.194525098425197E-2"/>
                      <c:h val="6.117187123696658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8278-4655-B64F-F06D68DF61B4}"/>
                </c:ext>
              </c:extLst>
            </c:dLbl>
            <c:dLbl>
              <c:idx val="2"/>
              <c:layout>
                <c:manualLayout>
                  <c:x val="1.5625E-2"/>
                  <c:y val="-8.5936501967686754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278-4655-B64F-F06D68DF61B4}"/>
                </c:ext>
              </c:extLst>
            </c:dLbl>
            <c:dLbl>
              <c:idx val="3"/>
              <c:layout>
                <c:manualLayout>
                  <c:x val="1.5625E-2"/>
                  <c:y val="-2.343749855822474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278-4655-B64F-F06D68DF61B4}"/>
                </c:ext>
              </c:extLst>
            </c:dLbl>
            <c:dLbl>
              <c:idx val="4"/>
              <c:layout>
                <c:manualLayout>
                  <c:x val="1.2499999999999886E-2"/>
                  <c:y val="-7.03124956746742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278-4655-B64F-F06D68DF61B4}"/>
                </c:ext>
              </c:extLst>
            </c:dLbl>
            <c:dLbl>
              <c:idx val="5"/>
              <c:layout>
                <c:manualLayout>
                  <c:x val="9.3750000000001141E-3"/>
                  <c:y val="-7.03124956746742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278-4655-B64F-F06D68DF61B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Planilha1!$A$2</c:f>
              <c:numCache>
                <c:formatCode>General</c:formatCode>
                <c:ptCount val="1"/>
                <c:pt idx="0">
                  <c:v>2019</c:v>
                </c:pt>
              </c:numCache>
            </c:numRef>
          </c:cat>
          <c:val>
            <c:numRef>
              <c:f>Planilha1!$C$2</c:f>
              <c:numCache>
                <c:formatCode>General</c:formatCode>
                <c:ptCount val="1"/>
                <c:pt idx="0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8278-4655-B64F-F06D68DF61B4}"/>
            </c:ext>
          </c:extLst>
        </c:ser>
        <c:ser>
          <c:idx val="2"/>
          <c:order val="2"/>
          <c:tx>
            <c:strRef>
              <c:f>Planilha1!$D$1</c:f>
              <c:strCache>
                <c:ptCount val="1"/>
                <c:pt idx="0">
                  <c:v>Saúde</c:v>
                </c:pt>
              </c:strCache>
            </c:strRef>
          </c:tx>
          <c:spPr>
            <a:solidFill>
              <a:srgbClr val="689C35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4.2187499999999885E-2"/>
                  <c:y val="-3.943285270972277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Helvetica" panose="020B0604020202020204" pitchFamily="34" charset="0"/>
                      <a:ea typeface="+mn-ea"/>
                      <a:cs typeface="Helvetica" panose="020B0604020202020204" pitchFamily="34" charset="0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6.152349901574803E-2"/>
                      <c:h val="6.270852263960087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8278-4655-B64F-F06D68DF61B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Planilha1!$A$2</c:f>
              <c:numCache>
                <c:formatCode>General</c:formatCode>
                <c:ptCount val="1"/>
                <c:pt idx="0">
                  <c:v>2019</c:v>
                </c:pt>
              </c:numCache>
            </c:numRef>
          </c:cat>
          <c:val>
            <c:numRef>
              <c:f>Planilha1!$D$2</c:f>
              <c:numCache>
                <c:formatCode>General</c:formatCode>
                <c:ptCount val="1"/>
                <c:pt idx="0">
                  <c:v>132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8278-4655-B64F-F06D68DF61B4}"/>
            </c:ext>
          </c:extLst>
        </c:ser>
        <c:ser>
          <c:idx val="3"/>
          <c:order val="3"/>
          <c:tx>
            <c:strRef>
              <c:f>Planilha1!$E$1</c:f>
              <c:strCache>
                <c:ptCount val="1"/>
                <c:pt idx="0">
                  <c:v>Educação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4.5312499999999999E-2"/>
                  <c:y val="-2.73668112537932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278-4655-B64F-F06D68DF61B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Planilha1!$A$2</c:f>
              <c:numCache>
                <c:formatCode>General</c:formatCode>
                <c:ptCount val="1"/>
                <c:pt idx="0">
                  <c:v>2019</c:v>
                </c:pt>
              </c:numCache>
            </c:numRef>
          </c:cat>
          <c:val>
            <c:numRef>
              <c:f>Planilha1!$E$2</c:f>
              <c:numCache>
                <c:formatCode>General</c:formatCode>
                <c:ptCount val="1"/>
                <c:pt idx="0">
                  <c:v>122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8278-4655-B64F-F06D68DF61B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5290368"/>
        <c:axId val="125291904"/>
        <c:axId val="0"/>
      </c:bar3DChart>
      <c:catAx>
        <c:axId val="125290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pt-BR"/>
          </a:p>
        </c:txPr>
        <c:crossAx val="125291904"/>
        <c:crosses val="autoZero"/>
        <c:auto val="1"/>
        <c:lblAlgn val="ctr"/>
        <c:lblOffset val="100"/>
        <c:noMultiLvlLbl val="0"/>
      </c:catAx>
      <c:valAx>
        <c:axId val="12529190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5290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ayout>
        <c:manualLayout>
          <c:xMode val="edge"/>
          <c:yMode val="edge"/>
          <c:x val="3.7134629503018927E-2"/>
          <c:y val="0.93217963015627292"/>
          <c:w val="0.80006824487520189"/>
          <c:h val="6.78203698437272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.12734203581041617"/>
          <c:w val="1"/>
          <c:h val="0.73634163145510245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dados!$B$1</c:f>
              <c:strCache>
                <c:ptCount val="1"/>
                <c:pt idx="0">
                  <c:v>Sexo Masculino - Home com Esposa da mesma idade</c:v>
                </c:pt>
              </c:strCache>
            </c:strRef>
          </c:tx>
          <c:spPr>
            <a:solidFill>
              <a:srgbClr val="306B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E2BB1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55B-624B-8EE4-E31925B10D59}"/>
              </c:ext>
            </c:extLst>
          </c:dPt>
          <c:dPt>
            <c:idx val="1"/>
            <c:invertIfNegative val="0"/>
            <c:bubble3D val="0"/>
            <c:spPr>
              <a:solidFill>
                <a:srgbClr val="689C35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55B-624B-8EE4-E31925B10D59}"/>
              </c:ext>
            </c:extLst>
          </c:dPt>
          <c:dLbls>
            <c:dLbl>
              <c:idx val="0"/>
              <c:layout>
                <c:manualLayout>
                  <c:x val="0"/>
                  <c:y val="0.63058275950037346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100" dirty="0">
                        <a:solidFill>
                          <a:schemeClr val="tx1"/>
                        </a:solidFill>
                      </a:rPr>
                      <a:t>R$ </a:t>
                    </a:r>
                    <a:r>
                      <a:rPr lang="en-US" sz="1100" dirty="0" smtClean="0">
                        <a:solidFill>
                          <a:schemeClr val="tx1"/>
                        </a:solidFill>
                      </a:rPr>
                      <a:t>152.950</a:t>
                    </a:r>
                    <a:endParaRPr lang="en-US" sz="1100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#,##0" sourceLinked="0"/>
              <c:spPr>
                <a:noFill/>
                <a:ln>
                  <a:noFill/>
                </a:ln>
                <a:effectLst/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55B-624B-8EE4-E31925B10D59}"/>
                </c:ext>
              </c:extLst>
            </c:dLbl>
            <c:dLbl>
              <c:idx val="1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100" dirty="0">
                        <a:solidFill>
                          <a:schemeClr val="tx1"/>
                        </a:solidFill>
                      </a:rPr>
                      <a:t>R$ </a:t>
                    </a:r>
                    <a:r>
                      <a:rPr lang="en-US" sz="1100" dirty="0" smtClean="0">
                        <a:solidFill>
                          <a:schemeClr val="tx1"/>
                        </a:solidFill>
                      </a:rPr>
                      <a:t>153.887</a:t>
                    </a:r>
                    <a:endParaRPr lang="en-US" sz="1100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#,##0" sourceLinked="0"/>
              <c:spPr>
                <a:noFill/>
                <a:ln>
                  <a:noFill/>
                </a:ln>
                <a:effectLst/>
              </c:sp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55B-624B-8EE4-E31925B10D59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dados!$M$2:$N$2</c:f>
              <c:strCache>
                <c:ptCount val="2"/>
                <c:pt idx="0">
                  <c:v>Regime atual</c:v>
                </c:pt>
                <c:pt idx="1">
                  <c:v>Nova Previdência</c:v>
                </c:pt>
              </c:strCache>
            </c:strRef>
          </c:cat>
          <c:val>
            <c:numRef>
              <c:f>(dados!$I$9,dados!$K$9)</c:f>
              <c:numCache>
                <c:formatCode>#,##0</c:formatCode>
                <c:ptCount val="2"/>
                <c:pt idx="0">
                  <c:v>152949.80551767227</c:v>
                </c:pt>
                <c:pt idx="1">
                  <c:v>153887.45875362805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55B-624B-8EE4-E31925B10D5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104027648"/>
        <c:axId val="104029184"/>
      </c:barChart>
      <c:catAx>
        <c:axId val="104027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cap="all" spc="12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04029184"/>
        <c:crosses val="autoZero"/>
        <c:auto val="1"/>
        <c:lblAlgn val="ctr"/>
        <c:lblOffset val="100"/>
        <c:noMultiLvlLbl val="0"/>
      </c:catAx>
      <c:valAx>
        <c:axId val="104029184"/>
        <c:scaling>
          <c:orientation val="minMax"/>
          <c:min val="0"/>
        </c:scaling>
        <c:delete val="1"/>
        <c:axPos val="l"/>
        <c:numFmt formatCode="#,##0" sourceLinked="0"/>
        <c:majorTickMark val="out"/>
        <c:minorTickMark val="none"/>
        <c:tickLblPos val="nextTo"/>
        <c:crossAx val="10402764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2857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7.4811163486048285E-2"/>
          <c:w val="1"/>
          <c:h val="0.86825667119166272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dados!$B$1</c:f>
              <c:strCache>
                <c:ptCount val="1"/>
                <c:pt idx="0">
                  <c:v>Sexo Masculino - Home com Esposa da mesma idade</c:v>
                </c:pt>
              </c:strCache>
            </c:strRef>
          </c:tx>
          <c:spPr>
            <a:solidFill>
              <a:srgbClr val="E2BB19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689C35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D32-2B4A-AFB4-440E32AD4987}"/>
              </c:ext>
            </c:extLst>
          </c:dPt>
          <c:dLbls>
            <c:dLbl>
              <c:idx val="0"/>
              <c:layout>
                <c:manualLayout>
                  <c:x val="3.3695479146768391E-3"/>
                  <c:y val="0.64790702160493829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chemeClr val="tx1"/>
                        </a:solidFill>
                        <a:latin typeface="Helvetica" pitchFamily="2" charset="0"/>
                        <a:ea typeface="+mn-ea"/>
                        <a:cs typeface="+mn-cs"/>
                      </a:defRPr>
                    </a:pPr>
                    <a:r>
                      <a:rPr lang="en-US" sz="1100" dirty="0">
                        <a:solidFill>
                          <a:schemeClr val="tx1"/>
                        </a:solidFill>
                      </a:rPr>
                      <a:t>R$</a:t>
                    </a:r>
                    <a:r>
                      <a:rPr lang="en-US" sz="1100" baseline="0" dirty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en-US" sz="1100" dirty="0" smtClean="0">
                        <a:solidFill>
                          <a:schemeClr val="tx1"/>
                        </a:solidFill>
                      </a:rPr>
                      <a:t>4.480.607</a:t>
                    </a:r>
                    <a:endParaRPr lang="en-US" sz="1100" baseline="0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#,##0" sourceLinked="0"/>
              <c:spPr>
                <a:noFill/>
                <a:ln>
                  <a:noFill/>
                </a:ln>
                <a:effectLst/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4670752414305419"/>
                      <c:h val="7.6686921296296298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2D32-2B4A-AFB4-440E32AD4987}"/>
                </c:ext>
              </c:extLst>
            </c:dLbl>
            <c:dLbl>
              <c:idx val="1"/>
              <c:layout>
                <c:manualLayout>
                  <c:x val="1.179295341186447E-2"/>
                  <c:y val="0.23487808641975308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0">
                    <a:spAutoFit/>
                  </a:bodyPr>
                  <a:lstStyle/>
                  <a:p>
                    <a:pPr algn="l">
                      <a:defRPr sz="1400" b="1" i="0" u="none" strike="noStrike" kern="1200" baseline="0">
                        <a:solidFill>
                          <a:schemeClr val="bg1"/>
                        </a:solidFill>
                        <a:latin typeface="Helvetica" pitchFamily="2" charset="0"/>
                        <a:ea typeface="+mn-ea"/>
                        <a:cs typeface="+mn-cs"/>
                      </a:defRPr>
                    </a:pPr>
                    <a:r>
                      <a:rPr lang="en-US" sz="1100" dirty="0">
                        <a:solidFill>
                          <a:schemeClr val="tx1"/>
                        </a:solidFill>
                      </a:rPr>
                      <a:t>R$ </a:t>
                    </a:r>
                    <a:r>
                      <a:rPr lang="en-US" sz="1100" dirty="0" smtClean="0">
                        <a:solidFill>
                          <a:schemeClr val="tx1"/>
                        </a:solidFill>
                      </a:rPr>
                      <a:t>1.569.260</a:t>
                    </a:r>
                    <a:endParaRPr lang="en-US" sz="1100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#,##0" sourceLinked="0"/>
              <c:spPr>
                <a:noFill/>
                <a:ln>
                  <a:noFill/>
                </a:ln>
                <a:effectLst/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6355460044571793"/>
                      <c:h val="7.6686921296296298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D32-2B4A-AFB4-440E32AD4987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Helvetica" pitchFamily="2" charset="0"/>
                    <a:ea typeface="+mn-ea"/>
                    <a:cs typeface="+mn-cs"/>
                  </a:defRPr>
                </a:pPr>
                <a:endParaRPr lang="pt-B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dados!$M$2:$N$2</c:f>
              <c:strCache>
                <c:ptCount val="2"/>
                <c:pt idx="0">
                  <c:v>Regime atual</c:v>
                </c:pt>
                <c:pt idx="1">
                  <c:v>Nova Previdência</c:v>
                </c:pt>
              </c:strCache>
            </c:strRef>
          </c:cat>
          <c:val>
            <c:numRef>
              <c:f>(dados!$I$7,dados!$K$7)</c:f>
              <c:numCache>
                <c:formatCode>#,##0</c:formatCode>
                <c:ptCount val="2"/>
                <c:pt idx="0">
                  <c:v>4480606.6612529485</c:v>
                </c:pt>
                <c:pt idx="1">
                  <c:v>1569259.5851557187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2D32-2B4A-AFB4-440E32AD498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111761664"/>
        <c:axId val="111779840"/>
      </c:barChart>
      <c:catAx>
        <c:axId val="111761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cap="all" spc="120" normalizeH="0" baseline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11779840"/>
        <c:crosses val="autoZero"/>
        <c:auto val="1"/>
        <c:lblAlgn val="ctr"/>
        <c:lblOffset val="100"/>
        <c:noMultiLvlLbl val="0"/>
      </c:catAx>
      <c:valAx>
        <c:axId val="111779840"/>
        <c:scaling>
          <c:orientation val="minMax"/>
        </c:scaling>
        <c:delete val="1"/>
        <c:axPos val="l"/>
        <c:numFmt formatCode="#,##0" sourceLinked="0"/>
        <c:majorTickMark val="none"/>
        <c:minorTickMark val="none"/>
        <c:tickLblPos val="nextTo"/>
        <c:crossAx val="11176166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2857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pPr>
            <a:r>
              <a:rPr lang="pt-BR" b="1" dirty="0">
                <a:solidFill>
                  <a:schemeClr val="tx1"/>
                </a:solidFill>
                <a:latin typeface="Helvetica" pitchFamily="2" charset="0"/>
              </a:rPr>
              <a:t>TR com 20 anos de contribuição</a:t>
            </a:r>
          </a:p>
        </c:rich>
      </c:tx>
      <c:layout>
        <c:manualLayout>
          <c:xMode val="edge"/>
          <c:yMode val="edge"/>
          <c:x val="1.2141777509068913E-2"/>
          <c:y val="2.6411170528817588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158596655785226"/>
          <c:y val="0.10468138077383389"/>
          <c:w val="0.82448666892722222"/>
          <c:h val="0.86144617166178183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3A6D88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E3BC1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082-4443-AE1E-082E68F5CE9D}"/>
              </c:ext>
            </c:extLst>
          </c:dPt>
          <c:dPt>
            <c:idx val="20"/>
            <c:invertIfNegative val="0"/>
            <c:bubble3D val="0"/>
            <c:spPr>
              <a:solidFill>
                <a:srgbClr val="E3BC1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082-4443-AE1E-082E68F5CE9D}"/>
              </c:ext>
            </c:extLst>
          </c:dPt>
          <c:dLbls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1" i="0" u="none" strike="noStrike" kern="1200" baseline="0">
                      <a:solidFill>
                        <a:schemeClr val="bg2">
                          <a:lumMod val="50000"/>
                        </a:schemeClr>
                      </a:solidFill>
                      <a:latin typeface="Helvetica" pitchFamily="2" charset="0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1" i="0" u="none" strike="noStrike" kern="1200" baseline="0">
                      <a:solidFill>
                        <a:schemeClr val="bg2">
                          <a:lumMod val="50000"/>
                        </a:schemeClr>
                      </a:solidFill>
                      <a:latin typeface="Helvetica" pitchFamily="2" charset="0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1" i="0" u="none" strike="noStrike" kern="1200" baseline="0">
                    <a:solidFill>
                      <a:schemeClr val="bg1"/>
                    </a:solidFill>
                    <a:latin typeface="Helvetica" pitchFamily="2" charset="0"/>
                    <a:ea typeface="+mn-ea"/>
                    <a:cs typeface="+mn-cs"/>
                  </a:defRPr>
                </a:pPr>
                <a:endParaRPr lang="pt-B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Planilha1!$A$27:$A$48</c:f>
              <c:strCache>
                <c:ptCount val="22"/>
                <c:pt idx="0">
                  <c:v>Paraguai</c:v>
                </c:pt>
                <c:pt idx="1">
                  <c:v>Brasil</c:v>
                </c:pt>
                <c:pt idx="2">
                  <c:v>Nicaragua</c:v>
                </c:pt>
                <c:pt idx="3">
                  <c:v>Panama</c:v>
                </c:pt>
                <c:pt idx="4">
                  <c:v>Honduras</c:v>
                </c:pt>
                <c:pt idx="5">
                  <c:v>Equador</c:v>
                </c:pt>
                <c:pt idx="6">
                  <c:v>Guatemala</c:v>
                </c:pt>
                <c:pt idx="7">
                  <c:v>Belize</c:v>
                </c:pt>
                <c:pt idx="8">
                  <c:v>Guiana</c:v>
                </c:pt>
                <c:pt idx="9">
                  <c:v>Barramas</c:v>
                </c:pt>
                <c:pt idx="10">
                  <c:v>Barbados</c:v>
                </c:pt>
                <c:pt idx="11">
                  <c:v>Costa Rica</c:v>
                </c:pt>
                <c:pt idx="12">
                  <c:v>Trinidad</c:v>
                </c:pt>
                <c:pt idx="13">
                  <c:v>Peru</c:v>
                </c:pt>
                <c:pt idx="14">
                  <c:v>Haiti</c:v>
                </c:pt>
                <c:pt idx="15">
                  <c:v>Colômbia</c:v>
                </c:pt>
                <c:pt idx="16">
                  <c:v>Argentina</c:v>
                </c:pt>
                <c:pt idx="17">
                  <c:v>Uruguai</c:v>
                </c:pt>
                <c:pt idx="18">
                  <c:v>Jamaica</c:v>
                </c:pt>
                <c:pt idx="20">
                  <c:v>OCDE</c:v>
                </c:pt>
                <c:pt idx="21">
                  <c:v>ALC</c:v>
                </c:pt>
              </c:strCache>
            </c:strRef>
          </c:cat>
          <c:val>
            <c:numRef>
              <c:f>Planilha1!$B$27:$B$48</c:f>
              <c:numCache>
                <c:formatCode>0%</c:formatCode>
                <c:ptCount val="22"/>
                <c:pt idx="0">
                  <c:v>0.8</c:v>
                </c:pt>
                <c:pt idx="1">
                  <c:v>0.6</c:v>
                </c:pt>
                <c:pt idx="2">
                  <c:v>0.63</c:v>
                </c:pt>
                <c:pt idx="3">
                  <c:v>0.6</c:v>
                </c:pt>
                <c:pt idx="4">
                  <c:v>0.55000000000000004</c:v>
                </c:pt>
                <c:pt idx="5">
                  <c:v>0.5</c:v>
                </c:pt>
                <c:pt idx="6">
                  <c:v>0.5</c:v>
                </c:pt>
                <c:pt idx="7">
                  <c:v>0.45</c:v>
                </c:pt>
                <c:pt idx="8">
                  <c:v>0.45</c:v>
                </c:pt>
                <c:pt idx="9">
                  <c:v>0.4</c:v>
                </c:pt>
                <c:pt idx="10">
                  <c:v>0.4</c:v>
                </c:pt>
                <c:pt idx="11">
                  <c:v>0.4</c:v>
                </c:pt>
                <c:pt idx="12">
                  <c:v>0.36</c:v>
                </c:pt>
                <c:pt idx="13">
                  <c:v>0.3</c:v>
                </c:pt>
                <c:pt idx="20">
                  <c:v>0.3</c:v>
                </c:pt>
                <c:pt idx="21">
                  <c:v>0.47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082-4443-AE1E-082E68F5CE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"/>
        <c:axId val="111466368"/>
        <c:axId val="111467904"/>
      </c:barChart>
      <c:catAx>
        <c:axId val="1114663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pPr>
            <a:endParaRPr lang="pt-BR"/>
          </a:p>
        </c:txPr>
        <c:crossAx val="111467904"/>
        <c:crosses val="autoZero"/>
        <c:auto val="1"/>
        <c:lblAlgn val="ctr"/>
        <c:lblOffset val="100"/>
        <c:noMultiLvlLbl val="0"/>
      </c:catAx>
      <c:valAx>
        <c:axId val="111467904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11466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sz="1320" b="1" dirty="0">
                <a:solidFill>
                  <a:schemeClr val="tx1"/>
                </a:solidFill>
                <a:latin typeface="Helvetica" pitchFamily="2" charset="0"/>
              </a:rPr>
              <a:t>TR com</a:t>
            </a:r>
            <a:r>
              <a:rPr lang="pt-BR" sz="1320" b="1" baseline="0" dirty="0">
                <a:solidFill>
                  <a:schemeClr val="tx1"/>
                </a:solidFill>
                <a:latin typeface="Helvetica" pitchFamily="2" charset="0"/>
              </a:rPr>
              <a:t> 30 anos de contribuição</a:t>
            </a:r>
            <a:endParaRPr lang="pt-BR" sz="1320" b="1" dirty="0">
              <a:solidFill>
                <a:schemeClr val="tx1"/>
              </a:solidFill>
              <a:latin typeface="Helvetica" pitchFamily="2" charset="0"/>
            </a:endParaRPr>
          </a:p>
        </c:rich>
      </c:tx>
      <c:layout>
        <c:manualLayout>
          <c:xMode val="edge"/>
          <c:yMode val="edge"/>
          <c:x val="6.29105405603102E-3"/>
          <c:y val="2.6458333333333334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2004882598200571"/>
          <c:y val="0.10671527777777778"/>
          <c:w val="0.85440439616706898"/>
          <c:h val="0.88606874999999996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E3BC1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ADE-9C4C-9176-74951C2E7BE8}"/>
              </c:ext>
            </c:extLst>
          </c:dPt>
          <c:dPt>
            <c:idx val="20"/>
            <c:invertIfNegative val="0"/>
            <c:bubble3D val="0"/>
            <c:spPr>
              <a:solidFill>
                <a:srgbClr val="E3BC1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ADE-9C4C-9176-74951C2E7BE8}"/>
              </c:ext>
            </c:extLst>
          </c:dPt>
          <c:dLbls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00" b="1" i="0" u="none" strike="noStrike" kern="1200" baseline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pitchFamily="2" charset="0"/>
                        <a:ea typeface="+mn-ea"/>
                        <a:cs typeface="+mn-cs"/>
                      </a:defRPr>
                    </a:pPr>
                    <a:r>
                      <a:rPr lang="en-US" dirty="0"/>
                      <a:t>80%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ADE-9C4C-9176-74951C2E7BE8}"/>
                </c:ext>
              </c:extLst>
            </c:dLbl>
            <c:dLbl>
              <c:idx val="2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1" i="0" u="none" strike="noStrike" kern="1200" baseline="0">
                      <a:solidFill>
                        <a:schemeClr val="bg2">
                          <a:lumMod val="50000"/>
                        </a:schemeClr>
                      </a:solidFill>
                      <a:latin typeface="Helvetica" pitchFamily="2" charset="0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1" i="0" u="none" strike="noStrike" kern="1200" baseline="0">
                    <a:solidFill>
                      <a:schemeClr val="bg1"/>
                    </a:solidFill>
                    <a:latin typeface="Helvetica" pitchFamily="2" charset="0"/>
                    <a:ea typeface="+mn-ea"/>
                    <a:cs typeface="+mn-cs"/>
                  </a:defRPr>
                </a:pPr>
                <a:endParaRPr lang="pt-B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Planilha1!$D$27:$D$48</c:f>
              <c:strCache>
                <c:ptCount val="22"/>
                <c:pt idx="0">
                  <c:v>Paraguai</c:v>
                </c:pt>
                <c:pt idx="1">
                  <c:v>Brasil</c:v>
                </c:pt>
                <c:pt idx="2">
                  <c:v>Nicaragua</c:v>
                </c:pt>
                <c:pt idx="3">
                  <c:v>Panama</c:v>
                </c:pt>
                <c:pt idx="4">
                  <c:v>Honduras</c:v>
                </c:pt>
                <c:pt idx="5">
                  <c:v>Equador</c:v>
                </c:pt>
                <c:pt idx="6">
                  <c:v>Guatemala</c:v>
                </c:pt>
                <c:pt idx="7">
                  <c:v>Belize</c:v>
                </c:pt>
                <c:pt idx="8">
                  <c:v>Guiana</c:v>
                </c:pt>
                <c:pt idx="9">
                  <c:v>Barramas</c:v>
                </c:pt>
                <c:pt idx="10">
                  <c:v>Barbados</c:v>
                </c:pt>
                <c:pt idx="11">
                  <c:v>Costa Rica</c:v>
                </c:pt>
                <c:pt idx="12">
                  <c:v>Trinidad</c:v>
                </c:pt>
                <c:pt idx="13">
                  <c:v>Peru</c:v>
                </c:pt>
                <c:pt idx="14">
                  <c:v>Haiti</c:v>
                </c:pt>
                <c:pt idx="15">
                  <c:v>Colômbia</c:v>
                </c:pt>
                <c:pt idx="16">
                  <c:v>Argentina</c:v>
                </c:pt>
                <c:pt idx="17">
                  <c:v>Uruguai</c:v>
                </c:pt>
                <c:pt idx="18">
                  <c:v>Jamaica</c:v>
                </c:pt>
                <c:pt idx="20">
                  <c:v>OCDE</c:v>
                </c:pt>
                <c:pt idx="21">
                  <c:v>ALC</c:v>
                </c:pt>
              </c:strCache>
            </c:strRef>
          </c:cat>
          <c:val>
            <c:numRef>
              <c:f>Planilha1!$E$27:$E$48</c:f>
              <c:numCache>
                <c:formatCode>0%</c:formatCode>
                <c:ptCount val="22"/>
                <c:pt idx="0">
                  <c:v>1</c:v>
                </c:pt>
                <c:pt idx="1">
                  <c:v>0.85</c:v>
                </c:pt>
                <c:pt idx="2">
                  <c:v>0.77</c:v>
                </c:pt>
                <c:pt idx="3">
                  <c:v>0.73</c:v>
                </c:pt>
                <c:pt idx="4">
                  <c:v>0.65</c:v>
                </c:pt>
                <c:pt idx="5">
                  <c:v>0.75</c:v>
                </c:pt>
                <c:pt idx="6">
                  <c:v>0.6</c:v>
                </c:pt>
                <c:pt idx="7">
                  <c:v>0.55000000000000004</c:v>
                </c:pt>
                <c:pt idx="8">
                  <c:v>0.55000000000000004</c:v>
                </c:pt>
                <c:pt idx="9">
                  <c:v>0.5</c:v>
                </c:pt>
                <c:pt idx="10">
                  <c:v>0.52</c:v>
                </c:pt>
                <c:pt idx="11">
                  <c:v>0.59</c:v>
                </c:pt>
                <c:pt idx="12">
                  <c:v>0.47</c:v>
                </c:pt>
                <c:pt idx="13">
                  <c:v>0.5</c:v>
                </c:pt>
                <c:pt idx="14">
                  <c:v>0.33</c:v>
                </c:pt>
                <c:pt idx="15">
                  <c:v>0.66</c:v>
                </c:pt>
                <c:pt idx="16">
                  <c:v>0.53</c:v>
                </c:pt>
                <c:pt idx="17">
                  <c:v>0.45</c:v>
                </c:pt>
                <c:pt idx="20">
                  <c:v>0.42</c:v>
                </c:pt>
                <c:pt idx="21">
                  <c:v>0.56999999999999995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ADE-9C4C-9176-74951C2E7B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"/>
        <c:axId val="111881216"/>
        <c:axId val="111887104"/>
      </c:barChart>
      <c:catAx>
        <c:axId val="1118812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pPr>
            <a:endParaRPr lang="pt-BR"/>
          </a:p>
        </c:txPr>
        <c:crossAx val="111887104"/>
        <c:crosses val="autoZero"/>
        <c:auto val="1"/>
        <c:lblAlgn val="ctr"/>
        <c:lblOffset val="100"/>
        <c:noMultiLvlLbl val="0"/>
      </c:catAx>
      <c:valAx>
        <c:axId val="111887104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11881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>
      <cs:styleClr val="auto"/>
    </cs:fillRef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0.66479</cdr:x>
      <cdr:y>0.21257</cdr:y>
    </cdr:from>
    <cdr:to>
      <cdr:x>0.73999</cdr:x>
      <cdr:y>0.80699</cdr:y>
    </cdr:to>
    <cdr:sp macro="" textlink="">
      <cdr:nvSpPr>
        <cdr:cNvPr id="4" name="Chave Direita 3">
          <a:extLst xmlns:a="http://schemas.openxmlformats.org/drawingml/2006/main">
            <a:ext uri="{FF2B5EF4-FFF2-40B4-BE49-F238E27FC236}">
              <a16:creationId xmlns:a16="http://schemas.microsoft.com/office/drawing/2014/main" xmlns="" id="{ED1AB95F-7FD3-4026-A8AE-E6060374529A}"/>
            </a:ext>
          </a:extLst>
        </cdr:cNvPr>
        <cdr:cNvSpPr/>
      </cdr:nvSpPr>
      <cdr:spPr bwMode="auto">
        <a:xfrm xmlns:a="http://schemas.openxmlformats.org/drawingml/2006/main">
          <a:off x="5729446" y="1244800"/>
          <a:ext cx="648072" cy="3480974"/>
        </a:xfrm>
        <a:prstGeom xmlns:a="http://schemas.openxmlformats.org/drawingml/2006/main" prst="rightBrace">
          <a:avLst/>
        </a:prstGeom>
        <a:solidFill xmlns:a="http://schemas.openxmlformats.org/drawingml/2006/main">
          <a:srgbClr val="FFFFFF"/>
        </a:solidFill>
        <a:ln xmlns:a="http://schemas.openxmlformats.org/drawingml/2006/main" w="12700" cap="flat" cmpd="sng" algn="ctr">
          <a:solidFill>
            <a:schemeClr val="accent4">
              <a:lumMod val="50000"/>
              <a:lumOff val="50000"/>
            </a:schemeClr>
          </a:solidFill>
          <a:prstDash val="solid"/>
          <a:miter lim="800000"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  <cdr:txBody>
        <a:bodyPr xmlns:a="http://schemas.openxmlformats.org/drawingml/2006/main" vertOverflow="clip" vert="horz" wrap="square" lIns="0" tIns="0" rIns="0" bIns="0" numCol="1" anchor="t" anchorCtr="0" compatLnSpc="1">
          <a:prstTxWarp prst="textNoShape">
            <a:avLst/>
          </a:prstTxWarp>
          <a:spAutoFit/>
        </a:bodyPr>
        <a:lstStyle xmlns:a="http://schemas.openxmlformats.org/drawingml/2006/main"/>
        <a:p xmlns:a="http://schemas.openxmlformats.org/drawingml/2006/main">
          <a:endParaRPr lang="pt-BR" dirty="0"/>
        </a:p>
      </cdr:txBody>
    </cdr:sp>
  </cdr:relSizeAnchor>
  <cdr:relSizeAnchor xmlns:cdr="http://schemas.openxmlformats.org/drawingml/2006/chartDrawing">
    <cdr:from>
      <cdr:x>0.73687</cdr:x>
      <cdr:y>0.4445</cdr:y>
    </cdr:from>
    <cdr:to>
      <cdr:x>0.89562</cdr:x>
      <cdr:y>0.62521</cdr:y>
    </cdr:to>
    <cdr:sp macro="" textlink="">
      <cdr:nvSpPr>
        <cdr:cNvPr id="5" name="CaixaDeTexto 4">
          <a:extLst xmlns:a="http://schemas.openxmlformats.org/drawingml/2006/main">
            <a:ext uri="{FF2B5EF4-FFF2-40B4-BE49-F238E27FC236}">
              <a16:creationId xmlns:a16="http://schemas.microsoft.com/office/drawing/2014/main" xmlns="" id="{6003650E-9B19-46E8-ABD4-D87BD0D26485}"/>
            </a:ext>
          </a:extLst>
        </cdr:cNvPr>
        <cdr:cNvSpPr txBox="1"/>
      </cdr:nvSpPr>
      <cdr:spPr>
        <a:xfrm xmlns:a="http://schemas.openxmlformats.org/drawingml/2006/main">
          <a:off x="6350663" y="2603037"/>
          <a:ext cx="1368152" cy="10582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t-BR" sz="2400" b="1" dirty="0">
              <a:solidFill>
                <a:schemeClr val="bg2"/>
              </a:solidFill>
            </a:rPr>
            <a:t>59%</a:t>
          </a:r>
          <a:r>
            <a:rPr lang="pt-BR" sz="1600" b="1" dirty="0">
              <a:solidFill>
                <a:schemeClr val="bg2"/>
              </a:solidFill>
            </a:rPr>
            <a:t> de concordância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0.10346</cdr:x>
      <cdr:y>0.02177</cdr:y>
    </cdr:from>
    <cdr:to>
      <cdr:x>0.90675</cdr:x>
      <cdr:y>0.24078</cdr:y>
    </cdr:to>
    <cdr:sp macro="" textlink="">
      <cdr:nvSpPr>
        <cdr:cNvPr id="9" name="CaixaDeTexto 2">
          <a:extLst xmlns:a="http://schemas.openxmlformats.org/drawingml/2006/main">
            <a:ext uri="{FF2B5EF4-FFF2-40B4-BE49-F238E27FC236}">
              <a16:creationId xmlns:a16="http://schemas.microsoft.com/office/drawing/2014/main" xmlns="" id="{66117EAC-4575-E34D-9B35-9DBD4CEDE8D2}"/>
            </a:ext>
          </a:extLst>
        </cdr:cNvPr>
        <cdr:cNvSpPr txBox="1"/>
      </cdr:nvSpPr>
      <cdr:spPr>
        <a:xfrm xmlns:a="http://schemas.openxmlformats.org/drawingml/2006/main">
          <a:off x="389577" y="75259"/>
          <a:ext cx="3024778" cy="75695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pt-BR" sz="2000" dirty="0">
              <a:solidFill>
                <a:schemeClr val="accent4">
                  <a:lumMod val="75000"/>
                  <a:lumOff val="25000"/>
                </a:schemeClr>
              </a:solidFill>
            </a:rPr>
            <a:t>Simulação</a:t>
          </a:r>
          <a:r>
            <a:rPr lang="pt-BR" sz="2000" baseline="0" dirty="0">
              <a:solidFill>
                <a:schemeClr val="accent4">
                  <a:lumMod val="75000"/>
                  <a:lumOff val="25000"/>
                </a:schemeClr>
              </a:solidFill>
            </a:rPr>
            <a:t> com </a:t>
          </a:r>
        </a:p>
        <a:p xmlns:a="http://schemas.openxmlformats.org/drawingml/2006/main">
          <a:pPr algn="ctr"/>
          <a:r>
            <a:rPr lang="pt-BR" sz="2000" baseline="0" dirty="0">
              <a:solidFill>
                <a:schemeClr val="accent4">
                  <a:lumMod val="75000"/>
                  <a:lumOff val="25000"/>
                </a:schemeClr>
              </a:solidFill>
            </a:rPr>
            <a:t>1 Salário </a:t>
          </a:r>
          <a:r>
            <a:rPr lang="pt-BR" sz="2000" dirty="0">
              <a:solidFill>
                <a:schemeClr val="accent4">
                  <a:lumMod val="75000"/>
                  <a:lumOff val="25000"/>
                </a:schemeClr>
              </a:solidFill>
            </a:rPr>
            <a:t>M</a:t>
          </a:r>
          <a:r>
            <a:rPr lang="pt-BR" sz="2000" baseline="0" dirty="0">
              <a:solidFill>
                <a:schemeClr val="accent4">
                  <a:lumMod val="75000"/>
                  <a:lumOff val="25000"/>
                </a:schemeClr>
              </a:solidFill>
            </a:rPr>
            <a:t>ínimo (R$ 998)</a:t>
          </a:r>
          <a:endParaRPr lang="pt-BR" sz="2000" dirty="0">
            <a:solidFill>
              <a:schemeClr val="accent4">
                <a:lumMod val="75000"/>
                <a:lumOff val="25000"/>
              </a:schemeClr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0.01631</cdr:x>
      <cdr:y>0.00282</cdr:y>
    </cdr:from>
    <cdr:to>
      <cdr:x>0.99063</cdr:x>
      <cdr:y>0.18188</cdr:y>
    </cdr:to>
    <cdr:sp macro="" textlink="">
      <cdr:nvSpPr>
        <cdr:cNvPr id="9" name="CaixaDeTexto 2">
          <a:extLst xmlns:a="http://schemas.openxmlformats.org/drawingml/2006/main">
            <a:ext uri="{FF2B5EF4-FFF2-40B4-BE49-F238E27FC236}">
              <a16:creationId xmlns:a16="http://schemas.microsoft.com/office/drawing/2014/main" xmlns="" id="{66117EAC-4575-E34D-9B35-9DBD4CEDE8D2}"/>
            </a:ext>
          </a:extLst>
        </cdr:cNvPr>
        <cdr:cNvSpPr txBox="1"/>
      </cdr:nvSpPr>
      <cdr:spPr>
        <a:xfrm xmlns:a="http://schemas.openxmlformats.org/drawingml/2006/main">
          <a:off x="61472" y="14619"/>
          <a:ext cx="3672408" cy="92824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pt-BR" sz="2000" dirty="0">
              <a:solidFill>
                <a:schemeClr val="bg2"/>
              </a:solidFill>
            </a:rPr>
            <a:t>Simulação</a:t>
          </a:r>
          <a:r>
            <a:rPr lang="pt-BR" sz="2000" baseline="0" dirty="0">
              <a:solidFill>
                <a:schemeClr val="bg2"/>
              </a:solidFill>
            </a:rPr>
            <a:t> com salários acima de R$ 25.000 no setor público</a:t>
          </a:r>
          <a:endParaRPr lang="pt-BR" sz="2000" dirty="0">
            <a:solidFill>
              <a:schemeClr val="bg2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>
            <a:extLst>
              <a:ext uri="{FF2B5EF4-FFF2-40B4-BE49-F238E27FC236}">
                <a16:creationId xmlns:a16="http://schemas.microsoft.com/office/drawing/2014/main" xmlns="" id="{B2121467-2193-4D41-9BE6-C3441687C4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C4C4D0C6-B292-4EA3-94C7-B5A24431024C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noProof="0">
                <a:sym typeface="Calibri" panose="020F0502020204030204" pitchFamily="34" charset="0"/>
              </a:rPr>
              <a:t>Click to edit Master text styles</a:t>
            </a:r>
          </a:p>
          <a:p>
            <a:pPr lvl="1"/>
            <a:r>
              <a:rPr lang="pt-BR" altLang="pt-BR" noProof="0">
                <a:sym typeface="Calibri" panose="020F0502020204030204" pitchFamily="34" charset="0"/>
              </a:rPr>
              <a:t>Second level</a:t>
            </a:r>
          </a:p>
          <a:p>
            <a:pPr lvl="2"/>
            <a:r>
              <a:rPr lang="pt-BR" altLang="pt-BR" noProof="0">
                <a:sym typeface="Calibri" panose="020F0502020204030204" pitchFamily="34" charset="0"/>
              </a:rPr>
              <a:t>Third level</a:t>
            </a:r>
          </a:p>
          <a:p>
            <a:pPr lvl="3"/>
            <a:r>
              <a:rPr lang="pt-BR" altLang="pt-BR" noProof="0">
                <a:sym typeface="Calibri" panose="020F0502020204030204" pitchFamily="34" charset="0"/>
              </a:rPr>
              <a:t>Fourth level</a:t>
            </a:r>
          </a:p>
          <a:p>
            <a:pPr lvl="4"/>
            <a:r>
              <a:rPr lang="pt-BR" altLang="pt-BR" noProof="0">
                <a:sym typeface="Calibri" panose="020F0502020204030204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37306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Calibri" panose="020F0502020204030204" pitchFamily="34" charset="0"/>
        <a:ea typeface="+mn-ea"/>
        <a:cs typeface="Calibri" panose="020F0502020204030204" pitchFamily="34" charset="0"/>
        <a:sym typeface="Calibri" panose="020F0502020204030204" pitchFamily="34" charset="0"/>
      </a:defRPr>
    </a:lvl1pPr>
    <a:lvl2pPr indent="2286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Calibri" panose="020F0502020204030204" pitchFamily="34" charset="0"/>
        <a:ea typeface="+mn-ea"/>
        <a:cs typeface="Calibri" panose="020F0502020204030204" pitchFamily="34" charset="0"/>
        <a:sym typeface="Calibri" panose="020F0502020204030204" pitchFamily="34" charset="0"/>
      </a:defRPr>
    </a:lvl2pPr>
    <a:lvl3pPr indent="4572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Calibri" panose="020F0502020204030204" pitchFamily="34" charset="0"/>
        <a:ea typeface="+mn-ea"/>
        <a:cs typeface="Calibri" panose="020F0502020204030204" pitchFamily="34" charset="0"/>
        <a:sym typeface="Calibri" panose="020F0502020204030204" pitchFamily="34" charset="0"/>
      </a:defRPr>
    </a:lvl3pPr>
    <a:lvl4pPr indent="6858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Calibri" panose="020F0502020204030204" pitchFamily="34" charset="0"/>
        <a:ea typeface="+mn-ea"/>
        <a:cs typeface="Calibri" panose="020F0502020204030204" pitchFamily="34" charset="0"/>
        <a:sym typeface="Calibri" panose="020F0502020204030204" pitchFamily="34" charset="0"/>
      </a:defRPr>
    </a:lvl4pPr>
    <a:lvl5pPr indent="9144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Calibri" panose="020F0502020204030204" pitchFamily="34" charset="0"/>
        <a:ea typeface="+mn-ea"/>
        <a:cs typeface="Calibri" panose="020F0502020204030204" pitchFamily="34" charset="0"/>
        <a:sym typeface="Calibri" panose="020F050202020403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38445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/>
          </a:p>
        </p:txBody>
      </p:sp>
      <p:sp>
        <p:nvSpPr>
          <p:cNvPr id="70659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C41846-5F2F-42BF-A22A-B717174489BF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pt-B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6445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601831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601831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268190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278033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814541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713286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258596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305645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70296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150652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046718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/>
          </a:p>
        </p:txBody>
      </p:sp>
      <p:sp>
        <p:nvSpPr>
          <p:cNvPr id="61443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71917E-10DE-424E-94A2-844EE329F4F5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pt-B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2024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/>
          </a:p>
        </p:txBody>
      </p:sp>
      <p:sp>
        <p:nvSpPr>
          <p:cNvPr id="63491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6B75DB-C9CC-422B-97B6-87930C8C48FF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pt-B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7934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227806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130807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/>
          </a:p>
        </p:txBody>
      </p:sp>
      <p:sp>
        <p:nvSpPr>
          <p:cNvPr id="70659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DC41846-5F2F-42BF-A22A-B717174489BF}" type="slidenum"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  <a:sym typeface="Calibri" panose="020F050202020403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6445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6389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67552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>
            <a:extLst>
              <a:ext uri="{FF2B5EF4-FFF2-40B4-BE49-F238E27FC236}">
                <a16:creationId xmlns:a16="http://schemas.microsoft.com/office/drawing/2014/main" xmlns="" id="{BB5683E9-5C5E-4D50-AB68-FE13CECCE46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xmlns="" id="{CF865993-69BA-4B54-B26B-62DDC9646B8F}"/>
              </a:ext>
            </a:extLst>
          </p:cNvPr>
          <p:cNvSpPr>
            <a:spLocks noGrp="1" noChangeArrowheads="1"/>
          </p:cNvSpPr>
          <p:nvPr>
            <p:ph type="body" sz="quarter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/>
            <a:endParaRPr lang="pt-BR" altLang="pt-BR" dirty="0"/>
          </a:p>
        </p:txBody>
      </p:sp>
    </p:spTree>
    <p:extLst>
      <p:ext uri="{BB962C8B-B14F-4D97-AF65-F5344CB8AC3E}">
        <p14:creationId xmlns:p14="http://schemas.microsoft.com/office/powerpoint/2010/main" val="135585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563038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>
            <a:extLst>
              <a:ext uri="{FF2B5EF4-FFF2-40B4-BE49-F238E27FC236}">
                <a16:creationId xmlns:a16="http://schemas.microsoft.com/office/drawing/2014/main" xmlns="" id="{27D86E9F-2327-4864-9B2F-9EFF9DC393F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xmlns="" id="{DC9D85E4-1E4E-4E65-B02B-8E6373FD0E18}"/>
              </a:ext>
            </a:extLst>
          </p:cNvPr>
          <p:cNvSpPr>
            <a:spLocks noGrp="1" noChangeArrowheads="1"/>
          </p:cNvSpPr>
          <p:nvPr>
            <p:ph type="body" sz="quarter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/>
            <a:endParaRPr lang="pt-BR" altLang="pt-B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ço Reservado para Imagem de Slide 1">
            <a:extLst>
              <a:ext uri="{FF2B5EF4-FFF2-40B4-BE49-F238E27FC236}">
                <a16:creationId xmlns:a16="http://schemas.microsoft.com/office/drawing/2014/main" xmlns="" id="{329AC967-8FDC-432D-974C-308194082A0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ço Reservado para Anotações 2">
            <a:extLst>
              <a:ext uri="{FF2B5EF4-FFF2-40B4-BE49-F238E27FC236}">
                <a16:creationId xmlns:a16="http://schemas.microsoft.com/office/drawing/2014/main" xmlns="" id="{41C00C52-4268-487A-9AA7-5B95E430B7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/>
          </a:p>
        </p:txBody>
      </p:sp>
      <p:sp>
        <p:nvSpPr>
          <p:cNvPr id="28676" name="Espaço Reservado para Número de Slide 3">
            <a:extLst>
              <a:ext uri="{FF2B5EF4-FFF2-40B4-BE49-F238E27FC236}">
                <a16:creationId xmlns:a16="http://schemas.microsoft.com/office/drawing/2014/main" xmlns="" id="{6FDC17B0-9575-4E21-AD2F-8DAC91278D96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fld id="{10795B66-0362-4E03-87F5-DA3C5148E832}" type="slidenum">
              <a:rPr lang="pt-BR" altLang="pt-BR">
                <a:cs typeface="Arial" panose="020B0604020202020204" pitchFamily="34" charset="0"/>
              </a:rPr>
              <a:pPr/>
              <a:t>10</a:t>
            </a:fld>
            <a:endParaRPr lang="pt-BR" altLang="pt-BR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027902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/>
          </a:p>
        </p:txBody>
      </p:sp>
      <p:sp>
        <p:nvSpPr>
          <p:cNvPr id="59395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2A72A9-C50B-419D-B43C-C5549267BD35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pt-B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484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C08A860-E05C-41B4-850A-A4FCF0EFC2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0215E4CA-C937-4306-AFA0-CB42C6E89C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90587CB1-F8C2-4D15-B8FB-2316DF49F3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932FC-6BE4-49CE-946C-4FED154719F7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201740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F4810CF-F877-467B-B7EE-1A977F206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46F6DF05-4D9B-4517-BE7A-FE0BF8A9C2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F5625BE-C6A1-4E11-A701-BB51CC6A54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BF6AD-803D-4AD2-B035-BC438C29F86D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260500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02D0CC52-EC26-4A43-9048-19B7850BCD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39200" y="90488"/>
            <a:ext cx="2743200" cy="6767512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4AB1C455-96AF-4114-9926-20054F19F9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09600" y="90488"/>
            <a:ext cx="8077200" cy="6767512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004094B-E32C-4BD8-947B-84CAC6D3F60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723F4-9FD2-4ACF-B37C-53F2E5BA1517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0694733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icture Placeholder 3"/>
          <p:cNvSpPr>
            <a:spLocks noGrp="1"/>
          </p:cNvSpPr>
          <p:nvPr>
            <p:ph type="pic" sz="half" idx="13"/>
          </p:nvPr>
        </p:nvSpPr>
        <p:spPr>
          <a:xfrm>
            <a:off x="-386460" y="1260375"/>
            <a:ext cx="4397257" cy="4336452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0423132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D2F2F93-9D5C-4AF3-896B-329CFC51E1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FAC6633C-A0B2-48F4-9570-00FFE97F42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EF8BFFD5-DF0F-49ED-B80D-64DDE4A738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273496-CE59-4A97-BA06-8AAE168B88BD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17364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88C3664-BA7E-40B4-8337-50756E79B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40558ED5-106F-43B2-9309-0D750A295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13D0F315-59C7-40BB-87E0-EA21200562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4E43F-49E8-4532-B6BE-5E1CA797ADEA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7810083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D03CD42-22F4-4619-87BB-7796AC91A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19028A5F-96EA-41D6-8F74-64CA8537F7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53D968D6-4857-4BF6-AE42-0ECFDA9F78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81461-464D-453E-B92A-11B91BE0B877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599007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DBD2A9C-2F57-4A0F-BF3A-9998C954B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E7D0A1C4-40F7-43D8-99CA-A522F9DDE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37774E22-7345-4F29-A54E-BF30006FDE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B552B1C8-D74D-4BD1-8592-6C650AF1A5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72B76-4861-40EA-AF31-BDF5CF216409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016338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60BEEA0-1144-434C-863E-BDCF15B7A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BB562717-1616-48C2-A8B8-D06DDF83AC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4914FD0D-6D8C-4E92-8B22-806C238914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xmlns="" id="{1AFAE289-FD04-4A17-9DD3-70800EF586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xmlns="" id="{1EE9C962-00A6-4404-9F02-48D87378DA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xmlns="" id="{B4739162-C1B8-4B72-B42F-297A4ED92D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FACC3-6CBA-40EF-94A8-89A2A2F9225F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0418889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B841471-F73A-4825-82F1-B1ABDAF60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xmlns="" id="{E37577B9-6001-46F5-9DEF-425A2465AB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C8CDF-8C8E-456C-AA99-1C96382AB964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880000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1F6940D5-65DA-426E-A537-FD4C4E5CEF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0A7DB-B9EF-463D-A23A-153A47F7F8C3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938415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285AE77-EEDA-42B4-9AC9-7DCCC16DE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D07ED846-2321-4282-B4DA-1B4D5BEE0E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7968F86A-1DD3-419E-9775-1A995FDDD6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C7D39-770A-405B-AEE8-24249A5E01AA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3494568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D6C2210-6947-4B56-A9DC-88870DCA2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3BF28B72-7154-489B-8FB9-EE02C6796E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DBA6FC14-BBDA-4B24-A95A-EF2FA54C3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0AE6D1CF-D628-4FBC-9531-991A509CDA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2DF11-02B7-46E1-A324-B29D780C5EC3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878569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2FFA7EA-372E-469E-85D4-12339C751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xmlns="" id="{2EFCD78C-542E-45E6-867D-AFD8BC7FF5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>
              <a:sym typeface="Calibri" panose="020F0502020204030204" pitchFamily="34" charset="0"/>
            </a:endParaRP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7CEE80CA-42A4-46C6-AF60-D5BAC655FA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C8EF9A55-C3F5-419B-8296-353962AB0C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40DE9-6F50-4512-AD2C-2FC79F6FEA68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6230903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6E68748-403A-4606-925E-C71A21A11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6500BD0A-9767-4AC8-AB61-0F828209E3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277335A0-76F6-4CB8-B4DC-6F1FC1CFDF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1A194-5710-4009-BA0A-32BE1CAFF47C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1609083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9CB26ED2-704A-4864-AE88-3903DD0078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743DD57B-1F4F-4870-8011-A3A7E172CD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B28911F2-10A9-4B52-B4DF-691E272F17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161DC-924A-40C7-ACEE-50D9B96BC9E2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2570920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Text"/>
          <p:cNvSpPr txBox="1">
            <a:spLocks noGrp="1"/>
          </p:cNvSpPr>
          <p:nvPr>
            <p:ph type="title"/>
          </p:nvPr>
        </p:nvSpPr>
        <p:spPr>
          <a:xfrm>
            <a:off x="1790700" y="1042859"/>
            <a:ext cx="8610600" cy="495487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ctr">
              <a:defRPr sz="3200">
                <a:latin typeface="Titillium"/>
                <a:ea typeface="Titillium"/>
                <a:cs typeface="Titillium"/>
                <a:sym typeface="Titillium"/>
              </a:defRPr>
            </a:lvl1pPr>
          </a:lstStyle>
          <a:p>
            <a:r>
              <a:t>Title Text</a:t>
            </a:r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562590" y="2388327"/>
            <a:ext cx="1520794" cy="1481429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5335603" y="2388327"/>
            <a:ext cx="1520794" cy="1481429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31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8108615" y="2388327"/>
            <a:ext cx="1520794" cy="1481429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1820394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90700" y="1042859"/>
            <a:ext cx="8610600" cy="495487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defRPr sz="3200">
                <a:latin typeface="Titillium"/>
                <a:ea typeface="Titillium"/>
                <a:cs typeface="Titillium"/>
                <a:sym typeface="Titillium"/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048239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1D5986A-BB10-4C6C-9ECB-2CB522BDC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FB1B1797-68E3-4630-BBFC-CFE0162970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BCB59D3-A971-4D45-9173-863EE24C8A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145E2-925F-43B7-A15D-92E7C936CD62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749656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A603462-CF95-42A2-8BC0-435C6E9F7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F79B7F05-C32C-4392-9669-02B287E586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52578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57196CD3-FB0E-45FB-B4D1-894BFFC49F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52578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C37F2D3F-4DF7-47C9-8163-65749D4A51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49E56-1970-4B94-BD04-A7CBD7893629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095699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457BD57-F49E-4059-9216-E39094626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3779AF45-5CA8-48B6-B3FC-F2A88A306D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87F60C97-5C3B-4CD3-866D-E21A1E6CC9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xmlns="" id="{F5AD4DFF-CD08-410B-8034-9BB6C8FF27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xmlns="" id="{B21C0868-DA73-425A-9944-74D519FC3F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xmlns="" id="{17E37CA4-CAF0-4AE7-B6A7-AFD185E66C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7E640-887A-4650-BB1A-1F06520A872E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929209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36AB289-4282-4BEA-B9E9-7F046519D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xmlns="" id="{DFA56FBE-C2F1-4DC1-8575-E406A3867E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61B09-7D91-44C1-A4CE-B3C62BCC8359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058541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xmlns="" id="{2DC3C018-2A6A-4487-8E81-49FEBF8162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0B472-8AFB-4CEE-AD60-73FA041912B2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800880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951E65E-9B1A-4573-B133-855923F10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76FC0FBF-67DC-44B7-B5EC-808EA4AA3C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09F6C344-81C5-435C-935E-6280B843B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9BB78CF4-E123-41E0-B547-B8E45F177F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6FC18-DE53-4919-BA78-F0C0A4911C96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47843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4149114-E7FB-4DFF-9069-838B59610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xmlns="" id="{A3C78D02-D046-4EA3-88E0-16609AA578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>
              <a:sym typeface="Calibri" panose="020F0502020204030204" pitchFamily="34" charset="0"/>
            </a:endParaRP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3DF82965-FB40-4115-99A0-3AA413D4F1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80E67508-0E41-41A8-B9C9-2B408E4F97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EB9B4-4632-4EA3-9282-ACD2287A927F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506697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xmlns="" id="{9DBEECC5-673F-4804-A906-E6F0D77F025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90488"/>
            <a:ext cx="10972800" cy="150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>
                <a:sym typeface="Calibri Light" panose="020F0302020204030204" pitchFamily="34" charset="0"/>
              </a:rPr>
              <a:t>Click to edit Master title style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xmlns="" id="{0AD231FB-2812-4679-B7A8-079B66B0BB9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>
                <a:sym typeface="Calibri" panose="020F0502020204030204" pitchFamily="34" charset="0"/>
              </a:rPr>
              <a:t>Click to edit Master text styles</a:t>
            </a:r>
          </a:p>
          <a:p>
            <a:pPr lvl="1"/>
            <a:r>
              <a:rPr lang="pt-BR" altLang="pt-BR">
                <a:sym typeface="Calibri" panose="020F0502020204030204" pitchFamily="34" charset="0"/>
              </a:rPr>
              <a:t>Second level</a:t>
            </a:r>
          </a:p>
          <a:p>
            <a:pPr lvl="2"/>
            <a:r>
              <a:rPr lang="pt-BR" altLang="pt-BR">
                <a:sym typeface="Calibri" panose="020F0502020204030204" pitchFamily="34" charset="0"/>
              </a:rPr>
              <a:t>Third level</a:t>
            </a:r>
          </a:p>
          <a:p>
            <a:pPr lvl="3"/>
            <a:r>
              <a:rPr lang="pt-BR" altLang="pt-BR">
                <a:sym typeface="Calibri" panose="020F0502020204030204" pitchFamily="34" charset="0"/>
              </a:rPr>
              <a:t>Fourth level</a:t>
            </a:r>
          </a:p>
          <a:p>
            <a:pPr lvl="4"/>
            <a:r>
              <a:rPr lang="pt-BR" altLang="pt-BR">
                <a:sym typeface="Calibri" panose="020F0502020204030204" pitchFamily="34" charset="0"/>
              </a:rPr>
              <a:t>Fifth level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xmlns="" id="{063B6F73-A82C-43C5-992C-443638BE968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 bwMode="auto">
          <a:xfrm>
            <a:off x="593725" y="5991225"/>
            <a:ext cx="273050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 sz="1200" b="1">
                <a:latin typeface="Titillium" charset="0"/>
                <a:sym typeface="Titillium" charset="0"/>
              </a:defRPr>
            </a:lvl1pPr>
          </a:lstStyle>
          <a:p>
            <a:pPr>
              <a:defRPr/>
            </a:pPr>
            <a:fld id="{FADA2107-A83C-4FD9-A834-87DCE6F075B9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23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rgbClr val="000000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23900" indent="-2667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233488" indent="-31908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727200" indent="-355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184400" indent="-355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AF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>
            <a:extLst>
              <a:ext uri="{FF2B5EF4-FFF2-40B4-BE49-F238E27FC236}">
                <a16:creationId xmlns:a16="http://schemas.microsoft.com/office/drawing/2014/main" xmlns="" id="{7700EA58-B676-42BA-B6A9-89D856E71AD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 bwMode="auto">
          <a:xfrm>
            <a:off x="11558588" y="280988"/>
            <a:ext cx="357187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45711" tIns="45711" rIns="45711" bIns="45711" numCol="1" anchor="t" anchorCtr="0" compatLnSpc="1">
            <a:prstTxWarp prst="textNoShape">
              <a:avLst/>
            </a:prstTxWarp>
          </a:bodyPr>
          <a:lstStyle>
            <a:lvl1pPr defTabSz="912813" eaLnBrk="1">
              <a:defRPr>
                <a:solidFill>
                  <a:srgbClr val="737572"/>
                </a:solidFill>
                <a:latin typeface="Helvetica" panose="020B0604020202020204" pitchFamily="34" charset="0"/>
                <a:sym typeface="Helvetica" panose="020B0604020202020204" pitchFamily="34" charset="0"/>
              </a:defRPr>
            </a:lvl1pPr>
          </a:lstStyle>
          <a:p>
            <a:pPr>
              <a:defRPr/>
            </a:pPr>
            <a:fld id="{E556F641-5E45-47CD-B4AC-FEB3BDC32DB8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4" r:id="rId12"/>
    <p:sldLayoutId id="2147483725" r:id="rId1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rgbClr val="000000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  <a:cs typeface="Calibri Light" panose="020F0302020204030204" pitchFamily="34" charset="0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23900" indent="-2667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233488" indent="-31908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727200" indent="-355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184400" indent="-355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4.emf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benedito.brunca@previdencia.gov.br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5.png"/><Relationship Id="rId4" Type="http://schemas.openxmlformats.org/officeDocument/2006/relationships/chart" Target="../charts/char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microsoft.com/office/2007/relationships/hdphoto" Target="../media/hdphoto2.wdp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microsoft.com/office/2007/relationships/hdphoto" Target="../media/hdphoto1.wdp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package" Target="../embeddings/Microsoft_Excel_Worksheet1.xlsx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videncia.gov.br/" TargetMode="Externa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1">
            <a:extLst>
              <a:ext uri="{FF2B5EF4-FFF2-40B4-BE49-F238E27FC236}">
                <a16:creationId xmlns:a16="http://schemas.microsoft.com/office/drawing/2014/main" xmlns="" id="{C8A25292-2E06-4A2D-B245-D7034547F4E7}"/>
              </a:ext>
            </a:extLst>
          </p:cNvPr>
          <p:cNvSpPr>
            <a:spLocks/>
          </p:cNvSpPr>
          <p:nvPr/>
        </p:nvSpPr>
        <p:spPr bwMode="auto">
          <a:xfrm>
            <a:off x="8089130" y="124023"/>
            <a:ext cx="7727950" cy="7337425"/>
          </a:xfrm>
          <a:custGeom>
            <a:avLst/>
            <a:gdLst>
              <a:gd name="T0" fmla="*/ 2147483646 w 20746"/>
              <a:gd name="T1" fmla="*/ 2147483646 h 20976"/>
              <a:gd name="T2" fmla="*/ 2147483646 w 20746"/>
              <a:gd name="T3" fmla="*/ 2147483646 h 20976"/>
              <a:gd name="T4" fmla="*/ 2147483646 w 20746"/>
              <a:gd name="T5" fmla="*/ 2147483646 h 20976"/>
              <a:gd name="T6" fmla="*/ 2147483646 w 20746"/>
              <a:gd name="T7" fmla="*/ 2147483646 h 2097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746" h="20976">
                <a:moveTo>
                  <a:pt x="8957" y="37"/>
                </a:moveTo>
                <a:cubicBezTo>
                  <a:pt x="5199" y="477"/>
                  <a:pt x="3378" y="4223"/>
                  <a:pt x="1890" y="7512"/>
                </a:cubicBezTo>
                <a:cubicBezTo>
                  <a:pt x="636" y="10282"/>
                  <a:pt x="-783" y="13433"/>
                  <a:pt x="513" y="16582"/>
                </a:cubicBezTo>
                <a:cubicBezTo>
                  <a:pt x="2241" y="20778"/>
                  <a:pt x="6990" y="21233"/>
                  <a:pt x="11120" y="20881"/>
                </a:cubicBezTo>
                <a:cubicBezTo>
                  <a:pt x="13882" y="20646"/>
                  <a:pt x="16770" y="20173"/>
                  <a:pt x="18804" y="18098"/>
                </a:cubicBezTo>
                <a:cubicBezTo>
                  <a:pt x="19766" y="17116"/>
                  <a:pt x="20439" y="15837"/>
                  <a:pt x="20714" y="14404"/>
                </a:cubicBezTo>
                <a:cubicBezTo>
                  <a:pt x="20817" y="13149"/>
                  <a:pt x="20669" y="11906"/>
                  <a:pt x="20297" y="10746"/>
                </a:cubicBezTo>
                <a:cubicBezTo>
                  <a:pt x="19631" y="8670"/>
                  <a:pt x="18306" y="6978"/>
                  <a:pt x="17020" y="5323"/>
                </a:cubicBezTo>
                <a:cubicBezTo>
                  <a:pt x="14914" y="2612"/>
                  <a:pt x="12409" y="-367"/>
                  <a:pt x="8957" y="37"/>
                </a:cubicBezTo>
                <a:close/>
              </a:path>
            </a:pathLst>
          </a:custGeom>
          <a:gradFill rotWithShape="0">
            <a:gsLst>
              <a:gs pos="0">
                <a:srgbClr val="E2BB19">
                  <a:alpha val="79999"/>
                </a:srgbClr>
              </a:gs>
              <a:gs pos="100000">
                <a:srgbClr val="127A0E"/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/>
          <a:lstStyle/>
          <a:p>
            <a:endParaRPr lang="pt-BR" dirty="0"/>
          </a:p>
        </p:txBody>
      </p:sp>
      <p:sp>
        <p:nvSpPr>
          <p:cNvPr id="7171" name="Rectangle 2" descr="Rectangle 3">
            <a:extLst>
              <a:ext uri="{FF2B5EF4-FFF2-40B4-BE49-F238E27FC236}">
                <a16:creationId xmlns:a16="http://schemas.microsoft.com/office/drawing/2014/main" xmlns="" id="{18D42D96-6D4E-4E0C-AA25-362305FF7F8C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12190413" cy="6858000"/>
          </a:xfrm>
          <a:prstGeom prst="rect">
            <a:avLst/>
          </a:prstGeom>
          <a:gradFill rotWithShape="0">
            <a:gsLst>
              <a:gs pos="0">
                <a:srgbClr val="127A0E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 eaLnBrk="1"/>
            <a:endParaRPr lang="pt-BR" altLang="pt-BR" dirty="0">
              <a:solidFill>
                <a:srgbClr val="FFFFFF"/>
              </a:solidFill>
            </a:endParaRPr>
          </a:p>
        </p:txBody>
      </p:sp>
      <p:sp>
        <p:nvSpPr>
          <p:cNvPr id="7172" name="Text Box 3" descr="TextBox 19">
            <a:extLst>
              <a:ext uri="{FF2B5EF4-FFF2-40B4-BE49-F238E27FC236}">
                <a16:creationId xmlns:a16="http://schemas.microsoft.com/office/drawing/2014/main" xmlns="" id="{CFFBC327-2A74-438F-8057-E20F5832F3F2}"/>
              </a:ext>
            </a:extLst>
          </p:cNvPr>
          <p:cNvSpPr txBox="1">
            <a:spLocks/>
          </p:cNvSpPr>
          <p:nvPr/>
        </p:nvSpPr>
        <p:spPr bwMode="auto">
          <a:xfrm>
            <a:off x="551384" y="1052736"/>
            <a:ext cx="9748181" cy="5047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18272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18272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18272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18272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18272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5600" b="1" dirty="0" smtClean="0">
                <a:solidFill>
                  <a:srgbClr val="FFFFFF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Proposta de Reforma da</a:t>
            </a:r>
          </a:p>
          <a:p>
            <a:pPr eaLnBrk="1"/>
            <a:r>
              <a:rPr lang="pt-BR" altLang="pt-BR" sz="5600" b="1" dirty="0" smtClean="0">
                <a:solidFill>
                  <a:srgbClr val="FFFFFF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Previdência Social do Brasil</a:t>
            </a:r>
          </a:p>
          <a:p>
            <a:pPr eaLnBrk="1"/>
            <a:endParaRPr lang="pt-BR" altLang="pt-BR" sz="5600" b="1" dirty="0" smtClean="0">
              <a:solidFill>
                <a:srgbClr val="FFFFFF"/>
              </a:solidFill>
              <a:latin typeface="Helvetica" panose="020B0604020202020204" pitchFamily="34" charset="0"/>
              <a:sym typeface="Helvetica" panose="020B0604020202020204" pitchFamily="34" charset="0"/>
            </a:endParaRPr>
          </a:p>
          <a:p>
            <a:pPr eaLnBrk="1"/>
            <a:r>
              <a:rPr lang="pt-BR" altLang="pt-BR" sz="4000" b="1" dirty="0" smtClean="0">
                <a:solidFill>
                  <a:srgbClr val="FFFFFF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II Encontro do Programa </a:t>
            </a:r>
            <a:r>
              <a:rPr lang="pt-BR" altLang="pt-BR" sz="4000" b="1" dirty="0" err="1" smtClean="0">
                <a:solidFill>
                  <a:srgbClr val="FFFFFF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EUROsociAL</a:t>
            </a:r>
            <a:r>
              <a:rPr lang="pt-BR" altLang="pt-BR" sz="4000" b="1" dirty="0" smtClean="0">
                <a:solidFill>
                  <a:srgbClr val="FFFFFF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 +</a:t>
            </a:r>
          </a:p>
          <a:p>
            <a:pPr eaLnBrk="1"/>
            <a:endParaRPr lang="pt-BR" altLang="pt-BR" sz="4000" b="1" dirty="0">
              <a:solidFill>
                <a:srgbClr val="FFFFFF"/>
              </a:solidFill>
              <a:latin typeface="Helvetica" panose="020B0604020202020204" pitchFamily="34" charset="0"/>
              <a:sym typeface="Helvetica" panose="020B0604020202020204" pitchFamily="34" charset="0"/>
            </a:endParaRPr>
          </a:p>
          <a:p>
            <a:pPr eaLnBrk="1"/>
            <a:endParaRPr lang="pt-BR" altLang="pt-BR" sz="4000" b="1" dirty="0" smtClean="0">
              <a:solidFill>
                <a:srgbClr val="FFFFFF"/>
              </a:solidFill>
              <a:latin typeface="Helvetica" panose="020B0604020202020204" pitchFamily="34" charset="0"/>
              <a:sym typeface="Helvetica" panose="020B0604020202020204" pitchFamily="34" charset="0"/>
            </a:endParaRPr>
          </a:p>
          <a:p>
            <a:pPr eaLnBrk="1"/>
            <a:r>
              <a:rPr lang="pt-BR" altLang="pt-BR" sz="4000" b="1" dirty="0" smtClean="0">
                <a:solidFill>
                  <a:srgbClr val="FFFFFF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Cartagena de Índias-Colômbia</a:t>
            </a:r>
            <a:endParaRPr lang="pt-BR" altLang="pt-BR" sz="4000" b="1" dirty="0">
              <a:solidFill>
                <a:srgbClr val="FFFFFF"/>
              </a:solidFill>
              <a:latin typeface="Helvetica" panose="020B0604020202020204" pitchFamily="34" charset="0"/>
              <a:sym typeface="Helvetica" panose="020B0604020202020204" pitchFamily="34" charset="0"/>
            </a:endParaRPr>
          </a:p>
        </p:txBody>
      </p:sp>
      <p:sp>
        <p:nvSpPr>
          <p:cNvPr id="7173" name="Text Box 4" descr="TextBox 20">
            <a:extLst>
              <a:ext uri="{FF2B5EF4-FFF2-40B4-BE49-F238E27FC236}">
                <a16:creationId xmlns:a16="http://schemas.microsoft.com/office/drawing/2014/main" xmlns="" id="{CD54AA5B-BA2D-4018-B1EC-CCC28E099DDF}"/>
              </a:ext>
            </a:extLst>
          </p:cNvPr>
          <p:cNvSpPr txBox="1">
            <a:spLocks/>
          </p:cNvSpPr>
          <p:nvPr/>
        </p:nvSpPr>
        <p:spPr bwMode="auto">
          <a:xfrm>
            <a:off x="4057650" y="4206875"/>
            <a:ext cx="3303588" cy="248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150000"/>
              </a:lnSpc>
            </a:pPr>
            <a:r>
              <a:rPr lang="pt-BR" altLang="pt-BR" sz="1200" dirty="0">
                <a:solidFill>
                  <a:srgbClr val="FFFFFF"/>
                </a:solidFill>
                <a:latin typeface="Titillium" charset="0"/>
                <a:sym typeface="Titillium" charset="0"/>
              </a:rPr>
              <a:t>.</a:t>
            </a:r>
          </a:p>
        </p:txBody>
      </p:sp>
      <p:sp>
        <p:nvSpPr>
          <p:cNvPr id="7174" name="Text Box 5" descr="TextBox 25">
            <a:extLst>
              <a:ext uri="{FF2B5EF4-FFF2-40B4-BE49-F238E27FC236}">
                <a16:creationId xmlns:a16="http://schemas.microsoft.com/office/drawing/2014/main" xmlns="" id="{32C62C14-E29A-4AA3-BC92-18AC533A14B6}"/>
              </a:ext>
            </a:extLst>
          </p:cNvPr>
          <p:cNvSpPr txBox="1">
            <a:spLocks/>
          </p:cNvSpPr>
          <p:nvPr/>
        </p:nvSpPr>
        <p:spPr bwMode="auto">
          <a:xfrm>
            <a:off x="8201025" y="4543960"/>
            <a:ext cx="1368965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9600" dirty="0" smtClean="0">
                <a:solidFill>
                  <a:srgbClr val="FFFFFF"/>
                </a:solidFill>
                <a:latin typeface="Titillium Thin" charset="0"/>
                <a:sym typeface="Titillium Thin" charset="0"/>
              </a:rPr>
              <a:t>10</a:t>
            </a:r>
            <a:endParaRPr lang="pt-BR" altLang="pt-BR" sz="9600" dirty="0">
              <a:solidFill>
                <a:srgbClr val="FFFFFF"/>
              </a:solidFill>
              <a:latin typeface="Titillium Thin" charset="0"/>
              <a:sym typeface="Titillium Thin" charset="0"/>
            </a:endParaRPr>
          </a:p>
        </p:txBody>
      </p:sp>
      <p:sp>
        <p:nvSpPr>
          <p:cNvPr id="7175" name="Text Box 6" descr="TextBox 26">
            <a:extLst>
              <a:ext uri="{FF2B5EF4-FFF2-40B4-BE49-F238E27FC236}">
                <a16:creationId xmlns:a16="http://schemas.microsoft.com/office/drawing/2014/main" xmlns="" id="{6434DD0E-D8CD-4544-85C7-5E722E7D1736}"/>
              </a:ext>
            </a:extLst>
          </p:cNvPr>
          <p:cNvSpPr txBox="1">
            <a:spLocks/>
          </p:cNvSpPr>
          <p:nvPr/>
        </p:nvSpPr>
        <p:spPr bwMode="auto">
          <a:xfrm>
            <a:off x="9739313" y="4956498"/>
            <a:ext cx="1017587" cy="344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80000"/>
              </a:lnSpc>
            </a:pPr>
            <a:r>
              <a:rPr lang="pt-BR" altLang="pt-BR" sz="1400" dirty="0" smtClean="0">
                <a:solidFill>
                  <a:srgbClr val="FFFFFF"/>
                </a:solidFill>
                <a:latin typeface="Titillium Light" charset="0"/>
                <a:sym typeface="Titillium Light" charset="0"/>
              </a:rPr>
              <a:t>JULHO</a:t>
            </a:r>
          </a:p>
          <a:p>
            <a:pPr eaLnBrk="1">
              <a:lnSpc>
                <a:spcPct val="80000"/>
              </a:lnSpc>
            </a:pPr>
            <a:r>
              <a:rPr lang="pt-BR" altLang="pt-BR" sz="1400" dirty="0" smtClean="0">
                <a:solidFill>
                  <a:srgbClr val="FFFFFF"/>
                </a:solidFill>
                <a:latin typeface="Titillium Light" charset="0"/>
                <a:sym typeface="Titillium Light" charset="0"/>
              </a:rPr>
              <a:t>2019</a:t>
            </a:r>
            <a:endParaRPr lang="pt-BR" altLang="pt-BR" sz="1400" dirty="0">
              <a:solidFill>
                <a:srgbClr val="FFFFFF"/>
              </a:solidFill>
              <a:latin typeface="Titillium Light" charset="0"/>
              <a:sym typeface="Titillium Light" charset="0"/>
            </a:endParaRPr>
          </a:p>
        </p:txBody>
      </p:sp>
      <p:sp>
        <p:nvSpPr>
          <p:cNvPr id="7176" name="Line 7" descr="Straight Connector 27">
            <a:extLst>
              <a:ext uri="{FF2B5EF4-FFF2-40B4-BE49-F238E27FC236}">
                <a16:creationId xmlns:a16="http://schemas.microsoft.com/office/drawing/2014/main" xmlns="" id="{5BCCE9CC-FC3E-4A99-9121-0F90B8EA97BE}"/>
              </a:ext>
            </a:extLst>
          </p:cNvPr>
          <p:cNvSpPr>
            <a:spLocks noChangeShapeType="1"/>
          </p:cNvSpPr>
          <p:nvPr/>
        </p:nvSpPr>
        <p:spPr bwMode="auto">
          <a:xfrm>
            <a:off x="4057650" y="4581128"/>
            <a:ext cx="634365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/>
          <a:lstStyle/>
          <a:p>
            <a:endParaRPr lang="pt-BR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ítulo 1">
            <a:extLst>
              <a:ext uri="{FF2B5EF4-FFF2-40B4-BE49-F238E27FC236}">
                <a16:creationId xmlns:a16="http://schemas.microsoft.com/office/drawing/2014/main" xmlns="" id="{1C876F99-8F93-4043-88D6-233E208A3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738"/>
            <a:ext cx="8248650" cy="876300"/>
          </a:xfrm>
        </p:spPr>
        <p:txBody>
          <a:bodyPr anchor="t"/>
          <a:lstStyle/>
          <a:p>
            <a:pPr eaLnBrk="1" hangingPunct="1"/>
            <a:r>
              <a:rPr lang="pt-BR" altLang="pt-BR"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 injusto - RPPS</a:t>
            </a:r>
          </a:p>
        </p:txBody>
      </p:sp>
      <p:sp>
        <p:nvSpPr>
          <p:cNvPr id="7" name="AutoShape 1">
            <a:extLst>
              <a:ext uri="{FF2B5EF4-FFF2-40B4-BE49-F238E27FC236}">
                <a16:creationId xmlns:a16="http://schemas.microsoft.com/office/drawing/2014/main" xmlns="" id="{2BFBDBAD-82C4-4019-A429-3B02C52E5C56}"/>
              </a:ext>
            </a:extLst>
          </p:cNvPr>
          <p:cNvSpPr>
            <a:spLocks/>
          </p:cNvSpPr>
          <p:nvPr/>
        </p:nvSpPr>
        <p:spPr bwMode="auto">
          <a:xfrm>
            <a:off x="-1375443" y="-3274492"/>
            <a:ext cx="7105651" cy="6745288"/>
          </a:xfrm>
          <a:custGeom>
            <a:avLst/>
            <a:gdLst>
              <a:gd name="T0" fmla="*/ 2147483646 w 20746"/>
              <a:gd name="T1" fmla="*/ 2147483646 h 20976"/>
              <a:gd name="T2" fmla="*/ 2147483646 w 20746"/>
              <a:gd name="T3" fmla="*/ 2147483646 h 20976"/>
              <a:gd name="T4" fmla="*/ 2147483646 w 20746"/>
              <a:gd name="T5" fmla="*/ 2147483646 h 20976"/>
              <a:gd name="T6" fmla="*/ 2147483646 w 20746"/>
              <a:gd name="T7" fmla="*/ 2147483646 h 2097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746" h="20976">
                <a:moveTo>
                  <a:pt x="8957" y="37"/>
                </a:moveTo>
                <a:cubicBezTo>
                  <a:pt x="5199" y="477"/>
                  <a:pt x="3378" y="4223"/>
                  <a:pt x="1890" y="7512"/>
                </a:cubicBezTo>
                <a:cubicBezTo>
                  <a:pt x="636" y="10282"/>
                  <a:pt x="-783" y="13433"/>
                  <a:pt x="513" y="16582"/>
                </a:cubicBezTo>
                <a:cubicBezTo>
                  <a:pt x="2241" y="20778"/>
                  <a:pt x="6990" y="21233"/>
                  <a:pt x="11120" y="20881"/>
                </a:cubicBezTo>
                <a:cubicBezTo>
                  <a:pt x="13882" y="20646"/>
                  <a:pt x="16770" y="20173"/>
                  <a:pt x="18804" y="18098"/>
                </a:cubicBezTo>
                <a:cubicBezTo>
                  <a:pt x="19766" y="17116"/>
                  <a:pt x="20439" y="15837"/>
                  <a:pt x="20714" y="14404"/>
                </a:cubicBezTo>
                <a:cubicBezTo>
                  <a:pt x="20817" y="13149"/>
                  <a:pt x="20669" y="11906"/>
                  <a:pt x="20297" y="10746"/>
                </a:cubicBezTo>
                <a:cubicBezTo>
                  <a:pt x="19631" y="8670"/>
                  <a:pt x="18306" y="6978"/>
                  <a:pt x="17020" y="5323"/>
                </a:cubicBezTo>
                <a:cubicBezTo>
                  <a:pt x="14914" y="2612"/>
                  <a:pt x="12409" y="-367"/>
                  <a:pt x="8957" y="37"/>
                </a:cubicBezTo>
                <a:close/>
              </a:path>
            </a:pathLst>
          </a:custGeom>
          <a:gradFill rotWithShape="0">
            <a:gsLst>
              <a:gs pos="0">
                <a:srgbClr val="127A0E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/>
          <a:lstStyle/>
          <a:p>
            <a:endParaRPr lang="pt-BR" dirty="0"/>
          </a:p>
        </p:txBody>
      </p:sp>
      <p:sp>
        <p:nvSpPr>
          <p:cNvPr id="27652" name="CaixaDeTexto 8">
            <a:extLst>
              <a:ext uri="{FF2B5EF4-FFF2-40B4-BE49-F238E27FC236}">
                <a16:creationId xmlns:a16="http://schemas.microsoft.com/office/drawing/2014/main" xmlns="" id="{297D5A95-A6C9-4875-A16E-E425FF688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278" y="939850"/>
            <a:ext cx="475252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r>
              <a:rPr lang="pt-BR" altLang="pt-BR" sz="3300" dirty="0">
                <a:solidFill>
                  <a:schemeClr val="bg1"/>
                </a:solidFill>
                <a:latin typeface="Helvetica"/>
                <a:cs typeface="Helvetica"/>
              </a:rPr>
              <a:t>Sistema injusto</a:t>
            </a:r>
          </a:p>
          <a:p>
            <a:r>
              <a:rPr lang="pt-BR" altLang="pt-BR" sz="3300" dirty="0">
                <a:solidFill>
                  <a:schemeClr val="bg1"/>
                </a:solidFill>
                <a:latin typeface="Helvetica"/>
                <a:cs typeface="Helvetica"/>
              </a:rPr>
              <a:t>RPPS* x RGPS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xmlns="" id="{E62782C5-49D5-4103-B65A-7DE21DBE6491}"/>
              </a:ext>
            </a:extLst>
          </p:cNvPr>
          <p:cNvSpPr>
            <a:spLocks/>
          </p:cNvSpPr>
          <p:nvPr/>
        </p:nvSpPr>
        <p:spPr bwMode="auto">
          <a:xfrm>
            <a:off x="723804" y="2091978"/>
            <a:ext cx="690562" cy="254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9" name="Shape 3835"/>
          <p:cNvSpPr/>
          <p:nvPr/>
        </p:nvSpPr>
        <p:spPr>
          <a:xfrm>
            <a:off x="766295" y="2380010"/>
            <a:ext cx="1131548" cy="72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208" y="15258"/>
                </a:moveTo>
                <a:cubicBezTo>
                  <a:pt x="10138" y="15501"/>
                  <a:pt x="10044" y="15701"/>
                  <a:pt x="9923" y="15863"/>
                </a:cubicBezTo>
                <a:cubicBezTo>
                  <a:pt x="9802" y="16022"/>
                  <a:pt x="9660" y="16144"/>
                  <a:pt x="9499" y="16229"/>
                </a:cubicBezTo>
                <a:cubicBezTo>
                  <a:pt x="9362" y="16301"/>
                  <a:pt x="9243" y="16340"/>
                  <a:pt x="9097" y="16360"/>
                </a:cubicBezTo>
                <a:lnTo>
                  <a:pt x="9097" y="16971"/>
                </a:lnTo>
                <a:lnTo>
                  <a:pt x="8606" y="16971"/>
                </a:lnTo>
                <a:lnTo>
                  <a:pt x="8606" y="16361"/>
                </a:lnTo>
                <a:cubicBezTo>
                  <a:pt x="8446" y="16346"/>
                  <a:pt x="8316" y="16304"/>
                  <a:pt x="8171" y="16224"/>
                </a:cubicBezTo>
                <a:cubicBezTo>
                  <a:pt x="8001" y="16131"/>
                  <a:pt x="7856" y="15998"/>
                  <a:pt x="7736" y="15826"/>
                </a:cubicBezTo>
                <a:cubicBezTo>
                  <a:pt x="7615" y="15655"/>
                  <a:pt x="7522" y="15444"/>
                  <a:pt x="7456" y="15194"/>
                </a:cubicBezTo>
                <a:cubicBezTo>
                  <a:pt x="7390" y="14943"/>
                  <a:pt x="7359" y="14654"/>
                  <a:pt x="7363" y="14327"/>
                </a:cubicBezTo>
                <a:lnTo>
                  <a:pt x="8007" y="14327"/>
                </a:lnTo>
                <a:cubicBezTo>
                  <a:pt x="8003" y="14713"/>
                  <a:pt x="8058" y="15016"/>
                  <a:pt x="8171" y="15237"/>
                </a:cubicBezTo>
                <a:cubicBezTo>
                  <a:pt x="8270" y="15432"/>
                  <a:pt x="8403" y="15530"/>
                  <a:pt x="8606" y="15563"/>
                </a:cubicBezTo>
                <a:lnTo>
                  <a:pt x="8606" y="13432"/>
                </a:lnTo>
                <a:cubicBezTo>
                  <a:pt x="8492" y="13376"/>
                  <a:pt x="8395" y="13313"/>
                  <a:pt x="8270" y="13239"/>
                </a:cubicBezTo>
                <a:cubicBezTo>
                  <a:pt x="8118" y="13149"/>
                  <a:pt x="7980" y="13033"/>
                  <a:pt x="7857" y="12890"/>
                </a:cubicBezTo>
                <a:cubicBezTo>
                  <a:pt x="7735" y="12747"/>
                  <a:pt x="7636" y="12569"/>
                  <a:pt x="7561" y="12353"/>
                </a:cubicBezTo>
                <a:cubicBezTo>
                  <a:pt x="7485" y="12136"/>
                  <a:pt x="7448" y="11868"/>
                  <a:pt x="7448" y="11549"/>
                </a:cubicBezTo>
                <a:cubicBezTo>
                  <a:pt x="7448" y="11269"/>
                  <a:pt x="7483" y="11023"/>
                  <a:pt x="7553" y="10811"/>
                </a:cubicBezTo>
                <a:cubicBezTo>
                  <a:pt x="7622" y="10597"/>
                  <a:pt x="7716" y="10419"/>
                  <a:pt x="7835" y="10277"/>
                </a:cubicBezTo>
                <a:cubicBezTo>
                  <a:pt x="7954" y="10134"/>
                  <a:pt x="8090" y="10026"/>
                  <a:pt x="8244" y="9949"/>
                </a:cubicBezTo>
                <a:cubicBezTo>
                  <a:pt x="8373" y="9885"/>
                  <a:pt x="8479" y="9855"/>
                  <a:pt x="8606" y="9845"/>
                </a:cubicBezTo>
                <a:lnTo>
                  <a:pt x="8606" y="9257"/>
                </a:lnTo>
                <a:lnTo>
                  <a:pt x="9097" y="9257"/>
                </a:lnTo>
                <a:lnTo>
                  <a:pt x="9097" y="9845"/>
                </a:lnTo>
                <a:cubicBezTo>
                  <a:pt x="9224" y="9854"/>
                  <a:pt x="9328" y="9882"/>
                  <a:pt x="9453" y="9940"/>
                </a:cubicBezTo>
                <a:cubicBezTo>
                  <a:pt x="9605" y="10010"/>
                  <a:pt x="9735" y="10114"/>
                  <a:pt x="9847" y="10255"/>
                </a:cubicBezTo>
                <a:cubicBezTo>
                  <a:pt x="9957" y="10395"/>
                  <a:pt x="10046" y="10572"/>
                  <a:pt x="10112" y="10788"/>
                </a:cubicBezTo>
                <a:cubicBezTo>
                  <a:pt x="10178" y="11003"/>
                  <a:pt x="10211" y="11255"/>
                  <a:pt x="10211" y="11540"/>
                </a:cubicBezTo>
                <a:lnTo>
                  <a:pt x="9567" y="11540"/>
                </a:lnTo>
                <a:cubicBezTo>
                  <a:pt x="9559" y="11243"/>
                  <a:pt x="9509" y="11015"/>
                  <a:pt x="9417" y="10857"/>
                </a:cubicBezTo>
                <a:cubicBezTo>
                  <a:pt x="9339" y="10726"/>
                  <a:pt x="9243" y="10661"/>
                  <a:pt x="9097" y="10640"/>
                </a:cubicBezTo>
                <a:lnTo>
                  <a:pt x="9097" y="12504"/>
                </a:lnTo>
                <a:cubicBezTo>
                  <a:pt x="9226" y="12566"/>
                  <a:pt x="9336" y="12634"/>
                  <a:pt x="9471" y="12710"/>
                </a:cubicBezTo>
                <a:cubicBezTo>
                  <a:pt x="9633" y="12804"/>
                  <a:pt x="9776" y="12923"/>
                  <a:pt x="9900" y="13069"/>
                </a:cubicBezTo>
                <a:cubicBezTo>
                  <a:pt x="10024" y="13215"/>
                  <a:pt x="10124" y="13396"/>
                  <a:pt x="10200" y="13611"/>
                </a:cubicBezTo>
                <a:cubicBezTo>
                  <a:pt x="10275" y="13827"/>
                  <a:pt x="10312" y="14092"/>
                  <a:pt x="10312" y="14407"/>
                </a:cubicBezTo>
                <a:cubicBezTo>
                  <a:pt x="10312" y="14732"/>
                  <a:pt x="10278" y="15017"/>
                  <a:pt x="10208" y="15258"/>
                </a:cubicBezTo>
                <a:moveTo>
                  <a:pt x="8836" y="7714"/>
                </a:moveTo>
                <a:cubicBezTo>
                  <a:pt x="6938" y="7714"/>
                  <a:pt x="5400" y="10133"/>
                  <a:pt x="5400" y="13114"/>
                </a:cubicBezTo>
                <a:cubicBezTo>
                  <a:pt x="5400" y="16098"/>
                  <a:pt x="6938" y="18514"/>
                  <a:pt x="8836" y="18514"/>
                </a:cubicBezTo>
                <a:cubicBezTo>
                  <a:pt x="10734" y="18514"/>
                  <a:pt x="12273" y="16098"/>
                  <a:pt x="12273" y="13114"/>
                </a:cubicBezTo>
                <a:cubicBezTo>
                  <a:pt x="12273" y="10133"/>
                  <a:pt x="10734" y="7714"/>
                  <a:pt x="8836" y="7714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2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89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5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2"/>
                  <a:pt x="21160" y="0"/>
                  <a:pt x="20618" y="0"/>
                </a:cubicBezTo>
                <a:moveTo>
                  <a:pt x="9451" y="13856"/>
                </a:moveTo>
                <a:cubicBezTo>
                  <a:pt x="9385" y="13780"/>
                  <a:pt x="9310" y="13718"/>
                  <a:pt x="9228" y="13672"/>
                </a:cubicBezTo>
                <a:cubicBezTo>
                  <a:pt x="9175" y="13643"/>
                  <a:pt x="9137" y="13616"/>
                  <a:pt x="9097" y="13590"/>
                </a:cubicBezTo>
                <a:lnTo>
                  <a:pt x="9097" y="15561"/>
                </a:lnTo>
                <a:cubicBezTo>
                  <a:pt x="9250" y="15523"/>
                  <a:pt x="9363" y="15448"/>
                  <a:pt x="9473" y="15311"/>
                </a:cubicBezTo>
                <a:cubicBezTo>
                  <a:pt x="9604" y="15151"/>
                  <a:pt x="9668" y="14897"/>
                  <a:pt x="9668" y="14546"/>
                </a:cubicBezTo>
                <a:cubicBezTo>
                  <a:pt x="9668" y="14383"/>
                  <a:pt x="9649" y="14247"/>
                  <a:pt x="9609" y="14136"/>
                </a:cubicBezTo>
                <a:cubicBezTo>
                  <a:pt x="9570" y="14024"/>
                  <a:pt x="9517" y="13931"/>
                  <a:pt x="9451" y="13856"/>
                </a:cubicBezTo>
                <a:moveTo>
                  <a:pt x="13255" y="16971"/>
                </a:moveTo>
                <a:cubicBezTo>
                  <a:pt x="12983" y="16971"/>
                  <a:pt x="12764" y="17316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6"/>
                  <a:pt x="13525" y="16971"/>
                  <a:pt x="13255" y="16971"/>
                </a:cubicBezTo>
                <a:moveTo>
                  <a:pt x="16200" y="7714"/>
                </a:moveTo>
                <a:cubicBezTo>
                  <a:pt x="15928" y="7714"/>
                  <a:pt x="15709" y="7369"/>
                  <a:pt x="15709" y="6943"/>
                </a:cubicBezTo>
                <a:cubicBezTo>
                  <a:pt x="15709" y="6516"/>
                  <a:pt x="15928" y="6171"/>
                  <a:pt x="16200" y="6171"/>
                </a:cubicBezTo>
                <a:cubicBezTo>
                  <a:pt x="16471" y="6171"/>
                  <a:pt x="16691" y="6516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7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8"/>
                  <a:pt x="14762" y="19815"/>
                  <a:pt x="14817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7"/>
                  <a:pt x="982" y="17113"/>
                </a:cubicBezTo>
                <a:lnTo>
                  <a:pt x="982" y="9116"/>
                </a:lnTo>
                <a:cubicBezTo>
                  <a:pt x="1136" y="9203"/>
                  <a:pt x="1299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2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2" y="6414"/>
                  <a:pt x="14727" y="6672"/>
                  <a:pt x="14727" y="6943"/>
                </a:cubicBezTo>
                <a:cubicBezTo>
                  <a:pt x="14727" y="8222"/>
                  <a:pt x="15386" y="9257"/>
                  <a:pt x="16200" y="9257"/>
                </a:cubicBezTo>
                <a:cubicBezTo>
                  <a:pt x="16373" y="9257"/>
                  <a:pt x="16537" y="9203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8" y="20057"/>
                  <a:pt x="15709" y="19712"/>
                  <a:pt x="15709" y="19286"/>
                </a:cubicBezTo>
                <a:cubicBezTo>
                  <a:pt x="15709" y="18859"/>
                  <a:pt x="15928" y="18514"/>
                  <a:pt x="16200" y="18514"/>
                </a:cubicBezTo>
                <a:cubicBezTo>
                  <a:pt x="16471" y="18514"/>
                  <a:pt x="16691" y="18859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59"/>
                  <a:pt x="1201" y="18514"/>
                  <a:pt x="1473" y="18514"/>
                </a:cubicBezTo>
                <a:cubicBezTo>
                  <a:pt x="1744" y="18514"/>
                  <a:pt x="1964" y="18859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6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6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39" y="4629"/>
                  <a:pt x="0" y="5320"/>
                  <a:pt x="0" y="6171"/>
                </a:cubicBezTo>
                <a:lnTo>
                  <a:pt x="0" y="20057"/>
                </a:lnTo>
                <a:cubicBezTo>
                  <a:pt x="0" y="20910"/>
                  <a:pt x="439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10"/>
                  <a:pt x="17673" y="20057"/>
                </a:cubicBezTo>
                <a:lnTo>
                  <a:pt x="17673" y="6171"/>
                </a:lnTo>
                <a:cubicBezTo>
                  <a:pt x="17673" y="5320"/>
                  <a:pt x="17233" y="4629"/>
                  <a:pt x="16691" y="4629"/>
                </a:cubicBezTo>
                <a:moveTo>
                  <a:pt x="8092" y="11478"/>
                </a:moveTo>
                <a:cubicBezTo>
                  <a:pt x="8092" y="11618"/>
                  <a:pt x="8111" y="11739"/>
                  <a:pt x="8149" y="11837"/>
                </a:cubicBezTo>
                <a:cubicBezTo>
                  <a:pt x="8186" y="11936"/>
                  <a:pt x="8234" y="12020"/>
                  <a:pt x="8293" y="12090"/>
                </a:cubicBezTo>
                <a:cubicBezTo>
                  <a:pt x="8351" y="12161"/>
                  <a:pt x="8419" y="12218"/>
                  <a:pt x="8496" y="12261"/>
                </a:cubicBezTo>
                <a:cubicBezTo>
                  <a:pt x="8542" y="12287"/>
                  <a:pt x="8573" y="12310"/>
                  <a:pt x="8606" y="12331"/>
                </a:cubicBezTo>
                <a:lnTo>
                  <a:pt x="8606" y="10637"/>
                </a:lnTo>
                <a:cubicBezTo>
                  <a:pt x="8457" y="10654"/>
                  <a:pt x="8353" y="10708"/>
                  <a:pt x="8258" y="10818"/>
                </a:cubicBezTo>
                <a:cubicBezTo>
                  <a:pt x="8147" y="10949"/>
                  <a:pt x="8092" y="11171"/>
                  <a:pt x="8092" y="11478"/>
                </a:cubicBezTo>
                <a:moveTo>
                  <a:pt x="4418" y="7714"/>
                </a:moveTo>
                <a:cubicBezTo>
                  <a:pt x="4147" y="7714"/>
                  <a:pt x="3927" y="8061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1"/>
                  <a:pt x="4689" y="7714"/>
                  <a:pt x="4418" y="771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" name="AutoShape 6">
            <a:extLst>
              <a:ext uri="{FF2B5EF4-FFF2-40B4-BE49-F238E27FC236}">
                <a16:creationId xmlns:a16="http://schemas.microsoft.com/office/drawing/2014/main" xmlns="" id="{EAABC6BB-F131-4C26-B4A8-D79E1596D571}"/>
              </a:ext>
            </a:extLst>
          </p:cNvPr>
          <p:cNvSpPr>
            <a:spLocks/>
          </p:cNvSpPr>
          <p:nvPr/>
        </p:nvSpPr>
        <p:spPr bwMode="auto">
          <a:xfrm rot="18900000">
            <a:off x="9043193" y="338843"/>
            <a:ext cx="2462213" cy="2460625"/>
          </a:xfrm>
          <a:prstGeom prst="roundRect">
            <a:avLst>
              <a:gd name="adj" fmla="val 30000"/>
            </a:avLst>
          </a:prstGeom>
          <a:noFill/>
          <a:ln w="25400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3" name="AutoShape 7">
            <a:extLst>
              <a:ext uri="{FF2B5EF4-FFF2-40B4-BE49-F238E27FC236}">
                <a16:creationId xmlns:a16="http://schemas.microsoft.com/office/drawing/2014/main" xmlns="" id="{6468741B-9019-4834-B157-EEF212888BF0}"/>
              </a:ext>
            </a:extLst>
          </p:cNvPr>
          <p:cNvSpPr>
            <a:spLocks/>
          </p:cNvSpPr>
          <p:nvPr/>
        </p:nvSpPr>
        <p:spPr bwMode="auto">
          <a:xfrm rot="18900000">
            <a:off x="9043193" y="-1604257"/>
            <a:ext cx="2462213" cy="2460625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C3C7C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4" name="AutoShape 8">
            <a:extLst>
              <a:ext uri="{FF2B5EF4-FFF2-40B4-BE49-F238E27FC236}">
                <a16:creationId xmlns:a16="http://schemas.microsoft.com/office/drawing/2014/main" xmlns="" id="{C0D5A8D1-84B5-4BCA-BDEF-A47C7B518534}"/>
              </a:ext>
            </a:extLst>
          </p:cNvPr>
          <p:cNvSpPr>
            <a:spLocks/>
          </p:cNvSpPr>
          <p:nvPr/>
        </p:nvSpPr>
        <p:spPr bwMode="auto">
          <a:xfrm rot="18900000">
            <a:off x="10960893" y="338843"/>
            <a:ext cx="2462213" cy="2460625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C3C7C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xmlns="" id="{4182A9C5-546A-4009-81D5-7C5D6BFE1E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67" y="4297213"/>
            <a:ext cx="1779649" cy="2156934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xmlns="" id="{6660E2DA-3017-4424-8BB5-16CCFD933D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978" y="4102054"/>
            <a:ext cx="2139397" cy="2592949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xmlns="" id="{FB004202-DBFC-4E2B-840F-4143F08A67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031" y="3785419"/>
            <a:ext cx="2627819" cy="3184917"/>
          </a:xfrm>
          <a:prstGeom prst="rect">
            <a:avLst/>
          </a:prstGeom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xmlns="" id="{1FB2C4A7-CEB5-4B7A-8732-E76A590E332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826" y="4319714"/>
            <a:ext cx="1730642" cy="2097538"/>
          </a:xfrm>
          <a:prstGeom prst="rect">
            <a:avLst/>
          </a:prstGeom>
        </p:spPr>
      </p:pic>
      <p:sp>
        <p:nvSpPr>
          <p:cNvPr id="21" name="Text Box 66" descr="TextBox 112">
            <a:extLst>
              <a:ext uri="{FF2B5EF4-FFF2-40B4-BE49-F238E27FC236}">
                <a16:creationId xmlns:a16="http://schemas.microsoft.com/office/drawing/2014/main" xmlns="" id="{7D6258CA-CF7A-47A1-B1A1-74DFE4FC4C3E}"/>
              </a:ext>
            </a:extLst>
          </p:cNvPr>
          <p:cNvSpPr txBox="1">
            <a:spLocks/>
          </p:cNvSpPr>
          <p:nvPr/>
        </p:nvSpPr>
        <p:spPr bwMode="auto">
          <a:xfrm>
            <a:off x="3587724" y="3129592"/>
            <a:ext cx="6056777" cy="53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BR" altLang="pt-BR" sz="2800" b="1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Média de aposentadoria  </a:t>
            </a:r>
            <a:r>
              <a:rPr lang="pt-BR" altLang="pt-BR" sz="2400" b="1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(Julho/2018)</a:t>
            </a:r>
            <a:endParaRPr lang="pt-BR" altLang="pt-BR" sz="2800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 Box 17">
            <a:extLst>
              <a:ext uri="{FF2B5EF4-FFF2-40B4-BE49-F238E27FC236}">
                <a16:creationId xmlns:a16="http://schemas.microsoft.com/office/drawing/2014/main" xmlns="" id="{A5643EE1-67B7-4525-953E-CE9C2BE157C7}"/>
              </a:ext>
            </a:extLst>
          </p:cNvPr>
          <p:cNvSpPr txBox="1">
            <a:spLocks/>
          </p:cNvSpPr>
          <p:nvPr/>
        </p:nvSpPr>
        <p:spPr bwMode="auto">
          <a:xfrm>
            <a:off x="613758" y="6319663"/>
            <a:ext cx="16712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45720" rIns="45720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2400" b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R$29.195,40</a:t>
            </a:r>
            <a:endParaRPr lang="pt-BR" altLang="pt-BR" sz="2400" b="1" dirty="0">
              <a:solidFill>
                <a:schemeClr val="accent4">
                  <a:lumMod val="85000"/>
                  <a:lumOff val="15000"/>
                </a:schemeClr>
              </a:solidFill>
              <a:latin typeface="Helvetica" panose="020B0604020202020204" pitchFamily="34" charset="0"/>
              <a:sym typeface="Helvetica" panose="020B0604020202020204" pitchFamily="34" charset="0"/>
            </a:endParaRPr>
          </a:p>
        </p:txBody>
      </p:sp>
      <p:sp>
        <p:nvSpPr>
          <p:cNvPr id="23" name="Text Box 17">
            <a:extLst>
              <a:ext uri="{FF2B5EF4-FFF2-40B4-BE49-F238E27FC236}">
                <a16:creationId xmlns:a16="http://schemas.microsoft.com/office/drawing/2014/main" xmlns="" id="{39FD8A4F-5CE7-4CB0-A2AA-E5D361EFF173}"/>
              </a:ext>
            </a:extLst>
          </p:cNvPr>
          <p:cNvSpPr txBox="1">
            <a:spLocks/>
          </p:cNvSpPr>
          <p:nvPr/>
        </p:nvSpPr>
        <p:spPr bwMode="auto">
          <a:xfrm>
            <a:off x="7776347" y="6312972"/>
            <a:ext cx="1515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45720" rIns="45720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2400" b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R$8.852,83</a:t>
            </a:r>
            <a:endParaRPr lang="pt-BR" altLang="pt-BR" sz="2400" b="1" dirty="0">
              <a:solidFill>
                <a:schemeClr val="accent4">
                  <a:lumMod val="85000"/>
                  <a:lumOff val="15000"/>
                </a:schemeClr>
              </a:solidFill>
              <a:latin typeface="Helvetica" panose="020B0604020202020204" pitchFamily="34" charset="0"/>
              <a:sym typeface="Helvetica" panose="020B0604020202020204" pitchFamily="34" charset="0"/>
            </a:endParaRPr>
          </a:p>
        </p:txBody>
      </p:sp>
      <p:sp>
        <p:nvSpPr>
          <p:cNvPr id="24" name="Text Box 17">
            <a:extLst>
              <a:ext uri="{FF2B5EF4-FFF2-40B4-BE49-F238E27FC236}">
                <a16:creationId xmlns:a16="http://schemas.microsoft.com/office/drawing/2014/main" xmlns="" id="{10ADB8BD-F712-4CD1-B816-965265FC6681}"/>
              </a:ext>
            </a:extLst>
          </p:cNvPr>
          <p:cNvSpPr txBox="1">
            <a:spLocks/>
          </p:cNvSpPr>
          <p:nvPr/>
        </p:nvSpPr>
        <p:spPr bwMode="auto">
          <a:xfrm>
            <a:off x="2843250" y="6325010"/>
            <a:ext cx="16712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45720" rIns="45720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2400" b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R$19.019,15</a:t>
            </a:r>
            <a:endParaRPr lang="pt-BR" altLang="pt-BR" sz="2400" b="1" dirty="0">
              <a:solidFill>
                <a:schemeClr val="accent4">
                  <a:lumMod val="85000"/>
                  <a:lumOff val="15000"/>
                </a:schemeClr>
              </a:solidFill>
              <a:latin typeface="Helvetica" panose="020B0604020202020204" pitchFamily="34" charset="0"/>
              <a:sym typeface="Helvetica" panose="020B0604020202020204" pitchFamily="34" charset="0"/>
            </a:endParaRPr>
          </a:p>
        </p:txBody>
      </p:sp>
      <p:sp>
        <p:nvSpPr>
          <p:cNvPr id="25" name="Text Box 17">
            <a:extLst>
              <a:ext uri="{FF2B5EF4-FFF2-40B4-BE49-F238E27FC236}">
                <a16:creationId xmlns:a16="http://schemas.microsoft.com/office/drawing/2014/main" xmlns="" id="{0767535B-0EB7-4284-B8D9-69AB3D4717A7}"/>
              </a:ext>
            </a:extLst>
          </p:cNvPr>
          <p:cNvSpPr txBox="1">
            <a:spLocks/>
          </p:cNvSpPr>
          <p:nvPr/>
        </p:nvSpPr>
        <p:spPr bwMode="auto">
          <a:xfrm>
            <a:off x="5226286" y="6335952"/>
            <a:ext cx="16712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45720" rIns="45720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2400" b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R$18.283,68</a:t>
            </a:r>
            <a:endParaRPr lang="pt-BR" altLang="pt-BR" sz="2400" b="1" dirty="0">
              <a:solidFill>
                <a:schemeClr val="accent4">
                  <a:lumMod val="85000"/>
                  <a:lumOff val="15000"/>
                </a:schemeClr>
              </a:solidFill>
              <a:latin typeface="Helvetica" panose="020B0604020202020204" pitchFamily="34" charset="0"/>
              <a:sym typeface="Helvetica" panose="020B0604020202020204" pitchFamily="34" charset="0"/>
            </a:endParaRPr>
          </a:p>
        </p:txBody>
      </p:sp>
      <p:sp>
        <p:nvSpPr>
          <p:cNvPr id="26" name="Text Box 17">
            <a:extLst>
              <a:ext uri="{FF2B5EF4-FFF2-40B4-BE49-F238E27FC236}">
                <a16:creationId xmlns:a16="http://schemas.microsoft.com/office/drawing/2014/main" xmlns="" id="{793032D2-38E7-4384-A3C2-CFC3AD298DDB}"/>
              </a:ext>
            </a:extLst>
          </p:cNvPr>
          <p:cNvSpPr txBox="1">
            <a:spLocks/>
          </p:cNvSpPr>
          <p:nvPr/>
        </p:nvSpPr>
        <p:spPr bwMode="auto">
          <a:xfrm>
            <a:off x="674107" y="3903654"/>
            <a:ext cx="186699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16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Poder Legislativo</a:t>
            </a:r>
          </a:p>
        </p:txBody>
      </p:sp>
      <p:sp>
        <p:nvSpPr>
          <p:cNvPr id="30" name="Text Box 17">
            <a:extLst>
              <a:ext uri="{FF2B5EF4-FFF2-40B4-BE49-F238E27FC236}">
                <a16:creationId xmlns:a16="http://schemas.microsoft.com/office/drawing/2014/main" xmlns="" id="{CFB2233C-E8FD-4536-AB8F-1ABCC50D4661}"/>
              </a:ext>
            </a:extLst>
          </p:cNvPr>
          <p:cNvSpPr txBox="1">
            <a:spLocks/>
          </p:cNvSpPr>
          <p:nvPr/>
        </p:nvSpPr>
        <p:spPr bwMode="auto">
          <a:xfrm>
            <a:off x="7808121" y="3896963"/>
            <a:ext cx="186699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16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Poder Executivo</a:t>
            </a:r>
          </a:p>
        </p:txBody>
      </p:sp>
      <p:sp>
        <p:nvSpPr>
          <p:cNvPr id="31" name="Text Box 17">
            <a:extLst>
              <a:ext uri="{FF2B5EF4-FFF2-40B4-BE49-F238E27FC236}">
                <a16:creationId xmlns:a16="http://schemas.microsoft.com/office/drawing/2014/main" xmlns="" id="{59F34512-C049-469E-BA2B-07A587888A30}"/>
              </a:ext>
            </a:extLst>
          </p:cNvPr>
          <p:cNvSpPr txBox="1">
            <a:spLocks/>
          </p:cNvSpPr>
          <p:nvPr/>
        </p:nvSpPr>
        <p:spPr bwMode="auto">
          <a:xfrm>
            <a:off x="3027424" y="3909001"/>
            <a:ext cx="186699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16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Poder Judiciário</a:t>
            </a:r>
          </a:p>
        </p:txBody>
      </p:sp>
      <p:sp>
        <p:nvSpPr>
          <p:cNvPr id="32" name="Text Box 17">
            <a:extLst>
              <a:ext uri="{FF2B5EF4-FFF2-40B4-BE49-F238E27FC236}">
                <a16:creationId xmlns:a16="http://schemas.microsoft.com/office/drawing/2014/main" xmlns="" id="{D1DC775D-F66F-47F5-BFA1-B08AD5F75825}"/>
              </a:ext>
            </a:extLst>
          </p:cNvPr>
          <p:cNvSpPr txBox="1">
            <a:spLocks/>
          </p:cNvSpPr>
          <p:nvPr/>
        </p:nvSpPr>
        <p:spPr bwMode="auto">
          <a:xfrm>
            <a:off x="5229485" y="3861048"/>
            <a:ext cx="186699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 eaLnBrk="1"/>
            <a:r>
              <a:rPr lang="pt-BR" altLang="pt-BR" sz="16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Ministério Público da União</a:t>
            </a:r>
          </a:p>
        </p:txBody>
      </p:sp>
      <p:sp>
        <p:nvSpPr>
          <p:cNvPr id="77" name="Text Box 17">
            <a:extLst>
              <a:ext uri="{FF2B5EF4-FFF2-40B4-BE49-F238E27FC236}">
                <a16:creationId xmlns:a16="http://schemas.microsoft.com/office/drawing/2014/main" xmlns="" id="{5CE5A741-DB08-8242-A794-361824B0E2A4}"/>
              </a:ext>
            </a:extLst>
          </p:cNvPr>
          <p:cNvSpPr txBox="1">
            <a:spLocks/>
          </p:cNvSpPr>
          <p:nvPr/>
        </p:nvSpPr>
        <p:spPr bwMode="auto">
          <a:xfrm>
            <a:off x="10108475" y="6309320"/>
            <a:ext cx="1515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45720" rIns="45720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2400" b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R$1.371,25</a:t>
            </a:r>
            <a:endParaRPr lang="pt-BR" altLang="pt-BR" sz="2400" b="1" dirty="0">
              <a:solidFill>
                <a:schemeClr val="accent4">
                  <a:lumMod val="85000"/>
                  <a:lumOff val="15000"/>
                </a:schemeClr>
              </a:solidFill>
              <a:latin typeface="Helvetica" panose="020B0604020202020204" pitchFamily="34" charset="0"/>
              <a:sym typeface="Helvetica" panose="020B0604020202020204" pitchFamily="34" charset="0"/>
            </a:endParaRPr>
          </a:p>
        </p:txBody>
      </p:sp>
      <p:sp>
        <p:nvSpPr>
          <p:cNvPr id="78" name="Text Box 17">
            <a:extLst>
              <a:ext uri="{FF2B5EF4-FFF2-40B4-BE49-F238E27FC236}">
                <a16:creationId xmlns:a16="http://schemas.microsoft.com/office/drawing/2014/main" xmlns="" id="{FECE0185-F5B8-E146-A19E-27B077A91799}"/>
              </a:ext>
            </a:extLst>
          </p:cNvPr>
          <p:cNvSpPr txBox="1">
            <a:spLocks/>
          </p:cNvSpPr>
          <p:nvPr/>
        </p:nvSpPr>
        <p:spPr bwMode="auto">
          <a:xfrm>
            <a:off x="9989641" y="3861048"/>
            <a:ext cx="186699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 eaLnBrk="1"/>
            <a:r>
              <a:rPr lang="pt-BR" altLang="pt-BR" sz="16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Aposentado RGPS</a:t>
            </a:r>
          </a:p>
        </p:txBody>
      </p:sp>
      <p:pic>
        <p:nvPicPr>
          <p:cNvPr id="83" name="Picture 1" descr="1.jpg">
            <a:extLst>
              <a:ext uri="{FF2B5EF4-FFF2-40B4-BE49-F238E27FC236}">
                <a16:creationId xmlns:a16="http://schemas.microsoft.com/office/drawing/2014/main" xmlns="" id="{A67C3E8F-AC55-DE44-9515-1E39AA9C99F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8" t="19825" r="49384" b="36062"/>
          <a:stretch/>
        </p:blipFill>
        <p:spPr>
          <a:xfrm>
            <a:off x="10058613" y="4365104"/>
            <a:ext cx="1617134" cy="1878662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9E0AEA7D-85A9-4629-BCB5-701C8AAA5B10}"/>
              </a:ext>
            </a:extLst>
          </p:cNvPr>
          <p:cNvSpPr txBox="1"/>
          <p:nvPr/>
        </p:nvSpPr>
        <p:spPr>
          <a:xfrm>
            <a:off x="787854" y="3195563"/>
            <a:ext cx="23396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i="1" dirty="0">
                <a:solidFill>
                  <a:schemeClr val="bg1"/>
                </a:solidFill>
              </a:rPr>
              <a:t>*RPPS da União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2" name="Picture Placeholder 2" descr="Picture Placeholder 2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15808" r="15806"/>
          <a:stretch>
            <a:fillRect/>
          </a:stretch>
        </p:blipFill>
        <p:spPr>
          <a:xfrm>
            <a:off x="890587" y="2616927"/>
            <a:ext cx="1520826" cy="1481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665" y="0"/>
                </a:moveTo>
                <a:cubicBezTo>
                  <a:pt x="10638" y="3"/>
                  <a:pt x="10607" y="11"/>
                  <a:pt x="10580" y="12"/>
                </a:cubicBezTo>
                <a:cubicBezTo>
                  <a:pt x="10049" y="28"/>
                  <a:pt x="9523" y="33"/>
                  <a:pt x="8991" y="58"/>
                </a:cubicBezTo>
                <a:cubicBezTo>
                  <a:pt x="8455" y="82"/>
                  <a:pt x="7918" y="136"/>
                  <a:pt x="7384" y="203"/>
                </a:cubicBezTo>
                <a:cubicBezTo>
                  <a:pt x="6715" y="286"/>
                  <a:pt x="6050" y="401"/>
                  <a:pt x="5394" y="561"/>
                </a:cubicBezTo>
                <a:cubicBezTo>
                  <a:pt x="4593" y="758"/>
                  <a:pt x="3816" y="1019"/>
                  <a:pt x="3078" y="1400"/>
                </a:cubicBezTo>
                <a:cubicBezTo>
                  <a:pt x="2467" y="1716"/>
                  <a:pt x="1903" y="2103"/>
                  <a:pt x="1420" y="2604"/>
                </a:cubicBezTo>
                <a:cubicBezTo>
                  <a:pt x="750" y="3300"/>
                  <a:pt x="327" y="4130"/>
                  <a:pt x="130" y="5086"/>
                </a:cubicBezTo>
                <a:cubicBezTo>
                  <a:pt x="63" y="5408"/>
                  <a:pt x="18" y="5734"/>
                  <a:pt x="17" y="6064"/>
                </a:cubicBezTo>
                <a:cubicBezTo>
                  <a:pt x="17" y="6110"/>
                  <a:pt x="6" y="6157"/>
                  <a:pt x="0" y="6203"/>
                </a:cubicBezTo>
                <a:lnTo>
                  <a:pt x="0" y="6608"/>
                </a:lnTo>
                <a:cubicBezTo>
                  <a:pt x="5" y="6644"/>
                  <a:pt x="16" y="6681"/>
                  <a:pt x="17" y="6718"/>
                </a:cubicBezTo>
                <a:cubicBezTo>
                  <a:pt x="29" y="7445"/>
                  <a:pt x="161" y="8152"/>
                  <a:pt x="338" y="8853"/>
                </a:cubicBezTo>
                <a:cubicBezTo>
                  <a:pt x="611" y="9940"/>
                  <a:pt x="1003" y="10987"/>
                  <a:pt x="1471" y="12001"/>
                </a:cubicBezTo>
                <a:cubicBezTo>
                  <a:pt x="2345" y="13895"/>
                  <a:pt x="3372" y="15695"/>
                  <a:pt x="4594" y="17376"/>
                </a:cubicBezTo>
                <a:cubicBezTo>
                  <a:pt x="5122" y="18103"/>
                  <a:pt x="5700" y="18787"/>
                  <a:pt x="6341" y="19413"/>
                </a:cubicBezTo>
                <a:cubicBezTo>
                  <a:pt x="6932" y="19991"/>
                  <a:pt x="7571" y="20503"/>
                  <a:pt x="8292" y="20900"/>
                </a:cubicBezTo>
                <a:cubicBezTo>
                  <a:pt x="8853" y="21209"/>
                  <a:pt x="9442" y="21434"/>
                  <a:pt x="10073" y="21531"/>
                </a:cubicBezTo>
                <a:cubicBezTo>
                  <a:pt x="10231" y="21556"/>
                  <a:pt x="10387" y="21565"/>
                  <a:pt x="10546" y="21583"/>
                </a:cubicBezTo>
                <a:cubicBezTo>
                  <a:pt x="10573" y="21585"/>
                  <a:pt x="10598" y="21595"/>
                  <a:pt x="10625" y="21600"/>
                </a:cubicBezTo>
                <a:lnTo>
                  <a:pt x="10952" y="21600"/>
                </a:lnTo>
                <a:cubicBezTo>
                  <a:pt x="11045" y="21589"/>
                  <a:pt x="11141" y="21574"/>
                  <a:pt x="11234" y="21565"/>
                </a:cubicBezTo>
                <a:cubicBezTo>
                  <a:pt x="11799" y="21510"/>
                  <a:pt x="12334" y="21355"/>
                  <a:pt x="12852" y="21120"/>
                </a:cubicBezTo>
                <a:cubicBezTo>
                  <a:pt x="13483" y="20833"/>
                  <a:pt x="14054" y="20444"/>
                  <a:pt x="14588" y="19997"/>
                </a:cubicBezTo>
                <a:cubicBezTo>
                  <a:pt x="15254" y="19441"/>
                  <a:pt x="15848" y="18810"/>
                  <a:pt x="16397" y="18134"/>
                </a:cubicBezTo>
                <a:cubicBezTo>
                  <a:pt x="17207" y="17135"/>
                  <a:pt x="17910" y="16059"/>
                  <a:pt x="18562" y="14946"/>
                </a:cubicBezTo>
                <a:cubicBezTo>
                  <a:pt x="19235" y="13796"/>
                  <a:pt x="19856" y="12618"/>
                  <a:pt x="20377" y="11387"/>
                </a:cubicBezTo>
                <a:cubicBezTo>
                  <a:pt x="20736" y="10542"/>
                  <a:pt x="21040" y="9677"/>
                  <a:pt x="21262" y="8783"/>
                </a:cubicBezTo>
                <a:cubicBezTo>
                  <a:pt x="21425" y="8127"/>
                  <a:pt x="21537" y="7458"/>
                  <a:pt x="21572" y="6781"/>
                </a:cubicBezTo>
                <a:cubicBezTo>
                  <a:pt x="21575" y="6722"/>
                  <a:pt x="21591" y="6666"/>
                  <a:pt x="21600" y="6608"/>
                </a:cubicBezTo>
                <a:lnTo>
                  <a:pt x="21600" y="6180"/>
                </a:lnTo>
                <a:cubicBezTo>
                  <a:pt x="21588" y="6091"/>
                  <a:pt x="21572" y="6003"/>
                  <a:pt x="21566" y="5914"/>
                </a:cubicBezTo>
                <a:cubicBezTo>
                  <a:pt x="21538" y="5495"/>
                  <a:pt x="21467" y="5084"/>
                  <a:pt x="21352" y="4681"/>
                </a:cubicBezTo>
                <a:cubicBezTo>
                  <a:pt x="21056" y="3642"/>
                  <a:pt x="20478" y="2807"/>
                  <a:pt x="19655" y="2141"/>
                </a:cubicBezTo>
                <a:cubicBezTo>
                  <a:pt x="19082" y="1678"/>
                  <a:pt x="18448" y="1332"/>
                  <a:pt x="17773" y="1059"/>
                </a:cubicBezTo>
                <a:cubicBezTo>
                  <a:pt x="17045" y="765"/>
                  <a:pt x="16291" y="563"/>
                  <a:pt x="15524" y="411"/>
                </a:cubicBezTo>
                <a:cubicBezTo>
                  <a:pt x="14717" y="252"/>
                  <a:pt x="13903" y="155"/>
                  <a:pt x="13083" y="93"/>
                </a:cubicBezTo>
                <a:cubicBezTo>
                  <a:pt x="12408" y="43"/>
                  <a:pt x="11730" y="19"/>
                  <a:pt x="11054" y="12"/>
                </a:cubicBezTo>
                <a:cubicBezTo>
                  <a:pt x="11015" y="11"/>
                  <a:pt x="10974" y="3"/>
                  <a:pt x="10935" y="0"/>
                </a:cubicBezTo>
                <a:lnTo>
                  <a:pt x="10665" y="0"/>
                </a:lnTo>
                <a:close/>
              </a:path>
            </a:pathLst>
          </a:custGeom>
        </p:spPr>
      </p:pic>
      <p:sp>
        <p:nvSpPr>
          <p:cNvPr id="1183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Pilares da Nova Previdência</a:t>
            </a:r>
          </a:p>
        </p:txBody>
      </p:sp>
      <p:sp>
        <p:nvSpPr>
          <p:cNvPr id="1184" name="TextBox 6"/>
          <p:cNvSpPr txBox="1"/>
          <p:nvPr/>
        </p:nvSpPr>
        <p:spPr>
          <a:xfrm>
            <a:off x="514565" y="4166457"/>
            <a:ext cx="2272871" cy="4060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lnSpc>
                <a:spcPct val="90000"/>
              </a:lnSpc>
              <a:spcBef>
                <a:spcPts val="1000"/>
              </a:spcBef>
              <a:defRPr sz="17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/>
              <a:t>Combate aos privilégios</a:t>
            </a:r>
            <a:endParaRPr dirty="0"/>
          </a:p>
        </p:txBody>
      </p:sp>
      <p:grpSp>
        <p:nvGrpSpPr>
          <p:cNvPr id="1187" name="Group 23"/>
          <p:cNvGrpSpPr/>
          <p:nvPr/>
        </p:nvGrpSpPr>
        <p:grpSpPr>
          <a:xfrm>
            <a:off x="1478856" y="3650748"/>
            <a:ext cx="311315" cy="311315"/>
            <a:chOff x="0" y="0"/>
            <a:chExt cx="311313" cy="311313"/>
          </a:xfrm>
        </p:grpSpPr>
        <p:sp>
          <p:nvSpPr>
            <p:cNvPr id="1185" name="Oval 22"/>
            <p:cNvSpPr/>
            <p:nvPr/>
          </p:nvSpPr>
          <p:spPr>
            <a:xfrm>
              <a:off x="0" y="0"/>
              <a:ext cx="311314" cy="311314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1186" name="Shape 3626"/>
            <p:cNvSpPr/>
            <p:nvPr/>
          </p:nvSpPr>
          <p:spPr>
            <a:xfrm>
              <a:off x="65776" y="74567"/>
              <a:ext cx="179763" cy="163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pic>
        <p:nvPicPr>
          <p:cNvPr id="1188" name="Picture Placeholder 2" descr="Picture Placeholder 2"/>
          <p:cNvPicPr>
            <a:picLocks noChangeAspect="1"/>
          </p:cNvPicPr>
          <p:nvPr/>
        </p:nvPicPr>
        <p:blipFill>
          <a:blip r:embed="rId3">
            <a:extLst/>
          </a:blip>
          <a:srcRect l="19829" t="30720" r="44609"/>
          <a:stretch>
            <a:fillRect/>
          </a:stretch>
        </p:blipFill>
        <p:spPr>
          <a:xfrm>
            <a:off x="3113087" y="2616927"/>
            <a:ext cx="1520826" cy="1481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665" y="0"/>
                </a:moveTo>
                <a:cubicBezTo>
                  <a:pt x="10638" y="3"/>
                  <a:pt x="10607" y="11"/>
                  <a:pt x="10580" y="12"/>
                </a:cubicBezTo>
                <a:cubicBezTo>
                  <a:pt x="10049" y="28"/>
                  <a:pt x="9523" y="33"/>
                  <a:pt x="8991" y="58"/>
                </a:cubicBezTo>
                <a:cubicBezTo>
                  <a:pt x="8455" y="82"/>
                  <a:pt x="7918" y="136"/>
                  <a:pt x="7384" y="203"/>
                </a:cubicBezTo>
                <a:cubicBezTo>
                  <a:pt x="6715" y="286"/>
                  <a:pt x="6050" y="401"/>
                  <a:pt x="5394" y="561"/>
                </a:cubicBezTo>
                <a:cubicBezTo>
                  <a:pt x="4593" y="758"/>
                  <a:pt x="3816" y="1019"/>
                  <a:pt x="3078" y="1400"/>
                </a:cubicBezTo>
                <a:cubicBezTo>
                  <a:pt x="2467" y="1716"/>
                  <a:pt x="1903" y="2103"/>
                  <a:pt x="1420" y="2604"/>
                </a:cubicBezTo>
                <a:cubicBezTo>
                  <a:pt x="750" y="3300"/>
                  <a:pt x="327" y="4130"/>
                  <a:pt x="130" y="5086"/>
                </a:cubicBezTo>
                <a:cubicBezTo>
                  <a:pt x="63" y="5408"/>
                  <a:pt x="18" y="5734"/>
                  <a:pt x="17" y="6064"/>
                </a:cubicBezTo>
                <a:cubicBezTo>
                  <a:pt x="17" y="6110"/>
                  <a:pt x="6" y="6157"/>
                  <a:pt x="0" y="6203"/>
                </a:cubicBezTo>
                <a:lnTo>
                  <a:pt x="0" y="6608"/>
                </a:lnTo>
                <a:cubicBezTo>
                  <a:pt x="5" y="6644"/>
                  <a:pt x="16" y="6681"/>
                  <a:pt x="17" y="6718"/>
                </a:cubicBezTo>
                <a:cubicBezTo>
                  <a:pt x="29" y="7445"/>
                  <a:pt x="161" y="8152"/>
                  <a:pt x="338" y="8853"/>
                </a:cubicBezTo>
                <a:cubicBezTo>
                  <a:pt x="611" y="9940"/>
                  <a:pt x="1003" y="10987"/>
                  <a:pt x="1471" y="12001"/>
                </a:cubicBezTo>
                <a:cubicBezTo>
                  <a:pt x="2345" y="13895"/>
                  <a:pt x="3372" y="15695"/>
                  <a:pt x="4594" y="17376"/>
                </a:cubicBezTo>
                <a:cubicBezTo>
                  <a:pt x="5122" y="18103"/>
                  <a:pt x="5700" y="18787"/>
                  <a:pt x="6341" y="19413"/>
                </a:cubicBezTo>
                <a:cubicBezTo>
                  <a:pt x="6932" y="19991"/>
                  <a:pt x="7571" y="20503"/>
                  <a:pt x="8292" y="20900"/>
                </a:cubicBezTo>
                <a:cubicBezTo>
                  <a:pt x="8853" y="21209"/>
                  <a:pt x="9442" y="21434"/>
                  <a:pt x="10073" y="21531"/>
                </a:cubicBezTo>
                <a:cubicBezTo>
                  <a:pt x="10231" y="21556"/>
                  <a:pt x="10387" y="21565"/>
                  <a:pt x="10546" y="21583"/>
                </a:cubicBezTo>
                <a:cubicBezTo>
                  <a:pt x="10573" y="21585"/>
                  <a:pt x="10598" y="21595"/>
                  <a:pt x="10625" y="21600"/>
                </a:cubicBezTo>
                <a:lnTo>
                  <a:pt x="10952" y="21600"/>
                </a:lnTo>
                <a:cubicBezTo>
                  <a:pt x="11045" y="21589"/>
                  <a:pt x="11141" y="21574"/>
                  <a:pt x="11234" y="21565"/>
                </a:cubicBezTo>
                <a:cubicBezTo>
                  <a:pt x="11799" y="21510"/>
                  <a:pt x="12334" y="21355"/>
                  <a:pt x="12852" y="21120"/>
                </a:cubicBezTo>
                <a:cubicBezTo>
                  <a:pt x="13483" y="20833"/>
                  <a:pt x="14054" y="20444"/>
                  <a:pt x="14588" y="19997"/>
                </a:cubicBezTo>
                <a:cubicBezTo>
                  <a:pt x="15254" y="19441"/>
                  <a:pt x="15848" y="18810"/>
                  <a:pt x="16397" y="18134"/>
                </a:cubicBezTo>
                <a:cubicBezTo>
                  <a:pt x="17207" y="17135"/>
                  <a:pt x="17910" y="16059"/>
                  <a:pt x="18562" y="14946"/>
                </a:cubicBezTo>
                <a:cubicBezTo>
                  <a:pt x="19235" y="13796"/>
                  <a:pt x="19856" y="12618"/>
                  <a:pt x="20377" y="11387"/>
                </a:cubicBezTo>
                <a:cubicBezTo>
                  <a:pt x="20736" y="10542"/>
                  <a:pt x="21040" y="9677"/>
                  <a:pt x="21262" y="8783"/>
                </a:cubicBezTo>
                <a:cubicBezTo>
                  <a:pt x="21425" y="8127"/>
                  <a:pt x="21537" y="7458"/>
                  <a:pt x="21572" y="6781"/>
                </a:cubicBezTo>
                <a:cubicBezTo>
                  <a:pt x="21575" y="6722"/>
                  <a:pt x="21591" y="6666"/>
                  <a:pt x="21600" y="6608"/>
                </a:cubicBezTo>
                <a:lnTo>
                  <a:pt x="21600" y="6180"/>
                </a:lnTo>
                <a:cubicBezTo>
                  <a:pt x="21588" y="6091"/>
                  <a:pt x="21572" y="6003"/>
                  <a:pt x="21566" y="5914"/>
                </a:cubicBezTo>
                <a:cubicBezTo>
                  <a:pt x="21538" y="5495"/>
                  <a:pt x="21467" y="5084"/>
                  <a:pt x="21352" y="4681"/>
                </a:cubicBezTo>
                <a:cubicBezTo>
                  <a:pt x="21056" y="3642"/>
                  <a:pt x="20478" y="2807"/>
                  <a:pt x="19655" y="2141"/>
                </a:cubicBezTo>
                <a:cubicBezTo>
                  <a:pt x="19082" y="1678"/>
                  <a:pt x="18448" y="1332"/>
                  <a:pt x="17773" y="1059"/>
                </a:cubicBezTo>
                <a:cubicBezTo>
                  <a:pt x="17045" y="765"/>
                  <a:pt x="16291" y="563"/>
                  <a:pt x="15524" y="411"/>
                </a:cubicBezTo>
                <a:cubicBezTo>
                  <a:pt x="14717" y="252"/>
                  <a:pt x="13903" y="155"/>
                  <a:pt x="13083" y="93"/>
                </a:cubicBezTo>
                <a:cubicBezTo>
                  <a:pt x="12408" y="43"/>
                  <a:pt x="11730" y="19"/>
                  <a:pt x="11054" y="12"/>
                </a:cubicBezTo>
                <a:cubicBezTo>
                  <a:pt x="11015" y="11"/>
                  <a:pt x="10974" y="3"/>
                  <a:pt x="10935" y="0"/>
                </a:cubicBezTo>
                <a:lnTo>
                  <a:pt x="10665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1189" name="TextBox 6"/>
          <p:cNvSpPr txBox="1"/>
          <p:nvPr/>
        </p:nvSpPr>
        <p:spPr>
          <a:xfrm>
            <a:off x="2737065" y="4166457"/>
            <a:ext cx="2272871" cy="4060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lnSpc>
                <a:spcPct val="90000"/>
              </a:lnSpc>
              <a:spcBef>
                <a:spcPts val="1000"/>
              </a:spcBef>
              <a:defRPr sz="17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Equidade</a:t>
            </a:r>
          </a:p>
        </p:txBody>
      </p:sp>
      <p:grpSp>
        <p:nvGrpSpPr>
          <p:cNvPr id="1192" name="Group 23"/>
          <p:cNvGrpSpPr/>
          <p:nvPr/>
        </p:nvGrpSpPr>
        <p:grpSpPr>
          <a:xfrm>
            <a:off x="3701356" y="3650748"/>
            <a:ext cx="311315" cy="311315"/>
            <a:chOff x="0" y="0"/>
            <a:chExt cx="311313" cy="311313"/>
          </a:xfrm>
        </p:grpSpPr>
        <p:sp>
          <p:nvSpPr>
            <p:cNvPr id="1190" name="Oval 22"/>
            <p:cNvSpPr/>
            <p:nvPr/>
          </p:nvSpPr>
          <p:spPr>
            <a:xfrm>
              <a:off x="0" y="0"/>
              <a:ext cx="311314" cy="311314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1191" name="Shape 3626"/>
            <p:cNvSpPr/>
            <p:nvPr/>
          </p:nvSpPr>
          <p:spPr>
            <a:xfrm>
              <a:off x="65776" y="74567"/>
              <a:ext cx="179763" cy="163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pic>
        <p:nvPicPr>
          <p:cNvPr id="1193" name="Picture Placeholder 2" descr="Picture Placeholder 2"/>
          <p:cNvPicPr>
            <a:picLocks noChangeAspect="1"/>
          </p:cNvPicPr>
          <p:nvPr/>
        </p:nvPicPr>
        <p:blipFill>
          <a:blip r:embed="rId4">
            <a:extLst/>
          </a:blip>
          <a:srcRect l="3259" r="38325" b="14573"/>
          <a:stretch>
            <a:fillRect/>
          </a:stretch>
        </p:blipFill>
        <p:spPr>
          <a:xfrm>
            <a:off x="5335587" y="2616927"/>
            <a:ext cx="1520826" cy="14815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665" y="0"/>
                </a:moveTo>
                <a:cubicBezTo>
                  <a:pt x="10638" y="3"/>
                  <a:pt x="10607" y="11"/>
                  <a:pt x="10580" y="12"/>
                </a:cubicBezTo>
                <a:cubicBezTo>
                  <a:pt x="10049" y="28"/>
                  <a:pt x="9523" y="33"/>
                  <a:pt x="8991" y="58"/>
                </a:cubicBezTo>
                <a:cubicBezTo>
                  <a:pt x="8455" y="82"/>
                  <a:pt x="7918" y="136"/>
                  <a:pt x="7384" y="203"/>
                </a:cubicBezTo>
                <a:cubicBezTo>
                  <a:pt x="6715" y="286"/>
                  <a:pt x="6050" y="401"/>
                  <a:pt x="5394" y="561"/>
                </a:cubicBezTo>
                <a:cubicBezTo>
                  <a:pt x="4593" y="758"/>
                  <a:pt x="3816" y="1019"/>
                  <a:pt x="3078" y="1400"/>
                </a:cubicBezTo>
                <a:cubicBezTo>
                  <a:pt x="2467" y="1716"/>
                  <a:pt x="1903" y="2103"/>
                  <a:pt x="1420" y="2604"/>
                </a:cubicBezTo>
                <a:cubicBezTo>
                  <a:pt x="750" y="3300"/>
                  <a:pt x="327" y="4130"/>
                  <a:pt x="130" y="5086"/>
                </a:cubicBezTo>
                <a:cubicBezTo>
                  <a:pt x="63" y="5408"/>
                  <a:pt x="18" y="5734"/>
                  <a:pt x="17" y="6064"/>
                </a:cubicBezTo>
                <a:cubicBezTo>
                  <a:pt x="17" y="6110"/>
                  <a:pt x="6" y="6157"/>
                  <a:pt x="0" y="6203"/>
                </a:cubicBezTo>
                <a:lnTo>
                  <a:pt x="0" y="6608"/>
                </a:lnTo>
                <a:cubicBezTo>
                  <a:pt x="5" y="6644"/>
                  <a:pt x="16" y="6681"/>
                  <a:pt x="17" y="6718"/>
                </a:cubicBezTo>
                <a:cubicBezTo>
                  <a:pt x="29" y="7445"/>
                  <a:pt x="161" y="8152"/>
                  <a:pt x="338" y="8853"/>
                </a:cubicBezTo>
                <a:cubicBezTo>
                  <a:pt x="611" y="9940"/>
                  <a:pt x="1003" y="10987"/>
                  <a:pt x="1471" y="12001"/>
                </a:cubicBezTo>
                <a:cubicBezTo>
                  <a:pt x="2345" y="13895"/>
                  <a:pt x="3372" y="15695"/>
                  <a:pt x="4594" y="17376"/>
                </a:cubicBezTo>
                <a:cubicBezTo>
                  <a:pt x="5122" y="18103"/>
                  <a:pt x="5700" y="18787"/>
                  <a:pt x="6341" y="19413"/>
                </a:cubicBezTo>
                <a:cubicBezTo>
                  <a:pt x="6932" y="19991"/>
                  <a:pt x="7571" y="20503"/>
                  <a:pt x="8292" y="20900"/>
                </a:cubicBezTo>
                <a:cubicBezTo>
                  <a:pt x="8853" y="21209"/>
                  <a:pt x="9442" y="21434"/>
                  <a:pt x="10073" y="21531"/>
                </a:cubicBezTo>
                <a:cubicBezTo>
                  <a:pt x="10231" y="21556"/>
                  <a:pt x="10387" y="21565"/>
                  <a:pt x="10546" y="21583"/>
                </a:cubicBezTo>
                <a:cubicBezTo>
                  <a:pt x="10573" y="21585"/>
                  <a:pt x="10598" y="21595"/>
                  <a:pt x="10625" y="21600"/>
                </a:cubicBezTo>
                <a:lnTo>
                  <a:pt x="10952" y="21600"/>
                </a:lnTo>
                <a:cubicBezTo>
                  <a:pt x="11045" y="21589"/>
                  <a:pt x="11141" y="21574"/>
                  <a:pt x="11234" y="21565"/>
                </a:cubicBezTo>
                <a:cubicBezTo>
                  <a:pt x="11799" y="21510"/>
                  <a:pt x="12334" y="21355"/>
                  <a:pt x="12852" y="21120"/>
                </a:cubicBezTo>
                <a:cubicBezTo>
                  <a:pt x="13483" y="20833"/>
                  <a:pt x="14054" y="20444"/>
                  <a:pt x="14588" y="19997"/>
                </a:cubicBezTo>
                <a:cubicBezTo>
                  <a:pt x="15254" y="19441"/>
                  <a:pt x="15848" y="18810"/>
                  <a:pt x="16397" y="18134"/>
                </a:cubicBezTo>
                <a:cubicBezTo>
                  <a:pt x="17207" y="17135"/>
                  <a:pt x="17910" y="16059"/>
                  <a:pt x="18562" y="14946"/>
                </a:cubicBezTo>
                <a:cubicBezTo>
                  <a:pt x="19235" y="13796"/>
                  <a:pt x="19856" y="12618"/>
                  <a:pt x="20377" y="11387"/>
                </a:cubicBezTo>
                <a:cubicBezTo>
                  <a:pt x="20736" y="10542"/>
                  <a:pt x="21040" y="9677"/>
                  <a:pt x="21262" y="8783"/>
                </a:cubicBezTo>
                <a:cubicBezTo>
                  <a:pt x="21425" y="8127"/>
                  <a:pt x="21537" y="7458"/>
                  <a:pt x="21572" y="6781"/>
                </a:cubicBezTo>
                <a:cubicBezTo>
                  <a:pt x="21575" y="6722"/>
                  <a:pt x="21591" y="6666"/>
                  <a:pt x="21600" y="6608"/>
                </a:cubicBezTo>
                <a:lnTo>
                  <a:pt x="21600" y="6180"/>
                </a:lnTo>
                <a:cubicBezTo>
                  <a:pt x="21588" y="6091"/>
                  <a:pt x="21572" y="6003"/>
                  <a:pt x="21566" y="5914"/>
                </a:cubicBezTo>
                <a:cubicBezTo>
                  <a:pt x="21538" y="5495"/>
                  <a:pt x="21467" y="5084"/>
                  <a:pt x="21352" y="4681"/>
                </a:cubicBezTo>
                <a:cubicBezTo>
                  <a:pt x="21056" y="3642"/>
                  <a:pt x="20478" y="2807"/>
                  <a:pt x="19655" y="2141"/>
                </a:cubicBezTo>
                <a:cubicBezTo>
                  <a:pt x="19082" y="1678"/>
                  <a:pt x="18448" y="1332"/>
                  <a:pt x="17773" y="1059"/>
                </a:cubicBezTo>
                <a:cubicBezTo>
                  <a:pt x="17045" y="765"/>
                  <a:pt x="16291" y="563"/>
                  <a:pt x="15524" y="411"/>
                </a:cubicBezTo>
                <a:cubicBezTo>
                  <a:pt x="14717" y="252"/>
                  <a:pt x="13903" y="155"/>
                  <a:pt x="13083" y="93"/>
                </a:cubicBezTo>
                <a:cubicBezTo>
                  <a:pt x="12408" y="43"/>
                  <a:pt x="11730" y="19"/>
                  <a:pt x="11054" y="12"/>
                </a:cubicBezTo>
                <a:cubicBezTo>
                  <a:pt x="11015" y="11"/>
                  <a:pt x="10974" y="3"/>
                  <a:pt x="10935" y="0"/>
                </a:cubicBezTo>
                <a:lnTo>
                  <a:pt x="10665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1194" name="TextBox 6"/>
          <p:cNvSpPr txBox="1"/>
          <p:nvPr/>
        </p:nvSpPr>
        <p:spPr>
          <a:xfrm>
            <a:off x="4959565" y="4166457"/>
            <a:ext cx="2272871" cy="4060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lnSpc>
                <a:spcPct val="90000"/>
              </a:lnSpc>
              <a:spcBef>
                <a:spcPts val="1000"/>
              </a:spcBef>
              <a:defRPr sz="17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dirty="0" err="1"/>
              <a:t>Combate</a:t>
            </a:r>
            <a:r>
              <a:rPr dirty="0"/>
              <a:t> </a:t>
            </a:r>
            <a:r>
              <a:rPr lang="pt-BR" dirty="0"/>
              <a:t>à</a:t>
            </a:r>
            <a:r>
              <a:rPr dirty="0"/>
              <a:t>s </a:t>
            </a:r>
            <a:r>
              <a:rPr dirty="0" err="1"/>
              <a:t>Fraudes</a:t>
            </a:r>
            <a:endParaRPr dirty="0"/>
          </a:p>
        </p:txBody>
      </p:sp>
      <p:sp>
        <p:nvSpPr>
          <p:cNvPr id="1195" name="TextBox 7"/>
          <p:cNvSpPr txBox="1"/>
          <p:nvPr/>
        </p:nvSpPr>
        <p:spPr>
          <a:xfrm>
            <a:off x="5170568" y="4536413"/>
            <a:ext cx="1850864" cy="3113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lnSpc>
                <a:spcPct val="150000"/>
              </a:lnSpc>
              <a:defRPr sz="1000" spc="300">
                <a:latin typeface="Titillium"/>
                <a:ea typeface="Titillium"/>
                <a:cs typeface="Titillium"/>
                <a:sym typeface="Titillium"/>
              </a:defRPr>
            </a:lvl1pPr>
          </a:lstStyle>
          <a:p>
            <a:r>
              <a:rPr lang="pt-BR" dirty="0" smtClean="0"/>
              <a:t>LEI 13.846-2019</a:t>
            </a:r>
            <a:endParaRPr dirty="0"/>
          </a:p>
        </p:txBody>
      </p:sp>
      <p:grpSp>
        <p:nvGrpSpPr>
          <p:cNvPr id="1198" name="Group 23"/>
          <p:cNvGrpSpPr/>
          <p:nvPr/>
        </p:nvGrpSpPr>
        <p:grpSpPr>
          <a:xfrm>
            <a:off x="5923856" y="3650748"/>
            <a:ext cx="311315" cy="311315"/>
            <a:chOff x="0" y="0"/>
            <a:chExt cx="311313" cy="311313"/>
          </a:xfrm>
        </p:grpSpPr>
        <p:sp>
          <p:nvSpPr>
            <p:cNvPr id="1196" name="Oval 22"/>
            <p:cNvSpPr/>
            <p:nvPr/>
          </p:nvSpPr>
          <p:spPr>
            <a:xfrm>
              <a:off x="0" y="0"/>
              <a:ext cx="311314" cy="311314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1197" name="Shape 3626"/>
            <p:cNvSpPr/>
            <p:nvPr/>
          </p:nvSpPr>
          <p:spPr>
            <a:xfrm>
              <a:off x="65776" y="74567"/>
              <a:ext cx="179763" cy="163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pic>
        <p:nvPicPr>
          <p:cNvPr id="1199" name="Picture Placeholder 2" descr="Picture Placeholder 2"/>
          <p:cNvPicPr>
            <a:picLocks noChangeAspect="1"/>
          </p:cNvPicPr>
          <p:nvPr/>
        </p:nvPicPr>
        <p:blipFill>
          <a:blip r:embed="rId5">
            <a:extLst/>
          </a:blip>
          <a:srcRect l="313" t="19579" r="44690"/>
          <a:stretch>
            <a:fillRect/>
          </a:stretch>
        </p:blipFill>
        <p:spPr>
          <a:xfrm>
            <a:off x="7558087" y="2616927"/>
            <a:ext cx="1520826" cy="1481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665" y="0"/>
                </a:moveTo>
                <a:cubicBezTo>
                  <a:pt x="10638" y="3"/>
                  <a:pt x="10607" y="11"/>
                  <a:pt x="10580" y="12"/>
                </a:cubicBezTo>
                <a:cubicBezTo>
                  <a:pt x="10049" y="28"/>
                  <a:pt x="9523" y="33"/>
                  <a:pt x="8991" y="58"/>
                </a:cubicBezTo>
                <a:cubicBezTo>
                  <a:pt x="8455" y="82"/>
                  <a:pt x="7918" y="136"/>
                  <a:pt x="7384" y="203"/>
                </a:cubicBezTo>
                <a:cubicBezTo>
                  <a:pt x="6715" y="286"/>
                  <a:pt x="6050" y="401"/>
                  <a:pt x="5394" y="561"/>
                </a:cubicBezTo>
                <a:cubicBezTo>
                  <a:pt x="4593" y="758"/>
                  <a:pt x="3816" y="1019"/>
                  <a:pt x="3078" y="1400"/>
                </a:cubicBezTo>
                <a:cubicBezTo>
                  <a:pt x="2467" y="1716"/>
                  <a:pt x="1903" y="2103"/>
                  <a:pt x="1420" y="2604"/>
                </a:cubicBezTo>
                <a:cubicBezTo>
                  <a:pt x="750" y="3300"/>
                  <a:pt x="327" y="4130"/>
                  <a:pt x="130" y="5086"/>
                </a:cubicBezTo>
                <a:cubicBezTo>
                  <a:pt x="63" y="5408"/>
                  <a:pt x="18" y="5734"/>
                  <a:pt x="17" y="6064"/>
                </a:cubicBezTo>
                <a:cubicBezTo>
                  <a:pt x="17" y="6110"/>
                  <a:pt x="6" y="6157"/>
                  <a:pt x="0" y="6203"/>
                </a:cubicBezTo>
                <a:lnTo>
                  <a:pt x="0" y="6608"/>
                </a:lnTo>
                <a:cubicBezTo>
                  <a:pt x="5" y="6644"/>
                  <a:pt x="16" y="6681"/>
                  <a:pt x="17" y="6718"/>
                </a:cubicBezTo>
                <a:cubicBezTo>
                  <a:pt x="29" y="7445"/>
                  <a:pt x="161" y="8152"/>
                  <a:pt x="338" y="8853"/>
                </a:cubicBezTo>
                <a:cubicBezTo>
                  <a:pt x="611" y="9940"/>
                  <a:pt x="1003" y="10987"/>
                  <a:pt x="1471" y="12001"/>
                </a:cubicBezTo>
                <a:cubicBezTo>
                  <a:pt x="2345" y="13895"/>
                  <a:pt x="3372" y="15695"/>
                  <a:pt x="4594" y="17376"/>
                </a:cubicBezTo>
                <a:cubicBezTo>
                  <a:pt x="5122" y="18103"/>
                  <a:pt x="5700" y="18787"/>
                  <a:pt x="6341" y="19413"/>
                </a:cubicBezTo>
                <a:cubicBezTo>
                  <a:pt x="6932" y="19991"/>
                  <a:pt x="7571" y="20503"/>
                  <a:pt x="8292" y="20900"/>
                </a:cubicBezTo>
                <a:cubicBezTo>
                  <a:pt x="8853" y="21209"/>
                  <a:pt x="9442" y="21434"/>
                  <a:pt x="10073" y="21531"/>
                </a:cubicBezTo>
                <a:cubicBezTo>
                  <a:pt x="10231" y="21556"/>
                  <a:pt x="10387" y="21565"/>
                  <a:pt x="10546" y="21583"/>
                </a:cubicBezTo>
                <a:cubicBezTo>
                  <a:pt x="10573" y="21585"/>
                  <a:pt x="10598" y="21595"/>
                  <a:pt x="10625" y="21600"/>
                </a:cubicBezTo>
                <a:lnTo>
                  <a:pt x="10952" y="21600"/>
                </a:lnTo>
                <a:cubicBezTo>
                  <a:pt x="11045" y="21589"/>
                  <a:pt x="11141" y="21574"/>
                  <a:pt x="11234" y="21565"/>
                </a:cubicBezTo>
                <a:cubicBezTo>
                  <a:pt x="11799" y="21510"/>
                  <a:pt x="12334" y="21355"/>
                  <a:pt x="12852" y="21120"/>
                </a:cubicBezTo>
                <a:cubicBezTo>
                  <a:pt x="13483" y="20833"/>
                  <a:pt x="14054" y="20444"/>
                  <a:pt x="14588" y="19997"/>
                </a:cubicBezTo>
                <a:cubicBezTo>
                  <a:pt x="15254" y="19441"/>
                  <a:pt x="15848" y="18810"/>
                  <a:pt x="16397" y="18134"/>
                </a:cubicBezTo>
                <a:cubicBezTo>
                  <a:pt x="17207" y="17135"/>
                  <a:pt x="17910" y="16059"/>
                  <a:pt x="18562" y="14946"/>
                </a:cubicBezTo>
                <a:cubicBezTo>
                  <a:pt x="19235" y="13796"/>
                  <a:pt x="19856" y="12618"/>
                  <a:pt x="20377" y="11387"/>
                </a:cubicBezTo>
                <a:cubicBezTo>
                  <a:pt x="20736" y="10542"/>
                  <a:pt x="21040" y="9677"/>
                  <a:pt x="21262" y="8783"/>
                </a:cubicBezTo>
                <a:cubicBezTo>
                  <a:pt x="21425" y="8127"/>
                  <a:pt x="21537" y="7458"/>
                  <a:pt x="21572" y="6781"/>
                </a:cubicBezTo>
                <a:cubicBezTo>
                  <a:pt x="21575" y="6722"/>
                  <a:pt x="21591" y="6666"/>
                  <a:pt x="21600" y="6608"/>
                </a:cubicBezTo>
                <a:lnTo>
                  <a:pt x="21600" y="6180"/>
                </a:lnTo>
                <a:cubicBezTo>
                  <a:pt x="21588" y="6091"/>
                  <a:pt x="21572" y="6003"/>
                  <a:pt x="21566" y="5914"/>
                </a:cubicBezTo>
                <a:cubicBezTo>
                  <a:pt x="21538" y="5495"/>
                  <a:pt x="21467" y="5084"/>
                  <a:pt x="21352" y="4681"/>
                </a:cubicBezTo>
                <a:cubicBezTo>
                  <a:pt x="21056" y="3642"/>
                  <a:pt x="20478" y="2807"/>
                  <a:pt x="19655" y="2141"/>
                </a:cubicBezTo>
                <a:cubicBezTo>
                  <a:pt x="19082" y="1678"/>
                  <a:pt x="18448" y="1332"/>
                  <a:pt x="17773" y="1059"/>
                </a:cubicBezTo>
                <a:cubicBezTo>
                  <a:pt x="17045" y="765"/>
                  <a:pt x="16291" y="563"/>
                  <a:pt x="15524" y="411"/>
                </a:cubicBezTo>
                <a:cubicBezTo>
                  <a:pt x="14717" y="252"/>
                  <a:pt x="13903" y="155"/>
                  <a:pt x="13083" y="93"/>
                </a:cubicBezTo>
                <a:cubicBezTo>
                  <a:pt x="12408" y="43"/>
                  <a:pt x="11730" y="19"/>
                  <a:pt x="11054" y="12"/>
                </a:cubicBezTo>
                <a:cubicBezTo>
                  <a:pt x="11015" y="11"/>
                  <a:pt x="10974" y="3"/>
                  <a:pt x="10935" y="0"/>
                </a:cubicBezTo>
                <a:lnTo>
                  <a:pt x="10665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1200" name="TextBox 6"/>
          <p:cNvSpPr txBox="1"/>
          <p:nvPr/>
        </p:nvSpPr>
        <p:spPr>
          <a:xfrm>
            <a:off x="7182065" y="4166457"/>
            <a:ext cx="2272871" cy="4060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lnSpc>
                <a:spcPct val="90000"/>
              </a:lnSpc>
              <a:spcBef>
                <a:spcPts val="1000"/>
              </a:spcBef>
              <a:defRPr sz="17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Cobrança de Dívidas</a:t>
            </a:r>
          </a:p>
        </p:txBody>
      </p:sp>
      <p:sp>
        <p:nvSpPr>
          <p:cNvPr id="1201" name="TextBox 7"/>
          <p:cNvSpPr txBox="1"/>
          <p:nvPr/>
        </p:nvSpPr>
        <p:spPr>
          <a:xfrm>
            <a:off x="7393068" y="4536413"/>
            <a:ext cx="1850864" cy="3113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lnSpc>
                <a:spcPct val="150000"/>
              </a:lnSpc>
              <a:defRPr sz="1000" spc="300">
                <a:latin typeface="Titillium"/>
                <a:ea typeface="Titillium"/>
                <a:cs typeface="Titillium"/>
                <a:sym typeface="Titillium"/>
              </a:defRPr>
            </a:lvl1pPr>
          </a:lstStyle>
          <a:p>
            <a:r>
              <a:t>PL 1646/2019</a:t>
            </a:r>
          </a:p>
        </p:txBody>
      </p:sp>
      <p:grpSp>
        <p:nvGrpSpPr>
          <p:cNvPr id="1204" name="Group 23"/>
          <p:cNvGrpSpPr/>
          <p:nvPr/>
        </p:nvGrpSpPr>
        <p:grpSpPr>
          <a:xfrm>
            <a:off x="8146356" y="3650748"/>
            <a:ext cx="311315" cy="311315"/>
            <a:chOff x="0" y="0"/>
            <a:chExt cx="311313" cy="311313"/>
          </a:xfrm>
        </p:grpSpPr>
        <p:sp>
          <p:nvSpPr>
            <p:cNvPr id="1202" name="Oval 22"/>
            <p:cNvSpPr/>
            <p:nvPr/>
          </p:nvSpPr>
          <p:spPr>
            <a:xfrm>
              <a:off x="0" y="0"/>
              <a:ext cx="311314" cy="311314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1203" name="Shape 3626"/>
            <p:cNvSpPr/>
            <p:nvPr/>
          </p:nvSpPr>
          <p:spPr>
            <a:xfrm>
              <a:off x="65776" y="74567"/>
              <a:ext cx="179763" cy="163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pic>
        <p:nvPicPr>
          <p:cNvPr id="1205" name="Picture Placeholder 2" descr="Picture Placeholder 2"/>
          <p:cNvPicPr>
            <a:picLocks noChangeAspect="1"/>
          </p:cNvPicPr>
          <p:nvPr/>
        </p:nvPicPr>
        <p:blipFill>
          <a:blip r:embed="rId6">
            <a:extLst/>
          </a:blip>
          <a:srcRect l="1531" r="30083"/>
          <a:stretch>
            <a:fillRect/>
          </a:stretch>
        </p:blipFill>
        <p:spPr>
          <a:xfrm>
            <a:off x="9780586" y="2616927"/>
            <a:ext cx="1520826" cy="1481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665" y="0"/>
                </a:moveTo>
                <a:cubicBezTo>
                  <a:pt x="10638" y="3"/>
                  <a:pt x="10607" y="11"/>
                  <a:pt x="10580" y="12"/>
                </a:cubicBezTo>
                <a:cubicBezTo>
                  <a:pt x="10049" y="28"/>
                  <a:pt x="9523" y="33"/>
                  <a:pt x="8991" y="58"/>
                </a:cubicBezTo>
                <a:cubicBezTo>
                  <a:pt x="8455" y="82"/>
                  <a:pt x="7918" y="136"/>
                  <a:pt x="7384" y="203"/>
                </a:cubicBezTo>
                <a:cubicBezTo>
                  <a:pt x="6715" y="286"/>
                  <a:pt x="6050" y="401"/>
                  <a:pt x="5394" y="561"/>
                </a:cubicBezTo>
                <a:cubicBezTo>
                  <a:pt x="4593" y="758"/>
                  <a:pt x="3816" y="1019"/>
                  <a:pt x="3078" y="1400"/>
                </a:cubicBezTo>
                <a:cubicBezTo>
                  <a:pt x="2467" y="1716"/>
                  <a:pt x="1903" y="2103"/>
                  <a:pt x="1420" y="2604"/>
                </a:cubicBezTo>
                <a:cubicBezTo>
                  <a:pt x="750" y="3300"/>
                  <a:pt x="327" y="4130"/>
                  <a:pt x="130" y="5086"/>
                </a:cubicBezTo>
                <a:cubicBezTo>
                  <a:pt x="63" y="5408"/>
                  <a:pt x="18" y="5734"/>
                  <a:pt x="17" y="6064"/>
                </a:cubicBezTo>
                <a:cubicBezTo>
                  <a:pt x="17" y="6110"/>
                  <a:pt x="6" y="6157"/>
                  <a:pt x="0" y="6203"/>
                </a:cubicBezTo>
                <a:lnTo>
                  <a:pt x="0" y="6608"/>
                </a:lnTo>
                <a:cubicBezTo>
                  <a:pt x="5" y="6644"/>
                  <a:pt x="16" y="6681"/>
                  <a:pt x="17" y="6718"/>
                </a:cubicBezTo>
                <a:cubicBezTo>
                  <a:pt x="29" y="7445"/>
                  <a:pt x="161" y="8152"/>
                  <a:pt x="338" y="8853"/>
                </a:cubicBezTo>
                <a:cubicBezTo>
                  <a:pt x="611" y="9940"/>
                  <a:pt x="1003" y="10987"/>
                  <a:pt x="1471" y="12001"/>
                </a:cubicBezTo>
                <a:cubicBezTo>
                  <a:pt x="2345" y="13895"/>
                  <a:pt x="3372" y="15695"/>
                  <a:pt x="4594" y="17376"/>
                </a:cubicBezTo>
                <a:cubicBezTo>
                  <a:pt x="5122" y="18103"/>
                  <a:pt x="5700" y="18787"/>
                  <a:pt x="6341" y="19413"/>
                </a:cubicBezTo>
                <a:cubicBezTo>
                  <a:pt x="6932" y="19991"/>
                  <a:pt x="7571" y="20503"/>
                  <a:pt x="8292" y="20900"/>
                </a:cubicBezTo>
                <a:cubicBezTo>
                  <a:pt x="8853" y="21209"/>
                  <a:pt x="9442" y="21434"/>
                  <a:pt x="10073" y="21531"/>
                </a:cubicBezTo>
                <a:cubicBezTo>
                  <a:pt x="10231" y="21556"/>
                  <a:pt x="10387" y="21565"/>
                  <a:pt x="10546" y="21583"/>
                </a:cubicBezTo>
                <a:cubicBezTo>
                  <a:pt x="10573" y="21585"/>
                  <a:pt x="10598" y="21595"/>
                  <a:pt x="10625" y="21600"/>
                </a:cubicBezTo>
                <a:lnTo>
                  <a:pt x="10952" y="21600"/>
                </a:lnTo>
                <a:cubicBezTo>
                  <a:pt x="11045" y="21589"/>
                  <a:pt x="11141" y="21574"/>
                  <a:pt x="11234" y="21565"/>
                </a:cubicBezTo>
                <a:cubicBezTo>
                  <a:pt x="11799" y="21510"/>
                  <a:pt x="12334" y="21355"/>
                  <a:pt x="12852" y="21120"/>
                </a:cubicBezTo>
                <a:cubicBezTo>
                  <a:pt x="13483" y="20833"/>
                  <a:pt x="14054" y="20444"/>
                  <a:pt x="14588" y="19997"/>
                </a:cubicBezTo>
                <a:cubicBezTo>
                  <a:pt x="15254" y="19441"/>
                  <a:pt x="15848" y="18810"/>
                  <a:pt x="16397" y="18134"/>
                </a:cubicBezTo>
                <a:cubicBezTo>
                  <a:pt x="17207" y="17135"/>
                  <a:pt x="17910" y="16059"/>
                  <a:pt x="18562" y="14946"/>
                </a:cubicBezTo>
                <a:cubicBezTo>
                  <a:pt x="19235" y="13796"/>
                  <a:pt x="19856" y="12618"/>
                  <a:pt x="20377" y="11387"/>
                </a:cubicBezTo>
                <a:cubicBezTo>
                  <a:pt x="20736" y="10542"/>
                  <a:pt x="21040" y="9677"/>
                  <a:pt x="21262" y="8783"/>
                </a:cubicBezTo>
                <a:cubicBezTo>
                  <a:pt x="21425" y="8127"/>
                  <a:pt x="21537" y="7458"/>
                  <a:pt x="21572" y="6781"/>
                </a:cubicBezTo>
                <a:cubicBezTo>
                  <a:pt x="21575" y="6722"/>
                  <a:pt x="21591" y="6666"/>
                  <a:pt x="21600" y="6608"/>
                </a:cubicBezTo>
                <a:lnTo>
                  <a:pt x="21600" y="6180"/>
                </a:lnTo>
                <a:cubicBezTo>
                  <a:pt x="21588" y="6091"/>
                  <a:pt x="21572" y="6003"/>
                  <a:pt x="21566" y="5914"/>
                </a:cubicBezTo>
                <a:cubicBezTo>
                  <a:pt x="21538" y="5495"/>
                  <a:pt x="21467" y="5084"/>
                  <a:pt x="21352" y="4681"/>
                </a:cubicBezTo>
                <a:cubicBezTo>
                  <a:pt x="21056" y="3642"/>
                  <a:pt x="20478" y="2807"/>
                  <a:pt x="19655" y="2141"/>
                </a:cubicBezTo>
                <a:cubicBezTo>
                  <a:pt x="19082" y="1678"/>
                  <a:pt x="18448" y="1332"/>
                  <a:pt x="17773" y="1059"/>
                </a:cubicBezTo>
                <a:cubicBezTo>
                  <a:pt x="17045" y="765"/>
                  <a:pt x="16291" y="563"/>
                  <a:pt x="15524" y="411"/>
                </a:cubicBezTo>
                <a:cubicBezTo>
                  <a:pt x="14717" y="252"/>
                  <a:pt x="13903" y="155"/>
                  <a:pt x="13083" y="93"/>
                </a:cubicBezTo>
                <a:cubicBezTo>
                  <a:pt x="12408" y="43"/>
                  <a:pt x="11730" y="19"/>
                  <a:pt x="11054" y="12"/>
                </a:cubicBezTo>
                <a:cubicBezTo>
                  <a:pt x="11015" y="11"/>
                  <a:pt x="10974" y="3"/>
                  <a:pt x="10935" y="0"/>
                </a:cubicBezTo>
                <a:lnTo>
                  <a:pt x="10665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1206" name="TextBox 6"/>
          <p:cNvSpPr txBox="1"/>
          <p:nvPr/>
        </p:nvSpPr>
        <p:spPr>
          <a:xfrm>
            <a:off x="9404564" y="4166457"/>
            <a:ext cx="2272871" cy="4060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lnSpc>
                <a:spcPct val="90000"/>
              </a:lnSpc>
              <a:spcBef>
                <a:spcPts val="1000"/>
              </a:spcBef>
              <a:defRPr sz="17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Impacto Fiscal</a:t>
            </a:r>
          </a:p>
        </p:txBody>
      </p:sp>
      <p:grpSp>
        <p:nvGrpSpPr>
          <p:cNvPr id="1209" name="Group 23"/>
          <p:cNvGrpSpPr/>
          <p:nvPr/>
        </p:nvGrpSpPr>
        <p:grpSpPr>
          <a:xfrm>
            <a:off x="10368856" y="3650748"/>
            <a:ext cx="311315" cy="311315"/>
            <a:chOff x="0" y="0"/>
            <a:chExt cx="311313" cy="311313"/>
          </a:xfrm>
        </p:grpSpPr>
        <p:sp>
          <p:nvSpPr>
            <p:cNvPr id="1207" name="Oval 22"/>
            <p:cNvSpPr/>
            <p:nvPr/>
          </p:nvSpPr>
          <p:spPr>
            <a:xfrm>
              <a:off x="0" y="0"/>
              <a:ext cx="311314" cy="311314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1208" name="Shape 3626"/>
            <p:cNvSpPr/>
            <p:nvPr/>
          </p:nvSpPr>
          <p:spPr>
            <a:xfrm>
              <a:off x="65776" y="74567"/>
              <a:ext cx="179763" cy="163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1210" name="Rectangle"/>
          <p:cNvSpPr/>
          <p:nvPr/>
        </p:nvSpPr>
        <p:spPr>
          <a:xfrm>
            <a:off x="1305378" y="4948443"/>
            <a:ext cx="691244" cy="25401"/>
          </a:xfrm>
          <a:prstGeom prst="rect">
            <a:avLst/>
          </a:prstGeom>
          <a:gradFill>
            <a:gsLst>
              <a:gs pos="0">
                <a:srgbClr val="183C17">
                  <a:alpha val="80000"/>
                </a:srgbClr>
              </a:gs>
              <a:gs pos="100000">
                <a:srgbClr val="E2BB19"/>
              </a:gs>
            </a:gsLst>
            <a:lin ang="1375189"/>
          </a:gra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211" name="Rectangle"/>
          <p:cNvSpPr/>
          <p:nvPr/>
        </p:nvSpPr>
        <p:spPr>
          <a:xfrm>
            <a:off x="3511392" y="4948443"/>
            <a:ext cx="691244" cy="25401"/>
          </a:xfrm>
          <a:prstGeom prst="rect">
            <a:avLst/>
          </a:prstGeom>
          <a:gradFill>
            <a:gsLst>
              <a:gs pos="0">
                <a:srgbClr val="183C17">
                  <a:alpha val="80000"/>
                </a:srgbClr>
              </a:gs>
              <a:gs pos="100000">
                <a:srgbClr val="E2BB19"/>
              </a:gs>
            </a:gsLst>
            <a:lin ang="1375189"/>
          </a:gra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212" name="Rectangle"/>
          <p:cNvSpPr/>
          <p:nvPr/>
        </p:nvSpPr>
        <p:spPr>
          <a:xfrm>
            <a:off x="5717405" y="4948443"/>
            <a:ext cx="691244" cy="25401"/>
          </a:xfrm>
          <a:prstGeom prst="rect">
            <a:avLst/>
          </a:prstGeom>
          <a:gradFill>
            <a:gsLst>
              <a:gs pos="0">
                <a:srgbClr val="183C17">
                  <a:alpha val="80000"/>
                </a:srgbClr>
              </a:gs>
              <a:gs pos="100000">
                <a:srgbClr val="E2BB19"/>
              </a:gs>
            </a:gsLst>
            <a:lin ang="1375189"/>
          </a:gra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213" name="Rectangle"/>
          <p:cNvSpPr/>
          <p:nvPr/>
        </p:nvSpPr>
        <p:spPr>
          <a:xfrm>
            <a:off x="7972878" y="4948443"/>
            <a:ext cx="691244" cy="25401"/>
          </a:xfrm>
          <a:prstGeom prst="rect">
            <a:avLst/>
          </a:prstGeom>
          <a:gradFill>
            <a:gsLst>
              <a:gs pos="0">
                <a:srgbClr val="183C17">
                  <a:alpha val="80000"/>
                </a:srgbClr>
              </a:gs>
              <a:gs pos="100000">
                <a:srgbClr val="E2BB19"/>
              </a:gs>
            </a:gsLst>
            <a:lin ang="1375189"/>
          </a:gra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214" name="Rectangle"/>
          <p:cNvSpPr/>
          <p:nvPr/>
        </p:nvSpPr>
        <p:spPr>
          <a:xfrm>
            <a:off x="10228351" y="4948443"/>
            <a:ext cx="691244" cy="25401"/>
          </a:xfrm>
          <a:prstGeom prst="rect">
            <a:avLst/>
          </a:prstGeom>
          <a:gradFill>
            <a:gsLst>
              <a:gs pos="0">
                <a:srgbClr val="183C17">
                  <a:alpha val="80000"/>
                </a:srgbClr>
              </a:gs>
              <a:gs pos="100000">
                <a:srgbClr val="E2BB19"/>
              </a:gs>
            </a:gsLst>
            <a:lin ang="1375189"/>
          </a:gra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TextBox 33">
            <a:extLst>
              <a:ext uri="{FF2B5EF4-FFF2-40B4-BE49-F238E27FC236}">
                <a16:creationId xmlns:a16="http://schemas.microsoft.com/office/drawing/2014/main" xmlns="" id="{86494FEB-E08B-4647-A424-A8700F697958}"/>
              </a:ext>
            </a:extLst>
          </p:cNvPr>
          <p:cNvSpPr txBox="1"/>
          <p:nvPr/>
        </p:nvSpPr>
        <p:spPr>
          <a:xfrm>
            <a:off x="512574" y="313698"/>
            <a:ext cx="1504897" cy="215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859" tIns="22859" rIns="22859" bIns="22859">
            <a:spAutoFit/>
          </a:bodyPr>
          <a:lstStyle>
            <a:lvl1pPr defTabSz="914216">
              <a:defRPr sz="1100" spc="150">
                <a:solidFill>
                  <a:srgbClr val="333B3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/>
              <a:t>NOVA PREVIDÊNCIA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" name="TextBox 4"/>
          <p:cNvSpPr txBox="1"/>
          <p:nvPr/>
        </p:nvSpPr>
        <p:spPr>
          <a:xfrm>
            <a:off x="6722898" y="1481027"/>
            <a:ext cx="5277758" cy="1368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>
              <a:spcBef>
                <a:spcPts val="1000"/>
              </a:spcBef>
              <a:defRPr sz="2800"/>
            </a:pPr>
            <a:r>
              <a:rPr sz="2100" dirty="0" err="1">
                <a:solidFill>
                  <a:schemeClr val="bg2"/>
                </a:solidFill>
                <a:latin typeface="Helvetica" pitchFamily="2" charset="0"/>
              </a:rPr>
              <a:t>Idade</a:t>
            </a:r>
            <a:r>
              <a:rPr sz="2100" dirty="0">
                <a:solidFill>
                  <a:schemeClr val="bg2"/>
                </a:solidFill>
                <a:latin typeface="Helvetica" pitchFamily="2" charset="0"/>
              </a:rPr>
              <a:t> </a:t>
            </a:r>
            <a:r>
              <a:rPr sz="2100" dirty="0" err="1">
                <a:solidFill>
                  <a:schemeClr val="bg2"/>
                </a:solidFill>
                <a:latin typeface="Helvetica" pitchFamily="2" charset="0"/>
              </a:rPr>
              <a:t>mínima</a:t>
            </a:r>
            <a:r>
              <a:rPr sz="2100" dirty="0">
                <a:solidFill>
                  <a:schemeClr val="bg2"/>
                </a:solidFill>
                <a:latin typeface="Helvetica" pitchFamily="2" charset="0"/>
              </a:rPr>
              <a:t>: </a:t>
            </a:r>
            <a:r>
              <a:rPr sz="2100" dirty="0" err="1">
                <a:solidFill>
                  <a:schemeClr val="bg2"/>
                </a:solidFill>
                <a:latin typeface="Helvetica" pitchFamily="2" charset="0"/>
              </a:rPr>
              <a:t>rico</a:t>
            </a:r>
            <a:r>
              <a:rPr sz="2100" dirty="0">
                <a:solidFill>
                  <a:schemeClr val="bg2"/>
                </a:solidFill>
                <a:latin typeface="Helvetica" pitchFamily="2" charset="0"/>
              </a:rPr>
              <a:t> </a:t>
            </a:r>
            <a:r>
              <a:rPr sz="2100" dirty="0" err="1">
                <a:solidFill>
                  <a:schemeClr val="bg2"/>
                </a:solidFill>
                <a:latin typeface="Helvetica" pitchFamily="2" charset="0"/>
              </a:rPr>
              <a:t>vai</a:t>
            </a:r>
            <a:r>
              <a:rPr sz="2100" dirty="0">
                <a:solidFill>
                  <a:schemeClr val="bg2"/>
                </a:solidFill>
                <a:latin typeface="Helvetica" pitchFamily="2" charset="0"/>
              </a:rPr>
              <a:t> se </a:t>
            </a:r>
            <a:r>
              <a:rPr sz="2100" dirty="0" err="1">
                <a:solidFill>
                  <a:schemeClr val="bg2"/>
                </a:solidFill>
                <a:latin typeface="Helvetica" pitchFamily="2" charset="0"/>
              </a:rPr>
              <a:t>aposentar</a:t>
            </a:r>
            <a:r>
              <a:rPr sz="2100" dirty="0">
                <a:solidFill>
                  <a:schemeClr val="bg2"/>
                </a:solidFill>
                <a:latin typeface="Helvetica" pitchFamily="2" charset="0"/>
              </a:rPr>
              <a:t> </a:t>
            </a:r>
            <a:r>
              <a:rPr sz="2100" dirty="0" err="1">
                <a:solidFill>
                  <a:schemeClr val="bg2"/>
                </a:solidFill>
                <a:latin typeface="Helvetica" pitchFamily="2" charset="0"/>
              </a:rPr>
              <a:t>na</a:t>
            </a:r>
            <a:r>
              <a:rPr sz="2100" dirty="0">
                <a:solidFill>
                  <a:schemeClr val="bg2"/>
                </a:solidFill>
                <a:latin typeface="Helvetica" pitchFamily="2" charset="0"/>
              </a:rPr>
              <a:t> </a:t>
            </a:r>
            <a:r>
              <a:rPr sz="2100" dirty="0" err="1">
                <a:solidFill>
                  <a:schemeClr val="bg2"/>
                </a:solidFill>
                <a:latin typeface="Helvetica" pitchFamily="2" charset="0"/>
              </a:rPr>
              <a:t>idade</a:t>
            </a:r>
            <a:r>
              <a:rPr sz="2100" dirty="0">
                <a:solidFill>
                  <a:schemeClr val="bg2"/>
                </a:solidFill>
                <a:latin typeface="Helvetica" pitchFamily="2" charset="0"/>
              </a:rPr>
              <a:t> do </a:t>
            </a:r>
            <a:r>
              <a:rPr sz="2100" dirty="0" err="1">
                <a:solidFill>
                  <a:schemeClr val="bg2"/>
                </a:solidFill>
                <a:latin typeface="Helvetica" pitchFamily="2" charset="0"/>
              </a:rPr>
              <a:t>pobre</a:t>
            </a:r>
            <a:r>
              <a:rPr sz="2100" dirty="0">
                <a:solidFill>
                  <a:schemeClr val="bg2"/>
                </a:solidFill>
                <a:latin typeface="Helvetica" pitchFamily="2" charset="0"/>
              </a:rPr>
              <a:t>.</a:t>
            </a:r>
            <a:r>
              <a:rPr lang="pt-BR" sz="2100" dirty="0">
                <a:solidFill>
                  <a:schemeClr val="bg2"/>
                </a:solidFill>
                <a:latin typeface="Helvetica" pitchFamily="2" charset="0"/>
              </a:rPr>
              <a:t> 65 anos para homens e 62 para mulheres.</a:t>
            </a:r>
            <a:endParaRPr sz="2100" dirty="0">
              <a:solidFill>
                <a:schemeClr val="bg2"/>
              </a:solidFill>
              <a:latin typeface="Helvetica" pitchFamily="2" charset="0"/>
            </a:endParaRPr>
          </a:p>
        </p:txBody>
      </p:sp>
      <p:sp>
        <p:nvSpPr>
          <p:cNvPr id="1224" name="Rectangle"/>
          <p:cNvSpPr/>
          <p:nvPr/>
        </p:nvSpPr>
        <p:spPr>
          <a:xfrm>
            <a:off x="727211" y="1371442"/>
            <a:ext cx="691244" cy="25401"/>
          </a:xfrm>
          <a:prstGeom prst="rect">
            <a:avLst/>
          </a:prstGeom>
          <a:gradFill>
            <a:gsLst>
              <a:gs pos="0">
                <a:srgbClr val="183C17">
                  <a:alpha val="80000"/>
                </a:srgbClr>
              </a:gs>
              <a:gs pos="100000">
                <a:srgbClr val="E2BB19"/>
              </a:gs>
            </a:gsLst>
            <a:lin ang="1375189"/>
          </a:gra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225" name="TextBox 4"/>
          <p:cNvSpPr txBox="1"/>
          <p:nvPr/>
        </p:nvSpPr>
        <p:spPr>
          <a:xfrm>
            <a:off x="6816390" y="5388855"/>
            <a:ext cx="4760164" cy="559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>
              <a:lnSpc>
                <a:spcPct val="130000"/>
              </a:lnSpc>
              <a:spcBef>
                <a:spcPts val="1000"/>
              </a:spcBef>
              <a:defRPr sz="2800"/>
            </a:lvl1pPr>
          </a:lstStyle>
          <a:p>
            <a:r>
              <a:rPr sz="2100">
                <a:solidFill>
                  <a:schemeClr val="bg2"/>
                </a:solidFill>
                <a:latin typeface="Helvetica" pitchFamily="2" charset="0"/>
              </a:rPr>
              <a:t>Todos participam do esforço. </a:t>
            </a:r>
          </a:p>
        </p:txBody>
      </p:sp>
      <p:sp>
        <p:nvSpPr>
          <p:cNvPr id="1226" name="TextBox 4"/>
          <p:cNvSpPr txBox="1"/>
          <p:nvPr/>
        </p:nvSpPr>
        <p:spPr>
          <a:xfrm>
            <a:off x="6758942" y="3352328"/>
            <a:ext cx="4875059" cy="13601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>
              <a:spcBef>
                <a:spcPts val="1000"/>
              </a:spcBef>
              <a:defRPr sz="2800"/>
            </a:pPr>
            <a:r>
              <a:rPr sz="2100" dirty="0" err="1">
                <a:solidFill>
                  <a:schemeClr val="bg2"/>
                </a:solidFill>
                <a:latin typeface="Helvetica" pitchFamily="2" charset="0"/>
              </a:rPr>
              <a:t>Quem</a:t>
            </a:r>
            <a:r>
              <a:rPr sz="2100" dirty="0">
                <a:solidFill>
                  <a:schemeClr val="bg2"/>
                </a:solidFill>
                <a:latin typeface="Helvetica" pitchFamily="2" charset="0"/>
              </a:rPr>
              <a:t> </a:t>
            </a:r>
            <a:r>
              <a:rPr sz="2100" dirty="0" err="1">
                <a:solidFill>
                  <a:schemeClr val="bg2"/>
                </a:solidFill>
                <a:latin typeface="Helvetica" pitchFamily="2" charset="0"/>
              </a:rPr>
              <a:t>ganha</a:t>
            </a:r>
            <a:r>
              <a:rPr sz="2100" dirty="0">
                <a:solidFill>
                  <a:schemeClr val="bg2"/>
                </a:solidFill>
                <a:latin typeface="Helvetica" pitchFamily="2" charset="0"/>
              </a:rPr>
              <a:t> </a:t>
            </a:r>
            <a:r>
              <a:rPr sz="2100" dirty="0" err="1">
                <a:solidFill>
                  <a:schemeClr val="bg2"/>
                </a:solidFill>
                <a:latin typeface="Helvetica" pitchFamily="2" charset="0"/>
              </a:rPr>
              <a:t>menos</a:t>
            </a:r>
            <a:r>
              <a:rPr sz="2100" dirty="0">
                <a:solidFill>
                  <a:schemeClr val="bg2"/>
                </a:solidFill>
                <a:latin typeface="Helvetica" pitchFamily="2" charset="0"/>
              </a:rPr>
              <a:t> </a:t>
            </a:r>
            <a:r>
              <a:rPr sz="2100" dirty="0" err="1">
                <a:solidFill>
                  <a:schemeClr val="bg2"/>
                </a:solidFill>
                <a:latin typeface="Helvetica" pitchFamily="2" charset="0"/>
              </a:rPr>
              <a:t>vai</a:t>
            </a:r>
            <a:r>
              <a:rPr sz="2100" dirty="0">
                <a:solidFill>
                  <a:schemeClr val="bg2"/>
                </a:solidFill>
                <a:latin typeface="Helvetica" pitchFamily="2" charset="0"/>
              </a:rPr>
              <a:t> </a:t>
            </a:r>
            <a:r>
              <a:rPr sz="2100" dirty="0" err="1">
                <a:solidFill>
                  <a:schemeClr val="bg2"/>
                </a:solidFill>
                <a:latin typeface="Helvetica" pitchFamily="2" charset="0"/>
              </a:rPr>
              <a:t>pagar</a:t>
            </a:r>
            <a:r>
              <a:rPr sz="2100" dirty="0">
                <a:solidFill>
                  <a:schemeClr val="bg2"/>
                </a:solidFill>
                <a:latin typeface="Helvetica" pitchFamily="2" charset="0"/>
              </a:rPr>
              <a:t> </a:t>
            </a:r>
            <a:r>
              <a:rPr sz="2100" dirty="0" err="1">
                <a:solidFill>
                  <a:schemeClr val="bg2"/>
                </a:solidFill>
                <a:latin typeface="Helvetica" pitchFamily="2" charset="0"/>
              </a:rPr>
              <a:t>menos</a:t>
            </a:r>
            <a:r>
              <a:rPr sz="2100" dirty="0">
                <a:solidFill>
                  <a:schemeClr val="bg2"/>
                </a:solidFill>
                <a:latin typeface="Helvetica" pitchFamily="2" charset="0"/>
              </a:rPr>
              <a:t>: </a:t>
            </a:r>
            <a:r>
              <a:rPr sz="2100" dirty="0" err="1">
                <a:solidFill>
                  <a:schemeClr val="bg2"/>
                </a:solidFill>
                <a:latin typeface="Helvetica" pitchFamily="2" charset="0"/>
              </a:rPr>
              <a:t>justiça</a:t>
            </a:r>
            <a:r>
              <a:rPr sz="2100" dirty="0">
                <a:solidFill>
                  <a:schemeClr val="bg2"/>
                </a:solidFill>
                <a:latin typeface="Helvetica" pitchFamily="2" charset="0"/>
              </a:rPr>
              <a:t> </a:t>
            </a:r>
            <a:r>
              <a:rPr sz="2100" dirty="0" err="1">
                <a:solidFill>
                  <a:schemeClr val="bg2"/>
                </a:solidFill>
                <a:latin typeface="Helvetica" pitchFamily="2" charset="0"/>
              </a:rPr>
              <a:t>tributária</a:t>
            </a:r>
            <a:r>
              <a:rPr sz="2100" dirty="0">
                <a:solidFill>
                  <a:schemeClr val="bg2"/>
                </a:solidFill>
                <a:latin typeface="Helvetica" pitchFamily="2" charset="0"/>
              </a:rPr>
              <a:t>, </a:t>
            </a:r>
            <a:r>
              <a:rPr sz="2100" dirty="0" err="1">
                <a:solidFill>
                  <a:schemeClr val="bg2"/>
                </a:solidFill>
                <a:latin typeface="Helvetica" pitchFamily="2" charset="0"/>
              </a:rPr>
              <a:t>cobrar</a:t>
            </a:r>
            <a:r>
              <a:rPr sz="2100" dirty="0">
                <a:solidFill>
                  <a:schemeClr val="bg2"/>
                </a:solidFill>
                <a:latin typeface="Helvetica" pitchFamily="2" charset="0"/>
              </a:rPr>
              <a:t> </a:t>
            </a:r>
            <a:r>
              <a:rPr sz="2100" dirty="0" err="1">
                <a:solidFill>
                  <a:schemeClr val="bg2"/>
                </a:solidFill>
                <a:latin typeface="Helvetica" pitchFamily="2" charset="0"/>
              </a:rPr>
              <a:t>mais</a:t>
            </a:r>
            <a:r>
              <a:rPr sz="2100" dirty="0">
                <a:solidFill>
                  <a:schemeClr val="bg2"/>
                </a:solidFill>
                <a:latin typeface="Helvetica" pitchFamily="2" charset="0"/>
              </a:rPr>
              <a:t> de </a:t>
            </a:r>
            <a:r>
              <a:rPr sz="2100" dirty="0" err="1">
                <a:solidFill>
                  <a:schemeClr val="bg2"/>
                </a:solidFill>
                <a:latin typeface="Helvetica" pitchFamily="2" charset="0"/>
              </a:rPr>
              <a:t>quem</a:t>
            </a:r>
            <a:r>
              <a:rPr lang="en-US" sz="2100" dirty="0">
                <a:solidFill>
                  <a:schemeClr val="bg2"/>
                </a:solidFill>
                <a:latin typeface="Helvetica" pitchFamily="2" charset="0"/>
              </a:rPr>
              <a:t> </a:t>
            </a:r>
            <a:r>
              <a:rPr sz="2100" dirty="0" err="1">
                <a:solidFill>
                  <a:schemeClr val="bg2"/>
                </a:solidFill>
                <a:latin typeface="Helvetica" pitchFamily="2" charset="0"/>
              </a:rPr>
              <a:t>ganha</a:t>
            </a:r>
            <a:r>
              <a:rPr sz="2100" dirty="0">
                <a:solidFill>
                  <a:schemeClr val="bg2"/>
                </a:solidFill>
                <a:latin typeface="Helvetica" pitchFamily="2" charset="0"/>
              </a:rPr>
              <a:t> </a:t>
            </a:r>
            <a:r>
              <a:rPr sz="2100" dirty="0" err="1">
                <a:solidFill>
                  <a:schemeClr val="bg2"/>
                </a:solidFill>
                <a:latin typeface="Helvetica" pitchFamily="2" charset="0"/>
              </a:rPr>
              <a:t>mais</a:t>
            </a:r>
            <a:r>
              <a:rPr sz="2100" dirty="0">
                <a:solidFill>
                  <a:schemeClr val="bg2"/>
                </a:solidFill>
                <a:latin typeface="Helvetica" pitchFamily="2" charset="0"/>
              </a:rPr>
              <a:t>.</a:t>
            </a:r>
          </a:p>
        </p:txBody>
      </p:sp>
      <p:sp>
        <p:nvSpPr>
          <p:cNvPr id="15" name="Text Box 1" descr="TextBox 9">
            <a:extLst>
              <a:ext uri="{FF2B5EF4-FFF2-40B4-BE49-F238E27FC236}">
                <a16:creationId xmlns:a16="http://schemas.microsoft.com/office/drawing/2014/main" xmlns="" id="{1795C1C8-6D76-4EEC-82C7-CC39BA6D7E0C}"/>
              </a:ext>
            </a:extLst>
          </p:cNvPr>
          <p:cNvSpPr txBox="1">
            <a:spLocks/>
          </p:cNvSpPr>
          <p:nvPr/>
        </p:nvSpPr>
        <p:spPr bwMode="auto">
          <a:xfrm>
            <a:off x="663575" y="1587466"/>
            <a:ext cx="3237705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2000" b="1" dirty="0">
                <a:solidFill>
                  <a:schemeClr val="tx2">
                    <a:lumMod val="50000"/>
                  </a:schemeClr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Únicos países sem idade mínima na América Latina são Brasil e Equador. No mundo são apenas 13 países</a:t>
            </a:r>
          </a:p>
          <a:p>
            <a:pPr eaLnBrk="1"/>
            <a:endParaRPr lang="pt-BR" altLang="pt-BR" sz="2000" b="1" dirty="0">
              <a:solidFill>
                <a:schemeClr val="tx2">
                  <a:lumMod val="50000"/>
                </a:schemeClr>
              </a:solidFill>
              <a:latin typeface="Helvetica" panose="020B0604020202020204" pitchFamily="34" charset="0"/>
              <a:sym typeface="Helvetica" panose="020B0604020202020204" pitchFamily="34" charset="0"/>
            </a:endParaRPr>
          </a:p>
          <a:p>
            <a:pPr eaLnBrk="1"/>
            <a:r>
              <a:rPr lang="pt-BR" altLang="pt-BR" sz="2000" b="1" dirty="0">
                <a:solidFill>
                  <a:schemeClr val="tx2">
                    <a:lumMod val="50000"/>
                  </a:schemeClr>
                </a:solidFill>
                <a:latin typeface="Helvetica" panose="020B0604020202020204" pitchFamily="34" charset="0"/>
                <a:cs typeface="Arial" panose="020B0604020202020204" pitchFamily="34" charset="0"/>
                <a:sym typeface="Helvetica" panose="020B0604020202020204" pitchFamily="34" charset="0"/>
              </a:rPr>
              <a:t>Maior parte dos países não têm diferença entre gêneros</a:t>
            </a:r>
            <a:endParaRPr lang="pt-BR" altLang="pt-BR" sz="2000" dirty="0">
              <a:solidFill>
                <a:schemeClr val="tx2">
                  <a:lumMod val="50000"/>
                </a:schemeClr>
              </a:solidFill>
              <a:latin typeface="Helvetica" pitchFamily="2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/>
            <a:endParaRPr lang="pt-BR" altLang="pt-BR" sz="2500" b="1" dirty="0">
              <a:solidFill>
                <a:schemeClr val="tx2">
                  <a:lumMod val="50000"/>
                </a:schemeClr>
              </a:solidFill>
              <a:latin typeface="Helvetica" panose="020B0604020202020204" pitchFamily="34" charset="0"/>
              <a:sym typeface="Helvetica" panose="020B0604020202020204" pitchFamily="34" charset="0"/>
            </a:endParaRPr>
          </a:p>
          <a:p>
            <a:pPr eaLnBrk="1"/>
            <a:endParaRPr lang="pt-BR" altLang="pt-BR" sz="2500" b="1" dirty="0">
              <a:solidFill>
                <a:schemeClr val="tx2">
                  <a:lumMod val="50000"/>
                </a:schemeClr>
              </a:solidFill>
              <a:latin typeface="Helvetica" panose="020B0604020202020204" pitchFamily="34" charset="0"/>
              <a:sym typeface="Helvetica" panose="020B0604020202020204" pitchFamily="34" charset="0"/>
            </a:endParaRPr>
          </a:p>
        </p:txBody>
      </p:sp>
      <p:sp>
        <p:nvSpPr>
          <p:cNvPr id="24" name="Text Box 6" descr="CaixaDeTexto 3">
            <a:extLst>
              <a:ext uri="{FF2B5EF4-FFF2-40B4-BE49-F238E27FC236}">
                <a16:creationId xmlns:a16="http://schemas.microsoft.com/office/drawing/2014/main" xmlns="" id="{19A359E2-7B2A-EC47-B35B-B37CC8B11225}"/>
              </a:ext>
            </a:extLst>
          </p:cNvPr>
          <p:cNvSpPr txBox="1">
            <a:spLocks/>
          </p:cNvSpPr>
          <p:nvPr/>
        </p:nvSpPr>
        <p:spPr bwMode="auto">
          <a:xfrm>
            <a:off x="663575" y="476672"/>
            <a:ext cx="701660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4400" dirty="0">
                <a:solidFill>
                  <a:schemeClr val="bg2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Justiça e Equidade</a:t>
            </a:r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xmlns="" id="{C93384F2-C0C9-CA47-B514-83356BD2D52B}"/>
              </a:ext>
            </a:extLst>
          </p:cNvPr>
          <p:cNvGrpSpPr/>
          <p:nvPr/>
        </p:nvGrpSpPr>
        <p:grpSpPr>
          <a:xfrm>
            <a:off x="5181640" y="1312195"/>
            <a:ext cx="1433863" cy="1469765"/>
            <a:chOff x="5454225" y="1971247"/>
            <a:chExt cx="781943" cy="779197"/>
          </a:xfrm>
        </p:grpSpPr>
        <p:sp>
          <p:nvSpPr>
            <p:cNvPr id="1221" name="Shape 3598"/>
            <p:cNvSpPr/>
            <p:nvPr/>
          </p:nvSpPr>
          <p:spPr>
            <a:xfrm>
              <a:off x="5618287" y="2127736"/>
              <a:ext cx="468966" cy="468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29" name="Elipse 1">
              <a:extLst>
                <a:ext uri="{FF2B5EF4-FFF2-40B4-BE49-F238E27FC236}">
                  <a16:creationId xmlns:a16="http://schemas.microsoft.com/office/drawing/2014/main" xmlns="" id="{499D56EB-AF96-CF4C-91B7-98F3CDC2FBCF}"/>
                </a:ext>
              </a:extLst>
            </p:cNvPr>
            <p:cNvSpPr/>
            <p:nvPr/>
          </p:nvSpPr>
          <p:spPr bwMode="auto">
            <a:xfrm>
              <a:off x="5454225" y="1971247"/>
              <a:ext cx="781943" cy="779197"/>
            </a:xfrm>
            <a:prstGeom prst="ellipse">
              <a:avLst/>
            </a:prstGeom>
            <a:gradFill>
              <a:gsLst>
                <a:gs pos="63446">
                  <a:srgbClr val="94A315"/>
                </a:gs>
                <a:gs pos="2000">
                  <a:srgbClr val="127A0E"/>
                </a:gs>
                <a:gs pos="100000">
                  <a:srgbClr val="E2BB19">
                    <a:alpha val="79999"/>
                  </a:srgbClr>
                </a:gs>
              </a:gsLst>
              <a:lin ang="2700000" scaled="0"/>
            </a:gradFill>
            <a:ln w="12700" cap="flat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t-BR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pic>
          <p:nvPicPr>
            <p:cNvPr id="30" name="Image" descr="Image">
              <a:extLst>
                <a:ext uri="{FF2B5EF4-FFF2-40B4-BE49-F238E27FC236}">
                  <a16:creationId xmlns:a16="http://schemas.microsoft.com/office/drawing/2014/main" xmlns="" id="{6FF19547-3420-9447-8275-10C7568F56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5584667" y="2143910"/>
              <a:ext cx="517212" cy="410332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40" name="Elipse 1">
            <a:extLst>
              <a:ext uri="{FF2B5EF4-FFF2-40B4-BE49-F238E27FC236}">
                <a16:creationId xmlns:a16="http://schemas.microsoft.com/office/drawing/2014/main" xmlns="" id="{85B55875-777D-B045-B50A-0F4BA9A20095}"/>
              </a:ext>
            </a:extLst>
          </p:cNvPr>
          <p:cNvSpPr/>
          <p:nvPr/>
        </p:nvSpPr>
        <p:spPr bwMode="auto">
          <a:xfrm>
            <a:off x="5181287" y="3084094"/>
            <a:ext cx="1433863" cy="1469765"/>
          </a:xfrm>
          <a:prstGeom prst="ellipse">
            <a:avLst/>
          </a:prstGeom>
          <a:gradFill>
            <a:gsLst>
              <a:gs pos="63446">
                <a:srgbClr val="94A315"/>
              </a:gs>
              <a:gs pos="2000">
                <a:srgbClr val="127A0E"/>
              </a:gs>
              <a:gs pos="100000">
                <a:srgbClr val="E2BB19">
                  <a:alpha val="79999"/>
                </a:srgbClr>
              </a:gs>
            </a:gsLst>
            <a:lin ang="2700000" scaled="0"/>
          </a:gradFill>
          <a:ln w="12700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1" name="Elipse 1">
            <a:extLst>
              <a:ext uri="{FF2B5EF4-FFF2-40B4-BE49-F238E27FC236}">
                <a16:creationId xmlns:a16="http://schemas.microsoft.com/office/drawing/2014/main" xmlns="" id="{13761F72-2977-1F44-823E-373EA8612A88}"/>
              </a:ext>
            </a:extLst>
          </p:cNvPr>
          <p:cNvSpPr/>
          <p:nvPr/>
        </p:nvSpPr>
        <p:spPr bwMode="auto">
          <a:xfrm>
            <a:off x="5186245" y="4843173"/>
            <a:ext cx="1433863" cy="1469765"/>
          </a:xfrm>
          <a:prstGeom prst="ellipse">
            <a:avLst/>
          </a:prstGeom>
          <a:gradFill>
            <a:gsLst>
              <a:gs pos="63446">
                <a:srgbClr val="94A315"/>
              </a:gs>
              <a:gs pos="2000">
                <a:srgbClr val="127A0E"/>
              </a:gs>
              <a:gs pos="100000">
                <a:srgbClr val="E2BB19">
                  <a:alpha val="79999"/>
                </a:srgbClr>
              </a:gs>
            </a:gsLst>
            <a:lin ang="2700000" scaled="0"/>
          </a:gradFill>
          <a:ln w="12700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222" name="Shape 3647"/>
          <p:cNvSpPr/>
          <p:nvPr/>
        </p:nvSpPr>
        <p:spPr>
          <a:xfrm>
            <a:off x="5474814" y="5305641"/>
            <a:ext cx="870697" cy="7261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32" y="4909"/>
                  <a:pt x="1080" y="4030"/>
                  <a:pt x="1080" y="2945"/>
                </a:cubicBezTo>
                <a:cubicBezTo>
                  <a:pt x="1080" y="1861"/>
                  <a:pt x="5432" y="982"/>
                  <a:pt x="10800" y="982"/>
                </a:cubicBezTo>
                <a:cubicBezTo>
                  <a:pt x="16168" y="982"/>
                  <a:pt x="20520" y="1861"/>
                  <a:pt x="20520" y="2945"/>
                </a:cubicBezTo>
                <a:cubicBezTo>
                  <a:pt x="20520" y="4030"/>
                  <a:pt x="16168" y="4909"/>
                  <a:pt x="10800" y="4909"/>
                </a:cubicBezTo>
                <a:moveTo>
                  <a:pt x="16305" y="8659"/>
                </a:moveTo>
                <a:cubicBezTo>
                  <a:pt x="14130" y="10260"/>
                  <a:pt x="11880" y="11916"/>
                  <a:pt x="11880" y="14727"/>
                </a:cubicBezTo>
                <a:cubicBezTo>
                  <a:pt x="11880" y="17561"/>
                  <a:pt x="11880" y="19270"/>
                  <a:pt x="11642" y="20135"/>
                </a:cubicBezTo>
                <a:cubicBezTo>
                  <a:pt x="11522" y="20573"/>
                  <a:pt x="11509" y="20618"/>
                  <a:pt x="10800" y="20618"/>
                </a:cubicBezTo>
                <a:cubicBezTo>
                  <a:pt x="10091" y="20618"/>
                  <a:pt x="10078" y="20573"/>
                  <a:pt x="9957" y="20135"/>
                </a:cubicBezTo>
                <a:cubicBezTo>
                  <a:pt x="9818" y="19627"/>
                  <a:pt x="9761" y="18820"/>
                  <a:pt x="9738" y="17673"/>
                </a:cubicBezTo>
                <a:lnTo>
                  <a:pt x="10260" y="17673"/>
                </a:lnTo>
                <a:cubicBezTo>
                  <a:pt x="10558" y="17673"/>
                  <a:pt x="10800" y="17453"/>
                  <a:pt x="10800" y="17182"/>
                </a:cubicBezTo>
                <a:cubicBezTo>
                  <a:pt x="10800" y="16911"/>
                  <a:pt x="10558" y="16691"/>
                  <a:pt x="10260" y="16691"/>
                </a:cubicBezTo>
                <a:lnTo>
                  <a:pt x="9724" y="16691"/>
                </a:lnTo>
                <a:cubicBezTo>
                  <a:pt x="9722" y="16381"/>
                  <a:pt x="9721" y="16059"/>
                  <a:pt x="9721" y="15709"/>
                </a:cubicBezTo>
                <a:lnTo>
                  <a:pt x="10260" y="15709"/>
                </a:lnTo>
                <a:cubicBezTo>
                  <a:pt x="10558" y="15709"/>
                  <a:pt x="10800" y="15489"/>
                  <a:pt x="10800" y="15218"/>
                </a:cubicBezTo>
                <a:cubicBezTo>
                  <a:pt x="10800" y="14947"/>
                  <a:pt x="10558" y="14727"/>
                  <a:pt x="10260" y="14727"/>
                </a:cubicBezTo>
                <a:lnTo>
                  <a:pt x="9720" y="14727"/>
                </a:lnTo>
                <a:cubicBezTo>
                  <a:pt x="9720" y="11916"/>
                  <a:pt x="7470" y="10260"/>
                  <a:pt x="5295" y="8659"/>
                </a:cubicBezTo>
                <a:cubicBezTo>
                  <a:pt x="3543" y="7370"/>
                  <a:pt x="1872" y="6139"/>
                  <a:pt x="1294" y="4344"/>
                </a:cubicBezTo>
                <a:cubicBezTo>
                  <a:pt x="3119" y="5266"/>
                  <a:pt x="6691" y="5891"/>
                  <a:pt x="10800" y="5891"/>
                </a:cubicBezTo>
                <a:cubicBezTo>
                  <a:pt x="14905" y="5891"/>
                  <a:pt x="18475" y="5266"/>
                  <a:pt x="20302" y="4347"/>
                </a:cubicBezTo>
                <a:cubicBezTo>
                  <a:pt x="19721" y="6143"/>
                  <a:pt x="18053" y="7373"/>
                  <a:pt x="16305" y="8659"/>
                </a:cubicBezTo>
                <a:moveTo>
                  <a:pt x="10800" y="0"/>
                </a:moveTo>
                <a:cubicBezTo>
                  <a:pt x="4835" y="0"/>
                  <a:pt x="0" y="1319"/>
                  <a:pt x="0" y="2945"/>
                </a:cubicBezTo>
                <a:cubicBezTo>
                  <a:pt x="0" y="8836"/>
                  <a:pt x="8640" y="9818"/>
                  <a:pt x="8640" y="14727"/>
                </a:cubicBezTo>
                <a:lnTo>
                  <a:pt x="8640" y="15219"/>
                </a:lnTo>
                <a:cubicBezTo>
                  <a:pt x="8641" y="15938"/>
                  <a:pt x="8642" y="16572"/>
                  <a:pt x="8649" y="17142"/>
                </a:cubicBezTo>
                <a:cubicBezTo>
                  <a:pt x="8647" y="17155"/>
                  <a:pt x="8640" y="17168"/>
                  <a:pt x="8640" y="17182"/>
                </a:cubicBezTo>
                <a:cubicBezTo>
                  <a:pt x="8640" y="17199"/>
                  <a:pt x="8648" y="17212"/>
                  <a:pt x="8651" y="17230"/>
                </a:cubicBezTo>
                <a:cubicBezTo>
                  <a:pt x="8699" y="20896"/>
                  <a:pt x="8995" y="21600"/>
                  <a:pt x="10800" y="21600"/>
                </a:cubicBezTo>
                <a:cubicBezTo>
                  <a:pt x="12960" y="21600"/>
                  <a:pt x="12960" y="20618"/>
                  <a:pt x="12960" y="14727"/>
                </a:cubicBezTo>
                <a:cubicBezTo>
                  <a:pt x="12960" y="9818"/>
                  <a:pt x="21600" y="8836"/>
                  <a:pt x="21600" y="2945"/>
                </a:cubicBezTo>
                <a:cubicBezTo>
                  <a:pt x="21600" y="1319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xmlns="" id="{E4575148-034D-0E49-AC2C-47A2F62FDEEC}"/>
              </a:ext>
            </a:extLst>
          </p:cNvPr>
          <p:cNvGrpSpPr/>
          <p:nvPr/>
        </p:nvGrpSpPr>
        <p:grpSpPr>
          <a:xfrm>
            <a:off x="5331999" y="3277927"/>
            <a:ext cx="1126089" cy="1035310"/>
            <a:chOff x="5591944" y="3619560"/>
            <a:chExt cx="426334" cy="426334"/>
          </a:xfrm>
        </p:grpSpPr>
        <p:sp>
          <p:nvSpPr>
            <p:cNvPr id="1227" name="Shape 3827"/>
            <p:cNvSpPr/>
            <p:nvPr/>
          </p:nvSpPr>
          <p:spPr>
            <a:xfrm>
              <a:off x="5665594" y="3693210"/>
              <a:ext cx="279034" cy="279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1949" y="13581"/>
                  </a:moveTo>
                  <a:cubicBezTo>
                    <a:pt x="11701" y="13785"/>
                    <a:pt x="11474" y="13902"/>
                    <a:pt x="11085" y="13931"/>
                  </a:cubicBezTo>
                  <a:lnTo>
                    <a:pt x="11085" y="11339"/>
                  </a:lnTo>
                  <a:cubicBezTo>
                    <a:pt x="11251" y="11384"/>
                    <a:pt x="11321" y="11436"/>
                    <a:pt x="11479" y="11494"/>
                  </a:cubicBezTo>
                  <a:cubicBezTo>
                    <a:pt x="11638" y="11555"/>
                    <a:pt x="11780" y="11632"/>
                    <a:pt x="11906" y="11728"/>
                  </a:cubicBezTo>
                  <a:cubicBezTo>
                    <a:pt x="12032" y="11825"/>
                    <a:pt x="12133" y="11944"/>
                    <a:pt x="12208" y="12085"/>
                  </a:cubicBezTo>
                  <a:cubicBezTo>
                    <a:pt x="12284" y="12225"/>
                    <a:pt x="12322" y="12399"/>
                    <a:pt x="12322" y="12607"/>
                  </a:cubicBezTo>
                  <a:cubicBezTo>
                    <a:pt x="12322" y="13052"/>
                    <a:pt x="12198" y="13376"/>
                    <a:pt x="11949" y="13581"/>
                  </a:cubicBezTo>
                  <a:moveTo>
                    <a:pt x="10437" y="9837"/>
                  </a:moveTo>
                  <a:cubicBezTo>
                    <a:pt x="10286" y="9800"/>
                    <a:pt x="10228" y="9754"/>
                    <a:pt x="10081" y="9698"/>
                  </a:cubicBezTo>
                  <a:cubicBezTo>
                    <a:pt x="9933" y="9643"/>
                    <a:pt x="9803" y="9570"/>
                    <a:pt x="9692" y="9482"/>
                  </a:cubicBezTo>
                  <a:cubicBezTo>
                    <a:pt x="9581" y="9392"/>
                    <a:pt x="9489" y="9285"/>
                    <a:pt x="9417" y="9159"/>
                  </a:cubicBezTo>
                  <a:cubicBezTo>
                    <a:pt x="9345" y="9033"/>
                    <a:pt x="9309" y="8880"/>
                    <a:pt x="9309" y="8702"/>
                  </a:cubicBezTo>
                  <a:cubicBezTo>
                    <a:pt x="9309" y="8310"/>
                    <a:pt x="9415" y="8030"/>
                    <a:pt x="9627" y="7862"/>
                  </a:cubicBezTo>
                  <a:cubicBezTo>
                    <a:pt x="9839" y="7696"/>
                    <a:pt x="10048" y="7612"/>
                    <a:pt x="10437" y="7612"/>
                  </a:cubicBezTo>
                  <a:cubicBezTo>
                    <a:pt x="10437" y="7612"/>
                    <a:pt x="10437" y="9837"/>
                    <a:pt x="10437" y="9837"/>
                  </a:cubicBezTo>
                  <a:close/>
                  <a:moveTo>
                    <a:pt x="12765" y="10727"/>
                  </a:moveTo>
                  <a:cubicBezTo>
                    <a:pt x="12527" y="10542"/>
                    <a:pt x="12253" y="10390"/>
                    <a:pt x="11944" y="10271"/>
                  </a:cubicBezTo>
                  <a:cubicBezTo>
                    <a:pt x="11634" y="10153"/>
                    <a:pt x="11410" y="10048"/>
                    <a:pt x="11085" y="9959"/>
                  </a:cubicBezTo>
                  <a:lnTo>
                    <a:pt x="11085" y="7612"/>
                  </a:lnTo>
                  <a:cubicBezTo>
                    <a:pt x="11474" y="7612"/>
                    <a:pt x="11665" y="7713"/>
                    <a:pt x="11841" y="7913"/>
                  </a:cubicBezTo>
                  <a:cubicBezTo>
                    <a:pt x="12017" y="8113"/>
                    <a:pt x="12113" y="8402"/>
                    <a:pt x="12127" y="8781"/>
                  </a:cubicBezTo>
                  <a:lnTo>
                    <a:pt x="13359" y="8781"/>
                  </a:lnTo>
                  <a:cubicBezTo>
                    <a:pt x="13359" y="8417"/>
                    <a:pt x="13295" y="8098"/>
                    <a:pt x="13170" y="7824"/>
                  </a:cubicBezTo>
                  <a:cubicBezTo>
                    <a:pt x="13043" y="7550"/>
                    <a:pt x="12875" y="7323"/>
                    <a:pt x="12662" y="7145"/>
                  </a:cubicBezTo>
                  <a:cubicBezTo>
                    <a:pt x="12449" y="6968"/>
                    <a:pt x="12200" y="6833"/>
                    <a:pt x="11911" y="6744"/>
                  </a:cubicBezTo>
                  <a:cubicBezTo>
                    <a:pt x="11623" y="6656"/>
                    <a:pt x="11410" y="6611"/>
                    <a:pt x="11085" y="6611"/>
                  </a:cubicBezTo>
                  <a:lnTo>
                    <a:pt x="11085" y="5881"/>
                  </a:lnTo>
                  <a:lnTo>
                    <a:pt x="10437" y="5881"/>
                  </a:lnTo>
                  <a:lnTo>
                    <a:pt x="10437" y="6611"/>
                  </a:lnTo>
                  <a:cubicBezTo>
                    <a:pt x="10113" y="6611"/>
                    <a:pt x="9895" y="6660"/>
                    <a:pt x="9600" y="6756"/>
                  </a:cubicBezTo>
                  <a:cubicBezTo>
                    <a:pt x="9305" y="6853"/>
                    <a:pt x="9044" y="6992"/>
                    <a:pt x="8817" y="7173"/>
                  </a:cubicBezTo>
                  <a:cubicBezTo>
                    <a:pt x="8590" y="7355"/>
                    <a:pt x="8410" y="7581"/>
                    <a:pt x="8277" y="7852"/>
                  </a:cubicBezTo>
                  <a:cubicBezTo>
                    <a:pt x="8144" y="8122"/>
                    <a:pt x="8077" y="8436"/>
                    <a:pt x="8077" y="8791"/>
                  </a:cubicBezTo>
                  <a:cubicBezTo>
                    <a:pt x="8077" y="9200"/>
                    <a:pt x="8150" y="9541"/>
                    <a:pt x="8293" y="9815"/>
                  </a:cubicBezTo>
                  <a:cubicBezTo>
                    <a:pt x="8438" y="10090"/>
                    <a:pt x="8626" y="10318"/>
                    <a:pt x="8860" y="10499"/>
                  </a:cubicBezTo>
                  <a:cubicBezTo>
                    <a:pt x="9094" y="10681"/>
                    <a:pt x="9357" y="10829"/>
                    <a:pt x="9649" y="10944"/>
                  </a:cubicBezTo>
                  <a:cubicBezTo>
                    <a:pt x="9940" y="11059"/>
                    <a:pt x="10142" y="11158"/>
                    <a:pt x="10437" y="11239"/>
                  </a:cubicBezTo>
                  <a:lnTo>
                    <a:pt x="10437" y="13931"/>
                  </a:lnTo>
                  <a:cubicBezTo>
                    <a:pt x="9940" y="13916"/>
                    <a:pt x="9676" y="13768"/>
                    <a:pt x="9460" y="13486"/>
                  </a:cubicBezTo>
                  <a:cubicBezTo>
                    <a:pt x="9244" y="13204"/>
                    <a:pt x="9139" y="12818"/>
                    <a:pt x="9147" y="12329"/>
                  </a:cubicBezTo>
                  <a:lnTo>
                    <a:pt x="7915" y="12329"/>
                  </a:lnTo>
                  <a:cubicBezTo>
                    <a:pt x="7908" y="12744"/>
                    <a:pt x="7967" y="13112"/>
                    <a:pt x="8094" y="13430"/>
                  </a:cubicBezTo>
                  <a:cubicBezTo>
                    <a:pt x="8220" y="13749"/>
                    <a:pt x="8397" y="14018"/>
                    <a:pt x="8628" y="14236"/>
                  </a:cubicBezTo>
                  <a:cubicBezTo>
                    <a:pt x="8858" y="14456"/>
                    <a:pt x="9136" y="14625"/>
                    <a:pt x="9460" y="14743"/>
                  </a:cubicBezTo>
                  <a:cubicBezTo>
                    <a:pt x="9784" y="14862"/>
                    <a:pt x="10048" y="14925"/>
                    <a:pt x="10437" y="14932"/>
                  </a:cubicBezTo>
                  <a:lnTo>
                    <a:pt x="10437" y="15693"/>
                  </a:lnTo>
                  <a:lnTo>
                    <a:pt x="11085" y="15693"/>
                  </a:lnTo>
                  <a:lnTo>
                    <a:pt x="11085" y="14932"/>
                  </a:lnTo>
                  <a:cubicBezTo>
                    <a:pt x="11446" y="14917"/>
                    <a:pt x="11688" y="14856"/>
                    <a:pt x="11998" y="14748"/>
                  </a:cubicBezTo>
                  <a:cubicBezTo>
                    <a:pt x="12307" y="14641"/>
                    <a:pt x="12578" y="14486"/>
                    <a:pt x="12808" y="14281"/>
                  </a:cubicBezTo>
                  <a:cubicBezTo>
                    <a:pt x="13038" y="14077"/>
                    <a:pt x="13220" y="13821"/>
                    <a:pt x="13353" y="13513"/>
                  </a:cubicBezTo>
                  <a:cubicBezTo>
                    <a:pt x="13486" y="13206"/>
                    <a:pt x="13553" y="12844"/>
                    <a:pt x="13553" y="12429"/>
                  </a:cubicBezTo>
                  <a:cubicBezTo>
                    <a:pt x="13553" y="12028"/>
                    <a:pt x="13481" y="11692"/>
                    <a:pt x="13337" y="11417"/>
                  </a:cubicBezTo>
                  <a:cubicBezTo>
                    <a:pt x="13193" y="11142"/>
                    <a:pt x="13002" y="10912"/>
                    <a:pt x="12765" y="10727"/>
                  </a:cubicBezTo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  <p:sp>
          <p:nvSpPr>
            <p:cNvPr id="1229" name="Shape 3827"/>
            <p:cNvSpPr/>
            <p:nvPr/>
          </p:nvSpPr>
          <p:spPr>
            <a:xfrm>
              <a:off x="5591944" y="3619560"/>
              <a:ext cx="426334" cy="426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1949" y="13581"/>
                  </a:moveTo>
                  <a:cubicBezTo>
                    <a:pt x="11701" y="13785"/>
                    <a:pt x="11474" y="13902"/>
                    <a:pt x="11085" y="13931"/>
                  </a:cubicBezTo>
                  <a:lnTo>
                    <a:pt x="11085" y="11339"/>
                  </a:lnTo>
                  <a:cubicBezTo>
                    <a:pt x="11251" y="11384"/>
                    <a:pt x="11321" y="11436"/>
                    <a:pt x="11479" y="11494"/>
                  </a:cubicBezTo>
                  <a:cubicBezTo>
                    <a:pt x="11638" y="11555"/>
                    <a:pt x="11780" y="11632"/>
                    <a:pt x="11906" y="11728"/>
                  </a:cubicBezTo>
                  <a:cubicBezTo>
                    <a:pt x="12032" y="11825"/>
                    <a:pt x="12133" y="11944"/>
                    <a:pt x="12208" y="12085"/>
                  </a:cubicBezTo>
                  <a:cubicBezTo>
                    <a:pt x="12284" y="12225"/>
                    <a:pt x="12322" y="12399"/>
                    <a:pt x="12322" y="12607"/>
                  </a:cubicBezTo>
                  <a:cubicBezTo>
                    <a:pt x="12322" y="13052"/>
                    <a:pt x="12198" y="13376"/>
                    <a:pt x="11949" y="13581"/>
                  </a:cubicBezTo>
                  <a:moveTo>
                    <a:pt x="10437" y="9837"/>
                  </a:moveTo>
                  <a:cubicBezTo>
                    <a:pt x="10286" y="9800"/>
                    <a:pt x="10228" y="9754"/>
                    <a:pt x="10081" y="9698"/>
                  </a:cubicBezTo>
                  <a:cubicBezTo>
                    <a:pt x="9933" y="9643"/>
                    <a:pt x="9803" y="9570"/>
                    <a:pt x="9692" y="9482"/>
                  </a:cubicBezTo>
                  <a:cubicBezTo>
                    <a:pt x="9581" y="9392"/>
                    <a:pt x="9489" y="9285"/>
                    <a:pt x="9417" y="9159"/>
                  </a:cubicBezTo>
                  <a:cubicBezTo>
                    <a:pt x="9345" y="9033"/>
                    <a:pt x="9309" y="8880"/>
                    <a:pt x="9309" y="8702"/>
                  </a:cubicBezTo>
                  <a:cubicBezTo>
                    <a:pt x="9309" y="8310"/>
                    <a:pt x="9415" y="8030"/>
                    <a:pt x="9627" y="7862"/>
                  </a:cubicBezTo>
                  <a:cubicBezTo>
                    <a:pt x="9839" y="7696"/>
                    <a:pt x="10048" y="7612"/>
                    <a:pt x="10437" y="7612"/>
                  </a:cubicBezTo>
                  <a:cubicBezTo>
                    <a:pt x="10437" y="7612"/>
                    <a:pt x="10437" y="9837"/>
                    <a:pt x="10437" y="9837"/>
                  </a:cubicBezTo>
                  <a:close/>
                  <a:moveTo>
                    <a:pt x="12765" y="10727"/>
                  </a:moveTo>
                  <a:cubicBezTo>
                    <a:pt x="12527" y="10542"/>
                    <a:pt x="12253" y="10390"/>
                    <a:pt x="11944" y="10271"/>
                  </a:cubicBezTo>
                  <a:cubicBezTo>
                    <a:pt x="11634" y="10153"/>
                    <a:pt x="11410" y="10048"/>
                    <a:pt x="11085" y="9959"/>
                  </a:cubicBezTo>
                  <a:lnTo>
                    <a:pt x="11085" y="7612"/>
                  </a:lnTo>
                  <a:cubicBezTo>
                    <a:pt x="11474" y="7612"/>
                    <a:pt x="11665" y="7713"/>
                    <a:pt x="11841" y="7913"/>
                  </a:cubicBezTo>
                  <a:cubicBezTo>
                    <a:pt x="12017" y="8113"/>
                    <a:pt x="12113" y="8402"/>
                    <a:pt x="12127" y="8781"/>
                  </a:cubicBezTo>
                  <a:lnTo>
                    <a:pt x="13359" y="8781"/>
                  </a:lnTo>
                  <a:cubicBezTo>
                    <a:pt x="13359" y="8417"/>
                    <a:pt x="13295" y="8098"/>
                    <a:pt x="13170" y="7824"/>
                  </a:cubicBezTo>
                  <a:cubicBezTo>
                    <a:pt x="13043" y="7550"/>
                    <a:pt x="12875" y="7323"/>
                    <a:pt x="12662" y="7145"/>
                  </a:cubicBezTo>
                  <a:cubicBezTo>
                    <a:pt x="12449" y="6968"/>
                    <a:pt x="12200" y="6833"/>
                    <a:pt x="11911" y="6744"/>
                  </a:cubicBezTo>
                  <a:cubicBezTo>
                    <a:pt x="11623" y="6656"/>
                    <a:pt x="11410" y="6611"/>
                    <a:pt x="11085" y="6611"/>
                  </a:cubicBezTo>
                  <a:lnTo>
                    <a:pt x="11085" y="5881"/>
                  </a:lnTo>
                  <a:lnTo>
                    <a:pt x="10437" y="5881"/>
                  </a:lnTo>
                  <a:lnTo>
                    <a:pt x="10437" y="6611"/>
                  </a:lnTo>
                  <a:cubicBezTo>
                    <a:pt x="10113" y="6611"/>
                    <a:pt x="9895" y="6660"/>
                    <a:pt x="9600" y="6756"/>
                  </a:cubicBezTo>
                  <a:cubicBezTo>
                    <a:pt x="9305" y="6853"/>
                    <a:pt x="9044" y="6992"/>
                    <a:pt x="8817" y="7173"/>
                  </a:cubicBezTo>
                  <a:cubicBezTo>
                    <a:pt x="8590" y="7355"/>
                    <a:pt x="8410" y="7581"/>
                    <a:pt x="8277" y="7852"/>
                  </a:cubicBezTo>
                  <a:cubicBezTo>
                    <a:pt x="8144" y="8122"/>
                    <a:pt x="8077" y="8436"/>
                    <a:pt x="8077" y="8791"/>
                  </a:cubicBezTo>
                  <a:cubicBezTo>
                    <a:pt x="8077" y="9200"/>
                    <a:pt x="8150" y="9541"/>
                    <a:pt x="8293" y="9815"/>
                  </a:cubicBezTo>
                  <a:cubicBezTo>
                    <a:pt x="8438" y="10090"/>
                    <a:pt x="8626" y="10318"/>
                    <a:pt x="8860" y="10499"/>
                  </a:cubicBezTo>
                  <a:cubicBezTo>
                    <a:pt x="9094" y="10681"/>
                    <a:pt x="9357" y="10829"/>
                    <a:pt x="9649" y="10944"/>
                  </a:cubicBezTo>
                  <a:cubicBezTo>
                    <a:pt x="9940" y="11059"/>
                    <a:pt x="10142" y="11158"/>
                    <a:pt x="10437" y="11239"/>
                  </a:cubicBezTo>
                  <a:lnTo>
                    <a:pt x="10437" y="13931"/>
                  </a:lnTo>
                  <a:cubicBezTo>
                    <a:pt x="9940" y="13916"/>
                    <a:pt x="9676" y="13768"/>
                    <a:pt x="9460" y="13486"/>
                  </a:cubicBezTo>
                  <a:cubicBezTo>
                    <a:pt x="9244" y="13204"/>
                    <a:pt x="9139" y="12818"/>
                    <a:pt x="9147" y="12329"/>
                  </a:cubicBezTo>
                  <a:lnTo>
                    <a:pt x="7915" y="12329"/>
                  </a:lnTo>
                  <a:cubicBezTo>
                    <a:pt x="7908" y="12744"/>
                    <a:pt x="7967" y="13112"/>
                    <a:pt x="8094" y="13430"/>
                  </a:cubicBezTo>
                  <a:cubicBezTo>
                    <a:pt x="8220" y="13749"/>
                    <a:pt x="8397" y="14018"/>
                    <a:pt x="8628" y="14236"/>
                  </a:cubicBezTo>
                  <a:cubicBezTo>
                    <a:pt x="8858" y="14456"/>
                    <a:pt x="9136" y="14625"/>
                    <a:pt x="9460" y="14743"/>
                  </a:cubicBezTo>
                  <a:cubicBezTo>
                    <a:pt x="9784" y="14862"/>
                    <a:pt x="10048" y="14925"/>
                    <a:pt x="10437" y="14932"/>
                  </a:cubicBezTo>
                  <a:lnTo>
                    <a:pt x="10437" y="15693"/>
                  </a:lnTo>
                  <a:lnTo>
                    <a:pt x="11085" y="15693"/>
                  </a:lnTo>
                  <a:lnTo>
                    <a:pt x="11085" y="14932"/>
                  </a:lnTo>
                  <a:cubicBezTo>
                    <a:pt x="11446" y="14917"/>
                    <a:pt x="11688" y="14856"/>
                    <a:pt x="11998" y="14748"/>
                  </a:cubicBezTo>
                  <a:cubicBezTo>
                    <a:pt x="12307" y="14641"/>
                    <a:pt x="12578" y="14486"/>
                    <a:pt x="12808" y="14281"/>
                  </a:cubicBezTo>
                  <a:cubicBezTo>
                    <a:pt x="13038" y="14077"/>
                    <a:pt x="13220" y="13821"/>
                    <a:pt x="13353" y="13513"/>
                  </a:cubicBezTo>
                  <a:cubicBezTo>
                    <a:pt x="13486" y="13206"/>
                    <a:pt x="13553" y="12844"/>
                    <a:pt x="13553" y="12429"/>
                  </a:cubicBezTo>
                  <a:cubicBezTo>
                    <a:pt x="13553" y="12028"/>
                    <a:pt x="13481" y="11692"/>
                    <a:pt x="13337" y="11417"/>
                  </a:cubicBezTo>
                  <a:cubicBezTo>
                    <a:pt x="13193" y="11142"/>
                    <a:pt x="13002" y="10912"/>
                    <a:pt x="12765" y="10727"/>
                  </a:cubicBezTo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endParaRPr/>
            </a:p>
          </p:txBody>
        </p:sp>
      </p:grpSp>
      <p:sp>
        <p:nvSpPr>
          <p:cNvPr id="43" name="AutoShape 112">
            <a:extLst>
              <a:ext uri="{FF2B5EF4-FFF2-40B4-BE49-F238E27FC236}">
                <a16:creationId xmlns:a16="http://schemas.microsoft.com/office/drawing/2014/main" xmlns="" id="{11054EC3-AC81-B94C-BC00-C107B56330B8}"/>
              </a:ext>
            </a:extLst>
          </p:cNvPr>
          <p:cNvSpPr>
            <a:spLocks/>
          </p:cNvSpPr>
          <p:nvPr/>
        </p:nvSpPr>
        <p:spPr bwMode="auto">
          <a:xfrm rot="18900000">
            <a:off x="-1230312" y="4800694"/>
            <a:ext cx="2460625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C3C7C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44" name="AutoShape 113">
            <a:extLst>
              <a:ext uri="{FF2B5EF4-FFF2-40B4-BE49-F238E27FC236}">
                <a16:creationId xmlns:a16="http://schemas.microsoft.com/office/drawing/2014/main" xmlns="" id="{B6D57C57-C9D5-704A-9EBD-A2A598432EB7}"/>
              </a:ext>
            </a:extLst>
          </p:cNvPr>
          <p:cNvSpPr>
            <a:spLocks/>
          </p:cNvSpPr>
          <p:nvPr/>
        </p:nvSpPr>
        <p:spPr bwMode="auto">
          <a:xfrm rot="18900000">
            <a:off x="685801" y="6743794"/>
            <a:ext cx="2462212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E2BB1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45" name="AutoShape 114">
            <a:extLst>
              <a:ext uri="{FF2B5EF4-FFF2-40B4-BE49-F238E27FC236}">
                <a16:creationId xmlns:a16="http://schemas.microsoft.com/office/drawing/2014/main" xmlns="" id="{8B2A2D42-F852-FC4B-A748-28C35DF45E69}"/>
              </a:ext>
            </a:extLst>
          </p:cNvPr>
          <p:cNvSpPr>
            <a:spLocks/>
          </p:cNvSpPr>
          <p:nvPr/>
        </p:nvSpPr>
        <p:spPr bwMode="auto">
          <a:xfrm rot="18900000">
            <a:off x="685801" y="4800694"/>
            <a:ext cx="2462212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38553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AutoShape 1">
            <a:extLst>
              <a:ext uri="{FF2B5EF4-FFF2-40B4-BE49-F238E27FC236}">
                <a16:creationId xmlns:a16="http://schemas.microsoft.com/office/drawing/2014/main" xmlns="" id="{ADBAD88A-5AD3-4E06-B9A3-959407201BC3}"/>
              </a:ext>
            </a:extLst>
          </p:cNvPr>
          <p:cNvSpPr>
            <a:spLocks/>
          </p:cNvSpPr>
          <p:nvPr/>
        </p:nvSpPr>
        <p:spPr bwMode="auto">
          <a:xfrm flipH="1">
            <a:off x="-4087813" y="-60325"/>
            <a:ext cx="8650288" cy="6978650"/>
          </a:xfrm>
          <a:custGeom>
            <a:avLst/>
            <a:gdLst>
              <a:gd name="T0" fmla="*/ 2147483646 w 21588"/>
              <a:gd name="T1" fmla="*/ 2147483646 h 21600"/>
              <a:gd name="T2" fmla="*/ 2147483646 w 21588"/>
              <a:gd name="T3" fmla="*/ 2147483646 h 21600"/>
              <a:gd name="T4" fmla="*/ 2147483646 w 21588"/>
              <a:gd name="T5" fmla="*/ 2147483646 h 21600"/>
              <a:gd name="T6" fmla="*/ 2147483646 w 21588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88" h="21600">
                <a:moveTo>
                  <a:pt x="19670" y="0"/>
                </a:moveTo>
                <a:lnTo>
                  <a:pt x="7541" y="0"/>
                </a:lnTo>
                <a:cubicBezTo>
                  <a:pt x="6603" y="906"/>
                  <a:pt x="5709" y="1880"/>
                  <a:pt x="4863" y="2916"/>
                </a:cubicBezTo>
                <a:cubicBezTo>
                  <a:pt x="3527" y="4552"/>
                  <a:pt x="2317" y="6339"/>
                  <a:pt x="1248" y="8252"/>
                </a:cubicBezTo>
                <a:cubicBezTo>
                  <a:pt x="432" y="9703"/>
                  <a:pt x="-12" y="11451"/>
                  <a:pt x="0" y="13274"/>
                </a:cubicBezTo>
                <a:cubicBezTo>
                  <a:pt x="25" y="17122"/>
                  <a:pt x="2074" y="20508"/>
                  <a:pt x="5049" y="21600"/>
                </a:cubicBezTo>
                <a:lnTo>
                  <a:pt x="21588" y="21600"/>
                </a:lnTo>
                <a:lnTo>
                  <a:pt x="21588" y="5236"/>
                </a:lnTo>
                <a:lnTo>
                  <a:pt x="19670" y="0"/>
                </a:lnTo>
                <a:close/>
              </a:path>
            </a:pathLst>
          </a:custGeom>
          <a:gradFill rotWithShape="0">
            <a:gsLst>
              <a:gs pos="0">
                <a:srgbClr val="127A0E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/>
          <a:lstStyle/>
          <a:p>
            <a:endParaRPr lang="pt-BR"/>
          </a:p>
        </p:txBody>
      </p:sp>
      <p:sp>
        <p:nvSpPr>
          <p:cNvPr id="63489" name="Espaço Reservado para Conteúdo 2"/>
          <p:cNvSpPr>
            <a:spLocks noGrp="1"/>
          </p:cNvSpPr>
          <p:nvPr>
            <p:ph idx="1"/>
          </p:nvPr>
        </p:nvSpPr>
        <p:spPr>
          <a:xfrm>
            <a:off x="5591944" y="1484784"/>
            <a:ext cx="5904656" cy="3692525"/>
          </a:xfrm>
        </p:spPr>
        <p:txBody>
          <a:bodyPr/>
          <a:lstStyle/>
          <a:p>
            <a:pPr marL="0" indent="0" algn="just" eaLnBrk="1" hangingPunct="1">
              <a:lnSpc>
                <a:spcPct val="140000"/>
              </a:lnSpc>
              <a:buNone/>
            </a:pPr>
            <a:r>
              <a:rPr lang="pt-BR" sz="1800" dirty="0">
                <a:latin typeface="Helvetica" panose="020B0604020202020204" pitchFamily="34" charset="0"/>
              </a:rPr>
              <a:t>As regras de aposentadoria e pensão permanecem as mesmas para os que já recebem o benefício ou já cumpriram os requisitos (preserva direito adquirido).</a:t>
            </a:r>
          </a:p>
          <a:p>
            <a:pPr marL="0" indent="0" algn="just" eaLnBrk="1" hangingPunct="1">
              <a:lnSpc>
                <a:spcPct val="140000"/>
              </a:lnSpc>
              <a:buNone/>
            </a:pPr>
            <a:r>
              <a:rPr lang="pt-BR" sz="1800" dirty="0">
                <a:latin typeface="Helvetica" panose="020B0604020202020204" pitchFamily="34" charset="0"/>
              </a:rPr>
              <a:t>RGPS - Regras de Transição:</a:t>
            </a:r>
          </a:p>
          <a:p>
            <a:pPr marL="457200" lvl="1" indent="0" algn="just" eaLnBrk="1" hangingPunct="1">
              <a:lnSpc>
                <a:spcPct val="140000"/>
              </a:lnSpc>
              <a:buNone/>
            </a:pPr>
            <a:r>
              <a:rPr lang="pt-BR" sz="1800" dirty="0">
                <a:latin typeface="Helvetica" panose="020B0604020202020204" pitchFamily="34" charset="0"/>
              </a:rPr>
              <a:t>Três para Aposentadoria por Tempo de Contribuição.</a:t>
            </a:r>
          </a:p>
          <a:p>
            <a:pPr marL="457200" lvl="1" indent="0" algn="just" eaLnBrk="1" hangingPunct="1">
              <a:lnSpc>
                <a:spcPct val="140000"/>
              </a:lnSpc>
              <a:buNone/>
            </a:pPr>
            <a:r>
              <a:rPr lang="pt-BR" sz="1800" dirty="0">
                <a:latin typeface="Helvetica" panose="020B0604020202020204" pitchFamily="34" charset="0"/>
              </a:rPr>
              <a:t>Uma para Aposentadoria por Idade.</a:t>
            </a:r>
          </a:p>
          <a:p>
            <a:pPr marL="457200" lvl="1" indent="0" algn="just" eaLnBrk="1" hangingPunct="1">
              <a:lnSpc>
                <a:spcPct val="140000"/>
              </a:lnSpc>
              <a:buNone/>
            </a:pPr>
            <a:r>
              <a:rPr lang="pt-BR" sz="1800" dirty="0">
                <a:latin typeface="Helvetica" panose="020B0604020202020204" pitchFamily="34" charset="0"/>
              </a:rPr>
              <a:t>O segurado poderá optar pela forma mais vantajosa.</a:t>
            </a:r>
          </a:p>
          <a:p>
            <a:pPr marL="0" indent="0" algn="just" eaLnBrk="1" hangingPunct="1">
              <a:lnSpc>
                <a:spcPct val="140000"/>
              </a:lnSpc>
              <a:buNone/>
            </a:pPr>
            <a:r>
              <a:rPr lang="pt-BR" sz="1800" dirty="0">
                <a:latin typeface="Helvetica" panose="020B0604020202020204" pitchFamily="34" charset="0"/>
              </a:rPr>
              <a:t>RPPS - Regras de transição para as diferentes categorias de servidores.</a:t>
            </a:r>
          </a:p>
          <a:p>
            <a:pPr eaLnBrk="1" hangingPunct="1">
              <a:lnSpc>
                <a:spcPct val="140000"/>
              </a:lnSpc>
            </a:pPr>
            <a:endParaRPr lang="en-US" sz="2000" dirty="0"/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407368" y="3140968"/>
            <a:ext cx="367240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200" b="1" dirty="0">
                <a:solidFill>
                  <a:schemeClr val="bg1"/>
                </a:solidFill>
                <a:latin typeface="Calibri (Body)"/>
                <a:cs typeface="Calibri (Body)"/>
              </a:rPr>
              <a:t>Todos que estão no mercado de trabalho têm opção de transição</a:t>
            </a:r>
          </a:p>
        </p:txBody>
      </p:sp>
      <p:sp>
        <p:nvSpPr>
          <p:cNvPr id="27" name="Shape 3613"/>
          <p:cNvSpPr/>
          <p:nvPr/>
        </p:nvSpPr>
        <p:spPr>
          <a:xfrm>
            <a:off x="5231904" y="1636251"/>
            <a:ext cx="280581" cy="280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gradFill>
            <a:gsLst>
              <a:gs pos="0">
                <a:srgbClr val="117A0E">
                  <a:alpha val="80000"/>
                </a:srgbClr>
              </a:gs>
              <a:gs pos="100000">
                <a:srgbClr val="E2BB19"/>
              </a:gs>
            </a:gsLst>
            <a:lin ang="5400000"/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8" name="Shape 3613"/>
          <p:cNvSpPr/>
          <p:nvPr/>
        </p:nvSpPr>
        <p:spPr>
          <a:xfrm>
            <a:off x="5311363" y="2852936"/>
            <a:ext cx="280581" cy="280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gradFill>
            <a:gsLst>
              <a:gs pos="0">
                <a:srgbClr val="117A0E">
                  <a:alpha val="80000"/>
                </a:srgbClr>
              </a:gs>
              <a:gs pos="100000">
                <a:srgbClr val="E2BB19"/>
              </a:gs>
            </a:gsLst>
            <a:lin ang="5400000"/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9" name="Shape 3613"/>
          <p:cNvSpPr/>
          <p:nvPr/>
        </p:nvSpPr>
        <p:spPr>
          <a:xfrm>
            <a:off x="5311362" y="5661248"/>
            <a:ext cx="280581" cy="280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gradFill>
            <a:gsLst>
              <a:gs pos="0">
                <a:srgbClr val="117A0E">
                  <a:alpha val="80000"/>
                </a:srgbClr>
              </a:gs>
              <a:gs pos="100000">
                <a:srgbClr val="E2BB19"/>
              </a:gs>
            </a:gsLst>
            <a:lin ang="5400000"/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Rectangle 110">
            <a:extLst>
              <a:ext uri="{FF2B5EF4-FFF2-40B4-BE49-F238E27FC236}">
                <a16:creationId xmlns:a16="http://schemas.microsoft.com/office/drawing/2014/main" xmlns="" id="{16B1639F-BB7F-458D-B2F4-2FD477657D22}"/>
              </a:ext>
            </a:extLst>
          </p:cNvPr>
          <p:cNvSpPr>
            <a:spLocks/>
          </p:cNvSpPr>
          <p:nvPr/>
        </p:nvSpPr>
        <p:spPr bwMode="auto">
          <a:xfrm flipV="1">
            <a:off x="5807968" y="3501008"/>
            <a:ext cx="216024" cy="45719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 baseline="-25000" dirty="0"/>
          </a:p>
        </p:txBody>
      </p:sp>
      <p:sp>
        <p:nvSpPr>
          <p:cNvPr id="31" name="Rectangle 110">
            <a:extLst>
              <a:ext uri="{FF2B5EF4-FFF2-40B4-BE49-F238E27FC236}">
                <a16:creationId xmlns:a16="http://schemas.microsoft.com/office/drawing/2014/main" xmlns="" id="{16B1639F-BB7F-458D-B2F4-2FD477657D22}"/>
              </a:ext>
            </a:extLst>
          </p:cNvPr>
          <p:cNvSpPr>
            <a:spLocks/>
          </p:cNvSpPr>
          <p:nvPr/>
        </p:nvSpPr>
        <p:spPr bwMode="auto">
          <a:xfrm flipV="1">
            <a:off x="5807968" y="4391393"/>
            <a:ext cx="216024" cy="45719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 baseline="-25000" dirty="0"/>
          </a:p>
        </p:txBody>
      </p:sp>
      <p:sp>
        <p:nvSpPr>
          <p:cNvPr id="32" name="Rectangle 110">
            <a:extLst>
              <a:ext uri="{FF2B5EF4-FFF2-40B4-BE49-F238E27FC236}">
                <a16:creationId xmlns:a16="http://schemas.microsoft.com/office/drawing/2014/main" xmlns="" id="{16B1639F-BB7F-458D-B2F4-2FD477657D22}"/>
              </a:ext>
            </a:extLst>
          </p:cNvPr>
          <p:cNvSpPr>
            <a:spLocks/>
          </p:cNvSpPr>
          <p:nvPr/>
        </p:nvSpPr>
        <p:spPr bwMode="auto">
          <a:xfrm flipV="1">
            <a:off x="5807968" y="4941168"/>
            <a:ext cx="216024" cy="45719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 baseline="-25000" dirty="0"/>
          </a:p>
        </p:txBody>
      </p:sp>
      <p:sp>
        <p:nvSpPr>
          <p:cNvPr id="11" name="Shape 3964">
            <a:extLst>
              <a:ext uri="{FF2B5EF4-FFF2-40B4-BE49-F238E27FC236}">
                <a16:creationId xmlns:a16="http://schemas.microsoft.com/office/drawing/2014/main" xmlns="" id="{315CEA09-BD56-4848-989A-7FDC884009CD}"/>
              </a:ext>
            </a:extLst>
          </p:cNvPr>
          <p:cNvSpPr/>
          <p:nvPr/>
        </p:nvSpPr>
        <p:spPr>
          <a:xfrm>
            <a:off x="1055440" y="2366251"/>
            <a:ext cx="858865" cy="7027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2000"/>
                </a:moveTo>
                <a:cubicBezTo>
                  <a:pt x="1421" y="12000"/>
                  <a:pt x="982" y="11462"/>
                  <a:pt x="982" y="10800"/>
                </a:cubicBezTo>
                <a:cubicBezTo>
                  <a:pt x="982" y="10138"/>
                  <a:pt x="1421" y="9600"/>
                  <a:pt x="1964" y="9600"/>
                </a:cubicBezTo>
                <a:cubicBezTo>
                  <a:pt x="2505" y="9600"/>
                  <a:pt x="2945" y="10138"/>
                  <a:pt x="2945" y="10800"/>
                </a:cubicBezTo>
                <a:cubicBezTo>
                  <a:pt x="2945" y="11462"/>
                  <a:pt x="2505" y="12000"/>
                  <a:pt x="1964" y="12000"/>
                </a:cubicBezTo>
                <a:moveTo>
                  <a:pt x="21456" y="10376"/>
                </a:moveTo>
                <a:lnTo>
                  <a:pt x="18511" y="6776"/>
                </a:lnTo>
                <a:cubicBezTo>
                  <a:pt x="18422" y="6668"/>
                  <a:pt x="18299" y="6600"/>
                  <a:pt x="18164" y="6600"/>
                </a:cubicBezTo>
                <a:cubicBezTo>
                  <a:pt x="17892" y="6600"/>
                  <a:pt x="17673" y="6870"/>
                  <a:pt x="17673" y="7200"/>
                </a:cubicBezTo>
                <a:cubicBezTo>
                  <a:pt x="17673" y="7366"/>
                  <a:pt x="17728" y="7516"/>
                  <a:pt x="17817" y="7624"/>
                </a:cubicBezTo>
                <a:lnTo>
                  <a:pt x="19924" y="10200"/>
                </a:lnTo>
                <a:lnTo>
                  <a:pt x="8058" y="10200"/>
                </a:lnTo>
                <a:lnTo>
                  <a:pt x="14727" y="2048"/>
                </a:lnTo>
                <a:lnTo>
                  <a:pt x="14727" y="5400"/>
                </a:lnTo>
                <a:cubicBezTo>
                  <a:pt x="14727" y="5732"/>
                  <a:pt x="14947" y="6000"/>
                  <a:pt x="15218" y="6000"/>
                </a:cubicBezTo>
                <a:cubicBezTo>
                  <a:pt x="15489" y="6000"/>
                  <a:pt x="15709" y="5732"/>
                  <a:pt x="15709" y="5400"/>
                </a:cubicBezTo>
                <a:lnTo>
                  <a:pt x="15709" y="600"/>
                </a:lnTo>
                <a:cubicBezTo>
                  <a:pt x="15709" y="270"/>
                  <a:pt x="15489" y="0"/>
                  <a:pt x="15218" y="0"/>
                </a:cubicBezTo>
                <a:lnTo>
                  <a:pt x="11291" y="0"/>
                </a:lnTo>
                <a:cubicBezTo>
                  <a:pt x="11020" y="0"/>
                  <a:pt x="10800" y="270"/>
                  <a:pt x="10800" y="600"/>
                </a:cubicBezTo>
                <a:cubicBezTo>
                  <a:pt x="10800" y="932"/>
                  <a:pt x="11020" y="1200"/>
                  <a:pt x="11291" y="1200"/>
                </a:cubicBezTo>
                <a:lnTo>
                  <a:pt x="14033" y="1200"/>
                </a:lnTo>
                <a:lnTo>
                  <a:pt x="6669" y="10200"/>
                </a:lnTo>
                <a:lnTo>
                  <a:pt x="3858" y="10200"/>
                </a:lnTo>
                <a:cubicBezTo>
                  <a:pt x="3639" y="9168"/>
                  <a:pt x="2877" y="8400"/>
                  <a:pt x="1964" y="8400"/>
                </a:cubicBezTo>
                <a:cubicBezTo>
                  <a:pt x="879" y="8400"/>
                  <a:pt x="0" y="9475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cubicBezTo>
                  <a:pt x="2877" y="13200"/>
                  <a:pt x="3639" y="12434"/>
                  <a:pt x="3858" y="11400"/>
                </a:cubicBezTo>
                <a:lnTo>
                  <a:pt x="6669" y="11400"/>
                </a:lnTo>
                <a:lnTo>
                  <a:pt x="14033" y="20400"/>
                </a:lnTo>
                <a:lnTo>
                  <a:pt x="11291" y="20400"/>
                </a:lnTo>
                <a:cubicBezTo>
                  <a:pt x="11020" y="20400"/>
                  <a:pt x="10800" y="20670"/>
                  <a:pt x="10800" y="21000"/>
                </a:cubicBezTo>
                <a:cubicBezTo>
                  <a:pt x="10800" y="21332"/>
                  <a:pt x="11020" y="21600"/>
                  <a:pt x="11291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6200"/>
                </a:lnTo>
                <a:cubicBezTo>
                  <a:pt x="15709" y="15870"/>
                  <a:pt x="15489" y="15600"/>
                  <a:pt x="15218" y="15600"/>
                </a:cubicBezTo>
                <a:cubicBezTo>
                  <a:pt x="14947" y="15600"/>
                  <a:pt x="14727" y="15870"/>
                  <a:pt x="14727" y="16200"/>
                </a:cubicBezTo>
                <a:lnTo>
                  <a:pt x="14727" y="19552"/>
                </a:lnTo>
                <a:lnTo>
                  <a:pt x="8058" y="11400"/>
                </a:lnTo>
                <a:lnTo>
                  <a:pt x="19924" y="11400"/>
                </a:lnTo>
                <a:lnTo>
                  <a:pt x="17817" y="13976"/>
                </a:lnTo>
                <a:cubicBezTo>
                  <a:pt x="17728" y="14085"/>
                  <a:pt x="17673" y="14235"/>
                  <a:pt x="17673" y="14400"/>
                </a:cubicBezTo>
                <a:cubicBezTo>
                  <a:pt x="17673" y="14732"/>
                  <a:pt x="17892" y="15000"/>
                  <a:pt x="18164" y="15000"/>
                </a:cubicBezTo>
                <a:cubicBezTo>
                  <a:pt x="18299" y="15000"/>
                  <a:pt x="18422" y="14933"/>
                  <a:pt x="18511" y="14824"/>
                </a:cubicBezTo>
                <a:lnTo>
                  <a:pt x="21456" y="11224"/>
                </a:lnTo>
                <a:cubicBezTo>
                  <a:pt x="21545" y="11116"/>
                  <a:pt x="21600" y="10966"/>
                  <a:pt x="21600" y="10800"/>
                </a:cubicBezTo>
                <a:cubicBezTo>
                  <a:pt x="21600" y="10635"/>
                  <a:pt x="21545" y="10485"/>
                  <a:pt x="21456" y="1037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" name="Espaço Reservado para Conteúdo 3">
            <a:extLst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273624"/>
              </p:ext>
            </p:extLst>
          </p:nvPr>
        </p:nvGraphicFramePr>
        <p:xfrm>
          <a:off x="5370462" y="2540829"/>
          <a:ext cx="4325937" cy="320898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717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5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1596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RGPS e RPPS da União</a:t>
                      </a:r>
                      <a:endParaRPr lang="pt-BR" sz="1200" b="1" kern="1200" baseline="30000" dirty="0">
                        <a:solidFill>
                          <a:srgbClr val="007033"/>
                        </a:solidFill>
                        <a:latin typeface="Helvetica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696" marR="63696" marT="42464" marB="42464" anchor="ctr">
                    <a:solidFill>
                      <a:srgbClr val="E2BB1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2000" b="1" kern="1200" baseline="300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72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Faixa Salarial (R$)</a:t>
                      </a:r>
                      <a:endParaRPr kumimoji="0" lang="pt-BR" sz="1200" b="1" i="0" u="none" strike="noStrike" cap="none" normalizeH="0" baseline="30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Helvetica" panose="020B0604020202020204" pitchFamily="34" charset="0"/>
                        <a:cs typeface="Arial" charset="0"/>
                      </a:endParaRPr>
                    </a:p>
                  </a:txBody>
                  <a:tcPr marL="63696" marR="63696" marT="42464" marB="42464" anchor="ctr" horzOverflow="overflow"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Alíquota efetiva </a:t>
                      </a:r>
                      <a:endParaRPr kumimoji="0" lang="pt-BR" sz="1200" b="1" i="0" u="none" strike="noStrike" cap="none" normalizeH="0" baseline="30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Helvetica" panose="020B0604020202020204" pitchFamily="34" charset="0"/>
                        <a:cs typeface="Arial" charset="0"/>
                      </a:endParaRPr>
                    </a:p>
                  </a:txBody>
                  <a:tcPr marL="63696" marR="63696" marT="42464" marB="42464" anchor="ctr" horzOverflow="overflow">
                    <a:solidFill>
                      <a:srgbClr val="33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4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Até 1 Salário Mínimo (SM)</a:t>
                      </a:r>
                      <a:endParaRPr kumimoji="0" lang="pt-B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Arial" charset="0"/>
                      </a:endParaRPr>
                    </a:p>
                  </a:txBody>
                  <a:tcPr marL="63696" marR="63696" marT="42464" marB="42464" anchor="ctr" horzOverflow="overflow">
                    <a:solidFill>
                      <a:srgbClr val="F2DF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>
                          <a:latin typeface="Helvetica" panose="020B0604020202020204" pitchFamily="34" charset="0"/>
                        </a:rPr>
                        <a:t>7,5%</a:t>
                      </a:r>
                      <a:endParaRPr lang="pt-BR" sz="12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696" marR="63696" marT="42464" marB="42464" anchor="ctr">
                    <a:solidFill>
                      <a:srgbClr val="F2DF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4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998,01 a 2.000,00</a:t>
                      </a:r>
                      <a:endParaRPr kumimoji="0" lang="pt-B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Arial" charset="0"/>
                      </a:endParaRPr>
                    </a:p>
                  </a:txBody>
                  <a:tcPr marL="63696" marR="63696" marT="42464" marB="42464" anchor="ctr" horzOverflow="overflow">
                    <a:solidFill>
                      <a:srgbClr val="F7EA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>
                          <a:latin typeface="Helvetica" panose="020B0604020202020204" pitchFamily="34" charset="0"/>
                        </a:rPr>
                        <a:t>7,5% a 8,25%</a:t>
                      </a:r>
                      <a:endParaRPr lang="pt-BR" sz="12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696" marR="63696" marT="42464" marB="42464" anchor="ctr">
                    <a:solidFill>
                      <a:srgbClr val="F7EA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4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2.000,01 a 3.000,00</a:t>
                      </a:r>
                      <a:endParaRPr kumimoji="0" lang="pt-B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Arial" charset="0"/>
                      </a:endParaRPr>
                    </a:p>
                  </a:txBody>
                  <a:tcPr marL="63696" marR="63696" marT="42464" marB="42464" anchor="ctr" horzOverflow="overflow">
                    <a:solidFill>
                      <a:srgbClr val="F2DF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>
                          <a:latin typeface="Helvetica" panose="020B0604020202020204" pitchFamily="34" charset="0"/>
                        </a:rPr>
                        <a:t>8,25% a 9,5%</a:t>
                      </a:r>
                      <a:endParaRPr lang="pt-BR" sz="12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696" marR="63696" marT="42464" marB="42464" anchor="ctr">
                    <a:solidFill>
                      <a:srgbClr val="F2DF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4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3.000,01 a 5.839,45</a:t>
                      </a:r>
                      <a:endParaRPr kumimoji="0" lang="pt-B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Arial" charset="0"/>
                      </a:endParaRPr>
                    </a:p>
                  </a:txBody>
                  <a:tcPr marL="63696" marR="63696" marT="42464" marB="42464" anchor="ctr" horzOverflow="overflow">
                    <a:solidFill>
                      <a:srgbClr val="F7EA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>
                          <a:latin typeface="Helvetica" panose="020B0604020202020204" pitchFamily="34" charset="0"/>
                        </a:rPr>
                        <a:t>9,5% a 11,69%</a:t>
                      </a:r>
                      <a:endParaRPr lang="pt-BR" sz="12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696" marR="63696" marT="42464" marB="42464" anchor="ctr">
                    <a:solidFill>
                      <a:srgbClr val="F7EA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4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5.839,46 a 10.000,00*</a:t>
                      </a:r>
                      <a:endParaRPr kumimoji="0" lang="pt-B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Arial" charset="0"/>
                      </a:endParaRPr>
                    </a:p>
                  </a:txBody>
                  <a:tcPr marL="63696" marR="63696" marT="42464" marB="42464" anchor="ctr" horzOverflow="overflow">
                    <a:solidFill>
                      <a:srgbClr val="F2DF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11,69% a 12,86%</a:t>
                      </a:r>
                      <a:endParaRPr kumimoji="0" lang="pt-B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Arial" charset="0"/>
                      </a:endParaRPr>
                    </a:p>
                  </a:txBody>
                  <a:tcPr marL="63696" marR="63696" marT="42464" marB="42464" anchor="ctr" horzOverflow="overflow">
                    <a:solidFill>
                      <a:srgbClr val="F2DF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24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10.000,01 a 20.000,00*</a:t>
                      </a:r>
                      <a:endParaRPr kumimoji="0" lang="pt-B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Arial" charset="0"/>
                      </a:endParaRPr>
                    </a:p>
                  </a:txBody>
                  <a:tcPr marL="63696" marR="63696" marT="42464" marB="42464" anchor="ctr" horzOverflow="overflow">
                    <a:solidFill>
                      <a:srgbClr val="F7EA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12,86% a 14,68%</a:t>
                      </a:r>
                      <a:endParaRPr kumimoji="0" lang="pt-B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Arial" charset="0"/>
                      </a:endParaRPr>
                    </a:p>
                  </a:txBody>
                  <a:tcPr marL="63696" marR="63696" marT="42464" marB="42464" anchor="ctr" horzOverflow="overflow">
                    <a:solidFill>
                      <a:srgbClr val="F7EA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24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20.000,01 a 39.000,00*</a:t>
                      </a:r>
                      <a:endParaRPr kumimoji="0" lang="pt-B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Arial" charset="0"/>
                      </a:endParaRPr>
                    </a:p>
                  </a:txBody>
                  <a:tcPr marL="63696" marR="63696" marT="42464" marB="42464" anchor="ctr" horzOverflow="overflow">
                    <a:solidFill>
                      <a:srgbClr val="F2DF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14,68% a 16,79%</a:t>
                      </a:r>
                      <a:endParaRPr kumimoji="0" lang="pt-B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Arial" charset="0"/>
                      </a:endParaRPr>
                    </a:p>
                  </a:txBody>
                  <a:tcPr marL="63696" marR="63696" marT="42464" marB="42464" anchor="ctr" horzOverflow="overflow">
                    <a:solidFill>
                      <a:srgbClr val="F2DF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24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Acima de 39.000,00*</a:t>
                      </a:r>
                      <a:endParaRPr kumimoji="0" lang="pt-B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Arial" charset="0"/>
                      </a:endParaRPr>
                    </a:p>
                  </a:txBody>
                  <a:tcPr marL="63696" marR="63696" marT="42464" marB="42464" anchor="ctr" horzOverflow="overflow">
                    <a:solidFill>
                      <a:srgbClr val="F7EA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+ de 16,79%</a:t>
                      </a:r>
                      <a:endParaRPr kumimoji="0" lang="pt-B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Arial" charset="0"/>
                      </a:endParaRPr>
                    </a:p>
                  </a:txBody>
                  <a:tcPr marL="63696" marR="63696" marT="42464" marB="42464" anchor="ctr" horzOverflow="overflow">
                    <a:solidFill>
                      <a:srgbClr val="F7EA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cxnSp>
        <p:nvCxnSpPr>
          <p:cNvPr id="14" name="Straight Connector 13"/>
          <p:cNvCxnSpPr>
            <a:cxnSpLocks/>
          </p:cNvCxnSpPr>
          <p:nvPr/>
        </p:nvCxnSpPr>
        <p:spPr>
          <a:xfrm>
            <a:off x="5229063" y="2208058"/>
            <a:ext cx="113" cy="3544556"/>
          </a:xfrm>
          <a:prstGeom prst="line">
            <a:avLst/>
          </a:prstGeom>
          <a:ln w="22225">
            <a:solidFill>
              <a:srgbClr val="E2BB1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3785" name="Group 14"/>
          <p:cNvGrpSpPr>
            <a:grpSpLocks/>
          </p:cNvGrpSpPr>
          <p:nvPr/>
        </p:nvGrpSpPr>
        <p:grpSpPr bwMode="auto">
          <a:xfrm>
            <a:off x="5087888" y="2068769"/>
            <a:ext cx="1604293" cy="544068"/>
            <a:chOff x="71901" y="2243311"/>
            <a:chExt cx="1414618" cy="584742"/>
          </a:xfrm>
          <a:solidFill>
            <a:srgbClr val="E2BB19"/>
          </a:solidFill>
        </p:grpSpPr>
        <p:sp>
          <p:nvSpPr>
            <p:cNvPr id="16" name="Rectangle 9"/>
            <p:cNvSpPr/>
            <p:nvPr/>
          </p:nvSpPr>
          <p:spPr>
            <a:xfrm>
              <a:off x="73489" y="2675925"/>
              <a:ext cx="127014" cy="152128"/>
            </a:xfrm>
            <a:custGeom>
              <a:avLst/>
              <a:gdLst>
                <a:gd name="connsiteX0" fmla="*/ 0 w 108621"/>
                <a:gd name="connsiteY0" fmla="*/ 0 h 150404"/>
                <a:gd name="connsiteX1" fmla="*/ 108621 w 108621"/>
                <a:gd name="connsiteY1" fmla="*/ 0 h 150404"/>
                <a:gd name="connsiteX2" fmla="*/ 108621 w 108621"/>
                <a:gd name="connsiteY2" fmla="*/ 150404 h 150404"/>
                <a:gd name="connsiteX3" fmla="*/ 0 w 108621"/>
                <a:gd name="connsiteY3" fmla="*/ 150404 h 150404"/>
                <a:gd name="connsiteX4" fmla="*/ 0 w 108621"/>
                <a:gd name="connsiteY4" fmla="*/ 0 h 150404"/>
                <a:gd name="connsiteX0" fmla="*/ 19012 w 127633"/>
                <a:gd name="connsiteY0" fmla="*/ 1690 h 152094"/>
                <a:gd name="connsiteX1" fmla="*/ 127633 w 127633"/>
                <a:gd name="connsiteY1" fmla="*/ 1690 h 152094"/>
                <a:gd name="connsiteX2" fmla="*/ 127633 w 127633"/>
                <a:gd name="connsiteY2" fmla="*/ 152094 h 152094"/>
                <a:gd name="connsiteX3" fmla="*/ 0 w 127633"/>
                <a:gd name="connsiteY3" fmla="*/ 0 h 152094"/>
                <a:gd name="connsiteX4" fmla="*/ 19012 w 127633"/>
                <a:gd name="connsiteY4" fmla="*/ 1690 h 152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633" h="152094">
                  <a:moveTo>
                    <a:pt x="19012" y="1690"/>
                  </a:moveTo>
                  <a:lnTo>
                    <a:pt x="127633" y="1690"/>
                  </a:lnTo>
                  <a:lnTo>
                    <a:pt x="127633" y="152094"/>
                  </a:lnTo>
                  <a:lnTo>
                    <a:pt x="0" y="0"/>
                  </a:lnTo>
                  <a:lnTo>
                    <a:pt x="19012" y="169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7" name="Pentagon 16"/>
            <p:cNvSpPr/>
            <p:nvPr/>
          </p:nvSpPr>
          <p:spPr>
            <a:xfrm>
              <a:off x="71901" y="2243311"/>
              <a:ext cx="1414618" cy="437368"/>
            </a:xfrm>
            <a:prstGeom prst="homePlat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500" b="1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Helvetica" panose="020B0604020202020204" pitchFamily="34" charset="0"/>
                  <a:cs typeface="Calibri"/>
                </a:rPr>
                <a:t>Proposta</a:t>
              </a:r>
            </a:p>
          </p:txBody>
        </p:sp>
      </p:grpSp>
      <p:sp>
        <p:nvSpPr>
          <p:cNvPr id="73790" name="CaixaDeTexto 4"/>
          <p:cNvSpPr txBox="1">
            <a:spLocks noChangeArrowheads="1"/>
          </p:cNvSpPr>
          <p:nvPr/>
        </p:nvSpPr>
        <p:spPr bwMode="auto">
          <a:xfrm>
            <a:off x="3388543" y="6279110"/>
            <a:ext cx="8611657" cy="318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1323" tIns="35662" rIns="71323" bIns="35662">
            <a:spAutoFit/>
          </a:bodyPr>
          <a:lstStyle/>
          <a:p>
            <a:r>
              <a:rPr lang="pt-BR" sz="1600" b="1" dirty="0">
                <a:solidFill>
                  <a:srgbClr val="595959"/>
                </a:solidFill>
                <a:latin typeface="Helvetica" panose="020B0604020202020204" pitchFamily="34" charset="0"/>
              </a:rPr>
              <a:t>Alíquota efetiva resulta da aplicação da alíquota progressiva sobre cada faixa salarial</a:t>
            </a:r>
          </a:p>
        </p:txBody>
      </p:sp>
      <p:sp>
        <p:nvSpPr>
          <p:cNvPr id="18" name="TextBox 33"/>
          <p:cNvSpPr txBox="1"/>
          <p:nvPr/>
        </p:nvSpPr>
        <p:spPr>
          <a:xfrm>
            <a:off x="512574" y="313698"/>
            <a:ext cx="1753363" cy="215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2859" tIns="22859" rIns="22859" bIns="22859">
            <a:spAutoFit/>
          </a:bodyPr>
          <a:lstStyle>
            <a:lvl1pPr defTabSz="914216">
              <a:defRPr sz="1100" spc="150">
                <a:solidFill>
                  <a:srgbClr val="333B3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/>
              <a:t>NOVA PREVIDÊNCIA</a:t>
            </a:r>
          </a:p>
        </p:txBody>
      </p:sp>
      <p:sp>
        <p:nvSpPr>
          <p:cNvPr id="22" name="Rectangle 110">
            <a:extLst>
              <a:ext uri="{FF2B5EF4-FFF2-40B4-BE49-F238E27FC236}">
                <a16:creationId xmlns:a16="http://schemas.microsoft.com/office/drawing/2014/main" xmlns="" id="{16B1639F-BB7F-458D-B2F4-2FD477657D22}"/>
              </a:ext>
            </a:extLst>
          </p:cNvPr>
          <p:cNvSpPr>
            <a:spLocks/>
          </p:cNvSpPr>
          <p:nvPr/>
        </p:nvSpPr>
        <p:spPr bwMode="auto">
          <a:xfrm>
            <a:off x="580902" y="2420888"/>
            <a:ext cx="690562" cy="25400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23" name="AutoShape 112">
            <a:extLst>
              <a:ext uri="{FF2B5EF4-FFF2-40B4-BE49-F238E27FC236}">
                <a16:creationId xmlns:a16="http://schemas.microsoft.com/office/drawing/2014/main" xmlns="" id="{08FF2129-ADF6-499A-BF37-92D5A4BDB4FE}"/>
              </a:ext>
            </a:extLst>
          </p:cNvPr>
          <p:cNvSpPr>
            <a:spLocks/>
          </p:cNvSpPr>
          <p:nvPr/>
        </p:nvSpPr>
        <p:spPr bwMode="auto">
          <a:xfrm rot="18900000">
            <a:off x="-1498600" y="3578225"/>
            <a:ext cx="2460625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C3C7C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24" name="AutoShape 113">
            <a:extLst>
              <a:ext uri="{FF2B5EF4-FFF2-40B4-BE49-F238E27FC236}">
                <a16:creationId xmlns:a16="http://schemas.microsoft.com/office/drawing/2014/main" xmlns="" id="{3094113C-B45E-463F-B2DD-0BAA29390E29}"/>
              </a:ext>
            </a:extLst>
          </p:cNvPr>
          <p:cNvSpPr>
            <a:spLocks/>
          </p:cNvSpPr>
          <p:nvPr/>
        </p:nvSpPr>
        <p:spPr bwMode="auto">
          <a:xfrm rot="18900000">
            <a:off x="417513" y="5521325"/>
            <a:ext cx="2462212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E2BB1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25" name="AutoShape 114">
            <a:extLst>
              <a:ext uri="{FF2B5EF4-FFF2-40B4-BE49-F238E27FC236}">
                <a16:creationId xmlns:a16="http://schemas.microsoft.com/office/drawing/2014/main" xmlns="" id="{F375A69A-0E23-4D04-ABF2-B81603E12CEF}"/>
              </a:ext>
            </a:extLst>
          </p:cNvPr>
          <p:cNvSpPr>
            <a:spLocks/>
          </p:cNvSpPr>
          <p:nvPr/>
        </p:nvSpPr>
        <p:spPr bwMode="auto">
          <a:xfrm rot="18900000">
            <a:off x="417513" y="3578225"/>
            <a:ext cx="2462212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38553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26" name="CaixaDeTexto 5"/>
          <p:cNvSpPr txBox="1">
            <a:spLocks noChangeArrowheads="1"/>
          </p:cNvSpPr>
          <p:nvPr/>
        </p:nvSpPr>
        <p:spPr bwMode="auto">
          <a:xfrm>
            <a:off x="479375" y="1052736"/>
            <a:ext cx="56451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tx1"/>
                </a:solidFill>
                <a:latin typeface="Helvetica" panose="020B0604020202020204" pitchFamily="34" charset="0"/>
                <a:cs typeface="Calibri (Body)"/>
              </a:rPr>
              <a:t>Alíquotas progressivas</a:t>
            </a:r>
          </a:p>
        </p:txBody>
      </p:sp>
      <p:sp>
        <p:nvSpPr>
          <p:cNvPr id="2" name="Retângulo 1"/>
          <p:cNvSpPr/>
          <p:nvPr/>
        </p:nvSpPr>
        <p:spPr>
          <a:xfrm>
            <a:off x="511745" y="1700808"/>
            <a:ext cx="3198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>
                <a:solidFill>
                  <a:schemeClr val="tx1"/>
                </a:solidFill>
                <a:latin typeface="Helvetica" panose="020B0604020202020204" pitchFamily="34" charset="0"/>
              </a:rPr>
              <a:t>Quem ganha mais paga mais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12395BE6-1926-4260-B1C9-1E0087D72D88}"/>
              </a:ext>
            </a:extLst>
          </p:cNvPr>
          <p:cNvSpPr/>
          <p:nvPr/>
        </p:nvSpPr>
        <p:spPr>
          <a:xfrm>
            <a:off x="5258824" y="5783774"/>
            <a:ext cx="15744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i="1" dirty="0">
                <a:solidFill>
                  <a:srgbClr val="595959"/>
                </a:solidFill>
                <a:latin typeface="Helvetica" panose="020B0604020202020204" pitchFamily="34" charset="0"/>
              </a:rPr>
              <a:t>*Apenas para RPPS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"/>
          <p:cNvSpPr/>
          <p:nvPr/>
        </p:nvSpPr>
        <p:spPr>
          <a:xfrm>
            <a:off x="-960784" y="1199675"/>
            <a:ext cx="4512306" cy="42842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46" h="20976" extrusionOk="0">
                <a:moveTo>
                  <a:pt x="8957" y="37"/>
                </a:moveTo>
                <a:cubicBezTo>
                  <a:pt x="5199" y="477"/>
                  <a:pt x="3378" y="4223"/>
                  <a:pt x="1890" y="7512"/>
                </a:cubicBezTo>
                <a:cubicBezTo>
                  <a:pt x="636" y="10282"/>
                  <a:pt x="-783" y="13433"/>
                  <a:pt x="513" y="16582"/>
                </a:cubicBezTo>
                <a:cubicBezTo>
                  <a:pt x="2241" y="20778"/>
                  <a:pt x="6990" y="21233"/>
                  <a:pt x="11120" y="20881"/>
                </a:cubicBezTo>
                <a:cubicBezTo>
                  <a:pt x="13882" y="20646"/>
                  <a:pt x="16770" y="20173"/>
                  <a:pt x="18804" y="18098"/>
                </a:cubicBezTo>
                <a:cubicBezTo>
                  <a:pt x="19766" y="17116"/>
                  <a:pt x="20439" y="15837"/>
                  <a:pt x="20714" y="14404"/>
                </a:cubicBezTo>
                <a:cubicBezTo>
                  <a:pt x="20817" y="13149"/>
                  <a:pt x="20669" y="11906"/>
                  <a:pt x="20297" y="10746"/>
                </a:cubicBezTo>
                <a:cubicBezTo>
                  <a:pt x="19631" y="8670"/>
                  <a:pt x="18306" y="6978"/>
                  <a:pt x="17020" y="5323"/>
                </a:cubicBezTo>
                <a:cubicBezTo>
                  <a:pt x="14914" y="2612"/>
                  <a:pt x="12409" y="-367"/>
                  <a:pt x="8957" y="37"/>
                </a:cubicBezTo>
                <a:close/>
              </a:path>
            </a:pathLst>
          </a:custGeom>
          <a:gradFill>
            <a:gsLst>
              <a:gs pos="0">
                <a:srgbClr val="127A0E">
                  <a:alpha val="80000"/>
                </a:srgbClr>
              </a:gs>
              <a:gs pos="100000">
                <a:srgbClr val="E2BB19"/>
              </a:gs>
            </a:gsLst>
            <a:lin ang="2700000"/>
          </a:gra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" name="Regras…"/>
          <p:cNvSpPr txBox="1">
            <a:spLocks noGrp="1"/>
          </p:cNvSpPr>
          <p:nvPr/>
        </p:nvSpPr>
        <p:spPr>
          <a:xfrm>
            <a:off x="551528" y="2708920"/>
            <a:ext cx="3953868" cy="13601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t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>
              <a:defRPr sz="3200">
                <a:latin typeface="Titillium"/>
                <a:ea typeface="Titillium"/>
                <a:cs typeface="Titillium"/>
                <a:sym typeface="Titillium"/>
              </a:defRPr>
            </a:pPr>
            <a:r>
              <a:rPr lang="x-none" dirty="0">
                <a:solidFill>
                  <a:schemeClr val="bg1"/>
                </a:solidFill>
              </a:rPr>
              <a:t>Pensão por</a:t>
            </a:r>
            <a:endParaRPr dirty="0">
              <a:solidFill>
                <a:schemeClr val="bg1"/>
              </a:solidFill>
            </a:endParaRPr>
          </a:p>
          <a:p>
            <a:pPr>
              <a:defRPr sz="5100">
                <a:latin typeface="Titillium"/>
                <a:ea typeface="Titillium"/>
                <a:cs typeface="Titillium"/>
                <a:sym typeface="Titillium"/>
              </a:defRPr>
            </a:pPr>
            <a:r>
              <a:rPr lang="x-none" dirty="0">
                <a:solidFill>
                  <a:schemeClr val="bg1"/>
                </a:solidFill>
              </a:rPr>
              <a:t>Morte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24" name="Rectangle"/>
          <p:cNvSpPr/>
          <p:nvPr/>
        </p:nvSpPr>
        <p:spPr>
          <a:xfrm>
            <a:off x="619159" y="4196389"/>
            <a:ext cx="691244" cy="254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" name="Text Box 4" descr="TextBox 9">
            <a:extLst>
              <a:ext uri="{FF2B5EF4-FFF2-40B4-BE49-F238E27FC236}">
                <a16:creationId xmlns:a16="http://schemas.microsoft.com/office/drawing/2014/main" xmlns="" id="{FCC1CBE8-9B48-4DD5-AB28-4AA432159C0D}"/>
              </a:ext>
            </a:extLst>
          </p:cNvPr>
          <p:cNvSpPr txBox="1">
            <a:spLocks/>
          </p:cNvSpPr>
          <p:nvPr/>
        </p:nvSpPr>
        <p:spPr bwMode="auto">
          <a:xfrm>
            <a:off x="3863752" y="5301208"/>
            <a:ext cx="741682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r>
              <a:rPr lang="pt-BR" sz="1200" b="1" dirty="0">
                <a:latin typeface="Helvetica"/>
                <a:cs typeface="Helvetica"/>
              </a:rPr>
              <a:t>Taxa de Reposição do Benefício de</a:t>
            </a:r>
            <a:r>
              <a:rPr lang="pt-BR" sz="1200" dirty="0">
                <a:latin typeface="Helvetica"/>
                <a:cs typeface="Helvetica"/>
              </a:rPr>
              <a:t> </a:t>
            </a:r>
            <a:r>
              <a:rPr lang="pt-BR" sz="1400" b="1" dirty="0">
                <a:latin typeface="Helvetica"/>
                <a:cs typeface="Helvetica"/>
              </a:rPr>
              <a:t>100%</a:t>
            </a:r>
            <a:r>
              <a:rPr lang="pt-BR" sz="1200" dirty="0">
                <a:latin typeface="Helvetica"/>
                <a:cs typeface="Helvetica"/>
              </a:rPr>
              <a:t> em caso de morte por acidente do trabalho, doenças profissionais e doenças do trabalho (RPPS).</a:t>
            </a:r>
          </a:p>
          <a:p>
            <a:endParaRPr lang="pt-BR" sz="1200" dirty="0">
              <a:latin typeface="Helvetica"/>
              <a:cs typeface="Helvetica"/>
            </a:endParaRPr>
          </a:p>
          <a:p>
            <a:r>
              <a:rPr lang="pt-BR" sz="1200" b="1" dirty="0">
                <a:latin typeface="Helvetica"/>
                <a:cs typeface="Helvetica"/>
              </a:rPr>
              <a:t>Pensões já concedidas terão seus valores mantidos.</a:t>
            </a:r>
          </a:p>
          <a:p>
            <a:r>
              <a:rPr lang="pt-BR" sz="1200" dirty="0">
                <a:latin typeface="Helvetica"/>
                <a:cs typeface="Helvetica"/>
              </a:rPr>
              <a:t>Dependentes de servidores que ingressaram antes da criação da previdência complementar terão o benefício calculado sem limitação ao teto do RGPS.</a:t>
            </a:r>
          </a:p>
          <a:p>
            <a:endParaRPr lang="pt-BR" sz="1200" dirty="0">
              <a:latin typeface="Helvetica"/>
              <a:cs typeface="Helvetica"/>
            </a:endParaRPr>
          </a:p>
        </p:txBody>
      </p:sp>
      <p:sp>
        <p:nvSpPr>
          <p:cNvPr id="27" name="AutoShape 32">
            <a:extLst>
              <a:ext uri="{FF2B5EF4-FFF2-40B4-BE49-F238E27FC236}">
                <a16:creationId xmlns:a16="http://schemas.microsoft.com/office/drawing/2014/main" xmlns="" id="{3B70B4ED-D194-4E34-9DD6-4450248D9EB3}"/>
              </a:ext>
            </a:extLst>
          </p:cNvPr>
          <p:cNvSpPr>
            <a:spLocks/>
          </p:cNvSpPr>
          <p:nvPr/>
        </p:nvSpPr>
        <p:spPr bwMode="auto">
          <a:xfrm rot="18900000">
            <a:off x="9642475" y="-1233488"/>
            <a:ext cx="2462213" cy="2460626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C3C7C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28" name="AutoShape 33">
            <a:extLst>
              <a:ext uri="{FF2B5EF4-FFF2-40B4-BE49-F238E27FC236}">
                <a16:creationId xmlns:a16="http://schemas.microsoft.com/office/drawing/2014/main" xmlns="" id="{A039C988-DA21-4465-97E8-34DACDDE432C}"/>
              </a:ext>
            </a:extLst>
          </p:cNvPr>
          <p:cNvSpPr>
            <a:spLocks/>
          </p:cNvSpPr>
          <p:nvPr/>
        </p:nvSpPr>
        <p:spPr bwMode="auto">
          <a:xfrm rot="18900000">
            <a:off x="11560175" y="708025"/>
            <a:ext cx="2462213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E2BB1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29" name="AutoShape 34">
            <a:extLst>
              <a:ext uri="{FF2B5EF4-FFF2-40B4-BE49-F238E27FC236}">
                <a16:creationId xmlns:a16="http://schemas.microsoft.com/office/drawing/2014/main" xmlns="" id="{E2C23514-8F6C-4D00-8520-D2475A9B9F4F}"/>
              </a:ext>
            </a:extLst>
          </p:cNvPr>
          <p:cNvSpPr>
            <a:spLocks/>
          </p:cNvSpPr>
          <p:nvPr/>
        </p:nvSpPr>
        <p:spPr bwMode="auto">
          <a:xfrm rot="18900000">
            <a:off x="11560175" y="-1233488"/>
            <a:ext cx="2462213" cy="2460626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38553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graphicFrame>
        <p:nvGraphicFramePr>
          <p:cNvPr id="11" name="Espaço Reservado para Conteúdo 3"/>
          <p:cNvGraphicFramePr>
            <a:graphicFrameLocks noGrp="1"/>
          </p:cNvGraphicFramePr>
          <p:nvPr>
            <p:extLst/>
          </p:nvPr>
        </p:nvGraphicFramePr>
        <p:xfrm>
          <a:off x="3863752" y="2144082"/>
          <a:ext cx="7416824" cy="924878"/>
        </p:xfrm>
        <a:graphic>
          <a:graphicData uri="http://schemas.openxmlformats.org/drawingml/2006/table">
            <a:tbl>
              <a:tblPr/>
              <a:tblGrid>
                <a:gridCol w="11512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26558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651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elvetica"/>
                          <a:cs typeface="Helvetica"/>
                        </a:rPr>
                        <a:t>Taxa de Reposição do Benefício</a:t>
                      </a:r>
                    </a:p>
                  </a:txBody>
                  <a:tcPr marL="68580" marR="6858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8553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Helvetica"/>
                          <a:cs typeface="Helvetica"/>
                        </a:rPr>
                        <a:t>RPPS</a:t>
                      </a:r>
                      <a:endParaRPr kumimoji="0" lang="pt-B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68580" marR="6858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Helvetica"/>
                          <a:cs typeface="Helvetica"/>
                        </a:rPr>
                        <a:t>100% até o teto do RGPS + 70% da parcela que superar o teto do RGPS</a:t>
                      </a:r>
                    </a:p>
                  </a:txBody>
                  <a:tcPr marL="68580" marR="68580" anchor="ctr" horzOverflow="overflow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Helvetica"/>
                          <a:cs typeface="Helvetica"/>
                        </a:rPr>
                        <a:t>RGPS</a:t>
                      </a:r>
                      <a:endParaRPr kumimoji="0" lang="pt-BR" sz="1200" b="0" i="0" u="none" strike="noStrike" cap="none" normalizeH="0" baseline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68580" marR="6858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Helvetica"/>
                          <a:cs typeface="Helvetica"/>
                        </a:rPr>
                        <a:t>100</a:t>
                      </a:r>
                      <a:r>
                        <a:rPr kumimoji="0" lang="pt-B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Helvetica"/>
                          <a:cs typeface="Helvetica"/>
                        </a:rPr>
                        <a:t>% do benefício, respeitado o teto do RGPS</a:t>
                      </a:r>
                    </a:p>
                  </a:txBody>
                  <a:tcPr marL="68580" marR="68580" anchor="ctr" horzOverflow="overflow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5" name="Text Box 66" descr="TextBox 112">
            <a:extLst>
              <a:ext uri="{FF2B5EF4-FFF2-40B4-BE49-F238E27FC236}">
                <a16:creationId xmlns:a16="http://schemas.microsoft.com/office/drawing/2014/main" xmlns="" id="{7D6258CA-CF7A-47A1-B1A1-74DFE4FC4C3E}"/>
              </a:ext>
            </a:extLst>
          </p:cNvPr>
          <p:cNvSpPr txBox="1">
            <a:spLocks/>
          </p:cNvSpPr>
          <p:nvPr/>
        </p:nvSpPr>
        <p:spPr bwMode="auto">
          <a:xfrm>
            <a:off x="3852093" y="1712034"/>
            <a:ext cx="368406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pt-BR" altLang="pt-BR" dirty="0">
                <a:latin typeface="Helvetica"/>
                <a:cs typeface="Helvetica"/>
              </a:rPr>
              <a:t>Hoje</a:t>
            </a:r>
          </a:p>
        </p:txBody>
      </p:sp>
      <p:graphicFrame>
        <p:nvGraphicFramePr>
          <p:cNvPr id="16" name="Espaço Reservado para Conteúdo 3">
            <a:extLst/>
          </p:cNvPr>
          <p:cNvGraphicFramePr>
            <a:graphicFrameLocks/>
          </p:cNvGraphicFramePr>
          <p:nvPr>
            <p:extLst/>
          </p:nvPr>
        </p:nvGraphicFramePr>
        <p:xfrm>
          <a:off x="3863753" y="3861048"/>
          <a:ext cx="3384376" cy="119596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3843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4387">
                <a:tc>
                  <a:txBody>
                    <a:bodyPr/>
                    <a:lstStyle/>
                    <a:p>
                      <a:pPr algn="ctr"/>
                      <a:r>
                        <a:rPr lang="pt-BR" sz="1200" kern="1200" dirty="0">
                          <a:latin typeface="Helvetica"/>
                          <a:cs typeface="Helvetica"/>
                        </a:rPr>
                        <a:t>Taxa de Reposição do Benefício</a:t>
                      </a:r>
                      <a:endParaRPr lang="pt-BR" sz="1200" b="1" kern="1200" dirty="0">
                        <a:solidFill>
                          <a:schemeClr val="bg1"/>
                        </a:solidFill>
                        <a:latin typeface="Helvetica"/>
                        <a:ea typeface="+mn-ea"/>
                        <a:cs typeface="Helvetica"/>
                      </a:endParaRPr>
                    </a:p>
                  </a:txBody>
                  <a:tcPr marL="68580" marR="68580" anchor="ctr">
                    <a:solidFill>
                      <a:srgbClr val="3855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315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0" dirty="0">
                          <a:solidFill>
                            <a:srgbClr val="595959"/>
                          </a:solidFill>
                          <a:latin typeface="Helvetica"/>
                          <a:cs typeface="Helvetica"/>
                        </a:rPr>
                        <a:t>60%  (1 dependente)</a:t>
                      </a:r>
                      <a:r>
                        <a:rPr lang="pt-BR" sz="1200" b="0" baseline="0" dirty="0">
                          <a:solidFill>
                            <a:srgbClr val="595959"/>
                          </a:solidFill>
                          <a:latin typeface="Helvetica"/>
                          <a:cs typeface="Helvetica"/>
                        </a:rPr>
                        <a:t> </a:t>
                      </a:r>
                      <a:r>
                        <a:rPr lang="pt-BR" sz="1200" b="0" dirty="0">
                          <a:solidFill>
                            <a:srgbClr val="595959"/>
                          </a:solidFill>
                          <a:latin typeface="Helvetica"/>
                          <a:cs typeface="Helvetica"/>
                        </a:rPr>
                        <a:t>+ 10% por dependente adicional</a:t>
                      </a: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7" name="Gráfico 27"/>
          <p:cNvGraphicFramePr>
            <a:graphicFrameLocks/>
          </p:cNvGraphicFramePr>
          <p:nvPr>
            <p:extLst/>
          </p:nvPr>
        </p:nvGraphicFramePr>
        <p:xfrm>
          <a:off x="7431707" y="3163292"/>
          <a:ext cx="4352925" cy="199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5" name="Chart" r:id="rId4" imgW="4356100" imgH="1993900" progId="Excel.Chart.8">
                  <p:embed/>
                </p:oleObj>
              </mc:Choice>
              <mc:Fallback>
                <p:oleObj name="Chart" r:id="rId4" imgW="4356100" imgH="1993900" progId="Excel.Chart.8">
                  <p:embed/>
                  <p:pic>
                    <p:nvPicPr>
                      <p:cNvPr id="17" name="Gráfico 27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31707" y="3163292"/>
                        <a:ext cx="4352925" cy="199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66" descr="TextBox 112">
            <a:extLst>
              <a:ext uri="{FF2B5EF4-FFF2-40B4-BE49-F238E27FC236}">
                <a16:creationId xmlns:a16="http://schemas.microsoft.com/office/drawing/2014/main" xmlns="" id="{7D6258CA-CF7A-47A1-B1A1-74DFE4FC4C3E}"/>
              </a:ext>
            </a:extLst>
          </p:cNvPr>
          <p:cNvSpPr txBox="1">
            <a:spLocks/>
          </p:cNvSpPr>
          <p:nvPr/>
        </p:nvSpPr>
        <p:spPr bwMode="auto">
          <a:xfrm>
            <a:off x="3863752" y="3429000"/>
            <a:ext cx="3600400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pt-BR" altLang="pt-BR" dirty="0">
                <a:latin typeface="Helvetica"/>
                <a:cs typeface="Helvetica"/>
              </a:rPr>
              <a:t>Proposta</a:t>
            </a:r>
          </a:p>
        </p:txBody>
      </p:sp>
      <p:sp>
        <p:nvSpPr>
          <p:cNvPr id="19" name="TextBox 33">
            <a:extLst>
              <a:ext uri="{FF2B5EF4-FFF2-40B4-BE49-F238E27FC236}">
                <a16:creationId xmlns:a16="http://schemas.microsoft.com/office/drawing/2014/main" xmlns="" id="{B12F3CF6-F6B0-495E-AF85-0FC01176407A}"/>
              </a:ext>
            </a:extLst>
          </p:cNvPr>
          <p:cNvSpPr txBox="1"/>
          <p:nvPr/>
        </p:nvSpPr>
        <p:spPr>
          <a:xfrm>
            <a:off x="512574" y="313698"/>
            <a:ext cx="1504897" cy="215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859" tIns="22859" rIns="22859" bIns="22859">
            <a:spAutoFit/>
          </a:bodyPr>
          <a:lstStyle>
            <a:lvl1pPr defTabSz="914216">
              <a:defRPr sz="1100" spc="150">
                <a:solidFill>
                  <a:srgbClr val="333B3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/>
              <a:t>NOVA PREVIDÊNCIA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6699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">
            <a:extLst>
              <a:ext uri="{FF2B5EF4-FFF2-40B4-BE49-F238E27FC236}">
                <a16:creationId xmlns:a16="http://schemas.microsoft.com/office/drawing/2014/main" xmlns="" id="{FDE5BFD6-196F-A24C-8B85-7F699422D273}"/>
              </a:ext>
            </a:extLst>
          </p:cNvPr>
          <p:cNvSpPr>
            <a:spLocks/>
          </p:cNvSpPr>
          <p:nvPr/>
        </p:nvSpPr>
        <p:spPr bwMode="auto">
          <a:xfrm>
            <a:off x="-528736" y="-519757"/>
            <a:ext cx="13700915" cy="7377757"/>
          </a:xfrm>
          <a:custGeom>
            <a:avLst/>
            <a:gdLst>
              <a:gd name="T0" fmla="+- 0 10806 12"/>
              <a:gd name="T1" fmla="*/ T0 w 21588"/>
              <a:gd name="T2" fmla="*/ 10800 h 21600"/>
              <a:gd name="T3" fmla="+- 0 10806 12"/>
              <a:gd name="T4" fmla="*/ T3 w 21588"/>
              <a:gd name="T5" fmla="*/ 10800 h 21600"/>
              <a:gd name="T6" fmla="+- 0 10806 12"/>
              <a:gd name="T7" fmla="*/ T6 w 21588"/>
              <a:gd name="T8" fmla="*/ 10800 h 21600"/>
              <a:gd name="T9" fmla="+- 0 10806 12"/>
              <a:gd name="T10" fmla="*/ T9 w 2158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88" h="21600">
                <a:moveTo>
                  <a:pt x="19670" y="0"/>
                </a:moveTo>
                <a:lnTo>
                  <a:pt x="7541" y="0"/>
                </a:lnTo>
                <a:cubicBezTo>
                  <a:pt x="6603" y="906"/>
                  <a:pt x="5709" y="1880"/>
                  <a:pt x="4863" y="2916"/>
                </a:cubicBezTo>
                <a:cubicBezTo>
                  <a:pt x="3527" y="4552"/>
                  <a:pt x="2317" y="6339"/>
                  <a:pt x="1248" y="8252"/>
                </a:cubicBezTo>
                <a:cubicBezTo>
                  <a:pt x="432" y="9703"/>
                  <a:pt x="-12" y="11451"/>
                  <a:pt x="0" y="13274"/>
                </a:cubicBezTo>
                <a:cubicBezTo>
                  <a:pt x="25" y="17122"/>
                  <a:pt x="2074" y="20508"/>
                  <a:pt x="5049" y="21600"/>
                </a:cubicBezTo>
                <a:lnTo>
                  <a:pt x="21588" y="21600"/>
                </a:lnTo>
                <a:lnTo>
                  <a:pt x="21588" y="5236"/>
                </a:lnTo>
                <a:lnTo>
                  <a:pt x="19670" y="0"/>
                </a:lnTo>
                <a:close/>
              </a:path>
            </a:pathLst>
          </a:custGeom>
          <a:gradFill rotWithShape="0">
            <a:gsLst>
              <a:gs pos="0">
                <a:srgbClr val="127A0E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/>
          <a:lstStyle/>
          <a:p>
            <a:endParaRPr lang="pt-BR" altLang="pt-BR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A0BE9861-CC91-4A3F-9DC4-78EB8B469DAC}"/>
              </a:ext>
            </a:extLst>
          </p:cNvPr>
          <p:cNvSpPr txBox="1"/>
          <p:nvPr/>
        </p:nvSpPr>
        <p:spPr>
          <a:xfrm>
            <a:off x="1676916" y="908720"/>
            <a:ext cx="10395748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3000" dirty="0" smtClean="0">
                <a:solidFill>
                  <a:schemeClr val="bg1"/>
                </a:solidFill>
                <a:latin typeface="Frutiger 45 Light" panose="020B0800000000000000" pitchFamily="34" charset="0"/>
              </a:rPr>
              <a:t>Benedito Adalberto Brunca</a:t>
            </a:r>
          </a:p>
          <a:p>
            <a:pPr>
              <a:lnSpc>
                <a:spcPct val="150000"/>
              </a:lnSpc>
            </a:pPr>
            <a:r>
              <a:rPr lang="pt-BR" sz="3000" dirty="0" smtClean="0">
                <a:solidFill>
                  <a:schemeClr val="bg1"/>
                </a:solidFill>
                <a:latin typeface="Frutiger 45 Light" panose="020B0800000000000000" pitchFamily="34" charset="0"/>
              </a:rPr>
              <a:t>Diretor de Programa </a:t>
            </a:r>
          </a:p>
          <a:p>
            <a:pPr>
              <a:lnSpc>
                <a:spcPct val="150000"/>
              </a:lnSpc>
            </a:pPr>
            <a:r>
              <a:rPr lang="pt-BR" sz="3000" dirty="0" smtClean="0">
                <a:solidFill>
                  <a:schemeClr val="bg1"/>
                </a:solidFill>
                <a:latin typeface="Frutiger 45 Light" panose="020B0800000000000000" pitchFamily="34" charset="0"/>
              </a:rPr>
              <a:t>Secretaria Especial de Previdência e Trabalho</a:t>
            </a:r>
          </a:p>
          <a:p>
            <a:pPr>
              <a:lnSpc>
                <a:spcPct val="150000"/>
              </a:lnSpc>
            </a:pPr>
            <a:r>
              <a:rPr lang="pt-BR" sz="3000" dirty="0" smtClean="0">
                <a:solidFill>
                  <a:schemeClr val="bg1"/>
                </a:solidFill>
                <a:latin typeface="Frutiger 45 Light" panose="020B0800000000000000" pitchFamily="34" charset="0"/>
              </a:rPr>
              <a:t>Ministério da Economia – Brasil</a:t>
            </a:r>
          </a:p>
          <a:p>
            <a:pPr>
              <a:lnSpc>
                <a:spcPct val="150000"/>
              </a:lnSpc>
            </a:pPr>
            <a:r>
              <a:rPr lang="pt-BR" sz="3000" dirty="0" smtClean="0">
                <a:solidFill>
                  <a:schemeClr val="bg1"/>
                </a:solidFill>
                <a:latin typeface="Frutiger 45 Light" panose="020B0800000000000000" pitchFamily="34" charset="0"/>
                <a:hlinkClick r:id="rId3"/>
              </a:rPr>
              <a:t>benedito.brunca@previdencia.gov.br</a:t>
            </a:r>
            <a:endParaRPr lang="pt-BR" sz="3000" dirty="0" smtClean="0">
              <a:solidFill>
                <a:schemeClr val="bg1"/>
              </a:solidFill>
              <a:latin typeface="Frutiger 45 Light" panose="020B0800000000000000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3000" dirty="0" smtClean="0">
                <a:solidFill>
                  <a:schemeClr val="bg1"/>
                </a:solidFill>
                <a:latin typeface="Frutiger 45 Light" panose="020B0800000000000000" pitchFamily="34" charset="0"/>
              </a:rPr>
              <a:t>+55 61 20215678                + 55 61 996490024</a:t>
            </a:r>
          </a:p>
          <a:p>
            <a:pPr>
              <a:lnSpc>
                <a:spcPct val="150000"/>
              </a:lnSpc>
            </a:pPr>
            <a:endParaRPr lang="pt-BR" sz="3000" dirty="0">
              <a:solidFill>
                <a:schemeClr val="bg1"/>
              </a:solidFill>
              <a:latin typeface="Frutiger 45 Light" panose="020B0800000000000000" pitchFamily="34" charset="0"/>
            </a:endParaRPr>
          </a:p>
        </p:txBody>
      </p:sp>
      <p:sp>
        <p:nvSpPr>
          <p:cNvPr id="4" name="Rounded Rectangle">
            <a:extLst>
              <a:ext uri="{FF2B5EF4-FFF2-40B4-BE49-F238E27FC236}">
                <a16:creationId xmlns:a16="http://schemas.microsoft.com/office/drawing/2014/main" xmlns="" id="{96639905-E560-D943-80B1-20F49A9F0231}"/>
              </a:ext>
            </a:extLst>
          </p:cNvPr>
          <p:cNvSpPr/>
          <p:nvPr/>
        </p:nvSpPr>
        <p:spPr>
          <a:xfrm rot="14040497">
            <a:off x="11723710" y="4493119"/>
            <a:ext cx="2462598" cy="2462598"/>
          </a:xfrm>
          <a:prstGeom prst="roundRect">
            <a:avLst>
              <a:gd name="adj" fmla="val 30000"/>
            </a:avLst>
          </a:prstGeom>
          <a:ln w="12700">
            <a:solidFill>
              <a:srgbClr val="C3C7C3"/>
            </a:solidFill>
            <a:miter/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5" name="Rounded Rectangle">
            <a:extLst>
              <a:ext uri="{FF2B5EF4-FFF2-40B4-BE49-F238E27FC236}">
                <a16:creationId xmlns:a16="http://schemas.microsoft.com/office/drawing/2014/main" xmlns="" id="{C6F3EF69-AC7F-294C-ACE6-D993FA2338FF}"/>
              </a:ext>
            </a:extLst>
          </p:cNvPr>
          <p:cNvSpPr/>
          <p:nvPr/>
        </p:nvSpPr>
        <p:spPr>
          <a:xfrm rot="14040497">
            <a:off x="10556429" y="4242529"/>
            <a:ext cx="2462598" cy="2462598"/>
          </a:xfrm>
          <a:prstGeom prst="roundRect">
            <a:avLst>
              <a:gd name="adj" fmla="val 30000"/>
            </a:avLst>
          </a:prstGeom>
          <a:ln w="12700">
            <a:solidFill>
              <a:srgbClr val="7E9F20"/>
            </a:solidFill>
            <a:miter/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6" name="Rounded Rectangle">
            <a:extLst>
              <a:ext uri="{FF2B5EF4-FFF2-40B4-BE49-F238E27FC236}">
                <a16:creationId xmlns:a16="http://schemas.microsoft.com/office/drawing/2014/main" xmlns="" id="{C86D2980-026D-4C4D-92F6-460CB3AF1DBD}"/>
              </a:ext>
            </a:extLst>
          </p:cNvPr>
          <p:cNvSpPr/>
          <p:nvPr/>
        </p:nvSpPr>
        <p:spPr>
          <a:xfrm rot="14040497">
            <a:off x="9786697" y="5415048"/>
            <a:ext cx="2462598" cy="2462598"/>
          </a:xfrm>
          <a:prstGeom prst="roundRect">
            <a:avLst>
              <a:gd name="adj" fmla="val 30000"/>
            </a:avLst>
          </a:prstGeom>
          <a:ln w="12700">
            <a:solidFill>
              <a:srgbClr val="385539"/>
            </a:solidFill>
            <a:miter/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8" name="AutoShape 45">
            <a:extLst>
              <a:ext uri="{FF2B5EF4-FFF2-40B4-BE49-F238E27FC236}">
                <a16:creationId xmlns:a16="http://schemas.microsoft.com/office/drawing/2014/main" xmlns="" id="{1B90AF09-8229-C346-899D-981D81F57112}"/>
              </a:ext>
            </a:extLst>
          </p:cNvPr>
          <p:cNvSpPr>
            <a:spLocks/>
          </p:cNvSpPr>
          <p:nvPr/>
        </p:nvSpPr>
        <p:spPr bwMode="auto">
          <a:xfrm rot="-2700000">
            <a:off x="9873117" y="112514"/>
            <a:ext cx="2462213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DFA00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9" name="AutoShape 47">
            <a:extLst>
              <a:ext uri="{FF2B5EF4-FFF2-40B4-BE49-F238E27FC236}">
                <a16:creationId xmlns:a16="http://schemas.microsoft.com/office/drawing/2014/main" xmlns="" id="{E2E337B5-810B-EE4A-B6F5-F6175DF47D61}"/>
              </a:ext>
            </a:extLst>
          </p:cNvPr>
          <p:cNvSpPr>
            <a:spLocks/>
          </p:cNvSpPr>
          <p:nvPr/>
        </p:nvSpPr>
        <p:spPr bwMode="auto">
          <a:xfrm rot="-2700000">
            <a:off x="9873120" y="-1390615"/>
            <a:ext cx="2462213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E2BB1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0" name="AutoShape 48">
            <a:extLst>
              <a:ext uri="{FF2B5EF4-FFF2-40B4-BE49-F238E27FC236}">
                <a16:creationId xmlns:a16="http://schemas.microsoft.com/office/drawing/2014/main" xmlns="" id="{E066C3FB-8743-9046-A926-668A99B3FEDB}"/>
              </a:ext>
            </a:extLst>
          </p:cNvPr>
          <p:cNvSpPr>
            <a:spLocks/>
          </p:cNvSpPr>
          <p:nvPr/>
        </p:nvSpPr>
        <p:spPr bwMode="auto">
          <a:xfrm rot="-2700000">
            <a:off x="11174532" y="-251113"/>
            <a:ext cx="2462213" cy="2460626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38553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1" name="TextBox 33">
            <a:extLst>
              <a:ext uri="{FF2B5EF4-FFF2-40B4-BE49-F238E27FC236}">
                <a16:creationId xmlns:a16="http://schemas.microsoft.com/office/drawing/2014/main" xmlns="" id="{85ACC2CD-B8CD-CF45-8D6F-4399F54FE580}"/>
              </a:ext>
            </a:extLst>
          </p:cNvPr>
          <p:cNvSpPr txBox="1"/>
          <p:nvPr/>
        </p:nvSpPr>
        <p:spPr>
          <a:xfrm>
            <a:off x="512574" y="313698"/>
            <a:ext cx="1504897" cy="215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2859" tIns="22859" rIns="22859" bIns="22859">
            <a:spAutoFit/>
          </a:bodyPr>
          <a:lstStyle>
            <a:lvl1pPr defTabSz="914216">
              <a:defRPr sz="1100" spc="150">
                <a:solidFill>
                  <a:srgbClr val="333B3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>
                <a:latin typeface="+mj-lt"/>
              </a:rPr>
              <a:t>NOVA PREVIDÊNCIA</a:t>
            </a:r>
          </a:p>
        </p:txBody>
      </p:sp>
    </p:spTree>
    <p:extLst>
      <p:ext uri="{BB962C8B-B14F-4D97-AF65-F5344CB8AC3E}">
        <p14:creationId xmlns:p14="http://schemas.microsoft.com/office/powerpoint/2010/main" val="256412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">
            <a:extLst>
              <a:ext uri="{FF2B5EF4-FFF2-40B4-BE49-F238E27FC236}">
                <a16:creationId xmlns:a16="http://schemas.microsoft.com/office/drawing/2014/main" xmlns="" id="{FDE5BFD6-196F-A24C-8B85-7F699422D273}"/>
              </a:ext>
            </a:extLst>
          </p:cNvPr>
          <p:cNvSpPr>
            <a:spLocks/>
          </p:cNvSpPr>
          <p:nvPr/>
        </p:nvSpPr>
        <p:spPr bwMode="auto">
          <a:xfrm>
            <a:off x="-528736" y="-519757"/>
            <a:ext cx="13700915" cy="7377757"/>
          </a:xfrm>
          <a:custGeom>
            <a:avLst/>
            <a:gdLst>
              <a:gd name="T0" fmla="+- 0 10806 12"/>
              <a:gd name="T1" fmla="*/ T0 w 21588"/>
              <a:gd name="T2" fmla="*/ 10800 h 21600"/>
              <a:gd name="T3" fmla="+- 0 10806 12"/>
              <a:gd name="T4" fmla="*/ T3 w 21588"/>
              <a:gd name="T5" fmla="*/ 10800 h 21600"/>
              <a:gd name="T6" fmla="+- 0 10806 12"/>
              <a:gd name="T7" fmla="*/ T6 w 21588"/>
              <a:gd name="T8" fmla="*/ 10800 h 21600"/>
              <a:gd name="T9" fmla="+- 0 10806 12"/>
              <a:gd name="T10" fmla="*/ T9 w 2158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88" h="21600">
                <a:moveTo>
                  <a:pt x="19670" y="0"/>
                </a:moveTo>
                <a:lnTo>
                  <a:pt x="7541" y="0"/>
                </a:lnTo>
                <a:cubicBezTo>
                  <a:pt x="6603" y="906"/>
                  <a:pt x="5709" y="1880"/>
                  <a:pt x="4863" y="2916"/>
                </a:cubicBezTo>
                <a:cubicBezTo>
                  <a:pt x="3527" y="4552"/>
                  <a:pt x="2317" y="6339"/>
                  <a:pt x="1248" y="8252"/>
                </a:cubicBezTo>
                <a:cubicBezTo>
                  <a:pt x="432" y="9703"/>
                  <a:pt x="-12" y="11451"/>
                  <a:pt x="0" y="13274"/>
                </a:cubicBezTo>
                <a:cubicBezTo>
                  <a:pt x="25" y="17122"/>
                  <a:pt x="2074" y="20508"/>
                  <a:pt x="5049" y="21600"/>
                </a:cubicBezTo>
                <a:lnTo>
                  <a:pt x="21588" y="21600"/>
                </a:lnTo>
                <a:lnTo>
                  <a:pt x="21588" y="5236"/>
                </a:lnTo>
                <a:lnTo>
                  <a:pt x="19670" y="0"/>
                </a:lnTo>
                <a:close/>
              </a:path>
            </a:pathLst>
          </a:custGeom>
          <a:gradFill rotWithShape="0">
            <a:gsLst>
              <a:gs pos="0">
                <a:srgbClr val="127A0E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/>
          <a:lstStyle/>
          <a:p>
            <a:endParaRPr lang="pt-BR" altLang="pt-BR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A0BE9861-CC91-4A3F-9DC4-78EB8B469DAC}"/>
              </a:ext>
            </a:extLst>
          </p:cNvPr>
          <p:cNvSpPr txBox="1"/>
          <p:nvPr/>
        </p:nvSpPr>
        <p:spPr>
          <a:xfrm>
            <a:off x="839416" y="2650340"/>
            <a:ext cx="10395748" cy="2786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3000" dirty="0">
                <a:solidFill>
                  <a:schemeClr val="bg1"/>
                </a:solidFill>
                <a:latin typeface="Frutiger 45 Light" panose="020B0800000000000000" pitchFamily="34" charset="0"/>
              </a:rPr>
              <a:t>Enfim, a redistribuição de ingressos gerada com a reforma proposta da previdência é altamente desejável para uma maior equidade social e maior eficiência das despesas fiscais</a:t>
            </a:r>
          </a:p>
        </p:txBody>
      </p:sp>
      <p:sp>
        <p:nvSpPr>
          <p:cNvPr id="4" name="Rounded Rectangle">
            <a:extLst>
              <a:ext uri="{FF2B5EF4-FFF2-40B4-BE49-F238E27FC236}">
                <a16:creationId xmlns:a16="http://schemas.microsoft.com/office/drawing/2014/main" xmlns="" id="{96639905-E560-D943-80B1-20F49A9F0231}"/>
              </a:ext>
            </a:extLst>
          </p:cNvPr>
          <p:cNvSpPr/>
          <p:nvPr/>
        </p:nvSpPr>
        <p:spPr>
          <a:xfrm rot="14040497">
            <a:off x="11723710" y="4493119"/>
            <a:ext cx="2462598" cy="2462598"/>
          </a:xfrm>
          <a:prstGeom prst="roundRect">
            <a:avLst>
              <a:gd name="adj" fmla="val 30000"/>
            </a:avLst>
          </a:prstGeom>
          <a:ln w="12700">
            <a:solidFill>
              <a:srgbClr val="C3C7C3"/>
            </a:solidFill>
            <a:miter/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5" name="Rounded Rectangle">
            <a:extLst>
              <a:ext uri="{FF2B5EF4-FFF2-40B4-BE49-F238E27FC236}">
                <a16:creationId xmlns:a16="http://schemas.microsoft.com/office/drawing/2014/main" xmlns="" id="{C6F3EF69-AC7F-294C-ACE6-D993FA2338FF}"/>
              </a:ext>
            </a:extLst>
          </p:cNvPr>
          <p:cNvSpPr/>
          <p:nvPr/>
        </p:nvSpPr>
        <p:spPr>
          <a:xfrm rot="14040497">
            <a:off x="10556429" y="4242529"/>
            <a:ext cx="2462598" cy="2462598"/>
          </a:xfrm>
          <a:prstGeom prst="roundRect">
            <a:avLst>
              <a:gd name="adj" fmla="val 30000"/>
            </a:avLst>
          </a:prstGeom>
          <a:ln w="12700">
            <a:solidFill>
              <a:srgbClr val="7E9F20"/>
            </a:solidFill>
            <a:miter/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6" name="Rounded Rectangle">
            <a:extLst>
              <a:ext uri="{FF2B5EF4-FFF2-40B4-BE49-F238E27FC236}">
                <a16:creationId xmlns:a16="http://schemas.microsoft.com/office/drawing/2014/main" xmlns="" id="{C86D2980-026D-4C4D-92F6-460CB3AF1DBD}"/>
              </a:ext>
            </a:extLst>
          </p:cNvPr>
          <p:cNvSpPr/>
          <p:nvPr/>
        </p:nvSpPr>
        <p:spPr>
          <a:xfrm rot="14040497">
            <a:off x="9786697" y="5415048"/>
            <a:ext cx="2462598" cy="2462598"/>
          </a:xfrm>
          <a:prstGeom prst="roundRect">
            <a:avLst>
              <a:gd name="adj" fmla="val 30000"/>
            </a:avLst>
          </a:prstGeom>
          <a:ln w="12700">
            <a:solidFill>
              <a:srgbClr val="385539"/>
            </a:solidFill>
            <a:miter/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8" name="AutoShape 45">
            <a:extLst>
              <a:ext uri="{FF2B5EF4-FFF2-40B4-BE49-F238E27FC236}">
                <a16:creationId xmlns:a16="http://schemas.microsoft.com/office/drawing/2014/main" xmlns="" id="{1B90AF09-8229-C346-899D-981D81F57112}"/>
              </a:ext>
            </a:extLst>
          </p:cNvPr>
          <p:cNvSpPr>
            <a:spLocks/>
          </p:cNvSpPr>
          <p:nvPr/>
        </p:nvSpPr>
        <p:spPr bwMode="auto">
          <a:xfrm rot="-2700000">
            <a:off x="9873117" y="112514"/>
            <a:ext cx="2462213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DFA00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9" name="AutoShape 47">
            <a:extLst>
              <a:ext uri="{FF2B5EF4-FFF2-40B4-BE49-F238E27FC236}">
                <a16:creationId xmlns:a16="http://schemas.microsoft.com/office/drawing/2014/main" xmlns="" id="{E2E337B5-810B-EE4A-B6F5-F6175DF47D61}"/>
              </a:ext>
            </a:extLst>
          </p:cNvPr>
          <p:cNvSpPr>
            <a:spLocks/>
          </p:cNvSpPr>
          <p:nvPr/>
        </p:nvSpPr>
        <p:spPr bwMode="auto">
          <a:xfrm rot="-2700000">
            <a:off x="9873120" y="-1390615"/>
            <a:ext cx="2462213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E2BB1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0" name="AutoShape 48">
            <a:extLst>
              <a:ext uri="{FF2B5EF4-FFF2-40B4-BE49-F238E27FC236}">
                <a16:creationId xmlns:a16="http://schemas.microsoft.com/office/drawing/2014/main" xmlns="" id="{E066C3FB-8743-9046-A926-668A99B3FEDB}"/>
              </a:ext>
            </a:extLst>
          </p:cNvPr>
          <p:cNvSpPr>
            <a:spLocks/>
          </p:cNvSpPr>
          <p:nvPr/>
        </p:nvSpPr>
        <p:spPr bwMode="auto">
          <a:xfrm rot="-2700000">
            <a:off x="11174532" y="-251113"/>
            <a:ext cx="2462213" cy="2460626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38553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1" name="TextBox 33">
            <a:extLst>
              <a:ext uri="{FF2B5EF4-FFF2-40B4-BE49-F238E27FC236}">
                <a16:creationId xmlns:a16="http://schemas.microsoft.com/office/drawing/2014/main" xmlns="" id="{85ACC2CD-B8CD-CF45-8D6F-4399F54FE580}"/>
              </a:ext>
            </a:extLst>
          </p:cNvPr>
          <p:cNvSpPr txBox="1"/>
          <p:nvPr/>
        </p:nvSpPr>
        <p:spPr>
          <a:xfrm>
            <a:off x="512574" y="313698"/>
            <a:ext cx="1504897" cy="215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2859" tIns="22859" rIns="22859" bIns="22859">
            <a:spAutoFit/>
          </a:bodyPr>
          <a:lstStyle>
            <a:lvl1pPr defTabSz="914216">
              <a:defRPr sz="1100" spc="150">
                <a:solidFill>
                  <a:srgbClr val="333B3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>
                <a:latin typeface="+mj-lt"/>
              </a:rPr>
              <a:t>NOVA PREVIDÊNCIA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xmlns="" id="{FCFB740E-9576-984A-88D7-2E8FE6863B7B}"/>
              </a:ext>
            </a:extLst>
          </p:cNvPr>
          <p:cNvSpPr txBox="1"/>
          <p:nvPr/>
        </p:nvSpPr>
        <p:spPr>
          <a:xfrm>
            <a:off x="335360" y="2132856"/>
            <a:ext cx="160533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xmlns="" id="{054827FC-C10A-8A4B-86F1-FC25189F5D79}"/>
              </a:ext>
            </a:extLst>
          </p:cNvPr>
          <p:cNvSpPr txBox="1"/>
          <p:nvPr/>
        </p:nvSpPr>
        <p:spPr>
          <a:xfrm>
            <a:off x="9171188" y="3645024"/>
            <a:ext cx="160533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xmlns="" id="{527B4F4A-085E-3C4E-8BFC-97AA0BE865D8}"/>
              </a:ext>
            </a:extLst>
          </p:cNvPr>
          <p:cNvSpPr txBox="1"/>
          <p:nvPr/>
        </p:nvSpPr>
        <p:spPr>
          <a:xfrm>
            <a:off x="4640715" y="5003884"/>
            <a:ext cx="5620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Frutiger 45 Light" panose="020B0800000000000000" pitchFamily="34" charset="0"/>
              </a:rPr>
              <a:t>BID - Banco Interamericano de Desenvolvimento</a:t>
            </a:r>
          </a:p>
        </p:txBody>
      </p:sp>
    </p:spTree>
    <p:extLst>
      <p:ext uri="{BB962C8B-B14F-4D97-AF65-F5344CB8AC3E}">
        <p14:creationId xmlns:p14="http://schemas.microsoft.com/office/powerpoint/2010/main" val="59651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Shape"/>
          <p:cNvSpPr/>
          <p:nvPr/>
        </p:nvSpPr>
        <p:spPr>
          <a:xfrm>
            <a:off x="8939788" y="1286214"/>
            <a:ext cx="4512307" cy="42842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46" h="20976" extrusionOk="0">
                <a:moveTo>
                  <a:pt x="8957" y="37"/>
                </a:moveTo>
                <a:cubicBezTo>
                  <a:pt x="5199" y="477"/>
                  <a:pt x="3378" y="4223"/>
                  <a:pt x="1890" y="7512"/>
                </a:cubicBezTo>
                <a:cubicBezTo>
                  <a:pt x="636" y="10282"/>
                  <a:pt x="-783" y="13433"/>
                  <a:pt x="513" y="16582"/>
                </a:cubicBezTo>
                <a:cubicBezTo>
                  <a:pt x="2241" y="20778"/>
                  <a:pt x="6990" y="21233"/>
                  <a:pt x="11120" y="20881"/>
                </a:cubicBezTo>
                <a:cubicBezTo>
                  <a:pt x="13882" y="20646"/>
                  <a:pt x="16770" y="20173"/>
                  <a:pt x="18804" y="18098"/>
                </a:cubicBezTo>
                <a:cubicBezTo>
                  <a:pt x="19766" y="17116"/>
                  <a:pt x="20439" y="15837"/>
                  <a:pt x="20714" y="14404"/>
                </a:cubicBezTo>
                <a:cubicBezTo>
                  <a:pt x="20817" y="13149"/>
                  <a:pt x="20669" y="11906"/>
                  <a:pt x="20297" y="10746"/>
                </a:cubicBezTo>
                <a:cubicBezTo>
                  <a:pt x="19631" y="8670"/>
                  <a:pt x="18306" y="6978"/>
                  <a:pt x="17020" y="5323"/>
                </a:cubicBezTo>
                <a:cubicBezTo>
                  <a:pt x="14914" y="2612"/>
                  <a:pt x="12409" y="-367"/>
                  <a:pt x="8957" y="37"/>
                </a:cubicBezTo>
                <a:close/>
              </a:path>
            </a:pathLst>
          </a:custGeom>
          <a:gradFill>
            <a:gsLst>
              <a:gs pos="0">
                <a:srgbClr val="E2BB19"/>
              </a:gs>
              <a:gs pos="100000">
                <a:srgbClr val="127A0E">
                  <a:alpha val="80000"/>
                </a:srgbClr>
              </a:gs>
            </a:gsLst>
            <a:lin ang="2700000"/>
          </a:gradFill>
          <a:ln w="12700">
            <a:miter lim="400000"/>
          </a:ln>
        </p:spPr>
        <p:txBody>
          <a:bodyPr lIns="45719" rIns="45719"/>
          <a:lstStyle/>
          <a:p>
            <a:endParaRPr dirty="0"/>
          </a:p>
        </p:txBody>
      </p:sp>
      <p:sp>
        <p:nvSpPr>
          <p:cNvPr id="808" name="TextBox 3"/>
          <p:cNvSpPr txBox="1"/>
          <p:nvPr/>
        </p:nvSpPr>
        <p:spPr>
          <a:xfrm>
            <a:off x="9480376" y="3244469"/>
            <a:ext cx="3361138" cy="9317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80000"/>
              </a:lnSpc>
              <a:defRPr sz="3600">
                <a:latin typeface="Titillium"/>
                <a:ea typeface="Titillium"/>
                <a:cs typeface="Titillium"/>
                <a:sym typeface="Titillium"/>
              </a:defRPr>
            </a:pPr>
            <a:r>
              <a:rPr lang="pt-BR" b="1" dirty="0">
                <a:solidFill>
                  <a:schemeClr val="bg1"/>
                </a:solidFill>
              </a:rPr>
              <a:t>Quem</a:t>
            </a:r>
            <a:r>
              <a:rPr b="1" dirty="0">
                <a:solidFill>
                  <a:schemeClr val="bg1"/>
                </a:solidFill>
              </a:rPr>
              <a:t> </a:t>
            </a:r>
            <a:r>
              <a:rPr lang="pt-BR" b="1" dirty="0">
                <a:solidFill>
                  <a:schemeClr val="bg1"/>
                </a:solidFill>
              </a:rPr>
              <a:t>disse</a:t>
            </a:r>
            <a:r>
              <a:rPr b="1" dirty="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80000"/>
              </a:lnSpc>
              <a:defRPr sz="3600">
                <a:latin typeface="Titillium"/>
                <a:ea typeface="Titillium"/>
                <a:cs typeface="Titillium"/>
                <a:sym typeface="Titillium"/>
              </a:defRPr>
            </a:pPr>
            <a:r>
              <a:rPr b="1" dirty="0">
                <a:solidFill>
                  <a:schemeClr val="bg1"/>
                </a:solidFill>
              </a:rPr>
              <a:t> </a:t>
            </a:r>
            <a:r>
              <a:rPr b="1" dirty="0" err="1">
                <a:solidFill>
                  <a:schemeClr val="bg1"/>
                </a:solidFill>
              </a:rPr>
              <a:t>isso</a:t>
            </a:r>
            <a:r>
              <a:rPr b="1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810" name="Shape 3749"/>
          <p:cNvSpPr/>
          <p:nvPr/>
        </p:nvSpPr>
        <p:spPr>
          <a:xfrm>
            <a:off x="11116733" y="2546720"/>
            <a:ext cx="616467" cy="616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122"/>
                </a:moveTo>
                <a:cubicBezTo>
                  <a:pt x="10800" y="20393"/>
                  <a:pt x="10579" y="20612"/>
                  <a:pt x="10306" y="20612"/>
                </a:cubicBezTo>
                <a:cubicBezTo>
                  <a:pt x="10165" y="20612"/>
                  <a:pt x="10039" y="20552"/>
                  <a:pt x="9949" y="20457"/>
                </a:cubicBezTo>
                <a:lnTo>
                  <a:pt x="9947" y="20459"/>
                </a:lnTo>
                <a:lnTo>
                  <a:pt x="9818" y="20342"/>
                </a:lnTo>
                <a:lnTo>
                  <a:pt x="9818" y="1256"/>
                </a:lnTo>
                <a:lnTo>
                  <a:pt x="9962" y="1126"/>
                </a:lnTo>
                <a:lnTo>
                  <a:pt x="9963" y="1128"/>
                </a:lnTo>
                <a:cubicBezTo>
                  <a:pt x="10053" y="1042"/>
                  <a:pt x="10172" y="988"/>
                  <a:pt x="10306" y="988"/>
                </a:cubicBezTo>
                <a:cubicBezTo>
                  <a:pt x="10579" y="988"/>
                  <a:pt x="10800" y="1208"/>
                  <a:pt x="10800" y="1479"/>
                </a:cubicBezTo>
                <a:cubicBezTo>
                  <a:pt x="10800" y="1479"/>
                  <a:pt x="10800" y="20122"/>
                  <a:pt x="10800" y="20122"/>
                </a:cubicBezTo>
                <a:close/>
                <a:moveTo>
                  <a:pt x="8836" y="19448"/>
                </a:moveTo>
                <a:lnTo>
                  <a:pt x="3927" y="14979"/>
                </a:lnTo>
                <a:lnTo>
                  <a:pt x="3927" y="6607"/>
                </a:lnTo>
                <a:lnTo>
                  <a:pt x="4146" y="6408"/>
                </a:lnTo>
                <a:lnTo>
                  <a:pt x="4144" y="6406"/>
                </a:lnTo>
                <a:lnTo>
                  <a:pt x="8836" y="2148"/>
                </a:lnTo>
                <a:cubicBezTo>
                  <a:pt x="8836" y="2148"/>
                  <a:pt x="8836" y="19448"/>
                  <a:pt x="8836" y="19448"/>
                </a:cubicBezTo>
                <a:close/>
                <a:moveTo>
                  <a:pt x="2945" y="14649"/>
                </a:moveTo>
                <a:cubicBezTo>
                  <a:pt x="1825" y="14285"/>
                  <a:pt x="982" y="12700"/>
                  <a:pt x="982" y="10800"/>
                </a:cubicBezTo>
                <a:cubicBezTo>
                  <a:pt x="982" y="8901"/>
                  <a:pt x="1825" y="7316"/>
                  <a:pt x="2945" y="6952"/>
                </a:cubicBezTo>
                <a:cubicBezTo>
                  <a:pt x="2945" y="6952"/>
                  <a:pt x="2945" y="14649"/>
                  <a:pt x="2945" y="14649"/>
                </a:cubicBezTo>
                <a:close/>
                <a:moveTo>
                  <a:pt x="11787" y="1472"/>
                </a:moveTo>
                <a:cubicBezTo>
                  <a:pt x="11787" y="659"/>
                  <a:pt x="11126" y="0"/>
                  <a:pt x="10308" y="0"/>
                </a:cubicBezTo>
                <a:cubicBezTo>
                  <a:pt x="9891" y="0"/>
                  <a:pt x="9515" y="175"/>
                  <a:pt x="9246" y="452"/>
                </a:cubicBezTo>
                <a:lnTo>
                  <a:pt x="3241" y="5905"/>
                </a:lnTo>
                <a:cubicBezTo>
                  <a:pt x="1434" y="6051"/>
                  <a:pt x="0" y="8183"/>
                  <a:pt x="0" y="10800"/>
                </a:cubicBezTo>
                <a:cubicBezTo>
                  <a:pt x="0" y="13426"/>
                  <a:pt x="1443" y="15563"/>
                  <a:pt x="3259" y="15697"/>
                </a:cubicBezTo>
                <a:lnTo>
                  <a:pt x="9245" y="21148"/>
                </a:lnTo>
                <a:cubicBezTo>
                  <a:pt x="9514" y="21426"/>
                  <a:pt x="9891" y="21600"/>
                  <a:pt x="10308" y="21600"/>
                </a:cubicBezTo>
                <a:cubicBezTo>
                  <a:pt x="11126" y="21600"/>
                  <a:pt x="11787" y="20941"/>
                  <a:pt x="11787" y="20129"/>
                </a:cubicBezTo>
                <a:cubicBezTo>
                  <a:pt x="11787" y="20110"/>
                  <a:pt x="11782" y="20093"/>
                  <a:pt x="11782" y="20074"/>
                </a:cubicBezTo>
                <a:lnTo>
                  <a:pt x="11782" y="1527"/>
                </a:lnTo>
                <a:cubicBezTo>
                  <a:pt x="11782" y="1508"/>
                  <a:pt x="11787" y="1491"/>
                  <a:pt x="11787" y="1472"/>
                </a:cubicBezTo>
                <a:moveTo>
                  <a:pt x="13255" y="7855"/>
                </a:moveTo>
                <a:cubicBezTo>
                  <a:pt x="12984" y="7855"/>
                  <a:pt x="12764" y="8075"/>
                  <a:pt x="12764" y="8345"/>
                </a:cubicBezTo>
                <a:cubicBezTo>
                  <a:pt x="12764" y="8617"/>
                  <a:pt x="12984" y="8836"/>
                  <a:pt x="13255" y="8836"/>
                </a:cubicBezTo>
                <a:cubicBezTo>
                  <a:pt x="14068" y="8836"/>
                  <a:pt x="14727" y="9716"/>
                  <a:pt x="14727" y="10800"/>
                </a:cubicBezTo>
                <a:cubicBezTo>
                  <a:pt x="14727" y="11884"/>
                  <a:pt x="14068" y="12764"/>
                  <a:pt x="13255" y="12764"/>
                </a:cubicBezTo>
                <a:cubicBezTo>
                  <a:pt x="12984" y="12764"/>
                  <a:pt x="12764" y="12984"/>
                  <a:pt x="12764" y="13255"/>
                </a:cubicBezTo>
                <a:cubicBezTo>
                  <a:pt x="12764" y="13526"/>
                  <a:pt x="12984" y="13745"/>
                  <a:pt x="13255" y="13745"/>
                </a:cubicBezTo>
                <a:cubicBezTo>
                  <a:pt x="14610" y="13745"/>
                  <a:pt x="15709" y="12427"/>
                  <a:pt x="15709" y="10800"/>
                </a:cubicBezTo>
                <a:cubicBezTo>
                  <a:pt x="15709" y="9174"/>
                  <a:pt x="14610" y="7855"/>
                  <a:pt x="13255" y="7855"/>
                </a:cubicBezTo>
                <a:moveTo>
                  <a:pt x="17948" y="3495"/>
                </a:moveTo>
                <a:lnTo>
                  <a:pt x="17938" y="3509"/>
                </a:lnTo>
                <a:cubicBezTo>
                  <a:pt x="17860" y="3458"/>
                  <a:pt x="17773" y="3421"/>
                  <a:pt x="17674" y="3421"/>
                </a:cubicBezTo>
                <a:cubicBezTo>
                  <a:pt x="17403" y="3421"/>
                  <a:pt x="17184" y="3642"/>
                  <a:pt x="17184" y="3912"/>
                </a:cubicBezTo>
                <a:cubicBezTo>
                  <a:pt x="17184" y="4073"/>
                  <a:pt x="17266" y="4209"/>
                  <a:pt x="17386" y="4298"/>
                </a:cubicBezTo>
                <a:cubicBezTo>
                  <a:pt x="19337" y="5712"/>
                  <a:pt x="20618" y="8096"/>
                  <a:pt x="20618" y="10800"/>
                </a:cubicBezTo>
                <a:cubicBezTo>
                  <a:pt x="20618" y="13505"/>
                  <a:pt x="19336" y="15889"/>
                  <a:pt x="17385" y="17303"/>
                </a:cubicBezTo>
                <a:lnTo>
                  <a:pt x="17389" y="17309"/>
                </a:lnTo>
                <a:cubicBezTo>
                  <a:pt x="17275" y="17399"/>
                  <a:pt x="17197" y="17532"/>
                  <a:pt x="17197" y="17688"/>
                </a:cubicBezTo>
                <a:cubicBezTo>
                  <a:pt x="17197" y="17959"/>
                  <a:pt x="17417" y="18179"/>
                  <a:pt x="17688" y="18179"/>
                </a:cubicBezTo>
                <a:cubicBezTo>
                  <a:pt x="17787" y="18179"/>
                  <a:pt x="17875" y="18143"/>
                  <a:pt x="17952" y="18092"/>
                </a:cubicBezTo>
                <a:lnTo>
                  <a:pt x="17957" y="18098"/>
                </a:lnTo>
                <a:cubicBezTo>
                  <a:pt x="17982" y="18080"/>
                  <a:pt x="18004" y="18058"/>
                  <a:pt x="18029" y="18040"/>
                </a:cubicBezTo>
                <a:cubicBezTo>
                  <a:pt x="18031" y="18037"/>
                  <a:pt x="18034" y="18036"/>
                  <a:pt x="18037" y="18033"/>
                </a:cubicBezTo>
                <a:cubicBezTo>
                  <a:pt x="20189" y="16435"/>
                  <a:pt x="21600" y="13794"/>
                  <a:pt x="21600" y="10800"/>
                </a:cubicBezTo>
                <a:cubicBezTo>
                  <a:pt x="21600" y="7763"/>
                  <a:pt x="20152" y="5086"/>
                  <a:pt x="17948" y="3495"/>
                </a:cubicBezTo>
                <a:moveTo>
                  <a:pt x="15811" y="5611"/>
                </a:moveTo>
                <a:lnTo>
                  <a:pt x="15803" y="5625"/>
                </a:lnTo>
                <a:cubicBezTo>
                  <a:pt x="15730" y="5584"/>
                  <a:pt x="15651" y="5553"/>
                  <a:pt x="15562" y="5553"/>
                </a:cubicBezTo>
                <a:cubicBezTo>
                  <a:pt x="15292" y="5553"/>
                  <a:pt x="15072" y="5774"/>
                  <a:pt x="15072" y="6044"/>
                </a:cubicBezTo>
                <a:cubicBezTo>
                  <a:pt x="15072" y="6217"/>
                  <a:pt x="15166" y="6361"/>
                  <a:pt x="15300" y="6449"/>
                </a:cubicBezTo>
                <a:lnTo>
                  <a:pt x="15299" y="6451"/>
                </a:lnTo>
                <a:cubicBezTo>
                  <a:pt x="16709" y="7271"/>
                  <a:pt x="17673" y="8909"/>
                  <a:pt x="17673" y="10800"/>
                </a:cubicBezTo>
                <a:cubicBezTo>
                  <a:pt x="17673" y="12689"/>
                  <a:pt x="16712" y="14326"/>
                  <a:pt x="15305" y="15146"/>
                </a:cubicBezTo>
                <a:lnTo>
                  <a:pt x="15309" y="15152"/>
                </a:lnTo>
                <a:cubicBezTo>
                  <a:pt x="15174" y="15239"/>
                  <a:pt x="15080" y="15384"/>
                  <a:pt x="15080" y="15556"/>
                </a:cubicBezTo>
                <a:cubicBezTo>
                  <a:pt x="15080" y="15827"/>
                  <a:pt x="15300" y="16047"/>
                  <a:pt x="15571" y="16047"/>
                </a:cubicBezTo>
                <a:cubicBezTo>
                  <a:pt x="15661" y="16047"/>
                  <a:pt x="15739" y="16017"/>
                  <a:pt x="15812" y="15975"/>
                </a:cubicBezTo>
                <a:lnTo>
                  <a:pt x="15819" y="15985"/>
                </a:lnTo>
                <a:cubicBezTo>
                  <a:pt x="17507" y="14990"/>
                  <a:pt x="18655" y="13042"/>
                  <a:pt x="18655" y="10800"/>
                </a:cubicBezTo>
                <a:cubicBezTo>
                  <a:pt x="18655" y="8556"/>
                  <a:pt x="17503" y="6606"/>
                  <a:pt x="15811" y="5611"/>
                </a:cubicBezTo>
              </a:path>
            </a:pathLst>
          </a:custGeom>
          <a:solidFill>
            <a:srgbClr val="E2BB19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11" name="TextBox 9"/>
          <p:cNvSpPr txBox="1"/>
          <p:nvPr/>
        </p:nvSpPr>
        <p:spPr>
          <a:xfrm>
            <a:off x="10037233" y="4677517"/>
            <a:ext cx="1820532" cy="357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120000"/>
              </a:lnSpc>
              <a:defRPr sz="1000" spc="200">
                <a:solidFill>
                  <a:srgbClr val="FFFFFF"/>
                </a:solidFill>
                <a:latin typeface="Titillium"/>
                <a:ea typeface="Titillium"/>
                <a:cs typeface="Titillium"/>
                <a:sym typeface="Titillium"/>
              </a:defRPr>
            </a:lvl1pPr>
          </a:lstStyle>
          <a:p>
            <a:r>
              <a:rPr lang="pt-BR" dirty="0"/>
              <a:t>PREVIDÊNCIA É UMA PAUTA DO BRASIL</a:t>
            </a:r>
            <a:endParaRPr dirty="0"/>
          </a:p>
        </p:txBody>
      </p:sp>
      <p:sp>
        <p:nvSpPr>
          <p:cNvPr id="812" name="Straight Connector 8"/>
          <p:cNvSpPr/>
          <p:nvPr/>
        </p:nvSpPr>
        <p:spPr>
          <a:xfrm>
            <a:off x="11079344" y="4423031"/>
            <a:ext cx="691244" cy="1"/>
          </a:xfrm>
          <a:prstGeom prst="line">
            <a:avLst/>
          </a:prstGeom>
          <a:ln w="25400">
            <a:solidFill>
              <a:srgbClr val="FFFFFF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09" name="TextBox 5"/>
          <p:cNvSpPr txBox="1"/>
          <p:nvPr/>
        </p:nvSpPr>
        <p:spPr>
          <a:xfrm>
            <a:off x="406174" y="82061"/>
            <a:ext cx="8331357" cy="68033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685800">
              <a:lnSpc>
                <a:spcPct val="150000"/>
              </a:lnSpc>
              <a:spcBef>
                <a:spcPts val="700"/>
              </a:spcBef>
              <a:buFont typeface="Arial"/>
              <a:defRPr sz="1600">
                <a:solidFill>
                  <a:srgbClr val="737572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lang="pt-BR" dirty="0">
                <a:solidFill>
                  <a:schemeClr val="bg2"/>
                </a:solidFill>
              </a:rPr>
              <a:t>A questão é séria porque leva ao aumento da taxa de juros. O país todo paga pelo desequilíbrio da Previdência. E esses privilégios, que estão sendo defendidos, têm um custo altíssimo</a:t>
            </a:r>
          </a:p>
          <a:p>
            <a:pPr defTabSz="685800">
              <a:spcBef>
                <a:spcPts val="700"/>
              </a:spcBef>
              <a:buFont typeface="Arial"/>
              <a:defRPr sz="1600">
                <a:solidFill>
                  <a:srgbClr val="737572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lang="pt-BR" b="1" dirty="0">
                <a:solidFill>
                  <a:schemeClr val="bg2"/>
                </a:solidFill>
              </a:rPr>
              <a:t>Fernando Henrique Cardoso</a:t>
            </a:r>
          </a:p>
          <a:p>
            <a:pPr defTabSz="685800">
              <a:spcBef>
                <a:spcPts val="700"/>
              </a:spcBef>
              <a:buFont typeface="Arial"/>
              <a:defRPr sz="1600">
                <a:solidFill>
                  <a:srgbClr val="737572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 lang="pt-BR" dirty="0">
              <a:solidFill>
                <a:schemeClr val="bg2"/>
              </a:solidFill>
            </a:endParaRPr>
          </a:p>
          <a:p>
            <a:pPr defTabSz="685800">
              <a:spcBef>
                <a:spcPts val="700"/>
              </a:spcBef>
              <a:buFont typeface="Arial"/>
              <a:defRPr sz="1600">
                <a:solidFill>
                  <a:srgbClr val="737572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lang="pt-BR" dirty="0">
                <a:solidFill>
                  <a:schemeClr val="bg2"/>
                </a:solidFill>
              </a:rPr>
              <a:t>Acho que a Previdência, de vez em quando, deve ser reformada. Na medida que é provado cientificamente a nossa longevidade, a gente não pode ficar com a mesma lei feita há cinquenta anos</a:t>
            </a:r>
          </a:p>
          <a:p>
            <a:pPr defTabSz="685800">
              <a:spcBef>
                <a:spcPts val="700"/>
              </a:spcBef>
              <a:buFont typeface="Arial"/>
              <a:defRPr sz="1600">
                <a:solidFill>
                  <a:srgbClr val="737572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lang="pt-BR" b="1" dirty="0">
                <a:solidFill>
                  <a:schemeClr val="bg2"/>
                </a:solidFill>
              </a:rPr>
              <a:t>Luiz Inácio Lula da Silva</a:t>
            </a:r>
          </a:p>
          <a:p>
            <a:pPr defTabSz="685800">
              <a:spcBef>
                <a:spcPts val="700"/>
              </a:spcBef>
              <a:buFont typeface="Arial"/>
              <a:defRPr sz="1600">
                <a:solidFill>
                  <a:srgbClr val="737572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 lang="pt-BR" dirty="0">
              <a:solidFill>
                <a:schemeClr val="bg2"/>
              </a:solidFill>
            </a:endParaRPr>
          </a:p>
          <a:p>
            <a:pPr defTabSz="685800">
              <a:spcBef>
                <a:spcPts val="700"/>
              </a:spcBef>
              <a:buFont typeface="Arial"/>
              <a:defRPr sz="1600">
                <a:solidFill>
                  <a:srgbClr val="737572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lang="pt-BR" dirty="0">
                <a:solidFill>
                  <a:schemeClr val="bg2"/>
                </a:solidFill>
              </a:rPr>
              <a:t>Nesse momento, nos cabe enfrentar o desafio maior para a política fiscal no Brasil e para vários países do mundo, que é a sustentabilidade da Previdência Social em um contexto de envelhecimento da população</a:t>
            </a:r>
          </a:p>
          <a:p>
            <a:pPr defTabSz="685800">
              <a:spcBef>
                <a:spcPts val="700"/>
              </a:spcBef>
              <a:buFont typeface="Arial"/>
              <a:defRPr sz="1600">
                <a:solidFill>
                  <a:srgbClr val="737572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lang="pt-BR" b="1" dirty="0">
                <a:solidFill>
                  <a:schemeClr val="bg2"/>
                </a:solidFill>
              </a:rPr>
              <a:t>Dilma Rousseff</a:t>
            </a:r>
          </a:p>
          <a:p>
            <a:pPr defTabSz="685800">
              <a:spcBef>
                <a:spcPts val="700"/>
              </a:spcBef>
              <a:buFont typeface="Arial"/>
              <a:defRPr sz="1600">
                <a:solidFill>
                  <a:srgbClr val="737572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 lang="pt-BR" dirty="0">
              <a:solidFill>
                <a:schemeClr val="bg2"/>
              </a:solidFill>
            </a:endParaRPr>
          </a:p>
          <a:p>
            <a:pPr defTabSz="685800">
              <a:spcBef>
                <a:spcPts val="700"/>
              </a:spcBef>
              <a:buFont typeface="Arial"/>
              <a:defRPr sz="1600">
                <a:solidFill>
                  <a:srgbClr val="737572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lang="pt-BR" sz="1600" dirty="0">
                <a:solidFill>
                  <a:schemeClr val="bg2"/>
                </a:solidFill>
                <a:sym typeface="Helvetica"/>
              </a:rPr>
              <a:t>Se não fizermos hoje uma readequação previdenciária, você vai ter prejuízo. Porque acontecerá o que aconteceu na Grécia, o que aconteceu em Portugal, o que aconteceu em muitos espaços universais. Você tem que readequar a Previdência para continuar recebendo a aposentadoria</a:t>
            </a:r>
          </a:p>
          <a:p>
            <a:pPr defTabSz="685800">
              <a:spcBef>
                <a:spcPts val="700"/>
              </a:spcBef>
              <a:buFont typeface="Arial"/>
              <a:defRPr sz="1600">
                <a:solidFill>
                  <a:srgbClr val="737572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lang="pt-BR" b="1" dirty="0">
                <a:solidFill>
                  <a:schemeClr val="bg2"/>
                </a:solidFill>
              </a:rPr>
              <a:t>Michel Temer</a:t>
            </a:r>
          </a:p>
          <a:p>
            <a:pPr defTabSz="685800">
              <a:spcBef>
                <a:spcPts val="700"/>
              </a:spcBef>
              <a:buFont typeface="Arial"/>
              <a:defRPr sz="1600">
                <a:solidFill>
                  <a:srgbClr val="737572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 lang="pt-BR" dirty="0">
              <a:solidFill>
                <a:schemeClr val="bg2"/>
              </a:solidFill>
            </a:endParaRPr>
          </a:p>
          <a:p>
            <a:pPr defTabSz="685800">
              <a:spcBef>
                <a:spcPts val="700"/>
              </a:spcBef>
              <a:buFont typeface="Arial"/>
              <a:defRPr sz="1600">
                <a:solidFill>
                  <a:srgbClr val="737572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lang="pt-BR" dirty="0">
                <a:solidFill>
                  <a:schemeClr val="bg2"/>
                </a:solidFill>
              </a:rPr>
              <a:t>Estamos concebendo uma proposta moderna e, ao mesmo tempo, fraterna, que conjuga o equilíbrio atuarial com o amparo a quem mais precisa, separando ‘previdência’ de ‘assistência’, ao tempo em que combate fraudes e privilégios</a:t>
            </a:r>
            <a:endParaRPr lang="pt-BR" b="1" dirty="0">
              <a:solidFill>
                <a:schemeClr val="bg2"/>
              </a:solidFill>
            </a:endParaRPr>
          </a:p>
          <a:p>
            <a:pPr defTabSz="685800">
              <a:spcBef>
                <a:spcPts val="700"/>
              </a:spcBef>
              <a:buFont typeface="Arial"/>
              <a:defRPr sz="1600">
                <a:solidFill>
                  <a:srgbClr val="737572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lang="pt-BR" b="1" dirty="0">
                <a:solidFill>
                  <a:schemeClr val="bg2"/>
                </a:solidFill>
              </a:rPr>
              <a:t>Jair Bolsonaro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B3EA5F9A-F6EE-884A-8D0A-91108C1B7216}"/>
              </a:ext>
            </a:extLst>
          </p:cNvPr>
          <p:cNvSpPr txBox="1"/>
          <p:nvPr/>
        </p:nvSpPr>
        <p:spPr>
          <a:xfrm>
            <a:off x="7290434" y="329142"/>
            <a:ext cx="286844" cy="76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dirty="0">
                <a:solidFill>
                  <a:schemeClr val="bg2"/>
                </a:solidFill>
              </a:rPr>
              <a:t>”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xmlns="" id="{830BEB37-BEF2-7F44-B382-CC2FD7690BF3}"/>
              </a:ext>
            </a:extLst>
          </p:cNvPr>
          <p:cNvSpPr txBox="1"/>
          <p:nvPr/>
        </p:nvSpPr>
        <p:spPr>
          <a:xfrm>
            <a:off x="117849" y="-78655"/>
            <a:ext cx="431747" cy="76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dirty="0">
                <a:solidFill>
                  <a:schemeClr val="bg2"/>
                </a:solidFill>
              </a:rPr>
              <a:t>“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xmlns="" id="{249DA244-6AF2-084C-AD43-AEE16206C721}"/>
              </a:ext>
            </a:extLst>
          </p:cNvPr>
          <p:cNvSpPr txBox="1"/>
          <p:nvPr/>
        </p:nvSpPr>
        <p:spPr>
          <a:xfrm>
            <a:off x="8652944" y="1642768"/>
            <a:ext cx="286844" cy="76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dirty="0">
                <a:solidFill>
                  <a:schemeClr val="bg2"/>
                </a:solidFill>
              </a:rPr>
              <a:t>”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xmlns="" id="{A2DC7286-0FE0-3648-8BAB-289209F01F42}"/>
              </a:ext>
            </a:extLst>
          </p:cNvPr>
          <p:cNvSpPr txBox="1"/>
          <p:nvPr/>
        </p:nvSpPr>
        <p:spPr>
          <a:xfrm>
            <a:off x="119330" y="1333306"/>
            <a:ext cx="431747" cy="76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dirty="0">
                <a:solidFill>
                  <a:schemeClr val="bg2"/>
                </a:solidFill>
              </a:rPr>
              <a:t>“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xmlns="" id="{4D4B5C7F-1CE4-6C4C-BF85-4C37F77B4E29}"/>
              </a:ext>
            </a:extLst>
          </p:cNvPr>
          <p:cNvSpPr txBox="1"/>
          <p:nvPr/>
        </p:nvSpPr>
        <p:spPr>
          <a:xfrm>
            <a:off x="1410129" y="3099845"/>
            <a:ext cx="286844" cy="76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dirty="0">
                <a:solidFill>
                  <a:schemeClr val="bg2"/>
                </a:solidFill>
              </a:rPr>
              <a:t>”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xmlns="" id="{ABB9736E-D928-8641-A2A4-87B75C1C65B6}"/>
              </a:ext>
            </a:extLst>
          </p:cNvPr>
          <p:cNvSpPr txBox="1"/>
          <p:nvPr/>
        </p:nvSpPr>
        <p:spPr>
          <a:xfrm>
            <a:off x="119330" y="2591435"/>
            <a:ext cx="431747" cy="76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dirty="0">
                <a:solidFill>
                  <a:schemeClr val="bg2"/>
                </a:solidFill>
              </a:rPr>
              <a:t>“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xmlns="" id="{A4441857-BE21-9C49-B0F0-A7E01E6302A7}"/>
              </a:ext>
            </a:extLst>
          </p:cNvPr>
          <p:cNvSpPr txBox="1"/>
          <p:nvPr/>
        </p:nvSpPr>
        <p:spPr>
          <a:xfrm>
            <a:off x="7954491" y="4632700"/>
            <a:ext cx="286844" cy="76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dirty="0">
                <a:solidFill>
                  <a:schemeClr val="bg2"/>
                </a:solidFill>
              </a:rPr>
              <a:t>”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xmlns="" id="{9EAC02D2-DF24-E649-BD3C-A672D044B458}"/>
              </a:ext>
            </a:extLst>
          </p:cNvPr>
          <p:cNvSpPr txBox="1"/>
          <p:nvPr/>
        </p:nvSpPr>
        <p:spPr>
          <a:xfrm>
            <a:off x="117849" y="4081451"/>
            <a:ext cx="431747" cy="76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dirty="0">
                <a:solidFill>
                  <a:schemeClr val="bg2"/>
                </a:solidFill>
              </a:rPr>
              <a:t>“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xmlns="" id="{F1940BC9-BE1E-EE4A-B77A-70951B30DF37}"/>
              </a:ext>
            </a:extLst>
          </p:cNvPr>
          <p:cNvSpPr txBox="1"/>
          <p:nvPr/>
        </p:nvSpPr>
        <p:spPr>
          <a:xfrm>
            <a:off x="3100490" y="6112336"/>
            <a:ext cx="286844" cy="76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dirty="0">
                <a:solidFill>
                  <a:schemeClr val="bg2"/>
                </a:solidFill>
              </a:rPr>
              <a:t>”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xmlns="" id="{F3DE3D21-8D51-E244-A1A0-3AC3F2B8E9E6}"/>
              </a:ext>
            </a:extLst>
          </p:cNvPr>
          <p:cNvSpPr txBox="1"/>
          <p:nvPr/>
        </p:nvSpPr>
        <p:spPr>
          <a:xfrm>
            <a:off x="119330" y="5557072"/>
            <a:ext cx="431747" cy="76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dirty="0">
                <a:solidFill>
                  <a:schemeClr val="bg2"/>
                </a:solidFill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42748250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 descr="TextBox 41">
            <a:extLst>
              <a:ext uri="{FF2B5EF4-FFF2-40B4-BE49-F238E27FC236}">
                <a16:creationId xmlns:a16="http://schemas.microsoft.com/office/drawing/2014/main" xmlns="" id="{B98E23B6-4B60-4327-AAD6-367810A50910}"/>
              </a:ext>
            </a:extLst>
          </p:cNvPr>
          <p:cNvSpPr txBox="1">
            <a:spLocks/>
          </p:cNvSpPr>
          <p:nvPr/>
        </p:nvSpPr>
        <p:spPr bwMode="auto">
          <a:xfrm>
            <a:off x="557445" y="1017644"/>
            <a:ext cx="7593765" cy="1000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22860" tIns="22860" rIns="22860" bIns="22860">
            <a:spAutoFit/>
          </a:bodyPr>
          <a:lstStyle>
            <a:lvl1pPr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3800" b="1" dirty="0">
                <a:solidFill>
                  <a:srgbClr val="333B3B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Brasileiros já </a:t>
            </a:r>
            <a:r>
              <a:rPr lang="pt-BR" altLang="pt-BR" sz="2400" b="1" dirty="0">
                <a:solidFill>
                  <a:srgbClr val="333B3B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reconhecem necessidade da </a:t>
            </a:r>
          </a:p>
          <a:p>
            <a:pPr eaLnBrk="1"/>
            <a:r>
              <a:rPr lang="pt-BR" altLang="pt-BR" sz="2400" b="1" dirty="0">
                <a:solidFill>
                  <a:srgbClr val="333B3B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Nova Previdência</a:t>
            </a:r>
          </a:p>
        </p:txBody>
      </p:sp>
      <p:sp>
        <p:nvSpPr>
          <p:cNvPr id="10243" name="Text Box 2" descr="TextBox 33">
            <a:extLst>
              <a:ext uri="{FF2B5EF4-FFF2-40B4-BE49-F238E27FC236}">
                <a16:creationId xmlns:a16="http://schemas.microsoft.com/office/drawing/2014/main" xmlns="" id="{30857CA7-3705-4F6C-81F5-4940C18B81D4}"/>
              </a:ext>
            </a:extLst>
          </p:cNvPr>
          <p:cNvSpPr txBox="1">
            <a:spLocks/>
          </p:cNvSpPr>
          <p:nvPr/>
        </p:nvSpPr>
        <p:spPr bwMode="auto">
          <a:xfrm>
            <a:off x="511175" y="312738"/>
            <a:ext cx="119712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22860" tIns="22860" rIns="22860" bIns="22860">
            <a:spAutoFit/>
          </a:bodyPr>
          <a:lstStyle>
            <a:lvl1pPr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1100" dirty="0">
                <a:solidFill>
                  <a:srgbClr val="333B3B"/>
                </a:solidFill>
                <a:latin typeface="+mn-lt"/>
                <a:sym typeface="Helvetica" panose="020B0604020202020204" pitchFamily="34" charset="0"/>
              </a:rPr>
              <a:t>NOVA PREVIDÊNCIA</a:t>
            </a:r>
          </a:p>
        </p:txBody>
      </p:sp>
      <p:sp>
        <p:nvSpPr>
          <p:cNvPr id="10244" name="Text Box 3" descr="Rectangle 17">
            <a:extLst>
              <a:ext uri="{FF2B5EF4-FFF2-40B4-BE49-F238E27FC236}">
                <a16:creationId xmlns:a16="http://schemas.microsoft.com/office/drawing/2014/main" xmlns="" id="{C2E70B90-4FBB-432A-A2C8-CACF2D5ED013}"/>
              </a:ext>
            </a:extLst>
          </p:cNvPr>
          <p:cNvSpPr txBox="1">
            <a:spLocks/>
          </p:cNvSpPr>
          <p:nvPr/>
        </p:nvSpPr>
        <p:spPr bwMode="auto">
          <a:xfrm>
            <a:off x="5879976" y="6653698"/>
            <a:ext cx="6312024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22860" tIns="22860" rIns="22860" bIns="22860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900" i="1" dirty="0">
                <a:solidFill>
                  <a:srgbClr val="737572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A soma dos percentuais pode diferir de 100% por questões de arredondamento. Fonte: CNI / IBOPE – Maio de 2019</a:t>
            </a:r>
          </a:p>
        </p:txBody>
      </p:sp>
      <p:sp>
        <p:nvSpPr>
          <p:cNvPr id="10284" name="Text Box 43" descr="Subtitle 2">
            <a:extLst>
              <a:ext uri="{FF2B5EF4-FFF2-40B4-BE49-F238E27FC236}">
                <a16:creationId xmlns:a16="http://schemas.microsoft.com/office/drawing/2014/main" xmlns="" id="{D2B4C27C-3851-45C5-A416-657217754031}"/>
              </a:ext>
            </a:extLst>
          </p:cNvPr>
          <p:cNvSpPr txBox="1">
            <a:spLocks/>
          </p:cNvSpPr>
          <p:nvPr/>
        </p:nvSpPr>
        <p:spPr bwMode="auto">
          <a:xfrm>
            <a:off x="568439" y="2366854"/>
            <a:ext cx="2416474" cy="1554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4359" tIns="54359" rIns="54359" bIns="54359">
            <a:spAutoFit/>
          </a:bodyPr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2000" dirty="0">
                <a:latin typeface="Helvetica" panose="020B0604020202020204" pitchFamily="34" charset="0"/>
                <a:sym typeface="Helvetica" panose="020B0604020202020204" pitchFamily="34" charset="0"/>
              </a:rPr>
              <a:t>Percepção da sociedade mudou</a:t>
            </a:r>
          </a:p>
          <a:p>
            <a:pPr eaLnBrk="1">
              <a:lnSpc>
                <a:spcPct val="90000"/>
              </a:lnSpc>
              <a:spcBef>
                <a:spcPts val="300"/>
              </a:spcBef>
            </a:pPr>
            <a:endParaRPr lang="pt-BR" altLang="pt-BR" sz="1400" dirty="0">
              <a:solidFill>
                <a:srgbClr val="737572"/>
              </a:solidFill>
              <a:latin typeface="Helvetica" panose="020B0604020202020204" pitchFamily="34" charset="0"/>
              <a:sym typeface="Helvetica" panose="020B0604020202020204" pitchFamily="34" charset="0"/>
            </a:endParaRPr>
          </a:p>
          <a:p>
            <a:pPr eaLnBrk="1">
              <a:lnSpc>
                <a:spcPct val="90000"/>
              </a:lnSpc>
              <a:spcBef>
                <a:spcPts val="300"/>
              </a:spcBef>
            </a:pPr>
            <a:r>
              <a:rPr lang="pt-BR" altLang="pt-BR" sz="1400" dirty="0">
                <a:solidFill>
                  <a:srgbClr val="737572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-59% concordam que é preciso mudar a Previdência.</a:t>
            </a:r>
          </a:p>
          <a:p>
            <a:pPr eaLnBrk="1">
              <a:lnSpc>
                <a:spcPct val="90000"/>
              </a:lnSpc>
              <a:spcBef>
                <a:spcPts val="300"/>
              </a:spcBef>
            </a:pPr>
            <a:endParaRPr lang="pt-BR" altLang="pt-BR" sz="1400" dirty="0">
              <a:solidFill>
                <a:srgbClr val="737572"/>
              </a:solidFill>
              <a:latin typeface="Helvetica" panose="020B0604020202020204" pitchFamily="34" charset="0"/>
              <a:sym typeface="Helvetica" panose="020B0604020202020204" pitchFamily="34" charset="0"/>
            </a:endParaRPr>
          </a:p>
        </p:txBody>
      </p:sp>
      <p:sp>
        <p:nvSpPr>
          <p:cNvPr id="10286" name="AutoShape 45">
            <a:extLst>
              <a:ext uri="{FF2B5EF4-FFF2-40B4-BE49-F238E27FC236}">
                <a16:creationId xmlns:a16="http://schemas.microsoft.com/office/drawing/2014/main" xmlns="" id="{C79448E1-6B2C-4C41-8D5F-F45A24332EE6}"/>
              </a:ext>
            </a:extLst>
          </p:cNvPr>
          <p:cNvSpPr>
            <a:spLocks/>
          </p:cNvSpPr>
          <p:nvPr/>
        </p:nvSpPr>
        <p:spPr bwMode="auto">
          <a:xfrm rot="-2700000">
            <a:off x="10826750" y="2647950"/>
            <a:ext cx="2462213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C3C7C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0287" name="AutoShape 46">
            <a:extLst>
              <a:ext uri="{FF2B5EF4-FFF2-40B4-BE49-F238E27FC236}">
                <a16:creationId xmlns:a16="http://schemas.microsoft.com/office/drawing/2014/main" xmlns="" id="{2EAA582F-E60D-47E7-8432-AB27706F2357}"/>
              </a:ext>
            </a:extLst>
          </p:cNvPr>
          <p:cNvSpPr>
            <a:spLocks/>
          </p:cNvSpPr>
          <p:nvPr/>
        </p:nvSpPr>
        <p:spPr bwMode="auto">
          <a:xfrm rot="-2700000">
            <a:off x="8909050" y="-1233488"/>
            <a:ext cx="2462213" cy="2460626"/>
          </a:xfrm>
          <a:prstGeom prst="roundRect">
            <a:avLst>
              <a:gd name="adj" fmla="val 3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0288" name="AutoShape 47">
            <a:extLst>
              <a:ext uri="{FF2B5EF4-FFF2-40B4-BE49-F238E27FC236}">
                <a16:creationId xmlns:a16="http://schemas.microsoft.com/office/drawing/2014/main" xmlns="" id="{B7F7FD2A-9238-4B1E-935F-503829B05610}"/>
              </a:ext>
            </a:extLst>
          </p:cNvPr>
          <p:cNvSpPr>
            <a:spLocks/>
          </p:cNvSpPr>
          <p:nvPr/>
        </p:nvSpPr>
        <p:spPr bwMode="auto">
          <a:xfrm rot="-2700000">
            <a:off x="10826750" y="708025"/>
            <a:ext cx="2462213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E2BB1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0289" name="AutoShape 48">
            <a:extLst>
              <a:ext uri="{FF2B5EF4-FFF2-40B4-BE49-F238E27FC236}">
                <a16:creationId xmlns:a16="http://schemas.microsoft.com/office/drawing/2014/main" xmlns="" id="{470C6149-2164-4BDF-A8C8-32E1F9508F1F}"/>
              </a:ext>
            </a:extLst>
          </p:cNvPr>
          <p:cNvSpPr>
            <a:spLocks/>
          </p:cNvSpPr>
          <p:nvPr/>
        </p:nvSpPr>
        <p:spPr bwMode="auto">
          <a:xfrm rot="-2700000">
            <a:off x="10826750" y="-1233488"/>
            <a:ext cx="2462213" cy="2460626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38553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0290" name="Rectangle 49">
            <a:extLst>
              <a:ext uri="{FF2B5EF4-FFF2-40B4-BE49-F238E27FC236}">
                <a16:creationId xmlns:a16="http://schemas.microsoft.com/office/drawing/2014/main" xmlns="" id="{5A0B3D04-C8DC-4920-83F2-157F3E96FBB5}"/>
              </a:ext>
            </a:extLst>
          </p:cNvPr>
          <p:cNvSpPr>
            <a:spLocks/>
          </p:cNvSpPr>
          <p:nvPr/>
        </p:nvSpPr>
        <p:spPr bwMode="auto">
          <a:xfrm>
            <a:off x="624002" y="2293829"/>
            <a:ext cx="690562" cy="25400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graphicFrame>
        <p:nvGraphicFramePr>
          <p:cNvPr id="13" name="Espaço Reservado para Conteúdo 5">
            <a:extLst>
              <a:ext uri="{FF2B5EF4-FFF2-40B4-BE49-F238E27FC236}">
                <a16:creationId xmlns:a16="http://schemas.microsoft.com/office/drawing/2014/main" xmlns="" id="{DCACD92C-E7F4-4015-A01A-C49DB728B7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6189014"/>
              </p:ext>
            </p:extLst>
          </p:nvPr>
        </p:nvGraphicFramePr>
        <p:xfrm>
          <a:off x="4439816" y="814437"/>
          <a:ext cx="6949190" cy="5349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Espaço Reservado para Conteúdo 5">
            <a:extLst>
              <a:ext uri="{FF2B5EF4-FFF2-40B4-BE49-F238E27FC236}">
                <a16:creationId xmlns:a16="http://schemas.microsoft.com/office/drawing/2014/main" xmlns="" id="{0CFC829C-03C0-4718-8A91-3AC4849C97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1412065"/>
              </p:ext>
            </p:extLst>
          </p:nvPr>
        </p:nvGraphicFramePr>
        <p:xfrm>
          <a:off x="2567608" y="448976"/>
          <a:ext cx="9196378" cy="6076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E802A94B-FB16-9847-BB3A-7CDED1A3E117}"/>
              </a:ext>
            </a:extLst>
          </p:cNvPr>
          <p:cNvSpPr txBox="1"/>
          <p:nvPr/>
        </p:nvSpPr>
        <p:spPr>
          <a:xfrm>
            <a:off x="3431074" y="5497133"/>
            <a:ext cx="4516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/>
              <a:t>Concorda</a:t>
            </a:r>
            <a:r>
              <a:rPr lang="en-US" sz="1400" i="1" dirty="0"/>
              <a:t> </a:t>
            </a:r>
            <a:r>
              <a:rPr lang="en-US" sz="1400" i="1" dirty="0" err="1"/>
              <a:t>ou</a:t>
            </a:r>
            <a:r>
              <a:rPr lang="en-US" sz="1400" i="1" dirty="0"/>
              <a:t> </a:t>
            </a:r>
            <a:r>
              <a:rPr lang="en-US" sz="1400" i="1" dirty="0" err="1"/>
              <a:t>discorda</a:t>
            </a:r>
            <a:r>
              <a:rPr lang="en-US" sz="1400" i="1" dirty="0"/>
              <a:t> que </a:t>
            </a:r>
            <a:r>
              <a:rPr lang="en-US" sz="1400" i="1" dirty="0" err="1"/>
              <a:t>é</a:t>
            </a:r>
            <a:r>
              <a:rPr lang="en-US" sz="1400" i="1" dirty="0"/>
              <a:t> </a:t>
            </a:r>
            <a:r>
              <a:rPr lang="en-US" sz="1400" i="1" dirty="0" err="1"/>
              <a:t>preciso</a:t>
            </a:r>
            <a:r>
              <a:rPr lang="en-US" sz="1400" i="1" dirty="0"/>
              <a:t> </a:t>
            </a:r>
            <a:r>
              <a:rPr lang="en-US" sz="1400" i="1" dirty="0" err="1"/>
              <a:t>reformar</a:t>
            </a:r>
            <a:r>
              <a:rPr lang="en-US" sz="1400" i="1" dirty="0"/>
              <a:t> a </a:t>
            </a:r>
            <a:r>
              <a:rPr lang="en-US" sz="1400" i="1" dirty="0" err="1"/>
              <a:t>Previdência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876833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1">
            <a:extLst>
              <a:ext uri="{FF2B5EF4-FFF2-40B4-BE49-F238E27FC236}">
                <a16:creationId xmlns:a16="http://schemas.microsoft.com/office/drawing/2014/main" xmlns="" id="{05516C0C-67E5-421B-81E6-D39C94B925BA}"/>
              </a:ext>
            </a:extLst>
          </p:cNvPr>
          <p:cNvSpPr>
            <a:spLocks/>
          </p:cNvSpPr>
          <p:nvPr/>
        </p:nvSpPr>
        <p:spPr bwMode="auto">
          <a:xfrm>
            <a:off x="4283297" y="-60325"/>
            <a:ext cx="8653463" cy="6978650"/>
          </a:xfrm>
          <a:custGeom>
            <a:avLst/>
            <a:gdLst>
              <a:gd name="T0" fmla="*/ 2147483646 w 21489"/>
              <a:gd name="T1" fmla="*/ 2147483646 h 21600"/>
              <a:gd name="T2" fmla="*/ 2147483646 w 21489"/>
              <a:gd name="T3" fmla="*/ 2147483646 h 21600"/>
              <a:gd name="T4" fmla="*/ 2147483646 w 21489"/>
              <a:gd name="T5" fmla="*/ 2147483646 h 21600"/>
              <a:gd name="T6" fmla="*/ 2147483646 w 21489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89" h="21600">
                <a:moveTo>
                  <a:pt x="19581" y="0"/>
                </a:moveTo>
                <a:lnTo>
                  <a:pt x="7510" y="0"/>
                </a:lnTo>
                <a:cubicBezTo>
                  <a:pt x="6563" y="885"/>
                  <a:pt x="5671" y="1860"/>
                  <a:pt x="4844" y="2916"/>
                </a:cubicBezTo>
                <a:cubicBezTo>
                  <a:pt x="3538" y="4584"/>
                  <a:pt x="2400" y="6444"/>
                  <a:pt x="1454" y="8455"/>
                </a:cubicBezTo>
                <a:cubicBezTo>
                  <a:pt x="576" y="9800"/>
                  <a:pt x="58" y="11483"/>
                  <a:pt x="5" y="13274"/>
                </a:cubicBezTo>
                <a:cubicBezTo>
                  <a:pt x="-111" y="17178"/>
                  <a:pt x="1987" y="20661"/>
                  <a:pt x="5030" y="21600"/>
                </a:cubicBezTo>
                <a:lnTo>
                  <a:pt x="21489" y="21600"/>
                </a:lnTo>
                <a:lnTo>
                  <a:pt x="21489" y="5236"/>
                </a:lnTo>
                <a:lnTo>
                  <a:pt x="19581" y="0"/>
                </a:lnTo>
                <a:close/>
              </a:path>
            </a:pathLst>
          </a:custGeom>
          <a:gradFill rotWithShape="0">
            <a:gsLst>
              <a:gs pos="0">
                <a:srgbClr val="127A0E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/>
          <a:lstStyle/>
          <a:p>
            <a:endParaRPr lang="pt-BR"/>
          </a:p>
        </p:txBody>
      </p:sp>
      <p:sp>
        <p:nvSpPr>
          <p:cNvPr id="9219" name="Text Box 2" descr="TextBox 7">
            <a:extLst>
              <a:ext uri="{FF2B5EF4-FFF2-40B4-BE49-F238E27FC236}">
                <a16:creationId xmlns:a16="http://schemas.microsoft.com/office/drawing/2014/main" xmlns="" id="{B97564EB-CA8B-4EAA-8024-DB1C48374C23}"/>
              </a:ext>
            </a:extLst>
          </p:cNvPr>
          <p:cNvSpPr txBox="1">
            <a:spLocks/>
          </p:cNvSpPr>
          <p:nvPr/>
        </p:nvSpPr>
        <p:spPr bwMode="auto">
          <a:xfrm>
            <a:off x="477838" y="1400175"/>
            <a:ext cx="2648802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4900" dirty="0">
                <a:solidFill>
                  <a:schemeClr val="accent4">
                    <a:lumMod val="75000"/>
                    <a:lumOff val="25000"/>
                  </a:schemeClr>
                </a:solidFill>
                <a:latin typeface="Titillium Light" charset="0"/>
                <a:sym typeface="Titillium Light" charset="0"/>
              </a:rPr>
              <a:t>O sistema </a:t>
            </a:r>
          </a:p>
          <a:p>
            <a:pPr eaLnBrk="1"/>
            <a:r>
              <a:rPr lang="pt-BR" altLang="pt-BR" sz="4900" dirty="0">
                <a:solidFill>
                  <a:schemeClr val="accent4">
                    <a:lumMod val="75000"/>
                    <a:lumOff val="25000"/>
                  </a:schemeClr>
                </a:solidFill>
                <a:latin typeface="Titillium Light" charset="0"/>
                <a:sym typeface="Titillium Light" charset="0"/>
              </a:rPr>
              <a:t>atual é:</a:t>
            </a:r>
          </a:p>
        </p:txBody>
      </p:sp>
      <p:grpSp>
        <p:nvGrpSpPr>
          <p:cNvPr id="9220" name="Group 3">
            <a:extLst>
              <a:ext uri="{FF2B5EF4-FFF2-40B4-BE49-F238E27FC236}">
                <a16:creationId xmlns:a16="http://schemas.microsoft.com/office/drawing/2014/main" xmlns="" id="{48083C71-263E-415E-B583-03BD601FD26A}"/>
              </a:ext>
            </a:extLst>
          </p:cNvPr>
          <p:cNvGrpSpPr>
            <a:grpSpLocks/>
          </p:cNvGrpSpPr>
          <p:nvPr/>
        </p:nvGrpSpPr>
        <p:grpSpPr bwMode="auto">
          <a:xfrm>
            <a:off x="7204075" y="765175"/>
            <a:ext cx="3230563" cy="2089150"/>
            <a:chOff x="0" y="0"/>
            <a:chExt cx="3229335" cy="2089201"/>
          </a:xfrm>
        </p:grpSpPr>
        <p:sp>
          <p:nvSpPr>
            <p:cNvPr id="9226" name="Text Box 4" descr="Rectangle 26">
              <a:extLst>
                <a:ext uri="{FF2B5EF4-FFF2-40B4-BE49-F238E27FC236}">
                  <a16:creationId xmlns:a16="http://schemas.microsoft.com/office/drawing/2014/main" xmlns="" id="{EE95352C-6B88-4E2B-8A56-E15C2A38A62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0" y="1482527"/>
              <a:ext cx="2905230" cy="606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45720" rIns="45720"/>
            <a:lstStyle>
              <a:lvl1pPr defTabSz="1827213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1pPr>
              <a:lvl2pPr marL="742950" indent="-285750" defTabSz="1827213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2pPr>
              <a:lvl3pPr marL="1143000" indent="-228600" defTabSz="1827213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3pPr>
              <a:lvl4pPr marL="1600200" indent="-228600" defTabSz="1827213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4pPr>
              <a:lvl5pPr marL="2057400" indent="-228600" defTabSz="1827213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9pPr>
            </a:lstStyle>
            <a:p>
              <a:pPr algn="ctr" eaLnBrk="1"/>
              <a:r>
                <a:rPr lang="pt-BR" altLang="pt-BR" sz="3000" b="1" dirty="0">
                  <a:solidFill>
                    <a:srgbClr val="FFFFFF"/>
                  </a:solidFill>
                  <a:latin typeface="Helvetica" panose="020B0604020202020204" pitchFamily="34" charset="0"/>
                  <a:sym typeface="Helvetica" panose="020B0604020202020204" pitchFamily="34" charset="0"/>
                </a:rPr>
                <a:t>Insustentável</a:t>
              </a:r>
            </a:p>
          </p:txBody>
        </p:sp>
        <p:sp>
          <p:nvSpPr>
            <p:cNvPr id="9227" name="AutoShape 5" descr="Shape 3861">
              <a:extLst>
                <a:ext uri="{FF2B5EF4-FFF2-40B4-BE49-F238E27FC236}">
                  <a16:creationId xmlns:a16="http://schemas.microsoft.com/office/drawing/2014/main" xmlns="" id="{7D8179D6-89C7-4DAD-B68E-F81A0DAD2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919" y="0"/>
              <a:ext cx="1521391" cy="1245997"/>
            </a:xfrm>
            <a:custGeom>
              <a:avLst/>
              <a:gdLst>
                <a:gd name="T0" fmla="*/ 2147483646 w 21600"/>
                <a:gd name="T1" fmla="*/ 2073069388 h 21600"/>
                <a:gd name="T2" fmla="*/ 2147483646 w 21600"/>
                <a:gd name="T3" fmla="*/ 2073069388 h 21600"/>
                <a:gd name="T4" fmla="*/ 2147483646 w 21600"/>
                <a:gd name="T5" fmla="*/ 2073069388 h 21600"/>
                <a:gd name="T6" fmla="*/ 2147483646 w 21600"/>
                <a:gd name="T7" fmla="*/ 20730693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0309" y="7214"/>
                  </a:moveTo>
                  <a:lnTo>
                    <a:pt x="9327" y="7214"/>
                  </a:lnTo>
                  <a:cubicBezTo>
                    <a:pt x="9056" y="7214"/>
                    <a:pt x="8836" y="7482"/>
                    <a:pt x="8836" y="7813"/>
                  </a:cubicBezTo>
                  <a:cubicBezTo>
                    <a:pt x="8836" y="8145"/>
                    <a:pt x="9056" y="8413"/>
                    <a:pt x="9327" y="8413"/>
                  </a:cubicBezTo>
                  <a:lnTo>
                    <a:pt x="10309" y="8413"/>
                  </a:lnTo>
                  <a:cubicBezTo>
                    <a:pt x="10580" y="8413"/>
                    <a:pt x="10800" y="8145"/>
                    <a:pt x="10800" y="7813"/>
                  </a:cubicBezTo>
                  <a:cubicBezTo>
                    <a:pt x="10800" y="7482"/>
                    <a:pt x="10580" y="7214"/>
                    <a:pt x="10309" y="7214"/>
                  </a:cubicBezTo>
                  <a:moveTo>
                    <a:pt x="7364" y="7214"/>
                  </a:moveTo>
                  <a:lnTo>
                    <a:pt x="6382" y="7214"/>
                  </a:lnTo>
                  <a:cubicBezTo>
                    <a:pt x="6110" y="7214"/>
                    <a:pt x="5891" y="7482"/>
                    <a:pt x="5891" y="7813"/>
                  </a:cubicBezTo>
                  <a:cubicBezTo>
                    <a:pt x="5891" y="8145"/>
                    <a:pt x="6110" y="8413"/>
                    <a:pt x="6382" y="8413"/>
                  </a:cubicBezTo>
                  <a:lnTo>
                    <a:pt x="7364" y="8413"/>
                  </a:lnTo>
                  <a:cubicBezTo>
                    <a:pt x="7635" y="8413"/>
                    <a:pt x="7855" y="8145"/>
                    <a:pt x="7855" y="7813"/>
                  </a:cubicBezTo>
                  <a:cubicBezTo>
                    <a:pt x="7855" y="7482"/>
                    <a:pt x="7635" y="7214"/>
                    <a:pt x="7364" y="7214"/>
                  </a:cubicBezTo>
                  <a:moveTo>
                    <a:pt x="10309" y="18004"/>
                  </a:moveTo>
                  <a:lnTo>
                    <a:pt x="9327" y="18004"/>
                  </a:lnTo>
                  <a:cubicBezTo>
                    <a:pt x="9056" y="18004"/>
                    <a:pt x="8836" y="18273"/>
                    <a:pt x="8836" y="18603"/>
                  </a:cubicBezTo>
                  <a:cubicBezTo>
                    <a:pt x="8836" y="18934"/>
                    <a:pt x="9056" y="19202"/>
                    <a:pt x="9327" y="19202"/>
                  </a:cubicBezTo>
                  <a:lnTo>
                    <a:pt x="10309" y="19202"/>
                  </a:lnTo>
                  <a:cubicBezTo>
                    <a:pt x="10580" y="19202"/>
                    <a:pt x="10800" y="18934"/>
                    <a:pt x="10800" y="18603"/>
                  </a:cubicBezTo>
                  <a:cubicBezTo>
                    <a:pt x="10800" y="18273"/>
                    <a:pt x="10580" y="18004"/>
                    <a:pt x="10309" y="18004"/>
                  </a:cubicBezTo>
                  <a:moveTo>
                    <a:pt x="13255" y="18004"/>
                  </a:moveTo>
                  <a:lnTo>
                    <a:pt x="12273" y="18004"/>
                  </a:lnTo>
                  <a:cubicBezTo>
                    <a:pt x="12001" y="18004"/>
                    <a:pt x="11782" y="18273"/>
                    <a:pt x="11782" y="18603"/>
                  </a:cubicBezTo>
                  <a:cubicBezTo>
                    <a:pt x="11782" y="18934"/>
                    <a:pt x="12001" y="19202"/>
                    <a:pt x="12273" y="19202"/>
                  </a:cubicBezTo>
                  <a:lnTo>
                    <a:pt x="13255" y="19202"/>
                  </a:lnTo>
                  <a:cubicBezTo>
                    <a:pt x="13526" y="19202"/>
                    <a:pt x="13745" y="18934"/>
                    <a:pt x="13745" y="18603"/>
                  </a:cubicBezTo>
                  <a:cubicBezTo>
                    <a:pt x="13745" y="18273"/>
                    <a:pt x="13526" y="18004"/>
                    <a:pt x="13255" y="18004"/>
                  </a:cubicBezTo>
                  <a:moveTo>
                    <a:pt x="20618" y="14407"/>
                  </a:moveTo>
                  <a:cubicBezTo>
                    <a:pt x="20618" y="15068"/>
                    <a:pt x="20178" y="15606"/>
                    <a:pt x="19636" y="15606"/>
                  </a:cubicBezTo>
                  <a:lnTo>
                    <a:pt x="16691" y="15606"/>
                  </a:lnTo>
                  <a:cubicBezTo>
                    <a:pt x="16148" y="15606"/>
                    <a:pt x="15709" y="15068"/>
                    <a:pt x="15709" y="14407"/>
                  </a:cubicBezTo>
                  <a:lnTo>
                    <a:pt x="15709" y="12009"/>
                  </a:lnTo>
                  <a:cubicBezTo>
                    <a:pt x="15709" y="11348"/>
                    <a:pt x="16148" y="10811"/>
                    <a:pt x="16691" y="10811"/>
                  </a:cubicBezTo>
                  <a:lnTo>
                    <a:pt x="19636" y="10811"/>
                  </a:lnTo>
                  <a:cubicBezTo>
                    <a:pt x="20178" y="10811"/>
                    <a:pt x="20618" y="11348"/>
                    <a:pt x="20618" y="12009"/>
                  </a:cubicBezTo>
                  <a:cubicBezTo>
                    <a:pt x="20618" y="12009"/>
                    <a:pt x="20618" y="14407"/>
                    <a:pt x="20618" y="14407"/>
                  </a:cubicBezTo>
                  <a:close/>
                  <a:moveTo>
                    <a:pt x="18655" y="19202"/>
                  </a:moveTo>
                  <a:cubicBezTo>
                    <a:pt x="18655" y="19864"/>
                    <a:pt x="18214" y="20401"/>
                    <a:pt x="17673" y="20401"/>
                  </a:cubicBezTo>
                  <a:lnTo>
                    <a:pt x="1964" y="20401"/>
                  </a:lnTo>
                  <a:cubicBezTo>
                    <a:pt x="1421" y="20401"/>
                    <a:pt x="982" y="19864"/>
                    <a:pt x="982" y="19202"/>
                  </a:cubicBezTo>
                  <a:lnTo>
                    <a:pt x="982" y="7214"/>
                  </a:lnTo>
                  <a:cubicBezTo>
                    <a:pt x="982" y="6553"/>
                    <a:pt x="1421" y="6015"/>
                    <a:pt x="1964" y="6015"/>
                  </a:cubicBezTo>
                  <a:lnTo>
                    <a:pt x="17673" y="6015"/>
                  </a:lnTo>
                  <a:cubicBezTo>
                    <a:pt x="18214" y="6015"/>
                    <a:pt x="18655" y="6553"/>
                    <a:pt x="18655" y="7214"/>
                  </a:cubicBezTo>
                  <a:lnTo>
                    <a:pt x="18655" y="9612"/>
                  </a:lnTo>
                  <a:lnTo>
                    <a:pt x="16691" y="9612"/>
                  </a:lnTo>
                  <a:cubicBezTo>
                    <a:pt x="15606" y="9612"/>
                    <a:pt x="14727" y="10685"/>
                    <a:pt x="14727" y="12009"/>
                  </a:cubicBezTo>
                  <a:lnTo>
                    <a:pt x="14727" y="14407"/>
                  </a:lnTo>
                  <a:cubicBezTo>
                    <a:pt x="14727" y="15731"/>
                    <a:pt x="15606" y="16805"/>
                    <a:pt x="16691" y="16805"/>
                  </a:cubicBezTo>
                  <a:lnTo>
                    <a:pt x="18655" y="16805"/>
                  </a:lnTo>
                  <a:cubicBezTo>
                    <a:pt x="18655" y="16805"/>
                    <a:pt x="18655" y="19202"/>
                    <a:pt x="18655" y="19202"/>
                  </a:cubicBezTo>
                  <a:close/>
                  <a:moveTo>
                    <a:pt x="982" y="4816"/>
                  </a:moveTo>
                  <a:cubicBezTo>
                    <a:pt x="982" y="4155"/>
                    <a:pt x="1420" y="3619"/>
                    <a:pt x="1963" y="3618"/>
                  </a:cubicBezTo>
                  <a:lnTo>
                    <a:pt x="1692" y="4850"/>
                  </a:lnTo>
                  <a:cubicBezTo>
                    <a:pt x="1436" y="4894"/>
                    <a:pt x="1197" y="4997"/>
                    <a:pt x="982" y="5149"/>
                  </a:cubicBezTo>
                  <a:cubicBezTo>
                    <a:pt x="982" y="5149"/>
                    <a:pt x="982" y="4816"/>
                    <a:pt x="982" y="4816"/>
                  </a:cubicBezTo>
                  <a:close/>
                  <a:moveTo>
                    <a:pt x="3451" y="1468"/>
                  </a:moveTo>
                  <a:lnTo>
                    <a:pt x="13684" y="4816"/>
                  </a:lnTo>
                  <a:lnTo>
                    <a:pt x="2716" y="4816"/>
                  </a:lnTo>
                  <a:cubicBezTo>
                    <a:pt x="2716" y="4816"/>
                    <a:pt x="3451" y="1468"/>
                    <a:pt x="3451" y="1468"/>
                  </a:cubicBezTo>
                  <a:close/>
                  <a:moveTo>
                    <a:pt x="16776" y="2583"/>
                  </a:moveTo>
                  <a:lnTo>
                    <a:pt x="16982" y="4654"/>
                  </a:lnTo>
                  <a:lnTo>
                    <a:pt x="12560" y="3208"/>
                  </a:lnTo>
                  <a:cubicBezTo>
                    <a:pt x="12560" y="3208"/>
                    <a:pt x="16776" y="2583"/>
                    <a:pt x="16776" y="2583"/>
                  </a:cubicBezTo>
                  <a:close/>
                  <a:moveTo>
                    <a:pt x="18655" y="4816"/>
                  </a:moveTo>
                  <a:lnTo>
                    <a:pt x="18655" y="5149"/>
                  </a:lnTo>
                  <a:cubicBezTo>
                    <a:pt x="18453" y="5006"/>
                    <a:pt x="18231" y="4904"/>
                    <a:pt x="17992" y="4856"/>
                  </a:cubicBezTo>
                  <a:lnTo>
                    <a:pt x="17871" y="3642"/>
                  </a:lnTo>
                  <a:cubicBezTo>
                    <a:pt x="18318" y="3755"/>
                    <a:pt x="18655" y="4238"/>
                    <a:pt x="18655" y="4816"/>
                  </a:cubicBezTo>
                  <a:moveTo>
                    <a:pt x="19636" y="9612"/>
                  </a:moveTo>
                  <a:lnTo>
                    <a:pt x="19636" y="4816"/>
                  </a:lnTo>
                  <a:cubicBezTo>
                    <a:pt x="19636" y="3525"/>
                    <a:pt x="18798" y="2480"/>
                    <a:pt x="17750" y="2428"/>
                  </a:cubicBezTo>
                  <a:lnTo>
                    <a:pt x="17633" y="1248"/>
                  </a:lnTo>
                  <a:lnTo>
                    <a:pt x="10020" y="2377"/>
                  </a:lnTo>
                  <a:lnTo>
                    <a:pt x="2757" y="0"/>
                  </a:lnTo>
                  <a:lnTo>
                    <a:pt x="2226" y="2419"/>
                  </a:lnTo>
                  <a:lnTo>
                    <a:pt x="1964" y="2419"/>
                  </a:lnTo>
                  <a:cubicBezTo>
                    <a:pt x="879" y="2419"/>
                    <a:pt x="0" y="3492"/>
                    <a:pt x="0" y="4816"/>
                  </a:cubicBezTo>
                  <a:lnTo>
                    <a:pt x="0" y="19202"/>
                  </a:lnTo>
                  <a:cubicBezTo>
                    <a:pt x="0" y="20526"/>
                    <a:pt x="879" y="21600"/>
                    <a:pt x="1964" y="21600"/>
                  </a:cubicBezTo>
                  <a:lnTo>
                    <a:pt x="17673" y="21600"/>
                  </a:lnTo>
                  <a:cubicBezTo>
                    <a:pt x="18757" y="21600"/>
                    <a:pt x="19636" y="20526"/>
                    <a:pt x="19636" y="19202"/>
                  </a:cubicBezTo>
                  <a:lnTo>
                    <a:pt x="19636" y="16805"/>
                  </a:lnTo>
                  <a:cubicBezTo>
                    <a:pt x="20721" y="16805"/>
                    <a:pt x="21600" y="15731"/>
                    <a:pt x="21600" y="14407"/>
                  </a:cubicBezTo>
                  <a:lnTo>
                    <a:pt x="21600" y="12009"/>
                  </a:lnTo>
                  <a:cubicBezTo>
                    <a:pt x="21600" y="10685"/>
                    <a:pt x="20721" y="9612"/>
                    <a:pt x="19636" y="9612"/>
                  </a:cubicBezTo>
                  <a:moveTo>
                    <a:pt x="13255" y="7214"/>
                  </a:moveTo>
                  <a:lnTo>
                    <a:pt x="12273" y="7214"/>
                  </a:lnTo>
                  <a:cubicBezTo>
                    <a:pt x="12001" y="7214"/>
                    <a:pt x="11782" y="7482"/>
                    <a:pt x="11782" y="7813"/>
                  </a:cubicBezTo>
                  <a:cubicBezTo>
                    <a:pt x="11782" y="8145"/>
                    <a:pt x="12001" y="8413"/>
                    <a:pt x="12273" y="8413"/>
                  </a:cubicBezTo>
                  <a:lnTo>
                    <a:pt x="13255" y="8413"/>
                  </a:lnTo>
                  <a:cubicBezTo>
                    <a:pt x="13526" y="8413"/>
                    <a:pt x="13745" y="8145"/>
                    <a:pt x="13745" y="7813"/>
                  </a:cubicBezTo>
                  <a:cubicBezTo>
                    <a:pt x="13745" y="7482"/>
                    <a:pt x="13526" y="7214"/>
                    <a:pt x="13255" y="7214"/>
                  </a:cubicBezTo>
                  <a:moveTo>
                    <a:pt x="16200" y="18004"/>
                  </a:moveTo>
                  <a:lnTo>
                    <a:pt x="15218" y="18004"/>
                  </a:lnTo>
                  <a:cubicBezTo>
                    <a:pt x="14947" y="18004"/>
                    <a:pt x="14727" y="18273"/>
                    <a:pt x="14727" y="18603"/>
                  </a:cubicBezTo>
                  <a:cubicBezTo>
                    <a:pt x="14727" y="18934"/>
                    <a:pt x="14947" y="19202"/>
                    <a:pt x="15218" y="19202"/>
                  </a:cubicBezTo>
                  <a:lnTo>
                    <a:pt x="16200" y="19202"/>
                  </a:lnTo>
                  <a:cubicBezTo>
                    <a:pt x="16471" y="19202"/>
                    <a:pt x="16691" y="18934"/>
                    <a:pt x="16691" y="18603"/>
                  </a:cubicBezTo>
                  <a:cubicBezTo>
                    <a:pt x="16691" y="18273"/>
                    <a:pt x="16471" y="18004"/>
                    <a:pt x="16200" y="18004"/>
                  </a:cubicBezTo>
                  <a:moveTo>
                    <a:pt x="17182" y="12609"/>
                  </a:moveTo>
                  <a:cubicBezTo>
                    <a:pt x="16910" y="12609"/>
                    <a:pt x="16691" y="12877"/>
                    <a:pt x="16691" y="13208"/>
                  </a:cubicBezTo>
                  <a:cubicBezTo>
                    <a:pt x="16691" y="13540"/>
                    <a:pt x="16910" y="13808"/>
                    <a:pt x="17182" y="13808"/>
                  </a:cubicBezTo>
                  <a:cubicBezTo>
                    <a:pt x="17453" y="13808"/>
                    <a:pt x="17673" y="13540"/>
                    <a:pt x="17673" y="13208"/>
                  </a:cubicBezTo>
                  <a:cubicBezTo>
                    <a:pt x="17673" y="12877"/>
                    <a:pt x="17453" y="12609"/>
                    <a:pt x="17182" y="12609"/>
                  </a:cubicBezTo>
                  <a:moveTo>
                    <a:pt x="4418" y="7214"/>
                  </a:moveTo>
                  <a:lnTo>
                    <a:pt x="3436" y="7214"/>
                  </a:lnTo>
                  <a:cubicBezTo>
                    <a:pt x="3165" y="7214"/>
                    <a:pt x="2945" y="7482"/>
                    <a:pt x="2945" y="7813"/>
                  </a:cubicBezTo>
                  <a:cubicBezTo>
                    <a:pt x="2945" y="8145"/>
                    <a:pt x="3165" y="8413"/>
                    <a:pt x="3436" y="8413"/>
                  </a:cubicBezTo>
                  <a:lnTo>
                    <a:pt x="4418" y="8413"/>
                  </a:lnTo>
                  <a:cubicBezTo>
                    <a:pt x="4690" y="8413"/>
                    <a:pt x="4909" y="8145"/>
                    <a:pt x="4909" y="7813"/>
                  </a:cubicBezTo>
                  <a:cubicBezTo>
                    <a:pt x="4909" y="7482"/>
                    <a:pt x="4690" y="7214"/>
                    <a:pt x="4418" y="7214"/>
                  </a:cubicBezTo>
                  <a:moveTo>
                    <a:pt x="15218" y="8413"/>
                  </a:moveTo>
                  <a:lnTo>
                    <a:pt x="16200" y="8413"/>
                  </a:lnTo>
                  <a:cubicBezTo>
                    <a:pt x="16471" y="8413"/>
                    <a:pt x="16691" y="8145"/>
                    <a:pt x="16691" y="7813"/>
                  </a:cubicBezTo>
                  <a:cubicBezTo>
                    <a:pt x="16691" y="7482"/>
                    <a:pt x="16471" y="7214"/>
                    <a:pt x="16200" y="7214"/>
                  </a:cubicBezTo>
                  <a:lnTo>
                    <a:pt x="15218" y="7214"/>
                  </a:lnTo>
                  <a:cubicBezTo>
                    <a:pt x="14947" y="7214"/>
                    <a:pt x="14727" y="7482"/>
                    <a:pt x="14727" y="7813"/>
                  </a:cubicBezTo>
                  <a:cubicBezTo>
                    <a:pt x="14727" y="8145"/>
                    <a:pt x="14947" y="8413"/>
                    <a:pt x="15218" y="8413"/>
                  </a:cubicBezTo>
                  <a:moveTo>
                    <a:pt x="7364" y="18004"/>
                  </a:moveTo>
                  <a:lnTo>
                    <a:pt x="6382" y="18004"/>
                  </a:lnTo>
                  <a:cubicBezTo>
                    <a:pt x="6110" y="18004"/>
                    <a:pt x="5891" y="18273"/>
                    <a:pt x="5891" y="18603"/>
                  </a:cubicBezTo>
                  <a:cubicBezTo>
                    <a:pt x="5891" y="18934"/>
                    <a:pt x="6110" y="19202"/>
                    <a:pt x="6382" y="19202"/>
                  </a:cubicBezTo>
                  <a:lnTo>
                    <a:pt x="7364" y="19202"/>
                  </a:lnTo>
                  <a:cubicBezTo>
                    <a:pt x="7635" y="19202"/>
                    <a:pt x="7855" y="18934"/>
                    <a:pt x="7855" y="18603"/>
                  </a:cubicBezTo>
                  <a:cubicBezTo>
                    <a:pt x="7855" y="18273"/>
                    <a:pt x="7635" y="18004"/>
                    <a:pt x="7364" y="18004"/>
                  </a:cubicBezTo>
                  <a:moveTo>
                    <a:pt x="4418" y="18004"/>
                  </a:moveTo>
                  <a:lnTo>
                    <a:pt x="3436" y="18004"/>
                  </a:lnTo>
                  <a:cubicBezTo>
                    <a:pt x="3165" y="18004"/>
                    <a:pt x="2945" y="18273"/>
                    <a:pt x="2945" y="18603"/>
                  </a:cubicBezTo>
                  <a:cubicBezTo>
                    <a:pt x="2945" y="18934"/>
                    <a:pt x="3165" y="19202"/>
                    <a:pt x="3436" y="19202"/>
                  </a:cubicBezTo>
                  <a:lnTo>
                    <a:pt x="4418" y="19202"/>
                  </a:lnTo>
                  <a:cubicBezTo>
                    <a:pt x="4690" y="19202"/>
                    <a:pt x="4909" y="18934"/>
                    <a:pt x="4909" y="18603"/>
                  </a:cubicBezTo>
                  <a:cubicBezTo>
                    <a:pt x="4909" y="18273"/>
                    <a:pt x="4690" y="18004"/>
                    <a:pt x="4418" y="180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pt-BR"/>
            </a:p>
          </p:txBody>
        </p:sp>
        <p:sp>
          <p:nvSpPr>
            <p:cNvPr id="9228" name="AutoShape 6" descr="Shape 3958">
              <a:extLst>
                <a:ext uri="{FF2B5EF4-FFF2-40B4-BE49-F238E27FC236}">
                  <a16:creationId xmlns:a16="http://schemas.microsoft.com/office/drawing/2014/main" xmlns="" id="{5D533D7A-61DC-4E42-933C-1749F574FF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598" y="283064"/>
              <a:ext cx="1000737" cy="1000737"/>
            </a:xfrm>
            <a:custGeom>
              <a:avLst/>
              <a:gdLst>
                <a:gd name="T0" fmla="*/ 1074045804 w 21600"/>
                <a:gd name="T1" fmla="*/ 1074045804 h 21600"/>
                <a:gd name="T2" fmla="*/ 1074045804 w 21600"/>
                <a:gd name="T3" fmla="*/ 1074045804 h 21600"/>
                <a:gd name="T4" fmla="*/ 1074045804 w 21600"/>
                <a:gd name="T5" fmla="*/ 1074045804 h 21600"/>
                <a:gd name="T6" fmla="*/ 1074045804 w 21600"/>
                <a:gd name="T7" fmla="*/ 107404580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709" y="20383"/>
                  </a:moveTo>
                  <a:lnTo>
                    <a:pt x="11424" y="15709"/>
                  </a:lnTo>
                  <a:lnTo>
                    <a:pt x="13255" y="15709"/>
                  </a:lnTo>
                  <a:cubicBezTo>
                    <a:pt x="13525" y="15709"/>
                    <a:pt x="13745" y="15490"/>
                    <a:pt x="13745" y="15218"/>
                  </a:cubicBezTo>
                  <a:lnTo>
                    <a:pt x="13745" y="14727"/>
                  </a:lnTo>
                  <a:cubicBezTo>
                    <a:pt x="13635" y="12724"/>
                    <a:pt x="12844" y="5591"/>
                    <a:pt x="7448" y="1949"/>
                  </a:cubicBezTo>
                  <a:cubicBezTo>
                    <a:pt x="16407" y="4809"/>
                    <a:pt x="17537" y="12588"/>
                    <a:pt x="17673" y="14727"/>
                  </a:cubicBezTo>
                  <a:lnTo>
                    <a:pt x="17673" y="15218"/>
                  </a:lnTo>
                  <a:cubicBezTo>
                    <a:pt x="17673" y="15490"/>
                    <a:pt x="17893" y="15709"/>
                    <a:pt x="18164" y="15709"/>
                  </a:cubicBezTo>
                  <a:lnTo>
                    <a:pt x="19994" y="15709"/>
                  </a:lnTo>
                  <a:cubicBezTo>
                    <a:pt x="19994" y="15709"/>
                    <a:pt x="15709" y="20383"/>
                    <a:pt x="15709" y="20383"/>
                  </a:cubicBezTo>
                  <a:close/>
                  <a:moveTo>
                    <a:pt x="21109" y="14727"/>
                  </a:moveTo>
                  <a:lnTo>
                    <a:pt x="18658" y="14727"/>
                  </a:lnTo>
                  <a:cubicBezTo>
                    <a:pt x="18450" y="12131"/>
                    <a:pt x="16610" y="0"/>
                    <a:pt x="491" y="0"/>
                  </a:cubicBezTo>
                  <a:cubicBezTo>
                    <a:pt x="220" y="0"/>
                    <a:pt x="0" y="221"/>
                    <a:pt x="0" y="491"/>
                  </a:cubicBezTo>
                  <a:cubicBezTo>
                    <a:pt x="0" y="762"/>
                    <a:pt x="220" y="982"/>
                    <a:pt x="491" y="982"/>
                  </a:cubicBezTo>
                  <a:cubicBezTo>
                    <a:pt x="5558" y="982"/>
                    <a:pt x="9160" y="3417"/>
                    <a:pt x="11196" y="8250"/>
                  </a:cubicBezTo>
                  <a:cubicBezTo>
                    <a:pt x="12394" y="11093"/>
                    <a:pt x="12657" y="13684"/>
                    <a:pt x="12716" y="14727"/>
                  </a:cubicBezTo>
                  <a:lnTo>
                    <a:pt x="10309" y="14727"/>
                  </a:lnTo>
                  <a:cubicBezTo>
                    <a:pt x="10038" y="14727"/>
                    <a:pt x="9818" y="14948"/>
                    <a:pt x="9818" y="15218"/>
                  </a:cubicBezTo>
                  <a:cubicBezTo>
                    <a:pt x="9818" y="15354"/>
                    <a:pt x="9873" y="15477"/>
                    <a:pt x="9962" y="15566"/>
                  </a:cubicBezTo>
                  <a:lnTo>
                    <a:pt x="15362" y="21456"/>
                  </a:lnTo>
                  <a:cubicBezTo>
                    <a:pt x="15450" y="21545"/>
                    <a:pt x="15574" y="21600"/>
                    <a:pt x="15709" y="21600"/>
                  </a:cubicBezTo>
                  <a:cubicBezTo>
                    <a:pt x="15844" y="21600"/>
                    <a:pt x="15967" y="21545"/>
                    <a:pt x="16056" y="21456"/>
                  </a:cubicBezTo>
                  <a:lnTo>
                    <a:pt x="21456" y="15566"/>
                  </a:lnTo>
                  <a:cubicBezTo>
                    <a:pt x="21545" y="15477"/>
                    <a:pt x="21600" y="15354"/>
                    <a:pt x="21600" y="15218"/>
                  </a:cubicBezTo>
                  <a:cubicBezTo>
                    <a:pt x="21600" y="14948"/>
                    <a:pt x="21380" y="14727"/>
                    <a:pt x="21109" y="14727"/>
                  </a:cubicBezTo>
                </a:path>
              </a:pathLst>
            </a:custGeom>
            <a:solidFill>
              <a:srgbClr val="38553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pt-BR" dirty="0"/>
            </a:p>
          </p:txBody>
        </p:sp>
      </p:grpSp>
      <p:sp>
        <p:nvSpPr>
          <p:cNvPr id="9222" name="Rectangle 11">
            <a:extLst>
              <a:ext uri="{FF2B5EF4-FFF2-40B4-BE49-F238E27FC236}">
                <a16:creationId xmlns:a16="http://schemas.microsoft.com/office/drawing/2014/main" xmlns="" id="{030C75EB-8FEB-43E5-A599-751106DA399A}"/>
              </a:ext>
            </a:extLst>
          </p:cNvPr>
          <p:cNvSpPr>
            <a:spLocks/>
          </p:cNvSpPr>
          <p:nvPr/>
        </p:nvSpPr>
        <p:spPr bwMode="auto">
          <a:xfrm>
            <a:off x="473075" y="3165475"/>
            <a:ext cx="690563" cy="25400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9223" name="Text Box 12" descr="TextBox 33">
            <a:extLst>
              <a:ext uri="{FF2B5EF4-FFF2-40B4-BE49-F238E27FC236}">
                <a16:creationId xmlns:a16="http://schemas.microsoft.com/office/drawing/2014/main" xmlns="" id="{AE64FFF8-2973-4302-B122-65D3B571841E}"/>
              </a:ext>
            </a:extLst>
          </p:cNvPr>
          <p:cNvSpPr txBox="1">
            <a:spLocks/>
          </p:cNvSpPr>
          <p:nvPr/>
        </p:nvSpPr>
        <p:spPr bwMode="auto">
          <a:xfrm>
            <a:off x="511175" y="312738"/>
            <a:ext cx="119712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22860" tIns="22860" rIns="22860" bIns="22860">
            <a:spAutoFit/>
          </a:bodyPr>
          <a:lstStyle>
            <a:lvl1pPr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1100" dirty="0">
                <a:solidFill>
                  <a:srgbClr val="333B3B"/>
                </a:solidFill>
                <a:latin typeface="+mn-lt"/>
                <a:sym typeface="Helvetica" panose="020B0604020202020204" pitchFamily="34" charset="0"/>
              </a:rPr>
              <a:t>NOVA PREVIDÊNCIA</a:t>
            </a:r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xmlns="" id="{476C91AF-1143-4099-ABEE-D4BA64205D43}"/>
              </a:ext>
            </a:extLst>
          </p:cNvPr>
          <p:cNvGrpSpPr/>
          <p:nvPr/>
        </p:nvGrpSpPr>
        <p:grpSpPr>
          <a:xfrm>
            <a:off x="7734087" y="3284985"/>
            <a:ext cx="2178338" cy="2524782"/>
            <a:chOff x="7734087" y="3284985"/>
            <a:chExt cx="2178338" cy="2524782"/>
          </a:xfrm>
        </p:grpSpPr>
        <p:sp>
          <p:nvSpPr>
            <p:cNvPr id="9224" name="Text Box 8" descr="Rectangle 27">
              <a:extLst>
                <a:ext uri="{FF2B5EF4-FFF2-40B4-BE49-F238E27FC236}">
                  <a16:creationId xmlns:a16="http://schemas.microsoft.com/office/drawing/2014/main" xmlns="" id="{AD41CF64-8E6D-40B9-8E1A-4F608F10F5E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32589" y="5053530"/>
              <a:ext cx="1718250" cy="756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45720" rIns="45720"/>
            <a:lstStyle>
              <a:lvl1pPr defTabSz="1827213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1pPr>
              <a:lvl2pPr marL="742950" indent="-285750" defTabSz="1827213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2pPr>
              <a:lvl3pPr marL="1143000" indent="-228600" defTabSz="1827213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3pPr>
              <a:lvl4pPr marL="1600200" indent="-228600" defTabSz="1827213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4pPr>
              <a:lvl5pPr marL="2057400" indent="-228600" defTabSz="1827213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9pPr>
            </a:lstStyle>
            <a:p>
              <a:pPr algn="ctr" eaLnBrk="1"/>
              <a:r>
                <a:rPr lang="pt-BR" altLang="pt-BR" sz="3000" b="1" dirty="0">
                  <a:solidFill>
                    <a:srgbClr val="FFFFFF"/>
                  </a:solidFill>
                  <a:latin typeface="Helvetica" panose="020B0604020202020204" pitchFamily="34" charset="0"/>
                  <a:sym typeface="Helvetica" panose="020B0604020202020204" pitchFamily="34" charset="0"/>
                </a:rPr>
                <a:t>Injusto</a:t>
              </a:r>
            </a:p>
          </p:txBody>
        </p:sp>
        <p:pic>
          <p:nvPicPr>
            <p:cNvPr id="13" name="Image" descr="Image">
              <a:extLst>
                <a:ext uri="{FF2B5EF4-FFF2-40B4-BE49-F238E27FC236}">
                  <a16:creationId xmlns:a16="http://schemas.microsoft.com/office/drawing/2014/main" xmlns="" id="{D8559C05-BF93-4842-94ED-A2464DE99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734087" y="3284985"/>
              <a:ext cx="2178338" cy="1728192"/>
            </a:xfrm>
            <a:prstGeom prst="rect">
              <a:avLst/>
            </a:prstGeom>
            <a:ln w="12700">
              <a:miter lim="400000"/>
            </a:ln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43" descr="Subtitle 2">
            <a:extLst>
              <a:ext uri="{FF2B5EF4-FFF2-40B4-BE49-F238E27FC236}">
                <a16:creationId xmlns:a16="http://schemas.microsoft.com/office/drawing/2014/main" xmlns="" id="{7BC2A1CA-A045-42C1-8EC2-781226B27A9E}"/>
              </a:ext>
            </a:extLst>
          </p:cNvPr>
          <p:cNvSpPr txBox="1">
            <a:spLocks/>
          </p:cNvSpPr>
          <p:nvPr/>
        </p:nvSpPr>
        <p:spPr bwMode="auto">
          <a:xfrm>
            <a:off x="2605862" y="305681"/>
            <a:ext cx="9264352" cy="796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4359" tIns="54359" rIns="54359" bIns="54359">
            <a:spAutoFit/>
          </a:bodyPr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r>
              <a:rPr lang="pt-BR" altLang="pt-BR" sz="2400" b="1" dirty="0">
                <a:latin typeface="Helvetica"/>
                <a:cs typeface="Helvetica"/>
              </a:rPr>
              <a:t>Gasto com Previdência e Assistência x investimentos*</a:t>
            </a:r>
          </a:p>
          <a:p>
            <a:pPr eaLnBrk="1">
              <a:lnSpc>
                <a:spcPct val="90000"/>
              </a:lnSpc>
              <a:spcBef>
                <a:spcPts val="300"/>
              </a:spcBef>
            </a:pPr>
            <a:r>
              <a:rPr lang="pt-BR" altLang="pt-BR" sz="2000" dirty="0">
                <a:solidFill>
                  <a:schemeClr val="accent4">
                    <a:lumMod val="65000"/>
                    <a:lumOff val="35000"/>
                  </a:schemeClr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Neste ritmo, Brasil vai zerar capacidade de investimento da União em dois anos</a:t>
            </a:r>
          </a:p>
        </p:txBody>
      </p:sp>
      <p:sp>
        <p:nvSpPr>
          <p:cNvPr id="6" name="AutoShape 1">
            <a:extLst>
              <a:ext uri="{FF2B5EF4-FFF2-40B4-BE49-F238E27FC236}">
                <a16:creationId xmlns:a16="http://schemas.microsoft.com/office/drawing/2014/main" xmlns="" id="{ADBAD88A-5AD3-4E06-B9A3-959407201BC3}"/>
              </a:ext>
            </a:extLst>
          </p:cNvPr>
          <p:cNvSpPr>
            <a:spLocks/>
          </p:cNvSpPr>
          <p:nvPr/>
        </p:nvSpPr>
        <p:spPr bwMode="auto">
          <a:xfrm flipH="1">
            <a:off x="-4786536" y="-60325"/>
            <a:ext cx="8650288" cy="6978650"/>
          </a:xfrm>
          <a:custGeom>
            <a:avLst/>
            <a:gdLst>
              <a:gd name="T0" fmla="*/ 2147483646 w 21588"/>
              <a:gd name="T1" fmla="*/ 2147483646 h 21600"/>
              <a:gd name="T2" fmla="*/ 2147483646 w 21588"/>
              <a:gd name="T3" fmla="*/ 2147483646 h 21600"/>
              <a:gd name="T4" fmla="*/ 2147483646 w 21588"/>
              <a:gd name="T5" fmla="*/ 2147483646 h 21600"/>
              <a:gd name="T6" fmla="*/ 2147483646 w 21588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88" h="21600">
                <a:moveTo>
                  <a:pt x="19670" y="0"/>
                </a:moveTo>
                <a:lnTo>
                  <a:pt x="7541" y="0"/>
                </a:lnTo>
                <a:cubicBezTo>
                  <a:pt x="6603" y="906"/>
                  <a:pt x="5709" y="1880"/>
                  <a:pt x="4863" y="2916"/>
                </a:cubicBezTo>
                <a:cubicBezTo>
                  <a:pt x="3527" y="4552"/>
                  <a:pt x="2317" y="6339"/>
                  <a:pt x="1248" y="8252"/>
                </a:cubicBezTo>
                <a:cubicBezTo>
                  <a:pt x="432" y="9703"/>
                  <a:pt x="-12" y="11451"/>
                  <a:pt x="0" y="13274"/>
                </a:cubicBezTo>
                <a:cubicBezTo>
                  <a:pt x="25" y="17122"/>
                  <a:pt x="2074" y="20508"/>
                  <a:pt x="5049" y="21600"/>
                </a:cubicBezTo>
                <a:lnTo>
                  <a:pt x="21588" y="21600"/>
                </a:lnTo>
                <a:lnTo>
                  <a:pt x="21588" y="5236"/>
                </a:lnTo>
                <a:lnTo>
                  <a:pt x="19670" y="0"/>
                </a:lnTo>
                <a:close/>
              </a:path>
            </a:pathLst>
          </a:custGeom>
          <a:gradFill rotWithShape="0">
            <a:gsLst>
              <a:gs pos="0">
                <a:srgbClr val="127A0E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/>
          <a:lstStyle/>
          <a:p>
            <a:endParaRPr lang="pt-BR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xmlns="" id="{E62782C5-49D5-4103-B65A-7DE21DBE6491}"/>
              </a:ext>
            </a:extLst>
          </p:cNvPr>
          <p:cNvSpPr>
            <a:spLocks/>
          </p:cNvSpPr>
          <p:nvPr/>
        </p:nvSpPr>
        <p:spPr bwMode="auto">
          <a:xfrm>
            <a:off x="580902" y="4160848"/>
            <a:ext cx="690562" cy="254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9" name="Shape 3835"/>
          <p:cNvSpPr/>
          <p:nvPr/>
        </p:nvSpPr>
        <p:spPr>
          <a:xfrm>
            <a:off x="571964" y="4474280"/>
            <a:ext cx="1131548" cy="72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208" y="15258"/>
                </a:moveTo>
                <a:cubicBezTo>
                  <a:pt x="10138" y="15501"/>
                  <a:pt x="10044" y="15701"/>
                  <a:pt x="9923" y="15863"/>
                </a:cubicBezTo>
                <a:cubicBezTo>
                  <a:pt x="9802" y="16022"/>
                  <a:pt x="9660" y="16144"/>
                  <a:pt x="9499" y="16229"/>
                </a:cubicBezTo>
                <a:cubicBezTo>
                  <a:pt x="9362" y="16301"/>
                  <a:pt x="9243" y="16340"/>
                  <a:pt x="9097" y="16360"/>
                </a:cubicBezTo>
                <a:lnTo>
                  <a:pt x="9097" y="16971"/>
                </a:lnTo>
                <a:lnTo>
                  <a:pt x="8606" y="16971"/>
                </a:lnTo>
                <a:lnTo>
                  <a:pt x="8606" y="16361"/>
                </a:lnTo>
                <a:cubicBezTo>
                  <a:pt x="8446" y="16346"/>
                  <a:pt x="8316" y="16304"/>
                  <a:pt x="8171" y="16224"/>
                </a:cubicBezTo>
                <a:cubicBezTo>
                  <a:pt x="8001" y="16131"/>
                  <a:pt x="7856" y="15998"/>
                  <a:pt x="7736" y="15826"/>
                </a:cubicBezTo>
                <a:cubicBezTo>
                  <a:pt x="7615" y="15655"/>
                  <a:pt x="7522" y="15444"/>
                  <a:pt x="7456" y="15194"/>
                </a:cubicBezTo>
                <a:cubicBezTo>
                  <a:pt x="7390" y="14943"/>
                  <a:pt x="7359" y="14654"/>
                  <a:pt x="7363" y="14327"/>
                </a:cubicBezTo>
                <a:lnTo>
                  <a:pt x="8007" y="14327"/>
                </a:lnTo>
                <a:cubicBezTo>
                  <a:pt x="8003" y="14713"/>
                  <a:pt x="8058" y="15016"/>
                  <a:pt x="8171" y="15237"/>
                </a:cubicBezTo>
                <a:cubicBezTo>
                  <a:pt x="8270" y="15432"/>
                  <a:pt x="8403" y="15530"/>
                  <a:pt x="8606" y="15563"/>
                </a:cubicBezTo>
                <a:lnTo>
                  <a:pt x="8606" y="13432"/>
                </a:lnTo>
                <a:cubicBezTo>
                  <a:pt x="8492" y="13376"/>
                  <a:pt x="8395" y="13313"/>
                  <a:pt x="8270" y="13239"/>
                </a:cubicBezTo>
                <a:cubicBezTo>
                  <a:pt x="8118" y="13149"/>
                  <a:pt x="7980" y="13033"/>
                  <a:pt x="7857" y="12890"/>
                </a:cubicBezTo>
                <a:cubicBezTo>
                  <a:pt x="7735" y="12747"/>
                  <a:pt x="7636" y="12569"/>
                  <a:pt x="7561" y="12353"/>
                </a:cubicBezTo>
                <a:cubicBezTo>
                  <a:pt x="7485" y="12136"/>
                  <a:pt x="7448" y="11868"/>
                  <a:pt x="7448" y="11549"/>
                </a:cubicBezTo>
                <a:cubicBezTo>
                  <a:pt x="7448" y="11269"/>
                  <a:pt x="7483" y="11023"/>
                  <a:pt x="7553" y="10811"/>
                </a:cubicBezTo>
                <a:cubicBezTo>
                  <a:pt x="7622" y="10597"/>
                  <a:pt x="7716" y="10419"/>
                  <a:pt x="7835" y="10277"/>
                </a:cubicBezTo>
                <a:cubicBezTo>
                  <a:pt x="7954" y="10134"/>
                  <a:pt x="8090" y="10026"/>
                  <a:pt x="8244" y="9949"/>
                </a:cubicBezTo>
                <a:cubicBezTo>
                  <a:pt x="8373" y="9885"/>
                  <a:pt x="8479" y="9855"/>
                  <a:pt x="8606" y="9845"/>
                </a:cubicBezTo>
                <a:lnTo>
                  <a:pt x="8606" y="9257"/>
                </a:lnTo>
                <a:lnTo>
                  <a:pt x="9097" y="9257"/>
                </a:lnTo>
                <a:lnTo>
                  <a:pt x="9097" y="9845"/>
                </a:lnTo>
                <a:cubicBezTo>
                  <a:pt x="9224" y="9854"/>
                  <a:pt x="9328" y="9882"/>
                  <a:pt x="9453" y="9940"/>
                </a:cubicBezTo>
                <a:cubicBezTo>
                  <a:pt x="9605" y="10010"/>
                  <a:pt x="9735" y="10114"/>
                  <a:pt x="9847" y="10255"/>
                </a:cubicBezTo>
                <a:cubicBezTo>
                  <a:pt x="9957" y="10395"/>
                  <a:pt x="10046" y="10572"/>
                  <a:pt x="10112" y="10788"/>
                </a:cubicBezTo>
                <a:cubicBezTo>
                  <a:pt x="10178" y="11003"/>
                  <a:pt x="10211" y="11255"/>
                  <a:pt x="10211" y="11540"/>
                </a:cubicBezTo>
                <a:lnTo>
                  <a:pt x="9567" y="11540"/>
                </a:lnTo>
                <a:cubicBezTo>
                  <a:pt x="9559" y="11243"/>
                  <a:pt x="9509" y="11015"/>
                  <a:pt x="9417" y="10857"/>
                </a:cubicBezTo>
                <a:cubicBezTo>
                  <a:pt x="9339" y="10726"/>
                  <a:pt x="9243" y="10661"/>
                  <a:pt x="9097" y="10640"/>
                </a:cubicBezTo>
                <a:lnTo>
                  <a:pt x="9097" y="12504"/>
                </a:lnTo>
                <a:cubicBezTo>
                  <a:pt x="9226" y="12566"/>
                  <a:pt x="9336" y="12634"/>
                  <a:pt x="9471" y="12710"/>
                </a:cubicBezTo>
                <a:cubicBezTo>
                  <a:pt x="9633" y="12804"/>
                  <a:pt x="9776" y="12923"/>
                  <a:pt x="9900" y="13069"/>
                </a:cubicBezTo>
                <a:cubicBezTo>
                  <a:pt x="10024" y="13215"/>
                  <a:pt x="10124" y="13396"/>
                  <a:pt x="10200" y="13611"/>
                </a:cubicBezTo>
                <a:cubicBezTo>
                  <a:pt x="10275" y="13827"/>
                  <a:pt x="10312" y="14092"/>
                  <a:pt x="10312" y="14407"/>
                </a:cubicBezTo>
                <a:cubicBezTo>
                  <a:pt x="10312" y="14732"/>
                  <a:pt x="10278" y="15017"/>
                  <a:pt x="10208" y="15258"/>
                </a:cubicBezTo>
                <a:moveTo>
                  <a:pt x="8836" y="7714"/>
                </a:moveTo>
                <a:cubicBezTo>
                  <a:pt x="6938" y="7714"/>
                  <a:pt x="5400" y="10133"/>
                  <a:pt x="5400" y="13114"/>
                </a:cubicBezTo>
                <a:cubicBezTo>
                  <a:pt x="5400" y="16098"/>
                  <a:pt x="6938" y="18514"/>
                  <a:pt x="8836" y="18514"/>
                </a:cubicBezTo>
                <a:cubicBezTo>
                  <a:pt x="10734" y="18514"/>
                  <a:pt x="12273" y="16098"/>
                  <a:pt x="12273" y="13114"/>
                </a:cubicBezTo>
                <a:cubicBezTo>
                  <a:pt x="12273" y="10133"/>
                  <a:pt x="10734" y="7714"/>
                  <a:pt x="8836" y="7714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2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89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5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2"/>
                  <a:pt x="21160" y="0"/>
                  <a:pt x="20618" y="0"/>
                </a:cubicBezTo>
                <a:moveTo>
                  <a:pt x="9451" y="13856"/>
                </a:moveTo>
                <a:cubicBezTo>
                  <a:pt x="9385" y="13780"/>
                  <a:pt x="9310" y="13718"/>
                  <a:pt x="9228" y="13672"/>
                </a:cubicBezTo>
                <a:cubicBezTo>
                  <a:pt x="9175" y="13643"/>
                  <a:pt x="9137" y="13616"/>
                  <a:pt x="9097" y="13590"/>
                </a:cubicBezTo>
                <a:lnTo>
                  <a:pt x="9097" y="15561"/>
                </a:lnTo>
                <a:cubicBezTo>
                  <a:pt x="9250" y="15523"/>
                  <a:pt x="9363" y="15448"/>
                  <a:pt x="9473" y="15311"/>
                </a:cubicBezTo>
                <a:cubicBezTo>
                  <a:pt x="9604" y="15151"/>
                  <a:pt x="9668" y="14897"/>
                  <a:pt x="9668" y="14546"/>
                </a:cubicBezTo>
                <a:cubicBezTo>
                  <a:pt x="9668" y="14383"/>
                  <a:pt x="9649" y="14247"/>
                  <a:pt x="9609" y="14136"/>
                </a:cubicBezTo>
                <a:cubicBezTo>
                  <a:pt x="9570" y="14024"/>
                  <a:pt x="9517" y="13931"/>
                  <a:pt x="9451" y="13856"/>
                </a:cubicBezTo>
                <a:moveTo>
                  <a:pt x="13255" y="16971"/>
                </a:moveTo>
                <a:cubicBezTo>
                  <a:pt x="12983" y="16971"/>
                  <a:pt x="12764" y="17316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6"/>
                  <a:pt x="13525" y="16971"/>
                  <a:pt x="13255" y="16971"/>
                </a:cubicBezTo>
                <a:moveTo>
                  <a:pt x="16200" y="7714"/>
                </a:moveTo>
                <a:cubicBezTo>
                  <a:pt x="15928" y="7714"/>
                  <a:pt x="15709" y="7369"/>
                  <a:pt x="15709" y="6943"/>
                </a:cubicBezTo>
                <a:cubicBezTo>
                  <a:pt x="15709" y="6516"/>
                  <a:pt x="15928" y="6171"/>
                  <a:pt x="16200" y="6171"/>
                </a:cubicBezTo>
                <a:cubicBezTo>
                  <a:pt x="16471" y="6171"/>
                  <a:pt x="16691" y="6516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7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8"/>
                  <a:pt x="14762" y="19815"/>
                  <a:pt x="14817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7"/>
                  <a:pt x="982" y="17113"/>
                </a:cubicBezTo>
                <a:lnTo>
                  <a:pt x="982" y="9116"/>
                </a:lnTo>
                <a:cubicBezTo>
                  <a:pt x="1136" y="9203"/>
                  <a:pt x="1299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2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2" y="6414"/>
                  <a:pt x="14727" y="6672"/>
                  <a:pt x="14727" y="6943"/>
                </a:cubicBezTo>
                <a:cubicBezTo>
                  <a:pt x="14727" y="8222"/>
                  <a:pt x="15386" y="9257"/>
                  <a:pt x="16200" y="9257"/>
                </a:cubicBezTo>
                <a:cubicBezTo>
                  <a:pt x="16373" y="9257"/>
                  <a:pt x="16537" y="9203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8" y="20057"/>
                  <a:pt x="15709" y="19712"/>
                  <a:pt x="15709" y="19286"/>
                </a:cubicBezTo>
                <a:cubicBezTo>
                  <a:pt x="15709" y="18859"/>
                  <a:pt x="15928" y="18514"/>
                  <a:pt x="16200" y="18514"/>
                </a:cubicBezTo>
                <a:cubicBezTo>
                  <a:pt x="16471" y="18514"/>
                  <a:pt x="16691" y="18859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59"/>
                  <a:pt x="1201" y="18514"/>
                  <a:pt x="1473" y="18514"/>
                </a:cubicBezTo>
                <a:cubicBezTo>
                  <a:pt x="1744" y="18514"/>
                  <a:pt x="1964" y="18859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6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6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39" y="4629"/>
                  <a:pt x="0" y="5320"/>
                  <a:pt x="0" y="6171"/>
                </a:cubicBezTo>
                <a:lnTo>
                  <a:pt x="0" y="20057"/>
                </a:lnTo>
                <a:cubicBezTo>
                  <a:pt x="0" y="20910"/>
                  <a:pt x="439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10"/>
                  <a:pt x="17673" y="20057"/>
                </a:cubicBezTo>
                <a:lnTo>
                  <a:pt x="17673" y="6171"/>
                </a:lnTo>
                <a:cubicBezTo>
                  <a:pt x="17673" y="5320"/>
                  <a:pt x="17233" y="4629"/>
                  <a:pt x="16691" y="4629"/>
                </a:cubicBezTo>
                <a:moveTo>
                  <a:pt x="8092" y="11478"/>
                </a:moveTo>
                <a:cubicBezTo>
                  <a:pt x="8092" y="11618"/>
                  <a:pt x="8111" y="11739"/>
                  <a:pt x="8149" y="11837"/>
                </a:cubicBezTo>
                <a:cubicBezTo>
                  <a:pt x="8186" y="11936"/>
                  <a:pt x="8234" y="12020"/>
                  <a:pt x="8293" y="12090"/>
                </a:cubicBezTo>
                <a:cubicBezTo>
                  <a:pt x="8351" y="12161"/>
                  <a:pt x="8419" y="12218"/>
                  <a:pt x="8496" y="12261"/>
                </a:cubicBezTo>
                <a:cubicBezTo>
                  <a:pt x="8542" y="12287"/>
                  <a:pt x="8573" y="12310"/>
                  <a:pt x="8606" y="12331"/>
                </a:cubicBezTo>
                <a:lnTo>
                  <a:pt x="8606" y="10637"/>
                </a:lnTo>
                <a:cubicBezTo>
                  <a:pt x="8457" y="10654"/>
                  <a:pt x="8353" y="10708"/>
                  <a:pt x="8258" y="10818"/>
                </a:cubicBezTo>
                <a:cubicBezTo>
                  <a:pt x="8147" y="10949"/>
                  <a:pt x="8092" y="11171"/>
                  <a:pt x="8092" y="11478"/>
                </a:cubicBezTo>
                <a:moveTo>
                  <a:pt x="4418" y="7714"/>
                </a:moveTo>
                <a:cubicBezTo>
                  <a:pt x="4147" y="7714"/>
                  <a:pt x="3927" y="8061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1"/>
                  <a:pt x="4689" y="7714"/>
                  <a:pt x="4418" y="771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1510" name="CaixaDeTexto 10">
            <a:extLst>
              <a:ext uri="{FF2B5EF4-FFF2-40B4-BE49-F238E27FC236}">
                <a16:creationId xmlns:a16="http://schemas.microsoft.com/office/drawing/2014/main" xmlns="" id="{22ED76D0-E2FB-4F03-9699-05606EB79C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2348880"/>
            <a:ext cx="3888432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r>
              <a:rPr lang="pt-BR" altLang="pt-BR" sz="2800" b="1" dirty="0">
                <a:solidFill>
                  <a:schemeClr val="bg1"/>
                </a:solidFill>
                <a:latin typeface="Helvetica"/>
                <a:cs typeface="Helvetica"/>
              </a:rPr>
              <a:t>Gasto com Previdência e Assistência sufoca investimentos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E3A060F0-A581-419A-81F3-CEFB30E2DEC2}"/>
              </a:ext>
            </a:extLst>
          </p:cNvPr>
          <p:cNvSpPr txBox="1"/>
          <p:nvPr/>
        </p:nvSpPr>
        <p:spPr>
          <a:xfrm>
            <a:off x="10704512" y="6424297"/>
            <a:ext cx="18002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*Em R$ bilhões</a:t>
            </a: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xmlns="" id="{BE44A48C-B27A-40F6-B1DC-1C78CA9E63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2625827"/>
              </p:ext>
            </p:extLst>
          </p:nvPr>
        </p:nvGraphicFramePr>
        <p:xfrm>
          <a:off x="3431704" y="691657"/>
          <a:ext cx="9649072" cy="5761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7945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1">
            <a:extLst>
              <a:ext uri="{FF2B5EF4-FFF2-40B4-BE49-F238E27FC236}">
                <a16:creationId xmlns:a16="http://schemas.microsoft.com/office/drawing/2014/main" xmlns="" id="{ADBAD88A-5AD3-4E06-B9A3-959407201BC3}"/>
              </a:ext>
            </a:extLst>
          </p:cNvPr>
          <p:cNvSpPr>
            <a:spLocks/>
          </p:cNvSpPr>
          <p:nvPr/>
        </p:nvSpPr>
        <p:spPr bwMode="auto">
          <a:xfrm flipH="1">
            <a:off x="-4786536" y="-60325"/>
            <a:ext cx="8650288" cy="6978650"/>
          </a:xfrm>
          <a:custGeom>
            <a:avLst/>
            <a:gdLst>
              <a:gd name="T0" fmla="*/ 2147483646 w 21588"/>
              <a:gd name="T1" fmla="*/ 2147483646 h 21600"/>
              <a:gd name="T2" fmla="*/ 2147483646 w 21588"/>
              <a:gd name="T3" fmla="*/ 2147483646 h 21600"/>
              <a:gd name="T4" fmla="*/ 2147483646 w 21588"/>
              <a:gd name="T5" fmla="*/ 2147483646 h 21600"/>
              <a:gd name="T6" fmla="*/ 2147483646 w 21588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88" h="21600">
                <a:moveTo>
                  <a:pt x="19670" y="0"/>
                </a:moveTo>
                <a:lnTo>
                  <a:pt x="7541" y="0"/>
                </a:lnTo>
                <a:cubicBezTo>
                  <a:pt x="6603" y="906"/>
                  <a:pt x="5709" y="1880"/>
                  <a:pt x="4863" y="2916"/>
                </a:cubicBezTo>
                <a:cubicBezTo>
                  <a:pt x="3527" y="4552"/>
                  <a:pt x="2317" y="6339"/>
                  <a:pt x="1248" y="8252"/>
                </a:cubicBezTo>
                <a:cubicBezTo>
                  <a:pt x="432" y="9703"/>
                  <a:pt x="-12" y="11451"/>
                  <a:pt x="0" y="13274"/>
                </a:cubicBezTo>
                <a:cubicBezTo>
                  <a:pt x="25" y="17122"/>
                  <a:pt x="2074" y="20508"/>
                  <a:pt x="5049" y="21600"/>
                </a:cubicBezTo>
                <a:lnTo>
                  <a:pt x="21588" y="21600"/>
                </a:lnTo>
                <a:lnTo>
                  <a:pt x="21588" y="5236"/>
                </a:lnTo>
                <a:lnTo>
                  <a:pt x="19670" y="0"/>
                </a:lnTo>
                <a:close/>
              </a:path>
            </a:pathLst>
          </a:custGeom>
          <a:gradFill rotWithShape="0">
            <a:gsLst>
              <a:gs pos="0">
                <a:srgbClr val="127A0E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/>
          <a:lstStyle/>
          <a:p>
            <a:endParaRPr lang="pt-BR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xmlns="" id="{E62782C5-49D5-4103-B65A-7DE21DBE6491}"/>
              </a:ext>
            </a:extLst>
          </p:cNvPr>
          <p:cNvSpPr>
            <a:spLocks/>
          </p:cNvSpPr>
          <p:nvPr/>
        </p:nvSpPr>
        <p:spPr bwMode="auto">
          <a:xfrm>
            <a:off x="580902" y="4160848"/>
            <a:ext cx="690562" cy="254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9" name="Shape 3835"/>
          <p:cNvSpPr/>
          <p:nvPr/>
        </p:nvSpPr>
        <p:spPr>
          <a:xfrm>
            <a:off x="571964" y="4474280"/>
            <a:ext cx="1131548" cy="72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208" y="15258"/>
                </a:moveTo>
                <a:cubicBezTo>
                  <a:pt x="10138" y="15501"/>
                  <a:pt x="10044" y="15701"/>
                  <a:pt x="9923" y="15863"/>
                </a:cubicBezTo>
                <a:cubicBezTo>
                  <a:pt x="9802" y="16022"/>
                  <a:pt x="9660" y="16144"/>
                  <a:pt x="9499" y="16229"/>
                </a:cubicBezTo>
                <a:cubicBezTo>
                  <a:pt x="9362" y="16301"/>
                  <a:pt x="9243" y="16340"/>
                  <a:pt x="9097" y="16360"/>
                </a:cubicBezTo>
                <a:lnTo>
                  <a:pt x="9097" y="16971"/>
                </a:lnTo>
                <a:lnTo>
                  <a:pt x="8606" y="16971"/>
                </a:lnTo>
                <a:lnTo>
                  <a:pt x="8606" y="16361"/>
                </a:lnTo>
                <a:cubicBezTo>
                  <a:pt x="8446" y="16346"/>
                  <a:pt x="8316" y="16304"/>
                  <a:pt x="8171" y="16224"/>
                </a:cubicBezTo>
                <a:cubicBezTo>
                  <a:pt x="8001" y="16131"/>
                  <a:pt x="7856" y="15998"/>
                  <a:pt x="7736" y="15826"/>
                </a:cubicBezTo>
                <a:cubicBezTo>
                  <a:pt x="7615" y="15655"/>
                  <a:pt x="7522" y="15444"/>
                  <a:pt x="7456" y="15194"/>
                </a:cubicBezTo>
                <a:cubicBezTo>
                  <a:pt x="7390" y="14943"/>
                  <a:pt x="7359" y="14654"/>
                  <a:pt x="7363" y="14327"/>
                </a:cubicBezTo>
                <a:lnTo>
                  <a:pt x="8007" y="14327"/>
                </a:lnTo>
                <a:cubicBezTo>
                  <a:pt x="8003" y="14713"/>
                  <a:pt x="8058" y="15016"/>
                  <a:pt x="8171" y="15237"/>
                </a:cubicBezTo>
                <a:cubicBezTo>
                  <a:pt x="8270" y="15432"/>
                  <a:pt x="8403" y="15530"/>
                  <a:pt x="8606" y="15563"/>
                </a:cubicBezTo>
                <a:lnTo>
                  <a:pt x="8606" y="13432"/>
                </a:lnTo>
                <a:cubicBezTo>
                  <a:pt x="8492" y="13376"/>
                  <a:pt x="8395" y="13313"/>
                  <a:pt x="8270" y="13239"/>
                </a:cubicBezTo>
                <a:cubicBezTo>
                  <a:pt x="8118" y="13149"/>
                  <a:pt x="7980" y="13033"/>
                  <a:pt x="7857" y="12890"/>
                </a:cubicBezTo>
                <a:cubicBezTo>
                  <a:pt x="7735" y="12747"/>
                  <a:pt x="7636" y="12569"/>
                  <a:pt x="7561" y="12353"/>
                </a:cubicBezTo>
                <a:cubicBezTo>
                  <a:pt x="7485" y="12136"/>
                  <a:pt x="7448" y="11868"/>
                  <a:pt x="7448" y="11549"/>
                </a:cubicBezTo>
                <a:cubicBezTo>
                  <a:pt x="7448" y="11269"/>
                  <a:pt x="7483" y="11023"/>
                  <a:pt x="7553" y="10811"/>
                </a:cubicBezTo>
                <a:cubicBezTo>
                  <a:pt x="7622" y="10597"/>
                  <a:pt x="7716" y="10419"/>
                  <a:pt x="7835" y="10277"/>
                </a:cubicBezTo>
                <a:cubicBezTo>
                  <a:pt x="7954" y="10134"/>
                  <a:pt x="8090" y="10026"/>
                  <a:pt x="8244" y="9949"/>
                </a:cubicBezTo>
                <a:cubicBezTo>
                  <a:pt x="8373" y="9885"/>
                  <a:pt x="8479" y="9855"/>
                  <a:pt x="8606" y="9845"/>
                </a:cubicBezTo>
                <a:lnTo>
                  <a:pt x="8606" y="9257"/>
                </a:lnTo>
                <a:lnTo>
                  <a:pt x="9097" y="9257"/>
                </a:lnTo>
                <a:lnTo>
                  <a:pt x="9097" y="9845"/>
                </a:lnTo>
                <a:cubicBezTo>
                  <a:pt x="9224" y="9854"/>
                  <a:pt x="9328" y="9882"/>
                  <a:pt x="9453" y="9940"/>
                </a:cubicBezTo>
                <a:cubicBezTo>
                  <a:pt x="9605" y="10010"/>
                  <a:pt x="9735" y="10114"/>
                  <a:pt x="9847" y="10255"/>
                </a:cubicBezTo>
                <a:cubicBezTo>
                  <a:pt x="9957" y="10395"/>
                  <a:pt x="10046" y="10572"/>
                  <a:pt x="10112" y="10788"/>
                </a:cubicBezTo>
                <a:cubicBezTo>
                  <a:pt x="10178" y="11003"/>
                  <a:pt x="10211" y="11255"/>
                  <a:pt x="10211" y="11540"/>
                </a:cubicBezTo>
                <a:lnTo>
                  <a:pt x="9567" y="11540"/>
                </a:lnTo>
                <a:cubicBezTo>
                  <a:pt x="9559" y="11243"/>
                  <a:pt x="9509" y="11015"/>
                  <a:pt x="9417" y="10857"/>
                </a:cubicBezTo>
                <a:cubicBezTo>
                  <a:pt x="9339" y="10726"/>
                  <a:pt x="9243" y="10661"/>
                  <a:pt x="9097" y="10640"/>
                </a:cubicBezTo>
                <a:lnTo>
                  <a:pt x="9097" y="12504"/>
                </a:lnTo>
                <a:cubicBezTo>
                  <a:pt x="9226" y="12566"/>
                  <a:pt x="9336" y="12634"/>
                  <a:pt x="9471" y="12710"/>
                </a:cubicBezTo>
                <a:cubicBezTo>
                  <a:pt x="9633" y="12804"/>
                  <a:pt x="9776" y="12923"/>
                  <a:pt x="9900" y="13069"/>
                </a:cubicBezTo>
                <a:cubicBezTo>
                  <a:pt x="10024" y="13215"/>
                  <a:pt x="10124" y="13396"/>
                  <a:pt x="10200" y="13611"/>
                </a:cubicBezTo>
                <a:cubicBezTo>
                  <a:pt x="10275" y="13827"/>
                  <a:pt x="10312" y="14092"/>
                  <a:pt x="10312" y="14407"/>
                </a:cubicBezTo>
                <a:cubicBezTo>
                  <a:pt x="10312" y="14732"/>
                  <a:pt x="10278" y="15017"/>
                  <a:pt x="10208" y="15258"/>
                </a:cubicBezTo>
                <a:moveTo>
                  <a:pt x="8836" y="7714"/>
                </a:moveTo>
                <a:cubicBezTo>
                  <a:pt x="6938" y="7714"/>
                  <a:pt x="5400" y="10133"/>
                  <a:pt x="5400" y="13114"/>
                </a:cubicBezTo>
                <a:cubicBezTo>
                  <a:pt x="5400" y="16098"/>
                  <a:pt x="6938" y="18514"/>
                  <a:pt x="8836" y="18514"/>
                </a:cubicBezTo>
                <a:cubicBezTo>
                  <a:pt x="10734" y="18514"/>
                  <a:pt x="12273" y="16098"/>
                  <a:pt x="12273" y="13114"/>
                </a:cubicBezTo>
                <a:cubicBezTo>
                  <a:pt x="12273" y="10133"/>
                  <a:pt x="10734" y="7714"/>
                  <a:pt x="8836" y="7714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2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89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5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2"/>
                  <a:pt x="21160" y="0"/>
                  <a:pt x="20618" y="0"/>
                </a:cubicBezTo>
                <a:moveTo>
                  <a:pt x="9451" y="13856"/>
                </a:moveTo>
                <a:cubicBezTo>
                  <a:pt x="9385" y="13780"/>
                  <a:pt x="9310" y="13718"/>
                  <a:pt x="9228" y="13672"/>
                </a:cubicBezTo>
                <a:cubicBezTo>
                  <a:pt x="9175" y="13643"/>
                  <a:pt x="9137" y="13616"/>
                  <a:pt x="9097" y="13590"/>
                </a:cubicBezTo>
                <a:lnTo>
                  <a:pt x="9097" y="15561"/>
                </a:lnTo>
                <a:cubicBezTo>
                  <a:pt x="9250" y="15523"/>
                  <a:pt x="9363" y="15448"/>
                  <a:pt x="9473" y="15311"/>
                </a:cubicBezTo>
                <a:cubicBezTo>
                  <a:pt x="9604" y="15151"/>
                  <a:pt x="9668" y="14897"/>
                  <a:pt x="9668" y="14546"/>
                </a:cubicBezTo>
                <a:cubicBezTo>
                  <a:pt x="9668" y="14383"/>
                  <a:pt x="9649" y="14247"/>
                  <a:pt x="9609" y="14136"/>
                </a:cubicBezTo>
                <a:cubicBezTo>
                  <a:pt x="9570" y="14024"/>
                  <a:pt x="9517" y="13931"/>
                  <a:pt x="9451" y="13856"/>
                </a:cubicBezTo>
                <a:moveTo>
                  <a:pt x="13255" y="16971"/>
                </a:moveTo>
                <a:cubicBezTo>
                  <a:pt x="12983" y="16971"/>
                  <a:pt x="12764" y="17316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6"/>
                  <a:pt x="13525" y="16971"/>
                  <a:pt x="13255" y="16971"/>
                </a:cubicBezTo>
                <a:moveTo>
                  <a:pt x="16200" y="7714"/>
                </a:moveTo>
                <a:cubicBezTo>
                  <a:pt x="15928" y="7714"/>
                  <a:pt x="15709" y="7369"/>
                  <a:pt x="15709" y="6943"/>
                </a:cubicBezTo>
                <a:cubicBezTo>
                  <a:pt x="15709" y="6516"/>
                  <a:pt x="15928" y="6171"/>
                  <a:pt x="16200" y="6171"/>
                </a:cubicBezTo>
                <a:cubicBezTo>
                  <a:pt x="16471" y="6171"/>
                  <a:pt x="16691" y="6516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7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8"/>
                  <a:pt x="14762" y="19815"/>
                  <a:pt x="14817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7"/>
                  <a:pt x="982" y="17113"/>
                </a:cubicBezTo>
                <a:lnTo>
                  <a:pt x="982" y="9116"/>
                </a:lnTo>
                <a:cubicBezTo>
                  <a:pt x="1136" y="9203"/>
                  <a:pt x="1299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2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2" y="6414"/>
                  <a:pt x="14727" y="6672"/>
                  <a:pt x="14727" y="6943"/>
                </a:cubicBezTo>
                <a:cubicBezTo>
                  <a:pt x="14727" y="8222"/>
                  <a:pt x="15386" y="9257"/>
                  <a:pt x="16200" y="9257"/>
                </a:cubicBezTo>
                <a:cubicBezTo>
                  <a:pt x="16373" y="9257"/>
                  <a:pt x="16537" y="9203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8" y="20057"/>
                  <a:pt x="15709" y="19712"/>
                  <a:pt x="15709" y="19286"/>
                </a:cubicBezTo>
                <a:cubicBezTo>
                  <a:pt x="15709" y="18859"/>
                  <a:pt x="15928" y="18514"/>
                  <a:pt x="16200" y="18514"/>
                </a:cubicBezTo>
                <a:cubicBezTo>
                  <a:pt x="16471" y="18514"/>
                  <a:pt x="16691" y="18859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59"/>
                  <a:pt x="1201" y="18514"/>
                  <a:pt x="1473" y="18514"/>
                </a:cubicBezTo>
                <a:cubicBezTo>
                  <a:pt x="1744" y="18514"/>
                  <a:pt x="1964" y="18859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6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6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39" y="4629"/>
                  <a:pt x="0" y="5320"/>
                  <a:pt x="0" y="6171"/>
                </a:cubicBezTo>
                <a:lnTo>
                  <a:pt x="0" y="20057"/>
                </a:lnTo>
                <a:cubicBezTo>
                  <a:pt x="0" y="20910"/>
                  <a:pt x="439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10"/>
                  <a:pt x="17673" y="20057"/>
                </a:cubicBezTo>
                <a:lnTo>
                  <a:pt x="17673" y="6171"/>
                </a:lnTo>
                <a:cubicBezTo>
                  <a:pt x="17673" y="5320"/>
                  <a:pt x="17233" y="4629"/>
                  <a:pt x="16691" y="4629"/>
                </a:cubicBezTo>
                <a:moveTo>
                  <a:pt x="8092" y="11478"/>
                </a:moveTo>
                <a:cubicBezTo>
                  <a:pt x="8092" y="11618"/>
                  <a:pt x="8111" y="11739"/>
                  <a:pt x="8149" y="11837"/>
                </a:cubicBezTo>
                <a:cubicBezTo>
                  <a:pt x="8186" y="11936"/>
                  <a:pt x="8234" y="12020"/>
                  <a:pt x="8293" y="12090"/>
                </a:cubicBezTo>
                <a:cubicBezTo>
                  <a:pt x="8351" y="12161"/>
                  <a:pt x="8419" y="12218"/>
                  <a:pt x="8496" y="12261"/>
                </a:cubicBezTo>
                <a:cubicBezTo>
                  <a:pt x="8542" y="12287"/>
                  <a:pt x="8573" y="12310"/>
                  <a:pt x="8606" y="12331"/>
                </a:cubicBezTo>
                <a:lnTo>
                  <a:pt x="8606" y="10637"/>
                </a:lnTo>
                <a:cubicBezTo>
                  <a:pt x="8457" y="10654"/>
                  <a:pt x="8353" y="10708"/>
                  <a:pt x="8258" y="10818"/>
                </a:cubicBezTo>
                <a:cubicBezTo>
                  <a:pt x="8147" y="10949"/>
                  <a:pt x="8092" y="11171"/>
                  <a:pt x="8092" y="11478"/>
                </a:cubicBezTo>
                <a:moveTo>
                  <a:pt x="4418" y="7714"/>
                </a:moveTo>
                <a:cubicBezTo>
                  <a:pt x="4147" y="7714"/>
                  <a:pt x="3927" y="8061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1"/>
                  <a:pt x="4689" y="7714"/>
                  <a:pt x="4418" y="771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1510" name="CaixaDeTexto 10">
            <a:extLst>
              <a:ext uri="{FF2B5EF4-FFF2-40B4-BE49-F238E27FC236}">
                <a16:creationId xmlns:a16="http://schemas.microsoft.com/office/drawing/2014/main" xmlns="" id="{22ED76D0-E2FB-4F03-9699-05606EB79C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1916832"/>
            <a:ext cx="3456384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r>
              <a:rPr lang="pt-BR" altLang="pt-BR" sz="2800" b="1" dirty="0">
                <a:solidFill>
                  <a:schemeClr val="bg1"/>
                </a:solidFill>
                <a:latin typeface="Helvetica"/>
                <a:cs typeface="Helvetica"/>
              </a:rPr>
              <a:t>Previdência e Assistência consumirão mais da metade do orçamento de 2019</a:t>
            </a: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xmlns="" id="{C51FF4E3-2B74-4570-AB4B-D8BC33C06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0048842"/>
              </p:ext>
            </p:extLst>
          </p:nvPr>
        </p:nvGraphicFramePr>
        <p:xfrm>
          <a:off x="4253310" y="-387424"/>
          <a:ext cx="8823220" cy="6811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have Esquerda 1">
            <a:extLst>
              <a:ext uri="{FF2B5EF4-FFF2-40B4-BE49-F238E27FC236}">
                <a16:creationId xmlns:a16="http://schemas.microsoft.com/office/drawing/2014/main" xmlns="" id="{6380B1D2-0A57-40A7-9100-79565DB5C0BF}"/>
              </a:ext>
            </a:extLst>
          </p:cNvPr>
          <p:cNvSpPr/>
          <p:nvPr/>
        </p:nvSpPr>
        <p:spPr bwMode="auto">
          <a:xfrm>
            <a:off x="5461502" y="1556792"/>
            <a:ext cx="850522" cy="3384376"/>
          </a:xfrm>
          <a:prstGeom prst="leftBrace">
            <a:avLst>
              <a:gd name="adj1" fmla="val 8333"/>
              <a:gd name="adj2" fmla="val 49572"/>
            </a:avLst>
          </a:prstGeom>
          <a:ln w="22225">
            <a:solidFill>
              <a:schemeClr val="bg2">
                <a:lumMod val="75000"/>
              </a:schemeClr>
            </a:solidFill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42F7F3BB-CFE8-4D2E-B9CA-BE9BA9A15988}"/>
              </a:ext>
            </a:extLst>
          </p:cNvPr>
          <p:cNvSpPr txBox="1"/>
          <p:nvPr/>
        </p:nvSpPr>
        <p:spPr>
          <a:xfrm>
            <a:off x="4066202" y="2204864"/>
            <a:ext cx="17417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2">
                    <a:lumMod val="75000"/>
                  </a:schemeClr>
                </a:solidFill>
              </a:rPr>
              <a:t>Gasto com Previdência e Assistência* consumirá 64,8% do orçamento da União de 2019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xmlns="" id="{D0710E64-CC96-B145-9A13-1FFAECB9EBC7}"/>
              </a:ext>
            </a:extLst>
          </p:cNvPr>
          <p:cNvSpPr txBox="1"/>
          <p:nvPr/>
        </p:nvSpPr>
        <p:spPr>
          <a:xfrm>
            <a:off x="10632504" y="6479758"/>
            <a:ext cx="18002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*Previsão em R$ bilhões</a:t>
            </a:r>
          </a:p>
        </p:txBody>
      </p:sp>
    </p:spTree>
    <p:extLst>
      <p:ext uri="{BB962C8B-B14F-4D97-AF65-F5344CB8AC3E}">
        <p14:creationId xmlns:p14="http://schemas.microsoft.com/office/powerpoint/2010/main" val="4147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" descr="TextBox 9">
            <a:extLst>
              <a:ext uri="{FF2B5EF4-FFF2-40B4-BE49-F238E27FC236}">
                <a16:creationId xmlns:a16="http://schemas.microsoft.com/office/drawing/2014/main" xmlns="" id="{A099BE48-6F29-BB47-8BFF-0FEA23510163}"/>
              </a:ext>
            </a:extLst>
          </p:cNvPr>
          <p:cNvSpPr txBox="1">
            <a:spLocks/>
          </p:cNvSpPr>
          <p:nvPr/>
        </p:nvSpPr>
        <p:spPr bwMode="auto">
          <a:xfrm>
            <a:off x="582613" y="853613"/>
            <a:ext cx="5399087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2500" b="1" dirty="0">
                <a:solidFill>
                  <a:schemeClr val="bg2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Subsídios</a:t>
            </a:r>
          </a:p>
        </p:txBody>
      </p:sp>
      <p:sp>
        <p:nvSpPr>
          <p:cNvPr id="41" name="Rectangle 35">
            <a:extLst>
              <a:ext uri="{FF2B5EF4-FFF2-40B4-BE49-F238E27FC236}">
                <a16:creationId xmlns:a16="http://schemas.microsoft.com/office/drawing/2014/main" xmlns="" id="{B760D407-F6B6-2346-BDE8-802E1FE78089}"/>
              </a:ext>
            </a:extLst>
          </p:cNvPr>
          <p:cNvSpPr>
            <a:spLocks/>
          </p:cNvSpPr>
          <p:nvPr/>
        </p:nvSpPr>
        <p:spPr bwMode="auto">
          <a:xfrm>
            <a:off x="582613" y="1424551"/>
            <a:ext cx="692150" cy="25400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>
              <a:solidFill>
                <a:schemeClr val="bg2"/>
              </a:solidFill>
            </a:endParaRPr>
          </a:p>
        </p:txBody>
      </p:sp>
      <p:graphicFrame>
        <p:nvGraphicFramePr>
          <p:cNvPr id="16" name="Gráfico 15">
            <a:extLst>
              <a:ext uri="{FF2B5EF4-FFF2-40B4-BE49-F238E27FC236}">
                <a16:creationId xmlns:a16="http://schemas.microsoft.com/office/drawing/2014/main" xmlns="" id="{00000000-0008-0000-02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563244"/>
              </p:ext>
            </p:extLst>
          </p:nvPr>
        </p:nvGraphicFramePr>
        <p:xfrm>
          <a:off x="1919536" y="3140968"/>
          <a:ext cx="3765487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Gráfico 16">
            <a:extLst>
              <a:ext uri="{FF2B5EF4-FFF2-40B4-BE49-F238E27FC236}">
                <a16:creationId xmlns:a16="http://schemas.microsoft.com/office/drawing/2014/main" xmlns="" id="{00000000-0008-0000-01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017277"/>
              </p:ext>
            </p:extLst>
          </p:nvPr>
        </p:nvGraphicFramePr>
        <p:xfrm>
          <a:off x="6547889" y="198083"/>
          <a:ext cx="3765488" cy="6399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AutoShape 4">
            <a:extLst>
              <a:ext uri="{FF2B5EF4-FFF2-40B4-BE49-F238E27FC236}">
                <a16:creationId xmlns:a16="http://schemas.microsoft.com/office/drawing/2014/main" xmlns="" id="{07BCF878-9118-5047-ACFE-95258C378422}"/>
              </a:ext>
            </a:extLst>
          </p:cNvPr>
          <p:cNvSpPr>
            <a:spLocks/>
          </p:cNvSpPr>
          <p:nvPr/>
        </p:nvSpPr>
        <p:spPr bwMode="auto">
          <a:xfrm rot="-2700000">
            <a:off x="10826750" y="2647950"/>
            <a:ext cx="2462213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C3C7C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24" name="AutoShape 6">
            <a:extLst>
              <a:ext uri="{FF2B5EF4-FFF2-40B4-BE49-F238E27FC236}">
                <a16:creationId xmlns:a16="http://schemas.microsoft.com/office/drawing/2014/main" xmlns="" id="{0BE7F39A-A92B-9C4C-BDA8-3456F4609B06}"/>
              </a:ext>
            </a:extLst>
          </p:cNvPr>
          <p:cNvSpPr>
            <a:spLocks/>
          </p:cNvSpPr>
          <p:nvPr/>
        </p:nvSpPr>
        <p:spPr bwMode="auto">
          <a:xfrm rot="-2700000">
            <a:off x="10826750" y="708025"/>
            <a:ext cx="2462213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E2BB1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25" name="AutoShape 7">
            <a:extLst>
              <a:ext uri="{FF2B5EF4-FFF2-40B4-BE49-F238E27FC236}">
                <a16:creationId xmlns:a16="http://schemas.microsoft.com/office/drawing/2014/main" xmlns="" id="{1F46461E-E902-0B4F-B840-6917C9AE13AC}"/>
              </a:ext>
            </a:extLst>
          </p:cNvPr>
          <p:cNvSpPr>
            <a:spLocks/>
          </p:cNvSpPr>
          <p:nvPr/>
        </p:nvSpPr>
        <p:spPr bwMode="auto">
          <a:xfrm rot="-2700000">
            <a:off x="10826750" y="-1233488"/>
            <a:ext cx="2462213" cy="2460626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38553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2" name="TextBox 33">
            <a:extLst>
              <a:ext uri="{FF2B5EF4-FFF2-40B4-BE49-F238E27FC236}">
                <a16:creationId xmlns:a16="http://schemas.microsoft.com/office/drawing/2014/main" xmlns="" id="{8AD615EE-114F-4A17-B34A-0927F9DBB7C8}"/>
              </a:ext>
            </a:extLst>
          </p:cNvPr>
          <p:cNvSpPr txBox="1"/>
          <p:nvPr/>
        </p:nvSpPr>
        <p:spPr>
          <a:xfrm>
            <a:off x="512574" y="313698"/>
            <a:ext cx="1504897" cy="215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859" tIns="22859" rIns="22859" bIns="22859">
            <a:spAutoFit/>
          </a:bodyPr>
          <a:lstStyle>
            <a:lvl1pPr defTabSz="914216">
              <a:defRPr sz="1100" spc="150">
                <a:solidFill>
                  <a:srgbClr val="333B3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/>
              <a:t>NOVA PREVIDÊNCIA</a:t>
            </a:r>
            <a:endParaRPr dirty="0"/>
          </a:p>
        </p:txBody>
      </p:sp>
      <p:grpSp>
        <p:nvGrpSpPr>
          <p:cNvPr id="11" name="Agrupar 10">
            <a:extLst>
              <a:ext uri="{FF2B5EF4-FFF2-40B4-BE49-F238E27FC236}">
                <a16:creationId xmlns:a16="http://schemas.microsoft.com/office/drawing/2014/main" xmlns="" id="{E055237C-397E-4FE0-990C-08D74FC35555}"/>
              </a:ext>
            </a:extLst>
          </p:cNvPr>
          <p:cNvGrpSpPr/>
          <p:nvPr/>
        </p:nvGrpSpPr>
        <p:grpSpPr>
          <a:xfrm>
            <a:off x="8256240" y="5133636"/>
            <a:ext cx="572617" cy="486469"/>
            <a:chOff x="314628" y="298670"/>
            <a:chExt cx="263996" cy="270933"/>
          </a:xfrm>
          <a:solidFill>
            <a:srgbClr val="002942"/>
          </a:solidFill>
        </p:grpSpPr>
        <p:sp>
          <p:nvSpPr>
            <p:cNvPr id="13" name="Triângulo 25">
              <a:extLst>
                <a:ext uri="{FF2B5EF4-FFF2-40B4-BE49-F238E27FC236}">
                  <a16:creationId xmlns:a16="http://schemas.microsoft.com/office/drawing/2014/main" xmlns="" id="{4854133E-D995-4F4E-9666-5F5A52F0EBE7}"/>
                </a:ext>
              </a:extLst>
            </p:cNvPr>
            <p:cNvSpPr/>
            <p:nvPr/>
          </p:nvSpPr>
          <p:spPr>
            <a:xfrm rot="5400000">
              <a:off x="354083" y="345062"/>
              <a:ext cx="270933" cy="17814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pt-BR" sz="1100"/>
            </a:p>
          </p:txBody>
        </p:sp>
        <p:sp>
          <p:nvSpPr>
            <p:cNvPr id="14" name="Retângulo 13">
              <a:extLst>
                <a:ext uri="{FF2B5EF4-FFF2-40B4-BE49-F238E27FC236}">
                  <a16:creationId xmlns:a16="http://schemas.microsoft.com/office/drawing/2014/main" xmlns="" id="{3B0AA0F1-E8D6-4328-895B-AFB62C97856B}"/>
                </a:ext>
              </a:extLst>
            </p:cNvPr>
            <p:cNvSpPr/>
            <p:nvPr/>
          </p:nvSpPr>
          <p:spPr>
            <a:xfrm>
              <a:off x="314628" y="355436"/>
              <a:ext cx="151039" cy="1509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pt-BR" sz="1100"/>
            </a:p>
          </p:txBody>
        </p:sp>
      </p:grp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2E638B78-C232-2F40-88DF-E75F5BB279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542" y="3933057"/>
            <a:ext cx="3703481" cy="1872208"/>
          </a:xfrm>
          <a:prstGeom prst="rect">
            <a:avLst/>
          </a:prstGeom>
        </p:spPr>
      </p:pic>
      <p:sp>
        <p:nvSpPr>
          <p:cNvPr id="18" name="Seta para a Direita 17">
            <a:extLst>
              <a:ext uri="{FF2B5EF4-FFF2-40B4-BE49-F238E27FC236}">
                <a16:creationId xmlns:a16="http://schemas.microsoft.com/office/drawing/2014/main" xmlns="" id="{0A4A1BFA-D52B-B24E-B251-6B0BBFECFEDB}"/>
              </a:ext>
            </a:extLst>
          </p:cNvPr>
          <p:cNvSpPr/>
          <p:nvPr/>
        </p:nvSpPr>
        <p:spPr bwMode="auto">
          <a:xfrm>
            <a:off x="3514248" y="5733256"/>
            <a:ext cx="576064" cy="473191"/>
          </a:xfrm>
          <a:prstGeom prst="rightArrow">
            <a:avLst>
              <a:gd name="adj1" fmla="val 50000"/>
              <a:gd name="adj2" fmla="val 80312"/>
            </a:avLst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90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DF1EA8EF-C00B-A647-94C8-BA84376DAB5E}"/>
              </a:ext>
            </a:extLst>
          </p:cNvPr>
          <p:cNvSpPr txBox="1"/>
          <p:nvPr/>
        </p:nvSpPr>
        <p:spPr>
          <a:xfrm>
            <a:off x="512574" y="1539194"/>
            <a:ext cx="110260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Helvetica" pitchFamily="2" charset="0"/>
              </a:rPr>
              <a:t>Recomendação OIT: taxa de reposição superior a 40%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400" dirty="0"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Helvetica" pitchFamily="2" charset="0"/>
              </a:rPr>
              <a:t>Alto período de contribuição mínimo para se aposentar: Haiti, Colômbia, Argentina, Uruguai, e Jamaica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400" dirty="0">
              <a:latin typeface="Helvetica" pitchFamily="2" charset="0"/>
            </a:endParaRPr>
          </a:p>
        </p:txBody>
      </p:sp>
      <p:sp>
        <p:nvSpPr>
          <p:cNvPr id="38" name="AutoShape 32">
            <a:extLst>
              <a:ext uri="{FF2B5EF4-FFF2-40B4-BE49-F238E27FC236}">
                <a16:creationId xmlns:a16="http://schemas.microsoft.com/office/drawing/2014/main" xmlns="" id="{561C2159-4157-4B47-A4D2-7BFD9E17FC4E}"/>
              </a:ext>
            </a:extLst>
          </p:cNvPr>
          <p:cNvSpPr>
            <a:spLocks/>
          </p:cNvSpPr>
          <p:nvPr/>
        </p:nvSpPr>
        <p:spPr bwMode="auto">
          <a:xfrm rot="-2700000">
            <a:off x="9642475" y="-1233488"/>
            <a:ext cx="2462213" cy="2460626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C3C7C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39" name="AutoShape 33">
            <a:extLst>
              <a:ext uri="{FF2B5EF4-FFF2-40B4-BE49-F238E27FC236}">
                <a16:creationId xmlns:a16="http://schemas.microsoft.com/office/drawing/2014/main" xmlns="" id="{F9B902AE-6E09-4A4E-9AC3-A6C35A45B5AC}"/>
              </a:ext>
            </a:extLst>
          </p:cNvPr>
          <p:cNvSpPr>
            <a:spLocks/>
          </p:cNvSpPr>
          <p:nvPr/>
        </p:nvSpPr>
        <p:spPr bwMode="auto">
          <a:xfrm rot="-2700000">
            <a:off x="11560175" y="708025"/>
            <a:ext cx="2462213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E2BB1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40" name="AutoShape 34">
            <a:extLst>
              <a:ext uri="{FF2B5EF4-FFF2-40B4-BE49-F238E27FC236}">
                <a16:creationId xmlns:a16="http://schemas.microsoft.com/office/drawing/2014/main" xmlns="" id="{F2D5A943-4F7C-6C4F-AC69-195767B6164C}"/>
              </a:ext>
            </a:extLst>
          </p:cNvPr>
          <p:cNvSpPr>
            <a:spLocks/>
          </p:cNvSpPr>
          <p:nvPr/>
        </p:nvSpPr>
        <p:spPr bwMode="auto">
          <a:xfrm rot="-2700000">
            <a:off x="11560175" y="-1233488"/>
            <a:ext cx="2462213" cy="2460626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38553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41" name="Rectangle 35">
            <a:extLst>
              <a:ext uri="{FF2B5EF4-FFF2-40B4-BE49-F238E27FC236}">
                <a16:creationId xmlns:a16="http://schemas.microsoft.com/office/drawing/2014/main" xmlns="" id="{B760D407-F6B6-2346-BDE8-802E1FE78089}"/>
              </a:ext>
            </a:extLst>
          </p:cNvPr>
          <p:cNvSpPr>
            <a:spLocks/>
          </p:cNvSpPr>
          <p:nvPr/>
        </p:nvSpPr>
        <p:spPr bwMode="auto">
          <a:xfrm>
            <a:off x="582613" y="1424551"/>
            <a:ext cx="692150" cy="25400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2" name="TextBox 33">
            <a:extLst>
              <a:ext uri="{FF2B5EF4-FFF2-40B4-BE49-F238E27FC236}">
                <a16:creationId xmlns:a16="http://schemas.microsoft.com/office/drawing/2014/main" xmlns="" id="{67279677-B7C6-4582-BF95-EA2AEEC3B508}"/>
              </a:ext>
            </a:extLst>
          </p:cNvPr>
          <p:cNvSpPr txBox="1"/>
          <p:nvPr/>
        </p:nvSpPr>
        <p:spPr>
          <a:xfrm>
            <a:off x="512574" y="313698"/>
            <a:ext cx="1504897" cy="215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859" tIns="22859" rIns="22859" bIns="22859">
            <a:spAutoFit/>
          </a:bodyPr>
          <a:lstStyle>
            <a:lvl1pPr defTabSz="914216">
              <a:defRPr sz="1100" spc="150">
                <a:solidFill>
                  <a:srgbClr val="333B3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/>
              <a:t>NOVA PREVIDÊNCIA</a:t>
            </a:r>
            <a:endParaRPr dirty="0"/>
          </a:p>
        </p:txBody>
      </p:sp>
      <p:graphicFrame>
        <p:nvGraphicFramePr>
          <p:cNvPr id="18" name="Gráfico 17">
            <a:extLst>
              <a:ext uri="{FF2B5EF4-FFF2-40B4-BE49-F238E27FC236}">
                <a16:creationId xmlns:a16="http://schemas.microsoft.com/office/drawing/2014/main" xmlns="" id="{4D1C3E88-5F38-554C-B014-2B04116387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5576492"/>
              </p:ext>
            </p:extLst>
          </p:nvPr>
        </p:nvGraphicFramePr>
        <p:xfrm>
          <a:off x="479376" y="2492896"/>
          <a:ext cx="11416073" cy="4312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1" descr="TextBox 9">
            <a:extLst>
              <a:ext uri="{FF2B5EF4-FFF2-40B4-BE49-F238E27FC236}">
                <a16:creationId xmlns:a16="http://schemas.microsoft.com/office/drawing/2014/main" xmlns="" id="{A099BE48-6F29-BB47-8BFF-0FEA23510163}"/>
              </a:ext>
            </a:extLst>
          </p:cNvPr>
          <p:cNvSpPr txBox="1">
            <a:spLocks/>
          </p:cNvSpPr>
          <p:nvPr/>
        </p:nvSpPr>
        <p:spPr bwMode="auto">
          <a:xfrm>
            <a:off x="554038" y="847725"/>
            <a:ext cx="10495633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2500" b="1" dirty="0">
                <a:latin typeface="Helvetica" panose="020B0604020202020204" pitchFamily="34" charset="0"/>
                <a:sym typeface="Helvetica" panose="020B0604020202020204" pitchFamily="34" charset="0"/>
              </a:rPr>
              <a:t>Taxas de reposição no mundo x taxa proposta na Nova Previdência</a:t>
            </a:r>
          </a:p>
        </p:txBody>
      </p:sp>
    </p:spTree>
    <p:extLst>
      <p:ext uri="{BB962C8B-B14F-4D97-AF65-F5344CB8AC3E}">
        <p14:creationId xmlns:p14="http://schemas.microsoft.com/office/powerpoint/2010/main" val="377438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DF1EA8EF-C00B-A647-94C8-BA84376DAB5E}"/>
              </a:ext>
            </a:extLst>
          </p:cNvPr>
          <p:cNvSpPr txBox="1"/>
          <p:nvPr/>
        </p:nvSpPr>
        <p:spPr>
          <a:xfrm>
            <a:off x="512574" y="1539194"/>
            <a:ext cx="110260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Helvetica" pitchFamily="2" charset="0"/>
              </a:rPr>
              <a:t>Recomendação OIT: taxa de reposição superior ao 40%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400" dirty="0"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Helvetica" pitchFamily="2" charset="0"/>
              </a:rPr>
              <a:t>Alto período de contribuição mínimo para se aposentar: Haiti, Colômbia, Argentina, Uruguai, e Jamaica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400" dirty="0">
              <a:latin typeface="Helvetica" pitchFamily="2" charset="0"/>
            </a:endParaRPr>
          </a:p>
        </p:txBody>
      </p:sp>
      <p:sp>
        <p:nvSpPr>
          <p:cNvPr id="38" name="AutoShape 32">
            <a:extLst>
              <a:ext uri="{FF2B5EF4-FFF2-40B4-BE49-F238E27FC236}">
                <a16:creationId xmlns:a16="http://schemas.microsoft.com/office/drawing/2014/main" xmlns="" id="{561C2159-4157-4B47-A4D2-7BFD9E17FC4E}"/>
              </a:ext>
            </a:extLst>
          </p:cNvPr>
          <p:cNvSpPr>
            <a:spLocks/>
          </p:cNvSpPr>
          <p:nvPr/>
        </p:nvSpPr>
        <p:spPr bwMode="auto">
          <a:xfrm rot="-2700000">
            <a:off x="9642475" y="-1233488"/>
            <a:ext cx="2462213" cy="2460626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C3C7C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39" name="AutoShape 33">
            <a:extLst>
              <a:ext uri="{FF2B5EF4-FFF2-40B4-BE49-F238E27FC236}">
                <a16:creationId xmlns:a16="http://schemas.microsoft.com/office/drawing/2014/main" xmlns="" id="{F9B902AE-6E09-4A4E-9AC3-A6C35A45B5AC}"/>
              </a:ext>
            </a:extLst>
          </p:cNvPr>
          <p:cNvSpPr>
            <a:spLocks/>
          </p:cNvSpPr>
          <p:nvPr/>
        </p:nvSpPr>
        <p:spPr bwMode="auto">
          <a:xfrm rot="-2700000">
            <a:off x="11560175" y="708025"/>
            <a:ext cx="2462213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E2BB1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40" name="AutoShape 34">
            <a:extLst>
              <a:ext uri="{FF2B5EF4-FFF2-40B4-BE49-F238E27FC236}">
                <a16:creationId xmlns:a16="http://schemas.microsoft.com/office/drawing/2014/main" xmlns="" id="{F2D5A943-4F7C-6C4F-AC69-195767B6164C}"/>
              </a:ext>
            </a:extLst>
          </p:cNvPr>
          <p:cNvSpPr>
            <a:spLocks/>
          </p:cNvSpPr>
          <p:nvPr/>
        </p:nvSpPr>
        <p:spPr bwMode="auto">
          <a:xfrm rot="-2700000">
            <a:off x="11560175" y="-1233488"/>
            <a:ext cx="2462213" cy="2460626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38553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41" name="Rectangle 35">
            <a:extLst>
              <a:ext uri="{FF2B5EF4-FFF2-40B4-BE49-F238E27FC236}">
                <a16:creationId xmlns:a16="http://schemas.microsoft.com/office/drawing/2014/main" xmlns="" id="{B760D407-F6B6-2346-BDE8-802E1FE78089}"/>
              </a:ext>
            </a:extLst>
          </p:cNvPr>
          <p:cNvSpPr>
            <a:spLocks/>
          </p:cNvSpPr>
          <p:nvPr/>
        </p:nvSpPr>
        <p:spPr bwMode="auto">
          <a:xfrm>
            <a:off x="582613" y="1424551"/>
            <a:ext cx="692150" cy="25400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2" name="TextBox 33">
            <a:extLst>
              <a:ext uri="{FF2B5EF4-FFF2-40B4-BE49-F238E27FC236}">
                <a16:creationId xmlns:a16="http://schemas.microsoft.com/office/drawing/2014/main" xmlns="" id="{67279677-B7C6-4582-BF95-EA2AEEC3B508}"/>
              </a:ext>
            </a:extLst>
          </p:cNvPr>
          <p:cNvSpPr txBox="1"/>
          <p:nvPr/>
        </p:nvSpPr>
        <p:spPr>
          <a:xfrm>
            <a:off x="512574" y="313698"/>
            <a:ext cx="1504897" cy="215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859" tIns="22859" rIns="22859" bIns="22859">
            <a:spAutoFit/>
          </a:bodyPr>
          <a:lstStyle>
            <a:lvl1pPr defTabSz="914216">
              <a:defRPr sz="1100" spc="150">
                <a:solidFill>
                  <a:srgbClr val="333B3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/>
              <a:t>NOVA PREVIDÊNCIA</a:t>
            </a:r>
            <a:endParaRPr dirty="0"/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xmlns="" id="{65E3BAD8-1968-E347-9B40-F76F5090BC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5586490"/>
              </p:ext>
            </p:extLst>
          </p:nvPr>
        </p:nvGraphicFramePr>
        <p:xfrm>
          <a:off x="623392" y="2529253"/>
          <a:ext cx="11002557" cy="4068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1" descr="TextBox 9">
            <a:extLst>
              <a:ext uri="{FF2B5EF4-FFF2-40B4-BE49-F238E27FC236}">
                <a16:creationId xmlns:a16="http://schemas.microsoft.com/office/drawing/2014/main" xmlns="" id="{A099BE48-6F29-BB47-8BFF-0FEA23510163}"/>
              </a:ext>
            </a:extLst>
          </p:cNvPr>
          <p:cNvSpPr txBox="1">
            <a:spLocks/>
          </p:cNvSpPr>
          <p:nvPr/>
        </p:nvSpPr>
        <p:spPr bwMode="auto">
          <a:xfrm>
            <a:off x="554038" y="847725"/>
            <a:ext cx="10870554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2500" b="1" dirty="0">
                <a:latin typeface="Helvetica" panose="020B0604020202020204" pitchFamily="34" charset="0"/>
                <a:sym typeface="Helvetica" panose="020B0604020202020204" pitchFamily="34" charset="0"/>
              </a:rPr>
              <a:t>Taxas de reposição no mundo x taxa proposta na Nova Previdência</a:t>
            </a:r>
          </a:p>
        </p:txBody>
      </p:sp>
    </p:spTree>
    <p:extLst>
      <p:ext uri="{BB962C8B-B14F-4D97-AF65-F5344CB8AC3E}">
        <p14:creationId xmlns:p14="http://schemas.microsoft.com/office/powerpoint/2010/main" val="234024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DF1EA8EF-C00B-A647-94C8-BA84376DAB5E}"/>
              </a:ext>
            </a:extLst>
          </p:cNvPr>
          <p:cNvSpPr txBox="1"/>
          <p:nvPr/>
        </p:nvSpPr>
        <p:spPr>
          <a:xfrm>
            <a:off x="512574" y="1539194"/>
            <a:ext cx="110260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Helvetica" pitchFamily="2" charset="0"/>
              </a:rPr>
              <a:t>Recomendação OIT: taxa de reposição superior ao 40%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400" dirty="0"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latin typeface="Helvetica" pitchFamily="2" charset="0"/>
              </a:rPr>
              <a:t>Alto período de contribuição mínimo para se aposentar: Haiti, Colômbia, Argentina, Uruguai, e Jamaica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400" dirty="0">
              <a:latin typeface="Helvetica" pitchFamily="2" charset="0"/>
            </a:endParaRPr>
          </a:p>
        </p:txBody>
      </p:sp>
      <p:sp>
        <p:nvSpPr>
          <p:cNvPr id="38" name="AutoShape 32">
            <a:extLst>
              <a:ext uri="{FF2B5EF4-FFF2-40B4-BE49-F238E27FC236}">
                <a16:creationId xmlns:a16="http://schemas.microsoft.com/office/drawing/2014/main" xmlns="" id="{561C2159-4157-4B47-A4D2-7BFD9E17FC4E}"/>
              </a:ext>
            </a:extLst>
          </p:cNvPr>
          <p:cNvSpPr>
            <a:spLocks/>
          </p:cNvSpPr>
          <p:nvPr/>
        </p:nvSpPr>
        <p:spPr bwMode="auto">
          <a:xfrm rot="-2700000">
            <a:off x="9642475" y="-1233488"/>
            <a:ext cx="2462213" cy="2460626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C3C7C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39" name="AutoShape 33">
            <a:extLst>
              <a:ext uri="{FF2B5EF4-FFF2-40B4-BE49-F238E27FC236}">
                <a16:creationId xmlns:a16="http://schemas.microsoft.com/office/drawing/2014/main" xmlns="" id="{F9B902AE-6E09-4A4E-9AC3-A6C35A45B5AC}"/>
              </a:ext>
            </a:extLst>
          </p:cNvPr>
          <p:cNvSpPr>
            <a:spLocks/>
          </p:cNvSpPr>
          <p:nvPr/>
        </p:nvSpPr>
        <p:spPr bwMode="auto">
          <a:xfrm rot="-2700000">
            <a:off x="11560175" y="708025"/>
            <a:ext cx="2462213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E2BB1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40" name="AutoShape 34">
            <a:extLst>
              <a:ext uri="{FF2B5EF4-FFF2-40B4-BE49-F238E27FC236}">
                <a16:creationId xmlns:a16="http://schemas.microsoft.com/office/drawing/2014/main" xmlns="" id="{F2D5A943-4F7C-6C4F-AC69-195767B6164C}"/>
              </a:ext>
            </a:extLst>
          </p:cNvPr>
          <p:cNvSpPr>
            <a:spLocks/>
          </p:cNvSpPr>
          <p:nvPr/>
        </p:nvSpPr>
        <p:spPr bwMode="auto">
          <a:xfrm rot="-2700000">
            <a:off x="11560175" y="-1233488"/>
            <a:ext cx="2462213" cy="2460626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38553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41" name="Rectangle 35">
            <a:extLst>
              <a:ext uri="{FF2B5EF4-FFF2-40B4-BE49-F238E27FC236}">
                <a16:creationId xmlns:a16="http://schemas.microsoft.com/office/drawing/2014/main" xmlns="" id="{B760D407-F6B6-2346-BDE8-802E1FE78089}"/>
              </a:ext>
            </a:extLst>
          </p:cNvPr>
          <p:cNvSpPr>
            <a:spLocks/>
          </p:cNvSpPr>
          <p:nvPr/>
        </p:nvSpPr>
        <p:spPr bwMode="auto">
          <a:xfrm>
            <a:off x="582613" y="1424551"/>
            <a:ext cx="692150" cy="25400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xmlns="" id="{207BD6F1-2CB6-0F44-83E5-5EA1310C699B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582612" y="2573557"/>
          <a:ext cx="11346035" cy="4023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33">
            <a:extLst>
              <a:ext uri="{FF2B5EF4-FFF2-40B4-BE49-F238E27FC236}">
                <a16:creationId xmlns:a16="http://schemas.microsoft.com/office/drawing/2014/main" xmlns="" id="{67279677-B7C6-4582-BF95-EA2AEEC3B508}"/>
              </a:ext>
            </a:extLst>
          </p:cNvPr>
          <p:cNvSpPr txBox="1"/>
          <p:nvPr/>
        </p:nvSpPr>
        <p:spPr>
          <a:xfrm>
            <a:off x="512574" y="313698"/>
            <a:ext cx="1504897" cy="215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859" tIns="22859" rIns="22859" bIns="22859">
            <a:spAutoFit/>
          </a:bodyPr>
          <a:lstStyle>
            <a:lvl1pPr defTabSz="914216">
              <a:defRPr sz="1100" spc="150">
                <a:solidFill>
                  <a:srgbClr val="333B3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/>
              <a:t>NOVA PREVIDÊNCIA</a:t>
            </a:r>
            <a:endParaRPr dirty="0"/>
          </a:p>
        </p:txBody>
      </p:sp>
      <p:sp>
        <p:nvSpPr>
          <p:cNvPr id="7" name="Text Box 1" descr="TextBox 9">
            <a:extLst>
              <a:ext uri="{FF2B5EF4-FFF2-40B4-BE49-F238E27FC236}">
                <a16:creationId xmlns:a16="http://schemas.microsoft.com/office/drawing/2014/main" xmlns="" id="{A099BE48-6F29-BB47-8BFF-0FEA23510163}"/>
              </a:ext>
            </a:extLst>
          </p:cNvPr>
          <p:cNvSpPr txBox="1">
            <a:spLocks/>
          </p:cNvSpPr>
          <p:nvPr/>
        </p:nvSpPr>
        <p:spPr bwMode="auto">
          <a:xfrm>
            <a:off x="554038" y="847725"/>
            <a:ext cx="10496195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2500" b="1" dirty="0">
                <a:latin typeface="Helvetica" panose="020B0604020202020204" pitchFamily="34" charset="0"/>
                <a:sym typeface="Helvetica" panose="020B0604020202020204" pitchFamily="34" charset="0"/>
              </a:rPr>
              <a:t>Taxas de reposição no mundo x taxa proposta na Nova Previdência</a:t>
            </a:r>
          </a:p>
        </p:txBody>
      </p:sp>
    </p:spTree>
    <p:extLst>
      <p:ext uri="{BB962C8B-B14F-4D97-AF65-F5344CB8AC3E}">
        <p14:creationId xmlns:p14="http://schemas.microsoft.com/office/powerpoint/2010/main" val="420999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Espaço Reservado para Conteúdo 3">
            <a:extLst/>
          </p:cNvPr>
          <p:cNvGraphicFramePr>
            <a:graphicFrameLocks/>
          </p:cNvGraphicFramePr>
          <p:nvPr>
            <p:extLst/>
          </p:nvPr>
        </p:nvGraphicFramePr>
        <p:xfrm>
          <a:off x="695400" y="2564904"/>
          <a:ext cx="4968552" cy="1251906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88595">
                <a:tc>
                  <a:txBody>
                    <a:bodyPr/>
                    <a:lstStyle/>
                    <a:p>
                      <a:pPr algn="ctr"/>
                      <a:r>
                        <a:rPr lang="pt-BR" sz="1500" kern="1200" dirty="0">
                          <a:solidFill>
                            <a:schemeClr val="tx1"/>
                          </a:solidFill>
                        </a:rPr>
                        <a:t>BPC Deficientes</a:t>
                      </a:r>
                      <a:endParaRPr lang="pt-BR" sz="1500" b="1" kern="1200" baseline="30000" dirty="0">
                        <a:solidFill>
                          <a:schemeClr val="tx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3186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elvetica" panose="020B0604020202020204" pitchFamily="34" charset="0"/>
                        </a:rPr>
                        <a:t>Renda mensal de 1 Salário Mínimo, </a:t>
                      </a:r>
                      <a:br>
                        <a:rPr lang="pt-BR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elvetica" panose="020B0604020202020204" pitchFamily="34" charset="0"/>
                        </a:rPr>
                      </a:br>
                      <a:r>
                        <a:rPr lang="pt-BR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elvetica" panose="020B0604020202020204" pitchFamily="34" charset="0"/>
                        </a:rPr>
                        <a:t>sem limite de idade. Mesma regra.</a:t>
                      </a:r>
                      <a:endParaRPr lang="pt-BR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Helvetica" panose="020B0604020202020204" pitchFamily="34" charset="0"/>
                        <a:cs typeface="Calibri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8" name="Espaço Reservado para Conteúdo 3"/>
          <p:cNvGraphicFramePr>
            <a:graphicFrameLocks noGrp="1"/>
          </p:cNvGraphicFramePr>
          <p:nvPr>
            <p:extLst/>
          </p:nvPr>
        </p:nvGraphicFramePr>
        <p:xfrm>
          <a:off x="695400" y="4207733"/>
          <a:ext cx="10513168" cy="1453515"/>
        </p:xfrm>
        <a:graphic>
          <a:graphicData uri="http://schemas.openxmlformats.org/drawingml/2006/table">
            <a:tbl>
              <a:tblPr/>
              <a:tblGrid>
                <a:gridCol w="52554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576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143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BPC com renda antecipada (</a:t>
                      </a:r>
                      <a:r>
                        <a:rPr kumimoji="0" lang="pt-BR" sz="1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fásico</a:t>
                      </a:r>
                      <a:r>
                        <a:rPr kumimoji="0" lang="pt-BR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)</a:t>
                      </a:r>
                      <a:endParaRPr kumimoji="0" lang="pt-BR" sz="1500" b="1" i="0" u="none" strike="noStrike" cap="none" normalizeH="0" baseline="30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Helvetica" panose="020B0604020202020204" pitchFamily="34" charset="0"/>
                        <a:cs typeface="Arial" charset="0"/>
                      </a:endParaRPr>
                    </a:p>
                  </a:txBody>
                  <a:tcPr marL="68580" marR="6858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BB1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78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Renda mensal que evoluirá ao longo das idades</a:t>
                      </a:r>
                    </a:p>
                  </a:txBody>
                  <a:tcPr marL="68580" marR="6858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A partir dos </a:t>
                      </a:r>
                      <a:r>
                        <a:rPr kumimoji="0" lang="pt-BR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60 anos</a:t>
                      </a:r>
                    </a:p>
                  </a:txBody>
                  <a:tcPr marL="68580" marR="6858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F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R$ 400,00 </a:t>
                      </a:r>
                    </a:p>
                  </a:txBody>
                  <a:tcPr marL="68580" marR="6858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F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A partir dos </a:t>
                      </a:r>
                      <a:r>
                        <a:rPr kumimoji="0" lang="pt-BR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70 anos</a:t>
                      </a:r>
                    </a:p>
                  </a:txBody>
                  <a:tcPr marL="68580" marR="6858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F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1 Salário Mínimo</a:t>
                      </a:r>
                    </a:p>
                  </a:txBody>
                  <a:tcPr marL="68580" marR="6858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F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67608" name="CaixaDeTexto 18"/>
          <p:cNvSpPr txBox="1">
            <a:spLocks noChangeArrowheads="1"/>
          </p:cNvSpPr>
          <p:nvPr/>
        </p:nvSpPr>
        <p:spPr bwMode="auto">
          <a:xfrm>
            <a:off x="623392" y="5801891"/>
            <a:ext cx="9331821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1323" tIns="35662" rIns="71323" bIns="35662">
            <a:spAutoFit/>
          </a:bodyPr>
          <a:lstStyle/>
          <a:p>
            <a:r>
              <a:rPr lang="pt-BR" sz="1100" b="1" dirty="0">
                <a:latin typeface="Calibri" pitchFamily="34" charset="0"/>
              </a:rPr>
              <a:t>*Condição de Miserabilidade (cumulativamente):</a:t>
            </a:r>
          </a:p>
          <a:p>
            <a:r>
              <a:rPr lang="pt-BR" sz="1100" dirty="0">
                <a:latin typeface="Calibri" pitchFamily="34" charset="0"/>
              </a:rPr>
              <a:t>Renda Mensal per capita inferior a ¼ do Salário Mínimo</a:t>
            </a:r>
          </a:p>
          <a:p>
            <a:r>
              <a:rPr lang="pt-BR" sz="1100" dirty="0">
                <a:latin typeface="Calibri" pitchFamily="34" charset="0"/>
              </a:rPr>
              <a:t>Patrimônio inferior a R$ 98.000 (Faixa I Minha Casa Minha Vida) - Novo critério</a:t>
            </a:r>
          </a:p>
        </p:txBody>
      </p:sp>
      <p:graphicFrame>
        <p:nvGraphicFramePr>
          <p:cNvPr id="10" name="Espaço Reservado para Conteúdo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152763"/>
              </p:ext>
            </p:extLst>
          </p:nvPr>
        </p:nvGraphicFramePr>
        <p:xfrm>
          <a:off x="6023992" y="2523810"/>
          <a:ext cx="5154041" cy="1255713"/>
        </p:xfrm>
        <a:graphic>
          <a:graphicData uri="http://schemas.openxmlformats.org/drawingml/2006/table">
            <a:tbl>
              <a:tblPr/>
              <a:tblGrid>
                <a:gridCol w="27139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400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524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BPC Idosos (Hoje)</a:t>
                      </a:r>
                      <a:endParaRPr kumimoji="0" lang="pt-BR" sz="1500" b="1" i="0" u="none" strike="noStrike" cap="none" normalizeH="0" baseline="30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Helvetica" panose="020B0604020202020204" pitchFamily="34" charset="0"/>
                        <a:cs typeface="Arial" charset="0"/>
                      </a:endParaRPr>
                    </a:p>
                  </a:txBody>
                  <a:tcPr marL="68580" marR="6858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2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Em condição de miserabilidade</a:t>
                      </a:r>
                    </a:p>
                  </a:txBody>
                  <a:tcPr marL="68580" marR="6858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A partir dos </a:t>
                      </a:r>
                      <a:r>
                        <a:rPr kumimoji="0" lang="pt-BR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65 anos</a:t>
                      </a:r>
                    </a:p>
                  </a:txBody>
                  <a:tcPr marL="68580" marR="6858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Arial" charset="0"/>
                        </a:rPr>
                        <a:t>1 Salário Mínimo</a:t>
                      </a:r>
                    </a:p>
                  </a:txBody>
                  <a:tcPr marL="68580" marR="68580" anchor="ctr"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xtBox 33"/>
          <p:cNvSpPr txBox="1"/>
          <p:nvPr/>
        </p:nvSpPr>
        <p:spPr>
          <a:xfrm>
            <a:off x="512574" y="313698"/>
            <a:ext cx="1753363" cy="215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2859" tIns="22859" rIns="22859" bIns="22859">
            <a:spAutoFit/>
          </a:bodyPr>
          <a:lstStyle>
            <a:lvl1pPr defTabSz="914216">
              <a:defRPr sz="1100" spc="150">
                <a:solidFill>
                  <a:srgbClr val="333B3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/>
              <a:t>NOVA PREVIDÊNCIA</a:t>
            </a:r>
          </a:p>
        </p:txBody>
      </p:sp>
      <p:sp>
        <p:nvSpPr>
          <p:cNvPr id="11" name="Rectangle 110">
            <a:extLst>
              <a:ext uri="{FF2B5EF4-FFF2-40B4-BE49-F238E27FC236}">
                <a16:creationId xmlns:a16="http://schemas.microsoft.com/office/drawing/2014/main" xmlns="" id="{16B1639F-BB7F-458D-B2F4-2FD477657D22}"/>
              </a:ext>
            </a:extLst>
          </p:cNvPr>
          <p:cNvSpPr>
            <a:spLocks/>
          </p:cNvSpPr>
          <p:nvPr/>
        </p:nvSpPr>
        <p:spPr bwMode="auto">
          <a:xfrm>
            <a:off x="580902" y="2420888"/>
            <a:ext cx="690562" cy="25400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2" name="CaixaDeTexto 5"/>
          <p:cNvSpPr txBox="1">
            <a:spLocks noChangeArrowheads="1"/>
          </p:cNvSpPr>
          <p:nvPr/>
        </p:nvSpPr>
        <p:spPr bwMode="auto">
          <a:xfrm>
            <a:off x="479375" y="818702"/>
            <a:ext cx="936104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tx1"/>
                </a:solidFill>
                <a:latin typeface="Calibri (Body)"/>
                <a:cs typeface="Calibri (Body)"/>
              </a:rPr>
              <a:t>Benefício de Prestação Continuada – BPC Assistência Social</a:t>
            </a:r>
          </a:p>
        </p:txBody>
      </p:sp>
      <p:sp>
        <p:nvSpPr>
          <p:cNvPr id="15" name="Rounded Rectangle"/>
          <p:cNvSpPr/>
          <p:nvPr/>
        </p:nvSpPr>
        <p:spPr>
          <a:xfrm rot="18900000">
            <a:off x="9358750" y="-1564240"/>
            <a:ext cx="2462598" cy="2462598"/>
          </a:xfrm>
          <a:prstGeom prst="roundRect">
            <a:avLst>
              <a:gd name="adj" fmla="val 30000"/>
            </a:avLst>
          </a:prstGeom>
          <a:ln w="12700">
            <a:solidFill>
              <a:srgbClr val="C3C7C3"/>
            </a:solidFill>
            <a:miter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Rounded Rectangle"/>
          <p:cNvSpPr/>
          <p:nvPr/>
        </p:nvSpPr>
        <p:spPr>
          <a:xfrm rot="18900000">
            <a:off x="11276759" y="378695"/>
            <a:ext cx="2462598" cy="2462598"/>
          </a:xfrm>
          <a:prstGeom prst="roundRect">
            <a:avLst>
              <a:gd name="adj" fmla="val 30000"/>
            </a:avLst>
          </a:prstGeom>
          <a:ln w="12700">
            <a:solidFill>
              <a:srgbClr val="E2BB19"/>
            </a:solidFill>
            <a:miter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Rounded Rectangle"/>
          <p:cNvSpPr/>
          <p:nvPr/>
        </p:nvSpPr>
        <p:spPr>
          <a:xfrm rot="18900000">
            <a:off x="11276759" y="-1564240"/>
            <a:ext cx="2462598" cy="2462598"/>
          </a:xfrm>
          <a:prstGeom prst="roundRect">
            <a:avLst>
              <a:gd name="adj" fmla="val 30000"/>
            </a:avLst>
          </a:prstGeom>
          <a:ln w="12700">
            <a:solidFill>
              <a:srgbClr val="385539"/>
            </a:solidFill>
            <a:miter/>
          </a:ln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CaixaDeTexto 2"/>
          <p:cNvSpPr txBox="1">
            <a:spLocks noChangeArrowheads="1"/>
          </p:cNvSpPr>
          <p:nvPr/>
        </p:nvSpPr>
        <p:spPr bwMode="auto">
          <a:xfrm>
            <a:off x="4055141" y="5661248"/>
            <a:ext cx="7369451" cy="749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1323" tIns="35662" rIns="71323" bIns="35662">
            <a:spAutoFit/>
          </a:bodyPr>
          <a:lstStyle/>
          <a:p>
            <a:r>
              <a:rPr lang="pt-BR" sz="1100" dirty="0">
                <a:latin typeface="Calibri" pitchFamily="34" charset="0"/>
              </a:rPr>
              <a:t>* Para segurados especiais. Os empregados e contribuintes individuais devem comprovar 15 anos de </a:t>
            </a:r>
            <a:r>
              <a:rPr lang="pt-BR" sz="1100" u="sng" dirty="0">
                <a:latin typeface="Calibri" pitchFamily="34" charset="0"/>
              </a:rPr>
              <a:t>contribuição</a:t>
            </a:r>
            <a:r>
              <a:rPr lang="pt-BR" sz="1100" dirty="0">
                <a:latin typeface="Calibri" pitchFamily="34" charset="0"/>
              </a:rPr>
              <a:t>.</a:t>
            </a:r>
          </a:p>
          <a:p>
            <a:r>
              <a:rPr lang="pt-BR" sz="1100" dirty="0">
                <a:latin typeface="Calibri" pitchFamily="34" charset="0"/>
              </a:rPr>
              <a:t>**O valor mínimo anual de contribuição previdenciária do grupo familiar será de R$ 600,00 (seiscentos reais).</a:t>
            </a:r>
          </a:p>
          <a:p>
            <a:r>
              <a:rPr lang="pt-BR" sz="1100" dirty="0">
                <a:latin typeface="Calibri" pitchFamily="34" charset="0"/>
              </a:rPr>
              <a:t>Não havendo comercialização da produção rural durante o ano civil, ou sendo esta insuficiente, o segurado deverá realizar o recolhimento da contribuição ou a complementação necessária até o dia 30 de junho do ano seguinte.</a:t>
            </a:r>
          </a:p>
        </p:txBody>
      </p:sp>
      <p:graphicFrame>
        <p:nvGraphicFramePr>
          <p:cNvPr id="21" name="Espaço Reservado para Conteúdo 3">
            <a:extLst/>
          </p:cNvPr>
          <p:cNvGraphicFramePr>
            <a:graphicFrameLocks/>
          </p:cNvGraphicFramePr>
          <p:nvPr>
            <p:extLst/>
          </p:nvPr>
        </p:nvGraphicFramePr>
        <p:xfrm>
          <a:off x="4164297" y="3359874"/>
          <a:ext cx="2021505" cy="207160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460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754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09456">
                <a:tc>
                  <a:txBody>
                    <a:bodyPr/>
                    <a:lstStyle/>
                    <a:p>
                      <a:pPr algn="ctr"/>
                      <a:r>
                        <a:rPr lang="pt-BR" sz="110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Calibri"/>
                        </a:rPr>
                        <a:t>Idade</a:t>
                      </a:r>
                      <a:endParaRPr lang="pt-BR" sz="1100" kern="1200" baseline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Calibri"/>
                      </a:endParaRPr>
                    </a:p>
                    <a:p>
                      <a:pPr algn="ctr"/>
                      <a:r>
                        <a:rPr lang="pt-BR" sz="1100" b="1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ea typeface="+mn-ea"/>
                          <a:cs typeface="Calibri"/>
                        </a:rPr>
                        <a:t>Mínima</a:t>
                      </a:r>
                    </a:p>
                  </a:txBody>
                  <a:tcPr marL="58833" marR="58833" marT="35657" marB="35657" anchor="ctr">
                    <a:lnL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AF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Calibri"/>
                        </a:rPr>
                        <a:t>Tempo mínimo</a:t>
                      </a:r>
                      <a:br>
                        <a:rPr lang="pt-BR" sz="110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Calibri"/>
                        </a:rPr>
                      </a:br>
                      <a:r>
                        <a:rPr lang="pt-BR" sz="1100" kern="12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Calibri"/>
                        </a:rPr>
                        <a:t>de atividade rural*</a:t>
                      </a:r>
                      <a:endParaRPr lang="pt-BR" sz="1100" b="1" kern="12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ea typeface="+mn-ea"/>
                        <a:cs typeface="Calibri"/>
                      </a:endParaRPr>
                    </a:p>
                  </a:txBody>
                  <a:tcPr marL="58833" marR="58833" marT="35657" marB="35657" anchor="ctr">
                    <a:lnR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AF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29728">
                <a:tc>
                  <a:txBody>
                    <a:bodyPr/>
                    <a:lstStyle/>
                    <a:p>
                      <a:pPr algn="ctr"/>
                      <a:endParaRPr lang="pt-BR" sz="1200" b="1" kern="1200" dirty="0">
                        <a:solidFill>
                          <a:schemeClr val="tx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58833" marR="58833" marT="35657" marB="35657">
                    <a:lnL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200" b="1" kern="1200" dirty="0">
                        <a:solidFill>
                          <a:schemeClr val="bg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58833" marR="58833" marT="35657" marB="35657">
                    <a:lnL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cxnSp>
        <p:nvCxnSpPr>
          <p:cNvPr id="23" name="Straight Connector 22"/>
          <p:cNvCxnSpPr>
            <a:cxnSpLocks/>
          </p:cNvCxnSpPr>
          <p:nvPr/>
        </p:nvCxnSpPr>
        <p:spPr>
          <a:xfrm flipH="1">
            <a:off x="4072222" y="3067336"/>
            <a:ext cx="1" cy="2362946"/>
          </a:xfrm>
          <a:prstGeom prst="line">
            <a:avLst/>
          </a:prstGeom>
          <a:ln w="2222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9650" name="Group 27"/>
          <p:cNvGrpSpPr>
            <a:grpSpLocks/>
          </p:cNvGrpSpPr>
          <p:nvPr/>
        </p:nvGrpSpPr>
        <p:grpSpPr bwMode="auto">
          <a:xfrm>
            <a:off x="3890353" y="2912886"/>
            <a:ext cx="1818109" cy="501172"/>
            <a:chOff x="71901" y="2243311"/>
            <a:chExt cx="1414618" cy="584742"/>
          </a:xfrm>
        </p:grpSpPr>
        <p:sp>
          <p:nvSpPr>
            <p:cNvPr id="29" name="Rectangle 9"/>
            <p:cNvSpPr/>
            <p:nvPr/>
          </p:nvSpPr>
          <p:spPr>
            <a:xfrm>
              <a:off x="72961" y="2675512"/>
              <a:ext cx="127157" cy="152541"/>
            </a:xfrm>
            <a:custGeom>
              <a:avLst/>
              <a:gdLst>
                <a:gd name="connsiteX0" fmla="*/ 0 w 108621"/>
                <a:gd name="connsiteY0" fmla="*/ 0 h 150404"/>
                <a:gd name="connsiteX1" fmla="*/ 108621 w 108621"/>
                <a:gd name="connsiteY1" fmla="*/ 0 h 150404"/>
                <a:gd name="connsiteX2" fmla="*/ 108621 w 108621"/>
                <a:gd name="connsiteY2" fmla="*/ 150404 h 150404"/>
                <a:gd name="connsiteX3" fmla="*/ 0 w 108621"/>
                <a:gd name="connsiteY3" fmla="*/ 150404 h 150404"/>
                <a:gd name="connsiteX4" fmla="*/ 0 w 108621"/>
                <a:gd name="connsiteY4" fmla="*/ 0 h 150404"/>
                <a:gd name="connsiteX0" fmla="*/ 19012 w 127633"/>
                <a:gd name="connsiteY0" fmla="*/ 1690 h 152094"/>
                <a:gd name="connsiteX1" fmla="*/ 127633 w 127633"/>
                <a:gd name="connsiteY1" fmla="*/ 1690 h 152094"/>
                <a:gd name="connsiteX2" fmla="*/ 127633 w 127633"/>
                <a:gd name="connsiteY2" fmla="*/ 152094 h 152094"/>
                <a:gd name="connsiteX3" fmla="*/ 0 w 127633"/>
                <a:gd name="connsiteY3" fmla="*/ 0 h 152094"/>
                <a:gd name="connsiteX4" fmla="*/ 19012 w 127633"/>
                <a:gd name="connsiteY4" fmla="*/ 1690 h 152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633" h="152094">
                  <a:moveTo>
                    <a:pt x="19012" y="1690"/>
                  </a:moveTo>
                  <a:lnTo>
                    <a:pt x="127633" y="1690"/>
                  </a:lnTo>
                  <a:lnTo>
                    <a:pt x="127633" y="152094"/>
                  </a:lnTo>
                  <a:lnTo>
                    <a:pt x="0" y="0"/>
                  </a:lnTo>
                  <a:lnTo>
                    <a:pt x="19012" y="169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Pentagon 29"/>
            <p:cNvSpPr/>
            <p:nvPr/>
          </p:nvSpPr>
          <p:spPr>
            <a:xfrm>
              <a:off x="71901" y="2243311"/>
              <a:ext cx="1414618" cy="436967"/>
            </a:xfrm>
            <a:prstGeom prst="homePlate">
              <a:avLst/>
            </a:prstGeom>
            <a:solidFill>
              <a:srgbClr val="AFABA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500" b="1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cs typeface="Calibri"/>
                </a:rPr>
                <a:t>Regra hoje</a:t>
              </a:r>
            </a:p>
          </p:txBody>
        </p:sp>
      </p:grpSp>
      <p:cxnSp>
        <p:nvCxnSpPr>
          <p:cNvPr id="31" name="Straight Connector 30"/>
          <p:cNvCxnSpPr>
            <a:cxnSpLocks/>
          </p:cNvCxnSpPr>
          <p:nvPr/>
        </p:nvCxnSpPr>
        <p:spPr>
          <a:xfrm flipH="1">
            <a:off x="6656636" y="2089223"/>
            <a:ext cx="9866" cy="3356001"/>
          </a:xfrm>
          <a:prstGeom prst="line">
            <a:avLst/>
          </a:prstGeom>
          <a:ln w="22225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Espaço Reservado para Conteúdo 3"/>
          <p:cNvGraphicFramePr>
            <a:graphicFrameLocks noGrp="1"/>
          </p:cNvGraphicFramePr>
          <p:nvPr>
            <p:extLst/>
          </p:nvPr>
        </p:nvGraphicFramePr>
        <p:xfrm>
          <a:off x="6807449" y="2514364"/>
          <a:ext cx="4258908" cy="1490700"/>
        </p:xfrm>
        <a:graphic>
          <a:graphicData uri="http://schemas.openxmlformats.org/drawingml/2006/table">
            <a:tbl>
              <a:tblPr/>
              <a:tblGrid>
                <a:gridCol w="24237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352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421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  <a:t>Idade Mínima</a:t>
                      </a:r>
                      <a:br>
                        <a:rPr kumimoji="0" lang="pt-B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</a:br>
                      <a:r>
                        <a:rPr kumimoji="0" lang="pt-B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  <a:t>Segurados rurais empregados, contribuintes individuais e avulsos</a:t>
                      </a:r>
                    </a:p>
                  </a:txBody>
                  <a:tcPr marL="60893" marR="60893" marT="36905" marB="36905" anchor="ctr" horzOverflow="overflow">
                    <a:lnL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  <a:t>C</a:t>
                      </a:r>
                      <a:r>
                        <a:rPr kumimoji="0" lang="pt-BR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  <a:t>ontribuição</a:t>
                      </a:r>
                      <a:r>
                        <a:rPr kumimoji="0" lang="pt-B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  <a:t> regra geral</a:t>
                      </a:r>
                    </a:p>
                  </a:txBody>
                  <a:tcPr marL="60893" marR="60893" marT="36905" marB="369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BB1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485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0893" marR="60893" marT="36905" marB="36905" horzOverflow="overflow">
                    <a:lnL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0893" marR="60893" marT="36905" marB="36905" horzOverflow="overflow">
                    <a:lnL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69664" name="Group 31"/>
          <p:cNvGrpSpPr>
            <a:grpSpLocks/>
          </p:cNvGrpSpPr>
          <p:nvPr/>
        </p:nvGrpSpPr>
        <p:grpSpPr bwMode="auto">
          <a:xfrm>
            <a:off x="6528048" y="2060848"/>
            <a:ext cx="2031177" cy="518718"/>
            <a:chOff x="71900" y="2243311"/>
            <a:chExt cx="2287773" cy="584742"/>
          </a:xfrm>
          <a:solidFill>
            <a:srgbClr val="E2BB19"/>
          </a:solidFill>
        </p:grpSpPr>
        <p:sp>
          <p:nvSpPr>
            <p:cNvPr id="33" name="Rectangle 9"/>
            <p:cNvSpPr/>
            <p:nvPr/>
          </p:nvSpPr>
          <p:spPr>
            <a:xfrm>
              <a:off x="73488" y="2675512"/>
              <a:ext cx="127010" cy="152541"/>
            </a:xfrm>
            <a:custGeom>
              <a:avLst/>
              <a:gdLst>
                <a:gd name="connsiteX0" fmla="*/ 0 w 108621"/>
                <a:gd name="connsiteY0" fmla="*/ 0 h 150404"/>
                <a:gd name="connsiteX1" fmla="*/ 108621 w 108621"/>
                <a:gd name="connsiteY1" fmla="*/ 0 h 150404"/>
                <a:gd name="connsiteX2" fmla="*/ 108621 w 108621"/>
                <a:gd name="connsiteY2" fmla="*/ 150404 h 150404"/>
                <a:gd name="connsiteX3" fmla="*/ 0 w 108621"/>
                <a:gd name="connsiteY3" fmla="*/ 150404 h 150404"/>
                <a:gd name="connsiteX4" fmla="*/ 0 w 108621"/>
                <a:gd name="connsiteY4" fmla="*/ 0 h 150404"/>
                <a:gd name="connsiteX0" fmla="*/ 19012 w 127633"/>
                <a:gd name="connsiteY0" fmla="*/ 1690 h 152094"/>
                <a:gd name="connsiteX1" fmla="*/ 127633 w 127633"/>
                <a:gd name="connsiteY1" fmla="*/ 1690 h 152094"/>
                <a:gd name="connsiteX2" fmla="*/ 127633 w 127633"/>
                <a:gd name="connsiteY2" fmla="*/ 152094 h 152094"/>
                <a:gd name="connsiteX3" fmla="*/ 0 w 127633"/>
                <a:gd name="connsiteY3" fmla="*/ 0 h 152094"/>
                <a:gd name="connsiteX4" fmla="*/ 19012 w 127633"/>
                <a:gd name="connsiteY4" fmla="*/ 1690 h 152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633" h="152094">
                  <a:moveTo>
                    <a:pt x="19012" y="1690"/>
                  </a:moveTo>
                  <a:lnTo>
                    <a:pt x="127633" y="1690"/>
                  </a:lnTo>
                  <a:lnTo>
                    <a:pt x="127633" y="152094"/>
                  </a:lnTo>
                  <a:lnTo>
                    <a:pt x="0" y="0"/>
                  </a:lnTo>
                  <a:lnTo>
                    <a:pt x="19012" y="169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Pentagon 33"/>
            <p:cNvSpPr/>
            <p:nvPr/>
          </p:nvSpPr>
          <p:spPr>
            <a:xfrm>
              <a:off x="71900" y="2243311"/>
              <a:ext cx="2287773" cy="436968"/>
            </a:xfrm>
            <a:prstGeom prst="homePlat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500" b="1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cs typeface="Calibri"/>
                </a:rPr>
                <a:t>Regra proposta</a:t>
              </a:r>
            </a:p>
          </p:txBody>
        </p:sp>
      </p:grpSp>
      <p:pic>
        <p:nvPicPr>
          <p:cNvPr id="69665" name="Picture 2" descr="Resultado de imagem para homens e mulheres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335747" y="4340123"/>
            <a:ext cx="616931" cy="529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9667" name="Group 37"/>
          <p:cNvGrpSpPr>
            <a:grpSpLocks/>
          </p:cNvGrpSpPr>
          <p:nvPr/>
        </p:nvGrpSpPr>
        <p:grpSpPr bwMode="auto">
          <a:xfrm>
            <a:off x="5378181" y="4293095"/>
            <a:ext cx="717815" cy="472017"/>
            <a:chOff x="2639084" y="4037437"/>
            <a:chExt cx="836842" cy="549570"/>
          </a:xfrm>
        </p:grpSpPr>
        <p:pic>
          <p:nvPicPr>
            <p:cNvPr id="69689" name="Picture 4" descr="Resultado de imagem para tempo dinheiro fundo branco"/>
            <p:cNvPicPr>
              <a:picLocks noChangeAspect="1" noChangeArrowheads="1"/>
            </p:cNvPicPr>
            <p:nvPr/>
          </p:nvPicPr>
          <p:blipFill>
            <a:blip r:embed="rId5"/>
            <a:srcRect t="13947" b="19170"/>
            <a:stretch>
              <a:fillRect/>
            </a:stretch>
          </p:blipFill>
          <p:spPr bwMode="auto">
            <a:xfrm>
              <a:off x="2639084" y="4084711"/>
              <a:ext cx="773771" cy="502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Oval 39"/>
            <p:cNvSpPr/>
            <p:nvPr/>
          </p:nvSpPr>
          <p:spPr>
            <a:xfrm>
              <a:off x="3015492" y="4037437"/>
              <a:ext cx="460434" cy="4011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69668" name="CaixaDeTexto 17"/>
          <p:cNvSpPr txBox="1">
            <a:spLocks noChangeArrowheads="1"/>
          </p:cNvSpPr>
          <p:nvPr/>
        </p:nvSpPr>
        <p:spPr bwMode="auto">
          <a:xfrm>
            <a:off x="5113624" y="4887898"/>
            <a:ext cx="1042624" cy="302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1323" tIns="35662" rIns="71323" bIns="35662">
            <a:spAutoFit/>
          </a:bodyPr>
          <a:lstStyle/>
          <a:p>
            <a:pPr algn="ctr"/>
            <a:r>
              <a:rPr lang="pt-BR" sz="1500" b="1" dirty="0">
                <a:solidFill>
                  <a:srgbClr val="595959"/>
                </a:solidFill>
                <a:latin typeface="Helvetica" panose="020B0604020202020204" pitchFamily="34" charset="0"/>
              </a:rPr>
              <a:t>15 anos</a:t>
            </a:r>
          </a:p>
        </p:txBody>
      </p:sp>
      <p:pic>
        <p:nvPicPr>
          <p:cNvPr id="69669" name="Picture 2" descr="Resultado de imagem para homens e mulheres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654206" y="3223588"/>
            <a:ext cx="583558" cy="501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70" name="CaixaDeTexto 44"/>
          <p:cNvSpPr txBox="1">
            <a:spLocks noChangeArrowheads="1"/>
          </p:cNvSpPr>
          <p:nvPr/>
        </p:nvSpPr>
        <p:spPr bwMode="auto">
          <a:xfrm>
            <a:off x="7608168" y="3702211"/>
            <a:ext cx="1231956" cy="302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1323" tIns="35662" rIns="71323" bIns="35662">
            <a:spAutoFit/>
          </a:bodyPr>
          <a:lstStyle/>
          <a:p>
            <a:r>
              <a:rPr lang="pt-BR" sz="1500" b="1" dirty="0">
                <a:solidFill>
                  <a:srgbClr val="595959"/>
                </a:solidFill>
                <a:latin typeface="Calibri" pitchFamily="34" charset="0"/>
              </a:rPr>
              <a:t>60   60 anos</a:t>
            </a:r>
          </a:p>
        </p:txBody>
      </p:sp>
      <p:pic>
        <p:nvPicPr>
          <p:cNvPr id="69671" name="Picture 4" descr="Resultado de imagem para tempo dinheiro fundo branco"/>
          <p:cNvPicPr>
            <a:picLocks noChangeAspect="1" noChangeArrowheads="1"/>
          </p:cNvPicPr>
          <p:nvPr/>
        </p:nvPicPr>
        <p:blipFill>
          <a:blip r:embed="rId5"/>
          <a:srcRect t="11639" b="13800"/>
          <a:stretch>
            <a:fillRect/>
          </a:stretch>
        </p:blipFill>
        <p:spPr bwMode="auto">
          <a:xfrm>
            <a:off x="9338170" y="3344693"/>
            <a:ext cx="586711" cy="444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72" name="CaixaDeTexto 46"/>
          <p:cNvSpPr txBox="1">
            <a:spLocks noChangeArrowheads="1"/>
          </p:cNvSpPr>
          <p:nvPr/>
        </p:nvSpPr>
        <p:spPr bwMode="auto">
          <a:xfrm>
            <a:off x="9984432" y="3414179"/>
            <a:ext cx="899335" cy="302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1323" tIns="35662" rIns="71323" bIns="35662">
            <a:spAutoFit/>
          </a:bodyPr>
          <a:lstStyle/>
          <a:p>
            <a:r>
              <a:rPr lang="pt-BR" sz="1500" b="1" dirty="0">
                <a:solidFill>
                  <a:srgbClr val="595959"/>
                </a:solidFill>
                <a:latin typeface="Calibri" pitchFamily="34" charset="0"/>
              </a:rPr>
              <a:t>20 anos</a:t>
            </a:r>
          </a:p>
        </p:txBody>
      </p:sp>
      <p:graphicFrame>
        <p:nvGraphicFramePr>
          <p:cNvPr id="27" name="Espaço Reservado para Conteúdo 3">
            <a:extLst/>
          </p:cNvPr>
          <p:cNvGraphicFramePr>
            <a:graphicFrameLocks/>
          </p:cNvGraphicFramePr>
          <p:nvPr>
            <p:extLst/>
          </p:nvPr>
        </p:nvGraphicFramePr>
        <p:xfrm>
          <a:off x="6807449" y="4117234"/>
          <a:ext cx="4259222" cy="130119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569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23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52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  <a:t>Idade Mínima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  <a:t>Segurados Especiais</a:t>
                      </a:r>
                    </a:p>
                  </a:txBody>
                  <a:tcPr marL="60893" marR="60893" marT="36905" marB="36905" anchor="ctr">
                    <a:lnL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  <a:t>C</a:t>
                      </a:r>
                      <a:r>
                        <a:rPr kumimoji="0" lang="pt-BR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  <a:t>ontribuição</a:t>
                      </a:r>
                      <a:r>
                        <a:rPr kumimoji="0" lang="pt-B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  <a:t/>
                      </a:r>
                      <a:br>
                        <a:rPr kumimoji="0" lang="pt-B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</a:br>
                      <a:r>
                        <a:rPr kumimoji="0" lang="pt-B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  <a:t>sobre a produção**</a:t>
                      </a:r>
                    </a:p>
                  </a:txBody>
                  <a:tcPr marL="60893" marR="60893" marT="36905" marB="36905" anchor="ctr">
                    <a:lnR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2BB1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48492">
                <a:tc>
                  <a:txBody>
                    <a:bodyPr/>
                    <a:lstStyle/>
                    <a:p>
                      <a:pPr algn="ctr"/>
                      <a:endParaRPr lang="pt-BR" sz="1200" b="1" kern="1200" dirty="0">
                        <a:solidFill>
                          <a:schemeClr val="tx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60893" marR="60893" marT="36905" marB="36905">
                    <a:lnL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200" b="1" kern="1200" dirty="0">
                        <a:solidFill>
                          <a:schemeClr val="bg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60893" marR="60893" marT="36905" marB="36905">
                    <a:lnL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FABA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69685" name="Picture 2" descr="Resultado de imagem para homens e mulheres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709768" y="4645088"/>
            <a:ext cx="583558" cy="501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86" name="CaixaDeTexto 44"/>
          <p:cNvSpPr txBox="1">
            <a:spLocks noChangeArrowheads="1"/>
          </p:cNvSpPr>
          <p:nvPr/>
        </p:nvSpPr>
        <p:spPr bwMode="auto">
          <a:xfrm>
            <a:off x="7608168" y="5142371"/>
            <a:ext cx="1231956" cy="302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1323" tIns="35662" rIns="71323" bIns="35662">
            <a:spAutoFit/>
          </a:bodyPr>
          <a:lstStyle/>
          <a:p>
            <a:r>
              <a:rPr lang="pt-BR" sz="1500" b="1" dirty="0">
                <a:solidFill>
                  <a:srgbClr val="595959"/>
                </a:solidFill>
                <a:latin typeface="Calibri" pitchFamily="34" charset="0"/>
              </a:rPr>
              <a:t>60   60 anos</a:t>
            </a:r>
          </a:p>
        </p:txBody>
      </p:sp>
      <p:pic>
        <p:nvPicPr>
          <p:cNvPr id="69687" name="Picture 4" descr="Resultado de imagem para tempo dinheiro fundo branco"/>
          <p:cNvPicPr>
            <a:picLocks noChangeAspect="1" noChangeArrowheads="1"/>
          </p:cNvPicPr>
          <p:nvPr/>
        </p:nvPicPr>
        <p:blipFill>
          <a:blip r:embed="rId5"/>
          <a:srcRect t="11639" b="13800"/>
          <a:stretch>
            <a:fillRect/>
          </a:stretch>
        </p:blipFill>
        <p:spPr bwMode="auto">
          <a:xfrm>
            <a:off x="9408368" y="4797152"/>
            <a:ext cx="586711" cy="445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88" name="CaixaDeTexto 46"/>
          <p:cNvSpPr txBox="1">
            <a:spLocks noChangeArrowheads="1"/>
          </p:cNvSpPr>
          <p:nvPr/>
        </p:nvSpPr>
        <p:spPr bwMode="auto">
          <a:xfrm>
            <a:off x="10052355" y="4869160"/>
            <a:ext cx="1014315" cy="302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1323" tIns="35662" rIns="71323" bIns="35662">
            <a:spAutoFit/>
          </a:bodyPr>
          <a:lstStyle/>
          <a:p>
            <a:r>
              <a:rPr lang="pt-BR" sz="1500" b="1" dirty="0">
                <a:solidFill>
                  <a:srgbClr val="595959"/>
                </a:solidFill>
                <a:latin typeface="Calibri" pitchFamily="34" charset="0"/>
              </a:rPr>
              <a:t>20 anos</a:t>
            </a:r>
          </a:p>
        </p:txBody>
      </p:sp>
      <p:sp>
        <p:nvSpPr>
          <p:cNvPr id="32" name="TextBox 33"/>
          <p:cNvSpPr txBox="1"/>
          <p:nvPr/>
        </p:nvSpPr>
        <p:spPr>
          <a:xfrm>
            <a:off x="512574" y="313698"/>
            <a:ext cx="1753363" cy="215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2859" tIns="22859" rIns="22859" bIns="22859">
            <a:spAutoFit/>
          </a:bodyPr>
          <a:lstStyle>
            <a:lvl1pPr defTabSz="914216">
              <a:defRPr sz="1100" spc="150">
                <a:solidFill>
                  <a:srgbClr val="333B3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/>
              <a:t>NOVA PREVIDÊNCIA</a:t>
            </a:r>
          </a:p>
        </p:txBody>
      </p:sp>
      <p:sp>
        <p:nvSpPr>
          <p:cNvPr id="36" name="Rectangle 110">
            <a:extLst>
              <a:ext uri="{FF2B5EF4-FFF2-40B4-BE49-F238E27FC236}">
                <a16:creationId xmlns:a16="http://schemas.microsoft.com/office/drawing/2014/main" xmlns="" id="{16B1639F-BB7F-458D-B2F4-2FD477657D22}"/>
              </a:ext>
            </a:extLst>
          </p:cNvPr>
          <p:cNvSpPr>
            <a:spLocks/>
          </p:cNvSpPr>
          <p:nvPr/>
        </p:nvSpPr>
        <p:spPr bwMode="auto">
          <a:xfrm>
            <a:off x="580902" y="2420888"/>
            <a:ext cx="690562" cy="25400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37" name="AutoShape 112">
            <a:extLst>
              <a:ext uri="{FF2B5EF4-FFF2-40B4-BE49-F238E27FC236}">
                <a16:creationId xmlns:a16="http://schemas.microsoft.com/office/drawing/2014/main" xmlns="" id="{08FF2129-ADF6-499A-BF37-92D5A4BDB4FE}"/>
              </a:ext>
            </a:extLst>
          </p:cNvPr>
          <p:cNvSpPr>
            <a:spLocks/>
          </p:cNvSpPr>
          <p:nvPr/>
        </p:nvSpPr>
        <p:spPr bwMode="auto">
          <a:xfrm rot="18900000">
            <a:off x="-1498600" y="3578225"/>
            <a:ext cx="2460625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C3C7C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38" name="AutoShape 113">
            <a:extLst>
              <a:ext uri="{FF2B5EF4-FFF2-40B4-BE49-F238E27FC236}">
                <a16:creationId xmlns:a16="http://schemas.microsoft.com/office/drawing/2014/main" xmlns="" id="{3094113C-B45E-463F-B2DD-0BAA29390E29}"/>
              </a:ext>
            </a:extLst>
          </p:cNvPr>
          <p:cNvSpPr>
            <a:spLocks/>
          </p:cNvSpPr>
          <p:nvPr/>
        </p:nvSpPr>
        <p:spPr bwMode="auto">
          <a:xfrm rot="18900000">
            <a:off x="417513" y="5521325"/>
            <a:ext cx="2462212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E2BB1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39" name="AutoShape 114">
            <a:extLst>
              <a:ext uri="{FF2B5EF4-FFF2-40B4-BE49-F238E27FC236}">
                <a16:creationId xmlns:a16="http://schemas.microsoft.com/office/drawing/2014/main" xmlns="" id="{F375A69A-0E23-4D04-ABF2-B81603E12CEF}"/>
              </a:ext>
            </a:extLst>
          </p:cNvPr>
          <p:cNvSpPr>
            <a:spLocks/>
          </p:cNvSpPr>
          <p:nvPr/>
        </p:nvSpPr>
        <p:spPr bwMode="auto">
          <a:xfrm rot="18900000">
            <a:off x="417513" y="3578225"/>
            <a:ext cx="2462212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38553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41" name="CaixaDeTexto 5"/>
          <p:cNvSpPr txBox="1">
            <a:spLocks noChangeArrowheads="1"/>
          </p:cNvSpPr>
          <p:nvPr/>
        </p:nvSpPr>
        <p:spPr bwMode="auto">
          <a:xfrm>
            <a:off x="479375" y="845615"/>
            <a:ext cx="590011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tx1"/>
                </a:solidFill>
                <a:latin typeface="Helvetica" panose="020B0604020202020204" pitchFamily="34" charset="0"/>
                <a:cs typeface="Calibri (Body)"/>
              </a:rPr>
              <a:t>Nova Regra Geral (RGPS)  aposentadoria rural</a:t>
            </a:r>
          </a:p>
        </p:txBody>
      </p:sp>
      <p:sp>
        <p:nvSpPr>
          <p:cNvPr id="42" name="CaixaDeTexto 17"/>
          <p:cNvSpPr txBox="1">
            <a:spLocks noChangeArrowheads="1"/>
          </p:cNvSpPr>
          <p:nvPr/>
        </p:nvSpPr>
        <p:spPr bwMode="auto">
          <a:xfrm>
            <a:off x="4306517" y="4869728"/>
            <a:ext cx="351621" cy="287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1323" tIns="35662" rIns="71323" bIns="35662">
            <a:spAutoFit/>
          </a:bodyPr>
          <a:lstStyle/>
          <a:p>
            <a:r>
              <a:rPr lang="pt-BR" sz="1400" b="1" dirty="0">
                <a:solidFill>
                  <a:srgbClr val="595959"/>
                </a:solidFill>
                <a:latin typeface="Helvetica" panose="020B0604020202020204" pitchFamily="34" charset="0"/>
              </a:rPr>
              <a:t>55</a:t>
            </a:r>
            <a:endParaRPr lang="pt-BR" sz="1500" b="1" dirty="0">
              <a:solidFill>
                <a:srgbClr val="595959"/>
              </a:solidFill>
              <a:latin typeface="Helvetica" panose="020B0604020202020204" pitchFamily="34" charset="0"/>
            </a:endParaRPr>
          </a:p>
        </p:txBody>
      </p:sp>
      <p:sp>
        <p:nvSpPr>
          <p:cNvPr id="43" name="CaixaDeTexto 17"/>
          <p:cNvSpPr txBox="1">
            <a:spLocks noChangeArrowheads="1"/>
          </p:cNvSpPr>
          <p:nvPr/>
        </p:nvSpPr>
        <p:spPr bwMode="auto">
          <a:xfrm>
            <a:off x="4623596" y="4869728"/>
            <a:ext cx="351621" cy="287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1323" tIns="35662" rIns="71323" bIns="35662">
            <a:spAutoFit/>
          </a:bodyPr>
          <a:lstStyle/>
          <a:p>
            <a:r>
              <a:rPr lang="pt-BR" sz="1400" b="1" dirty="0">
                <a:solidFill>
                  <a:srgbClr val="595959"/>
                </a:solidFill>
                <a:latin typeface="Helvetica" panose="020B0604020202020204" pitchFamily="34" charset="0"/>
              </a:rPr>
              <a:t>60</a:t>
            </a:r>
            <a:endParaRPr lang="pt-BR" sz="1500" b="1" dirty="0">
              <a:solidFill>
                <a:srgbClr val="595959"/>
              </a:solidFill>
              <a:latin typeface="Helvetica" panose="020B0604020202020204" pitchFamily="34" charset="0"/>
            </a:endParaRPr>
          </a:p>
        </p:txBody>
      </p:sp>
      <p:sp>
        <p:nvSpPr>
          <p:cNvPr id="44" name="CaixaDeTexto 17"/>
          <p:cNvSpPr txBox="1">
            <a:spLocks noChangeArrowheads="1"/>
          </p:cNvSpPr>
          <p:nvPr/>
        </p:nvSpPr>
        <p:spPr bwMode="auto">
          <a:xfrm>
            <a:off x="4199223" y="5085184"/>
            <a:ext cx="879475" cy="287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1323" tIns="35662" rIns="71323" bIns="35662">
            <a:spAutoFit/>
          </a:bodyPr>
          <a:lstStyle/>
          <a:p>
            <a:pPr algn="ctr"/>
            <a:r>
              <a:rPr lang="pt-BR" sz="1400" b="1" dirty="0">
                <a:solidFill>
                  <a:srgbClr val="595959"/>
                </a:solidFill>
                <a:latin typeface="Helvetica" panose="020B0604020202020204" pitchFamily="34" charset="0"/>
              </a:rPr>
              <a:t>anos</a:t>
            </a:r>
            <a:endParaRPr lang="pt-BR" sz="1500" b="1" dirty="0">
              <a:solidFill>
                <a:srgbClr val="595959"/>
              </a:solidFill>
              <a:latin typeface="Helvetica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m 3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2095310"/>
            <a:ext cx="9001001" cy="4502042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3162700" y="6525344"/>
            <a:ext cx="7109764" cy="267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pt-BR" sz="1050" i="1" dirty="0">
                <a:ea typeface="Calibri" panose="020F0502020204030204" pitchFamily="34" charset="0"/>
                <a:cs typeface="Times New Roman" panose="02020603050405020304" pitchFamily="18" charset="0"/>
              </a:rPr>
              <a:t>Dados referentes ao percentual do PIB. Fonte: EUROSTAT (2012) – Revisado em Jan/2015.  Elaboração: SPREV/MECON.</a:t>
            </a:r>
            <a:endParaRPr lang="pt-BR" sz="105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33"/>
          <p:cNvSpPr txBox="1"/>
          <p:nvPr/>
        </p:nvSpPr>
        <p:spPr>
          <a:xfrm>
            <a:off x="512574" y="313698"/>
            <a:ext cx="1753363" cy="215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2859" tIns="22859" rIns="22859" bIns="22859">
            <a:spAutoFit/>
          </a:bodyPr>
          <a:lstStyle>
            <a:lvl1pPr defTabSz="914216">
              <a:defRPr sz="1100" spc="150">
                <a:solidFill>
                  <a:srgbClr val="333B3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/>
              <a:t>NOVA PREVIDÊNCIA</a:t>
            </a:r>
          </a:p>
        </p:txBody>
      </p:sp>
      <p:sp>
        <p:nvSpPr>
          <p:cNvPr id="13" name="Rectangle 110">
            <a:extLst>
              <a:ext uri="{FF2B5EF4-FFF2-40B4-BE49-F238E27FC236}">
                <a16:creationId xmlns:a16="http://schemas.microsoft.com/office/drawing/2014/main" xmlns="" id="{16B1639F-BB7F-458D-B2F4-2FD477657D22}"/>
              </a:ext>
            </a:extLst>
          </p:cNvPr>
          <p:cNvSpPr>
            <a:spLocks/>
          </p:cNvSpPr>
          <p:nvPr/>
        </p:nvSpPr>
        <p:spPr bwMode="auto">
          <a:xfrm>
            <a:off x="580902" y="1772816"/>
            <a:ext cx="690562" cy="25400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4" name="AutoShape 112">
            <a:extLst>
              <a:ext uri="{FF2B5EF4-FFF2-40B4-BE49-F238E27FC236}">
                <a16:creationId xmlns:a16="http://schemas.microsoft.com/office/drawing/2014/main" xmlns="" id="{08FF2129-ADF6-499A-BF37-92D5A4BDB4FE}"/>
              </a:ext>
            </a:extLst>
          </p:cNvPr>
          <p:cNvSpPr>
            <a:spLocks/>
          </p:cNvSpPr>
          <p:nvPr/>
        </p:nvSpPr>
        <p:spPr bwMode="auto">
          <a:xfrm rot="18900000">
            <a:off x="-1498600" y="3578225"/>
            <a:ext cx="2460625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C3C7C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5" name="AutoShape 113">
            <a:extLst>
              <a:ext uri="{FF2B5EF4-FFF2-40B4-BE49-F238E27FC236}">
                <a16:creationId xmlns:a16="http://schemas.microsoft.com/office/drawing/2014/main" xmlns="" id="{3094113C-B45E-463F-B2DD-0BAA29390E29}"/>
              </a:ext>
            </a:extLst>
          </p:cNvPr>
          <p:cNvSpPr>
            <a:spLocks/>
          </p:cNvSpPr>
          <p:nvPr/>
        </p:nvSpPr>
        <p:spPr bwMode="auto">
          <a:xfrm rot="18900000">
            <a:off x="417513" y="5521325"/>
            <a:ext cx="2462212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E2BB1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6" name="AutoShape 114">
            <a:extLst>
              <a:ext uri="{FF2B5EF4-FFF2-40B4-BE49-F238E27FC236}">
                <a16:creationId xmlns:a16="http://schemas.microsoft.com/office/drawing/2014/main" xmlns="" id="{F375A69A-0E23-4D04-ABF2-B81603E12CEF}"/>
              </a:ext>
            </a:extLst>
          </p:cNvPr>
          <p:cNvSpPr>
            <a:spLocks/>
          </p:cNvSpPr>
          <p:nvPr/>
        </p:nvSpPr>
        <p:spPr bwMode="auto">
          <a:xfrm rot="18900000">
            <a:off x="-234818" y="3578225"/>
            <a:ext cx="2462212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38553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 dirty="0"/>
          </a:p>
        </p:txBody>
      </p:sp>
      <p:sp>
        <p:nvSpPr>
          <p:cNvPr id="17" name="CaixaDeTexto 5"/>
          <p:cNvSpPr txBox="1">
            <a:spLocks noChangeArrowheads="1"/>
          </p:cNvSpPr>
          <p:nvPr/>
        </p:nvSpPr>
        <p:spPr bwMode="auto">
          <a:xfrm>
            <a:off x="479375" y="620688"/>
            <a:ext cx="900100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3200" b="1" dirty="0">
                <a:solidFill>
                  <a:schemeClr val="tx1"/>
                </a:solidFill>
                <a:latin typeface="Helvetica" panose="020B0604020202020204" pitchFamily="34" charset="0"/>
              </a:rPr>
              <a:t>Brasil é um dos países que mais </a:t>
            </a:r>
          </a:p>
          <a:p>
            <a:r>
              <a:rPr lang="pt-BR" sz="3200" b="1" dirty="0">
                <a:solidFill>
                  <a:schemeClr val="tx1"/>
                </a:solidFill>
                <a:latin typeface="Helvetica" panose="020B0604020202020204" pitchFamily="34" charset="0"/>
              </a:rPr>
              <a:t>gastam com pensão por morte</a:t>
            </a:r>
          </a:p>
        </p:txBody>
      </p:sp>
    </p:spTree>
    <p:extLst>
      <p:ext uri="{BB962C8B-B14F-4D97-AF65-F5344CB8AC3E}">
        <p14:creationId xmlns:p14="http://schemas.microsoft.com/office/powerpoint/2010/main" val="334216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AutoShape 1">
            <a:extLst>
              <a:ext uri="{FF2B5EF4-FFF2-40B4-BE49-F238E27FC236}">
                <a16:creationId xmlns:a16="http://schemas.microsoft.com/office/drawing/2014/main" xmlns="" id="{ADBAD88A-5AD3-4E06-B9A3-959407201BC3}"/>
              </a:ext>
            </a:extLst>
          </p:cNvPr>
          <p:cNvSpPr>
            <a:spLocks/>
          </p:cNvSpPr>
          <p:nvPr/>
        </p:nvSpPr>
        <p:spPr bwMode="auto">
          <a:xfrm flipH="1">
            <a:off x="-4087813" y="-60325"/>
            <a:ext cx="8650288" cy="6978650"/>
          </a:xfrm>
          <a:custGeom>
            <a:avLst/>
            <a:gdLst>
              <a:gd name="T0" fmla="*/ 2147483646 w 21588"/>
              <a:gd name="T1" fmla="*/ 2147483646 h 21600"/>
              <a:gd name="T2" fmla="*/ 2147483646 w 21588"/>
              <a:gd name="T3" fmla="*/ 2147483646 h 21600"/>
              <a:gd name="T4" fmla="*/ 2147483646 w 21588"/>
              <a:gd name="T5" fmla="*/ 2147483646 h 21600"/>
              <a:gd name="T6" fmla="*/ 2147483646 w 21588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88" h="21600">
                <a:moveTo>
                  <a:pt x="19670" y="0"/>
                </a:moveTo>
                <a:lnTo>
                  <a:pt x="7541" y="0"/>
                </a:lnTo>
                <a:cubicBezTo>
                  <a:pt x="6603" y="906"/>
                  <a:pt x="5709" y="1880"/>
                  <a:pt x="4863" y="2916"/>
                </a:cubicBezTo>
                <a:cubicBezTo>
                  <a:pt x="3527" y="4552"/>
                  <a:pt x="2317" y="6339"/>
                  <a:pt x="1248" y="8252"/>
                </a:cubicBezTo>
                <a:cubicBezTo>
                  <a:pt x="432" y="9703"/>
                  <a:pt x="-12" y="11451"/>
                  <a:pt x="0" y="13274"/>
                </a:cubicBezTo>
                <a:cubicBezTo>
                  <a:pt x="25" y="17122"/>
                  <a:pt x="2074" y="20508"/>
                  <a:pt x="5049" y="21600"/>
                </a:cubicBezTo>
                <a:lnTo>
                  <a:pt x="21588" y="21600"/>
                </a:lnTo>
                <a:lnTo>
                  <a:pt x="21588" y="5236"/>
                </a:lnTo>
                <a:lnTo>
                  <a:pt x="19670" y="0"/>
                </a:lnTo>
                <a:close/>
              </a:path>
            </a:pathLst>
          </a:custGeom>
          <a:gradFill rotWithShape="0">
            <a:gsLst>
              <a:gs pos="0">
                <a:srgbClr val="127A0E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/>
          <a:lstStyle/>
          <a:p>
            <a:endParaRPr lang="pt-BR"/>
          </a:p>
        </p:txBody>
      </p:sp>
      <p:sp>
        <p:nvSpPr>
          <p:cNvPr id="63489" name="Espaço Reservado para Conteúdo 2"/>
          <p:cNvSpPr>
            <a:spLocks noGrp="1"/>
          </p:cNvSpPr>
          <p:nvPr>
            <p:ph idx="1"/>
          </p:nvPr>
        </p:nvSpPr>
        <p:spPr>
          <a:xfrm>
            <a:off x="5591944" y="1556792"/>
            <a:ext cx="5904656" cy="3692525"/>
          </a:xfrm>
        </p:spPr>
        <p:txBody>
          <a:bodyPr/>
          <a:lstStyle/>
          <a:p>
            <a:pPr marL="0" indent="0" algn="just">
              <a:lnSpc>
                <a:spcPct val="120000"/>
              </a:lnSpc>
              <a:buNone/>
            </a:pPr>
            <a:r>
              <a:rPr lang="pt-BR" sz="1400" dirty="0">
                <a:solidFill>
                  <a:schemeClr val="tx1"/>
                </a:solidFill>
                <a:latin typeface="Helvetica"/>
                <a:cs typeface="Helvetica"/>
              </a:rPr>
              <a:t>Alternativo ao sistema atual.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pt-BR" sz="1400" dirty="0">
                <a:solidFill>
                  <a:schemeClr val="tx1"/>
                </a:solidFill>
                <a:latin typeface="Helvetica"/>
                <a:cs typeface="Helvetica"/>
              </a:rPr>
              <a:t>Capitalização em regime de contribuição definida.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pt-BR" sz="1400" dirty="0">
                <a:solidFill>
                  <a:schemeClr val="tx1"/>
                </a:solidFill>
                <a:latin typeface="Helvetica"/>
                <a:cs typeface="Helvetica"/>
              </a:rPr>
              <a:t>Garantia do salário mínimo, mediante fundo solidário.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pt-BR" sz="1400" dirty="0">
                <a:solidFill>
                  <a:schemeClr val="tx1"/>
                </a:solidFill>
                <a:latin typeface="Helvetica"/>
                <a:cs typeface="Helvetica"/>
              </a:rPr>
              <a:t>Livre escolha, pelo trabalhador, da entidade ou modalidade de gestão das reservas, com portabilidade.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pt-BR" sz="1400" dirty="0">
                <a:solidFill>
                  <a:schemeClr val="tx1"/>
                </a:solidFill>
                <a:latin typeface="Helvetica"/>
                <a:cs typeface="Helvetica"/>
              </a:rPr>
              <a:t>Gestão das reservas por entidades de previdência públicas e privadas, habilitadas por órgão regulador, assegurada a ampla transparência.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pt-BR" sz="1400" dirty="0">
                <a:solidFill>
                  <a:schemeClr val="tx1"/>
                </a:solidFill>
                <a:latin typeface="Helvetica"/>
                <a:cs typeface="Helvetica"/>
              </a:rPr>
              <a:t>Possibilidade de camada “nocional” (contas virtuais), com maior proteção ao trabalhador e menor custo de transição.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pt-BR" sz="1400" dirty="0">
                <a:solidFill>
                  <a:schemeClr val="tx1"/>
                </a:solidFill>
                <a:latin typeface="Helvetica"/>
                <a:cs typeface="Helvetica"/>
              </a:rPr>
              <a:t>Eventos cobertos: maternidade, incapacidade, morte,  longevidade, entre outros.</a:t>
            </a:r>
          </a:p>
          <a:p>
            <a:pPr marL="0" indent="0" eaLnBrk="1" hangingPunct="1">
              <a:lnSpc>
                <a:spcPct val="140000"/>
              </a:lnSpc>
              <a:buNone/>
            </a:pPr>
            <a:endParaRPr lang="en-US" sz="2000" dirty="0"/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407368" y="3140968"/>
            <a:ext cx="367240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solidFill>
                  <a:schemeClr val="bg1"/>
                </a:solidFill>
                <a:latin typeface="Calibri (Body)"/>
                <a:cs typeface="Calibri (Body)"/>
              </a:rPr>
              <a:t>Capitalização</a:t>
            </a:r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xmlns="" id="{BDAB74B4-23F7-46A9-B020-6C5FB3078E23}"/>
              </a:ext>
            </a:extLst>
          </p:cNvPr>
          <p:cNvGrpSpPr/>
          <p:nvPr/>
        </p:nvGrpSpPr>
        <p:grpSpPr>
          <a:xfrm>
            <a:off x="5375920" y="1700808"/>
            <a:ext cx="216024" cy="2493991"/>
            <a:chOff x="5303912" y="2204864"/>
            <a:chExt cx="216024" cy="2493991"/>
          </a:xfrm>
        </p:grpSpPr>
        <p:sp>
          <p:nvSpPr>
            <p:cNvPr id="13" name="Rectangle 110">
              <a:extLst>
                <a:ext uri="{FF2B5EF4-FFF2-40B4-BE49-F238E27FC236}">
                  <a16:creationId xmlns:a16="http://schemas.microsoft.com/office/drawing/2014/main" xmlns="" id="{69062A14-3FE0-451B-97E4-E659931B45FF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5303912" y="2204864"/>
              <a:ext cx="216024" cy="45719"/>
            </a:xfrm>
            <a:prstGeom prst="rect">
              <a:avLst/>
            </a:prstGeom>
            <a:gradFill rotWithShape="0">
              <a:gsLst>
                <a:gs pos="0">
                  <a:srgbClr val="183C17"/>
                </a:gs>
                <a:gs pos="100000">
                  <a:srgbClr val="E2BB19">
                    <a:alpha val="79999"/>
                  </a:srgbClr>
                </a:gs>
              </a:gsLst>
              <a:lin ang="270000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9pPr>
            </a:lstStyle>
            <a:p>
              <a:pPr eaLnBrk="1"/>
              <a:endParaRPr lang="pt-BR" altLang="pt-BR" baseline="-25000" dirty="0"/>
            </a:p>
          </p:txBody>
        </p:sp>
        <p:sp>
          <p:nvSpPr>
            <p:cNvPr id="14" name="Rectangle 110">
              <a:extLst>
                <a:ext uri="{FF2B5EF4-FFF2-40B4-BE49-F238E27FC236}">
                  <a16:creationId xmlns:a16="http://schemas.microsoft.com/office/drawing/2014/main" xmlns="" id="{4FE2D454-F090-45A0-9135-9B1E1BB3661D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5303912" y="2591193"/>
              <a:ext cx="216024" cy="45719"/>
            </a:xfrm>
            <a:prstGeom prst="rect">
              <a:avLst/>
            </a:prstGeom>
            <a:gradFill rotWithShape="0">
              <a:gsLst>
                <a:gs pos="0">
                  <a:srgbClr val="183C17"/>
                </a:gs>
                <a:gs pos="100000">
                  <a:srgbClr val="E2BB19">
                    <a:alpha val="79999"/>
                  </a:srgbClr>
                </a:gs>
              </a:gsLst>
              <a:lin ang="270000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9pPr>
            </a:lstStyle>
            <a:p>
              <a:pPr eaLnBrk="1"/>
              <a:endParaRPr lang="pt-BR" altLang="pt-BR" baseline="-25000" dirty="0"/>
            </a:p>
          </p:txBody>
        </p:sp>
        <p:sp>
          <p:nvSpPr>
            <p:cNvPr id="15" name="Rectangle 110">
              <a:extLst>
                <a:ext uri="{FF2B5EF4-FFF2-40B4-BE49-F238E27FC236}">
                  <a16:creationId xmlns:a16="http://schemas.microsoft.com/office/drawing/2014/main" xmlns="" id="{F14B824A-AC84-4814-83DB-C06A5E48652A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5303912" y="2951233"/>
              <a:ext cx="216024" cy="45719"/>
            </a:xfrm>
            <a:prstGeom prst="rect">
              <a:avLst/>
            </a:prstGeom>
            <a:gradFill rotWithShape="0">
              <a:gsLst>
                <a:gs pos="0">
                  <a:srgbClr val="183C17"/>
                </a:gs>
                <a:gs pos="100000">
                  <a:srgbClr val="E2BB19">
                    <a:alpha val="79999"/>
                  </a:srgbClr>
                </a:gs>
              </a:gsLst>
              <a:lin ang="270000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9pPr>
            </a:lstStyle>
            <a:p>
              <a:pPr eaLnBrk="1"/>
              <a:endParaRPr lang="pt-BR" altLang="pt-BR" baseline="-25000" dirty="0"/>
            </a:p>
          </p:txBody>
        </p:sp>
        <p:sp>
          <p:nvSpPr>
            <p:cNvPr id="16" name="Rectangle 110">
              <a:extLst>
                <a:ext uri="{FF2B5EF4-FFF2-40B4-BE49-F238E27FC236}">
                  <a16:creationId xmlns:a16="http://schemas.microsoft.com/office/drawing/2014/main" xmlns="" id="{AEA2A515-B261-47E6-A1CA-02374F30B8FB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5303912" y="3356992"/>
              <a:ext cx="216024" cy="45719"/>
            </a:xfrm>
            <a:prstGeom prst="rect">
              <a:avLst/>
            </a:prstGeom>
            <a:gradFill rotWithShape="0">
              <a:gsLst>
                <a:gs pos="0">
                  <a:srgbClr val="183C17"/>
                </a:gs>
                <a:gs pos="100000">
                  <a:srgbClr val="E2BB19">
                    <a:alpha val="79999"/>
                  </a:srgbClr>
                </a:gs>
              </a:gsLst>
              <a:lin ang="270000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9pPr>
            </a:lstStyle>
            <a:p>
              <a:pPr eaLnBrk="1"/>
              <a:endParaRPr lang="pt-BR" altLang="pt-BR" baseline="-25000" dirty="0"/>
            </a:p>
          </p:txBody>
        </p:sp>
        <p:sp>
          <p:nvSpPr>
            <p:cNvPr id="17" name="Rectangle 110">
              <a:extLst>
                <a:ext uri="{FF2B5EF4-FFF2-40B4-BE49-F238E27FC236}">
                  <a16:creationId xmlns:a16="http://schemas.microsoft.com/office/drawing/2014/main" xmlns="" id="{644A474B-C13E-41FC-BDAB-FEE07B6D02F0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5303912" y="4005064"/>
              <a:ext cx="216024" cy="45719"/>
            </a:xfrm>
            <a:prstGeom prst="rect">
              <a:avLst/>
            </a:prstGeom>
            <a:gradFill rotWithShape="0">
              <a:gsLst>
                <a:gs pos="0">
                  <a:srgbClr val="183C17"/>
                </a:gs>
                <a:gs pos="100000">
                  <a:srgbClr val="E2BB19">
                    <a:alpha val="79999"/>
                  </a:srgbClr>
                </a:gs>
              </a:gsLst>
              <a:lin ang="270000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9pPr>
            </a:lstStyle>
            <a:p>
              <a:pPr eaLnBrk="1"/>
              <a:endParaRPr lang="pt-BR" altLang="pt-BR" baseline="-25000" dirty="0"/>
            </a:p>
          </p:txBody>
        </p:sp>
        <p:sp>
          <p:nvSpPr>
            <p:cNvPr id="18" name="Rectangle 110">
              <a:extLst>
                <a:ext uri="{FF2B5EF4-FFF2-40B4-BE49-F238E27FC236}">
                  <a16:creationId xmlns:a16="http://schemas.microsoft.com/office/drawing/2014/main" xmlns="" id="{D8F035CE-8E0E-4713-987E-00CF719C3F3A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5303912" y="4653136"/>
              <a:ext cx="216024" cy="45719"/>
            </a:xfrm>
            <a:prstGeom prst="rect">
              <a:avLst/>
            </a:prstGeom>
            <a:gradFill rotWithShape="0">
              <a:gsLst>
                <a:gs pos="0">
                  <a:srgbClr val="183C17"/>
                </a:gs>
                <a:gs pos="100000">
                  <a:srgbClr val="E2BB19">
                    <a:alpha val="79999"/>
                  </a:srgbClr>
                </a:gs>
              </a:gsLst>
              <a:lin ang="270000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defRPr>
              </a:lvl9pPr>
            </a:lstStyle>
            <a:p>
              <a:pPr eaLnBrk="1"/>
              <a:endParaRPr lang="pt-BR" altLang="pt-BR" baseline="-25000" dirty="0"/>
            </a:p>
          </p:txBody>
        </p:sp>
      </p:grpSp>
      <p:sp>
        <p:nvSpPr>
          <p:cNvPr id="19" name="Rectangle 110">
            <a:extLst>
              <a:ext uri="{FF2B5EF4-FFF2-40B4-BE49-F238E27FC236}">
                <a16:creationId xmlns:a16="http://schemas.microsoft.com/office/drawing/2014/main" xmlns="" id="{D9DA75E9-344D-4983-89EA-D4D43A418B92}"/>
              </a:ext>
            </a:extLst>
          </p:cNvPr>
          <p:cNvSpPr>
            <a:spLocks/>
          </p:cNvSpPr>
          <p:nvPr/>
        </p:nvSpPr>
        <p:spPr bwMode="auto">
          <a:xfrm flipV="1">
            <a:off x="5375920" y="4751433"/>
            <a:ext cx="216024" cy="45719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 baseline="-25000" dirty="0"/>
          </a:p>
        </p:txBody>
      </p:sp>
    </p:spTree>
    <p:extLst>
      <p:ext uri="{BB962C8B-B14F-4D97-AF65-F5344CB8AC3E}">
        <p14:creationId xmlns:p14="http://schemas.microsoft.com/office/powerpoint/2010/main" val="206206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 descr="TextBox 41">
            <a:extLst>
              <a:ext uri="{FF2B5EF4-FFF2-40B4-BE49-F238E27FC236}">
                <a16:creationId xmlns:a16="http://schemas.microsoft.com/office/drawing/2014/main" xmlns="" id="{B98E23B6-4B60-4327-AAD6-367810A50910}"/>
              </a:ext>
            </a:extLst>
          </p:cNvPr>
          <p:cNvSpPr txBox="1">
            <a:spLocks/>
          </p:cNvSpPr>
          <p:nvPr/>
        </p:nvSpPr>
        <p:spPr bwMode="auto">
          <a:xfrm>
            <a:off x="474666" y="1028493"/>
            <a:ext cx="9293742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22860" tIns="22860" rIns="22860" bIns="22860">
            <a:spAutoFit/>
          </a:bodyPr>
          <a:lstStyle>
            <a:lvl1pPr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3800" b="1" dirty="0">
                <a:solidFill>
                  <a:srgbClr val="333B3B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Brasileiro está </a:t>
            </a:r>
            <a:r>
              <a:rPr lang="pt-BR" altLang="pt-BR" sz="2600" b="1" dirty="0">
                <a:solidFill>
                  <a:srgbClr val="333B3B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vivendo mais e tendo menos filhos</a:t>
            </a:r>
          </a:p>
        </p:txBody>
      </p:sp>
      <p:sp>
        <p:nvSpPr>
          <p:cNvPr id="10243" name="Text Box 2" descr="TextBox 33">
            <a:extLst>
              <a:ext uri="{FF2B5EF4-FFF2-40B4-BE49-F238E27FC236}">
                <a16:creationId xmlns:a16="http://schemas.microsoft.com/office/drawing/2014/main" xmlns="" id="{30857CA7-3705-4F6C-81F5-4940C18B81D4}"/>
              </a:ext>
            </a:extLst>
          </p:cNvPr>
          <p:cNvSpPr txBox="1">
            <a:spLocks/>
          </p:cNvSpPr>
          <p:nvPr/>
        </p:nvSpPr>
        <p:spPr bwMode="auto">
          <a:xfrm>
            <a:off x="511175" y="312738"/>
            <a:ext cx="119712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22860" tIns="22860" rIns="22860" bIns="22860">
            <a:spAutoFit/>
          </a:bodyPr>
          <a:lstStyle>
            <a:lvl1pPr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1100" dirty="0">
                <a:solidFill>
                  <a:srgbClr val="333B3B"/>
                </a:solidFill>
                <a:latin typeface="+mn-lt"/>
                <a:sym typeface="Helvetica" panose="020B0604020202020204" pitchFamily="34" charset="0"/>
              </a:rPr>
              <a:t>NOVA PREVIDÊNCIA</a:t>
            </a:r>
          </a:p>
        </p:txBody>
      </p:sp>
      <p:sp>
        <p:nvSpPr>
          <p:cNvPr id="10246" name="Text Box 5" descr="Subtitle 2">
            <a:extLst>
              <a:ext uri="{FF2B5EF4-FFF2-40B4-BE49-F238E27FC236}">
                <a16:creationId xmlns:a16="http://schemas.microsoft.com/office/drawing/2014/main" xmlns="" id="{9BA40E58-10D7-4FAA-BC0E-672978A05C9A}"/>
              </a:ext>
            </a:extLst>
          </p:cNvPr>
          <p:cNvSpPr txBox="1">
            <a:spLocks/>
          </p:cNvSpPr>
          <p:nvPr/>
        </p:nvSpPr>
        <p:spPr bwMode="auto">
          <a:xfrm>
            <a:off x="4063082" y="1844824"/>
            <a:ext cx="4121150" cy="32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359" tIns="54359" rIns="54359" bIns="54359">
            <a:spAutoFit/>
          </a:bodyPr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1400" b="1" dirty="0">
                <a:latin typeface="Helvetica" panose="020B0604020202020204" pitchFamily="34" charset="0"/>
                <a:sym typeface="Helvetica" panose="020B0604020202020204" pitchFamily="34" charset="0"/>
              </a:rPr>
              <a:t>Evolução da Taxa de Fecundidade no Brasil:</a:t>
            </a:r>
          </a:p>
        </p:txBody>
      </p:sp>
      <p:sp>
        <p:nvSpPr>
          <p:cNvPr id="10247" name="Text Box 6" descr="Subtitle 2">
            <a:extLst>
              <a:ext uri="{FF2B5EF4-FFF2-40B4-BE49-F238E27FC236}">
                <a16:creationId xmlns:a16="http://schemas.microsoft.com/office/drawing/2014/main" xmlns="" id="{CB9F4BF4-3923-4853-84B3-99DA9F226FC9}"/>
              </a:ext>
            </a:extLst>
          </p:cNvPr>
          <p:cNvSpPr txBox="1">
            <a:spLocks/>
          </p:cNvSpPr>
          <p:nvPr/>
        </p:nvSpPr>
        <p:spPr bwMode="auto">
          <a:xfrm>
            <a:off x="3690416" y="6557065"/>
            <a:ext cx="3485704" cy="220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4359" tIns="54359" rIns="54359" bIns="54359">
            <a:spAutoFit/>
          </a:bodyPr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800" dirty="0">
                <a:latin typeface="Helvetica" panose="020B0604020202020204" pitchFamily="34" charset="0"/>
                <a:sym typeface="Helvetica" panose="020B0604020202020204" pitchFamily="34" charset="0"/>
              </a:rPr>
              <a:t>Fonte: IBGE/ Projeção da População de 2018. Elaboração: SPREV/ME</a:t>
            </a:r>
          </a:p>
        </p:txBody>
      </p:sp>
      <p:sp>
        <p:nvSpPr>
          <p:cNvPr id="10284" name="Text Box 43" descr="Subtitle 2">
            <a:extLst>
              <a:ext uri="{FF2B5EF4-FFF2-40B4-BE49-F238E27FC236}">
                <a16:creationId xmlns:a16="http://schemas.microsoft.com/office/drawing/2014/main" xmlns="" id="{D2B4C27C-3851-45C5-A416-657217754031}"/>
              </a:ext>
            </a:extLst>
          </p:cNvPr>
          <p:cNvSpPr txBox="1">
            <a:spLocks/>
          </p:cNvSpPr>
          <p:nvPr/>
        </p:nvSpPr>
        <p:spPr bwMode="auto">
          <a:xfrm>
            <a:off x="473102" y="1998662"/>
            <a:ext cx="2393950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359" tIns="54359" rIns="54359" bIns="54359">
            <a:spAutoFit/>
          </a:bodyPr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2000">
                <a:latin typeface="Helvetica" panose="020B0604020202020204" pitchFamily="34" charset="0"/>
                <a:sym typeface="Helvetica" panose="020B0604020202020204" pitchFamily="34" charset="0"/>
              </a:rPr>
              <a:t>Redução da taxa </a:t>
            </a:r>
          </a:p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2000">
                <a:latin typeface="Helvetica" panose="020B0604020202020204" pitchFamily="34" charset="0"/>
                <a:sym typeface="Helvetica" panose="020B0604020202020204" pitchFamily="34" charset="0"/>
              </a:rPr>
              <a:t>de fecundidade:</a:t>
            </a:r>
          </a:p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1400">
                <a:solidFill>
                  <a:srgbClr val="737572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Impacto sobre a receita futura do sistema (financiado por repartição simples)</a:t>
            </a:r>
          </a:p>
        </p:txBody>
      </p:sp>
      <p:sp>
        <p:nvSpPr>
          <p:cNvPr id="10286" name="AutoShape 45">
            <a:extLst>
              <a:ext uri="{FF2B5EF4-FFF2-40B4-BE49-F238E27FC236}">
                <a16:creationId xmlns:a16="http://schemas.microsoft.com/office/drawing/2014/main" xmlns="" id="{C79448E1-6B2C-4C41-8D5F-F45A24332EE6}"/>
              </a:ext>
            </a:extLst>
          </p:cNvPr>
          <p:cNvSpPr>
            <a:spLocks/>
          </p:cNvSpPr>
          <p:nvPr/>
        </p:nvSpPr>
        <p:spPr bwMode="auto">
          <a:xfrm rot="-2700000">
            <a:off x="10826750" y="2647950"/>
            <a:ext cx="2462213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C3C7C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0287" name="AutoShape 46">
            <a:extLst>
              <a:ext uri="{FF2B5EF4-FFF2-40B4-BE49-F238E27FC236}">
                <a16:creationId xmlns:a16="http://schemas.microsoft.com/office/drawing/2014/main" xmlns="" id="{2EAA582F-E60D-47E7-8432-AB27706F2357}"/>
              </a:ext>
            </a:extLst>
          </p:cNvPr>
          <p:cNvSpPr>
            <a:spLocks/>
          </p:cNvSpPr>
          <p:nvPr/>
        </p:nvSpPr>
        <p:spPr bwMode="auto">
          <a:xfrm rot="-2700000">
            <a:off x="8909050" y="-1233488"/>
            <a:ext cx="2462213" cy="2460626"/>
          </a:xfrm>
          <a:prstGeom prst="roundRect">
            <a:avLst>
              <a:gd name="adj" fmla="val 3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0288" name="AutoShape 47">
            <a:extLst>
              <a:ext uri="{FF2B5EF4-FFF2-40B4-BE49-F238E27FC236}">
                <a16:creationId xmlns:a16="http://schemas.microsoft.com/office/drawing/2014/main" xmlns="" id="{B7F7FD2A-9238-4B1E-935F-503829B05610}"/>
              </a:ext>
            </a:extLst>
          </p:cNvPr>
          <p:cNvSpPr>
            <a:spLocks/>
          </p:cNvSpPr>
          <p:nvPr/>
        </p:nvSpPr>
        <p:spPr bwMode="auto">
          <a:xfrm rot="-2700000">
            <a:off x="10826750" y="708025"/>
            <a:ext cx="2462213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E2BB1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0289" name="AutoShape 48">
            <a:extLst>
              <a:ext uri="{FF2B5EF4-FFF2-40B4-BE49-F238E27FC236}">
                <a16:creationId xmlns:a16="http://schemas.microsoft.com/office/drawing/2014/main" xmlns="" id="{470C6149-2164-4BDF-A8C8-32E1F9508F1F}"/>
              </a:ext>
            </a:extLst>
          </p:cNvPr>
          <p:cNvSpPr>
            <a:spLocks/>
          </p:cNvSpPr>
          <p:nvPr/>
        </p:nvSpPr>
        <p:spPr bwMode="auto">
          <a:xfrm rot="-2700000">
            <a:off x="10826750" y="-1233488"/>
            <a:ext cx="2462213" cy="2460626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38553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0290" name="Rectangle 49">
            <a:extLst>
              <a:ext uri="{FF2B5EF4-FFF2-40B4-BE49-F238E27FC236}">
                <a16:creationId xmlns:a16="http://schemas.microsoft.com/office/drawing/2014/main" xmlns="" id="{5A0B3D04-C8DC-4920-83F2-157F3E96FBB5}"/>
              </a:ext>
            </a:extLst>
          </p:cNvPr>
          <p:cNvSpPr>
            <a:spLocks/>
          </p:cNvSpPr>
          <p:nvPr/>
        </p:nvSpPr>
        <p:spPr bwMode="auto">
          <a:xfrm>
            <a:off x="528665" y="1925637"/>
            <a:ext cx="690562" cy="25400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graphicFrame>
        <p:nvGraphicFramePr>
          <p:cNvPr id="15" name="Objeto 14">
            <a:extLst>
              <a:ext uri="{FF2B5EF4-FFF2-40B4-BE49-F238E27FC236}">
                <a16:creationId xmlns:a16="http://schemas.microsoft.com/office/drawing/2014/main" xmlns="" id="{AAED71EC-D7B7-4779-8CA1-ABF47C5A79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0056095"/>
              </p:ext>
            </p:extLst>
          </p:nvPr>
        </p:nvGraphicFramePr>
        <p:xfrm>
          <a:off x="3647728" y="1988840"/>
          <a:ext cx="6767512" cy="439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1" name="Worksheet" r:id="rId5" imgW="11801567" imgH="11220304" progId="Excel.Sheet.12">
                  <p:embed/>
                </p:oleObj>
              </mc:Choice>
              <mc:Fallback>
                <p:oleObj name="Worksheet" r:id="rId5" imgW="11801567" imgH="11220304" progId="Excel.Sheet.12">
                  <p:embed/>
                  <p:pic>
                    <p:nvPicPr>
                      <p:cNvPr id="14" name="Objeto 13">
                        <a:extLst>
                          <a:ext uri="{FF2B5EF4-FFF2-40B4-BE49-F238E27FC236}">
                            <a16:creationId xmlns:a16="http://schemas.microsoft.com/office/drawing/2014/main" xmlns="" id="{C65CC1E7-3692-4532-8DFF-865EF48610A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47728" y="1988840"/>
                        <a:ext cx="6767512" cy="4395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AutoShape 1">
            <a:extLst>
              <a:ext uri="{FF2B5EF4-FFF2-40B4-BE49-F238E27FC236}">
                <a16:creationId xmlns:a16="http://schemas.microsoft.com/office/drawing/2014/main" xmlns="" id="{F1854535-D9C9-46BC-9309-01BCBF5D791C}"/>
              </a:ext>
            </a:extLst>
          </p:cNvPr>
          <p:cNvSpPr>
            <a:spLocks/>
          </p:cNvSpPr>
          <p:nvPr/>
        </p:nvSpPr>
        <p:spPr bwMode="auto">
          <a:xfrm>
            <a:off x="3924845" y="-406400"/>
            <a:ext cx="8651875" cy="7507808"/>
          </a:xfrm>
          <a:custGeom>
            <a:avLst/>
            <a:gdLst>
              <a:gd name="T0" fmla="+- 0 10806 12"/>
              <a:gd name="T1" fmla="*/ T0 w 21588"/>
              <a:gd name="T2" fmla="*/ 10800 h 21600"/>
              <a:gd name="T3" fmla="+- 0 10806 12"/>
              <a:gd name="T4" fmla="*/ T3 w 21588"/>
              <a:gd name="T5" fmla="*/ 10800 h 21600"/>
              <a:gd name="T6" fmla="+- 0 10806 12"/>
              <a:gd name="T7" fmla="*/ T6 w 21588"/>
              <a:gd name="T8" fmla="*/ 10800 h 21600"/>
              <a:gd name="T9" fmla="+- 0 10806 12"/>
              <a:gd name="T10" fmla="*/ T9 w 2158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88" h="21600">
                <a:moveTo>
                  <a:pt x="19670" y="0"/>
                </a:moveTo>
                <a:lnTo>
                  <a:pt x="7541" y="0"/>
                </a:lnTo>
                <a:cubicBezTo>
                  <a:pt x="6603" y="906"/>
                  <a:pt x="5709" y="1880"/>
                  <a:pt x="4863" y="2916"/>
                </a:cubicBezTo>
                <a:cubicBezTo>
                  <a:pt x="3527" y="4552"/>
                  <a:pt x="2317" y="6339"/>
                  <a:pt x="1248" y="8252"/>
                </a:cubicBezTo>
                <a:cubicBezTo>
                  <a:pt x="432" y="9703"/>
                  <a:pt x="-12" y="11451"/>
                  <a:pt x="0" y="13274"/>
                </a:cubicBezTo>
                <a:cubicBezTo>
                  <a:pt x="25" y="17122"/>
                  <a:pt x="2074" y="20508"/>
                  <a:pt x="5049" y="21600"/>
                </a:cubicBezTo>
                <a:lnTo>
                  <a:pt x="21588" y="21600"/>
                </a:lnTo>
                <a:lnTo>
                  <a:pt x="21588" y="5236"/>
                </a:lnTo>
                <a:lnTo>
                  <a:pt x="19670" y="0"/>
                </a:lnTo>
                <a:close/>
              </a:path>
            </a:pathLst>
          </a:custGeom>
          <a:noFill/>
          <a:ln>
            <a:solidFill>
              <a:srgbClr val="7A9E20"/>
            </a:solidFill>
          </a:ln>
          <a:effectLst/>
          <a:extLst/>
        </p:spPr>
        <p:txBody>
          <a:bodyPr lIns="45720" rIns="45720"/>
          <a:lstStyle/>
          <a:p>
            <a:endParaRPr lang="pt-BR" altLang="pt-BR"/>
          </a:p>
        </p:txBody>
      </p:sp>
      <p:sp>
        <p:nvSpPr>
          <p:cNvPr id="2" name="Elipse 1"/>
          <p:cNvSpPr/>
          <p:nvPr/>
        </p:nvSpPr>
        <p:spPr bwMode="auto">
          <a:xfrm>
            <a:off x="5303912" y="319803"/>
            <a:ext cx="1020965" cy="1020965"/>
          </a:xfrm>
          <a:prstGeom prst="ellipse">
            <a:avLst/>
          </a:prstGeom>
          <a:gradFill>
            <a:gsLst>
              <a:gs pos="63446">
                <a:srgbClr val="94A315"/>
              </a:gs>
              <a:gs pos="2000">
                <a:srgbClr val="127A0E"/>
              </a:gs>
              <a:gs pos="100000">
                <a:srgbClr val="E2BB19">
                  <a:alpha val="79999"/>
                </a:srgbClr>
              </a:gs>
            </a:gsLst>
            <a:lin ang="2700000" scaled="0"/>
          </a:gradFill>
          <a:ln w="12700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xmlns="" id="{652721C8-1BC9-4BCE-AA27-642FAF738BB6}"/>
              </a:ext>
            </a:extLst>
          </p:cNvPr>
          <p:cNvSpPr>
            <a:spLocks/>
          </p:cNvSpPr>
          <p:nvPr/>
        </p:nvSpPr>
        <p:spPr bwMode="auto">
          <a:xfrm>
            <a:off x="12465838" y="4218579"/>
            <a:ext cx="474663" cy="1025525"/>
          </a:xfrm>
          <a:prstGeom prst="rect">
            <a:avLst/>
          </a:prstGeom>
          <a:solidFill>
            <a:srgbClr val="E2BB1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xmlns="" id="{C05CBC3C-E84B-4927-9656-433A6FD21002}"/>
              </a:ext>
            </a:extLst>
          </p:cNvPr>
          <p:cNvSpPr>
            <a:spLocks/>
          </p:cNvSpPr>
          <p:nvPr/>
        </p:nvSpPr>
        <p:spPr bwMode="auto">
          <a:xfrm>
            <a:off x="12940501" y="3937591"/>
            <a:ext cx="476250" cy="1306513"/>
          </a:xfrm>
          <a:prstGeom prst="rect">
            <a:avLst/>
          </a:prstGeom>
          <a:solidFill>
            <a:srgbClr val="38553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9" name="Retângulo 8"/>
          <p:cNvSpPr/>
          <p:nvPr/>
        </p:nvSpPr>
        <p:spPr bwMode="auto">
          <a:xfrm>
            <a:off x="13440816" y="3905024"/>
            <a:ext cx="609542" cy="1491977"/>
          </a:xfrm>
          <a:prstGeom prst="rect">
            <a:avLst/>
          </a:prstGeom>
          <a:solidFill>
            <a:srgbClr val="CCD0CC"/>
          </a:solidFill>
          <a:ln w="12700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2927648" y="326266"/>
            <a:ext cx="28916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b="1" dirty="0">
                <a:solidFill>
                  <a:srgbClr val="336600"/>
                </a:solidFill>
                <a:latin typeface="Helvetica" panose="020B0604020202020204" pitchFamily="34" charset="0"/>
              </a:rPr>
              <a:t>Equacionamento</a:t>
            </a:r>
          </a:p>
          <a:p>
            <a:r>
              <a:rPr lang="pt-BR" sz="2200" b="1" dirty="0">
                <a:solidFill>
                  <a:srgbClr val="336600"/>
                </a:solidFill>
                <a:latin typeface="Helvetica" panose="020B0604020202020204" pitchFamily="34" charset="0"/>
              </a:rPr>
              <a:t>do </a:t>
            </a:r>
            <a:r>
              <a:rPr lang="pt-BR" sz="2200" b="1" dirty="0" err="1">
                <a:solidFill>
                  <a:srgbClr val="336600"/>
                </a:solidFill>
                <a:latin typeface="Helvetica" panose="020B0604020202020204" pitchFamily="34" charset="0"/>
              </a:rPr>
              <a:t>deficit</a:t>
            </a:r>
            <a:r>
              <a:rPr lang="pt-BR" sz="2200" b="1" dirty="0">
                <a:solidFill>
                  <a:srgbClr val="336600"/>
                </a:solidFill>
                <a:latin typeface="Helvetica" panose="020B0604020202020204" pitchFamily="34" charset="0"/>
              </a:rPr>
              <a:t> do</a:t>
            </a:r>
          </a:p>
          <a:p>
            <a:r>
              <a:rPr lang="pt-BR" sz="2200" b="1" dirty="0">
                <a:solidFill>
                  <a:srgbClr val="336600"/>
                </a:solidFill>
                <a:latin typeface="Helvetica" panose="020B0604020202020204" pitchFamily="34" charset="0"/>
              </a:rPr>
              <a:t>RPPS</a:t>
            </a:r>
          </a:p>
          <a:p>
            <a:endParaRPr lang="pt-BR" sz="2200" dirty="0">
              <a:solidFill>
                <a:srgbClr val="336600"/>
              </a:solidFill>
              <a:latin typeface="Helvetica" panose="020B0604020202020204" pitchFamily="34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1002043" y="3833172"/>
            <a:ext cx="286170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200" b="1" dirty="0">
                <a:solidFill>
                  <a:srgbClr val="336600"/>
                </a:solidFill>
                <a:latin typeface="Helvetica" panose="020B0604020202020204" pitchFamily="34" charset="0"/>
              </a:rPr>
              <a:t>Fim do Refis</a:t>
            </a:r>
          </a:p>
          <a:p>
            <a:pPr algn="ctr"/>
            <a:r>
              <a:rPr lang="pt-BR" sz="2200" b="1" dirty="0">
                <a:solidFill>
                  <a:srgbClr val="336600"/>
                </a:solidFill>
                <a:latin typeface="Helvetica" panose="020B0604020202020204" pitchFamily="34" charset="0"/>
              </a:rPr>
              <a:t>para dívida previdenciária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911424" y="2155503"/>
            <a:ext cx="32844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pt-BR" sz="2200" b="1" dirty="0">
                <a:solidFill>
                  <a:srgbClr val="336600"/>
                </a:solidFill>
                <a:latin typeface="Helvetica" panose="020B0604020202020204" pitchFamily="34" charset="0"/>
              </a:rPr>
              <a:t>Responsabilidade</a:t>
            </a:r>
          </a:p>
          <a:p>
            <a:pPr algn="ctr" eaLnBrk="1" hangingPunct="1"/>
            <a:r>
              <a:rPr lang="pt-BR" sz="2200" b="1" dirty="0">
                <a:solidFill>
                  <a:srgbClr val="336600"/>
                </a:solidFill>
                <a:latin typeface="Helvetica" panose="020B0604020202020204" pitchFamily="34" charset="0"/>
              </a:rPr>
              <a:t>previdenciária</a:t>
            </a:r>
          </a:p>
        </p:txBody>
      </p:sp>
      <p:sp>
        <p:nvSpPr>
          <p:cNvPr id="15" name="Retângulo 14"/>
          <p:cNvSpPr/>
          <p:nvPr/>
        </p:nvSpPr>
        <p:spPr>
          <a:xfrm>
            <a:off x="2079289" y="5950441"/>
            <a:ext cx="17844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pt-BR" sz="2200" b="1" dirty="0">
                <a:solidFill>
                  <a:srgbClr val="336600"/>
                </a:solidFill>
                <a:latin typeface="Helvetica" panose="020B0604020202020204" pitchFamily="34" charset="0"/>
              </a:rPr>
              <a:t>Fim da DRU</a:t>
            </a:r>
          </a:p>
        </p:txBody>
      </p:sp>
      <p:sp>
        <p:nvSpPr>
          <p:cNvPr id="28" name="AutoShape 1">
            <a:extLst>
              <a:ext uri="{FF2B5EF4-FFF2-40B4-BE49-F238E27FC236}">
                <a16:creationId xmlns:a16="http://schemas.microsoft.com/office/drawing/2014/main" xmlns="" id="{F1854535-D9C9-46BC-9309-01BCBF5D791C}"/>
              </a:ext>
            </a:extLst>
          </p:cNvPr>
          <p:cNvSpPr>
            <a:spLocks/>
          </p:cNvSpPr>
          <p:nvPr/>
        </p:nvSpPr>
        <p:spPr bwMode="auto">
          <a:xfrm>
            <a:off x="5343525" y="-60325"/>
            <a:ext cx="8651875" cy="6978650"/>
          </a:xfrm>
          <a:custGeom>
            <a:avLst/>
            <a:gdLst>
              <a:gd name="T0" fmla="+- 0 10806 12"/>
              <a:gd name="T1" fmla="*/ T0 w 21588"/>
              <a:gd name="T2" fmla="*/ 10800 h 21600"/>
              <a:gd name="T3" fmla="+- 0 10806 12"/>
              <a:gd name="T4" fmla="*/ T3 w 21588"/>
              <a:gd name="T5" fmla="*/ 10800 h 21600"/>
              <a:gd name="T6" fmla="+- 0 10806 12"/>
              <a:gd name="T7" fmla="*/ T6 w 21588"/>
              <a:gd name="T8" fmla="*/ 10800 h 21600"/>
              <a:gd name="T9" fmla="+- 0 10806 12"/>
              <a:gd name="T10" fmla="*/ T9 w 2158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88" h="21600">
                <a:moveTo>
                  <a:pt x="19670" y="0"/>
                </a:moveTo>
                <a:lnTo>
                  <a:pt x="7541" y="0"/>
                </a:lnTo>
                <a:cubicBezTo>
                  <a:pt x="6603" y="906"/>
                  <a:pt x="5709" y="1880"/>
                  <a:pt x="4863" y="2916"/>
                </a:cubicBezTo>
                <a:cubicBezTo>
                  <a:pt x="3527" y="4552"/>
                  <a:pt x="2317" y="6339"/>
                  <a:pt x="1248" y="8252"/>
                </a:cubicBezTo>
                <a:cubicBezTo>
                  <a:pt x="432" y="9703"/>
                  <a:pt x="-12" y="11451"/>
                  <a:pt x="0" y="13274"/>
                </a:cubicBezTo>
                <a:cubicBezTo>
                  <a:pt x="25" y="17122"/>
                  <a:pt x="2074" y="20508"/>
                  <a:pt x="5049" y="21600"/>
                </a:cubicBezTo>
                <a:lnTo>
                  <a:pt x="21588" y="21600"/>
                </a:lnTo>
                <a:lnTo>
                  <a:pt x="21588" y="5236"/>
                </a:lnTo>
                <a:lnTo>
                  <a:pt x="19670" y="0"/>
                </a:lnTo>
                <a:close/>
              </a:path>
            </a:pathLst>
          </a:custGeom>
          <a:gradFill rotWithShape="0">
            <a:gsLst>
              <a:gs pos="0">
                <a:srgbClr val="127A0E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/>
          <a:lstStyle/>
          <a:p>
            <a:endParaRPr lang="pt-BR" altLang="pt-BR"/>
          </a:p>
        </p:txBody>
      </p:sp>
      <p:sp>
        <p:nvSpPr>
          <p:cNvPr id="53249" name="Título 1"/>
          <p:cNvSpPr>
            <a:spLocks noGrp="1"/>
          </p:cNvSpPr>
          <p:nvPr>
            <p:ph type="title"/>
          </p:nvPr>
        </p:nvSpPr>
        <p:spPr>
          <a:xfrm>
            <a:off x="6104075" y="2432336"/>
            <a:ext cx="5741943" cy="2945376"/>
          </a:xfrm>
        </p:spPr>
        <p:txBody>
          <a:bodyPr/>
          <a:lstStyle/>
          <a:p>
            <a:pPr eaLnBrk="1" hangingPunct="1"/>
            <a:r>
              <a:rPr lang="pt-BR" sz="5400" dirty="0">
                <a:solidFill>
                  <a:schemeClr val="bg1"/>
                </a:solidFill>
                <a:latin typeface="Helvetica" panose="020B0604020202020204" pitchFamily="34" charset="0"/>
              </a:rPr>
              <a:t>Outras </a:t>
            </a:r>
            <a:r>
              <a:rPr lang="pt-BR" sz="5400" b="1" dirty="0">
                <a:solidFill>
                  <a:schemeClr val="bg1"/>
                </a:solidFill>
                <a:latin typeface="Helvetica" panose="020B0604020202020204" pitchFamily="34" charset="0"/>
              </a:rPr>
              <a:t/>
            </a:r>
            <a:br>
              <a:rPr lang="pt-BR" sz="5400" b="1" dirty="0">
                <a:solidFill>
                  <a:schemeClr val="bg1"/>
                </a:solidFill>
                <a:latin typeface="Helvetica" panose="020B0604020202020204" pitchFamily="34" charset="0"/>
              </a:rPr>
            </a:br>
            <a:r>
              <a:rPr lang="pt-BR" sz="4800" b="1" dirty="0">
                <a:solidFill>
                  <a:schemeClr val="bg1"/>
                </a:solidFill>
                <a:latin typeface="Helvetica" panose="020B0604020202020204" pitchFamily="34" charset="0"/>
              </a:rPr>
              <a:t>Medidas da PEC</a:t>
            </a:r>
            <a:endParaRPr lang="pt-BR" sz="5400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29" name="Elipse 28"/>
          <p:cNvSpPr/>
          <p:nvPr/>
        </p:nvSpPr>
        <p:spPr bwMode="auto">
          <a:xfrm>
            <a:off x="3935760" y="1988840"/>
            <a:ext cx="1020965" cy="1020965"/>
          </a:xfrm>
          <a:prstGeom prst="ellipse">
            <a:avLst/>
          </a:prstGeom>
          <a:gradFill>
            <a:gsLst>
              <a:gs pos="58546">
                <a:srgbClr val="8AA014"/>
              </a:gs>
              <a:gs pos="2000">
                <a:srgbClr val="127A0E"/>
              </a:gs>
              <a:gs pos="100000">
                <a:srgbClr val="E2BB19">
                  <a:alpha val="79999"/>
                </a:srgbClr>
              </a:gs>
            </a:gsLst>
            <a:lin ang="2700000" scaled="0"/>
          </a:gradFill>
          <a:ln w="12700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1" name="Elipse 30"/>
          <p:cNvSpPr/>
          <p:nvPr/>
        </p:nvSpPr>
        <p:spPr bwMode="auto">
          <a:xfrm>
            <a:off x="3503712" y="3848195"/>
            <a:ext cx="1020965" cy="1020965"/>
          </a:xfrm>
          <a:prstGeom prst="ellipse">
            <a:avLst/>
          </a:prstGeom>
          <a:gradFill>
            <a:gsLst>
              <a:gs pos="54000">
                <a:srgbClr val="789A13"/>
              </a:gs>
              <a:gs pos="2000">
                <a:srgbClr val="127A0E"/>
              </a:gs>
              <a:gs pos="100000">
                <a:srgbClr val="E2BB19">
                  <a:alpha val="79999"/>
                </a:srgbClr>
              </a:gs>
            </a:gsLst>
            <a:lin ang="2700000" scaled="0"/>
          </a:gradFill>
          <a:ln w="12700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4" name="Elipse 33"/>
          <p:cNvSpPr/>
          <p:nvPr/>
        </p:nvSpPr>
        <p:spPr bwMode="auto">
          <a:xfrm>
            <a:off x="3994915" y="5504379"/>
            <a:ext cx="1020965" cy="1020965"/>
          </a:xfrm>
          <a:prstGeom prst="ellipse">
            <a:avLst/>
          </a:prstGeom>
          <a:gradFill>
            <a:gsLst>
              <a:gs pos="50000">
                <a:srgbClr val="739813"/>
              </a:gs>
              <a:gs pos="2000">
                <a:srgbClr val="127A0E"/>
              </a:gs>
              <a:gs pos="100000">
                <a:srgbClr val="E2BB19">
                  <a:alpha val="79999"/>
                </a:srgbClr>
              </a:gs>
            </a:gsLst>
            <a:lin ang="2700000" scaled="0"/>
          </a:gradFill>
          <a:ln w="12700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3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71696" y="553627"/>
            <a:ext cx="675287" cy="535741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Shape 3661"/>
          <p:cNvSpPr/>
          <p:nvPr/>
        </p:nvSpPr>
        <p:spPr>
          <a:xfrm>
            <a:off x="4175552" y="2257400"/>
            <a:ext cx="556713" cy="5061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19"/>
                </a:moveTo>
                <a:cubicBezTo>
                  <a:pt x="16368" y="12419"/>
                  <a:pt x="15709" y="11695"/>
                  <a:pt x="15709" y="10799"/>
                </a:cubicBezTo>
                <a:cubicBezTo>
                  <a:pt x="15709" y="9905"/>
                  <a:pt x="16368" y="9180"/>
                  <a:pt x="17182" y="9180"/>
                </a:cubicBezTo>
                <a:cubicBezTo>
                  <a:pt x="17995" y="9180"/>
                  <a:pt x="18655" y="9905"/>
                  <a:pt x="18655" y="10799"/>
                </a:cubicBezTo>
                <a:cubicBezTo>
                  <a:pt x="18655" y="11695"/>
                  <a:pt x="17995" y="12419"/>
                  <a:pt x="17182" y="12419"/>
                </a:cubicBezTo>
                <a:moveTo>
                  <a:pt x="21109" y="10261"/>
                </a:moveTo>
                <a:lnTo>
                  <a:pt x="19587" y="10261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1"/>
                </a:cubicBezTo>
                <a:lnTo>
                  <a:pt x="491" y="10261"/>
                </a:lnTo>
                <a:cubicBezTo>
                  <a:pt x="220" y="10261"/>
                  <a:pt x="0" y="10502"/>
                  <a:pt x="0" y="10799"/>
                </a:cubicBezTo>
                <a:cubicBezTo>
                  <a:pt x="0" y="11098"/>
                  <a:pt x="220" y="11339"/>
                  <a:pt x="491" y="11339"/>
                </a:cubicBezTo>
                <a:lnTo>
                  <a:pt x="14777" y="11339"/>
                </a:lnTo>
                <a:cubicBezTo>
                  <a:pt x="15004" y="12572"/>
                  <a:pt x="15994" y="13499"/>
                  <a:pt x="17182" y="13499"/>
                </a:cubicBezTo>
                <a:cubicBezTo>
                  <a:pt x="18369" y="13499"/>
                  <a:pt x="19360" y="12572"/>
                  <a:pt x="19587" y="11339"/>
                </a:cubicBezTo>
                <a:lnTo>
                  <a:pt x="21109" y="11339"/>
                </a:lnTo>
                <a:cubicBezTo>
                  <a:pt x="21380" y="11339"/>
                  <a:pt x="21600" y="11098"/>
                  <a:pt x="21600" y="10799"/>
                </a:cubicBezTo>
                <a:cubicBezTo>
                  <a:pt x="21600" y="10502"/>
                  <a:pt x="21380" y="10261"/>
                  <a:pt x="21109" y="10261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3"/>
                  <a:pt x="4213" y="5400"/>
                  <a:pt x="5400" y="5400"/>
                </a:cubicBezTo>
                <a:cubicBezTo>
                  <a:pt x="6587" y="5400"/>
                  <a:pt x="7578" y="4473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8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8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2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2"/>
                  <a:pt x="21380" y="18359"/>
                  <a:pt x="21109" y="18359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1" name="Shape 3862"/>
          <p:cNvSpPr/>
          <p:nvPr/>
        </p:nvSpPr>
        <p:spPr>
          <a:xfrm>
            <a:off x="3815906" y="4085884"/>
            <a:ext cx="396575" cy="5452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0" y="9818"/>
                </a:moveTo>
                <a:lnTo>
                  <a:pt x="2700" y="9818"/>
                </a:lnTo>
                <a:lnTo>
                  <a:pt x="2700" y="10800"/>
                </a:lnTo>
                <a:lnTo>
                  <a:pt x="13500" y="10800"/>
                </a:lnTo>
                <a:cubicBezTo>
                  <a:pt x="13500" y="10800"/>
                  <a:pt x="13500" y="9818"/>
                  <a:pt x="13500" y="9818"/>
                </a:cubicBezTo>
                <a:close/>
                <a:moveTo>
                  <a:pt x="18900" y="11782"/>
                </a:moveTo>
                <a:lnTo>
                  <a:pt x="2700" y="11782"/>
                </a:lnTo>
                <a:lnTo>
                  <a:pt x="2700" y="12764"/>
                </a:lnTo>
                <a:lnTo>
                  <a:pt x="18900" y="12764"/>
                </a:lnTo>
                <a:cubicBezTo>
                  <a:pt x="18900" y="12764"/>
                  <a:pt x="18900" y="11782"/>
                  <a:pt x="18900" y="11782"/>
                </a:cubicBezTo>
                <a:close/>
                <a:moveTo>
                  <a:pt x="4050" y="1964"/>
                </a:moveTo>
                <a:lnTo>
                  <a:pt x="2700" y="1964"/>
                </a:lnTo>
                <a:lnTo>
                  <a:pt x="2700" y="7855"/>
                </a:lnTo>
                <a:lnTo>
                  <a:pt x="4050" y="7855"/>
                </a:lnTo>
                <a:cubicBezTo>
                  <a:pt x="4050" y="7855"/>
                  <a:pt x="4050" y="1964"/>
                  <a:pt x="4050" y="1964"/>
                </a:cubicBezTo>
                <a:close/>
                <a:moveTo>
                  <a:pt x="18900" y="13745"/>
                </a:moveTo>
                <a:lnTo>
                  <a:pt x="2700" y="13745"/>
                </a:lnTo>
                <a:lnTo>
                  <a:pt x="2700" y="14727"/>
                </a:lnTo>
                <a:lnTo>
                  <a:pt x="18900" y="14727"/>
                </a:lnTo>
                <a:cubicBezTo>
                  <a:pt x="18900" y="14727"/>
                  <a:pt x="18900" y="13745"/>
                  <a:pt x="18900" y="13745"/>
                </a:cubicBezTo>
                <a:close/>
                <a:moveTo>
                  <a:pt x="16200" y="15709"/>
                </a:moveTo>
                <a:lnTo>
                  <a:pt x="2700" y="15709"/>
                </a:lnTo>
                <a:lnTo>
                  <a:pt x="2700" y="16691"/>
                </a:lnTo>
                <a:lnTo>
                  <a:pt x="16200" y="16691"/>
                </a:lnTo>
                <a:cubicBezTo>
                  <a:pt x="16200" y="16691"/>
                  <a:pt x="16200" y="15709"/>
                  <a:pt x="16200" y="15709"/>
                </a:cubicBezTo>
                <a:close/>
                <a:moveTo>
                  <a:pt x="20250" y="19924"/>
                </a:moveTo>
                <a:lnTo>
                  <a:pt x="18702" y="18798"/>
                </a:lnTo>
                <a:cubicBezTo>
                  <a:pt x="18580" y="18710"/>
                  <a:pt x="18412" y="18655"/>
                  <a:pt x="18225" y="18655"/>
                </a:cubicBezTo>
                <a:cubicBezTo>
                  <a:pt x="18039" y="18655"/>
                  <a:pt x="17870" y="18710"/>
                  <a:pt x="17748" y="18798"/>
                </a:cubicBezTo>
                <a:lnTo>
                  <a:pt x="15525" y="20415"/>
                </a:lnTo>
                <a:lnTo>
                  <a:pt x="13302" y="18798"/>
                </a:lnTo>
                <a:cubicBezTo>
                  <a:pt x="13180" y="18710"/>
                  <a:pt x="13012" y="18655"/>
                  <a:pt x="12825" y="18655"/>
                </a:cubicBezTo>
                <a:cubicBezTo>
                  <a:pt x="12604" y="18655"/>
                  <a:pt x="12418" y="18737"/>
                  <a:pt x="12294" y="18856"/>
                </a:cubicBezTo>
                <a:lnTo>
                  <a:pt x="12285" y="18851"/>
                </a:lnTo>
                <a:lnTo>
                  <a:pt x="10800" y="20291"/>
                </a:lnTo>
                <a:lnTo>
                  <a:pt x="9315" y="18851"/>
                </a:lnTo>
                <a:lnTo>
                  <a:pt x="9306" y="18856"/>
                </a:lnTo>
                <a:cubicBezTo>
                  <a:pt x="9182" y="18737"/>
                  <a:pt x="8996" y="18655"/>
                  <a:pt x="8775" y="18655"/>
                </a:cubicBezTo>
                <a:cubicBezTo>
                  <a:pt x="8589" y="18655"/>
                  <a:pt x="8420" y="18710"/>
                  <a:pt x="8298" y="18798"/>
                </a:cubicBezTo>
                <a:lnTo>
                  <a:pt x="6075" y="20415"/>
                </a:lnTo>
                <a:lnTo>
                  <a:pt x="3852" y="18798"/>
                </a:lnTo>
                <a:cubicBezTo>
                  <a:pt x="3730" y="18710"/>
                  <a:pt x="3562" y="18655"/>
                  <a:pt x="3375" y="18655"/>
                </a:cubicBezTo>
                <a:cubicBezTo>
                  <a:pt x="3188" y="18655"/>
                  <a:pt x="3020" y="18710"/>
                  <a:pt x="2898" y="18798"/>
                </a:cubicBezTo>
                <a:lnTo>
                  <a:pt x="1350" y="19924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19924"/>
                  <a:pt x="20250" y="19924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1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62" y="21600"/>
                  <a:pt x="1031" y="21545"/>
                  <a:pt x="1152" y="21456"/>
                </a:cubicBezTo>
                <a:lnTo>
                  <a:pt x="3375" y="19840"/>
                </a:lnTo>
                <a:lnTo>
                  <a:pt x="5598" y="21456"/>
                </a:lnTo>
                <a:cubicBezTo>
                  <a:pt x="5720" y="21545"/>
                  <a:pt x="5888" y="21600"/>
                  <a:pt x="6075" y="21600"/>
                </a:cubicBezTo>
                <a:cubicBezTo>
                  <a:pt x="6262" y="21600"/>
                  <a:pt x="6431" y="21545"/>
                  <a:pt x="6552" y="21456"/>
                </a:cubicBezTo>
                <a:lnTo>
                  <a:pt x="8702" y="19892"/>
                </a:lnTo>
                <a:lnTo>
                  <a:pt x="10260" y="21403"/>
                </a:lnTo>
                <a:lnTo>
                  <a:pt x="10269" y="21399"/>
                </a:lnTo>
                <a:cubicBezTo>
                  <a:pt x="10393" y="21519"/>
                  <a:pt x="10579" y="21600"/>
                  <a:pt x="10800" y="21600"/>
                </a:cubicBezTo>
                <a:cubicBezTo>
                  <a:pt x="11021" y="21600"/>
                  <a:pt x="11207" y="21519"/>
                  <a:pt x="11331" y="21399"/>
                </a:cubicBezTo>
                <a:lnTo>
                  <a:pt x="11340" y="21403"/>
                </a:lnTo>
                <a:lnTo>
                  <a:pt x="12898" y="19892"/>
                </a:lnTo>
                <a:lnTo>
                  <a:pt x="15048" y="21456"/>
                </a:lnTo>
                <a:cubicBezTo>
                  <a:pt x="15170" y="21545"/>
                  <a:pt x="15338" y="21600"/>
                  <a:pt x="15525" y="21600"/>
                </a:cubicBezTo>
                <a:cubicBezTo>
                  <a:pt x="15712" y="21600"/>
                  <a:pt x="15881" y="21545"/>
                  <a:pt x="16002" y="21456"/>
                </a:cubicBezTo>
                <a:lnTo>
                  <a:pt x="18225" y="19840"/>
                </a:lnTo>
                <a:lnTo>
                  <a:pt x="20448" y="21456"/>
                </a:lnTo>
                <a:cubicBezTo>
                  <a:pt x="20570" y="21545"/>
                  <a:pt x="2073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1"/>
                  <a:pt x="21298" y="0"/>
                  <a:pt x="20925" y="0"/>
                </a:cubicBezTo>
                <a:moveTo>
                  <a:pt x="16200" y="1964"/>
                </a:moveTo>
                <a:lnTo>
                  <a:pt x="14850" y="1964"/>
                </a:lnTo>
                <a:lnTo>
                  <a:pt x="14850" y="7855"/>
                </a:lnTo>
                <a:lnTo>
                  <a:pt x="16200" y="7855"/>
                </a:lnTo>
                <a:cubicBezTo>
                  <a:pt x="16200" y="7855"/>
                  <a:pt x="16200" y="1964"/>
                  <a:pt x="16200" y="1964"/>
                </a:cubicBezTo>
                <a:close/>
                <a:moveTo>
                  <a:pt x="18900" y="1964"/>
                </a:moveTo>
                <a:lnTo>
                  <a:pt x="17550" y="1964"/>
                </a:lnTo>
                <a:lnTo>
                  <a:pt x="17550" y="7855"/>
                </a:lnTo>
                <a:lnTo>
                  <a:pt x="18900" y="7855"/>
                </a:lnTo>
                <a:cubicBezTo>
                  <a:pt x="18900" y="7855"/>
                  <a:pt x="18900" y="1964"/>
                  <a:pt x="18900" y="1964"/>
                </a:cubicBezTo>
                <a:close/>
                <a:moveTo>
                  <a:pt x="10800" y="1964"/>
                </a:moveTo>
                <a:lnTo>
                  <a:pt x="9450" y="1964"/>
                </a:lnTo>
                <a:lnTo>
                  <a:pt x="9450" y="7855"/>
                </a:lnTo>
                <a:lnTo>
                  <a:pt x="10800" y="7855"/>
                </a:lnTo>
                <a:cubicBezTo>
                  <a:pt x="10800" y="7855"/>
                  <a:pt x="10800" y="1964"/>
                  <a:pt x="10800" y="1964"/>
                </a:cubicBezTo>
                <a:close/>
                <a:moveTo>
                  <a:pt x="8100" y="1964"/>
                </a:moveTo>
                <a:lnTo>
                  <a:pt x="5400" y="1964"/>
                </a:lnTo>
                <a:lnTo>
                  <a:pt x="5400" y="7855"/>
                </a:lnTo>
                <a:lnTo>
                  <a:pt x="8100" y="7855"/>
                </a:lnTo>
                <a:cubicBezTo>
                  <a:pt x="8100" y="7855"/>
                  <a:pt x="8100" y="1964"/>
                  <a:pt x="8100" y="1964"/>
                </a:cubicBezTo>
                <a:close/>
                <a:moveTo>
                  <a:pt x="13500" y="1964"/>
                </a:moveTo>
                <a:lnTo>
                  <a:pt x="12150" y="1964"/>
                </a:lnTo>
                <a:lnTo>
                  <a:pt x="12150" y="7855"/>
                </a:lnTo>
                <a:lnTo>
                  <a:pt x="13500" y="7855"/>
                </a:lnTo>
                <a:cubicBezTo>
                  <a:pt x="13500" y="7855"/>
                  <a:pt x="13500" y="1964"/>
                  <a:pt x="13500" y="1964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3" name="Shape 3619"/>
          <p:cNvSpPr/>
          <p:nvPr/>
        </p:nvSpPr>
        <p:spPr>
          <a:xfrm>
            <a:off x="4221854" y="5787542"/>
            <a:ext cx="550679" cy="4505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6" name="TextBox 33"/>
          <p:cNvSpPr txBox="1"/>
          <p:nvPr/>
        </p:nvSpPr>
        <p:spPr>
          <a:xfrm>
            <a:off x="512574" y="313698"/>
            <a:ext cx="1753363" cy="215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859" tIns="22859" rIns="22859" bIns="22859">
            <a:spAutoFit/>
          </a:bodyPr>
          <a:lstStyle>
            <a:lvl1pPr defTabSz="914216">
              <a:defRPr sz="1100" spc="150">
                <a:solidFill>
                  <a:srgbClr val="333B3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/>
              <a:t>NOVA PREVIDÊNCIA</a:t>
            </a:r>
          </a:p>
        </p:txBody>
      </p:sp>
    </p:spTree>
    <p:extLst>
      <p:ext uri="{BB962C8B-B14F-4D97-AF65-F5344CB8AC3E}">
        <p14:creationId xmlns:p14="http://schemas.microsoft.com/office/powerpoint/2010/main" val="230561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IMPACTO DETALHADO…"/>
          <p:cNvSpPr txBox="1">
            <a:spLocks noGrp="1"/>
          </p:cNvSpPr>
          <p:nvPr>
            <p:ph type="title"/>
          </p:nvPr>
        </p:nvSpPr>
        <p:spPr>
          <a:xfrm>
            <a:off x="465666" y="1325744"/>
            <a:ext cx="4194705" cy="1461824"/>
          </a:xfrm>
          <a:prstGeom prst="rect">
            <a:avLst/>
          </a:prstGeom>
        </p:spPr>
        <p:txBody>
          <a:bodyPr/>
          <a:lstStyle/>
          <a:p>
            <a:pPr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rPr sz="2000" dirty="0"/>
              <a:t>IMPACTO DETALHADO</a:t>
            </a:r>
            <a:r>
              <a:rPr dirty="0"/>
              <a:t> </a:t>
            </a:r>
          </a:p>
          <a:p>
            <a:pPr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rPr dirty="0"/>
              <a:t>PEC 06/2019</a:t>
            </a:r>
          </a:p>
        </p:txBody>
      </p:sp>
      <p:sp>
        <p:nvSpPr>
          <p:cNvPr id="96" name="Rectangle"/>
          <p:cNvSpPr/>
          <p:nvPr/>
        </p:nvSpPr>
        <p:spPr>
          <a:xfrm>
            <a:off x="503539" y="2427984"/>
            <a:ext cx="691244" cy="25401"/>
          </a:xfrm>
          <a:prstGeom prst="rect">
            <a:avLst/>
          </a:prstGeom>
          <a:gradFill>
            <a:gsLst>
              <a:gs pos="0">
                <a:srgbClr val="183C17">
                  <a:alpha val="80000"/>
                </a:srgbClr>
              </a:gs>
              <a:gs pos="100000">
                <a:srgbClr val="E2BB19"/>
              </a:gs>
            </a:gsLst>
            <a:lin ang="1375190"/>
          </a:gradFill>
          <a:ln w="12700">
            <a:miter lim="400000"/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98" name="Rounded Rectangle"/>
          <p:cNvSpPr/>
          <p:nvPr/>
        </p:nvSpPr>
        <p:spPr>
          <a:xfrm rot="18900000">
            <a:off x="-1499750" y="4544878"/>
            <a:ext cx="2462598" cy="2462598"/>
          </a:xfrm>
          <a:prstGeom prst="roundRect">
            <a:avLst>
              <a:gd name="adj" fmla="val 30000"/>
            </a:avLst>
          </a:prstGeom>
          <a:ln w="12700">
            <a:solidFill>
              <a:srgbClr val="C3C7C3"/>
            </a:solidFill>
            <a:miter/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99" name="Rounded Rectangle"/>
          <p:cNvSpPr/>
          <p:nvPr/>
        </p:nvSpPr>
        <p:spPr>
          <a:xfrm rot="18900000">
            <a:off x="418259" y="6487813"/>
            <a:ext cx="2462598" cy="2462598"/>
          </a:xfrm>
          <a:prstGeom prst="roundRect">
            <a:avLst>
              <a:gd name="adj" fmla="val 30000"/>
            </a:avLst>
          </a:prstGeom>
          <a:ln w="12700">
            <a:solidFill>
              <a:srgbClr val="E2BB19"/>
            </a:solidFill>
            <a:miter/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100" name="Rounded Rectangle"/>
          <p:cNvSpPr/>
          <p:nvPr/>
        </p:nvSpPr>
        <p:spPr>
          <a:xfrm rot="18900000">
            <a:off x="418259" y="4544878"/>
            <a:ext cx="2462598" cy="2462598"/>
          </a:xfrm>
          <a:prstGeom prst="roundRect">
            <a:avLst>
              <a:gd name="adj" fmla="val 30000"/>
            </a:avLst>
          </a:prstGeom>
          <a:ln w="12700">
            <a:solidFill>
              <a:srgbClr val="385539"/>
            </a:solidFill>
            <a:miter/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graphicFrame>
        <p:nvGraphicFramePr>
          <p:cNvPr id="10" name="Espaço Reservado para Conteúdo 12">
            <a:extLst>
              <a:ext uri="{FF2B5EF4-FFF2-40B4-BE49-F238E27FC236}">
                <a16:creationId xmlns:a16="http://schemas.microsoft.com/office/drawing/2014/main" xmlns="" id="{62F826C4-0F0D-4CC2-B70F-D9C2962EDB13}"/>
              </a:ext>
            </a:extLst>
          </p:cNvPr>
          <p:cNvGraphicFramePr/>
          <p:nvPr>
            <p:extLst/>
          </p:nvPr>
        </p:nvGraphicFramePr>
        <p:xfrm>
          <a:off x="3390878" y="527711"/>
          <a:ext cx="8297575" cy="5061529"/>
        </p:xfrm>
        <a:graphic>
          <a:graphicData uri="http://schemas.openxmlformats.org/drawingml/2006/table">
            <a:tbl>
              <a:tblPr bandRow="1"/>
              <a:tblGrid>
                <a:gridCol w="20831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58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358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358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358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3581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3581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3581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3581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535812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535812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856297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</a:tblGrid>
              <a:tr h="248573">
                <a:tc gridSpan="4">
                  <a:txBody>
                    <a:bodyPr/>
                    <a:lstStyle/>
                    <a:p>
                      <a:pPr defTabSz="914400">
                        <a:defRPr sz="1000" b="1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7564">
                <a:tc>
                  <a:txBody>
                    <a:bodyPr/>
                    <a:lstStyle/>
                    <a:p>
                      <a:pPr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DETALHAMENTO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2021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2022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2025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2026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2027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2028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2029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6350">
                      <a:noFill/>
                      <a:prstDash val="dot"/>
                    </a:lnR>
                    <a:lnT w="6350">
                      <a:noFill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10 anos</a:t>
                      </a:r>
                    </a:p>
                  </a:txBody>
                  <a:tcPr marL="4585" marR="4585" marT="4585" marB="4585" anchor="ctr" horzOverflow="overflow">
                    <a:lnL w="6350">
                      <a:noFill/>
                      <a:prstDash val="dot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3952">
                <a:tc>
                  <a:txBody>
                    <a:bodyPr/>
                    <a:lstStyle/>
                    <a:p>
                      <a:pPr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 RGPS (Total)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6,4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21,9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33,4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47,3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65,6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84,7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104,3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126,0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148,4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169,9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6350">
                      <a:noFill/>
                      <a:prstDash val="dot"/>
                    </a:lnR>
                    <a:lnT w="6350">
                      <a:noFill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807,9</a:t>
                      </a:r>
                    </a:p>
                  </a:txBody>
                  <a:tcPr marL="4585" marR="4585" marT="4585" marB="4585" anchor="ctr" horzOverflow="overflow">
                    <a:lnL w="6350">
                      <a:noFill/>
                      <a:prstDash val="dot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0338">
                <a:tc>
                  <a:txBody>
                    <a:bodyPr/>
                    <a:lstStyle/>
                    <a:p>
                      <a:pPr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RURAL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2,1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3,4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5,1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7,0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9,3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11,8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14,5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17,5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20,7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6350">
                      <a:noFill/>
                      <a:prstDash val="dot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92,4</a:t>
                      </a:r>
                    </a:p>
                  </a:txBody>
                  <a:tcPr marL="4585" marR="4585" marT="4585" marB="4585" anchor="ctr" horzOverflow="overflow">
                    <a:lnL w="6350">
                      <a:noFill/>
                      <a:prstDash val="dot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0338">
                <a:tc>
                  <a:txBody>
                    <a:bodyPr/>
                    <a:lstStyle/>
                    <a:p>
                      <a:pPr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Aposentadoria por Idade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0,9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1,8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2,9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4,1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5,4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6,8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8,4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10,1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12,0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13,9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6350">
                      <a:noFill/>
                      <a:prstDash val="dot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66,4</a:t>
                      </a:r>
                    </a:p>
                  </a:txBody>
                  <a:tcPr marL="4585" marR="4585" marT="4585" marB="4585" anchor="ctr" horzOverflow="overflow">
                    <a:lnL w="6350">
                      <a:noFill/>
                      <a:prstDash val="dot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80338">
                <a:tc>
                  <a:txBody>
                    <a:bodyPr/>
                    <a:lstStyle/>
                    <a:p>
                      <a:pPr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Pensão por Morte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0,1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0,3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0,5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1,6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dirty="0">
                          <a:latin typeface="+mn-lt"/>
                          <a:ea typeface="+mn-ea"/>
                          <a:cs typeface="+mn-cs"/>
                        </a:rPr>
                        <a:t>3,4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4,4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5,6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6,8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6350">
                      <a:noFill/>
                      <a:prstDash val="dot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26,1</a:t>
                      </a:r>
                    </a:p>
                  </a:txBody>
                  <a:tcPr marL="4585" marR="4585" marT="4585" marB="4585" anchor="ctr" horzOverflow="overflow">
                    <a:lnL w="6350">
                      <a:noFill/>
                      <a:prstDash val="dot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0338">
                <a:tc>
                  <a:txBody>
                    <a:bodyPr/>
                    <a:lstStyle/>
                    <a:p>
                      <a:pPr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URBANO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7,9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22,4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32,7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44,9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61,4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78,3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95,4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114,5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134,0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152,4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6350">
                      <a:noFill/>
                      <a:prstDash val="dot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743,9</a:t>
                      </a:r>
                    </a:p>
                  </a:txBody>
                  <a:tcPr marL="4585" marR="4585" marT="4585" marB="4585" anchor="ctr" horzOverflow="overflow">
                    <a:lnL w="6350">
                      <a:noFill/>
                      <a:prstDash val="dot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80338">
                <a:tc>
                  <a:txBody>
                    <a:bodyPr/>
                    <a:lstStyle/>
                    <a:p>
                      <a:pPr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Aposentadoria por Idade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1,8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4,2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6,9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9,8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11,6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13,3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15,1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18,6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22,3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24,4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6350">
                      <a:noFill/>
                      <a:prstDash val="dot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128,0</a:t>
                      </a:r>
                    </a:p>
                  </a:txBody>
                  <a:tcPr marL="4585" marR="4585" marT="4585" marB="4585" anchor="ctr" horzOverflow="overflow">
                    <a:lnL w="6350">
                      <a:noFill/>
                      <a:prstDash val="dot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27831">
                <a:tc>
                  <a:txBody>
                    <a:bodyPr/>
                    <a:lstStyle/>
                    <a:p>
                      <a:pPr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Aposentadoria por Tempo de Contribuição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4,2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12,6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dirty="0">
                          <a:latin typeface="+mn-lt"/>
                          <a:ea typeface="+mn-ea"/>
                          <a:cs typeface="+mn-cs"/>
                        </a:rPr>
                        <a:t>16,9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22,5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33,6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45,1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56,5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68,4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80,4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92,7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6350">
                      <a:noFill/>
                      <a:prstDash val="dot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432,9</a:t>
                      </a:r>
                    </a:p>
                  </a:txBody>
                  <a:tcPr marL="4585" marR="4585" marT="4585" marB="4585" anchor="ctr" horzOverflow="overflow">
                    <a:lnL w="6350">
                      <a:noFill/>
                      <a:prstDash val="dot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80338">
                <a:tc>
                  <a:txBody>
                    <a:bodyPr/>
                    <a:lstStyle/>
                    <a:p>
                      <a:pPr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Tempo de Contribuição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3,5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10,6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13,5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17,7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27,4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37,5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47,5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57,9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68,4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79,3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6350">
                      <a:noFill/>
                      <a:prstDash val="dot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363,4</a:t>
                      </a:r>
                    </a:p>
                  </a:txBody>
                  <a:tcPr marL="4585" marR="4585" marT="4585" marB="4585" anchor="ctr" horzOverflow="overflow">
                    <a:lnL w="6350">
                      <a:noFill/>
                      <a:prstDash val="dot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80338">
                <a:tc>
                  <a:txBody>
                    <a:bodyPr/>
                    <a:lstStyle/>
                    <a:p>
                      <a:pPr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Professor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0,1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0,4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0,6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1,1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1,3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1,6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1,8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2,0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2,2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6350">
                      <a:noFill/>
                      <a:prstDash val="dot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12,0</a:t>
                      </a:r>
                    </a:p>
                  </a:txBody>
                  <a:tcPr marL="4585" marR="4585" marT="4585" marB="4585" anchor="ctr" horzOverflow="overflow">
                    <a:lnL w="6350">
                      <a:noFill/>
                      <a:prstDash val="dot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80338">
                <a:tc>
                  <a:txBody>
                    <a:bodyPr/>
                    <a:lstStyle/>
                    <a:p>
                      <a:pPr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Especial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0,5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1,6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2,8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3,9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5,1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6,3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7,5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8,7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9,9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11,2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6350">
                      <a:noFill/>
                      <a:prstDash val="dot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57,6</a:t>
                      </a:r>
                    </a:p>
                  </a:txBody>
                  <a:tcPr marL="4585" marR="4585" marT="4585" marB="4585" anchor="ctr" horzOverflow="overflow">
                    <a:lnL w="6350">
                      <a:noFill/>
                      <a:prstDash val="dot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80338">
                <a:tc>
                  <a:txBody>
                    <a:bodyPr/>
                    <a:lstStyle/>
                    <a:p>
                      <a:pPr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Aposentadoria por Invalidez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0,9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4,0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5,5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7,1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8,7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10,3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11,9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13,5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15,2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6350">
                      <a:noFill/>
                      <a:prstDash val="dot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79,4</a:t>
                      </a:r>
                    </a:p>
                  </a:txBody>
                  <a:tcPr marL="4585" marR="4585" marT="4585" marB="4585" anchor="ctr" horzOverflow="overflow">
                    <a:lnL w="6350">
                      <a:noFill/>
                      <a:prstDash val="dot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80338">
                <a:tc>
                  <a:txBody>
                    <a:bodyPr/>
                    <a:lstStyle/>
                    <a:p>
                      <a:pPr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Pensão por Morte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3,1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5,1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7,4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9,7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12,1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14,5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17,0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19,6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22,2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6350">
                      <a:noFill/>
                      <a:prstDash val="dot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111,7</a:t>
                      </a:r>
                    </a:p>
                  </a:txBody>
                  <a:tcPr marL="4585" marR="4585" marT="4585" marB="4585" anchor="ctr" horzOverflow="overflow">
                    <a:lnL w="6350">
                      <a:noFill/>
                      <a:prstDash val="dot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80338">
                <a:tc>
                  <a:txBody>
                    <a:bodyPr/>
                    <a:lstStyle/>
                    <a:p>
                      <a:pPr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Outros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0,1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-0,1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-0,3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-0,5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-0,8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-1,0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-1,5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-1,8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latin typeface="+mn-lt"/>
                          <a:ea typeface="+mn-ea"/>
                          <a:cs typeface="+mn-cs"/>
                        </a:rPr>
                        <a:t>-2,2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6350">
                      <a:noFill/>
                      <a:prstDash val="dot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-8,2</a:t>
                      </a:r>
                    </a:p>
                  </a:txBody>
                  <a:tcPr marL="4585" marR="4585" marT="4585" marB="4585" anchor="ctr" horzOverflow="overflow">
                    <a:lnL w="6350">
                      <a:noFill/>
                      <a:prstDash val="dot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24645">
                <a:tc>
                  <a:txBody>
                    <a:bodyPr/>
                    <a:lstStyle/>
                    <a:p>
                      <a:pPr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Novas Alíquotas de Contribuição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-2,5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-2,6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-2,7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-2,7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-2,8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-2,9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-2,9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-3,0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-3,1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-3,2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6350">
                      <a:noFill/>
                      <a:prstDash val="dot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-28,4</a:t>
                      </a:r>
                    </a:p>
                  </a:txBody>
                  <a:tcPr marL="4585" marR="4585" marT="4585" marB="4585" anchor="ctr" horzOverflow="overflow">
                    <a:lnL w="6350">
                      <a:noFill/>
                      <a:prstDash val="dot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33952">
                <a:tc>
                  <a:txBody>
                    <a:bodyPr/>
                    <a:lstStyle/>
                    <a:p>
                      <a:pPr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RPPS União (Total)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10,0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14,0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17,4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20,6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24,1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26,4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27,7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28,3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28,3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27,7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6350">
                      <a:noFill/>
                      <a:prstDash val="dot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224,5</a:t>
                      </a:r>
                    </a:p>
                  </a:txBody>
                  <a:tcPr marL="4585" marR="4585" marT="4585" marB="4585" anchor="ctr" horzOverflow="overflow">
                    <a:lnL w="6350">
                      <a:noFill/>
                      <a:prstDash val="dot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80338">
                <a:tc>
                  <a:txBody>
                    <a:bodyPr/>
                    <a:lstStyle/>
                    <a:p>
                      <a:pPr defTabSz="914400"/>
                      <a:r>
                        <a:rPr sz="1000" b="1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Redução de Despesa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5,5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8,6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11,4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14,0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16,8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18,6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19,8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20,3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20,4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20,0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6350">
                      <a:noFill/>
                      <a:prstDash val="dot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155,4</a:t>
                      </a:r>
                    </a:p>
                  </a:txBody>
                  <a:tcPr marL="4585" marR="4585" marT="4585" marB="4585" anchor="ctr" horzOverflow="overflow">
                    <a:lnL w="6350">
                      <a:noFill/>
                      <a:prstDash val="dot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80338">
                <a:tc>
                  <a:txBody>
                    <a:bodyPr/>
                    <a:lstStyle/>
                    <a:p>
                      <a:pPr defTabSz="914400"/>
                      <a:r>
                        <a:rPr sz="1000" b="1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Aumento da Receita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2,0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2,8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3,6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5,1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5,5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5,7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5,7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5,6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6350">
                      <a:noFill/>
                      <a:prstDash val="dot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rgbClr val="BF8F00"/>
                          </a:solidFill>
                          <a:latin typeface="+mn-lt"/>
                          <a:ea typeface="+mn-ea"/>
                          <a:cs typeface="+mn-cs"/>
                        </a:rPr>
                        <a:t>41,4</a:t>
                      </a:r>
                    </a:p>
                  </a:txBody>
                  <a:tcPr marL="4585" marR="4585" marT="4585" marB="4585" anchor="ctr" horzOverflow="overflow">
                    <a:lnL w="6350">
                      <a:noFill/>
                      <a:prstDash val="dot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324645">
                <a:tc>
                  <a:txBody>
                    <a:bodyPr/>
                    <a:lstStyle/>
                    <a:p>
                      <a:pPr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Novas Alíquotas de Contribuição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3,5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3,4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3,2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3,0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2,8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2,6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2,3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2,2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2,1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6350">
                      <a:noFill/>
                      <a:prstDash val="dot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latin typeface="+mn-lt"/>
                          <a:ea typeface="+mn-ea"/>
                          <a:cs typeface="+mn-cs"/>
                        </a:rPr>
                        <a:t>27,7</a:t>
                      </a:r>
                    </a:p>
                  </a:txBody>
                  <a:tcPr marL="4585" marR="4585" marT="4585" marB="4585" anchor="ctr" horzOverflow="overflow">
                    <a:lnL w="6350">
                      <a:noFill/>
                      <a:prstDash val="dot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C7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33952">
                <a:tc>
                  <a:txBody>
                    <a:bodyPr/>
                    <a:lstStyle/>
                    <a:p>
                      <a:pPr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BPC/Loas Idoso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-0,7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-0,2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0,4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1,2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2,0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3,3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4,7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6,3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7,9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9,8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6350">
                      <a:noFill/>
                      <a:prstDash val="dot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34,8</a:t>
                      </a:r>
                    </a:p>
                  </a:txBody>
                  <a:tcPr marL="4585" marR="4585" marT="4585" marB="4585" anchor="ctr" horzOverflow="overflow">
                    <a:lnL w="6350">
                      <a:noFill/>
                      <a:prstDash val="dot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  <a:prstDash val="dot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553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233952">
                <a:tc>
                  <a:txBody>
                    <a:bodyPr/>
                    <a:lstStyle/>
                    <a:p>
                      <a:pPr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Focalização do abono salarial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3C17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3C17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8,3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3C17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16,9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3C17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17,7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3C17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18,5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3C17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19,5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3C17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3C17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21,5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3C17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22,7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3C17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23,9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6350">
                      <a:noFill/>
                      <a:prstDash val="dot"/>
                    </a:lnR>
                    <a:lnT w="6350">
                      <a:noFill/>
                      <a:prstDash val="dot"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3C17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169,4</a:t>
                      </a:r>
                    </a:p>
                  </a:txBody>
                  <a:tcPr marL="4585" marR="4585" marT="4585" marB="4585" anchor="ctr" horzOverflow="overflow">
                    <a:lnL w="6350">
                      <a:noFill/>
                      <a:prstDash val="dot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  <a:prstDash val="dot"/>
                    </a:lnT>
                    <a:lnB w="635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3C17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268069">
                <a:tc>
                  <a:txBody>
                    <a:bodyPr/>
                    <a:lstStyle/>
                    <a:p>
                      <a:pPr defTabSz="914400"/>
                      <a:r>
                        <a:rPr sz="1000" b="1" i="1"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 i="1">
                          <a:latin typeface="+mn-lt"/>
                          <a:ea typeface="+mn-ea"/>
                          <a:cs typeface="+mn-cs"/>
                        </a:rPr>
                        <a:t>15,8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 i="1">
                          <a:latin typeface="+mn-lt"/>
                          <a:ea typeface="+mn-ea"/>
                          <a:cs typeface="+mn-cs"/>
                        </a:rPr>
                        <a:t>44,0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 i="1">
                          <a:latin typeface="+mn-lt"/>
                          <a:ea typeface="+mn-ea"/>
                          <a:cs typeface="+mn-cs"/>
                        </a:rPr>
                        <a:t>68,2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 i="1">
                          <a:latin typeface="+mn-lt"/>
                          <a:ea typeface="+mn-ea"/>
                          <a:cs typeface="+mn-cs"/>
                        </a:rPr>
                        <a:t>86,8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 i="1">
                          <a:latin typeface="+mn-lt"/>
                          <a:ea typeface="+mn-ea"/>
                          <a:cs typeface="+mn-cs"/>
                        </a:rPr>
                        <a:t>110,2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 i="1">
                          <a:latin typeface="+mn-lt"/>
                          <a:ea typeface="+mn-ea"/>
                          <a:cs typeface="+mn-cs"/>
                        </a:rPr>
                        <a:t>133,8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 i="1">
                          <a:latin typeface="+mn-lt"/>
                          <a:ea typeface="+mn-ea"/>
                          <a:cs typeface="+mn-cs"/>
                        </a:rPr>
                        <a:t>157,2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 i="1">
                          <a:latin typeface="+mn-lt"/>
                          <a:ea typeface="+mn-ea"/>
                          <a:cs typeface="+mn-cs"/>
                        </a:rPr>
                        <a:t>182,1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 i="1">
                          <a:latin typeface="+mn-lt"/>
                          <a:ea typeface="+mn-ea"/>
                          <a:cs typeface="+mn-cs"/>
                        </a:rPr>
                        <a:t>207,3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 i="1">
                          <a:latin typeface="+mn-lt"/>
                          <a:ea typeface="+mn-ea"/>
                          <a:cs typeface="+mn-cs"/>
                        </a:rPr>
                        <a:t>231,3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000" b="1" i="1" dirty="0">
                          <a:latin typeface="+mn-lt"/>
                          <a:ea typeface="+mn-ea"/>
                          <a:cs typeface="+mn-cs"/>
                        </a:rPr>
                        <a:t>1.236,5</a:t>
                      </a:r>
                    </a:p>
                  </a:txBody>
                  <a:tcPr marL="4585" marR="4585" marT="4585" marB="4585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BB1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</a:tbl>
          </a:graphicData>
        </a:graphic>
      </p:graphicFrame>
      <p:sp>
        <p:nvSpPr>
          <p:cNvPr id="12" name="TextBox 33">
            <a:extLst>
              <a:ext uri="{FF2B5EF4-FFF2-40B4-BE49-F238E27FC236}">
                <a16:creationId xmlns:a16="http://schemas.microsoft.com/office/drawing/2014/main" xmlns="" id="{BE6D15FD-4EC4-443A-81C6-9EAA5C50C2E6}"/>
              </a:ext>
            </a:extLst>
          </p:cNvPr>
          <p:cNvSpPr txBox="1"/>
          <p:nvPr/>
        </p:nvSpPr>
        <p:spPr>
          <a:xfrm>
            <a:off x="512574" y="313698"/>
            <a:ext cx="1504897" cy="215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859" tIns="22859" rIns="22859" bIns="22859">
            <a:spAutoFit/>
          </a:bodyPr>
          <a:lstStyle>
            <a:lvl1pPr defTabSz="914216">
              <a:defRPr sz="1100" spc="150">
                <a:solidFill>
                  <a:srgbClr val="333B3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>
                <a:latin typeface="+mj-lt"/>
              </a:rPr>
              <a:t>NOVA PREVIDÊNCIA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997F30A0-342C-4E54-92AD-2E18091A06A7}"/>
              </a:ext>
            </a:extLst>
          </p:cNvPr>
          <p:cNvSpPr txBox="1"/>
          <p:nvPr/>
        </p:nvSpPr>
        <p:spPr>
          <a:xfrm>
            <a:off x="3359696" y="6021288"/>
            <a:ext cx="7776864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Todos os dados, respostas </a:t>
            </a:r>
            <a:r>
              <a:rPr lang="pt-BR" dirty="0">
                <a:latin typeface="+mj-lt"/>
                <a:ea typeface="+mj-ea"/>
                <a:cs typeface="+mj-cs"/>
                <a:sym typeface="Calibri"/>
              </a:rPr>
              <a:t>a</a:t>
            </a:r>
            <a:r>
              <a:rPr kumimoji="0" lang="pt-B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requerimentos de informação e </a:t>
            </a:r>
            <a:r>
              <a:rPr lang="pt-BR" dirty="0">
                <a:latin typeface="+mj-lt"/>
                <a:ea typeface="+mj-ea"/>
                <a:cs typeface="+mj-cs"/>
                <a:sym typeface="Calibri"/>
              </a:rPr>
              <a:t>a</a:t>
            </a:r>
            <a:r>
              <a:rPr kumimoji="0" lang="pt-B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pedidos via LAI estão disponíveis em </a:t>
            </a:r>
            <a:r>
              <a:rPr kumimoji="0" lang="pt-BR" sz="18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  <a:hlinkClick r:id="rId2"/>
              </a:rPr>
              <a:t>www.previdencia.gov.br</a:t>
            </a:r>
            <a:r>
              <a:rPr kumimoji="0" lang="pt-BR" sz="18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</a:t>
            </a:r>
            <a:r>
              <a:rPr kumimoji="0" lang="pt-BR" sz="1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(Transparência Nova Previdência)</a:t>
            </a:r>
          </a:p>
        </p:txBody>
      </p:sp>
    </p:spTree>
    <p:extLst>
      <p:ext uri="{BB962C8B-B14F-4D97-AF65-F5344CB8AC3E}">
        <p14:creationId xmlns:p14="http://schemas.microsoft.com/office/powerpoint/2010/main" val="149859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ptura de Tela 2019-05-07 às 13.18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760" y="1268760"/>
            <a:ext cx="7847012" cy="4281159"/>
          </a:xfrm>
          <a:prstGeom prst="rect">
            <a:avLst/>
          </a:prstGeom>
        </p:spPr>
      </p:pic>
      <p:sp>
        <p:nvSpPr>
          <p:cNvPr id="20" name="Shape"/>
          <p:cNvSpPr/>
          <p:nvPr/>
        </p:nvSpPr>
        <p:spPr>
          <a:xfrm>
            <a:off x="-960784" y="1199675"/>
            <a:ext cx="4512306" cy="42842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46" h="20976" extrusionOk="0">
                <a:moveTo>
                  <a:pt x="8957" y="37"/>
                </a:moveTo>
                <a:cubicBezTo>
                  <a:pt x="5199" y="477"/>
                  <a:pt x="3378" y="4223"/>
                  <a:pt x="1890" y="7512"/>
                </a:cubicBezTo>
                <a:cubicBezTo>
                  <a:pt x="636" y="10282"/>
                  <a:pt x="-783" y="13433"/>
                  <a:pt x="513" y="16582"/>
                </a:cubicBezTo>
                <a:cubicBezTo>
                  <a:pt x="2241" y="20778"/>
                  <a:pt x="6990" y="21233"/>
                  <a:pt x="11120" y="20881"/>
                </a:cubicBezTo>
                <a:cubicBezTo>
                  <a:pt x="13882" y="20646"/>
                  <a:pt x="16770" y="20173"/>
                  <a:pt x="18804" y="18098"/>
                </a:cubicBezTo>
                <a:cubicBezTo>
                  <a:pt x="19766" y="17116"/>
                  <a:pt x="20439" y="15837"/>
                  <a:pt x="20714" y="14404"/>
                </a:cubicBezTo>
                <a:cubicBezTo>
                  <a:pt x="20817" y="13149"/>
                  <a:pt x="20669" y="11906"/>
                  <a:pt x="20297" y="10746"/>
                </a:cubicBezTo>
                <a:cubicBezTo>
                  <a:pt x="19631" y="8670"/>
                  <a:pt x="18306" y="6978"/>
                  <a:pt x="17020" y="5323"/>
                </a:cubicBezTo>
                <a:cubicBezTo>
                  <a:pt x="14914" y="2612"/>
                  <a:pt x="12409" y="-367"/>
                  <a:pt x="8957" y="37"/>
                </a:cubicBezTo>
                <a:close/>
              </a:path>
            </a:pathLst>
          </a:custGeom>
          <a:gradFill>
            <a:gsLst>
              <a:gs pos="0">
                <a:srgbClr val="127A0E">
                  <a:alpha val="80000"/>
                </a:srgbClr>
              </a:gs>
              <a:gs pos="100000">
                <a:srgbClr val="E2BB19"/>
              </a:gs>
            </a:gsLst>
            <a:lin ang="2700000"/>
          </a:gradFill>
          <a:ln w="12700">
            <a:miter lim="400000"/>
          </a:ln>
        </p:spPr>
        <p:txBody>
          <a:bodyPr lIns="45719" rIns="45719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3" name="Regras…"/>
          <p:cNvSpPr txBox="1">
            <a:spLocks noGrp="1"/>
          </p:cNvSpPr>
          <p:nvPr/>
        </p:nvSpPr>
        <p:spPr>
          <a:xfrm>
            <a:off x="551528" y="2708920"/>
            <a:ext cx="3953868" cy="13601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t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latin typeface="Titillium"/>
                <a:ea typeface="Titillium"/>
                <a:cs typeface="Titillium"/>
                <a:sym typeface="Titillium"/>
              </a:defRPr>
            </a:pPr>
            <a:r>
              <a:rPr kumimoji="0" lang="x-none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tillium"/>
                <a:sym typeface="Titillium"/>
              </a:rPr>
              <a:t>Impacto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tillium"/>
              <a:sym typeface="Titillium"/>
            </a:endParaRP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100">
                <a:latin typeface="Titillium"/>
                <a:ea typeface="Titillium"/>
                <a:cs typeface="Titillium"/>
                <a:sym typeface="Titillium"/>
              </a:defRPr>
            </a:pPr>
            <a:r>
              <a:rPr lang="en-US" sz="5100" dirty="0">
                <a:solidFill>
                  <a:schemeClr val="bg1"/>
                </a:solidFill>
                <a:latin typeface="Titillium"/>
                <a:sym typeface="Titillium"/>
              </a:rPr>
              <a:t>p</a:t>
            </a:r>
            <a:r>
              <a:rPr kumimoji="0" lang="x-none" sz="5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tillium"/>
                <a:sym typeface="Titillium"/>
              </a:rPr>
              <a:t>er capita</a:t>
            </a:r>
            <a:endParaRPr kumimoji="0" sz="5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tillium"/>
              <a:sym typeface="Titillium"/>
            </a:endParaRPr>
          </a:p>
        </p:txBody>
      </p:sp>
      <p:sp>
        <p:nvSpPr>
          <p:cNvPr id="24" name="Rectangle"/>
          <p:cNvSpPr/>
          <p:nvPr/>
        </p:nvSpPr>
        <p:spPr>
          <a:xfrm>
            <a:off x="619159" y="4196389"/>
            <a:ext cx="691244" cy="254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5" name="Text Box 4" descr="TextBox 9">
            <a:extLst>
              <a:ext uri="{FF2B5EF4-FFF2-40B4-BE49-F238E27FC236}">
                <a16:creationId xmlns:a16="http://schemas.microsoft.com/office/drawing/2014/main" xmlns="" id="{FCC1CBE8-9B48-4DD5-AB28-4AA432159C0D}"/>
              </a:ext>
            </a:extLst>
          </p:cNvPr>
          <p:cNvSpPr txBox="1">
            <a:spLocks/>
          </p:cNvSpPr>
          <p:nvPr/>
        </p:nvSpPr>
        <p:spPr bwMode="auto">
          <a:xfrm>
            <a:off x="4151784" y="5589240"/>
            <a:ext cx="432048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Calibri" panose="020F0502020204030204" pitchFamily="34" charset="0"/>
                <a:sym typeface="Helvetica" panose="020B0604020202020204" pitchFamily="34" charset="0"/>
              </a:rPr>
              <a:t>* Atualizado de acordo com os parâmetros do PLDO 2020.</a:t>
            </a:r>
          </a:p>
        </p:txBody>
      </p:sp>
      <p:sp>
        <p:nvSpPr>
          <p:cNvPr id="27" name="AutoShape 32">
            <a:extLst>
              <a:ext uri="{FF2B5EF4-FFF2-40B4-BE49-F238E27FC236}">
                <a16:creationId xmlns:a16="http://schemas.microsoft.com/office/drawing/2014/main" xmlns="" id="{3B70B4ED-D194-4E34-9DD6-4450248D9EB3}"/>
              </a:ext>
            </a:extLst>
          </p:cNvPr>
          <p:cNvSpPr>
            <a:spLocks/>
          </p:cNvSpPr>
          <p:nvPr/>
        </p:nvSpPr>
        <p:spPr bwMode="auto">
          <a:xfrm rot="18900000">
            <a:off x="9642475" y="-1233488"/>
            <a:ext cx="2462213" cy="2460626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C3C7C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altLang="pt-B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8" name="AutoShape 33">
            <a:extLst>
              <a:ext uri="{FF2B5EF4-FFF2-40B4-BE49-F238E27FC236}">
                <a16:creationId xmlns:a16="http://schemas.microsoft.com/office/drawing/2014/main" xmlns="" id="{A039C988-DA21-4465-97E8-34DACDDE432C}"/>
              </a:ext>
            </a:extLst>
          </p:cNvPr>
          <p:cNvSpPr>
            <a:spLocks/>
          </p:cNvSpPr>
          <p:nvPr/>
        </p:nvSpPr>
        <p:spPr bwMode="auto">
          <a:xfrm rot="18900000">
            <a:off x="11560175" y="708025"/>
            <a:ext cx="2462213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E2BB1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altLang="pt-B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9" name="AutoShape 34">
            <a:extLst>
              <a:ext uri="{FF2B5EF4-FFF2-40B4-BE49-F238E27FC236}">
                <a16:creationId xmlns:a16="http://schemas.microsoft.com/office/drawing/2014/main" xmlns="" id="{E2C23514-8F6C-4D00-8520-D2475A9B9F4F}"/>
              </a:ext>
            </a:extLst>
          </p:cNvPr>
          <p:cNvSpPr>
            <a:spLocks/>
          </p:cNvSpPr>
          <p:nvPr/>
        </p:nvSpPr>
        <p:spPr bwMode="auto">
          <a:xfrm rot="18900000">
            <a:off x="11560175" y="-1233488"/>
            <a:ext cx="2462213" cy="2460626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38553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altLang="pt-B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1" name="TextBox 33">
            <a:extLst>
              <a:ext uri="{FF2B5EF4-FFF2-40B4-BE49-F238E27FC236}">
                <a16:creationId xmlns:a16="http://schemas.microsoft.com/office/drawing/2014/main" xmlns="" id="{4C1CC58B-F66E-4714-A241-24FF59A952D5}"/>
              </a:ext>
            </a:extLst>
          </p:cNvPr>
          <p:cNvSpPr txBox="1"/>
          <p:nvPr/>
        </p:nvSpPr>
        <p:spPr>
          <a:xfrm>
            <a:off x="512574" y="313698"/>
            <a:ext cx="1504897" cy="215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2859" tIns="22859" rIns="22859" bIns="22859">
            <a:spAutoFit/>
          </a:bodyPr>
          <a:lstStyle>
            <a:lvl1pPr defTabSz="914216">
              <a:defRPr sz="1100" spc="150">
                <a:solidFill>
                  <a:srgbClr val="333B3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/>
              <a:t>NOVA PREVIDÊNCIA</a:t>
            </a:r>
            <a:endParaRPr dirty="0"/>
          </a:p>
        </p:txBody>
      </p:sp>
      <p:sp>
        <p:nvSpPr>
          <p:cNvPr id="2" name="Rectangle 1"/>
          <p:cNvSpPr/>
          <p:nvPr/>
        </p:nvSpPr>
        <p:spPr bwMode="auto">
          <a:xfrm>
            <a:off x="5951984" y="2996952"/>
            <a:ext cx="1728192" cy="1260026"/>
          </a:xfrm>
          <a:prstGeom prst="rect">
            <a:avLst/>
          </a:prstGeom>
          <a:solidFill>
            <a:srgbClr val="E1BA19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52592" y="3266400"/>
            <a:ext cx="160813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rgbClr val="404040"/>
                </a:solidFill>
                <a:latin typeface="Myriad Pro"/>
                <a:cs typeface="Myriad Pro"/>
              </a:rPr>
              <a:t>ECONOMIA EM</a:t>
            </a:r>
          </a:p>
          <a:p>
            <a:pPr algn="ctr"/>
            <a:r>
              <a:rPr lang="en-US" sz="1400" b="1" dirty="0">
                <a:solidFill>
                  <a:srgbClr val="404040"/>
                </a:solidFill>
                <a:latin typeface="Myriad Pro"/>
                <a:cs typeface="Myriad Pro"/>
              </a:rPr>
              <a:t>10 ANOS</a:t>
            </a:r>
          </a:p>
          <a:p>
            <a:pPr algn="ctr"/>
            <a:r>
              <a:rPr lang="en-US" sz="1400" b="1" dirty="0">
                <a:solidFill>
                  <a:srgbClr val="404040"/>
                </a:solidFill>
                <a:latin typeface="Myriad Pro"/>
                <a:cs typeface="Myriad Pro"/>
              </a:rPr>
              <a:t>R$ 807,9 BILHÕES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9840416" y="2996952"/>
            <a:ext cx="1728000" cy="1260000"/>
          </a:xfrm>
          <a:prstGeom prst="rect">
            <a:avLst/>
          </a:prstGeom>
          <a:solidFill>
            <a:srgbClr val="E1BA19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011556" y="3266400"/>
            <a:ext cx="146706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  <a:cs typeface="Myriad Pro"/>
              </a:rPr>
              <a:t>ECONOMIA EM</a:t>
            </a: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  <a:cs typeface="Myriad Pro"/>
              </a:rPr>
              <a:t>10 ANOS</a:t>
            </a: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  <a:cs typeface="Myriad Pro"/>
              </a:rPr>
              <a:t>R$ 224 BILHÕES</a:t>
            </a:r>
          </a:p>
        </p:txBody>
      </p:sp>
      <p:pic>
        <p:nvPicPr>
          <p:cNvPr id="17" name="Picture 16" descr="Captura de Tela 2019-05-07 às 13.18.04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0" t="85747" r="67091" b="8038"/>
          <a:stretch/>
        </p:blipFill>
        <p:spPr>
          <a:xfrm>
            <a:off x="5231904" y="4941168"/>
            <a:ext cx="1384906" cy="2660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231904" y="4921423"/>
            <a:ext cx="5040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badi MT Condensed"/>
                <a:cs typeface="Abadi MT Condensed"/>
              </a:rPr>
              <a:t>R$ </a:t>
            </a:r>
          </a:p>
        </p:txBody>
      </p:sp>
      <p:pic>
        <p:nvPicPr>
          <p:cNvPr id="18" name="Picture 17" descr="Captura de Tela 2019-05-07 às 13.18.04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64" t="85973" r="16595" b="6822"/>
          <a:stretch/>
        </p:blipFill>
        <p:spPr>
          <a:xfrm>
            <a:off x="9308541" y="4941168"/>
            <a:ext cx="1611995" cy="32186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9336360" y="4905179"/>
            <a:ext cx="5273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badi MT Condensed"/>
                <a:cs typeface="Abadi MT Condensed"/>
              </a:rPr>
              <a:t>R$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DF1EA8EF-C00B-A647-94C8-BA84376DAB5E}"/>
              </a:ext>
            </a:extLst>
          </p:cNvPr>
          <p:cNvSpPr txBox="1"/>
          <p:nvPr/>
        </p:nvSpPr>
        <p:spPr>
          <a:xfrm>
            <a:off x="470517" y="2101718"/>
            <a:ext cx="2673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rPr>
              <a:t>Crescimento do PIB (%a.a.)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rPr>
              <a:t>Cenários</a:t>
            </a:r>
          </a:p>
        </p:txBody>
      </p:sp>
      <p:sp>
        <p:nvSpPr>
          <p:cNvPr id="7" name="Text Box 1" descr="TextBox 9">
            <a:extLst>
              <a:ext uri="{FF2B5EF4-FFF2-40B4-BE49-F238E27FC236}">
                <a16:creationId xmlns:a16="http://schemas.microsoft.com/office/drawing/2014/main" xmlns="" id="{A099BE48-6F29-BB47-8BFF-0FEA23510163}"/>
              </a:ext>
            </a:extLst>
          </p:cNvPr>
          <p:cNvSpPr txBox="1">
            <a:spLocks/>
          </p:cNvSpPr>
          <p:nvPr/>
        </p:nvSpPr>
        <p:spPr bwMode="auto">
          <a:xfrm>
            <a:off x="554038" y="847725"/>
            <a:ext cx="53990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2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Calibri" panose="020F0502020204030204" pitchFamily="34" charset="0"/>
                <a:sym typeface="Helvetica" panose="020B0604020202020204" pitchFamily="34" charset="0"/>
              </a:rPr>
              <a:t>Com a Nova Previdência, projeção do crescimento do PIB é maior</a:t>
            </a:r>
          </a:p>
        </p:txBody>
      </p:sp>
      <p:sp>
        <p:nvSpPr>
          <p:cNvPr id="38" name="AutoShape 32">
            <a:extLst>
              <a:ext uri="{FF2B5EF4-FFF2-40B4-BE49-F238E27FC236}">
                <a16:creationId xmlns:a16="http://schemas.microsoft.com/office/drawing/2014/main" xmlns="" id="{561C2159-4157-4B47-A4D2-7BFD9E17FC4E}"/>
              </a:ext>
            </a:extLst>
          </p:cNvPr>
          <p:cNvSpPr>
            <a:spLocks/>
          </p:cNvSpPr>
          <p:nvPr/>
        </p:nvSpPr>
        <p:spPr bwMode="auto">
          <a:xfrm rot="-2700000">
            <a:off x="9642475" y="-1233488"/>
            <a:ext cx="2462213" cy="2460626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C3C7C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altLang="pt-B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9" name="AutoShape 33">
            <a:extLst>
              <a:ext uri="{FF2B5EF4-FFF2-40B4-BE49-F238E27FC236}">
                <a16:creationId xmlns:a16="http://schemas.microsoft.com/office/drawing/2014/main" xmlns="" id="{F9B902AE-6E09-4A4E-9AC3-A6C35A45B5AC}"/>
              </a:ext>
            </a:extLst>
          </p:cNvPr>
          <p:cNvSpPr>
            <a:spLocks/>
          </p:cNvSpPr>
          <p:nvPr/>
        </p:nvSpPr>
        <p:spPr bwMode="auto">
          <a:xfrm rot="-2700000">
            <a:off x="11560175" y="708025"/>
            <a:ext cx="2462213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E2BB1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altLang="pt-B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0" name="AutoShape 34">
            <a:extLst>
              <a:ext uri="{FF2B5EF4-FFF2-40B4-BE49-F238E27FC236}">
                <a16:creationId xmlns:a16="http://schemas.microsoft.com/office/drawing/2014/main" xmlns="" id="{F2D5A943-4F7C-6C4F-AC69-195767B6164C}"/>
              </a:ext>
            </a:extLst>
          </p:cNvPr>
          <p:cNvSpPr>
            <a:spLocks/>
          </p:cNvSpPr>
          <p:nvPr/>
        </p:nvSpPr>
        <p:spPr bwMode="auto">
          <a:xfrm rot="-2700000">
            <a:off x="11560175" y="-1233488"/>
            <a:ext cx="2462213" cy="2460626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38553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altLang="pt-B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1" name="Rectangle 35">
            <a:extLst>
              <a:ext uri="{FF2B5EF4-FFF2-40B4-BE49-F238E27FC236}">
                <a16:creationId xmlns:a16="http://schemas.microsoft.com/office/drawing/2014/main" xmlns="" id="{B760D407-F6B6-2346-BDE8-802E1FE78089}"/>
              </a:ext>
            </a:extLst>
          </p:cNvPr>
          <p:cNvSpPr>
            <a:spLocks/>
          </p:cNvSpPr>
          <p:nvPr/>
        </p:nvSpPr>
        <p:spPr bwMode="auto">
          <a:xfrm>
            <a:off x="582613" y="1901825"/>
            <a:ext cx="692150" cy="25400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altLang="pt-B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graphicFrame>
        <p:nvGraphicFramePr>
          <p:cNvPr id="46" name="Gráfico 45">
            <a:extLst>
              <a:ext uri="{FF2B5EF4-FFF2-40B4-BE49-F238E27FC236}">
                <a16:creationId xmlns:a16="http://schemas.microsoft.com/office/drawing/2014/main" xmlns="" id="{6C67CFD6-C715-A74A-8541-7AC43B8EB31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5810170"/>
              </p:ext>
            </p:extLst>
          </p:nvPr>
        </p:nvGraphicFramePr>
        <p:xfrm>
          <a:off x="1127448" y="2348880"/>
          <a:ext cx="9865096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8" name="CaixaDeTexto 47">
            <a:extLst>
              <a:ext uri="{FF2B5EF4-FFF2-40B4-BE49-F238E27FC236}">
                <a16:creationId xmlns:a16="http://schemas.microsoft.com/office/drawing/2014/main" xmlns="" id="{1C87848F-6199-D042-96D4-20E63A0DA1CC}"/>
              </a:ext>
            </a:extLst>
          </p:cNvPr>
          <p:cNvSpPr txBox="1"/>
          <p:nvPr/>
        </p:nvSpPr>
        <p:spPr>
          <a:xfrm>
            <a:off x="6384032" y="6510536"/>
            <a:ext cx="56166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00" b="0" i="1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rPr>
              <a:t>Fonte: IBGE. Elaboração SPE/ME</a:t>
            </a:r>
          </a:p>
        </p:txBody>
      </p:sp>
      <p:sp>
        <p:nvSpPr>
          <p:cNvPr id="11" name="TextBox 33">
            <a:extLst>
              <a:ext uri="{FF2B5EF4-FFF2-40B4-BE49-F238E27FC236}">
                <a16:creationId xmlns:a16="http://schemas.microsoft.com/office/drawing/2014/main" xmlns="" id="{C7C815E2-6AA8-48AA-9117-333B32CB5FDB}"/>
              </a:ext>
            </a:extLst>
          </p:cNvPr>
          <p:cNvSpPr txBox="1"/>
          <p:nvPr/>
        </p:nvSpPr>
        <p:spPr>
          <a:xfrm>
            <a:off x="512574" y="313698"/>
            <a:ext cx="1504897" cy="215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859" tIns="22859" rIns="22859" bIns="22859">
            <a:spAutoFit/>
          </a:bodyPr>
          <a:lstStyle>
            <a:lvl1pPr defTabSz="914216">
              <a:defRPr sz="1100" spc="150">
                <a:solidFill>
                  <a:srgbClr val="333B3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/>
              <a:t>NOVA PREVIDÊNCIA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 descr="TextBox 41">
            <a:extLst>
              <a:ext uri="{FF2B5EF4-FFF2-40B4-BE49-F238E27FC236}">
                <a16:creationId xmlns:a16="http://schemas.microsoft.com/office/drawing/2014/main" xmlns="" id="{B98E23B6-4B60-4327-AAD6-367810A50910}"/>
              </a:ext>
            </a:extLst>
          </p:cNvPr>
          <p:cNvSpPr txBox="1">
            <a:spLocks/>
          </p:cNvSpPr>
          <p:nvPr/>
        </p:nvSpPr>
        <p:spPr bwMode="auto">
          <a:xfrm>
            <a:off x="474666" y="1028493"/>
            <a:ext cx="9293742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22860" tIns="22860" rIns="22860" bIns="22860">
            <a:spAutoFit/>
          </a:bodyPr>
          <a:lstStyle>
            <a:lvl1pPr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3800" b="1" dirty="0">
                <a:solidFill>
                  <a:srgbClr val="333B3B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Brasileiro está </a:t>
            </a:r>
            <a:r>
              <a:rPr lang="pt-BR" altLang="pt-BR" sz="2600" b="1" dirty="0">
                <a:solidFill>
                  <a:srgbClr val="333B3B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vivendo mais e tendo menos filhos</a:t>
            </a:r>
          </a:p>
        </p:txBody>
      </p:sp>
      <p:sp>
        <p:nvSpPr>
          <p:cNvPr id="10243" name="Text Box 2" descr="TextBox 33">
            <a:extLst>
              <a:ext uri="{FF2B5EF4-FFF2-40B4-BE49-F238E27FC236}">
                <a16:creationId xmlns:a16="http://schemas.microsoft.com/office/drawing/2014/main" xmlns="" id="{30857CA7-3705-4F6C-81F5-4940C18B81D4}"/>
              </a:ext>
            </a:extLst>
          </p:cNvPr>
          <p:cNvSpPr txBox="1">
            <a:spLocks/>
          </p:cNvSpPr>
          <p:nvPr/>
        </p:nvSpPr>
        <p:spPr bwMode="auto">
          <a:xfrm>
            <a:off x="511175" y="312738"/>
            <a:ext cx="119712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22860" tIns="22860" rIns="22860" bIns="22860">
            <a:spAutoFit/>
          </a:bodyPr>
          <a:lstStyle>
            <a:lvl1pPr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1100" dirty="0">
                <a:solidFill>
                  <a:srgbClr val="333B3B"/>
                </a:solidFill>
                <a:latin typeface="+mn-lt"/>
                <a:sym typeface="Helvetica" panose="020B0604020202020204" pitchFamily="34" charset="0"/>
              </a:rPr>
              <a:t>NOVA PREVIDÊNCIA</a:t>
            </a:r>
          </a:p>
        </p:txBody>
      </p:sp>
      <p:sp>
        <p:nvSpPr>
          <p:cNvPr id="10286" name="AutoShape 45">
            <a:extLst>
              <a:ext uri="{FF2B5EF4-FFF2-40B4-BE49-F238E27FC236}">
                <a16:creationId xmlns:a16="http://schemas.microsoft.com/office/drawing/2014/main" xmlns="" id="{C79448E1-6B2C-4C41-8D5F-F45A24332EE6}"/>
              </a:ext>
            </a:extLst>
          </p:cNvPr>
          <p:cNvSpPr>
            <a:spLocks/>
          </p:cNvSpPr>
          <p:nvPr/>
        </p:nvSpPr>
        <p:spPr bwMode="auto">
          <a:xfrm rot="-2700000">
            <a:off x="10826750" y="2647950"/>
            <a:ext cx="2462213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C3C7C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0287" name="AutoShape 46">
            <a:extLst>
              <a:ext uri="{FF2B5EF4-FFF2-40B4-BE49-F238E27FC236}">
                <a16:creationId xmlns:a16="http://schemas.microsoft.com/office/drawing/2014/main" xmlns="" id="{2EAA582F-E60D-47E7-8432-AB27706F2357}"/>
              </a:ext>
            </a:extLst>
          </p:cNvPr>
          <p:cNvSpPr>
            <a:spLocks/>
          </p:cNvSpPr>
          <p:nvPr/>
        </p:nvSpPr>
        <p:spPr bwMode="auto">
          <a:xfrm rot="-2700000">
            <a:off x="8909050" y="-1233488"/>
            <a:ext cx="2462213" cy="2460626"/>
          </a:xfrm>
          <a:prstGeom prst="roundRect">
            <a:avLst>
              <a:gd name="adj" fmla="val 3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0288" name="AutoShape 47">
            <a:extLst>
              <a:ext uri="{FF2B5EF4-FFF2-40B4-BE49-F238E27FC236}">
                <a16:creationId xmlns:a16="http://schemas.microsoft.com/office/drawing/2014/main" xmlns="" id="{B7F7FD2A-9238-4B1E-935F-503829B05610}"/>
              </a:ext>
            </a:extLst>
          </p:cNvPr>
          <p:cNvSpPr>
            <a:spLocks/>
          </p:cNvSpPr>
          <p:nvPr/>
        </p:nvSpPr>
        <p:spPr bwMode="auto">
          <a:xfrm rot="-2700000">
            <a:off x="10826750" y="708025"/>
            <a:ext cx="2462213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E2BB1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0289" name="AutoShape 48">
            <a:extLst>
              <a:ext uri="{FF2B5EF4-FFF2-40B4-BE49-F238E27FC236}">
                <a16:creationId xmlns:a16="http://schemas.microsoft.com/office/drawing/2014/main" xmlns="" id="{470C6149-2164-4BDF-A8C8-32E1F9508F1F}"/>
              </a:ext>
            </a:extLst>
          </p:cNvPr>
          <p:cNvSpPr>
            <a:spLocks/>
          </p:cNvSpPr>
          <p:nvPr/>
        </p:nvSpPr>
        <p:spPr bwMode="auto">
          <a:xfrm rot="-2700000">
            <a:off x="10826750" y="-1233488"/>
            <a:ext cx="2462213" cy="2460626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38553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0290" name="Rectangle 49">
            <a:extLst>
              <a:ext uri="{FF2B5EF4-FFF2-40B4-BE49-F238E27FC236}">
                <a16:creationId xmlns:a16="http://schemas.microsoft.com/office/drawing/2014/main" xmlns="" id="{5A0B3D04-C8DC-4920-83F2-157F3E96FBB5}"/>
              </a:ext>
            </a:extLst>
          </p:cNvPr>
          <p:cNvSpPr>
            <a:spLocks/>
          </p:cNvSpPr>
          <p:nvPr/>
        </p:nvSpPr>
        <p:spPr bwMode="auto">
          <a:xfrm>
            <a:off x="528665" y="1925637"/>
            <a:ext cx="690562" cy="25400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5" name="Text Box 3" descr="Subtitle 2">
            <a:extLst>
              <a:ext uri="{FF2B5EF4-FFF2-40B4-BE49-F238E27FC236}">
                <a16:creationId xmlns:a16="http://schemas.microsoft.com/office/drawing/2014/main" xmlns="" id="{27D60110-7ED9-FD40-AA5B-E14597EA7A21}"/>
              </a:ext>
            </a:extLst>
          </p:cNvPr>
          <p:cNvSpPr txBox="1">
            <a:spLocks/>
          </p:cNvSpPr>
          <p:nvPr/>
        </p:nvSpPr>
        <p:spPr bwMode="auto">
          <a:xfrm>
            <a:off x="492304" y="1986518"/>
            <a:ext cx="2393950" cy="166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359" tIns="54359" rIns="54359" bIns="54359">
            <a:spAutoFit/>
          </a:bodyPr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2000" dirty="0">
                <a:latin typeface="Helvetica" panose="020B0604020202020204" pitchFamily="34" charset="0"/>
                <a:sym typeface="Helvetica" panose="020B0604020202020204" pitchFamily="34" charset="0"/>
              </a:rPr>
              <a:t>Aumento </a:t>
            </a:r>
          </a:p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2000" dirty="0">
                <a:latin typeface="Helvetica" panose="020B0604020202020204" pitchFamily="34" charset="0"/>
                <a:sym typeface="Helvetica" panose="020B0604020202020204" pitchFamily="34" charset="0"/>
              </a:rPr>
              <a:t>da expectativa </a:t>
            </a:r>
          </a:p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2000" dirty="0">
                <a:latin typeface="Helvetica" panose="020B0604020202020204" pitchFamily="34" charset="0"/>
                <a:sym typeface="Helvetica" panose="020B0604020202020204" pitchFamily="34" charset="0"/>
              </a:rPr>
              <a:t>de sobrevida:</a:t>
            </a:r>
          </a:p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1400" dirty="0">
                <a:solidFill>
                  <a:srgbClr val="737572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Impacto sobre a despesa (maior duração dos benefícios)</a:t>
            </a:r>
          </a:p>
        </p:txBody>
      </p:sp>
      <p:sp>
        <p:nvSpPr>
          <p:cNvPr id="71" name="Text Box 8" descr="Subtitle 2">
            <a:extLst>
              <a:ext uri="{FF2B5EF4-FFF2-40B4-BE49-F238E27FC236}">
                <a16:creationId xmlns:a16="http://schemas.microsoft.com/office/drawing/2014/main" xmlns="" id="{778EB5CC-73D8-E547-9D39-80023F8CAB53}"/>
              </a:ext>
            </a:extLst>
          </p:cNvPr>
          <p:cNvSpPr txBox="1">
            <a:spLocks/>
          </p:cNvSpPr>
          <p:nvPr/>
        </p:nvSpPr>
        <p:spPr bwMode="auto">
          <a:xfrm>
            <a:off x="3863752" y="2390315"/>
            <a:ext cx="6600126" cy="331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359" tIns="54359" rIns="54359" bIns="54359">
            <a:spAutoFit/>
          </a:bodyPr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1400" b="1" dirty="0">
                <a:latin typeface="Helvetica" panose="020B0604020202020204" pitchFamily="34" charset="0"/>
                <a:sym typeface="Helvetica" panose="020B0604020202020204" pitchFamily="34" charset="0"/>
              </a:rPr>
              <a:t>Expectativa de vida aos 65 anos </a:t>
            </a:r>
          </a:p>
        </p:txBody>
      </p:sp>
      <p:sp>
        <p:nvSpPr>
          <p:cNvPr id="72" name="Line 15">
            <a:extLst>
              <a:ext uri="{FF2B5EF4-FFF2-40B4-BE49-F238E27FC236}">
                <a16:creationId xmlns:a16="http://schemas.microsoft.com/office/drawing/2014/main" xmlns="" id="{20F1486E-872C-544E-BA19-3809D68661B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95290" y="2769808"/>
            <a:ext cx="0" cy="2587133"/>
          </a:xfrm>
          <a:prstGeom prst="line">
            <a:avLst/>
          </a:prstGeom>
          <a:noFill/>
          <a:ln w="3175">
            <a:solidFill>
              <a:srgbClr val="476B4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endParaRPr lang="pt-BR"/>
          </a:p>
        </p:txBody>
      </p:sp>
      <p:sp>
        <p:nvSpPr>
          <p:cNvPr id="73" name="Line 19">
            <a:extLst>
              <a:ext uri="{FF2B5EF4-FFF2-40B4-BE49-F238E27FC236}">
                <a16:creationId xmlns:a16="http://schemas.microsoft.com/office/drawing/2014/main" xmlns="" id="{67C6B911-DA08-3B4F-BA45-FDFD477587B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08608" y="2769808"/>
            <a:ext cx="0" cy="2587133"/>
          </a:xfrm>
          <a:prstGeom prst="line">
            <a:avLst/>
          </a:prstGeom>
          <a:noFill/>
          <a:ln w="3175">
            <a:solidFill>
              <a:srgbClr val="476B4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endParaRPr lang="pt-BR"/>
          </a:p>
        </p:txBody>
      </p:sp>
      <p:sp>
        <p:nvSpPr>
          <p:cNvPr id="74" name="Line 23">
            <a:extLst>
              <a:ext uri="{FF2B5EF4-FFF2-40B4-BE49-F238E27FC236}">
                <a16:creationId xmlns:a16="http://schemas.microsoft.com/office/drawing/2014/main" xmlns="" id="{90567FCE-0916-4640-B97E-BCE34AAE1C8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181124" y="2769808"/>
            <a:ext cx="0" cy="2587133"/>
          </a:xfrm>
          <a:prstGeom prst="line">
            <a:avLst/>
          </a:prstGeom>
          <a:noFill/>
          <a:ln w="3175">
            <a:solidFill>
              <a:srgbClr val="476B4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endParaRPr lang="pt-BR"/>
          </a:p>
        </p:txBody>
      </p:sp>
      <p:sp>
        <p:nvSpPr>
          <p:cNvPr id="75" name="Text Box 24" descr="Subtitle 2">
            <a:extLst>
              <a:ext uri="{FF2B5EF4-FFF2-40B4-BE49-F238E27FC236}">
                <a16:creationId xmlns:a16="http://schemas.microsoft.com/office/drawing/2014/main" xmlns="" id="{784113CF-6E6B-AC40-AB06-2538769CFDAD}"/>
              </a:ext>
            </a:extLst>
          </p:cNvPr>
          <p:cNvSpPr txBox="1">
            <a:spLocks/>
          </p:cNvSpPr>
          <p:nvPr/>
        </p:nvSpPr>
        <p:spPr bwMode="auto">
          <a:xfrm rot="16200000">
            <a:off x="3621535" y="5337810"/>
            <a:ext cx="776313" cy="585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359" tIns="54359" rIns="54359" bIns="54359"/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1000">
                <a:latin typeface="Helvetica" panose="020B0604020202020204" pitchFamily="34" charset="0"/>
                <a:sym typeface="Helvetica" panose="020B0604020202020204" pitchFamily="34" charset="0"/>
              </a:rPr>
              <a:t>1980</a:t>
            </a:r>
          </a:p>
        </p:txBody>
      </p:sp>
      <p:sp>
        <p:nvSpPr>
          <p:cNvPr id="76" name="Text Box 25" descr="Subtitle 2">
            <a:extLst>
              <a:ext uri="{FF2B5EF4-FFF2-40B4-BE49-F238E27FC236}">
                <a16:creationId xmlns:a16="http://schemas.microsoft.com/office/drawing/2014/main" xmlns="" id="{D020EB9F-43D4-764F-B64D-47DA6CE47619}"/>
              </a:ext>
            </a:extLst>
          </p:cNvPr>
          <p:cNvSpPr txBox="1">
            <a:spLocks/>
          </p:cNvSpPr>
          <p:nvPr/>
        </p:nvSpPr>
        <p:spPr bwMode="auto">
          <a:xfrm rot="16200000">
            <a:off x="4426122" y="5337810"/>
            <a:ext cx="776313" cy="585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359" tIns="54359" rIns="54359" bIns="54359"/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1000">
                <a:latin typeface="Helvetica" panose="020B0604020202020204" pitchFamily="34" charset="0"/>
                <a:sym typeface="Helvetica" panose="020B0604020202020204" pitchFamily="34" charset="0"/>
              </a:rPr>
              <a:t>1990</a:t>
            </a:r>
          </a:p>
        </p:txBody>
      </p:sp>
      <p:sp>
        <p:nvSpPr>
          <p:cNvPr id="77" name="Text Box 26" descr="Subtitle 2">
            <a:extLst>
              <a:ext uri="{FF2B5EF4-FFF2-40B4-BE49-F238E27FC236}">
                <a16:creationId xmlns:a16="http://schemas.microsoft.com/office/drawing/2014/main" xmlns="" id="{C9440951-F6CB-B849-86E2-F161377A522E}"/>
              </a:ext>
            </a:extLst>
          </p:cNvPr>
          <p:cNvSpPr txBox="1">
            <a:spLocks/>
          </p:cNvSpPr>
          <p:nvPr/>
        </p:nvSpPr>
        <p:spPr bwMode="auto">
          <a:xfrm rot="16200000">
            <a:off x="5270938" y="5337810"/>
            <a:ext cx="776313" cy="585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359" tIns="54359" rIns="54359" bIns="54359"/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1000">
                <a:latin typeface="Helvetica" panose="020B0604020202020204" pitchFamily="34" charset="0"/>
                <a:sym typeface="Helvetica" panose="020B0604020202020204" pitchFamily="34" charset="0"/>
              </a:rPr>
              <a:t>2000</a:t>
            </a:r>
          </a:p>
        </p:txBody>
      </p:sp>
      <p:sp>
        <p:nvSpPr>
          <p:cNvPr id="78" name="Text Box 27" descr="Subtitle 2">
            <a:extLst>
              <a:ext uri="{FF2B5EF4-FFF2-40B4-BE49-F238E27FC236}">
                <a16:creationId xmlns:a16="http://schemas.microsoft.com/office/drawing/2014/main" xmlns="" id="{C1D1074C-ABA7-CB43-A19D-4D0D3C55B873}"/>
              </a:ext>
            </a:extLst>
          </p:cNvPr>
          <p:cNvSpPr txBox="1">
            <a:spLocks/>
          </p:cNvSpPr>
          <p:nvPr/>
        </p:nvSpPr>
        <p:spPr bwMode="auto">
          <a:xfrm>
            <a:off x="3045445" y="5161130"/>
            <a:ext cx="585839" cy="403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359" tIns="54359" rIns="54359" bIns="54359"/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1000" dirty="0">
                <a:latin typeface="Helvetica" panose="020B0604020202020204" pitchFamily="34" charset="0"/>
                <a:sym typeface="Helvetica" panose="020B0604020202020204" pitchFamily="34" charset="0"/>
              </a:rPr>
              <a:t>8</a:t>
            </a:r>
          </a:p>
        </p:txBody>
      </p:sp>
      <p:sp>
        <p:nvSpPr>
          <p:cNvPr id="79" name="Text Box 28" descr="Subtitle 2">
            <a:extLst>
              <a:ext uri="{FF2B5EF4-FFF2-40B4-BE49-F238E27FC236}">
                <a16:creationId xmlns:a16="http://schemas.microsoft.com/office/drawing/2014/main" xmlns="" id="{E0516110-E524-D04C-8E24-831BA8A28370}"/>
              </a:ext>
            </a:extLst>
          </p:cNvPr>
          <p:cNvSpPr txBox="1">
            <a:spLocks/>
          </p:cNvSpPr>
          <p:nvPr/>
        </p:nvSpPr>
        <p:spPr bwMode="auto">
          <a:xfrm>
            <a:off x="3045445" y="4629148"/>
            <a:ext cx="585839" cy="40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359" tIns="54359" rIns="54359" bIns="54359"/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1000">
                <a:latin typeface="Helvetica" panose="020B0604020202020204" pitchFamily="34" charset="0"/>
                <a:sym typeface="Helvetica" panose="020B0604020202020204" pitchFamily="34" charset="0"/>
              </a:rPr>
              <a:t>12</a:t>
            </a:r>
          </a:p>
        </p:txBody>
      </p:sp>
      <p:sp>
        <p:nvSpPr>
          <p:cNvPr id="80" name="Text Box 29" descr="Subtitle 2">
            <a:extLst>
              <a:ext uri="{FF2B5EF4-FFF2-40B4-BE49-F238E27FC236}">
                <a16:creationId xmlns:a16="http://schemas.microsoft.com/office/drawing/2014/main" xmlns="" id="{8C6A6234-12E0-3E4B-A3DE-2ED15B6F0C5D}"/>
              </a:ext>
            </a:extLst>
          </p:cNvPr>
          <p:cNvSpPr txBox="1">
            <a:spLocks/>
          </p:cNvSpPr>
          <p:nvPr/>
        </p:nvSpPr>
        <p:spPr bwMode="auto">
          <a:xfrm>
            <a:off x="3045445" y="3956805"/>
            <a:ext cx="585839" cy="403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359" tIns="54359" rIns="54359" bIns="54359"/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1000">
                <a:latin typeface="Helvetica" panose="020B0604020202020204" pitchFamily="34" charset="0"/>
                <a:sym typeface="Helvetica" panose="020B0604020202020204" pitchFamily="34" charset="0"/>
              </a:rPr>
              <a:t>16</a:t>
            </a:r>
          </a:p>
        </p:txBody>
      </p:sp>
      <p:sp>
        <p:nvSpPr>
          <p:cNvPr id="81" name="Text Box 30" descr="Subtitle 2">
            <a:extLst>
              <a:ext uri="{FF2B5EF4-FFF2-40B4-BE49-F238E27FC236}">
                <a16:creationId xmlns:a16="http://schemas.microsoft.com/office/drawing/2014/main" xmlns="" id="{FF9707B2-59EA-FB45-B06D-3A93A4A3CDA7}"/>
              </a:ext>
            </a:extLst>
          </p:cNvPr>
          <p:cNvSpPr txBox="1">
            <a:spLocks/>
          </p:cNvSpPr>
          <p:nvPr/>
        </p:nvSpPr>
        <p:spPr bwMode="auto">
          <a:xfrm>
            <a:off x="3045445" y="3270600"/>
            <a:ext cx="585839" cy="403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359" tIns="54359" rIns="54359" bIns="54359"/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1000" dirty="0">
                <a:latin typeface="Helvetica" panose="020B0604020202020204" pitchFamily="34" charset="0"/>
                <a:sym typeface="Helvetica" panose="020B0604020202020204" pitchFamily="34" charset="0"/>
              </a:rPr>
              <a:t>20</a:t>
            </a:r>
          </a:p>
        </p:txBody>
      </p:sp>
      <p:sp>
        <p:nvSpPr>
          <p:cNvPr id="82" name="Text Box 31" descr="Subtitle 2">
            <a:extLst>
              <a:ext uri="{FF2B5EF4-FFF2-40B4-BE49-F238E27FC236}">
                <a16:creationId xmlns:a16="http://schemas.microsoft.com/office/drawing/2014/main" xmlns="" id="{6CDF5CBF-FFA0-6C44-AD62-1A81A64CD607}"/>
              </a:ext>
            </a:extLst>
          </p:cNvPr>
          <p:cNvSpPr txBox="1">
            <a:spLocks/>
          </p:cNvSpPr>
          <p:nvPr/>
        </p:nvSpPr>
        <p:spPr bwMode="auto">
          <a:xfrm rot="16200000">
            <a:off x="6018952" y="5339068"/>
            <a:ext cx="776313" cy="58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359" tIns="54359" rIns="54359" bIns="54359"/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1000">
                <a:latin typeface="Helvetica" panose="020B0604020202020204" pitchFamily="34" charset="0"/>
                <a:sym typeface="Helvetica" panose="020B0604020202020204" pitchFamily="34" charset="0"/>
              </a:rPr>
              <a:t>2010</a:t>
            </a:r>
          </a:p>
        </p:txBody>
      </p:sp>
      <p:sp>
        <p:nvSpPr>
          <p:cNvPr id="83" name="Text Box 32" descr="Subtitle 2">
            <a:extLst>
              <a:ext uri="{FF2B5EF4-FFF2-40B4-BE49-F238E27FC236}">
                <a16:creationId xmlns:a16="http://schemas.microsoft.com/office/drawing/2014/main" xmlns="" id="{0C47E9E3-F15C-C340-B169-D0206A036ED4}"/>
              </a:ext>
            </a:extLst>
          </p:cNvPr>
          <p:cNvSpPr txBox="1">
            <a:spLocks/>
          </p:cNvSpPr>
          <p:nvPr/>
        </p:nvSpPr>
        <p:spPr bwMode="auto">
          <a:xfrm rot="16200000">
            <a:off x="6802168" y="5337811"/>
            <a:ext cx="776313" cy="58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359" tIns="54359" rIns="54359" bIns="54359"/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1000">
                <a:latin typeface="Helvetica" panose="020B0604020202020204" pitchFamily="34" charset="0"/>
                <a:sym typeface="Helvetica" panose="020B0604020202020204" pitchFamily="34" charset="0"/>
              </a:rPr>
              <a:t>2020</a:t>
            </a:r>
          </a:p>
        </p:txBody>
      </p:sp>
      <p:sp>
        <p:nvSpPr>
          <p:cNvPr id="84" name="Text Box 33" descr="Subtitle 2">
            <a:extLst>
              <a:ext uri="{FF2B5EF4-FFF2-40B4-BE49-F238E27FC236}">
                <a16:creationId xmlns:a16="http://schemas.microsoft.com/office/drawing/2014/main" xmlns="" id="{7818A943-7BDC-D547-A404-334C92FE4D68}"/>
              </a:ext>
            </a:extLst>
          </p:cNvPr>
          <p:cNvSpPr txBox="1">
            <a:spLocks/>
          </p:cNvSpPr>
          <p:nvPr/>
        </p:nvSpPr>
        <p:spPr bwMode="auto">
          <a:xfrm rot="16200000">
            <a:off x="7591668" y="5337811"/>
            <a:ext cx="776313" cy="58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359" tIns="54359" rIns="54359" bIns="54359"/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1000">
                <a:latin typeface="Helvetica" panose="020B0604020202020204" pitchFamily="34" charset="0"/>
                <a:sym typeface="Helvetica" panose="020B0604020202020204" pitchFamily="34" charset="0"/>
              </a:rPr>
              <a:t>2030</a:t>
            </a:r>
          </a:p>
        </p:txBody>
      </p:sp>
      <p:sp>
        <p:nvSpPr>
          <p:cNvPr id="85" name="Text Box 34" descr="Subtitle 2">
            <a:extLst>
              <a:ext uri="{FF2B5EF4-FFF2-40B4-BE49-F238E27FC236}">
                <a16:creationId xmlns:a16="http://schemas.microsoft.com/office/drawing/2014/main" xmlns="" id="{FD4269D1-3759-9C4B-A7D8-DA9EFACBDC24}"/>
              </a:ext>
            </a:extLst>
          </p:cNvPr>
          <p:cNvSpPr txBox="1">
            <a:spLocks/>
          </p:cNvSpPr>
          <p:nvPr/>
        </p:nvSpPr>
        <p:spPr bwMode="auto">
          <a:xfrm rot="16200000">
            <a:off x="8332138" y="5339068"/>
            <a:ext cx="776313" cy="58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359" tIns="54359" rIns="54359" bIns="54359"/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1000">
                <a:latin typeface="Helvetica" panose="020B0604020202020204" pitchFamily="34" charset="0"/>
                <a:sym typeface="Helvetica" panose="020B0604020202020204" pitchFamily="34" charset="0"/>
              </a:rPr>
              <a:t>2040</a:t>
            </a:r>
          </a:p>
        </p:txBody>
      </p:sp>
      <p:sp>
        <p:nvSpPr>
          <p:cNvPr id="86" name="Text Box 35" descr="Subtitle 2">
            <a:extLst>
              <a:ext uri="{FF2B5EF4-FFF2-40B4-BE49-F238E27FC236}">
                <a16:creationId xmlns:a16="http://schemas.microsoft.com/office/drawing/2014/main" xmlns="" id="{BF8F8470-6AC6-0041-A6FE-6CFDD5AE3DB2}"/>
              </a:ext>
            </a:extLst>
          </p:cNvPr>
          <p:cNvSpPr txBox="1">
            <a:spLocks/>
          </p:cNvSpPr>
          <p:nvPr/>
        </p:nvSpPr>
        <p:spPr bwMode="auto">
          <a:xfrm rot="16200000">
            <a:off x="9091467" y="5339068"/>
            <a:ext cx="776313" cy="58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359" tIns="54359" rIns="54359" bIns="54359"/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1000">
                <a:latin typeface="Helvetica" panose="020B0604020202020204" pitchFamily="34" charset="0"/>
                <a:sym typeface="Helvetica" panose="020B0604020202020204" pitchFamily="34" charset="0"/>
              </a:rPr>
              <a:t>2050</a:t>
            </a:r>
          </a:p>
        </p:txBody>
      </p:sp>
      <p:sp>
        <p:nvSpPr>
          <p:cNvPr id="87" name="Text Box 36" descr="Subtitle 2">
            <a:extLst>
              <a:ext uri="{FF2B5EF4-FFF2-40B4-BE49-F238E27FC236}">
                <a16:creationId xmlns:a16="http://schemas.microsoft.com/office/drawing/2014/main" xmlns="" id="{003F8048-3330-3B47-ADF4-150A2AA1FAD9}"/>
              </a:ext>
            </a:extLst>
          </p:cNvPr>
          <p:cNvSpPr txBox="1">
            <a:spLocks/>
          </p:cNvSpPr>
          <p:nvPr/>
        </p:nvSpPr>
        <p:spPr bwMode="auto">
          <a:xfrm rot="16200000">
            <a:off x="9888512" y="5339068"/>
            <a:ext cx="776313" cy="58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359" tIns="54359" rIns="54359" bIns="54359"/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1000">
                <a:latin typeface="Helvetica" panose="020B0604020202020204" pitchFamily="34" charset="0"/>
                <a:sym typeface="Helvetica" panose="020B0604020202020204" pitchFamily="34" charset="0"/>
              </a:rPr>
              <a:t>2060</a:t>
            </a:r>
          </a:p>
        </p:txBody>
      </p:sp>
      <p:sp>
        <p:nvSpPr>
          <p:cNvPr id="88" name="Line 38">
            <a:extLst>
              <a:ext uri="{FF2B5EF4-FFF2-40B4-BE49-F238E27FC236}">
                <a16:creationId xmlns:a16="http://schemas.microsoft.com/office/drawing/2014/main" xmlns="" id="{65CC2A40-A4D5-E845-BBF3-2591AE3A54C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699172" y="5363873"/>
            <a:ext cx="6600125" cy="0"/>
          </a:xfrm>
          <a:prstGeom prst="line">
            <a:avLst/>
          </a:prstGeom>
          <a:ln>
            <a:headEnd/>
            <a:tailEnd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22860" tIns="22860" rIns="22860" bIns="22860"/>
          <a:lstStyle/>
          <a:p>
            <a:endParaRPr lang="pt-BR" dirty="0"/>
          </a:p>
        </p:txBody>
      </p:sp>
      <p:sp>
        <p:nvSpPr>
          <p:cNvPr id="89" name="Line 39">
            <a:extLst>
              <a:ext uri="{FF2B5EF4-FFF2-40B4-BE49-F238E27FC236}">
                <a16:creationId xmlns:a16="http://schemas.microsoft.com/office/drawing/2014/main" xmlns="" id="{1B6D8BFC-63AD-C042-9DE0-AE96BDE6324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99172" y="2780205"/>
            <a:ext cx="0" cy="2587133"/>
          </a:xfrm>
          <a:prstGeom prst="line">
            <a:avLst/>
          </a:prstGeom>
          <a:noFill/>
          <a:ln w="3175">
            <a:solidFill>
              <a:srgbClr val="E2BB1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endParaRPr lang="pt-BR" dirty="0"/>
          </a:p>
        </p:txBody>
      </p:sp>
      <p:sp>
        <p:nvSpPr>
          <p:cNvPr id="90" name="Text Box 40" descr="Subtitle 2">
            <a:extLst>
              <a:ext uri="{FF2B5EF4-FFF2-40B4-BE49-F238E27FC236}">
                <a16:creationId xmlns:a16="http://schemas.microsoft.com/office/drawing/2014/main" xmlns="" id="{B5870E39-7847-E948-87E4-BB48802B8231}"/>
              </a:ext>
            </a:extLst>
          </p:cNvPr>
          <p:cNvSpPr txBox="1">
            <a:spLocks/>
          </p:cNvSpPr>
          <p:nvPr/>
        </p:nvSpPr>
        <p:spPr bwMode="auto">
          <a:xfrm>
            <a:off x="3045445" y="2671037"/>
            <a:ext cx="585839" cy="403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359" tIns="54359" rIns="54359" bIns="54359"/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1000" dirty="0">
                <a:latin typeface="Helvetica" panose="020B0604020202020204" pitchFamily="34" charset="0"/>
                <a:sym typeface="Helvetica" panose="020B0604020202020204" pitchFamily="34" charset="0"/>
              </a:rPr>
              <a:t>24</a:t>
            </a:r>
          </a:p>
        </p:txBody>
      </p:sp>
      <p:sp>
        <p:nvSpPr>
          <p:cNvPr id="91" name="AutoShape 42">
            <a:extLst>
              <a:ext uri="{FF2B5EF4-FFF2-40B4-BE49-F238E27FC236}">
                <a16:creationId xmlns:a16="http://schemas.microsoft.com/office/drawing/2014/main" xmlns="" id="{3977F9F3-3BF9-7345-A717-D24B293C3C7B}"/>
              </a:ext>
            </a:extLst>
          </p:cNvPr>
          <p:cNvSpPr>
            <a:spLocks/>
          </p:cNvSpPr>
          <p:nvPr/>
        </p:nvSpPr>
        <p:spPr bwMode="auto">
          <a:xfrm>
            <a:off x="3885232" y="3554786"/>
            <a:ext cx="6431665" cy="1308295"/>
          </a:xfrm>
          <a:custGeom>
            <a:avLst/>
            <a:gdLst>
              <a:gd name="T0" fmla="*/ 2147483646 w 21600"/>
              <a:gd name="T1" fmla="*/ 2008992346 h 21143"/>
              <a:gd name="T2" fmla="*/ 2147483646 w 21600"/>
              <a:gd name="T3" fmla="*/ 2008992346 h 21143"/>
              <a:gd name="T4" fmla="*/ 2147483646 w 21600"/>
              <a:gd name="T5" fmla="*/ 2008992346 h 21143"/>
              <a:gd name="T6" fmla="*/ 2147483646 w 21600"/>
              <a:gd name="T7" fmla="*/ 2008992346 h 21143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143"/>
              <a:gd name="T14" fmla="*/ 21600 w 21600"/>
              <a:gd name="T15" fmla="*/ 21143 h 2114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143">
                <a:moveTo>
                  <a:pt x="0" y="21143"/>
                </a:moveTo>
                <a:cubicBezTo>
                  <a:pt x="1735" y="18090"/>
                  <a:pt x="3490" y="15190"/>
                  <a:pt x="5264" y="12446"/>
                </a:cubicBezTo>
                <a:cubicBezTo>
                  <a:pt x="7092" y="9616"/>
                  <a:pt x="8942" y="6950"/>
                  <a:pt x="10847" y="4906"/>
                </a:cubicBezTo>
                <a:cubicBezTo>
                  <a:pt x="14336" y="1163"/>
                  <a:pt x="17968" y="-457"/>
                  <a:pt x="21600" y="111"/>
                </a:cubicBezTo>
              </a:path>
            </a:pathLst>
          </a:custGeom>
          <a:noFill/>
          <a:ln w="50800">
            <a:solidFill>
              <a:srgbClr val="38553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2860" tIns="22860" rIns="22860" bIns="22860"/>
          <a:lstStyle/>
          <a:p>
            <a:endParaRPr lang="pt-BR"/>
          </a:p>
        </p:txBody>
      </p:sp>
      <p:sp>
        <p:nvSpPr>
          <p:cNvPr id="92" name="Text Box 44" descr="Subtitle 2">
            <a:extLst>
              <a:ext uri="{FF2B5EF4-FFF2-40B4-BE49-F238E27FC236}">
                <a16:creationId xmlns:a16="http://schemas.microsoft.com/office/drawing/2014/main" xmlns="" id="{38B7751E-491F-A540-85ED-62387EC8B999}"/>
              </a:ext>
            </a:extLst>
          </p:cNvPr>
          <p:cNvSpPr txBox="1">
            <a:spLocks/>
          </p:cNvSpPr>
          <p:nvPr/>
        </p:nvSpPr>
        <p:spPr bwMode="auto">
          <a:xfrm>
            <a:off x="4007726" y="4367488"/>
            <a:ext cx="822188" cy="363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359" tIns="54359" rIns="54359" bIns="54359"/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1200" b="1" dirty="0">
                <a:latin typeface="Helvetica" panose="020B0604020202020204" pitchFamily="34" charset="0"/>
                <a:sym typeface="Helvetica" panose="020B0604020202020204" pitchFamily="34" charset="0"/>
              </a:rPr>
              <a:t>77 anos</a:t>
            </a:r>
          </a:p>
        </p:txBody>
      </p:sp>
      <p:sp>
        <p:nvSpPr>
          <p:cNvPr id="93" name="Text Box 47" descr="Subtitle 2">
            <a:extLst>
              <a:ext uri="{FF2B5EF4-FFF2-40B4-BE49-F238E27FC236}">
                <a16:creationId xmlns:a16="http://schemas.microsoft.com/office/drawing/2014/main" xmlns="" id="{8EFB2C24-093C-8A47-88C0-B3F914CC3B94}"/>
              </a:ext>
            </a:extLst>
          </p:cNvPr>
          <p:cNvSpPr txBox="1">
            <a:spLocks/>
          </p:cNvSpPr>
          <p:nvPr/>
        </p:nvSpPr>
        <p:spPr bwMode="auto">
          <a:xfrm>
            <a:off x="6678864" y="3429000"/>
            <a:ext cx="641272" cy="527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359" tIns="54359" rIns="54359" bIns="54359"/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1200" b="1" dirty="0">
                <a:latin typeface="Helvetica" panose="020B0604020202020204" pitchFamily="34" charset="0"/>
                <a:sym typeface="Helvetica" panose="020B0604020202020204" pitchFamily="34" charset="0"/>
              </a:rPr>
              <a:t>83,9 </a:t>
            </a:r>
          </a:p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1200" b="1" dirty="0">
                <a:latin typeface="Helvetica" panose="020B0604020202020204" pitchFamily="34" charset="0"/>
                <a:sym typeface="Helvetica" panose="020B0604020202020204" pitchFamily="34" charset="0"/>
              </a:rPr>
              <a:t>anos</a:t>
            </a:r>
          </a:p>
        </p:txBody>
      </p:sp>
      <p:sp>
        <p:nvSpPr>
          <p:cNvPr id="94" name="Text Box 50" descr="Subtitle 2">
            <a:extLst>
              <a:ext uri="{FF2B5EF4-FFF2-40B4-BE49-F238E27FC236}">
                <a16:creationId xmlns:a16="http://schemas.microsoft.com/office/drawing/2014/main" xmlns="" id="{741AE45C-8F3D-6E4C-827D-1B6F24E5FA3F}"/>
              </a:ext>
            </a:extLst>
          </p:cNvPr>
          <p:cNvSpPr txBox="1">
            <a:spLocks/>
          </p:cNvSpPr>
          <p:nvPr/>
        </p:nvSpPr>
        <p:spPr bwMode="auto">
          <a:xfrm>
            <a:off x="9696400" y="3068960"/>
            <a:ext cx="824701" cy="363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359" tIns="54359" rIns="54359" bIns="54359"/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1200" b="1" dirty="0">
                <a:latin typeface="Helvetica" panose="020B0604020202020204" pitchFamily="34" charset="0"/>
                <a:sym typeface="Helvetica" panose="020B0604020202020204" pitchFamily="34" charset="0"/>
              </a:rPr>
              <a:t>86,2</a:t>
            </a:r>
          </a:p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1200" b="1" dirty="0">
                <a:latin typeface="Helvetica" panose="020B0604020202020204" pitchFamily="34" charset="0"/>
                <a:sym typeface="Helvetica" panose="020B0604020202020204" pitchFamily="34" charset="0"/>
              </a:rPr>
              <a:t>anos</a:t>
            </a:r>
          </a:p>
        </p:txBody>
      </p:sp>
      <p:sp>
        <p:nvSpPr>
          <p:cNvPr id="95" name="Text Box 6" descr="Subtitle 2">
            <a:extLst>
              <a:ext uri="{FF2B5EF4-FFF2-40B4-BE49-F238E27FC236}">
                <a16:creationId xmlns:a16="http://schemas.microsoft.com/office/drawing/2014/main" xmlns="" id="{8B994517-67F4-434D-A344-A9C0DFA2A87D}"/>
              </a:ext>
            </a:extLst>
          </p:cNvPr>
          <p:cNvSpPr txBox="1">
            <a:spLocks/>
          </p:cNvSpPr>
          <p:nvPr/>
        </p:nvSpPr>
        <p:spPr bwMode="auto">
          <a:xfrm>
            <a:off x="3122167" y="6557065"/>
            <a:ext cx="3576604" cy="220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4359" tIns="54359" rIns="54359" bIns="54359">
            <a:spAutoFit/>
          </a:bodyPr>
          <a:lstStyle>
            <a:lvl1pPr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3429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altLang="pt-BR" sz="800" dirty="0">
                <a:latin typeface="Helvetica" panose="020B0604020202020204" pitchFamily="34" charset="0"/>
                <a:sym typeface="Helvetica" panose="020B0604020202020204" pitchFamily="34" charset="0"/>
              </a:rPr>
              <a:t>Fonte: IBGE/ Projeção da População de 2018. Elaboração: SPREV/ME</a:t>
            </a:r>
          </a:p>
        </p:txBody>
      </p:sp>
    </p:spTree>
    <p:extLst>
      <p:ext uri="{BB962C8B-B14F-4D97-AF65-F5344CB8AC3E}">
        <p14:creationId xmlns:p14="http://schemas.microsoft.com/office/powerpoint/2010/main" val="27552581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93" grpId="0"/>
      <p:bldP spid="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 descr="TextBox 9">
            <a:extLst>
              <a:ext uri="{FF2B5EF4-FFF2-40B4-BE49-F238E27FC236}">
                <a16:creationId xmlns:a16="http://schemas.microsoft.com/office/drawing/2014/main" xmlns="" id="{7F0E9363-E393-4A86-B9D7-3972F465D2FA}"/>
              </a:ext>
            </a:extLst>
          </p:cNvPr>
          <p:cNvSpPr txBox="1">
            <a:spLocks/>
          </p:cNvSpPr>
          <p:nvPr/>
        </p:nvSpPr>
        <p:spPr bwMode="auto">
          <a:xfrm>
            <a:off x="1130102" y="801498"/>
            <a:ext cx="8350274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2500" dirty="0">
                <a:latin typeface="Helvetica" panose="020B0604020202020204" pitchFamily="34" charset="0"/>
                <a:sym typeface="Helvetica" panose="020B0604020202020204" pitchFamily="34" charset="0"/>
              </a:rPr>
              <a:t>Expectativa de sobrevida é similar em todo Brasil</a:t>
            </a:r>
          </a:p>
        </p:txBody>
      </p:sp>
      <p:sp>
        <p:nvSpPr>
          <p:cNvPr id="12321" name="AutoShape 32">
            <a:extLst>
              <a:ext uri="{FF2B5EF4-FFF2-40B4-BE49-F238E27FC236}">
                <a16:creationId xmlns:a16="http://schemas.microsoft.com/office/drawing/2014/main" xmlns="" id="{3B70B4ED-D194-4E34-9DD6-4450248D9EB3}"/>
              </a:ext>
            </a:extLst>
          </p:cNvPr>
          <p:cNvSpPr>
            <a:spLocks/>
          </p:cNvSpPr>
          <p:nvPr/>
        </p:nvSpPr>
        <p:spPr bwMode="auto">
          <a:xfrm rot="-2700000">
            <a:off x="9642475" y="-1233488"/>
            <a:ext cx="2462213" cy="2460626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C3C7C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2322" name="AutoShape 33">
            <a:extLst>
              <a:ext uri="{FF2B5EF4-FFF2-40B4-BE49-F238E27FC236}">
                <a16:creationId xmlns:a16="http://schemas.microsoft.com/office/drawing/2014/main" xmlns="" id="{A039C988-DA21-4465-97E8-34DACDDE432C}"/>
              </a:ext>
            </a:extLst>
          </p:cNvPr>
          <p:cNvSpPr>
            <a:spLocks/>
          </p:cNvSpPr>
          <p:nvPr/>
        </p:nvSpPr>
        <p:spPr bwMode="auto">
          <a:xfrm rot="-2700000">
            <a:off x="11560175" y="708025"/>
            <a:ext cx="2462213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E2BB1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2323" name="AutoShape 34">
            <a:extLst>
              <a:ext uri="{FF2B5EF4-FFF2-40B4-BE49-F238E27FC236}">
                <a16:creationId xmlns:a16="http://schemas.microsoft.com/office/drawing/2014/main" xmlns="" id="{E2C23514-8F6C-4D00-8520-D2475A9B9F4F}"/>
              </a:ext>
            </a:extLst>
          </p:cNvPr>
          <p:cNvSpPr>
            <a:spLocks/>
          </p:cNvSpPr>
          <p:nvPr/>
        </p:nvSpPr>
        <p:spPr bwMode="auto">
          <a:xfrm rot="-2700000">
            <a:off x="11560175" y="-1233488"/>
            <a:ext cx="2462213" cy="2460626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38553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2324" name="Rectangle 35">
            <a:extLst>
              <a:ext uri="{FF2B5EF4-FFF2-40B4-BE49-F238E27FC236}">
                <a16:creationId xmlns:a16="http://schemas.microsoft.com/office/drawing/2014/main" xmlns="" id="{576BC05C-5969-485F-875A-66BCCB187363}"/>
              </a:ext>
            </a:extLst>
          </p:cNvPr>
          <p:cNvSpPr>
            <a:spLocks/>
          </p:cNvSpPr>
          <p:nvPr/>
        </p:nvSpPr>
        <p:spPr bwMode="auto">
          <a:xfrm>
            <a:off x="1155378" y="1988840"/>
            <a:ext cx="692150" cy="25400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12325" name="Text Box 36" descr="TextBox 33">
            <a:extLst>
              <a:ext uri="{FF2B5EF4-FFF2-40B4-BE49-F238E27FC236}">
                <a16:creationId xmlns:a16="http://schemas.microsoft.com/office/drawing/2014/main" xmlns="" id="{EDB25C6E-11BE-4EB2-8233-6B55A2F93F23}"/>
              </a:ext>
            </a:extLst>
          </p:cNvPr>
          <p:cNvSpPr txBox="1">
            <a:spLocks/>
          </p:cNvSpPr>
          <p:nvPr/>
        </p:nvSpPr>
        <p:spPr bwMode="auto">
          <a:xfrm>
            <a:off x="511175" y="312738"/>
            <a:ext cx="119712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22860" tIns="22860" rIns="22860" bIns="22860">
            <a:spAutoFit/>
          </a:bodyPr>
          <a:lstStyle>
            <a:lvl1pPr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1100" dirty="0">
                <a:solidFill>
                  <a:srgbClr val="333B3B"/>
                </a:solidFill>
                <a:latin typeface="+mn-lt"/>
                <a:sym typeface="Helvetica" panose="020B0604020202020204" pitchFamily="34" charset="0"/>
              </a:rPr>
              <a:t>NOVA PREVIDÊNCIA</a:t>
            </a:r>
          </a:p>
        </p:txBody>
      </p:sp>
      <p:sp>
        <p:nvSpPr>
          <p:cNvPr id="64" name="Text Box 66" descr="TextBox 112">
            <a:extLst>
              <a:ext uri="{FF2B5EF4-FFF2-40B4-BE49-F238E27FC236}">
                <a16:creationId xmlns:a16="http://schemas.microsoft.com/office/drawing/2014/main" xmlns="" id="{C2F6996A-CF72-4025-833B-5B7166A8DFB4}"/>
              </a:ext>
            </a:extLst>
          </p:cNvPr>
          <p:cNvSpPr txBox="1">
            <a:spLocks/>
          </p:cNvSpPr>
          <p:nvPr/>
        </p:nvSpPr>
        <p:spPr bwMode="auto">
          <a:xfrm>
            <a:off x="1112962" y="1227138"/>
            <a:ext cx="5487094" cy="67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1700" dirty="0">
                <a:latin typeface="Helvetica" panose="020B0604020202020204" pitchFamily="34" charset="0"/>
                <a:sym typeface="Helvetica" panose="020B0604020202020204" pitchFamily="34" charset="0"/>
              </a:rPr>
              <a:t>Expectativas de vida aos 65 anos por grandes regiões</a:t>
            </a:r>
          </a:p>
        </p:txBody>
      </p:sp>
      <p:sp>
        <p:nvSpPr>
          <p:cNvPr id="73" name="Text Box 2" descr="Rectangle 17">
            <a:extLst>
              <a:ext uri="{FF2B5EF4-FFF2-40B4-BE49-F238E27FC236}">
                <a16:creationId xmlns:a16="http://schemas.microsoft.com/office/drawing/2014/main" xmlns="" id="{4DDC88EB-5FD8-4C28-B006-A25A7386A568}"/>
              </a:ext>
            </a:extLst>
          </p:cNvPr>
          <p:cNvSpPr txBox="1">
            <a:spLocks/>
          </p:cNvSpPr>
          <p:nvPr/>
        </p:nvSpPr>
        <p:spPr bwMode="auto">
          <a:xfrm>
            <a:off x="8184232" y="6608571"/>
            <a:ext cx="3784393" cy="15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22860" tIns="22860" rIns="22860" bIns="22860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lvl="0" defTabSz="914400" eaLnBrk="1">
              <a:lnSpc>
                <a:spcPct val="90000"/>
              </a:lnSpc>
              <a:spcBef>
                <a:spcPts val="300"/>
              </a:spcBef>
            </a:pPr>
            <a:r>
              <a:rPr lang="pt-BR" altLang="pt-BR" sz="800" dirty="0">
                <a:latin typeface="Helvetica" panose="020B0604020202020204" pitchFamily="34" charset="0"/>
                <a:sym typeface="Helvetica" panose="020B0604020202020204" pitchFamily="34" charset="0"/>
              </a:rPr>
              <a:t>Fonte: IBGE/ Projeção da População de 2018. Elaboração: SPREV/ME</a:t>
            </a:r>
          </a:p>
        </p:txBody>
      </p:sp>
      <p:grpSp>
        <p:nvGrpSpPr>
          <p:cNvPr id="12" name="Agrupar 11">
            <a:extLst>
              <a:ext uri="{FF2B5EF4-FFF2-40B4-BE49-F238E27FC236}">
                <a16:creationId xmlns:a16="http://schemas.microsoft.com/office/drawing/2014/main" xmlns="" id="{F4AF3E2B-9B08-4F9F-80A9-920D16A0835B}"/>
              </a:ext>
            </a:extLst>
          </p:cNvPr>
          <p:cNvGrpSpPr/>
          <p:nvPr/>
        </p:nvGrpSpPr>
        <p:grpSpPr>
          <a:xfrm>
            <a:off x="1199456" y="-875317"/>
            <a:ext cx="9477126" cy="7688693"/>
            <a:chOff x="1155379" y="-1467544"/>
            <a:chExt cx="9477126" cy="7688693"/>
          </a:xfrm>
        </p:grpSpPr>
        <p:grpSp>
          <p:nvGrpSpPr>
            <p:cNvPr id="4" name="Agrupar 3">
              <a:extLst>
                <a:ext uri="{FF2B5EF4-FFF2-40B4-BE49-F238E27FC236}">
                  <a16:creationId xmlns:a16="http://schemas.microsoft.com/office/drawing/2014/main" xmlns="" id="{7CFCB6DA-BC25-4902-93F3-56C1EF949137}"/>
                </a:ext>
              </a:extLst>
            </p:cNvPr>
            <p:cNvGrpSpPr/>
            <p:nvPr/>
          </p:nvGrpSpPr>
          <p:grpSpPr>
            <a:xfrm>
              <a:off x="1155379" y="-1467544"/>
              <a:ext cx="9477126" cy="7688693"/>
              <a:chOff x="1155379" y="-1467544"/>
              <a:chExt cx="9477126" cy="7688693"/>
            </a:xfrm>
          </p:grpSpPr>
          <p:graphicFrame>
            <p:nvGraphicFramePr>
              <p:cNvPr id="11" name="Gráfico 10">
                <a:extLst>
                  <a:ext uri="{FF2B5EF4-FFF2-40B4-BE49-F238E27FC236}">
                    <a16:creationId xmlns:a16="http://schemas.microsoft.com/office/drawing/2014/main" xmlns="" id="{5C513FF4-B886-42F3-9984-690355FD7EF3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761908929"/>
                  </p:ext>
                </p:extLst>
              </p:nvPr>
            </p:nvGraphicFramePr>
            <p:xfrm>
              <a:off x="1155379" y="-1467544"/>
              <a:ext cx="9477126" cy="768869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4" name="Retângulo 13">
                <a:extLst>
                  <a:ext uri="{FF2B5EF4-FFF2-40B4-BE49-F238E27FC236}">
                    <a16:creationId xmlns:a16="http://schemas.microsoft.com/office/drawing/2014/main" xmlns="" id="{8E5AEF3E-033C-4E5F-A302-B48FB2C6BCF7}"/>
                  </a:ext>
                </a:extLst>
              </p:cNvPr>
              <p:cNvSpPr/>
              <p:nvPr/>
            </p:nvSpPr>
            <p:spPr bwMode="auto">
              <a:xfrm>
                <a:off x="2027548" y="5348535"/>
                <a:ext cx="8136904" cy="384721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pt-BR"/>
              </a:p>
            </p:txBody>
          </p:sp>
        </p:grpSp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xmlns="" id="{8CA40600-5057-4173-B7EC-AA4DFC53CB2F}"/>
                </a:ext>
              </a:extLst>
            </p:cNvPr>
            <p:cNvSpPr txBox="1"/>
            <p:nvPr/>
          </p:nvSpPr>
          <p:spPr>
            <a:xfrm>
              <a:off x="1645469" y="5373216"/>
              <a:ext cx="1210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/>
                <a:t>NORTE</a:t>
              </a:r>
            </a:p>
          </p:txBody>
        </p:sp>
        <p:sp>
          <p:nvSpPr>
            <p:cNvPr id="6" name="CaixaDeTexto 5">
              <a:extLst>
                <a:ext uri="{FF2B5EF4-FFF2-40B4-BE49-F238E27FC236}">
                  <a16:creationId xmlns:a16="http://schemas.microsoft.com/office/drawing/2014/main" xmlns="" id="{B2A3C5A1-A9E5-40C1-96CF-646ADB07748E}"/>
                </a:ext>
              </a:extLst>
            </p:cNvPr>
            <p:cNvSpPr txBox="1"/>
            <p:nvPr/>
          </p:nvSpPr>
          <p:spPr>
            <a:xfrm>
              <a:off x="2999656" y="5373216"/>
              <a:ext cx="18817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/>
                <a:t>CENTRO-OESTE</a:t>
              </a:r>
            </a:p>
          </p:txBody>
        </p:sp>
        <p:sp>
          <p:nvSpPr>
            <p:cNvPr id="7" name="CaixaDeTexto 6">
              <a:extLst>
                <a:ext uri="{FF2B5EF4-FFF2-40B4-BE49-F238E27FC236}">
                  <a16:creationId xmlns:a16="http://schemas.microsoft.com/office/drawing/2014/main" xmlns="" id="{C4C43CC9-E579-4D66-8DCB-CB7387A3B929}"/>
                </a:ext>
              </a:extLst>
            </p:cNvPr>
            <p:cNvSpPr txBox="1"/>
            <p:nvPr/>
          </p:nvSpPr>
          <p:spPr>
            <a:xfrm>
              <a:off x="5073403" y="5373216"/>
              <a:ext cx="16706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/>
                <a:t>NORDESTE</a:t>
              </a:r>
            </a:p>
          </p:txBody>
        </p:sp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xmlns="" id="{156340DA-3232-4301-8DC7-E00CC1B3397B}"/>
                </a:ext>
              </a:extLst>
            </p:cNvPr>
            <p:cNvSpPr txBox="1"/>
            <p:nvPr/>
          </p:nvSpPr>
          <p:spPr>
            <a:xfrm>
              <a:off x="7032104" y="5363924"/>
              <a:ext cx="1336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/>
                <a:t>SUDESTE</a:t>
              </a:r>
            </a:p>
          </p:txBody>
        </p: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xmlns="" id="{D3CB3358-9C1B-4E7A-A93D-F1F522F1EDDE}"/>
                </a:ext>
              </a:extLst>
            </p:cNvPr>
            <p:cNvSpPr txBox="1"/>
            <p:nvPr/>
          </p:nvSpPr>
          <p:spPr>
            <a:xfrm>
              <a:off x="8990285" y="5373216"/>
              <a:ext cx="1210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/>
                <a:t>SUL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857175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">
            <a:extLst>
              <a:ext uri="{FF2B5EF4-FFF2-40B4-BE49-F238E27FC236}">
                <a16:creationId xmlns:a16="http://schemas.microsoft.com/office/drawing/2014/main" xmlns="" id="{F19ED408-197D-463F-95EB-D5039B493242}"/>
              </a:ext>
            </a:extLst>
          </p:cNvPr>
          <p:cNvSpPr/>
          <p:nvPr/>
        </p:nvSpPr>
        <p:spPr>
          <a:xfrm rot="18900000">
            <a:off x="10827839" y="4200797"/>
            <a:ext cx="2462597" cy="2462598"/>
          </a:xfrm>
          <a:prstGeom prst="roundRect">
            <a:avLst>
              <a:gd name="adj" fmla="val 30000"/>
            </a:avLst>
          </a:prstGeom>
          <a:ln w="12700">
            <a:solidFill>
              <a:srgbClr val="C3C7C3"/>
            </a:solidFill>
            <a:miter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7" name="Rounded Rectangle">
            <a:extLst>
              <a:ext uri="{FF2B5EF4-FFF2-40B4-BE49-F238E27FC236}">
                <a16:creationId xmlns:a16="http://schemas.microsoft.com/office/drawing/2014/main" xmlns="" id="{11F631B0-A888-4102-9F33-87559541B412}"/>
              </a:ext>
            </a:extLst>
          </p:cNvPr>
          <p:cNvSpPr/>
          <p:nvPr/>
        </p:nvSpPr>
        <p:spPr>
          <a:xfrm rot="18900000">
            <a:off x="10827839" y="2260906"/>
            <a:ext cx="2462597" cy="2462598"/>
          </a:xfrm>
          <a:prstGeom prst="roundRect">
            <a:avLst>
              <a:gd name="adj" fmla="val 30000"/>
            </a:avLst>
          </a:prstGeom>
          <a:ln w="12700">
            <a:solidFill>
              <a:srgbClr val="E2BB19"/>
            </a:solidFill>
            <a:miter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Rounded Rectangle">
            <a:extLst>
              <a:ext uri="{FF2B5EF4-FFF2-40B4-BE49-F238E27FC236}">
                <a16:creationId xmlns:a16="http://schemas.microsoft.com/office/drawing/2014/main" xmlns="" id="{A8BEE948-8C28-4BA4-BEB7-F40B97A7C67B}"/>
              </a:ext>
            </a:extLst>
          </p:cNvPr>
          <p:cNvSpPr/>
          <p:nvPr/>
        </p:nvSpPr>
        <p:spPr>
          <a:xfrm rot="18900000">
            <a:off x="10827839" y="317971"/>
            <a:ext cx="2462597" cy="2462598"/>
          </a:xfrm>
          <a:prstGeom prst="roundRect">
            <a:avLst>
              <a:gd name="adj" fmla="val 30000"/>
            </a:avLst>
          </a:prstGeom>
          <a:ln w="12700">
            <a:solidFill>
              <a:srgbClr val="385539"/>
            </a:solidFill>
            <a:miter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9" name="Rounded Rectangle">
            <a:extLst>
              <a:ext uri="{FF2B5EF4-FFF2-40B4-BE49-F238E27FC236}">
                <a16:creationId xmlns:a16="http://schemas.microsoft.com/office/drawing/2014/main" xmlns="" id="{A9F23888-DE98-4F66-A343-EF296DB5ED40}"/>
              </a:ext>
            </a:extLst>
          </p:cNvPr>
          <p:cNvSpPr/>
          <p:nvPr/>
        </p:nvSpPr>
        <p:spPr>
          <a:xfrm rot="18900000">
            <a:off x="9992839" y="317970"/>
            <a:ext cx="2462597" cy="2462598"/>
          </a:xfrm>
          <a:prstGeom prst="roundRect">
            <a:avLst>
              <a:gd name="adj" fmla="val 30000"/>
            </a:avLst>
          </a:prstGeom>
          <a:gradFill>
            <a:gsLst>
              <a:gs pos="0">
                <a:srgbClr val="E2BB19"/>
              </a:gs>
              <a:gs pos="100000">
                <a:srgbClr val="127A0E">
                  <a:alpha val="80000"/>
                </a:srgbClr>
              </a:gs>
            </a:gsLst>
            <a:lin ang="2700000"/>
          </a:gra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TextBox 151">
            <a:extLst>
              <a:ext uri="{FF2B5EF4-FFF2-40B4-BE49-F238E27FC236}">
                <a16:creationId xmlns:a16="http://schemas.microsoft.com/office/drawing/2014/main" xmlns="" id="{41997858-088E-4C09-9804-DD8C2A63E446}"/>
              </a:ext>
            </a:extLst>
          </p:cNvPr>
          <p:cNvSpPr txBox="1"/>
          <p:nvPr/>
        </p:nvSpPr>
        <p:spPr>
          <a:xfrm>
            <a:off x="619806" y="908720"/>
            <a:ext cx="10660769" cy="793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>
            <a:lvl1pPr>
              <a:defRPr sz="24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b="1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O Brasil está envelhecendo rapidamente </a:t>
            </a:r>
          </a:p>
          <a:p>
            <a:r>
              <a:rPr lang="pt-BR" b="1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É insustentável manter o sistema atual</a:t>
            </a:r>
            <a:endParaRPr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ectangle">
            <a:extLst>
              <a:ext uri="{FF2B5EF4-FFF2-40B4-BE49-F238E27FC236}">
                <a16:creationId xmlns:a16="http://schemas.microsoft.com/office/drawing/2014/main" xmlns="" id="{1F009CC3-FFA5-4288-9572-2DB2E406855D}"/>
              </a:ext>
            </a:extLst>
          </p:cNvPr>
          <p:cNvSpPr/>
          <p:nvPr/>
        </p:nvSpPr>
        <p:spPr>
          <a:xfrm>
            <a:off x="567039" y="1819423"/>
            <a:ext cx="691244" cy="25401"/>
          </a:xfrm>
          <a:prstGeom prst="rect">
            <a:avLst/>
          </a:prstGeom>
          <a:gradFill>
            <a:gsLst>
              <a:gs pos="0">
                <a:srgbClr val="183C17">
                  <a:alpha val="80000"/>
                </a:srgbClr>
              </a:gs>
              <a:gs pos="100000">
                <a:srgbClr val="E2BB19"/>
              </a:gs>
            </a:gsLst>
            <a:lin ang="1375190"/>
          </a:gra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Text Box 36" descr="TextBox 33">
            <a:extLst>
              <a:ext uri="{FF2B5EF4-FFF2-40B4-BE49-F238E27FC236}">
                <a16:creationId xmlns:a16="http://schemas.microsoft.com/office/drawing/2014/main" xmlns="" id="{95ABD45B-EE6D-4FC4-9A74-28510DAD30C5}"/>
              </a:ext>
            </a:extLst>
          </p:cNvPr>
          <p:cNvSpPr txBox="1">
            <a:spLocks/>
          </p:cNvSpPr>
          <p:nvPr/>
        </p:nvSpPr>
        <p:spPr bwMode="auto">
          <a:xfrm>
            <a:off x="511175" y="312738"/>
            <a:ext cx="119712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22860" tIns="22860" rIns="22860" bIns="22860">
            <a:spAutoFit/>
          </a:bodyPr>
          <a:lstStyle>
            <a:lvl1pPr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1100" dirty="0">
                <a:solidFill>
                  <a:srgbClr val="333B3B"/>
                </a:solidFill>
                <a:latin typeface="+mn-lt"/>
                <a:sym typeface="Helvetica" panose="020B0604020202020204" pitchFamily="34" charset="0"/>
              </a:rPr>
              <a:t>NOVA PREVIDÊNCIA</a:t>
            </a:r>
          </a:p>
        </p:txBody>
      </p:sp>
      <p:sp>
        <p:nvSpPr>
          <p:cNvPr id="15" name="TextBox 151">
            <a:extLst>
              <a:ext uri="{FF2B5EF4-FFF2-40B4-BE49-F238E27FC236}">
                <a16:creationId xmlns:a16="http://schemas.microsoft.com/office/drawing/2014/main" xmlns="" id="{F0A53E09-8440-46E5-BA26-4FCEC98C675C}"/>
              </a:ext>
            </a:extLst>
          </p:cNvPr>
          <p:cNvSpPr txBox="1"/>
          <p:nvPr/>
        </p:nvSpPr>
        <p:spPr>
          <a:xfrm>
            <a:off x="912661" y="2702138"/>
            <a:ext cx="647521" cy="31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>
            <a:lvl1pPr>
              <a:defRPr sz="16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/>
              <a:t>1980</a:t>
            </a:r>
            <a:endParaRPr dirty="0"/>
          </a:p>
        </p:txBody>
      </p:sp>
      <p:sp>
        <p:nvSpPr>
          <p:cNvPr id="16" name="TextBox 151">
            <a:extLst>
              <a:ext uri="{FF2B5EF4-FFF2-40B4-BE49-F238E27FC236}">
                <a16:creationId xmlns:a16="http://schemas.microsoft.com/office/drawing/2014/main" xmlns="" id="{DECDB93D-686F-4A1C-9525-931547041272}"/>
              </a:ext>
            </a:extLst>
          </p:cNvPr>
          <p:cNvSpPr txBox="1"/>
          <p:nvPr/>
        </p:nvSpPr>
        <p:spPr>
          <a:xfrm>
            <a:off x="923302" y="3601755"/>
            <a:ext cx="647521" cy="31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>
            <a:lvl1pPr>
              <a:defRPr sz="16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/>
              <a:t>2000</a:t>
            </a:r>
            <a:endParaRPr dirty="0"/>
          </a:p>
        </p:txBody>
      </p:sp>
      <p:sp>
        <p:nvSpPr>
          <p:cNvPr id="17" name="TextBox 151">
            <a:extLst>
              <a:ext uri="{FF2B5EF4-FFF2-40B4-BE49-F238E27FC236}">
                <a16:creationId xmlns:a16="http://schemas.microsoft.com/office/drawing/2014/main" xmlns="" id="{985D7C13-0A72-46DF-A81F-EB7853DF76E1}"/>
              </a:ext>
            </a:extLst>
          </p:cNvPr>
          <p:cNvSpPr txBox="1"/>
          <p:nvPr/>
        </p:nvSpPr>
        <p:spPr>
          <a:xfrm>
            <a:off x="923302" y="4558679"/>
            <a:ext cx="647521" cy="31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>
            <a:lvl1pPr>
              <a:defRPr sz="16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/>
              <a:t>2020</a:t>
            </a:r>
            <a:endParaRPr dirty="0"/>
          </a:p>
        </p:txBody>
      </p:sp>
      <p:sp>
        <p:nvSpPr>
          <p:cNvPr id="18" name="TextBox 151">
            <a:extLst>
              <a:ext uri="{FF2B5EF4-FFF2-40B4-BE49-F238E27FC236}">
                <a16:creationId xmlns:a16="http://schemas.microsoft.com/office/drawing/2014/main" xmlns="" id="{ADA8018E-51D9-4BD5-AED2-6A24E9B88A85}"/>
              </a:ext>
            </a:extLst>
          </p:cNvPr>
          <p:cNvSpPr txBox="1"/>
          <p:nvPr/>
        </p:nvSpPr>
        <p:spPr>
          <a:xfrm>
            <a:off x="923302" y="5467859"/>
            <a:ext cx="647521" cy="31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>
            <a:lvl1pPr>
              <a:defRPr sz="16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/>
              <a:t>2060</a:t>
            </a:r>
            <a:endParaRPr dirty="0"/>
          </a:p>
        </p:txBody>
      </p:sp>
      <p:sp>
        <p:nvSpPr>
          <p:cNvPr id="19" name="Rectangle">
            <a:extLst>
              <a:ext uri="{FF2B5EF4-FFF2-40B4-BE49-F238E27FC236}">
                <a16:creationId xmlns:a16="http://schemas.microsoft.com/office/drawing/2014/main" xmlns="" id="{E6BBBA40-1E5C-4409-9109-5ED5E343A5CB}"/>
              </a:ext>
            </a:extLst>
          </p:cNvPr>
          <p:cNvSpPr/>
          <p:nvPr/>
        </p:nvSpPr>
        <p:spPr>
          <a:xfrm rot="5400000" flipV="1">
            <a:off x="91023" y="4236220"/>
            <a:ext cx="3436821" cy="27326"/>
          </a:xfrm>
          <a:prstGeom prst="rect">
            <a:avLst/>
          </a:prstGeom>
          <a:gradFill>
            <a:gsLst>
              <a:gs pos="0">
                <a:srgbClr val="183C17">
                  <a:alpha val="80000"/>
                </a:srgbClr>
              </a:gs>
              <a:gs pos="100000">
                <a:srgbClr val="E2BB19"/>
              </a:gs>
            </a:gsLst>
            <a:lin ang="1375190"/>
          </a:gra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pic>
        <p:nvPicPr>
          <p:cNvPr id="20" name="Imagem 6" descr="Imagem 6">
            <a:extLst>
              <a:ext uri="{FF2B5EF4-FFF2-40B4-BE49-F238E27FC236}">
                <a16:creationId xmlns:a16="http://schemas.microsoft.com/office/drawing/2014/main" xmlns="" id="{D7AE0CD1-FF20-45A8-ADED-5D1BF13007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88358" y="242088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Imagem 6" descr="Imagem 6">
            <a:extLst>
              <a:ext uri="{FF2B5EF4-FFF2-40B4-BE49-F238E27FC236}">
                <a16:creationId xmlns:a16="http://schemas.microsoft.com/office/drawing/2014/main" xmlns="" id="{DF5D8B14-BBB2-404D-9619-E56EC49244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94070" y="243046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Imagem 6" descr="Imagem 6">
            <a:extLst>
              <a:ext uri="{FF2B5EF4-FFF2-40B4-BE49-F238E27FC236}">
                <a16:creationId xmlns:a16="http://schemas.microsoft.com/office/drawing/2014/main" xmlns="" id="{7E14171D-4304-410B-BAAB-2B79004681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99781" y="243046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Imagem 6" descr="Imagem 6">
            <a:extLst>
              <a:ext uri="{FF2B5EF4-FFF2-40B4-BE49-F238E27FC236}">
                <a16:creationId xmlns:a16="http://schemas.microsoft.com/office/drawing/2014/main" xmlns="" id="{1BDD95D6-FE3F-4256-B86F-9C36E0E2EC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05492" y="243046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" name="Imagem 6" descr="Imagem 6">
            <a:extLst>
              <a:ext uri="{FF2B5EF4-FFF2-40B4-BE49-F238E27FC236}">
                <a16:creationId xmlns:a16="http://schemas.microsoft.com/office/drawing/2014/main" xmlns="" id="{48F26DE0-30DA-4494-AF93-75388A5D4C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11202" y="243046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" name="Imagem 6" descr="Imagem 6">
            <a:extLst>
              <a:ext uri="{FF2B5EF4-FFF2-40B4-BE49-F238E27FC236}">
                <a16:creationId xmlns:a16="http://schemas.microsoft.com/office/drawing/2014/main" xmlns="" id="{68B67270-41E5-4FE2-A8B7-C93C1AB43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16913" y="243046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" name="Imagem 6" descr="Imagem 6">
            <a:extLst>
              <a:ext uri="{FF2B5EF4-FFF2-40B4-BE49-F238E27FC236}">
                <a16:creationId xmlns:a16="http://schemas.microsoft.com/office/drawing/2014/main" xmlns="" id="{3475608E-8C1A-4C77-9B8B-FFCECDBE37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48798" y="243046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Imagem 6" descr="Imagem 6">
            <a:extLst>
              <a:ext uri="{FF2B5EF4-FFF2-40B4-BE49-F238E27FC236}">
                <a16:creationId xmlns:a16="http://schemas.microsoft.com/office/drawing/2014/main" xmlns="" id="{6C8EA3D9-CAAC-4DB5-8403-9CFBAA9836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54509" y="243046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" name="Imagem 6" descr="Imagem 6">
            <a:extLst>
              <a:ext uri="{FF2B5EF4-FFF2-40B4-BE49-F238E27FC236}">
                <a16:creationId xmlns:a16="http://schemas.microsoft.com/office/drawing/2014/main" xmlns="" id="{2C4EE4A7-32F4-46A5-AAA7-AF45CF1049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47132" y="243046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6" name="Imagem 6" descr="Imagem 6">
            <a:extLst>
              <a:ext uri="{FF2B5EF4-FFF2-40B4-BE49-F238E27FC236}">
                <a16:creationId xmlns:a16="http://schemas.microsoft.com/office/drawing/2014/main" xmlns="" id="{7B0F4788-9906-4004-8D8A-92CC26144A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52842" y="243046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7" name="Imagem 6" descr="Imagem 6">
            <a:extLst>
              <a:ext uri="{FF2B5EF4-FFF2-40B4-BE49-F238E27FC236}">
                <a16:creationId xmlns:a16="http://schemas.microsoft.com/office/drawing/2014/main" xmlns="" id="{56C71B6D-E2E6-49E7-B87F-3DB0CFBB2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58553" y="243046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Imagem 6" descr="Imagem 6">
            <a:extLst>
              <a:ext uri="{FF2B5EF4-FFF2-40B4-BE49-F238E27FC236}">
                <a16:creationId xmlns:a16="http://schemas.microsoft.com/office/drawing/2014/main" xmlns="" id="{3FA748F6-7A4C-48A8-A0D1-AA1459CA81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64264" y="243046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Imagem 6" descr="Imagem 6">
            <a:extLst>
              <a:ext uri="{FF2B5EF4-FFF2-40B4-BE49-F238E27FC236}">
                <a16:creationId xmlns:a16="http://schemas.microsoft.com/office/drawing/2014/main" xmlns="" id="{6A1EA759-8EDA-4FC6-BE5B-2AF3B59D39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56887" y="243046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Imagem 6" descr="Imagem 6">
            <a:extLst>
              <a:ext uri="{FF2B5EF4-FFF2-40B4-BE49-F238E27FC236}">
                <a16:creationId xmlns:a16="http://schemas.microsoft.com/office/drawing/2014/main" xmlns="" id="{2D074815-9847-4570-ADD0-55B11F9581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62597" y="2430468"/>
            <a:ext cx="422202" cy="793281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TextBox 151">
            <a:extLst>
              <a:ext uri="{FF2B5EF4-FFF2-40B4-BE49-F238E27FC236}">
                <a16:creationId xmlns:a16="http://schemas.microsoft.com/office/drawing/2014/main" xmlns="" id="{52BFC073-87DF-46FF-846C-789C14E13FA3}"/>
              </a:ext>
            </a:extLst>
          </p:cNvPr>
          <p:cNvSpPr txBox="1"/>
          <p:nvPr/>
        </p:nvSpPr>
        <p:spPr>
          <a:xfrm>
            <a:off x="8043940" y="2672491"/>
            <a:ext cx="647521" cy="31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>
            <a:lvl1pPr>
              <a:defRPr sz="16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/>
              <a:t>14</a:t>
            </a:r>
            <a:endParaRPr dirty="0"/>
          </a:p>
        </p:txBody>
      </p:sp>
      <p:pic>
        <p:nvPicPr>
          <p:cNvPr id="42" name="Imagem 6" descr="Imagem 6">
            <a:extLst>
              <a:ext uri="{FF2B5EF4-FFF2-40B4-BE49-F238E27FC236}">
                <a16:creationId xmlns:a16="http://schemas.microsoft.com/office/drawing/2014/main" xmlns="" id="{AFB0B48B-0CC4-4BA7-A2F3-AD1648F205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88358" y="335020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43" name="Imagem 6" descr="Imagem 6">
            <a:extLst>
              <a:ext uri="{FF2B5EF4-FFF2-40B4-BE49-F238E27FC236}">
                <a16:creationId xmlns:a16="http://schemas.microsoft.com/office/drawing/2014/main" xmlns="" id="{A29DED89-8840-4ACF-9339-48B5E23BF3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94070" y="335978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44" name="Imagem 6" descr="Imagem 6">
            <a:extLst>
              <a:ext uri="{FF2B5EF4-FFF2-40B4-BE49-F238E27FC236}">
                <a16:creationId xmlns:a16="http://schemas.microsoft.com/office/drawing/2014/main" xmlns="" id="{E329DE7E-99B4-40D1-BAA8-94457A1112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99781" y="335978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Imagem 6" descr="Imagem 6">
            <a:extLst>
              <a:ext uri="{FF2B5EF4-FFF2-40B4-BE49-F238E27FC236}">
                <a16:creationId xmlns:a16="http://schemas.microsoft.com/office/drawing/2014/main" xmlns="" id="{552ED37B-5BAB-4D2C-BC11-032BE4BF45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05492" y="335978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46" name="Imagem 6" descr="Imagem 6">
            <a:extLst>
              <a:ext uri="{FF2B5EF4-FFF2-40B4-BE49-F238E27FC236}">
                <a16:creationId xmlns:a16="http://schemas.microsoft.com/office/drawing/2014/main" xmlns="" id="{AEE3E53D-2D90-4A65-AADC-692303CC2E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11202" y="335978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47" name="Imagem 6" descr="Imagem 6">
            <a:extLst>
              <a:ext uri="{FF2B5EF4-FFF2-40B4-BE49-F238E27FC236}">
                <a16:creationId xmlns:a16="http://schemas.microsoft.com/office/drawing/2014/main" xmlns="" id="{D1B4651A-212B-4BD9-83E5-DD8CC5A7CF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16913" y="335978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48" name="Imagem 6" descr="Imagem 6">
            <a:extLst>
              <a:ext uri="{FF2B5EF4-FFF2-40B4-BE49-F238E27FC236}">
                <a16:creationId xmlns:a16="http://schemas.microsoft.com/office/drawing/2014/main" xmlns="" id="{D2CABCD5-455C-4D32-9D15-2F27F734AB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48798" y="335978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49" name="Imagem 6" descr="Imagem 6">
            <a:extLst>
              <a:ext uri="{FF2B5EF4-FFF2-40B4-BE49-F238E27FC236}">
                <a16:creationId xmlns:a16="http://schemas.microsoft.com/office/drawing/2014/main" xmlns="" id="{198F8ABF-7B5F-422E-971C-EA82E15D58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54509" y="335978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50" name="Imagem 6" descr="Imagem 6">
            <a:extLst>
              <a:ext uri="{FF2B5EF4-FFF2-40B4-BE49-F238E27FC236}">
                <a16:creationId xmlns:a16="http://schemas.microsoft.com/office/drawing/2014/main" xmlns="" id="{EA575EE1-D27C-487B-BD99-4F7D6F3083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47132" y="335978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51" name="Imagem 6" descr="Imagem 6">
            <a:extLst>
              <a:ext uri="{FF2B5EF4-FFF2-40B4-BE49-F238E27FC236}">
                <a16:creationId xmlns:a16="http://schemas.microsoft.com/office/drawing/2014/main" xmlns="" id="{D9B2BACE-7238-4F35-A0F9-68162E56E7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52842" y="335978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52" name="Imagem 6" descr="Imagem 6">
            <a:extLst>
              <a:ext uri="{FF2B5EF4-FFF2-40B4-BE49-F238E27FC236}">
                <a16:creationId xmlns:a16="http://schemas.microsoft.com/office/drawing/2014/main" xmlns="" id="{3E7738E7-C573-4502-B290-B4A673DA6A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81910" y="3359788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53" name="Imagem 6" descr="Imagem 6">
            <a:extLst>
              <a:ext uri="{FF2B5EF4-FFF2-40B4-BE49-F238E27FC236}">
                <a16:creationId xmlns:a16="http://schemas.microsoft.com/office/drawing/2014/main" xmlns="" id="{44541928-428B-4075-B9F0-ABB83998F3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88358" y="4279527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54" name="Imagem 6" descr="Imagem 6">
            <a:extLst>
              <a:ext uri="{FF2B5EF4-FFF2-40B4-BE49-F238E27FC236}">
                <a16:creationId xmlns:a16="http://schemas.microsoft.com/office/drawing/2014/main" xmlns="" id="{5401BE3E-3191-4138-B95C-AEB34C6998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94070" y="4289107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55" name="Imagem 6" descr="Imagem 6">
            <a:extLst>
              <a:ext uri="{FF2B5EF4-FFF2-40B4-BE49-F238E27FC236}">
                <a16:creationId xmlns:a16="http://schemas.microsoft.com/office/drawing/2014/main" xmlns="" id="{464C0DEC-AAEB-43BD-BB3C-BAFF18651D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99781" y="4289107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56" name="Imagem 6" descr="Imagem 6">
            <a:extLst>
              <a:ext uri="{FF2B5EF4-FFF2-40B4-BE49-F238E27FC236}">
                <a16:creationId xmlns:a16="http://schemas.microsoft.com/office/drawing/2014/main" xmlns="" id="{7110A467-E177-4DD3-9642-B136F1327B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05492" y="4289107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57" name="Imagem 6" descr="Imagem 6">
            <a:extLst>
              <a:ext uri="{FF2B5EF4-FFF2-40B4-BE49-F238E27FC236}">
                <a16:creationId xmlns:a16="http://schemas.microsoft.com/office/drawing/2014/main" xmlns="" id="{108DD0CA-5EAD-4F9C-952F-405D8294EB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11202" y="4289107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58" name="Imagem 6" descr="Imagem 6">
            <a:extLst>
              <a:ext uri="{FF2B5EF4-FFF2-40B4-BE49-F238E27FC236}">
                <a16:creationId xmlns:a16="http://schemas.microsoft.com/office/drawing/2014/main" xmlns="" id="{24E714E5-4AA4-49AC-B63B-2319F6D0BD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16913" y="4289107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59" name="Imagem 6" descr="Imagem 6">
            <a:extLst>
              <a:ext uri="{FF2B5EF4-FFF2-40B4-BE49-F238E27FC236}">
                <a16:creationId xmlns:a16="http://schemas.microsoft.com/office/drawing/2014/main" xmlns="" id="{C4281D5F-6599-4109-A7BE-8A3EF163AA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48798" y="4289107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75" name="Imagem 6" descr="Imagem 6">
            <a:extLst>
              <a:ext uri="{FF2B5EF4-FFF2-40B4-BE49-F238E27FC236}">
                <a16:creationId xmlns:a16="http://schemas.microsoft.com/office/drawing/2014/main" xmlns="" id="{7F7D7234-BA7C-4943-8F7A-F3E352DA61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88358" y="5218426"/>
            <a:ext cx="422202" cy="793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76" name="Imagem 6" descr="Imagem 6">
            <a:extLst>
              <a:ext uri="{FF2B5EF4-FFF2-40B4-BE49-F238E27FC236}">
                <a16:creationId xmlns:a16="http://schemas.microsoft.com/office/drawing/2014/main" xmlns="" id="{C569DE11-6124-4659-AD84-2B6118F24C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94070" y="5228007"/>
            <a:ext cx="422202" cy="793281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TextBox 151">
            <a:extLst>
              <a:ext uri="{FF2B5EF4-FFF2-40B4-BE49-F238E27FC236}">
                <a16:creationId xmlns:a16="http://schemas.microsoft.com/office/drawing/2014/main" xmlns="" id="{94E382B0-057A-4049-95E1-C31FCABEE8E3}"/>
              </a:ext>
            </a:extLst>
          </p:cNvPr>
          <p:cNvSpPr txBox="1"/>
          <p:nvPr/>
        </p:nvSpPr>
        <p:spPr>
          <a:xfrm>
            <a:off x="7104663" y="3601755"/>
            <a:ext cx="647521" cy="31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>
            <a:lvl1pPr>
              <a:defRPr sz="16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/>
              <a:t>11,5</a:t>
            </a:r>
            <a:endParaRPr dirty="0"/>
          </a:p>
        </p:txBody>
      </p:sp>
      <p:sp>
        <p:nvSpPr>
          <p:cNvPr id="87" name="TextBox 151">
            <a:extLst>
              <a:ext uri="{FF2B5EF4-FFF2-40B4-BE49-F238E27FC236}">
                <a16:creationId xmlns:a16="http://schemas.microsoft.com/office/drawing/2014/main" xmlns="" id="{B16C3E1E-62ED-4F90-B375-9BCF71F11B94}"/>
              </a:ext>
            </a:extLst>
          </p:cNvPr>
          <p:cNvSpPr txBox="1"/>
          <p:nvPr/>
        </p:nvSpPr>
        <p:spPr>
          <a:xfrm>
            <a:off x="5373033" y="4558679"/>
            <a:ext cx="647521" cy="31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>
            <a:lvl1pPr>
              <a:defRPr sz="16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/>
              <a:t>7</a:t>
            </a:r>
            <a:endParaRPr dirty="0"/>
          </a:p>
        </p:txBody>
      </p:sp>
      <p:sp>
        <p:nvSpPr>
          <p:cNvPr id="88" name="TextBox 151">
            <a:extLst>
              <a:ext uri="{FF2B5EF4-FFF2-40B4-BE49-F238E27FC236}">
                <a16:creationId xmlns:a16="http://schemas.microsoft.com/office/drawing/2014/main" xmlns="" id="{45331167-4632-46C7-8F3B-60BB58E7BD6C}"/>
              </a:ext>
            </a:extLst>
          </p:cNvPr>
          <p:cNvSpPr txBox="1"/>
          <p:nvPr/>
        </p:nvSpPr>
        <p:spPr>
          <a:xfrm>
            <a:off x="3252868" y="5467859"/>
            <a:ext cx="647521" cy="31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>
            <a:lvl1pPr>
              <a:defRPr sz="16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pt-BR" dirty="0"/>
              <a:t>2,35</a:t>
            </a:r>
          </a:p>
        </p:txBody>
      </p:sp>
      <p:sp>
        <p:nvSpPr>
          <p:cNvPr id="89" name="Retângulo 88">
            <a:extLst>
              <a:ext uri="{FF2B5EF4-FFF2-40B4-BE49-F238E27FC236}">
                <a16:creationId xmlns:a16="http://schemas.microsoft.com/office/drawing/2014/main" xmlns="" id="{62426BB0-32BC-4C3A-B383-EE338280DCC7}"/>
              </a:ext>
            </a:extLst>
          </p:cNvPr>
          <p:cNvSpPr/>
          <p:nvPr/>
        </p:nvSpPr>
        <p:spPr bwMode="auto">
          <a:xfrm>
            <a:off x="6893010" y="3350208"/>
            <a:ext cx="211102" cy="881888"/>
          </a:xfrm>
          <a:prstGeom prst="rect">
            <a:avLst/>
          </a:prstGeom>
          <a:solidFill>
            <a:srgbClr val="FFFFFF">
              <a:alpha val="80000"/>
            </a:srgbClr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xmlns="" id="{C6C2F1DC-B852-4663-A490-F2FE42EFD38F}"/>
              </a:ext>
            </a:extLst>
          </p:cNvPr>
          <p:cNvGrpSpPr/>
          <p:nvPr/>
        </p:nvGrpSpPr>
        <p:grpSpPr>
          <a:xfrm>
            <a:off x="7673698" y="5260507"/>
            <a:ext cx="3431582" cy="870264"/>
            <a:chOff x="6668078" y="5301208"/>
            <a:chExt cx="3431582" cy="870264"/>
          </a:xfrm>
        </p:grpSpPr>
        <p:grpSp>
          <p:nvGrpSpPr>
            <p:cNvPr id="3" name="Agrupar 2">
              <a:extLst>
                <a:ext uri="{FF2B5EF4-FFF2-40B4-BE49-F238E27FC236}">
                  <a16:creationId xmlns:a16="http://schemas.microsoft.com/office/drawing/2014/main" xmlns="" id="{F31D1386-0825-4CC7-848E-718B05760990}"/>
                </a:ext>
              </a:extLst>
            </p:cNvPr>
            <p:cNvGrpSpPr/>
            <p:nvPr/>
          </p:nvGrpSpPr>
          <p:grpSpPr>
            <a:xfrm>
              <a:off x="6668078" y="5445224"/>
              <a:ext cx="531823" cy="591763"/>
              <a:chOff x="6926262" y="5579709"/>
              <a:chExt cx="273639" cy="273639"/>
            </a:xfrm>
          </p:grpSpPr>
          <p:pic>
            <p:nvPicPr>
              <p:cNvPr id="91" name="Imagem 6" descr="Imagem 6">
                <a:extLst>
                  <a:ext uri="{FF2B5EF4-FFF2-40B4-BE49-F238E27FC236}">
                    <a16:creationId xmlns:a16="http://schemas.microsoft.com/office/drawing/2014/main" xmlns="" id="{492064DD-8355-49D5-9863-36F882E7FA5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/>
              </a:blip>
              <a:srcRect b="56438"/>
              <a:stretch/>
            </p:blipFill>
            <p:spPr>
              <a:xfrm>
                <a:off x="6938580" y="5579709"/>
                <a:ext cx="244737" cy="273639"/>
              </a:xfrm>
              <a:prstGeom prst="rect">
                <a:avLst/>
              </a:prstGeom>
              <a:ln w="12700">
                <a:miter lim="400000"/>
              </a:ln>
            </p:spPr>
          </p:pic>
          <p:sp>
            <p:nvSpPr>
              <p:cNvPr id="90" name="Retângulo 89">
                <a:extLst>
                  <a:ext uri="{FF2B5EF4-FFF2-40B4-BE49-F238E27FC236}">
                    <a16:creationId xmlns:a16="http://schemas.microsoft.com/office/drawing/2014/main" xmlns="" id="{10926336-E52D-4CE7-9A6F-3E9C8F858D57}"/>
                  </a:ext>
                </a:extLst>
              </p:cNvPr>
              <p:cNvSpPr/>
              <p:nvPr/>
            </p:nvSpPr>
            <p:spPr bwMode="auto">
              <a:xfrm>
                <a:off x="6926262" y="5579709"/>
                <a:ext cx="273639" cy="273639"/>
              </a:xfrm>
              <a:prstGeom prst="rect">
                <a:avLst/>
              </a:prstGeom>
              <a:noFill/>
              <a:ln w="12700" cap="flat" cmpd="sng" algn="ctr">
                <a:solidFill>
                  <a:srgbClr val="FFC0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t-BR" sz="1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  <p:sp>
          <p:nvSpPr>
            <p:cNvPr id="92" name="TextBox 151">
              <a:extLst>
                <a:ext uri="{FF2B5EF4-FFF2-40B4-BE49-F238E27FC236}">
                  <a16:creationId xmlns:a16="http://schemas.microsoft.com/office/drawing/2014/main" xmlns="" id="{2D9104B9-4489-4A2B-98D4-A7DF728356F5}"/>
                </a:ext>
              </a:extLst>
            </p:cNvPr>
            <p:cNvSpPr txBox="1"/>
            <p:nvPr/>
          </p:nvSpPr>
          <p:spPr>
            <a:xfrm>
              <a:off x="7319719" y="5301208"/>
              <a:ext cx="2779941" cy="87026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9" rIns="45719"/>
            <a:lstStyle>
              <a:lvl1pPr>
                <a:defRPr sz="16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pt-BR" sz="1800" dirty="0"/>
                <a:t>N° de pessoas em idade ativa (15 a 64 anos) em relação a cada idoso (65+).</a:t>
              </a:r>
              <a:endParaRPr sz="1800" dirty="0"/>
            </a:p>
          </p:txBody>
        </p:sp>
      </p:grpSp>
      <p:pic>
        <p:nvPicPr>
          <p:cNvPr id="60" name="Imagem 6" descr="Imagem 6">
            <a:extLst>
              <a:ext uri="{FF2B5EF4-FFF2-40B4-BE49-F238E27FC236}">
                <a16:creationId xmlns:a16="http://schemas.microsoft.com/office/drawing/2014/main" xmlns="" id="{B8404613-5391-4BCC-862A-5F14CED81A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49862" y="3356992"/>
            <a:ext cx="422202" cy="79328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15005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3" descr="Rectangle 9">
            <a:extLst>
              <a:ext uri="{FF2B5EF4-FFF2-40B4-BE49-F238E27FC236}">
                <a16:creationId xmlns:a16="http://schemas.microsoft.com/office/drawing/2014/main" xmlns="" id="{FD83DEDE-7322-FE4D-9669-745C56C25CAD}"/>
              </a:ext>
            </a:extLst>
          </p:cNvPr>
          <p:cNvSpPr>
            <a:spLocks/>
          </p:cNvSpPr>
          <p:nvPr/>
        </p:nvSpPr>
        <p:spPr bwMode="auto">
          <a:xfrm>
            <a:off x="4511824" y="0"/>
            <a:ext cx="7680176" cy="6858000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 eaLnBrk="1"/>
            <a:endParaRPr lang="pt-BR" altLang="pt-BR"/>
          </a:p>
        </p:txBody>
      </p:sp>
      <p:sp>
        <p:nvSpPr>
          <p:cNvPr id="12483" name="Text Box 195" descr="Título 1">
            <a:extLst>
              <a:ext uri="{FF2B5EF4-FFF2-40B4-BE49-F238E27FC236}">
                <a16:creationId xmlns:a16="http://schemas.microsoft.com/office/drawing/2014/main" xmlns="" id="{C5D6BB8B-166C-4072-A037-5EED4470F208}"/>
              </a:ext>
            </a:extLst>
          </p:cNvPr>
          <p:cNvSpPr txBox="1">
            <a:spLocks/>
          </p:cNvSpPr>
          <p:nvPr/>
        </p:nvSpPr>
        <p:spPr bwMode="auto">
          <a:xfrm>
            <a:off x="588285" y="3861049"/>
            <a:ext cx="2267356" cy="1909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 anchor="b"/>
          <a:lstStyle>
            <a:lvl1pPr marL="334963" indent="-334963" defTabSz="8953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8953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8953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8953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8953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buSzPct val="100000"/>
              <a:buFont typeface="Arial" panose="020B0604020202020204" pitchFamily="34" charset="0"/>
              <a:buChar char="•"/>
            </a:pPr>
            <a:r>
              <a:rPr lang="pt-BR" altLang="pt-BR" sz="1400" dirty="0">
                <a:latin typeface="Helvetica" pitchFamily="2" charset="0"/>
                <a:cs typeface="Arial" panose="020B0604020202020204" pitchFamily="34" charset="0"/>
                <a:sym typeface="Arial" panose="020B0604020202020204" pitchFamily="34" charset="0"/>
              </a:rPr>
              <a:t>Rurais representam 32% dos benefícios e respondem por 58% do </a:t>
            </a:r>
            <a:r>
              <a:rPr lang="pt-BR" altLang="pt-BR" sz="1400" dirty="0" err="1">
                <a:latin typeface="Helvetica" pitchFamily="2" charset="0"/>
                <a:cs typeface="Arial" panose="020B0604020202020204" pitchFamily="34" charset="0"/>
                <a:sym typeface="Arial" panose="020B0604020202020204" pitchFamily="34" charset="0"/>
              </a:rPr>
              <a:t>deficit</a:t>
            </a:r>
            <a:r>
              <a:rPr lang="pt-BR" altLang="pt-BR" sz="1400" dirty="0">
                <a:latin typeface="Helvetica" pitchFamily="2" charset="0"/>
                <a:cs typeface="Arial" panose="020B0604020202020204" pitchFamily="34" charset="0"/>
                <a:sym typeface="Arial" panose="020B0604020202020204" pitchFamily="34" charset="0"/>
              </a:rPr>
              <a:t> do INSS</a:t>
            </a:r>
            <a:endParaRPr lang="pt-BR" altLang="pt-BR" sz="1400" dirty="0">
              <a:latin typeface="Helvetica" pitchFamily="2" charset="0"/>
              <a:cs typeface="Calibri Light" panose="020F0302020204030204" pitchFamily="34" charset="0"/>
              <a:sym typeface="Calibri Light" panose="020F0302020204030204" pitchFamily="34" charset="0"/>
            </a:endParaRPr>
          </a:p>
          <a:p>
            <a:pPr eaLnBrk="1">
              <a:spcBef>
                <a:spcPts val="1100"/>
              </a:spcBef>
              <a:buSzPct val="100000"/>
              <a:buFont typeface="Arial" panose="020B0604020202020204" pitchFamily="34" charset="0"/>
              <a:buChar char="•"/>
            </a:pPr>
            <a:r>
              <a:rPr lang="pt-BR" altLang="pt-BR" sz="1400" dirty="0">
                <a:latin typeface="Helvetica" pitchFamily="2" charset="0"/>
                <a:cs typeface="Arial" panose="020B0604020202020204" pitchFamily="34" charset="0"/>
                <a:sym typeface="Arial" panose="020B0604020202020204" pitchFamily="34" charset="0"/>
              </a:rPr>
              <a:t>Todos os sistemas apresentam </a:t>
            </a:r>
            <a:r>
              <a:rPr lang="pt-BR" altLang="pt-BR" sz="1400" dirty="0" err="1">
                <a:latin typeface="Helvetica" pitchFamily="2" charset="0"/>
                <a:cs typeface="Arial" panose="020B0604020202020204" pitchFamily="34" charset="0"/>
                <a:sym typeface="Arial" panose="020B0604020202020204" pitchFamily="34" charset="0"/>
              </a:rPr>
              <a:t>deficit</a:t>
            </a:r>
            <a:r>
              <a:rPr lang="pt-BR" altLang="pt-BR" sz="1400" dirty="0">
                <a:latin typeface="Helvetica" pitchFamily="2" charset="0"/>
                <a:cs typeface="Arial" panose="020B0604020202020204" pitchFamily="34" charset="0"/>
                <a:sym typeface="Arial" panose="020B0604020202020204" pitchFamily="34" charset="0"/>
              </a:rPr>
              <a:t> crescentes</a:t>
            </a:r>
          </a:p>
        </p:txBody>
      </p:sp>
      <p:sp>
        <p:nvSpPr>
          <p:cNvPr id="12484" name="Text Box 196" descr="Título 1">
            <a:extLst>
              <a:ext uri="{FF2B5EF4-FFF2-40B4-BE49-F238E27FC236}">
                <a16:creationId xmlns:a16="http://schemas.microsoft.com/office/drawing/2014/main" xmlns="" id="{E7E2711D-4EFB-4B53-92AA-C5CB039B4B8B}"/>
              </a:ext>
            </a:extLst>
          </p:cNvPr>
          <p:cNvSpPr txBox="1">
            <a:spLocks/>
          </p:cNvSpPr>
          <p:nvPr/>
        </p:nvSpPr>
        <p:spPr bwMode="auto">
          <a:xfrm>
            <a:off x="554039" y="1863363"/>
            <a:ext cx="2373609" cy="481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90000"/>
              </a:lnSpc>
            </a:pPr>
            <a:r>
              <a:rPr lang="pt-BR" altLang="pt-BR" sz="1400" dirty="0">
                <a:solidFill>
                  <a:schemeClr val="tx1"/>
                </a:solidFill>
                <a:latin typeface="Helvetica" pitchFamily="2" charset="0"/>
                <a:cs typeface="Arial" panose="020B0604020202020204" pitchFamily="34" charset="0"/>
                <a:sym typeface="Arial" panose="020B0604020202020204" pitchFamily="34" charset="0"/>
              </a:rPr>
              <a:t>Valores em </a:t>
            </a:r>
            <a:r>
              <a:rPr lang="pt-BR" altLang="pt-BR" sz="1400" dirty="0" err="1">
                <a:solidFill>
                  <a:schemeClr val="tx1"/>
                </a:solidFill>
                <a:latin typeface="Helvetica" pitchFamily="2" charset="0"/>
                <a:cs typeface="Arial" panose="020B0604020202020204" pitchFamily="34" charset="0"/>
                <a:sym typeface="Arial" panose="020B0604020202020204" pitchFamily="34" charset="0"/>
              </a:rPr>
              <a:t>R</a:t>
            </a:r>
            <a:r>
              <a:rPr lang="pt-BR" altLang="pt-BR" sz="1400" dirty="0">
                <a:solidFill>
                  <a:schemeClr val="tx1"/>
                </a:solidFill>
                <a:latin typeface="Helvetica" pitchFamily="2" charset="0"/>
                <a:cs typeface="Arial" panose="020B0604020202020204" pitchFamily="34" charset="0"/>
                <a:sym typeface="Arial" panose="020B0604020202020204" pitchFamily="34" charset="0"/>
              </a:rPr>
              <a:t>$ bilhões</a:t>
            </a:r>
          </a:p>
          <a:p>
            <a:pPr eaLnBrk="1">
              <a:lnSpc>
                <a:spcPct val="90000"/>
              </a:lnSpc>
            </a:pPr>
            <a:r>
              <a:rPr lang="pt-BR" altLang="pt-BR" sz="1400" dirty="0">
                <a:solidFill>
                  <a:schemeClr val="tx1"/>
                </a:solidFill>
                <a:latin typeface="Helvetica" pitchFamily="2" charset="0"/>
                <a:cs typeface="Arial" panose="020B0604020202020204" pitchFamily="34" charset="0"/>
                <a:sym typeface="Arial" panose="020B0604020202020204" pitchFamily="34" charset="0"/>
              </a:rPr>
              <a:t>Nº de benefícios em milhões</a:t>
            </a:r>
          </a:p>
        </p:txBody>
      </p:sp>
      <p:sp>
        <p:nvSpPr>
          <p:cNvPr id="13" name="Text Box 1" descr="TextBox 9">
            <a:extLst>
              <a:ext uri="{FF2B5EF4-FFF2-40B4-BE49-F238E27FC236}">
                <a16:creationId xmlns:a16="http://schemas.microsoft.com/office/drawing/2014/main" xmlns="" id="{B11720BD-CED8-4E42-A28A-1B210D07A4DF}"/>
              </a:ext>
            </a:extLst>
          </p:cNvPr>
          <p:cNvSpPr txBox="1">
            <a:spLocks/>
          </p:cNvSpPr>
          <p:nvPr/>
        </p:nvSpPr>
        <p:spPr bwMode="auto">
          <a:xfrm>
            <a:off x="554039" y="1172071"/>
            <a:ext cx="4389834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4572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2500" b="1" dirty="0">
                <a:latin typeface="Helvetica" panose="020B0604020202020204" pitchFamily="34" charset="0"/>
                <a:sym typeface="Helvetica" panose="020B0604020202020204" pitchFamily="34" charset="0"/>
              </a:rPr>
              <a:t>Desequilíbrio crescente</a:t>
            </a:r>
          </a:p>
        </p:txBody>
      </p:sp>
      <p:sp>
        <p:nvSpPr>
          <p:cNvPr id="14" name="Rectangle 35">
            <a:extLst>
              <a:ext uri="{FF2B5EF4-FFF2-40B4-BE49-F238E27FC236}">
                <a16:creationId xmlns:a16="http://schemas.microsoft.com/office/drawing/2014/main" xmlns="" id="{81AC14EC-441C-F340-9A75-E9CF746E92F9}"/>
              </a:ext>
            </a:extLst>
          </p:cNvPr>
          <p:cNvSpPr>
            <a:spLocks/>
          </p:cNvSpPr>
          <p:nvPr/>
        </p:nvSpPr>
        <p:spPr bwMode="auto">
          <a:xfrm>
            <a:off x="582613" y="1705594"/>
            <a:ext cx="692150" cy="25400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xmlns="" id="{3CC6B46C-43C2-184E-8FAD-0CC16413F50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87688" y="4959715"/>
          <a:ext cx="8136906" cy="357361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1549885">
                  <a:extLst>
                    <a:ext uri="{9D8B030D-6E8A-4147-A177-3AD203B41FA5}">
                      <a16:colId xmlns:a16="http://schemas.microsoft.com/office/drawing/2014/main" xmlns="" val="487562855"/>
                    </a:ext>
                  </a:extLst>
                </a:gridCol>
                <a:gridCol w="941003">
                  <a:extLst>
                    <a:ext uri="{9D8B030D-6E8A-4147-A177-3AD203B41FA5}">
                      <a16:colId xmlns:a16="http://schemas.microsoft.com/office/drawing/2014/main" xmlns="" val="1706476406"/>
                    </a:ext>
                  </a:extLst>
                </a:gridCol>
                <a:gridCol w="941003">
                  <a:extLst>
                    <a:ext uri="{9D8B030D-6E8A-4147-A177-3AD203B41FA5}">
                      <a16:colId xmlns:a16="http://schemas.microsoft.com/office/drawing/2014/main" xmlns="" val="3781564634"/>
                    </a:ext>
                  </a:extLst>
                </a:gridCol>
                <a:gridCol w="941003">
                  <a:extLst>
                    <a:ext uri="{9D8B030D-6E8A-4147-A177-3AD203B41FA5}">
                      <a16:colId xmlns:a16="http://schemas.microsoft.com/office/drawing/2014/main" xmlns="" val="3681793443"/>
                    </a:ext>
                  </a:extLst>
                </a:gridCol>
                <a:gridCol w="941003">
                  <a:extLst>
                    <a:ext uri="{9D8B030D-6E8A-4147-A177-3AD203B41FA5}">
                      <a16:colId xmlns:a16="http://schemas.microsoft.com/office/drawing/2014/main" xmlns="" val="3512075486"/>
                    </a:ext>
                  </a:extLst>
                </a:gridCol>
                <a:gridCol w="941003">
                  <a:extLst>
                    <a:ext uri="{9D8B030D-6E8A-4147-A177-3AD203B41FA5}">
                      <a16:colId xmlns:a16="http://schemas.microsoft.com/office/drawing/2014/main" xmlns="" val="3372266223"/>
                    </a:ext>
                  </a:extLst>
                </a:gridCol>
                <a:gridCol w="941003">
                  <a:extLst>
                    <a:ext uri="{9D8B030D-6E8A-4147-A177-3AD203B41FA5}">
                      <a16:colId xmlns:a16="http://schemas.microsoft.com/office/drawing/2014/main" xmlns="" val="2104621020"/>
                    </a:ext>
                  </a:extLst>
                </a:gridCol>
                <a:gridCol w="941003">
                  <a:extLst>
                    <a:ext uri="{9D8B030D-6E8A-4147-A177-3AD203B41FA5}">
                      <a16:colId xmlns:a16="http://schemas.microsoft.com/office/drawing/2014/main" xmlns="" val="2924130269"/>
                    </a:ext>
                  </a:extLst>
                </a:gridCol>
              </a:tblGrid>
              <a:tr h="357361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</a:rPr>
                        <a:t>BPC</a:t>
                      </a:r>
                      <a:endParaRPr lang="pt-BR" sz="1100" b="0" i="0" u="none" strike="noStrike" dirty="0">
                        <a:solidFill>
                          <a:schemeClr val="bg1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306B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56,2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4,8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60,2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67135463"/>
                  </a:ext>
                </a:extLst>
              </a:tr>
            </a:tbl>
          </a:graphicData>
        </a:graphic>
      </p:graphicFrame>
      <p:graphicFrame>
        <p:nvGraphicFramePr>
          <p:cNvPr id="17" name="Tabela 16">
            <a:extLst>
              <a:ext uri="{FF2B5EF4-FFF2-40B4-BE49-F238E27FC236}">
                <a16:creationId xmlns:a16="http://schemas.microsoft.com/office/drawing/2014/main" xmlns="" id="{35FE9E11-B34C-B846-8A66-BD64BBAF5F0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87688" y="5413544"/>
          <a:ext cx="2490888" cy="357361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1549885">
                  <a:extLst>
                    <a:ext uri="{9D8B030D-6E8A-4147-A177-3AD203B41FA5}">
                      <a16:colId xmlns:a16="http://schemas.microsoft.com/office/drawing/2014/main" xmlns="" val="487562855"/>
                    </a:ext>
                  </a:extLst>
                </a:gridCol>
                <a:gridCol w="941003">
                  <a:extLst>
                    <a:ext uri="{9D8B030D-6E8A-4147-A177-3AD203B41FA5}">
                      <a16:colId xmlns:a16="http://schemas.microsoft.com/office/drawing/2014/main" xmlns="" val="1706476406"/>
                    </a:ext>
                  </a:extLst>
                </a:gridCol>
              </a:tblGrid>
              <a:tr h="357361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</a:rPr>
                        <a:t>Despesa total</a:t>
                      </a:r>
                      <a:endParaRPr lang="pt-BR" sz="1100" b="0" i="0" u="none" strike="noStrike" dirty="0">
                        <a:solidFill>
                          <a:schemeClr val="bg1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306B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748,9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74147063"/>
                  </a:ext>
                </a:extLst>
              </a:tr>
            </a:tbl>
          </a:graphicData>
        </a:graphic>
      </p:graphicFrame>
      <p:graphicFrame>
        <p:nvGraphicFramePr>
          <p:cNvPr id="19" name="Tabela 18">
            <a:extLst>
              <a:ext uri="{FF2B5EF4-FFF2-40B4-BE49-F238E27FC236}">
                <a16:creationId xmlns:a16="http://schemas.microsoft.com/office/drawing/2014/main" xmlns="" id="{23F01F05-C181-2544-AEAD-8478AE65A31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951984" y="5413545"/>
          <a:ext cx="3602746" cy="357361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xmlns="" val="3681793443"/>
                    </a:ext>
                  </a:extLst>
                </a:gridCol>
                <a:gridCol w="979199">
                  <a:extLst>
                    <a:ext uri="{9D8B030D-6E8A-4147-A177-3AD203B41FA5}">
                      <a16:colId xmlns:a16="http://schemas.microsoft.com/office/drawing/2014/main" xmlns="" val="3512075486"/>
                    </a:ext>
                  </a:extLst>
                </a:gridCol>
                <a:gridCol w="895355">
                  <a:extLst>
                    <a:ext uri="{9D8B030D-6E8A-4147-A177-3AD203B41FA5}">
                      <a16:colId xmlns:a16="http://schemas.microsoft.com/office/drawing/2014/main" xmlns="" val="3372266223"/>
                    </a:ext>
                  </a:extLst>
                </a:gridCol>
              </a:tblGrid>
              <a:tr h="357361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</a:rPr>
                        <a:t>Benefícios total</a:t>
                      </a:r>
                      <a:endParaRPr lang="pt-BR" sz="1100" b="0" i="0" u="none" strike="noStrike" dirty="0">
                        <a:solidFill>
                          <a:schemeClr val="bg1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306B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36,0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814,2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74147063"/>
                  </a:ext>
                </a:extLst>
              </a:tr>
            </a:tbl>
          </a:graphicData>
        </a:graphic>
      </p:graphicFrame>
      <p:sp>
        <p:nvSpPr>
          <p:cNvPr id="21" name="AutoShape 32">
            <a:extLst>
              <a:ext uri="{FF2B5EF4-FFF2-40B4-BE49-F238E27FC236}">
                <a16:creationId xmlns:a16="http://schemas.microsoft.com/office/drawing/2014/main" xmlns="" id="{025A8E0B-6123-324E-BBDA-6BAAE278E63F}"/>
              </a:ext>
            </a:extLst>
          </p:cNvPr>
          <p:cNvSpPr>
            <a:spLocks/>
          </p:cNvSpPr>
          <p:nvPr/>
        </p:nvSpPr>
        <p:spPr bwMode="auto">
          <a:xfrm rot="-2700000">
            <a:off x="9642475" y="-1233488"/>
            <a:ext cx="2462213" cy="2460626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C3C7C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22" name="AutoShape 33">
            <a:extLst>
              <a:ext uri="{FF2B5EF4-FFF2-40B4-BE49-F238E27FC236}">
                <a16:creationId xmlns:a16="http://schemas.microsoft.com/office/drawing/2014/main" xmlns="" id="{9389E44E-DCF2-7444-96C4-6776F80D0D54}"/>
              </a:ext>
            </a:extLst>
          </p:cNvPr>
          <p:cNvSpPr>
            <a:spLocks/>
          </p:cNvSpPr>
          <p:nvPr/>
        </p:nvSpPr>
        <p:spPr bwMode="auto">
          <a:xfrm rot="-2700000">
            <a:off x="11560175" y="708025"/>
            <a:ext cx="2462213" cy="2462213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E2BB1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23" name="AutoShape 34">
            <a:extLst>
              <a:ext uri="{FF2B5EF4-FFF2-40B4-BE49-F238E27FC236}">
                <a16:creationId xmlns:a16="http://schemas.microsoft.com/office/drawing/2014/main" xmlns="" id="{1515C07E-FDE5-9B4D-A519-1CD2BFC5AF3A}"/>
              </a:ext>
            </a:extLst>
          </p:cNvPr>
          <p:cNvSpPr>
            <a:spLocks/>
          </p:cNvSpPr>
          <p:nvPr/>
        </p:nvSpPr>
        <p:spPr bwMode="auto">
          <a:xfrm rot="-2700000">
            <a:off x="11560175" y="-1233488"/>
            <a:ext cx="2462213" cy="2460626"/>
          </a:xfrm>
          <a:prstGeom prst="roundRect">
            <a:avLst>
              <a:gd name="adj" fmla="val 30000"/>
            </a:avLst>
          </a:prstGeom>
          <a:noFill/>
          <a:ln w="12700">
            <a:solidFill>
              <a:srgbClr val="38553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xmlns="" id="{74FE9067-F302-F747-9015-889AF67619C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87688" y="1869179"/>
          <a:ext cx="8136906" cy="2994067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1549885">
                  <a:extLst>
                    <a:ext uri="{9D8B030D-6E8A-4147-A177-3AD203B41FA5}">
                      <a16:colId xmlns:a16="http://schemas.microsoft.com/office/drawing/2014/main" xmlns="" val="3895375082"/>
                    </a:ext>
                  </a:extLst>
                </a:gridCol>
                <a:gridCol w="941003">
                  <a:extLst>
                    <a:ext uri="{9D8B030D-6E8A-4147-A177-3AD203B41FA5}">
                      <a16:colId xmlns:a16="http://schemas.microsoft.com/office/drawing/2014/main" xmlns="" val="1614174580"/>
                    </a:ext>
                  </a:extLst>
                </a:gridCol>
                <a:gridCol w="941003">
                  <a:extLst>
                    <a:ext uri="{9D8B030D-6E8A-4147-A177-3AD203B41FA5}">
                      <a16:colId xmlns:a16="http://schemas.microsoft.com/office/drawing/2014/main" xmlns="" val="4185069377"/>
                    </a:ext>
                  </a:extLst>
                </a:gridCol>
                <a:gridCol w="941003">
                  <a:extLst>
                    <a:ext uri="{9D8B030D-6E8A-4147-A177-3AD203B41FA5}">
                      <a16:colId xmlns:a16="http://schemas.microsoft.com/office/drawing/2014/main" xmlns="" val="1447563974"/>
                    </a:ext>
                  </a:extLst>
                </a:gridCol>
                <a:gridCol w="941003">
                  <a:extLst>
                    <a:ext uri="{9D8B030D-6E8A-4147-A177-3AD203B41FA5}">
                      <a16:colId xmlns:a16="http://schemas.microsoft.com/office/drawing/2014/main" xmlns="" val="112389536"/>
                    </a:ext>
                  </a:extLst>
                </a:gridCol>
                <a:gridCol w="941003">
                  <a:extLst>
                    <a:ext uri="{9D8B030D-6E8A-4147-A177-3AD203B41FA5}">
                      <a16:colId xmlns:a16="http://schemas.microsoft.com/office/drawing/2014/main" xmlns="" val="1910541841"/>
                    </a:ext>
                  </a:extLst>
                </a:gridCol>
                <a:gridCol w="941003">
                  <a:extLst>
                    <a:ext uri="{9D8B030D-6E8A-4147-A177-3AD203B41FA5}">
                      <a16:colId xmlns:a16="http://schemas.microsoft.com/office/drawing/2014/main" xmlns="" val="1439243572"/>
                    </a:ext>
                  </a:extLst>
                </a:gridCol>
                <a:gridCol w="941003">
                  <a:extLst>
                    <a:ext uri="{9D8B030D-6E8A-4147-A177-3AD203B41FA5}">
                      <a16:colId xmlns:a16="http://schemas.microsoft.com/office/drawing/2014/main" xmlns="" val="3319953189"/>
                    </a:ext>
                  </a:extLst>
                </a:gridCol>
              </a:tblGrid>
              <a:tr h="31051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pt-BR" sz="1100" b="1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</a:rPr>
                        <a:t>Categorias</a:t>
                      </a:r>
                      <a:endParaRPr lang="pt-BR" sz="1100" b="1" i="0" u="none" strike="noStrike" dirty="0">
                        <a:solidFill>
                          <a:schemeClr val="bg1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108000" marR="9525" marT="9525" marB="0" anchor="ctr">
                    <a:solidFill>
                      <a:srgbClr val="306B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pt-BR" sz="1100" b="1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</a:rPr>
                        <a:t>2018</a:t>
                      </a:r>
                      <a:endParaRPr lang="pt-BR" sz="1100" b="1" i="0" u="none" strike="noStrike" dirty="0">
                        <a:solidFill>
                          <a:schemeClr val="bg1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306B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1100" b="1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</a:rPr>
                        <a:t>Projeção 2019</a:t>
                      </a:r>
                      <a:endParaRPr lang="pt-BR" sz="1100" b="1" i="0" u="none" strike="noStrike" dirty="0">
                        <a:solidFill>
                          <a:schemeClr val="bg1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306B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07712639"/>
                  </a:ext>
                </a:extLst>
              </a:tr>
              <a:tr h="35736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</a:rPr>
                        <a:t>Despesa</a:t>
                      </a:r>
                      <a:endParaRPr lang="pt-BR" sz="1100" b="0" i="0" u="none" strike="noStrike" dirty="0">
                        <a:solidFill>
                          <a:schemeClr val="bg1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306B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</a:rPr>
                        <a:t>Receita</a:t>
                      </a:r>
                      <a:endParaRPr lang="pt-BR" sz="1100" b="0" i="0" u="none" strike="noStrike" dirty="0">
                        <a:solidFill>
                          <a:schemeClr val="bg1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306B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</a:rPr>
                        <a:t>Deficit</a:t>
                      </a:r>
                      <a:endParaRPr lang="pt-BR" sz="1100" b="0" i="0" u="none" strike="noStrike" dirty="0">
                        <a:solidFill>
                          <a:schemeClr val="bg1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306B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</a:rPr>
                        <a:t>Nº Benefícios</a:t>
                      </a:r>
                      <a:endParaRPr lang="pt-BR" sz="1100" b="0" i="0" u="none" strike="noStrike">
                        <a:solidFill>
                          <a:schemeClr val="bg1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306B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</a:rPr>
                        <a:t>Despesa</a:t>
                      </a:r>
                      <a:endParaRPr lang="pt-BR" sz="1100" b="0" i="0" u="none" strike="noStrike" dirty="0">
                        <a:solidFill>
                          <a:schemeClr val="bg1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306B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</a:rPr>
                        <a:t>Receita</a:t>
                      </a:r>
                      <a:endParaRPr lang="pt-BR" sz="1100" b="0" i="0" u="none" strike="noStrike" dirty="0">
                        <a:solidFill>
                          <a:schemeClr val="bg1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306B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</a:rPr>
                        <a:t>Deficit</a:t>
                      </a:r>
                      <a:endParaRPr lang="pt-BR" sz="1100" b="0" i="0" u="none" strike="noStrike" dirty="0">
                        <a:solidFill>
                          <a:schemeClr val="bg1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306B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11779377"/>
                  </a:ext>
                </a:extLst>
              </a:tr>
              <a:tr h="3350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</a:rPr>
                        <a:t>RGPS </a:t>
                      </a:r>
                      <a:endParaRPr lang="pt-BR" sz="1100" b="0" i="0" u="none" strike="noStrike" dirty="0">
                        <a:solidFill>
                          <a:schemeClr val="bg1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108000" marR="9525" marT="9525" marB="0" anchor="ctr">
                    <a:solidFill>
                      <a:srgbClr val="306B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586,4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391,2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</a:rPr>
                        <a:t>195,2</a:t>
                      </a:r>
                      <a:endParaRPr lang="pt-BR" sz="1100" b="0" i="0" u="none" strike="noStrike" dirty="0">
                        <a:solidFill>
                          <a:srgbClr val="FF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30,2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637,9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419,8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</a:rPr>
                        <a:t>218,1</a:t>
                      </a:r>
                      <a:endParaRPr lang="pt-BR" sz="1100" b="0" i="0" u="none" strike="noStrike" dirty="0">
                        <a:solidFill>
                          <a:srgbClr val="FF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40880629"/>
                  </a:ext>
                </a:extLst>
              </a:tr>
              <a:tr h="3350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</a:rPr>
                        <a:t>      Urbano</a:t>
                      </a:r>
                      <a:endParaRPr lang="pt-BR" sz="1100" b="0" i="0" u="none" strike="noStrike" dirty="0">
                        <a:solidFill>
                          <a:schemeClr val="bg1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108000" marR="9525" marT="9525" marB="0" anchor="ctr">
                    <a:solidFill>
                      <a:srgbClr val="306B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462,7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381,3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</a:rPr>
                        <a:t>81,4</a:t>
                      </a:r>
                      <a:endParaRPr lang="pt-BR" sz="1100" b="0" i="0" u="none" strike="noStrike" dirty="0">
                        <a:solidFill>
                          <a:srgbClr val="FF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20,7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502,1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409,2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</a:rPr>
                        <a:t>92,9</a:t>
                      </a:r>
                      <a:endParaRPr lang="pt-BR" sz="1100" b="0" i="0" u="none" strike="noStrike" dirty="0">
                        <a:solidFill>
                          <a:srgbClr val="FF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03705314"/>
                  </a:ext>
                </a:extLst>
              </a:tr>
              <a:tr h="3350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</a:rPr>
                        <a:t>      Rural</a:t>
                      </a:r>
                      <a:endParaRPr lang="pt-BR" sz="1100" b="0" i="0" u="none" strike="noStrike" dirty="0">
                        <a:solidFill>
                          <a:schemeClr val="bg1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108000" marR="9525" marT="9525" marB="0" anchor="ctr">
                    <a:solidFill>
                      <a:srgbClr val="306B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123,7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9,9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</a:rPr>
                        <a:t>113,8</a:t>
                      </a:r>
                      <a:endParaRPr lang="pt-BR" sz="1100" b="0" i="0" u="none" strike="noStrike" dirty="0">
                        <a:solidFill>
                          <a:srgbClr val="FF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9,5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135,7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10,6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</a:rPr>
                        <a:t>125,1</a:t>
                      </a:r>
                      <a:endParaRPr lang="pt-BR" sz="1100" b="0" i="0" u="none" strike="noStrike" dirty="0">
                        <a:solidFill>
                          <a:srgbClr val="FF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97321257"/>
                  </a:ext>
                </a:extLst>
              </a:tr>
              <a:tr h="60639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</a:rPr>
                        <a:t>RPPS União + FCDF</a:t>
                      </a:r>
                      <a:endParaRPr lang="pt-BR" sz="1100" b="0" i="0" u="none" strike="noStrike" dirty="0">
                        <a:solidFill>
                          <a:schemeClr val="bg1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108000" marR="9525" marT="9525" marB="0" anchor="ctr">
                    <a:solidFill>
                      <a:srgbClr val="306B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84,9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33,7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</a:rPr>
                        <a:t>51,2</a:t>
                      </a:r>
                      <a:endParaRPr lang="pt-BR" sz="1100" b="0" i="0" u="none" strike="noStrike" dirty="0">
                        <a:solidFill>
                          <a:srgbClr val="FF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0,8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94,4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36,0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</a:rPr>
                        <a:t>58,4</a:t>
                      </a:r>
                      <a:endParaRPr lang="pt-BR" sz="1100" b="0" i="0" u="none" strike="noStrike" dirty="0">
                        <a:solidFill>
                          <a:srgbClr val="FF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92243373"/>
                  </a:ext>
                </a:extLst>
              </a:tr>
              <a:tr h="35736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</a:rPr>
                        <a:t>Forças Armadas</a:t>
                      </a:r>
                      <a:endParaRPr lang="pt-BR" sz="1100" b="0" i="0" u="none" strike="noStrike" dirty="0">
                        <a:solidFill>
                          <a:schemeClr val="bg1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108000" marR="9525" marT="9525" marB="0" anchor="ctr">
                    <a:solidFill>
                      <a:srgbClr val="306B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21,4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3,4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</a:rPr>
                        <a:t>18,0</a:t>
                      </a:r>
                      <a:endParaRPr lang="pt-BR" sz="1100" b="0" i="0" u="none" strike="noStrike" dirty="0">
                        <a:solidFill>
                          <a:srgbClr val="FF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0,2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21,7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3,3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</a:rPr>
                        <a:t>18,4</a:t>
                      </a:r>
                      <a:endParaRPr lang="pt-BR" sz="1100" b="0" i="0" u="none" strike="noStrike" dirty="0">
                        <a:solidFill>
                          <a:srgbClr val="FF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DDEB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0717155"/>
                  </a:ext>
                </a:extLst>
              </a:tr>
              <a:tr h="357361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</a:rPr>
                        <a:t>Total</a:t>
                      </a:r>
                      <a:endParaRPr lang="pt-BR" sz="1100" b="0" i="0" u="none" strike="noStrike" dirty="0">
                        <a:solidFill>
                          <a:schemeClr val="bg1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108000" marR="9525" marT="9525" marB="0" anchor="ctr">
                    <a:solidFill>
                      <a:srgbClr val="306B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692,7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428,3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</a:rPr>
                        <a:t>264,4</a:t>
                      </a:r>
                      <a:endParaRPr lang="pt-BR" sz="1100" b="0" i="0" u="none" strike="noStrike" dirty="0">
                        <a:solidFill>
                          <a:srgbClr val="FF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31,2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754,0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  <a:latin typeface="Helvetica" pitchFamily="2" charset="0"/>
                        </a:rPr>
                        <a:t>459,1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</a:rPr>
                        <a:t>294,9</a:t>
                      </a:r>
                      <a:endParaRPr lang="pt-BR" sz="1100" b="0" i="0" u="none" strike="noStrike" dirty="0">
                        <a:solidFill>
                          <a:srgbClr val="FF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B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75746979"/>
                  </a:ext>
                </a:extLst>
              </a:tr>
            </a:tbl>
          </a:graphicData>
        </a:graphic>
      </p:graphicFrame>
      <p:sp>
        <p:nvSpPr>
          <p:cNvPr id="15" name="Text Box 79" descr="TextBox 33">
            <a:extLst>
              <a:ext uri="{FF2B5EF4-FFF2-40B4-BE49-F238E27FC236}">
                <a16:creationId xmlns:a16="http://schemas.microsoft.com/office/drawing/2014/main" xmlns="" id="{4DD856F5-4D26-4709-98CC-D5D2E8115520}"/>
              </a:ext>
            </a:extLst>
          </p:cNvPr>
          <p:cNvSpPr txBox="1">
            <a:spLocks/>
          </p:cNvSpPr>
          <p:nvPr/>
        </p:nvSpPr>
        <p:spPr bwMode="auto">
          <a:xfrm>
            <a:off x="511175" y="312738"/>
            <a:ext cx="119712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22860" tIns="22860" rIns="22860" bIns="22860">
            <a:spAutoFit/>
          </a:bodyPr>
          <a:lstStyle>
            <a:lvl1pPr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 defTabSz="912813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1100" dirty="0">
                <a:solidFill>
                  <a:srgbClr val="333B3B"/>
                </a:solidFill>
                <a:latin typeface="+mn-lt"/>
                <a:sym typeface="Helvetica" panose="020B0604020202020204" pitchFamily="34" charset="0"/>
              </a:rPr>
              <a:t>NOVA PREVIDÊNCIA</a:t>
            </a:r>
          </a:p>
        </p:txBody>
      </p:sp>
    </p:spTree>
    <p:extLst>
      <p:ext uri="{BB962C8B-B14F-4D97-AF65-F5344CB8AC3E}">
        <p14:creationId xmlns:p14="http://schemas.microsoft.com/office/powerpoint/2010/main" val="32427569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>
            <a:extLst>
              <a:ext uri="{FF2B5EF4-FFF2-40B4-BE49-F238E27FC236}">
                <a16:creationId xmlns:a16="http://schemas.microsoft.com/office/drawing/2014/main" xmlns="" id="{715FC53A-6BE5-C148-9C5E-A4DE0955327A}"/>
              </a:ext>
            </a:extLst>
          </p:cNvPr>
          <p:cNvSpPr/>
          <p:nvPr/>
        </p:nvSpPr>
        <p:spPr>
          <a:xfrm>
            <a:off x="-2472952" y="-1035496"/>
            <a:ext cx="9298938" cy="89289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251" extrusionOk="0">
                <a:moveTo>
                  <a:pt x="0" y="7472"/>
                </a:moveTo>
                <a:cubicBezTo>
                  <a:pt x="0" y="6079"/>
                  <a:pt x="1085" y="4368"/>
                  <a:pt x="2412" y="3670"/>
                </a:cubicBezTo>
                <a:lnTo>
                  <a:pt x="8389" y="523"/>
                </a:lnTo>
                <a:cubicBezTo>
                  <a:pt x="9715" y="-175"/>
                  <a:pt x="11885" y="-175"/>
                  <a:pt x="13211" y="523"/>
                </a:cubicBezTo>
                <a:lnTo>
                  <a:pt x="19188" y="3670"/>
                </a:lnTo>
                <a:cubicBezTo>
                  <a:pt x="20515" y="4368"/>
                  <a:pt x="21600" y="6079"/>
                  <a:pt x="21600" y="7472"/>
                </a:cubicBezTo>
                <a:lnTo>
                  <a:pt x="21600" y="13778"/>
                </a:lnTo>
                <a:cubicBezTo>
                  <a:pt x="21600" y="15171"/>
                  <a:pt x="20515" y="16882"/>
                  <a:pt x="19188" y="17580"/>
                </a:cubicBezTo>
                <a:lnTo>
                  <a:pt x="13211" y="20727"/>
                </a:lnTo>
                <a:cubicBezTo>
                  <a:pt x="11885" y="21425"/>
                  <a:pt x="9715" y="21425"/>
                  <a:pt x="8389" y="20727"/>
                </a:cubicBezTo>
                <a:lnTo>
                  <a:pt x="2412" y="17580"/>
                </a:lnTo>
                <a:cubicBezTo>
                  <a:pt x="1085" y="16882"/>
                  <a:pt x="0" y="15171"/>
                  <a:pt x="0" y="13778"/>
                </a:cubicBezTo>
                <a:lnTo>
                  <a:pt x="0" y="7472"/>
                </a:lnTo>
                <a:close/>
              </a:path>
            </a:pathLst>
          </a:custGeom>
          <a:gradFill>
            <a:gsLst>
              <a:gs pos="0">
                <a:srgbClr val="183C17">
                  <a:alpha val="80000"/>
                </a:srgbClr>
              </a:gs>
              <a:gs pos="100000">
                <a:srgbClr val="E2BB19"/>
              </a:gs>
            </a:gsLst>
            <a:lin ang="2700000"/>
          </a:gra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1703512" y="2644170"/>
            <a:ext cx="43924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800" b="1" dirty="0">
                <a:solidFill>
                  <a:schemeClr val="bg1"/>
                </a:solidFill>
                <a:latin typeface="Calibri (Body)"/>
                <a:cs typeface="Calibri (Body)"/>
              </a:rPr>
              <a:t>O SISTEMA É INJUSTO</a:t>
            </a:r>
          </a:p>
        </p:txBody>
      </p:sp>
      <p:pic>
        <p:nvPicPr>
          <p:cNvPr id="21" name="Image" descr="Image">
            <a:extLst>
              <a:ext uri="{FF2B5EF4-FFF2-40B4-BE49-F238E27FC236}">
                <a16:creationId xmlns:a16="http://schemas.microsoft.com/office/drawing/2014/main" xmlns="" id="{CAB958F5-D1DC-A342-AAC1-928C57EF6C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51784" y="3373233"/>
            <a:ext cx="1059550" cy="84059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7963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1">
            <a:extLst>
              <a:ext uri="{FF2B5EF4-FFF2-40B4-BE49-F238E27FC236}">
                <a16:creationId xmlns:a16="http://schemas.microsoft.com/office/drawing/2014/main" xmlns="" id="{536E3041-CE42-42B8-95E7-9EB8578430E6}"/>
              </a:ext>
            </a:extLst>
          </p:cNvPr>
          <p:cNvSpPr>
            <a:spLocks/>
          </p:cNvSpPr>
          <p:nvPr/>
        </p:nvSpPr>
        <p:spPr bwMode="auto">
          <a:xfrm rot="-2700000">
            <a:off x="347619" y="2565084"/>
            <a:ext cx="1693785" cy="1684805"/>
          </a:xfrm>
          <a:prstGeom prst="roundRect">
            <a:avLst>
              <a:gd name="adj" fmla="val 30000"/>
            </a:avLst>
          </a:prstGeom>
          <a:gradFill rotWithShape="0">
            <a:gsLst>
              <a:gs pos="0">
                <a:srgbClr val="E2BB19">
                  <a:alpha val="79999"/>
                </a:srgbClr>
              </a:gs>
              <a:gs pos="100000">
                <a:srgbClr val="127A0E"/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23557" name="Text Box 4" descr="Rectangle 8">
            <a:extLst>
              <a:ext uri="{FF2B5EF4-FFF2-40B4-BE49-F238E27FC236}">
                <a16:creationId xmlns:a16="http://schemas.microsoft.com/office/drawing/2014/main" xmlns="" id="{EB150F5C-23CE-4502-B637-CF4BEB7E3204}"/>
              </a:ext>
            </a:extLst>
          </p:cNvPr>
          <p:cNvSpPr txBox="1">
            <a:spLocks/>
          </p:cNvSpPr>
          <p:nvPr/>
        </p:nvSpPr>
        <p:spPr bwMode="auto">
          <a:xfrm>
            <a:off x="10272464" y="6381328"/>
            <a:ext cx="167199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45720" rIns="45720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1300" dirty="0">
                <a:solidFill>
                  <a:srgbClr val="737572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Fonte: SPREV, 2019.</a:t>
            </a:r>
          </a:p>
        </p:txBody>
      </p:sp>
      <p:sp>
        <p:nvSpPr>
          <p:cNvPr id="23558" name="Text Box 5" descr="CaixaDeTexto 1">
            <a:extLst>
              <a:ext uri="{FF2B5EF4-FFF2-40B4-BE49-F238E27FC236}">
                <a16:creationId xmlns:a16="http://schemas.microsoft.com/office/drawing/2014/main" xmlns="" id="{51396A0D-FB9A-4B9E-AEB5-FB43F829A630}"/>
              </a:ext>
            </a:extLst>
          </p:cNvPr>
          <p:cNvSpPr txBox="1">
            <a:spLocks/>
          </p:cNvSpPr>
          <p:nvPr/>
        </p:nvSpPr>
        <p:spPr bwMode="auto">
          <a:xfrm>
            <a:off x="2382674" y="3609704"/>
            <a:ext cx="93116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2400" dirty="0">
                <a:solidFill>
                  <a:schemeClr val="bg2"/>
                </a:solidFill>
                <a:sym typeface="Helvetica" panose="020B0604020202020204" pitchFamily="34" charset="0"/>
              </a:rPr>
              <a:t>No Regime Geral, 62,5% dos benefícios são de até 1 Salário Mínimo</a:t>
            </a:r>
          </a:p>
        </p:txBody>
      </p:sp>
      <p:sp>
        <p:nvSpPr>
          <p:cNvPr id="23559" name="Text Box 6" descr="CaixaDeTexto 3">
            <a:extLst>
              <a:ext uri="{FF2B5EF4-FFF2-40B4-BE49-F238E27FC236}">
                <a16:creationId xmlns:a16="http://schemas.microsoft.com/office/drawing/2014/main" xmlns="" id="{6554274B-FEF2-4C02-9493-85273BD5A649}"/>
              </a:ext>
            </a:extLst>
          </p:cNvPr>
          <p:cNvSpPr txBox="1">
            <a:spLocks/>
          </p:cNvSpPr>
          <p:nvPr/>
        </p:nvSpPr>
        <p:spPr bwMode="auto">
          <a:xfrm>
            <a:off x="663575" y="476672"/>
            <a:ext cx="701660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4400" dirty="0">
                <a:solidFill>
                  <a:schemeClr val="bg2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Sistema injusto</a:t>
            </a:r>
          </a:p>
        </p:txBody>
      </p:sp>
      <p:sp>
        <p:nvSpPr>
          <p:cNvPr id="23560" name="Text Box 7" descr="CaixaDeTexto 1">
            <a:extLst>
              <a:ext uri="{FF2B5EF4-FFF2-40B4-BE49-F238E27FC236}">
                <a16:creationId xmlns:a16="http://schemas.microsoft.com/office/drawing/2014/main" xmlns="" id="{9202FAF9-459C-4CB2-A028-B43F6A3DA758}"/>
              </a:ext>
            </a:extLst>
          </p:cNvPr>
          <p:cNvSpPr txBox="1">
            <a:spLocks/>
          </p:cNvSpPr>
          <p:nvPr/>
        </p:nvSpPr>
        <p:spPr bwMode="auto">
          <a:xfrm>
            <a:off x="2406537" y="2823319"/>
            <a:ext cx="897131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2400" dirty="0">
                <a:solidFill>
                  <a:schemeClr val="bg2"/>
                </a:solidFill>
                <a:sym typeface="Helvetica" panose="020B0604020202020204" pitchFamily="34" charset="0"/>
              </a:rPr>
              <a:t>No Brasil, 15% mais ricos acumulam 47% da renda previdenciária</a:t>
            </a:r>
          </a:p>
        </p:txBody>
      </p:sp>
      <p:pic>
        <p:nvPicPr>
          <p:cNvPr id="23562" name="Picture 9" descr="pasted-image.pdf">
            <a:extLst>
              <a:ext uri="{FF2B5EF4-FFF2-40B4-BE49-F238E27FC236}">
                <a16:creationId xmlns:a16="http://schemas.microsoft.com/office/drawing/2014/main" xmlns="" id="{F57EAAEE-498E-4652-8FD3-7B6F334357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24" y="2996952"/>
            <a:ext cx="962025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" name="Text Box 5" descr="CaixaDeTexto 1">
            <a:extLst>
              <a:ext uri="{FF2B5EF4-FFF2-40B4-BE49-F238E27FC236}">
                <a16:creationId xmlns:a16="http://schemas.microsoft.com/office/drawing/2014/main" xmlns="" id="{23CAD764-F59D-4B51-BEB5-47C396EC91C2}"/>
              </a:ext>
            </a:extLst>
          </p:cNvPr>
          <p:cNvSpPr txBox="1">
            <a:spLocks/>
          </p:cNvSpPr>
          <p:nvPr/>
        </p:nvSpPr>
        <p:spPr bwMode="auto">
          <a:xfrm>
            <a:off x="1828350" y="2157539"/>
            <a:ext cx="954950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r>
              <a:rPr lang="pt-BR" altLang="pt-BR" sz="2400" dirty="0">
                <a:solidFill>
                  <a:schemeClr val="bg2"/>
                </a:solidFill>
                <a:sym typeface="Helvetica" panose="020B0604020202020204" pitchFamily="34" charset="0"/>
              </a:rPr>
              <a:t>No Regime Geral, 82% dos benefícios são de até 2 salários mínimos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BA4E43D1-6ABD-442E-8BF8-7A36D5BC070E}"/>
              </a:ext>
            </a:extLst>
          </p:cNvPr>
          <p:cNvSpPr/>
          <p:nvPr/>
        </p:nvSpPr>
        <p:spPr>
          <a:xfrm>
            <a:off x="418334" y="5013176"/>
            <a:ext cx="115284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buSzPct val="100000"/>
            </a:pPr>
            <a:r>
              <a:rPr lang="pt-BR" altLang="pt-BR" sz="2400" dirty="0">
                <a:solidFill>
                  <a:schemeClr val="bg2"/>
                </a:solidFill>
                <a:sym typeface="Helvetica" panose="020B0604020202020204" pitchFamily="34" charset="0"/>
              </a:rPr>
              <a:t>População mais pobre se aposenta por idade, em média aos 65,5 anos homens / 61,5 anos mulheres com 19,5 anos de contribuição.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7C1D19A8-A40B-4840-B00F-FCC4AB9DECF8}"/>
              </a:ext>
            </a:extLst>
          </p:cNvPr>
          <p:cNvSpPr txBox="1"/>
          <p:nvPr/>
        </p:nvSpPr>
        <p:spPr>
          <a:xfrm>
            <a:off x="1605138" y="4301914"/>
            <a:ext cx="10339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2"/>
                </a:solidFill>
              </a:rPr>
              <a:t>Média de idade nas aposentadorias por tempo de contribuição é 54,22 anos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65F65D6A-B4C5-44D3-8EB8-E45AE521B46A}"/>
              </a:ext>
            </a:extLst>
          </p:cNvPr>
          <p:cNvSpPr txBox="1"/>
          <p:nvPr/>
        </p:nvSpPr>
        <p:spPr>
          <a:xfrm>
            <a:off x="663575" y="1083516"/>
            <a:ext cx="109570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pt-BR" sz="2000" dirty="0">
                <a:solidFill>
                  <a:schemeClr val="bg2"/>
                </a:solidFill>
              </a:rPr>
              <a:t>O valor médio dos benefícios concedidos por tempo de contribuição é o dobro do que o valor médio de quem se aposenta por idade.</a:t>
            </a:r>
            <a:endParaRPr lang="pt-BR" sz="2000" dirty="0">
              <a:solidFill>
                <a:schemeClr val="bg2"/>
              </a:solidFill>
            </a:endParaRPr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xmlns="" id="{3E9127D8-FD1C-F246-9343-19D2F0F678A4}"/>
              </a:ext>
            </a:extLst>
          </p:cNvPr>
          <p:cNvSpPr>
            <a:spLocks/>
          </p:cNvSpPr>
          <p:nvPr/>
        </p:nvSpPr>
        <p:spPr bwMode="auto">
          <a:xfrm flipV="1">
            <a:off x="1847528" y="2573365"/>
            <a:ext cx="690562" cy="63547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xmlns="" id="{95F13D4B-26B3-B346-B864-80FA5CEB27D5}"/>
              </a:ext>
            </a:extLst>
          </p:cNvPr>
          <p:cNvSpPr>
            <a:spLocks/>
          </p:cNvSpPr>
          <p:nvPr/>
        </p:nvSpPr>
        <p:spPr bwMode="auto">
          <a:xfrm flipV="1">
            <a:off x="2453110" y="3212976"/>
            <a:ext cx="690562" cy="63547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22" name="Rectangle 8">
            <a:extLst>
              <a:ext uri="{FF2B5EF4-FFF2-40B4-BE49-F238E27FC236}">
                <a16:creationId xmlns:a16="http://schemas.microsoft.com/office/drawing/2014/main" xmlns="" id="{9DF64809-5478-154B-81C6-8E2AAC96B117}"/>
              </a:ext>
            </a:extLst>
          </p:cNvPr>
          <p:cNvSpPr>
            <a:spLocks/>
          </p:cNvSpPr>
          <p:nvPr/>
        </p:nvSpPr>
        <p:spPr bwMode="auto">
          <a:xfrm flipV="1">
            <a:off x="2396225" y="3968473"/>
            <a:ext cx="690562" cy="63547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23" name="Rectangle 8">
            <a:extLst>
              <a:ext uri="{FF2B5EF4-FFF2-40B4-BE49-F238E27FC236}">
                <a16:creationId xmlns:a16="http://schemas.microsoft.com/office/drawing/2014/main" xmlns="" id="{E7CCC6E3-CB51-A94E-9B32-540FDF59FEA1}"/>
              </a:ext>
            </a:extLst>
          </p:cNvPr>
          <p:cNvSpPr>
            <a:spLocks/>
          </p:cNvSpPr>
          <p:nvPr/>
        </p:nvSpPr>
        <p:spPr bwMode="auto">
          <a:xfrm flipV="1">
            <a:off x="1692112" y="4695743"/>
            <a:ext cx="690562" cy="63547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  <p:sp>
        <p:nvSpPr>
          <p:cNvPr id="24" name="Rectangle 8">
            <a:extLst>
              <a:ext uri="{FF2B5EF4-FFF2-40B4-BE49-F238E27FC236}">
                <a16:creationId xmlns:a16="http://schemas.microsoft.com/office/drawing/2014/main" xmlns="" id="{B05B3B30-1ABE-7949-A81E-0B1817F02E92}"/>
              </a:ext>
            </a:extLst>
          </p:cNvPr>
          <p:cNvSpPr>
            <a:spLocks/>
          </p:cNvSpPr>
          <p:nvPr/>
        </p:nvSpPr>
        <p:spPr bwMode="auto">
          <a:xfrm flipV="1">
            <a:off x="517935" y="5428674"/>
            <a:ext cx="690562" cy="63547"/>
          </a:xfrm>
          <a:prstGeom prst="rect">
            <a:avLst/>
          </a:prstGeom>
          <a:gradFill rotWithShape="0">
            <a:gsLst>
              <a:gs pos="0">
                <a:srgbClr val="183C17"/>
              </a:gs>
              <a:gs pos="100000">
                <a:srgbClr val="E2BB19">
                  <a:alpha val="79999"/>
                </a:srgbClr>
              </a:gs>
            </a:gsLst>
            <a:lin ang="27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/>
            <a:endParaRPr lang="pt-BR" alt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F3EB2"/>
      </a:accent1>
      <a:accent2>
        <a:srgbClr val="FF5988"/>
      </a:accent2>
      <a:accent3>
        <a:srgbClr val="FFFFFF"/>
      </a:accent3>
      <a:accent4>
        <a:srgbClr val="000000"/>
      </a:accent4>
      <a:accent5>
        <a:srgbClr val="C0AFD5"/>
      </a:accent5>
      <a:accent6>
        <a:srgbClr val="E7507B"/>
      </a:accent6>
      <a:hlink>
        <a:srgbClr val="0000FF"/>
      </a:hlink>
      <a:folHlink>
        <a:srgbClr val="FF00FF"/>
      </a:folHlink>
    </a:clrScheme>
    <a:fontScheme name="Office Theme">
      <a:majorFont>
        <a:latin typeface="Calibri Light"/>
        <a:ea typeface=""/>
        <a:cs typeface="Calibri Light"/>
      </a:majorFont>
      <a:minorFont>
        <a:latin typeface="Calibri"/>
        <a:ea typeface="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12700" cap="flat" cmpd="sng" algn="ctr">
          <a:solidFill>
            <a:schemeClr val="accent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altLang="pt-BR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anose="020F0502020204030204" pitchFamily="34" charset="0"/>
            <a:cs typeface="Calibri" panose="020F0502020204030204" pitchFamily="34" charset="0"/>
            <a:sym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12700" cap="flat" cmpd="sng" algn="ctr">
          <a:solidFill>
            <a:schemeClr val="accent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altLang="pt-BR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anose="020F0502020204030204" pitchFamily="34" charset="0"/>
            <a:cs typeface="Calibri" panose="020F0502020204030204" pitchFamily="34" charset="0"/>
            <a:sym typeface="Calibri" panose="020F0502020204030204" pitchFamily="34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 - Blank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F3EB2"/>
      </a:accent1>
      <a:accent2>
        <a:srgbClr val="FF5988"/>
      </a:accent2>
      <a:accent3>
        <a:srgbClr val="FFFFFF"/>
      </a:accent3>
      <a:accent4>
        <a:srgbClr val="000000"/>
      </a:accent4>
      <a:accent5>
        <a:srgbClr val="C0AFD5"/>
      </a:accent5>
      <a:accent6>
        <a:srgbClr val="E7507B"/>
      </a:accent6>
      <a:hlink>
        <a:srgbClr val="0000FF"/>
      </a:hlink>
      <a:folHlink>
        <a:srgbClr val="FF00FF"/>
      </a:folHlink>
    </a:clrScheme>
    <a:fontScheme name="Office Theme - Blank">
      <a:majorFont>
        <a:latin typeface="Calibri Light"/>
        <a:ea typeface=""/>
        <a:cs typeface="Calibri Light"/>
      </a:majorFont>
      <a:minorFont>
        <a:latin typeface="Calibri"/>
        <a:ea typeface="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12700" cap="flat" cmpd="sng" algn="ctr">
          <a:solidFill>
            <a:schemeClr val="accent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altLang="pt-BR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anose="020F0502020204030204" pitchFamily="34" charset="0"/>
            <a:cs typeface="Calibri" panose="020F0502020204030204" pitchFamily="34" charset="0"/>
            <a:sym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12700" cap="flat" cmpd="sng" algn="ctr">
          <a:solidFill>
            <a:schemeClr val="accent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altLang="pt-BR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anose="020F0502020204030204" pitchFamily="34" charset="0"/>
            <a:cs typeface="Calibri" panose="020F0502020204030204" pitchFamily="34" charset="0"/>
            <a:sym typeface="Calibri" panose="020F0502020204030204" pitchFamily="34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F3EB2"/>
      </a:accent1>
      <a:accent2>
        <a:srgbClr val="FF5988"/>
      </a:accent2>
      <a:accent3>
        <a:srgbClr val="FFFFFF"/>
      </a:accent3>
      <a:accent4>
        <a:srgbClr val="000000"/>
      </a:accent4>
      <a:accent5>
        <a:srgbClr val="C0AFD5"/>
      </a:accent5>
      <a:accent6>
        <a:srgbClr val="E7507B"/>
      </a:accent6>
      <a:hlink>
        <a:srgbClr val="0000FF"/>
      </a:hlink>
      <a:folHlink>
        <a:srgbClr val="FF00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Facet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90C226"/>
    </a:accent1>
    <a:accent2>
      <a:srgbClr val="54A021"/>
    </a:accent2>
    <a:accent3>
      <a:srgbClr val="E6B91E"/>
    </a:accent3>
    <a:accent4>
      <a:srgbClr val="E76618"/>
    </a:accent4>
    <a:accent5>
      <a:srgbClr val="C42F1A"/>
    </a:accent5>
    <a:accent6>
      <a:srgbClr val="918655"/>
    </a:accent6>
    <a:hlink>
      <a:srgbClr val="99CA3C"/>
    </a:hlink>
    <a:folHlink>
      <a:srgbClr val="B9D181"/>
    </a:folHlink>
  </a:clrScheme>
  <a:fontScheme name="Facet">
    <a:majorFont>
      <a:latin typeface="Trebuchet MS" panose="020B0603020202020204"/>
      <a:ea typeface=""/>
      <a:cs typeface=""/>
      <a:font script="Jpan" typeface="メイリオ"/>
      <a:font script="Hang" typeface="맑은 고딕"/>
      <a:font script="Hans" typeface="方正姚体"/>
      <a:font script="Hant" typeface="微軟正黑體"/>
      <a:font script="Arab" typeface="Tahoma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 panose="020B0603020202020204"/>
      <a:ea typeface=""/>
      <a:cs typeface=""/>
      <a:font script="Jpan" typeface="メイリオ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Facet">
    <a:fillStyleLst>
      <a:solidFill>
        <a:schemeClr val="phClr"/>
      </a:solidFill>
      <a:gradFill rotWithShape="1">
        <a:gsLst>
          <a:gs pos="0">
            <a:schemeClr val="phClr">
              <a:tint val="65000"/>
              <a:lumMod val="110000"/>
            </a:schemeClr>
          </a:gs>
          <a:gs pos="88000">
            <a:schemeClr val="phClr">
              <a:tint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lumMod val="100000"/>
            </a:schemeClr>
          </a:gs>
          <a:gs pos="78000">
            <a:schemeClr val="phClr">
              <a:shade val="94000"/>
              <a:lumMod val="94000"/>
            </a:schemeClr>
          </a:gs>
        </a:gsLst>
        <a:lin ang="5400000" scaled="0"/>
      </a:gradFill>
    </a:fillStyleLst>
    <a:lnStyleLst>
      <a:ln w="12700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5400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0000"/>
              <a:lumMod val="104000"/>
            </a:schemeClr>
          </a:gs>
          <a:gs pos="94000">
            <a:schemeClr val="phClr">
              <a:shade val="96000"/>
              <a:lumMod val="82000"/>
            </a:schemeClr>
          </a:gs>
        </a:gsLst>
        <a:lin ang="5400000" scaled="0"/>
      </a:gradFill>
      <a:gradFill rotWithShape="1">
        <a:gsLst>
          <a:gs pos="0">
            <a:schemeClr val="phClr">
              <a:tint val="90000"/>
              <a:lumMod val="110000"/>
            </a:schemeClr>
          </a:gs>
          <a:gs pos="100000">
            <a:schemeClr val="phClr">
              <a:shade val="94000"/>
              <a:lumMod val="96000"/>
            </a:schemeClr>
          </a:gs>
        </a:gsLst>
        <a:path path="circle">
          <a:fillToRect l="50000" t="50000" r="100000" b="10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1268</TotalTime>
  <Words>2294</Words>
  <Application>Microsoft Office PowerPoint</Application>
  <PresentationFormat>Personalizar</PresentationFormat>
  <Paragraphs>678</Paragraphs>
  <Slides>33</Slides>
  <Notes>26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incorporados</vt:lpstr>
      </vt:variant>
      <vt:variant>
        <vt:i4>2</vt:i4>
      </vt:variant>
      <vt:variant>
        <vt:lpstr>Títulos de slides</vt:lpstr>
      </vt:variant>
      <vt:variant>
        <vt:i4>33</vt:i4>
      </vt:variant>
    </vt:vector>
  </HeadingPairs>
  <TitlesOfParts>
    <vt:vector size="37" baseType="lpstr">
      <vt:lpstr>Office Theme</vt:lpstr>
      <vt:lpstr>Office Theme - Blank</vt:lpstr>
      <vt:lpstr>Worksheet</vt:lpstr>
      <vt:lpstr>Chart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Sistema injusto - RPPS</vt:lpstr>
      <vt:lpstr>Pilares da Nova Previdência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Outras  Medidas da PEC</vt:lpstr>
      <vt:lpstr>IMPACTO DETALHADO  PEC 06/2019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Benedito Adalberto Brunca - SPREV</dc:creator>
  <cp:lastModifiedBy>mps</cp:lastModifiedBy>
  <cp:revision>214</cp:revision>
  <dcterms:modified xsi:type="dcterms:W3CDTF">2019-07-09T15:46:32Z</dcterms:modified>
</cp:coreProperties>
</file>