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47" r:id="rId2"/>
    <p:sldId id="423" r:id="rId3"/>
    <p:sldId id="484" r:id="rId4"/>
    <p:sldId id="485" r:id="rId5"/>
    <p:sldId id="486" r:id="rId6"/>
    <p:sldId id="480" r:id="rId7"/>
    <p:sldId id="481" r:id="rId8"/>
    <p:sldId id="482" r:id="rId9"/>
    <p:sldId id="48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660"/>
  </p:normalViewPr>
  <p:slideViewPr>
    <p:cSldViewPr>
      <p:cViewPr>
        <p:scale>
          <a:sx n="118" d="100"/>
          <a:sy n="118" d="100"/>
        </p:scale>
        <p:origin x="235" y="5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2861F-C5F4-4164-8317-32600078C935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22987-2BE9-421B-89EE-9DC27EB9670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792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22987-2BE9-421B-89EE-9DC27EB9670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685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59581"/>
            <a:ext cx="4419601" cy="56109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751" y="2590801"/>
            <a:ext cx="3910377" cy="42737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177"/>
            <a:ext cx="2496703" cy="154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6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326" y="45720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accent6">
                    <a:lumMod val="75000"/>
                  </a:schemeClr>
                </a:solidFill>
              </a:rPr>
              <a:t>Dialogue on </a:t>
            </a:r>
            <a:r>
              <a:rPr lang="en-GB" sz="3200" b="1" dirty="0" err="1" smtClean="0">
                <a:solidFill>
                  <a:schemeClr val="tx2">
                    <a:lumMod val="75000"/>
                  </a:schemeClr>
                </a:solidFill>
              </a:rPr>
              <a:t>Strenghtening</a:t>
            </a:r>
            <a:r>
              <a:rPr lang="en-GB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sz="3200" b="1" dirty="0">
                <a:solidFill>
                  <a:schemeClr val="tx2">
                    <a:lumMod val="75000"/>
                  </a:schemeClr>
                </a:solidFill>
              </a:rPr>
              <a:t>Resilience and </a:t>
            </a:r>
            <a:r>
              <a:rPr lang="en-GB" sz="3200" b="1" dirty="0" smtClean="0">
                <a:solidFill>
                  <a:schemeClr val="tx2">
                    <a:lumMod val="75000"/>
                  </a:schemeClr>
                </a:solidFill>
              </a:rPr>
              <a:t>building </a:t>
            </a:r>
            <a:r>
              <a:rPr lang="en-GB" sz="3200" b="1" dirty="0">
                <a:solidFill>
                  <a:schemeClr val="tx2">
                    <a:lumMod val="75000"/>
                  </a:schemeClr>
                </a:solidFill>
              </a:rPr>
              <a:t>Stability</a:t>
            </a:r>
            <a:endParaRPr lang="en-GB" sz="3200" b="1" dirty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41209" cy="479406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sz="4000" dirty="0">
                <a:solidFill>
                  <a:schemeClr val="tx2"/>
                </a:solidFill>
              </a:rPr>
              <a:t>Pedro SERRANO, </a:t>
            </a:r>
            <a:endParaRPr lang="en-GB" sz="40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4000" dirty="0" smtClean="0">
                <a:solidFill>
                  <a:schemeClr val="tx2"/>
                </a:solidFill>
              </a:rPr>
              <a:t>Deputy </a:t>
            </a:r>
            <a:r>
              <a:rPr lang="en-GB" sz="4000" dirty="0">
                <a:solidFill>
                  <a:schemeClr val="tx2"/>
                </a:solidFill>
              </a:rPr>
              <a:t>Secretary General for CSDP and crisis response </a:t>
            </a:r>
          </a:p>
          <a:p>
            <a:pPr marL="0" indent="0">
              <a:buNone/>
            </a:pPr>
            <a:r>
              <a:rPr lang="en-GB" sz="4000" b="1" dirty="0" smtClean="0">
                <a:solidFill>
                  <a:schemeClr val="tx2"/>
                </a:solidFill>
              </a:rPr>
              <a:t>European External Action Service (EEAS)</a:t>
            </a:r>
            <a:endParaRPr lang="en-GB" sz="40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4000" b="1" dirty="0"/>
              <a:t> </a:t>
            </a:r>
            <a:r>
              <a:rPr lang="en-GB" sz="4000" dirty="0"/>
              <a:t> </a:t>
            </a:r>
          </a:p>
          <a:p>
            <a:pPr marL="0" indent="0">
              <a:buNone/>
            </a:pPr>
            <a:r>
              <a:rPr lang="en-GB" sz="4000" dirty="0">
                <a:solidFill>
                  <a:schemeClr val="tx2">
                    <a:lumMod val="75000"/>
                  </a:schemeClr>
                </a:solidFill>
              </a:rPr>
              <a:t>Michael MILLER, </a:t>
            </a:r>
          </a:p>
          <a:p>
            <a:pPr marL="0" indent="0">
              <a:buNone/>
            </a:pPr>
            <a:r>
              <a:rPr lang="en-GB" sz="4000" dirty="0">
                <a:solidFill>
                  <a:schemeClr val="tx2">
                    <a:lumMod val="75000"/>
                  </a:schemeClr>
                </a:solidFill>
              </a:rPr>
              <a:t>Head of Unit Middle East, NEAR B1 </a:t>
            </a:r>
          </a:p>
          <a:p>
            <a:pPr marL="0" indent="0">
              <a:buNone/>
            </a:pPr>
            <a:r>
              <a:rPr lang="en-GB" sz="4000" b="1" dirty="0">
                <a:solidFill>
                  <a:schemeClr val="tx2">
                    <a:lumMod val="75000"/>
                  </a:schemeClr>
                </a:solidFill>
              </a:rPr>
              <a:t>European Commission</a:t>
            </a:r>
            <a:endParaRPr lang="en-GB" sz="40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GB" sz="4000" b="1" dirty="0"/>
              <a:t> </a:t>
            </a:r>
            <a:endParaRPr lang="en-GB" sz="4000" dirty="0"/>
          </a:p>
          <a:p>
            <a:pPr marL="0" indent="0">
              <a:buNone/>
            </a:pPr>
            <a:r>
              <a:rPr lang="en-GB" sz="4000" dirty="0" err="1"/>
              <a:t>Samia</a:t>
            </a:r>
            <a:r>
              <a:rPr lang="en-GB" sz="4000" dirty="0"/>
              <a:t> ZAYANI</a:t>
            </a:r>
            <a:r>
              <a:rPr lang="en-GB" sz="4000" dirty="0" smtClean="0"/>
              <a:t>, South Advisory Group,</a:t>
            </a:r>
            <a:r>
              <a:rPr lang="en-GB" sz="4000" b="1" dirty="0" smtClean="0"/>
              <a:t> </a:t>
            </a:r>
            <a:endParaRPr lang="en-GB" sz="4000" dirty="0"/>
          </a:p>
          <a:p>
            <a:pPr marL="0" indent="0">
              <a:buNone/>
            </a:pPr>
            <a:r>
              <a:rPr lang="en-GB" sz="4000" dirty="0"/>
              <a:t>Water Dynamic/CAFA (Tunisia</a:t>
            </a:r>
            <a:r>
              <a:rPr lang="en-GB" sz="4000" dirty="0" smtClean="0"/>
              <a:t>)</a:t>
            </a:r>
            <a:endParaRPr lang="en-GB" sz="4000" dirty="0"/>
          </a:p>
          <a:p>
            <a:pPr marL="0" indent="0">
              <a:buNone/>
            </a:pPr>
            <a:r>
              <a:rPr lang="en-GB" sz="4000" dirty="0">
                <a:solidFill>
                  <a:schemeClr val="accent6">
                    <a:lumMod val="75000"/>
                  </a:schemeClr>
                </a:solidFill>
              </a:rPr>
              <a:t>Moderator:</a:t>
            </a:r>
          </a:p>
          <a:p>
            <a:pPr marL="0" indent="0">
              <a:buNone/>
            </a:pPr>
            <a:r>
              <a:rPr lang="en-GB" sz="4000" dirty="0">
                <a:solidFill>
                  <a:schemeClr val="accent6">
                    <a:lumMod val="75000"/>
                  </a:schemeClr>
                </a:solidFill>
              </a:rPr>
              <a:t>John BELL,  thematic facilitator</a:t>
            </a:r>
          </a:p>
          <a:p>
            <a:pPr marL="0" indent="0">
              <a:buNone/>
            </a:pPr>
            <a:r>
              <a:rPr lang="en-GB" sz="4000" b="1" dirty="0">
                <a:solidFill>
                  <a:schemeClr val="accent6">
                    <a:lumMod val="75000"/>
                  </a:schemeClr>
                </a:solidFill>
              </a:rPr>
              <a:t>Security and Resilience</a:t>
            </a:r>
            <a:endParaRPr lang="en-GB" sz="40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GB" sz="4000" dirty="0"/>
          </a:p>
          <a:p>
            <a:pPr marL="0" indent="0">
              <a:buNone/>
            </a:pPr>
            <a:endParaRPr lang="en-ZA" sz="2400" i="1" dirty="0">
              <a:solidFill>
                <a:srgbClr val="2957A4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6" y="6394269"/>
            <a:ext cx="9144000" cy="400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419" y="2743200"/>
            <a:ext cx="2017581" cy="3651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10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RESILIENCE AND STABILITY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u="sng" dirty="0" smtClean="0">
                <a:solidFill>
                  <a:schemeClr val="accent1">
                    <a:lumMod val="75000"/>
                  </a:schemeClr>
                </a:solidFill>
              </a:rPr>
              <a:t>Workshop 1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n-GB" i="1" dirty="0" smtClean="0">
                <a:solidFill>
                  <a:schemeClr val="accent1">
                    <a:lumMod val="75000"/>
                  </a:schemeClr>
                </a:solidFill>
              </a:rPr>
              <a:t>Security </a:t>
            </a:r>
            <a:r>
              <a:rPr lang="en-GB" i="1" dirty="0">
                <a:solidFill>
                  <a:schemeClr val="accent1">
                    <a:lumMod val="75000"/>
                  </a:schemeClr>
                </a:solidFill>
              </a:rPr>
              <a:t>Sector Reform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7355160" cy="406531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 smtClean="0"/>
              <a:t>- </a:t>
            </a:r>
            <a:r>
              <a:rPr lang="en-GB" b="1" dirty="0" err="1" smtClean="0"/>
              <a:t>Fadi</a:t>
            </a:r>
            <a:r>
              <a:rPr lang="en-GB" b="1" dirty="0" smtClean="0"/>
              <a:t> </a:t>
            </a:r>
            <a:r>
              <a:rPr lang="en-GB" b="1" dirty="0"/>
              <a:t>Al </a:t>
            </a:r>
            <a:r>
              <a:rPr lang="en-GB" b="1" dirty="0" err="1"/>
              <a:t>Qadi</a:t>
            </a:r>
            <a:r>
              <a:rPr lang="en-GB" b="1" dirty="0"/>
              <a:t>, </a:t>
            </a:r>
            <a:r>
              <a:rPr lang="en-GB" dirty="0"/>
              <a:t>Human Rights, Civil Society, Advocacy and Media Expert (Jordan)</a:t>
            </a:r>
          </a:p>
          <a:p>
            <a:pPr marL="0" indent="0">
              <a:buNone/>
            </a:pPr>
            <a:r>
              <a:rPr lang="en-GB" b="1" dirty="0" smtClean="0"/>
              <a:t>- John </a:t>
            </a:r>
            <a:r>
              <a:rPr lang="en-GB" b="1" dirty="0"/>
              <a:t>Bell</a:t>
            </a:r>
            <a:r>
              <a:rPr lang="en-GB" dirty="0"/>
              <a:t>, Thematic expert, facilitator</a:t>
            </a:r>
          </a:p>
          <a:p>
            <a:pPr marL="0" indent="0">
              <a:buNone/>
            </a:pPr>
            <a:r>
              <a:rPr lang="en-GB" b="1" dirty="0" smtClean="0"/>
              <a:t>- Anna </a:t>
            </a:r>
            <a:r>
              <a:rPr lang="en-GB" b="1" dirty="0"/>
              <a:t>Reece, </a:t>
            </a:r>
            <a:r>
              <a:rPr lang="en-GB" dirty="0" err="1" smtClean="0"/>
              <a:t>CoTE</a:t>
            </a:r>
            <a:r>
              <a:rPr lang="en-GB" dirty="0" smtClean="0"/>
              <a:t> </a:t>
            </a:r>
            <a:r>
              <a:rPr lang="en-GB" dirty="0"/>
              <a:t>Security (NEAR B2)</a:t>
            </a:r>
          </a:p>
          <a:p>
            <a:pPr marL="0" indent="0">
              <a:buNone/>
            </a:pPr>
            <a:r>
              <a:rPr lang="en-GB" b="1" dirty="0" smtClean="0"/>
              <a:t>- </a:t>
            </a:r>
            <a:r>
              <a:rPr lang="en-GB" b="1" dirty="0" err="1" smtClean="0"/>
              <a:t>Sébastien</a:t>
            </a:r>
            <a:r>
              <a:rPr lang="en-GB" b="1" dirty="0" smtClean="0"/>
              <a:t> </a:t>
            </a:r>
            <a:r>
              <a:rPr lang="en-GB" b="1" dirty="0" err="1"/>
              <a:t>Babaud</a:t>
            </a:r>
            <a:r>
              <a:rPr lang="en-GB" b="1" dirty="0"/>
              <a:t>, </a:t>
            </a:r>
            <a:r>
              <a:rPr lang="en-GB" dirty="0" err="1" smtClean="0"/>
              <a:t>IcSP</a:t>
            </a:r>
            <a:r>
              <a:rPr lang="en-GB" dirty="0" smtClean="0"/>
              <a:t> </a:t>
            </a:r>
            <a:r>
              <a:rPr lang="en-GB" dirty="0"/>
              <a:t>(FPI)</a:t>
            </a:r>
          </a:p>
          <a:p>
            <a:pPr>
              <a:buFontTx/>
              <a:buChar char="-"/>
            </a:pPr>
            <a:r>
              <a:rPr lang="en-GB" b="1" dirty="0" smtClean="0"/>
              <a:t>Giovanni </a:t>
            </a:r>
            <a:r>
              <a:rPr lang="en-GB" b="1" dirty="0" err="1"/>
              <a:t>Squadrito</a:t>
            </a:r>
            <a:r>
              <a:rPr lang="en-GB" b="1" dirty="0"/>
              <a:t>, </a:t>
            </a:r>
            <a:r>
              <a:rPr lang="en-GB" dirty="0" err="1" smtClean="0"/>
              <a:t>IcSP</a:t>
            </a:r>
            <a:r>
              <a:rPr lang="en-GB" dirty="0" smtClean="0"/>
              <a:t> </a:t>
            </a:r>
            <a:r>
              <a:rPr lang="en-GB" dirty="0"/>
              <a:t>(</a:t>
            </a:r>
            <a:r>
              <a:rPr lang="en-GB" dirty="0" smtClean="0"/>
              <a:t>FPI)</a:t>
            </a:r>
          </a:p>
          <a:p>
            <a:pPr>
              <a:buFontTx/>
              <a:buChar char="-"/>
            </a:pPr>
            <a:r>
              <a:rPr lang="en-GB" b="1" dirty="0" err="1" smtClean="0"/>
              <a:t>Krystian</a:t>
            </a:r>
            <a:r>
              <a:rPr lang="en-GB" b="1" dirty="0" smtClean="0"/>
              <a:t> </a:t>
            </a:r>
            <a:r>
              <a:rPr lang="en-GB" b="1" dirty="0" err="1"/>
              <a:t>Spodaryk</a:t>
            </a:r>
            <a:r>
              <a:rPr lang="en-GB" b="1" dirty="0"/>
              <a:t>, </a:t>
            </a:r>
            <a:r>
              <a:rPr lang="en-GB" dirty="0"/>
              <a:t>Policy Officer SSR (DEVCO B5)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6" y="6394269"/>
            <a:ext cx="9144000" cy="400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3734863"/>
            <a:ext cx="1469587" cy="2659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82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40960" cy="2304256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RESILIENCE AND STABILITY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3600" u="sng" dirty="0" smtClean="0">
                <a:solidFill>
                  <a:schemeClr val="accent1">
                    <a:lumMod val="75000"/>
                  </a:schemeClr>
                </a:solidFill>
              </a:rPr>
              <a:t>Workshop 2</a:t>
            </a:r>
            <a:r>
              <a:rPr lang="en-GB" sz="3600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n-GB" sz="3600" i="1" dirty="0" smtClean="0">
                <a:solidFill>
                  <a:schemeClr val="accent1">
                    <a:lumMod val="75000"/>
                  </a:schemeClr>
                </a:solidFill>
              </a:rPr>
              <a:t>The role of Civil Society in Preventing/Countering Violent Extremism</a:t>
            </a:r>
            <a:endParaRPr lang="en-GB" sz="3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7427168" cy="34892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- Rebecca Crozier, </a:t>
            </a:r>
            <a:r>
              <a:rPr lang="en-GB" dirty="0" smtClean="0"/>
              <a:t>International Alert</a:t>
            </a:r>
            <a:endParaRPr lang="en-GB" dirty="0"/>
          </a:p>
          <a:p>
            <a:pPr marL="0" indent="0">
              <a:buNone/>
            </a:pPr>
            <a:r>
              <a:rPr lang="en-GB" b="1" dirty="0" smtClean="0"/>
              <a:t>- Maria </a:t>
            </a:r>
            <a:r>
              <a:rPr lang="en-GB" b="1" dirty="0" err="1" smtClean="0"/>
              <a:t>Castaldi</a:t>
            </a:r>
            <a:r>
              <a:rPr lang="en-GB" dirty="0" smtClean="0"/>
              <a:t>, DEVCO B5, EC</a:t>
            </a:r>
            <a:endParaRPr lang="en-GB" dirty="0"/>
          </a:p>
          <a:p>
            <a:pPr marL="0" indent="0">
              <a:buNone/>
            </a:pPr>
            <a:r>
              <a:rPr lang="en-GB" b="1" dirty="0" smtClean="0"/>
              <a:t>- Marcos Granados Gomez, </a:t>
            </a:r>
            <a:r>
              <a:rPr lang="en-GB" dirty="0" smtClean="0"/>
              <a:t>EEAS/SECPOL2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6" y="6394269"/>
            <a:ext cx="9144000" cy="400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3734863"/>
            <a:ext cx="1469587" cy="2659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25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40960" cy="2304256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RESILIENCE AND STABILITY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3600" u="sng" dirty="0" smtClean="0">
                <a:solidFill>
                  <a:schemeClr val="accent1">
                    <a:lumMod val="75000"/>
                  </a:schemeClr>
                </a:solidFill>
              </a:rPr>
              <a:t>Workshop 3</a:t>
            </a:r>
            <a:r>
              <a:rPr lang="en-GB" sz="3600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n-GB" sz="3600" i="1" dirty="0" smtClean="0">
                <a:solidFill>
                  <a:schemeClr val="accent1">
                    <a:lumMod val="75000"/>
                  </a:schemeClr>
                </a:solidFill>
              </a:rPr>
              <a:t>Partnership with Civil Society </a:t>
            </a:r>
            <a:br>
              <a:rPr lang="en-GB" sz="36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3600" i="1" dirty="0" smtClean="0">
                <a:solidFill>
                  <a:schemeClr val="accent1">
                    <a:lumMod val="75000"/>
                  </a:schemeClr>
                </a:solidFill>
              </a:rPr>
              <a:t>in Conflict Prevention</a:t>
            </a:r>
            <a:endParaRPr lang="en-GB" sz="3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7427168" cy="34892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- </a:t>
            </a:r>
            <a:r>
              <a:rPr lang="en-GB" b="1" dirty="0" smtClean="0"/>
              <a:t>Sonia </a:t>
            </a:r>
            <a:r>
              <a:rPr lang="en-GB" b="1" dirty="0" err="1" smtClean="0"/>
              <a:t>Reines-Dijvanides</a:t>
            </a:r>
            <a:r>
              <a:rPr lang="en-GB" dirty="0" smtClean="0"/>
              <a:t>,</a:t>
            </a:r>
            <a:r>
              <a:rPr lang="en-GB" b="1" dirty="0" smtClean="0"/>
              <a:t> </a:t>
            </a:r>
            <a:r>
              <a:rPr lang="en-GB" dirty="0" smtClean="0"/>
              <a:t>EPLO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- </a:t>
            </a:r>
            <a:r>
              <a:rPr lang="en-GB" b="1" dirty="0" err="1" smtClean="0"/>
              <a:t>Samia</a:t>
            </a:r>
            <a:r>
              <a:rPr lang="en-GB" b="1" dirty="0" smtClean="0"/>
              <a:t> </a:t>
            </a:r>
            <a:r>
              <a:rPr lang="en-GB" b="1" dirty="0" err="1" smtClean="0"/>
              <a:t>Zayani</a:t>
            </a:r>
            <a:r>
              <a:rPr lang="en-GB" dirty="0" smtClean="0"/>
              <a:t>,</a:t>
            </a:r>
            <a:r>
              <a:rPr lang="en-GB" b="1" dirty="0" smtClean="0"/>
              <a:t> </a:t>
            </a:r>
            <a:r>
              <a:rPr lang="en-GB" dirty="0" smtClean="0"/>
              <a:t>SAG – Water Dynamics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- </a:t>
            </a:r>
            <a:r>
              <a:rPr lang="en-GB" b="1" dirty="0" smtClean="0"/>
              <a:t>Tim Heath</a:t>
            </a:r>
            <a:r>
              <a:rPr lang="en-GB" dirty="0" smtClean="0"/>
              <a:t>,</a:t>
            </a:r>
            <a:r>
              <a:rPr lang="en-GB" b="1" dirty="0" smtClean="0"/>
              <a:t> </a:t>
            </a:r>
            <a:r>
              <a:rPr lang="en-GB" dirty="0" smtClean="0"/>
              <a:t>EEAS/PRISM</a:t>
            </a:r>
          </a:p>
          <a:p>
            <a:pPr marL="0" lvl="0" indent="0">
              <a:buNone/>
            </a:pPr>
            <a:r>
              <a:rPr lang="en-GB" dirty="0" smtClean="0"/>
              <a:t>- </a:t>
            </a:r>
            <a:r>
              <a:rPr lang="en-GB" b="1" dirty="0" smtClean="0"/>
              <a:t>Bianca </a:t>
            </a:r>
            <a:r>
              <a:rPr lang="en-GB" b="1" dirty="0" err="1" smtClean="0"/>
              <a:t>Suessenbach</a:t>
            </a:r>
            <a:r>
              <a:rPr lang="en-GB" b="1" dirty="0" smtClean="0"/>
              <a:t>, </a:t>
            </a:r>
            <a:r>
              <a:rPr lang="en-GB" dirty="0" smtClean="0">
                <a:solidFill>
                  <a:prstClr val="black"/>
                </a:solidFill>
              </a:rPr>
              <a:t>EEAS/SG2</a:t>
            </a:r>
            <a:endParaRPr lang="en-GB" dirty="0">
              <a:solidFill>
                <a:prstClr val="black"/>
              </a:solidFill>
            </a:endParaRPr>
          </a:p>
          <a:p>
            <a:pPr>
              <a:buFontTx/>
              <a:buChar char="-"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6" y="6394269"/>
            <a:ext cx="9144000" cy="400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3734863"/>
            <a:ext cx="1469587" cy="2659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00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BE" dirty="0" smtClean="0"/>
              <a:t>Recommendations on Securiy and Resilience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BE" sz="2000" i="1" dirty="0" err="1"/>
              <a:t>Moderated</a:t>
            </a:r>
            <a:r>
              <a:rPr lang="fr-BE" sz="2000" i="1" dirty="0"/>
              <a:t> by </a:t>
            </a:r>
          </a:p>
          <a:p>
            <a:r>
              <a:rPr lang="fr-BE" sz="2000" i="1" dirty="0" smtClean="0"/>
              <a:t>John Bell</a:t>
            </a:r>
          </a:p>
          <a:p>
            <a:endParaRPr lang="fr-BE" sz="20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177"/>
            <a:ext cx="2496703" cy="154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2661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u="sng" dirty="0">
                <a:solidFill>
                  <a:srgbClr val="4F81BD">
                    <a:lumMod val="75000"/>
                  </a:srgbClr>
                </a:solidFill>
              </a:rPr>
              <a:t>Workshop 1</a:t>
            </a:r>
            <a:r>
              <a:rPr lang="en-GB" sz="4000" dirty="0">
                <a:solidFill>
                  <a:srgbClr val="4F81BD">
                    <a:lumMod val="75000"/>
                  </a:srgbClr>
                </a:solidFill>
              </a:rPr>
              <a:t>: </a:t>
            </a:r>
            <a:r>
              <a:rPr lang="en-GB" sz="4000" i="1" dirty="0">
                <a:solidFill>
                  <a:srgbClr val="4F81BD">
                    <a:lumMod val="75000"/>
                  </a:srgbClr>
                </a:solidFill>
              </a:rPr>
              <a:t>Security Sector Reform</a:t>
            </a:r>
            <a:endParaRPr lang="en-GB" sz="3600" b="1" dirty="0">
              <a:solidFill>
                <a:srgbClr val="2957A4"/>
              </a:solidFill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 err="1" smtClean="0"/>
              <a:t>CSOs</a:t>
            </a:r>
            <a:r>
              <a:rPr lang="es-ES" sz="2400" dirty="0" smtClean="0"/>
              <a:t> </a:t>
            </a:r>
            <a:r>
              <a:rPr lang="es-ES" sz="2400" dirty="0" err="1"/>
              <a:t>need</a:t>
            </a:r>
            <a:r>
              <a:rPr lang="es-ES" sz="2400" dirty="0"/>
              <a:t> </a:t>
            </a:r>
            <a:r>
              <a:rPr lang="es-ES" sz="2400" dirty="0" err="1"/>
              <a:t>to</a:t>
            </a:r>
            <a:r>
              <a:rPr lang="es-ES" sz="2400" dirty="0"/>
              <a:t> persevere </a:t>
            </a:r>
            <a:r>
              <a:rPr lang="es-ES" sz="2400" dirty="0" err="1"/>
              <a:t>advocacy</a:t>
            </a:r>
            <a:r>
              <a:rPr lang="es-ES" sz="2400" dirty="0"/>
              <a:t> role, </a:t>
            </a:r>
            <a:r>
              <a:rPr lang="es-ES" sz="2400" dirty="0" err="1"/>
              <a:t>but</a:t>
            </a:r>
            <a:r>
              <a:rPr lang="es-ES" sz="2400" dirty="0"/>
              <a:t> </a:t>
            </a:r>
            <a:r>
              <a:rPr lang="es-ES" sz="2400" dirty="0" err="1"/>
              <a:t>also</a:t>
            </a:r>
            <a:r>
              <a:rPr lang="es-ES" sz="2400" dirty="0"/>
              <a:t>, as </a:t>
            </a:r>
            <a:r>
              <a:rPr lang="es-ES" sz="2400" dirty="0" err="1"/>
              <a:t>there</a:t>
            </a:r>
            <a:r>
              <a:rPr lang="es-ES" sz="2400" dirty="0"/>
              <a:t> are new </a:t>
            </a:r>
            <a:r>
              <a:rPr lang="es-ES" sz="2400" dirty="0" err="1"/>
              <a:t>political</a:t>
            </a:r>
            <a:r>
              <a:rPr lang="es-ES" sz="2400" dirty="0"/>
              <a:t> </a:t>
            </a:r>
            <a:r>
              <a:rPr lang="es-ES" sz="2400" dirty="0" err="1"/>
              <a:t>conditions</a:t>
            </a:r>
            <a:r>
              <a:rPr lang="es-ES" sz="2400" dirty="0"/>
              <a:t>, </a:t>
            </a:r>
            <a:r>
              <a:rPr lang="es-ES" sz="2400" dirty="0" err="1"/>
              <a:t>attempt</a:t>
            </a:r>
            <a:r>
              <a:rPr lang="es-ES" sz="2400" dirty="0"/>
              <a:t> </a:t>
            </a:r>
            <a:r>
              <a:rPr lang="es-ES" sz="2400" dirty="0" err="1"/>
              <a:t>should</a:t>
            </a:r>
            <a:r>
              <a:rPr lang="es-ES" sz="2400" dirty="0"/>
              <a:t> be </a:t>
            </a:r>
            <a:r>
              <a:rPr lang="es-ES" sz="2400" dirty="0" err="1"/>
              <a:t>made</a:t>
            </a:r>
            <a:r>
              <a:rPr lang="es-ES" sz="2400" dirty="0"/>
              <a:t> </a:t>
            </a:r>
            <a:r>
              <a:rPr lang="es-ES" sz="2400" dirty="0" err="1"/>
              <a:t>to</a:t>
            </a:r>
            <a:r>
              <a:rPr lang="es-ES" sz="2400" dirty="0"/>
              <a:t> try new </a:t>
            </a:r>
            <a:r>
              <a:rPr lang="es-ES" sz="2400" dirty="0" err="1"/>
              <a:t>tactics</a:t>
            </a:r>
            <a:r>
              <a:rPr lang="es-ES" sz="2400" dirty="0"/>
              <a:t> </a:t>
            </a:r>
            <a:r>
              <a:rPr lang="es-ES" sz="2400" dirty="0" err="1"/>
              <a:t>to</a:t>
            </a:r>
            <a:r>
              <a:rPr lang="es-ES" sz="2400" dirty="0"/>
              <a:t> </a:t>
            </a:r>
            <a:r>
              <a:rPr lang="es-ES" sz="2400" dirty="0" err="1"/>
              <a:t>develop</a:t>
            </a:r>
            <a:r>
              <a:rPr lang="es-ES" sz="2400" dirty="0"/>
              <a:t> trust </a:t>
            </a:r>
            <a:r>
              <a:rPr lang="es-ES" sz="2400" dirty="0" err="1"/>
              <a:t>with</a:t>
            </a:r>
            <a:r>
              <a:rPr lang="es-ES" sz="2400" dirty="0"/>
              <a:t> </a:t>
            </a:r>
            <a:r>
              <a:rPr lang="es-ES" sz="2400" dirty="0" err="1"/>
              <a:t>authorities</a:t>
            </a:r>
            <a:r>
              <a:rPr lang="es-ES" sz="2400" dirty="0"/>
              <a:t> </a:t>
            </a:r>
          </a:p>
          <a:p>
            <a:endParaRPr lang="es-ES" sz="2400" dirty="0"/>
          </a:p>
          <a:p>
            <a:r>
              <a:rPr lang="es-ES" sz="2400" dirty="0"/>
              <a:t>EU can </a:t>
            </a:r>
            <a:r>
              <a:rPr lang="es-ES" sz="2400" dirty="0" err="1"/>
              <a:t>develop</a:t>
            </a:r>
            <a:r>
              <a:rPr lang="es-ES" sz="2400" dirty="0"/>
              <a:t> a </a:t>
            </a:r>
            <a:r>
              <a:rPr lang="es-ES" sz="2400" dirty="0" err="1"/>
              <a:t>form</a:t>
            </a:r>
            <a:r>
              <a:rPr lang="es-ES" sz="2400" dirty="0"/>
              <a:t> of dialogue </a:t>
            </a:r>
            <a:r>
              <a:rPr lang="es-ES" sz="2400" dirty="0" err="1"/>
              <a:t>on</a:t>
            </a:r>
            <a:r>
              <a:rPr lang="es-ES" sz="2400" dirty="0"/>
              <a:t> SSR </a:t>
            </a:r>
            <a:r>
              <a:rPr lang="es-ES" sz="2400" dirty="0" err="1"/>
              <a:t>that</a:t>
            </a:r>
            <a:r>
              <a:rPr lang="es-ES" sz="2400" dirty="0"/>
              <a:t> </a:t>
            </a:r>
            <a:r>
              <a:rPr lang="es-ES" sz="2400" dirty="0" err="1"/>
              <a:t>involves</a:t>
            </a:r>
            <a:r>
              <a:rPr lang="es-ES" sz="2400" dirty="0"/>
              <a:t> </a:t>
            </a:r>
            <a:r>
              <a:rPr lang="es-ES" sz="2400" dirty="0" err="1"/>
              <a:t>governments</a:t>
            </a:r>
            <a:r>
              <a:rPr lang="es-ES" sz="2400" dirty="0"/>
              <a:t> and </a:t>
            </a:r>
            <a:r>
              <a:rPr lang="es-ES" sz="2400" dirty="0" err="1"/>
              <a:t>CSOs</a:t>
            </a:r>
            <a:r>
              <a:rPr lang="es-ES" sz="2400" dirty="0"/>
              <a:t> in country, EU can be </a:t>
            </a:r>
            <a:r>
              <a:rPr lang="es-ES" sz="2400" dirty="0" err="1"/>
              <a:t>facilitator</a:t>
            </a:r>
            <a:r>
              <a:rPr lang="es-ES" sz="2400" dirty="0"/>
              <a:t> of </a:t>
            </a:r>
            <a:r>
              <a:rPr lang="es-ES" sz="2400" dirty="0" err="1"/>
              <a:t>this</a:t>
            </a:r>
            <a:r>
              <a:rPr lang="es-ES" sz="2400" dirty="0"/>
              <a:t> dialogue </a:t>
            </a:r>
          </a:p>
          <a:p>
            <a:endParaRPr lang="es-E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6" y="6394269"/>
            <a:ext cx="9144000" cy="400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922" y="4175649"/>
            <a:ext cx="1226009" cy="221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51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u="sng" dirty="0">
                <a:solidFill>
                  <a:srgbClr val="4F81BD">
                    <a:lumMod val="75000"/>
                  </a:srgbClr>
                </a:solidFill>
              </a:rPr>
              <a:t>Workshop 2</a:t>
            </a:r>
            <a:r>
              <a:rPr lang="en-GB" sz="3600" dirty="0">
                <a:solidFill>
                  <a:srgbClr val="4F81BD">
                    <a:lumMod val="75000"/>
                  </a:srgbClr>
                </a:solidFill>
              </a:rPr>
              <a:t>: </a:t>
            </a:r>
            <a:r>
              <a:rPr lang="en-GB" sz="3600" i="1" dirty="0">
                <a:solidFill>
                  <a:srgbClr val="4F81BD">
                    <a:lumMod val="75000"/>
                  </a:srgbClr>
                </a:solidFill>
              </a:rPr>
              <a:t>The role of Civil Society in Preventing/Countering Violent Extremism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err="1" smtClean="0"/>
              <a:t>Focus</a:t>
            </a:r>
            <a:r>
              <a:rPr lang="es-ES" dirty="0" smtClean="0"/>
              <a:t> </a:t>
            </a:r>
            <a:r>
              <a:rPr lang="es-ES" dirty="0" err="1"/>
              <a:t>should</a:t>
            </a:r>
            <a:r>
              <a:rPr lang="es-ES" dirty="0"/>
              <a:t> be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understanding</a:t>
            </a:r>
            <a:r>
              <a:rPr lang="es-ES" dirty="0"/>
              <a:t> </a:t>
            </a:r>
            <a:r>
              <a:rPr lang="es-ES" dirty="0" err="1"/>
              <a:t>context</a:t>
            </a:r>
            <a:r>
              <a:rPr lang="es-ES" dirty="0"/>
              <a:t> </a:t>
            </a:r>
            <a:r>
              <a:rPr lang="es-ES" dirty="0" err="1"/>
              <a:t>better</a:t>
            </a:r>
            <a:r>
              <a:rPr lang="es-ES" dirty="0"/>
              <a:t>, </a:t>
            </a:r>
            <a:r>
              <a:rPr lang="es-ES" dirty="0" err="1"/>
              <a:t>including</a:t>
            </a:r>
            <a:r>
              <a:rPr lang="es-ES" dirty="0"/>
              <a:t> country </a:t>
            </a:r>
            <a:r>
              <a:rPr lang="es-ES" dirty="0" err="1"/>
              <a:t>specifics</a:t>
            </a:r>
            <a:r>
              <a:rPr lang="es-ES" dirty="0"/>
              <a:t>, </a:t>
            </a:r>
            <a:r>
              <a:rPr lang="es-ES" dirty="0" err="1"/>
              <a:t>instead</a:t>
            </a:r>
            <a:r>
              <a:rPr lang="es-ES" dirty="0"/>
              <a:t> of </a:t>
            </a:r>
            <a:r>
              <a:rPr lang="es-ES" dirty="0" err="1"/>
              <a:t>attempting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deal</a:t>
            </a:r>
            <a:r>
              <a:rPr lang="es-ES" dirty="0"/>
              <a:t> </a:t>
            </a:r>
            <a:r>
              <a:rPr lang="es-ES" dirty="0" err="1"/>
              <a:t>directly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violent</a:t>
            </a:r>
            <a:r>
              <a:rPr lang="es-ES" dirty="0"/>
              <a:t> </a:t>
            </a:r>
            <a:r>
              <a:rPr lang="es-ES" dirty="0" err="1"/>
              <a:t>extremism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do </a:t>
            </a:r>
            <a:r>
              <a:rPr lang="es-ES" dirty="0" err="1"/>
              <a:t>this</a:t>
            </a:r>
            <a:r>
              <a:rPr lang="es-ES" dirty="0"/>
              <a:t>. </a:t>
            </a:r>
            <a:r>
              <a:rPr lang="es-ES" dirty="0" err="1"/>
              <a:t>Strengthen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partnership</a:t>
            </a:r>
            <a:r>
              <a:rPr lang="es-ES" dirty="0"/>
              <a:t> </a:t>
            </a:r>
            <a:r>
              <a:rPr lang="es-ES" dirty="0" err="1"/>
              <a:t>between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North and South of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Mediterranean</a:t>
            </a:r>
            <a:r>
              <a:rPr lang="es-ES" dirty="0"/>
              <a:t> in </a:t>
            </a:r>
            <a:r>
              <a:rPr lang="es-ES" dirty="0" err="1"/>
              <a:t>fighting</a:t>
            </a:r>
            <a:r>
              <a:rPr lang="es-ES" dirty="0"/>
              <a:t> </a:t>
            </a:r>
            <a:r>
              <a:rPr lang="es-ES" dirty="0" err="1"/>
              <a:t>violent</a:t>
            </a:r>
            <a:r>
              <a:rPr lang="es-ES" dirty="0"/>
              <a:t> </a:t>
            </a:r>
            <a:r>
              <a:rPr lang="es-ES" dirty="0" err="1"/>
              <a:t>extremism</a:t>
            </a:r>
            <a:r>
              <a:rPr lang="es-ES" dirty="0"/>
              <a:t> and </a:t>
            </a:r>
            <a:r>
              <a:rPr lang="es-ES" dirty="0" err="1"/>
              <a:t>sharing</a:t>
            </a:r>
            <a:r>
              <a:rPr lang="es-ES" dirty="0"/>
              <a:t> </a:t>
            </a:r>
            <a:r>
              <a:rPr lang="es-ES" dirty="0" err="1"/>
              <a:t>good</a:t>
            </a:r>
            <a:r>
              <a:rPr lang="es-ES" dirty="0"/>
              <a:t> </a:t>
            </a:r>
            <a:r>
              <a:rPr lang="es-ES" dirty="0" err="1"/>
              <a:t>practices</a:t>
            </a:r>
            <a:r>
              <a:rPr lang="es-ES" dirty="0"/>
              <a:t>.</a:t>
            </a:r>
          </a:p>
          <a:p>
            <a:endParaRPr lang="es-ES" dirty="0"/>
          </a:p>
          <a:p>
            <a:r>
              <a:rPr lang="es-ES" dirty="0" err="1"/>
              <a:t>Include</a:t>
            </a:r>
            <a:r>
              <a:rPr lang="es-ES" dirty="0"/>
              <a:t> </a:t>
            </a:r>
            <a:r>
              <a:rPr lang="es-ES" dirty="0" err="1"/>
              <a:t>youth</a:t>
            </a:r>
            <a:r>
              <a:rPr lang="es-ES" dirty="0"/>
              <a:t> in </a:t>
            </a:r>
            <a:r>
              <a:rPr lang="es-ES" dirty="0" err="1"/>
              <a:t>development</a:t>
            </a:r>
            <a:r>
              <a:rPr lang="es-ES" dirty="0"/>
              <a:t> of EU </a:t>
            </a:r>
            <a:r>
              <a:rPr lang="es-ES" dirty="0" err="1"/>
              <a:t>programming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combat</a:t>
            </a:r>
            <a:r>
              <a:rPr lang="es-ES" dirty="0"/>
              <a:t> </a:t>
            </a:r>
            <a:r>
              <a:rPr lang="es-ES" dirty="0" err="1"/>
              <a:t>violent</a:t>
            </a:r>
            <a:r>
              <a:rPr lang="es-ES" dirty="0"/>
              <a:t> </a:t>
            </a:r>
            <a:r>
              <a:rPr lang="es-ES" dirty="0" err="1"/>
              <a:t>extremism</a:t>
            </a:r>
            <a:r>
              <a:rPr lang="es-ES" dirty="0"/>
              <a:t>, and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importance</a:t>
            </a:r>
            <a:r>
              <a:rPr lang="es-ES" dirty="0"/>
              <a:t> of </a:t>
            </a:r>
            <a:r>
              <a:rPr lang="es-ES" dirty="0" err="1"/>
              <a:t>early</a:t>
            </a:r>
            <a:r>
              <a:rPr lang="es-ES" dirty="0"/>
              <a:t> </a:t>
            </a:r>
            <a:r>
              <a:rPr lang="es-ES" dirty="0" err="1"/>
              <a:t>age</a:t>
            </a:r>
            <a:r>
              <a:rPr lang="es-ES" dirty="0"/>
              <a:t> </a:t>
            </a:r>
            <a:r>
              <a:rPr lang="es-ES" dirty="0" err="1" smtClean="0"/>
              <a:t>intervention</a:t>
            </a:r>
            <a:r>
              <a:rPr lang="es-ES" dirty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PVE and </a:t>
            </a:r>
            <a:r>
              <a:rPr lang="es-ES" dirty="0" err="1" smtClean="0"/>
              <a:t>conflict</a:t>
            </a:r>
            <a:r>
              <a:rPr lang="es-ES" dirty="0" smtClean="0"/>
              <a:t> </a:t>
            </a:r>
            <a:r>
              <a:rPr lang="es-ES" dirty="0" err="1"/>
              <a:t>prevention</a:t>
            </a:r>
            <a:r>
              <a:rPr lang="es-ES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9867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u="sng" dirty="0">
                <a:solidFill>
                  <a:srgbClr val="4F81BD">
                    <a:lumMod val="75000"/>
                  </a:srgbClr>
                </a:solidFill>
              </a:rPr>
              <a:t>Workshop 3</a:t>
            </a:r>
            <a:r>
              <a:rPr lang="en-GB" sz="3600" dirty="0">
                <a:solidFill>
                  <a:srgbClr val="4F81BD">
                    <a:lumMod val="75000"/>
                  </a:srgbClr>
                </a:solidFill>
              </a:rPr>
              <a:t>: </a:t>
            </a:r>
            <a:r>
              <a:rPr lang="en-GB" sz="3600" i="1" dirty="0">
                <a:solidFill>
                  <a:srgbClr val="4F81BD">
                    <a:lumMod val="75000"/>
                  </a:srgbClr>
                </a:solidFill>
              </a:rPr>
              <a:t>Partnership with Civil Society </a:t>
            </a:r>
            <a:br>
              <a:rPr lang="en-GB" sz="3600" i="1" dirty="0">
                <a:solidFill>
                  <a:srgbClr val="4F81BD">
                    <a:lumMod val="75000"/>
                  </a:srgbClr>
                </a:solidFill>
              </a:rPr>
            </a:br>
            <a:r>
              <a:rPr lang="en-GB" sz="3600" i="1" dirty="0">
                <a:solidFill>
                  <a:srgbClr val="4F81BD">
                    <a:lumMod val="75000"/>
                  </a:srgbClr>
                </a:solidFill>
              </a:rPr>
              <a:t>in Conflict Prevention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err="1" smtClean="0"/>
              <a:t>Greater</a:t>
            </a:r>
            <a:r>
              <a:rPr lang="es-ES" dirty="0" smtClean="0"/>
              <a:t> </a:t>
            </a:r>
            <a:r>
              <a:rPr lang="es-ES" dirty="0" err="1" smtClean="0"/>
              <a:t>involvement</a:t>
            </a:r>
            <a:r>
              <a:rPr lang="es-ES" dirty="0" smtClean="0"/>
              <a:t> </a:t>
            </a:r>
            <a:r>
              <a:rPr lang="es-ES" dirty="0"/>
              <a:t>of </a:t>
            </a:r>
            <a:r>
              <a:rPr lang="es-ES" dirty="0" err="1"/>
              <a:t>CSOs</a:t>
            </a:r>
            <a:r>
              <a:rPr lang="es-ES" dirty="0"/>
              <a:t> in </a:t>
            </a:r>
            <a:r>
              <a:rPr lang="es-ES" dirty="0" err="1"/>
              <a:t>early</a:t>
            </a:r>
            <a:r>
              <a:rPr lang="es-ES" dirty="0"/>
              <a:t> </a:t>
            </a:r>
            <a:r>
              <a:rPr lang="es-ES" dirty="0" err="1"/>
              <a:t>warning</a:t>
            </a:r>
            <a:r>
              <a:rPr lang="es-ES" dirty="0"/>
              <a:t>, </a:t>
            </a:r>
            <a:r>
              <a:rPr lang="es-ES" dirty="0" err="1"/>
              <a:t>including</a:t>
            </a:r>
            <a:r>
              <a:rPr lang="es-ES" dirty="0"/>
              <a:t> </a:t>
            </a:r>
            <a:r>
              <a:rPr lang="es-ES" dirty="0" err="1"/>
              <a:t>increasing</a:t>
            </a:r>
            <a:r>
              <a:rPr lang="es-ES" dirty="0"/>
              <a:t> </a:t>
            </a:r>
            <a:r>
              <a:rPr lang="es-ES" dirty="0" err="1"/>
              <a:t>CSOs</a:t>
            </a:r>
            <a:r>
              <a:rPr lang="es-ES" dirty="0"/>
              <a:t> </a:t>
            </a:r>
            <a:r>
              <a:rPr lang="es-ES" dirty="0" err="1"/>
              <a:t>capacities</a:t>
            </a:r>
            <a:r>
              <a:rPr lang="es-ES" dirty="0"/>
              <a:t> in </a:t>
            </a:r>
            <a:r>
              <a:rPr lang="es-ES" dirty="0" err="1"/>
              <a:t>that</a:t>
            </a:r>
            <a:r>
              <a:rPr lang="es-ES" dirty="0"/>
              <a:t> </a:t>
            </a:r>
            <a:r>
              <a:rPr lang="es-ES" dirty="0" err="1"/>
              <a:t>regard</a:t>
            </a:r>
            <a:r>
              <a:rPr lang="es-ES" dirty="0"/>
              <a:t>, and </a:t>
            </a:r>
            <a:r>
              <a:rPr lang="es-ES" dirty="0" err="1"/>
              <a:t>working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translate</a:t>
            </a:r>
            <a:r>
              <a:rPr lang="es-ES" dirty="0"/>
              <a:t> </a:t>
            </a:r>
            <a:r>
              <a:rPr lang="es-ES" dirty="0" err="1"/>
              <a:t>early</a:t>
            </a:r>
            <a:r>
              <a:rPr lang="es-ES" dirty="0"/>
              <a:t> </a:t>
            </a:r>
            <a:r>
              <a:rPr lang="es-ES" dirty="0" err="1"/>
              <a:t>warning</a:t>
            </a:r>
            <a:r>
              <a:rPr lang="es-ES" dirty="0"/>
              <a:t> </a:t>
            </a:r>
            <a:r>
              <a:rPr lang="es-ES" dirty="0" err="1"/>
              <a:t>into</a:t>
            </a:r>
            <a:r>
              <a:rPr lang="es-ES" dirty="0"/>
              <a:t> "</a:t>
            </a:r>
            <a:r>
              <a:rPr lang="es-ES" dirty="0" err="1"/>
              <a:t>early</a:t>
            </a:r>
            <a:r>
              <a:rPr lang="es-ES" dirty="0"/>
              <a:t> </a:t>
            </a:r>
            <a:r>
              <a:rPr lang="es-ES" dirty="0" err="1"/>
              <a:t>action</a:t>
            </a:r>
            <a:r>
              <a:rPr lang="es-ES" dirty="0"/>
              <a:t>"</a:t>
            </a:r>
          </a:p>
          <a:p>
            <a:endParaRPr lang="es-ES" dirty="0"/>
          </a:p>
          <a:p>
            <a:r>
              <a:rPr lang="es-ES" dirty="0"/>
              <a:t>As </a:t>
            </a:r>
            <a:r>
              <a:rPr lang="es-ES" dirty="0" err="1"/>
              <a:t>discussed</a:t>
            </a:r>
            <a:r>
              <a:rPr lang="es-ES" dirty="0"/>
              <a:t> in </a:t>
            </a:r>
            <a:r>
              <a:rPr lang="es-ES" dirty="0" err="1"/>
              <a:t>all</a:t>
            </a:r>
            <a:r>
              <a:rPr lang="es-ES" dirty="0"/>
              <a:t> </a:t>
            </a:r>
            <a:r>
              <a:rPr lang="es-ES" dirty="0" err="1"/>
              <a:t>sessions</a:t>
            </a:r>
            <a:r>
              <a:rPr lang="es-ES" dirty="0"/>
              <a:t> </a:t>
            </a:r>
            <a:r>
              <a:rPr lang="es-ES" dirty="0" err="1"/>
              <a:t>CSOs</a:t>
            </a:r>
            <a:r>
              <a:rPr lang="es-ES" dirty="0"/>
              <a:t> </a:t>
            </a:r>
            <a:r>
              <a:rPr lang="es-ES" dirty="0" err="1"/>
              <a:t>would</a:t>
            </a:r>
            <a:r>
              <a:rPr lang="es-ES" dirty="0"/>
              <a:t> be more </a:t>
            </a:r>
            <a:r>
              <a:rPr lang="es-ES" dirty="0" err="1"/>
              <a:t>effective</a:t>
            </a:r>
            <a:r>
              <a:rPr lang="es-ES" dirty="0"/>
              <a:t> in </a:t>
            </a:r>
            <a:r>
              <a:rPr lang="es-ES" dirty="0" err="1"/>
              <a:t>influencing</a:t>
            </a:r>
            <a:r>
              <a:rPr lang="es-ES" dirty="0"/>
              <a:t> EU </a:t>
            </a:r>
            <a:r>
              <a:rPr lang="es-ES" dirty="0" err="1"/>
              <a:t>programming</a:t>
            </a:r>
            <a:r>
              <a:rPr lang="es-ES" dirty="0"/>
              <a:t> </a:t>
            </a:r>
            <a:r>
              <a:rPr lang="es-ES" dirty="0" err="1"/>
              <a:t>if</a:t>
            </a:r>
            <a:r>
              <a:rPr lang="es-ES" dirty="0"/>
              <a:t> </a:t>
            </a:r>
            <a:r>
              <a:rPr lang="es-ES" dirty="0" err="1"/>
              <a:t>they</a:t>
            </a:r>
            <a:r>
              <a:rPr lang="es-ES" dirty="0"/>
              <a:t> </a:t>
            </a:r>
            <a:r>
              <a:rPr lang="es-ES" dirty="0" err="1"/>
              <a:t>approach</a:t>
            </a:r>
            <a:r>
              <a:rPr lang="es-ES" dirty="0"/>
              <a:t> EU </a:t>
            </a:r>
            <a:r>
              <a:rPr lang="es-ES" dirty="0" err="1"/>
              <a:t>delegations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these</a:t>
            </a:r>
            <a:r>
              <a:rPr lang="es-ES" dirty="0"/>
              <a:t> </a:t>
            </a:r>
            <a:r>
              <a:rPr lang="es-ES" dirty="0" err="1"/>
              <a:t>issues</a:t>
            </a:r>
            <a:r>
              <a:rPr lang="es-ES" dirty="0"/>
              <a:t> as </a:t>
            </a:r>
            <a:r>
              <a:rPr lang="es-ES" dirty="0" err="1"/>
              <a:t>groups</a:t>
            </a:r>
            <a:r>
              <a:rPr lang="es-ES" dirty="0"/>
              <a:t> </a:t>
            </a:r>
            <a:r>
              <a:rPr lang="es-ES" dirty="0" err="1"/>
              <a:t>or</a:t>
            </a:r>
            <a:r>
              <a:rPr lang="es-ES" dirty="0"/>
              <a:t> </a:t>
            </a:r>
            <a:r>
              <a:rPr lang="es-ES" dirty="0" err="1"/>
              <a:t>networks</a:t>
            </a:r>
            <a:r>
              <a:rPr lang="es-ES" dirty="0"/>
              <a:t>.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770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1547</TotalTime>
  <Words>327</Words>
  <Application>Microsoft Office PowerPoint</Application>
  <PresentationFormat>Affichage à l'écran (4:3)</PresentationFormat>
  <Paragraphs>46</Paragraphs>
  <Slides>9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Office Theme</vt:lpstr>
      <vt:lpstr>Présentation PowerPoint</vt:lpstr>
      <vt:lpstr>Dialogue on Strenghtening Resilience and building Stability</vt:lpstr>
      <vt:lpstr>RESILIENCE AND STABILITY Workshop 1: Security Sector Reform</vt:lpstr>
      <vt:lpstr>RESILIENCE AND STABILITY Workshop 2: The role of Civil Society in Preventing/Countering Violent Extremism</vt:lpstr>
      <vt:lpstr>RESILIENCE AND STABILITY Workshop 3: Partnership with Civil Society  in Conflict Prevention</vt:lpstr>
      <vt:lpstr>Recommendations on Securiy and Resilience</vt:lpstr>
      <vt:lpstr>Workshop 1: Security Sector Reform</vt:lpstr>
      <vt:lpstr>Workshop 2: The role of Civil Society in Preventing/Countering Violent Extremism</vt:lpstr>
      <vt:lpstr>Workshop 3: Partnership with Civil Society  in Conflict Prevention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RICKLIN Laetitia (NEAR)</dc:creator>
  <cp:lastModifiedBy>Marie</cp:lastModifiedBy>
  <cp:revision>61</cp:revision>
  <dcterms:created xsi:type="dcterms:W3CDTF">2006-08-16T00:00:00Z</dcterms:created>
  <dcterms:modified xsi:type="dcterms:W3CDTF">2017-08-01T19:56:32Z</dcterms:modified>
</cp:coreProperties>
</file>