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34" r:id="rId2"/>
    <p:sldId id="426" r:id="rId3"/>
    <p:sldId id="495" r:id="rId4"/>
    <p:sldId id="496" r:id="rId5"/>
    <p:sldId id="497" r:id="rId6"/>
    <p:sldId id="362" r:id="rId7"/>
    <p:sldId id="475" r:id="rId8"/>
    <p:sldId id="478" r:id="rId9"/>
    <p:sldId id="4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5" autoAdjust="0"/>
    <p:restoredTop sz="94660"/>
  </p:normalViewPr>
  <p:slideViewPr>
    <p:cSldViewPr>
      <p:cViewPr>
        <p:scale>
          <a:sx n="118" d="100"/>
          <a:sy n="118" d="100"/>
        </p:scale>
        <p:origin x="-58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2861F-C5F4-4164-8317-32600078C935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2987-2BE9-421B-89EE-9DC27EB9670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792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We need a regional forum to back up due to lack of coordination among us. CSO don’t get the support from the networks EU is funding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To strengthen the networks of the South- we need our networks to be able to speak in Arabic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it is important that EU in its defending NGO, to define what is a Civil Society- independent, transparent, good governance.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it is also the local NGO responsibility to define civil society- sense of ownership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CSO must be independent from the executive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The tri-partite meetings  should have the same impact as the bilateral ones /process.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At National level the EUD should be reinforced since EUD has limited capabilities to deal with CSO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•	EU should be careful at the </a:t>
            </a:r>
            <a:r>
              <a:rPr lang="en-GB" sz="1200" dirty="0" err="1" smtClean="0">
                <a:solidFill>
                  <a:schemeClr val="bg1">
                    <a:lumMod val="75000"/>
                  </a:schemeClr>
                </a:solidFill>
              </a:rPr>
              <a:t>representativity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 of its programs.  Most of EU instruments are limited for the South Countries and local CSO have almost zero chances to access them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endParaRPr lang="en-GB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We need bottom-up decisions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The Roadmap should be revised. It will allow us to reinforce the Dialogue Mechanisms as well as the CSO integration within the EU programs via EUD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CSO capabilities to become not only a service provider but also a designer actor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HR Conditionality: to what extent should we apply it? Should we suspend all assistance , victim will be people. Strike a balance: apply conditionality but do not cut financial aid completely as the people will be the first to suffer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Need for CSO to work as Monitors of Agreements with EU and oversight their implementation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It is important that EU works with local/ grassroots CSO with our the „middlemen“</a:t>
            </a:r>
          </a:p>
          <a:p>
            <a:pPr marL="658368" marR="646175" lvl="0" indent="-219455" defTabSz="438911">
              <a:spcBef>
                <a:spcPts val="0"/>
              </a:spcBef>
              <a:buSzTx/>
              <a:buNone/>
              <a:defRPr sz="1727"/>
            </a:pPr>
            <a:r>
              <a:rPr lang="en-GB" sz="1200" dirty="0" smtClean="0">
                <a:solidFill>
                  <a:srgbClr val="BFBFBF"/>
                </a:solidFill>
              </a:rPr>
              <a:t>•	Consult CSO in a more pro-active way, involving them more: Shadowing monitoring as a very important tool</a:t>
            </a:r>
          </a:p>
          <a:p>
            <a:pPr marL="637794" marR="625983" lvl="0" indent="-212597" defTabSz="425195">
              <a:spcBef>
                <a:spcPts val="0"/>
              </a:spcBef>
              <a:buSzTx/>
              <a:buNone/>
              <a:defRPr sz="1674"/>
            </a:pPr>
            <a:endParaRPr lang="en-GB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22987-2BE9-421B-89EE-9DC27EB9670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695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9581"/>
            <a:ext cx="4419601" cy="5610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751" y="2590801"/>
            <a:ext cx="3910377" cy="4273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496703" cy="15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4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26" y="571633"/>
            <a:ext cx="8413173" cy="1273634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</a:rPr>
              <a:t>Plenary Dialogue 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</a:rPr>
              <a:t>on</a:t>
            </a:r>
            <a:br>
              <a:rPr lang="en-GB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3600" b="1" dirty="0" smtClean="0">
                <a:solidFill>
                  <a:srgbClr val="FFC000"/>
                </a:solidFill>
              </a:rPr>
              <a:t>Human Rights and Governance</a:t>
            </a:r>
            <a:endParaRPr lang="en-GB" sz="3600" b="1" dirty="0">
              <a:solidFill>
                <a:srgbClr val="FFC000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532699" cy="43957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BE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BE" sz="2400" dirty="0" err="1" smtClean="0">
                <a:solidFill>
                  <a:schemeClr val="accent6">
                    <a:lumMod val="75000"/>
                  </a:schemeClr>
                </a:solidFill>
              </a:rPr>
              <a:t>Said</a:t>
            </a:r>
            <a:r>
              <a:rPr lang="fr-BE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BE" sz="2400" dirty="0" err="1" smtClean="0">
                <a:solidFill>
                  <a:schemeClr val="accent6">
                    <a:lumMod val="75000"/>
                  </a:schemeClr>
                </a:solidFill>
              </a:rPr>
              <a:t>Sailhi</a:t>
            </a:r>
            <a:r>
              <a:rPr lang="fr-BE" sz="24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fr-BE" sz="2400" b="1" dirty="0" smtClean="0">
                <a:solidFill>
                  <a:schemeClr val="accent6">
                    <a:lumMod val="75000"/>
                  </a:schemeClr>
                </a:solidFill>
              </a:rPr>
              <a:t>LADDH</a:t>
            </a:r>
            <a:r>
              <a:rPr lang="fr-BE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BE" sz="2400" dirty="0">
                <a:solidFill>
                  <a:schemeClr val="accent6">
                    <a:lumMod val="75000"/>
                  </a:schemeClr>
                </a:solidFill>
              </a:rPr>
              <a:t>Ligue Algérienne pour la Défense des Droits de </a:t>
            </a:r>
            <a:r>
              <a:rPr lang="fr-BE" sz="2400" dirty="0" smtClean="0">
                <a:solidFill>
                  <a:schemeClr val="accent6">
                    <a:lumMod val="75000"/>
                  </a:schemeClr>
                </a:solidFill>
              </a:rPr>
              <a:t>l’Homme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BE" sz="2400" dirty="0"/>
              <a:t> </a:t>
            </a:r>
            <a:endParaRPr lang="en-GB" sz="2400" b="1" dirty="0" smtClean="0"/>
          </a:p>
          <a:p>
            <a:pPr marL="0" indent="0">
              <a:buNone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Michael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Docherty, </a:t>
            </a:r>
            <a:r>
              <a:rPr lang="en-GB" sz="2400" dirty="0" err="1" smtClean="0">
                <a:solidFill>
                  <a:schemeClr val="bg1">
                    <a:lumMod val="50000"/>
                  </a:schemeClr>
                </a:solidFill>
              </a:rPr>
              <a:t>HoS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 Human Development,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NEAR B2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Alexandre Baron, Centre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of Thematic Expertise 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Human 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Rights, NEAR</a:t>
            </a:r>
            <a:endParaRPr lang="en-GB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Moderator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Nabila Hamza,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Thematic facilitator on Human Rights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800" b="1" dirty="0"/>
              <a:t> </a:t>
            </a:r>
            <a:endParaRPr lang="en-GB" sz="28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ZA" sz="2400" i="1" dirty="0">
              <a:solidFill>
                <a:srgbClr val="2957A4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" y="6241008"/>
            <a:ext cx="91440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" y="5853162"/>
            <a:ext cx="2360848" cy="7422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0345"/>
            <a:ext cx="9144000" cy="2876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868" y="3276600"/>
            <a:ext cx="1638131" cy="29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4"/>
            <a:ext cx="8229600" cy="129614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3212976"/>
            <a:ext cx="8229600" cy="3168353"/>
          </a:xfrm>
        </p:spPr>
        <p:txBody>
          <a:bodyPr/>
          <a:lstStyle/>
          <a:p>
            <a:r>
              <a:rPr lang="fr-BE" dirty="0" smtClean="0"/>
              <a:t> </a:t>
            </a:r>
            <a:r>
              <a:rPr lang="fr-BE" dirty="0" err="1" smtClean="0"/>
              <a:t>Aref</a:t>
            </a:r>
            <a:r>
              <a:rPr lang="fr-BE" dirty="0" smtClean="0"/>
              <a:t> </a:t>
            </a:r>
            <a:r>
              <a:rPr lang="fr-BE" dirty="0" err="1" smtClean="0"/>
              <a:t>Jaffal</a:t>
            </a:r>
            <a:r>
              <a:rPr lang="fr-BE" dirty="0" smtClean="0"/>
              <a:t> Al </a:t>
            </a:r>
            <a:r>
              <a:rPr lang="fr-BE" dirty="0" err="1" smtClean="0"/>
              <a:t>Marsad</a:t>
            </a:r>
            <a:endParaRPr lang="fr-BE" dirty="0" smtClean="0"/>
          </a:p>
          <a:p>
            <a:r>
              <a:rPr lang="fr-BE" dirty="0" smtClean="0"/>
              <a:t>Toby </a:t>
            </a:r>
            <a:r>
              <a:rPr lang="fr-BE" dirty="0" err="1" smtClean="0"/>
              <a:t>Sexton</a:t>
            </a:r>
            <a:r>
              <a:rPr lang="fr-BE" dirty="0" smtClean="0"/>
              <a:t>, EEAS</a:t>
            </a:r>
          </a:p>
          <a:p>
            <a:r>
              <a:rPr lang="fr-BE" dirty="0" smtClean="0"/>
              <a:t>Alexandre Baron, DG NEAR 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u="sng" dirty="0" err="1" smtClean="0"/>
              <a:t>Moderation</a:t>
            </a:r>
            <a:r>
              <a:rPr lang="fr-BE" dirty="0" smtClean="0"/>
              <a:t>:  </a:t>
            </a:r>
            <a:r>
              <a:rPr lang="fr-BE" dirty="0" err="1" smtClean="0"/>
              <a:t>Boubkeur</a:t>
            </a:r>
            <a:r>
              <a:rPr lang="fr-BE" dirty="0" smtClean="0"/>
              <a:t> </a:t>
            </a:r>
            <a:r>
              <a:rPr lang="fr-BE" dirty="0" err="1" smtClean="0"/>
              <a:t>Largou</a:t>
            </a:r>
            <a:r>
              <a:rPr lang="fr-BE" dirty="0" smtClean="0"/>
              <a:t>, OMDH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59" y="0"/>
            <a:ext cx="4680520" cy="1061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96" y="3886200"/>
            <a:ext cx="1479904" cy="2678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0345"/>
            <a:ext cx="9144000" cy="2876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9287" y="1268760"/>
            <a:ext cx="8478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u="sng" dirty="0">
                <a:solidFill>
                  <a:srgbClr val="FFC000"/>
                </a:solidFill>
              </a:rPr>
              <a:t>Workshop 1</a:t>
            </a:r>
            <a:r>
              <a:rPr lang="en-GB" sz="3600" dirty="0">
                <a:solidFill>
                  <a:srgbClr val="FFC000"/>
                </a:solidFill>
              </a:rPr>
              <a:t>: </a:t>
            </a:r>
            <a:r>
              <a:rPr lang="en-GB" sz="3600" i="1" dirty="0" smtClean="0">
                <a:solidFill>
                  <a:srgbClr val="FFC000"/>
                </a:solidFill>
              </a:rPr>
              <a:t>Enhancing Democratic Transition and Governance</a:t>
            </a:r>
            <a:endParaRPr lang="fr-BE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2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4"/>
            <a:ext cx="8229600" cy="129614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3212976"/>
            <a:ext cx="8229600" cy="3168353"/>
          </a:xfrm>
        </p:spPr>
        <p:txBody>
          <a:bodyPr/>
          <a:lstStyle/>
          <a:p>
            <a:r>
              <a:rPr lang="fr-BE" dirty="0" smtClean="0"/>
              <a:t>Sara </a:t>
            </a:r>
            <a:r>
              <a:rPr lang="fr-BE" dirty="0" err="1" smtClean="0"/>
              <a:t>Gjerding</a:t>
            </a:r>
            <a:r>
              <a:rPr lang="fr-BE" dirty="0" smtClean="0"/>
              <a:t>, </a:t>
            </a:r>
            <a:r>
              <a:rPr lang="fr-BE" dirty="0" err="1" smtClean="0"/>
              <a:t>Euromed</a:t>
            </a:r>
            <a:r>
              <a:rPr lang="fr-BE" dirty="0" smtClean="0"/>
              <a:t> </a:t>
            </a:r>
            <a:r>
              <a:rPr lang="fr-BE" dirty="0" err="1" smtClean="0"/>
              <a:t>Rights</a:t>
            </a:r>
            <a:endParaRPr lang="fr-BE" dirty="0" smtClean="0"/>
          </a:p>
          <a:p>
            <a:r>
              <a:rPr lang="fr-BE" dirty="0" err="1" smtClean="0"/>
              <a:t>Ilaria</a:t>
            </a:r>
            <a:r>
              <a:rPr lang="fr-BE" dirty="0" smtClean="0"/>
              <a:t> </a:t>
            </a:r>
            <a:r>
              <a:rPr lang="fr-BE" dirty="0" err="1" smtClean="0"/>
              <a:t>Brazzoduro</a:t>
            </a:r>
            <a:r>
              <a:rPr lang="fr-BE" dirty="0" smtClean="0"/>
              <a:t>, DG JUSTICE, EC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u="sng" dirty="0" err="1" smtClean="0"/>
              <a:t>Moderation</a:t>
            </a:r>
            <a:r>
              <a:rPr lang="fr-BE" dirty="0" smtClean="0"/>
              <a:t>:  </a:t>
            </a:r>
            <a:r>
              <a:rPr lang="fr-BE" dirty="0" err="1" smtClean="0"/>
              <a:t>Boubkeur</a:t>
            </a:r>
            <a:r>
              <a:rPr lang="fr-BE" dirty="0" smtClean="0"/>
              <a:t> </a:t>
            </a:r>
            <a:r>
              <a:rPr lang="fr-BE" dirty="0" err="1" smtClean="0"/>
              <a:t>Largou</a:t>
            </a:r>
            <a:r>
              <a:rPr lang="fr-BE" dirty="0" smtClean="0"/>
              <a:t>, OMDH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59" y="0"/>
            <a:ext cx="4680520" cy="1061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96" y="3886200"/>
            <a:ext cx="1479904" cy="2678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0345"/>
            <a:ext cx="9144000" cy="2876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9287" y="1268760"/>
            <a:ext cx="8478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u="sng" dirty="0">
                <a:solidFill>
                  <a:srgbClr val="FFC000"/>
                </a:solidFill>
              </a:rPr>
              <a:t>Workshop </a:t>
            </a:r>
            <a:r>
              <a:rPr lang="en-GB" sz="3600" u="sng" dirty="0" smtClean="0">
                <a:solidFill>
                  <a:srgbClr val="FFC000"/>
                </a:solidFill>
              </a:rPr>
              <a:t>2</a:t>
            </a:r>
            <a:r>
              <a:rPr lang="en-GB" sz="3600" dirty="0" smtClean="0">
                <a:solidFill>
                  <a:srgbClr val="FFC000"/>
                </a:solidFill>
              </a:rPr>
              <a:t>: </a:t>
            </a:r>
            <a:r>
              <a:rPr lang="en-GB" sz="3600" i="1" dirty="0" smtClean="0">
                <a:solidFill>
                  <a:srgbClr val="FFC000"/>
                </a:solidFill>
              </a:rPr>
              <a:t>Violence against Women, and Women’s rights protection</a:t>
            </a:r>
            <a:endParaRPr lang="fr-BE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68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4"/>
            <a:ext cx="8229600" cy="129614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3212976"/>
            <a:ext cx="6840760" cy="3168353"/>
          </a:xfrm>
        </p:spPr>
        <p:txBody>
          <a:bodyPr/>
          <a:lstStyle/>
          <a:p>
            <a:r>
              <a:rPr lang="fr-BE" dirty="0" err="1" smtClean="0"/>
              <a:t>Zoheir</a:t>
            </a:r>
            <a:r>
              <a:rPr lang="fr-BE" dirty="0" smtClean="0"/>
              <a:t> </a:t>
            </a:r>
            <a:r>
              <a:rPr lang="fr-BE" dirty="0" err="1" smtClean="0"/>
              <a:t>Ouldeddine</a:t>
            </a:r>
            <a:r>
              <a:rPr lang="fr-BE" dirty="0" smtClean="0"/>
              <a:t>, </a:t>
            </a:r>
            <a:r>
              <a:rPr lang="fr-BE" dirty="0" err="1" smtClean="0"/>
              <a:t>Algeria</a:t>
            </a:r>
            <a:endParaRPr lang="fr-BE" dirty="0" smtClean="0"/>
          </a:p>
          <a:p>
            <a:r>
              <a:rPr lang="fr-BE" dirty="0" smtClean="0"/>
              <a:t>Marina </a:t>
            </a:r>
            <a:r>
              <a:rPr lang="fr-BE" dirty="0" err="1" smtClean="0"/>
              <a:t>Marchietti</a:t>
            </a:r>
            <a:r>
              <a:rPr lang="fr-BE" dirty="0" smtClean="0"/>
              <a:t>, DEVCO, B1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sz="2800" u="sng" dirty="0" err="1" smtClean="0"/>
              <a:t>Moderation</a:t>
            </a:r>
            <a:r>
              <a:rPr lang="fr-BE" sz="2800" dirty="0" smtClean="0"/>
              <a:t>:  </a:t>
            </a:r>
            <a:r>
              <a:rPr lang="fr-BE" sz="2800" dirty="0" err="1" smtClean="0"/>
              <a:t>Anella</a:t>
            </a:r>
            <a:r>
              <a:rPr lang="fr-BE" sz="2800" dirty="0" smtClean="0"/>
              <a:t> </a:t>
            </a:r>
            <a:r>
              <a:rPr lang="fr-BE" sz="2800" dirty="0" err="1" smtClean="0"/>
              <a:t>Stefanova</a:t>
            </a:r>
            <a:r>
              <a:rPr lang="fr-BE" sz="2800" dirty="0" smtClean="0"/>
              <a:t>, </a:t>
            </a:r>
            <a:r>
              <a:rPr lang="fr-BE" sz="2800" dirty="0" err="1" smtClean="0"/>
              <a:t>Bankwatch</a:t>
            </a:r>
            <a:r>
              <a:rPr lang="fr-BE" sz="2800" dirty="0" smtClean="0"/>
              <a:t> </a:t>
            </a:r>
            <a:r>
              <a:rPr lang="fr-BE" sz="2800" dirty="0" smtClean="0"/>
              <a:t>Network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59" y="0"/>
            <a:ext cx="4680520" cy="1061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96" y="3886200"/>
            <a:ext cx="1479904" cy="2678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0345"/>
            <a:ext cx="9144000" cy="2876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9287" y="1268760"/>
            <a:ext cx="8478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u="sng" dirty="0">
                <a:solidFill>
                  <a:srgbClr val="FFC000"/>
                </a:solidFill>
              </a:rPr>
              <a:t>Workshop </a:t>
            </a:r>
            <a:r>
              <a:rPr lang="en-GB" sz="3600" u="sng" dirty="0" smtClean="0">
                <a:solidFill>
                  <a:srgbClr val="FFC000"/>
                </a:solidFill>
              </a:rPr>
              <a:t>3</a:t>
            </a:r>
            <a:r>
              <a:rPr lang="en-GB" sz="3600" dirty="0" smtClean="0">
                <a:solidFill>
                  <a:srgbClr val="FFC000"/>
                </a:solidFill>
              </a:rPr>
              <a:t>: </a:t>
            </a:r>
            <a:r>
              <a:rPr lang="en-GB" sz="3600" i="1" dirty="0" smtClean="0">
                <a:solidFill>
                  <a:srgbClr val="FFC000"/>
                </a:solidFill>
              </a:rPr>
              <a:t>Protecting the rights of vulnerable groups and preventing discrimination</a:t>
            </a:r>
            <a:endParaRPr lang="fr-BE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96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FFC000"/>
                </a:solidFill>
              </a:rPr>
              <a:t>Human Rights and </a:t>
            </a:r>
            <a:r>
              <a:rPr lang="en-US" i="1" dirty="0" smtClean="0">
                <a:solidFill>
                  <a:srgbClr val="FFC000"/>
                </a:solidFill>
              </a:rPr>
              <a:t>Governance </a:t>
            </a:r>
            <a:br>
              <a:rPr lang="en-US" i="1" dirty="0" smtClean="0">
                <a:solidFill>
                  <a:srgbClr val="FFC000"/>
                </a:solidFill>
              </a:rPr>
            </a:br>
            <a:r>
              <a:rPr lang="en-US" u="sng" dirty="0" smtClean="0">
                <a:solidFill>
                  <a:srgbClr val="FFC000"/>
                </a:solidFill>
              </a:rPr>
              <a:t>MAIN RECOMMENDATIONS</a:t>
            </a:r>
            <a:endParaRPr lang="en-GB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06896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Aref</a:t>
            </a:r>
            <a:r>
              <a:rPr lang="en-US" dirty="0"/>
              <a:t> </a:t>
            </a:r>
            <a:r>
              <a:rPr lang="en-US" dirty="0" smtClean="0"/>
              <a:t>JAFFAL</a:t>
            </a:r>
            <a:r>
              <a:rPr lang="en-GB" dirty="0" smtClean="0"/>
              <a:t>, </a:t>
            </a:r>
            <a:r>
              <a:rPr lang="en-US" dirty="0" smtClean="0"/>
              <a:t>Al </a:t>
            </a:r>
            <a:r>
              <a:rPr lang="en-US" dirty="0" err="1" smtClean="0"/>
              <a:t>Marsad</a:t>
            </a:r>
            <a:r>
              <a:rPr lang="en-GB" dirty="0" smtClean="0"/>
              <a:t>, </a:t>
            </a:r>
            <a:r>
              <a:rPr lang="en-US" dirty="0" smtClean="0"/>
              <a:t>Palestine </a:t>
            </a:r>
            <a:endParaRPr lang="en-GB" dirty="0"/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Toby SEXTON,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European External Action Service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Alexandre Baron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Centre of Thematic Expertise Human Rights,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 DG NEAR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Nabila HAMZA Thematic Facilitator</a:t>
            </a:r>
          </a:p>
          <a:p>
            <a:pPr marL="0" indent="0">
              <a:buNone/>
            </a:pPr>
            <a:r>
              <a:rPr lang="en-GB" b="1" dirty="0"/>
              <a:t>Human rights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pPr marL="0" indent="0">
              <a:buNone/>
            </a:pPr>
            <a:r>
              <a:rPr lang="fr-BE" dirty="0" err="1"/>
              <a:t>Boubkeur</a:t>
            </a:r>
            <a:r>
              <a:rPr lang="fr-BE" dirty="0"/>
              <a:t> </a:t>
            </a:r>
            <a:r>
              <a:rPr lang="fr-BE" dirty="0" err="1"/>
              <a:t>Largou</a:t>
            </a:r>
            <a:r>
              <a:rPr lang="fr-BE" dirty="0"/>
              <a:t>, Organisation Marocaine des Droits Humains </a:t>
            </a:r>
            <a:endParaRPr lang="en-GB" dirty="0"/>
          </a:p>
          <a:p>
            <a:pPr marL="0" indent="0">
              <a:buNone/>
            </a:pPr>
            <a:r>
              <a:rPr lang="fr-BE" b="1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GB" dirty="0" err="1"/>
              <a:t>Ossama</a:t>
            </a:r>
            <a:r>
              <a:rPr lang="en-GB" dirty="0"/>
              <a:t> Suleiman, Syrian Observatory for Human Rights 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96" y="3886200"/>
            <a:ext cx="1479904" cy="2678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0345"/>
            <a:ext cx="914400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7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6238056" cy="1143001"/>
          </a:xfrm>
          <a:ln w="12700">
            <a:miter lim="400000"/>
          </a:ln>
        </p:spPr>
        <p:txBody>
          <a:bodyPr>
            <a:normAutofit fontScale="90000"/>
          </a:bodyPr>
          <a:lstStyle/>
          <a:p>
            <a:r>
              <a:rPr lang="en-GB" sz="4000" u="sng" dirty="0">
                <a:solidFill>
                  <a:srgbClr val="FFC000"/>
                </a:solidFill>
              </a:rPr>
              <a:t>Session 1</a:t>
            </a:r>
            <a:r>
              <a:rPr lang="en-GB" sz="4000" dirty="0">
                <a:solidFill>
                  <a:srgbClr val="FFC000"/>
                </a:solidFill>
              </a:rPr>
              <a:t>: </a:t>
            </a:r>
            <a:r>
              <a:rPr lang="en-GB" sz="4000" i="1" dirty="0">
                <a:solidFill>
                  <a:srgbClr val="FFC000"/>
                </a:solidFill>
              </a:rPr>
              <a:t>Democratic Transition and Governance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</a:t>
            </a:r>
            <a:r>
              <a:rPr lang="en-GB" dirty="0"/>
              <a:t>support human rights networks </a:t>
            </a:r>
          </a:p>
          <a:p>
            <a:r>
              <a:rPr lang="en-GB" dirty="0"/>
              <a:t>Reinforce the funding of CSOs and </a:t>
            </a:r>
            <a:r>
              <a:rPr lang="en-GB" dirty="0" smtClean="0"/>
              <a:t>Human Rights conditionality</a:t>
            </a:r>
            <a:endParaRPr lang="en-GB" dirty="0"/>
          </a:p>
          <a:p>
            <a:r>
              <a:rPr lang="en-GB" dirty="0"/>
              <a:t>Establish a regional coordination structure for enhancing dialogue between the CSOs and the </a:t>
            </a:r>
            <a:r>
              <a:rPr lang="en-GB" dirty="0" smtClean="0"/>
              <a:t>EU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39074" y="0"/>
            <a:ext cx="2360849" cy="7422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400800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55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re 1"/>
          <p:cNvSpPr txBox="1">
            <a:spLocks noGrp="1"/>
          </p:cNvSpPr>
          <p:nvPr>
            <p:ph type="title"/>
          </p:nvPr>
        </p:nvSpPr>
        <p:spPr>
          <a:xfrm>
            <a:off x="457200" y="266699"/>
            <a:ext cx="6172200" cy="114300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3200" b="1"/>
            </a:pPr>
            <a:r>
              <a:rPr sz="3600" u="sng" dirty="0">
                <a:solidFill>
                  <a:srgbClr val="FFC000"/>
                </a:solidFill>
              </a:rPr>
              <a:t>Session 2: </a:t>
            </a:r>
            <a:r>
              <a:rPr sz="3600" i="1" dirty="0">
                <a:solidFill>
                  <a:srgbClr val="FFC000"/>
                </a:solidFill>
              </a:rPr>
              <a:t>Violence against women and women’s rights protection </a:t>
            </a:r>
          </a:p>
        </p:txBody>
      </p:sp>
      <p:sp>
        <p:nvSpPr>
          <p:cNvPr id="141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13766" marR="376936" indent="-285750" defTabSz="256031">
              <a:spcBef>
                <a:spcPts val="0"/>
              </a:spcBef>
              <a:buSzTx/>
              <a:defRPr sz="1344"/>
            </a:pPr>
            <a:r>
              <a:rPr lang="en-US" sz="2400" dirty="0" smtClean="0"/>
              <a:t>CSOs have to lobby and exert pressure on their governments in order to push them to sign and ratify the </a:t>
            </a:r>
            <a:r>
              <a:rPr lang="en-US" sz="2400" u="sng" dirty="0" smtClean="0"/>
              <a:t>Istanbul Convention </a:t>
            </a:r>
            <a:r>
              <a:rPr lang="en-US" sz="2400" dirty="0" smtClean="0"/>
              <a:t>which  </a:t>
            </a:r>
            <a:r>
              <a:rPr lang="en-US" sz="2400" dirty="0"/>
              <a:t>has a </a:t>
            </a:r>
            <a:r>
              <a:rPr lang="en-US" sz="2400" dirty="0" smtClean="0"/>
              <a:t>holistic and multi-faceted approach to violence against women and call them to adapt </a:t>
            </a:r>
            <a:r>
              <a:rPr lang="en-US" sz="2400" dirty="0"/>
              <a:t>the </a:t>
            </a:r>
            <a:r>
              <a:rPr lang="en-US" sz="2400" dirty="0" smtClean="0"/>
              <a:t>national </a:t>
            </a:r>
            <a:r>
              <a:rPr lang="en-US" sz="2400" dirty="0"/>
              <a:t>legislation to be in line with </a:t>
            </a:r>
            <a:r>
              <a:rPr lang="en-US" sz="2400" dirty="0" smtClean="0"/>
              <a:t>the Istanbul </a:t>
            </a:r>
            <a:r>
              <a:rPr lang="en-US" sz="2400" dirty="0"/>
              <a:t>Convention</a:t>
            </a:r>
          </a:p>
          <a:p>
            <a:pPr marL="413766" marR="376936" indent="-285750" defTabSz="256031">
              <a:spcBef>
                <a:spcPts val="0"/>
              </a:spcBef>
              <a:buSzTx/>
              <a:tabLst>
                <a:tab pos="0" algn="l"/>
                <a:tab pos="88900" algn="l"/>
              </a:tabLst>
              <a:defRPr sz="1344"/>
            </a:pPr>
            <a:r>
              <a:rPr lang="en-US" sz="2400" dirty="0" smtClean="0"/>
              <a:t>Enhance </a:t>
            </a:r>
            <a:r>
              <a:rPr lang="en-US" sz="2400" dirty="0"/>
              <a:t>the role of media in combating violence against women: giving voices to women- victims of violence </a:t>
            </a:r>
            <a:r>
              <a:rPr lang="en-US" sz="2400" dirty="0" smtClean="0"/>
              <a:t>and reporting </a:t>
            </a:r>
            <a:r>
              <a:rPr lang="en-US" sz="2400" dirty="0"/>
              <a:t>the abuses</a:t>
            </a:r>
          </a:p>
          <a:p>
            <a:pPr marL="413766" marR="376936" indent="-285750" defTabSz="256031">
              <a:spcBef>
                <a:spcPts val="0"/>
              </a:spcBef>
              <a:buSzTx/>
              <a:tabLst>
                <a:tab pos="0" algn="l"/>
                <a:tab pos="88900" algn="l"/>
              </a:tabLst>
              <a:defRPr sz="1344"/>
            </a:pPr>
            <a:r>
              <a:rPr lang="en-US" sz="2400" dirty="0" smtClean="0"/>
              <a:t>Creation of a </a:t>
            </a:r>
            <a:r>
              <a:rPr lang="en-US" sz="2400" dirty="0"/>
              <a:t>regional observatory  on violence against women in Southern </a:t>
            </a:r>
            <a:r>
              <a:rPr lang="en-US" sz="2400" dirty="0" smtClean="0"/>
              <a:t>countries- which will alert on </a:t>
            </a:r>
            <a:r>
              <a:rPr lang="en-US" sz="2400" dirty="0"/>
              <a:t>the </a:t>
            </a:r>
            <a:r>
              <a:rPr lang="en-US" sz="2400" dirty="0" smtClean="0"/>
              <a:t>abuses on women and promote an active </a:t>
            </a:r>
            <a:r>
              <a:rPr lang="en-US" sz="2400" dirty="0"/>
              <a:t>involvement of the civil society on </a:t>
            </a:r>
            <a:r>
              <a:rPr lang="en-US" sz="2400" dirty="0" smtClean="0"/>
              <a:t>regional level</a:t>
            </a:r>
            <a:endParaRPr lang="en-US" sz="2400" dirty="0"/>
          </a:p>
          <a:p>
            <a:pPr marL="256031" marR="376936" lvl="0" indent="-128015" defTabSz="256031">
              <a:spcBef>
                <a:spcPts val="0"/>
              </a:spcBef>
              <a:buSzTx/>
              <a:buNone/>
              <a:tabLst>
                <a:tab pos="0" algn="l"/>
                <a:tab pos="88900" algn="l"/>
              </a:tabLst>
              <a:defRPr sz="1344"/>
            </a:pPr>
            <a:endParaRPr lang="en-US" sz="1344" dirty="0"/>
          </a:p>
        </p:txBody>
      </p:sp>
      <p:pic>
        <p:nvPicPr>
          <p:cNvPr id="142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9074" y="0"/>
            <a:ext cx="2360849" cy="83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400800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6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r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6248400" cy="1143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500" b="1"/>
            </a:lvl1pPr>
          </a:lstStyle>
          <a:p>
            <a:r>
              <a:rPr sz="3600" u="sng" dirty="0">
                <a:solidFill>
                  <a:srgbClr val="FFC000"/>
                </a:solidFill>
              </a:rPr>
              <a:t>Session 3</a:t>
            </a:r>
            <a:r>
              <a:rPr sz="3600" dirty="0">
                <a:solidFill>
                  <a:srgbClr val="FFC000"/>
                </a:solidFill>
              </a:rPr>
              <a:t>: </a:t>
            </a:r>
            <a:r>
              <a:rPr sz="3600" i="1" dirty="0">
                <a:solidFill>
                  <a:srgbClr val="FFC000"/>
                </a:solidFill>
              </a:rPr>
              <a:t>Protecting the rights of vulnerable groups and preventing discrimination</a:t>
            </a:r>
          </a:p>
        </p:txBody>
      </p:sp>
      <p:sp>
        <p:nvSpPr>
          <p:cNvPr id="151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0342" marR="484631" indent="-285750" defTabSz="658368">
              <a:spcBef>
                <a:spcPts val="0"/>
              </a:spcBef>
              <a:buSzTx/>
              <a:defRPr sz="1296"/>
            </a:pPr>
            <a:r>
              <a:rPr lang="en-US" sz="2000" dirty="0"/>
              <a:t>Organization of regional thematic Forum focusing on  LGBT Minorities in the </a:t>
            </a:r>
            <a:r>
              <a:rPr lang="en-US" sz="2000" dirty="0" smtClean="0"/>
              <a:t>Southern </a:t>
            </a:r>
            <a:r>
              <a:rPr lang="en-US" sz="2000" dirty="0" err="1" smtClean="0"/>
              <a:t>Neighbourhood</a:t>
            </a:r>
            <a:r>
              <a:rPr lang="en-US" sz="2000" dirty="0" smtClean="0"/>
              <a:t> Countries, </a:t>
            </a:r>
            <a:r>
              <a:rPr lang="en-US" sz="2000" dirty="0"/>
              <a:t>in order to build </a:t>
            </a:r>
            <a:r>
              <a:rPr lang="en-US" sz="2000" dirty="0" smtClean="0"/>
              <a:t> </a:t>
            </a:r>
            <a:r>
              <a:rPr lang="en-US" sz="2000" dirty="0"/>
              <a:t>Common </a:t>
            </a:r>
            <a:r>
              <a:rPr lang="en-US" sz="2000" dirty="0" smtClean="0"/>
              <a:t>Strategies; encourage networking and </a:t>
            </a:r>
            <a:r>
              <a:rPr lang="en-US" sz="2000" dirty="0" smtClean="0"/>
              <a:t>develop. </a:t>
            </a:r>
            <a:r>
              <a:rPr lang="en-US" sz="2000" dirty="0"/>
              <a:t>a solid lobbying for LGBT persons </a:t>
            </a:r>
          </a:p>
          <a:p>
            <a:pPr marL="450342" marR="484631" indent="-285750" defTabSz="658368">
              <a:spcBef>
                <a:spcPts val="0"/>
              </a:spcBef>
              <a:buSzTx/>
              <a:defRPr sz="1296"/>
            </a:pPr>
            <a:r>
              <a:rPr lang="en-US" sz="2000" dirty="0" smtClean="0"/>
              <a:t>Enhancing </a:t>
            </a:r>
            <a:r>
              <a:rPr lang="en-US" sz="2000" dirty="0"/>
              <a:t>the capacity of Civil Society Organizations regarding the adoption of Human Rights </a:t>
            </a:r>
            <a:r>
              <a:rPr lang="en-US" sz="2000" dirty="0" smtClean="0"/>
              <a:t>approach </a:t>
            </a:r>
            <a:r>
              <a:rPr lang="en-US" sz="2000" dirty="0"/>
              <a:t>and LGBT People </a:t>
            </a:r>
            <a:r>
              <a:rPr lang="en-US" sz="2000" dirty="0" smtClean="0"/>
              <a:t>Rights.</a:t>
            </a:r>
            <a:endParaRPr lang="en-US" sz="2000" dirty="0"/>
          </a:p>
          <a:p>
            <a:pPr marL="450342" marR="484631" indent="-285750" defTabSz="658368">
              <a:spcBef>
                <a:spcPts val="0"/>
              </a:spcBef>
              <a:buSzTx/>
              <a:defRPr sz="1296"/>
            </a:pPr>
            <a:r>
              <a:rPr lang="en-US" sz="2000" dirty="0" smtClean="0"/>
              <a:t>Monitor </a:t>
            </a:r>
            <a:r>
              <a:rPr lang="en-US" sz="2000" dirty="0"/>
              <a:t>media to avoid </a:t>
            </a:r>
            <a:r>
              <a:rPr lang="en-US" sz="2000" dirty="0" smtClean="0"/>
              <a:t>hate-speech and homophobia </a:t>
            </a:r>
            <a:r>
              <a:rPr lang="en-US" sz="2000" dirty="0"/>
              <a:t>and prevent violence and </a:t>
            </a:r>
            <a:r>
              <a:rPr lang="en-US" sz="2000" dirty="0" smtClean="0"/>
              <a:t>discrimination against LGBT </a:t>
            </a:r>
            <a:r>
              <a:rPr lang="en-US" sz="2000" dirty="0" smtClean="0"/>
              <a:t>persons.</a:t>
            </a:r>
            <a:endParaRPr lang="en-US" sz="2000" dirty="0" smtClean="0"/>
          </a:p>
          <a:p>
            <a:pPr marL="450342" marR="484631" indent="-285750" defTabSz="658368">
              <a:spcBef>
                <a:spcPts val="0"/>
              </a:spcBef>
              <a:buSzTx/>
              <a:defRPr sz="1296"/>
            </a:pPr>
            <a:r>
              <a:rPr lang="en-US" sz="2000" dirty="0" smtClean="0"/>
              <a:t>Support </a:t>
            </a:r>
            <a:r>
              <a:rPr lang="en-US" sz="2000" dirty="0"/>
              <a:t>and Finance LGBT </a:t>
            </a:r>
            <a:r>
              <a:rPr lang="en-US" sz="2000" dirty="0" smtClean="0"/>
              <a:t>CSOs </a:t>
            </a:r>
            <a:r>
              <a:rPr lang="en-US" sz="2000" dirty="0" smtClean="0"/>
              <a:t>to </a:t>
            </a:r>
            <a:r>
              <a:rPr lang="en-US" sz="2000" dirty="0"/>
              <a:t>enforce the capacity of these regional networks, through </a:t>
            </a:r>
            <a:r>
              <a:rPr lang="en-US" sz="2000" dirty="0" smtClean="0"/>
              <a:t>funding of </a:t>
            </a:r>
            <a:r>
              <a:rPr lang="en-US" sz="2000" dirty="0"/>
              <a:t>programs for advocacy, for </a:t>
            </a:r>
            <a:r>
              <a:rPr lang="en-US" sz="2000" dirty="0" smtClean="0"/>
              <a:t>visibility.</a:t>
            </a:r>
            <a:endParaRPr sz="2000" dirty="0"/>
          </a:p>
        </p:txBody>
      </p:sp>
      <p:pic>
        <p:nvPicPr>
          <p:cNvPr id="152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9074" y="0"/>
            <a:ext cx="2360849" cy="83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400800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0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394</Words>
  <Application>Microsoft Office PowerPoint</Application>
  <PresentationFormat>Affichage à l'écran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Présentation PowerPoint</vt:lpstr>
      <vt:lpstr>Plenary Dialogue on  Human Rights and Governance</vt:lpstr>
      <vt:lpstr>  </vt:lpstr>
      <vt:lpstr>  </vt:lpstr>
      <vt:lpstr>  </vt:lpstr>
      <vt:lpstr>Human Rights and Governance  MAIN RECOMMENDATIONS</vt:lpstr>
      <vt:lpstr>Session 1: Democratic Transition and Governance </vt:lpstr>
      <vt:lpstr>Session 2: Violence against women and women’s rights protection </vt:lpstr>
      <vt:lpstr>Session 3: Protecting the rights of vulnerable groups and preventing discrimination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RICKLIN Laetitia (NEAR)</dc:creator>
  <cp:lastModifiedBy>Marie</cp:lastModifiedBy>
  <cp:revision>61</cp:revision>
  <dcterms:created xsi:type="dcterms:W3CDTF">2006-08-16T00:00:00Z</dcterms:created>
  <dcterms:modified xsi:type="dcterms:W3CDTF">2017-08-01T20:37:58Z</dcterms:modified>
</cp:coreProperties>
</file>