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7"/>
  </p:notesMasterIdLst>
  <p:sldIdLst>
    <p:sldId id="258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3A226-B10D-426F-B364-3B337871913F}" type="datetimeFigureOut">
              <a:rPr lang="fr-BE" smtClean="0"/>
              <a:t>01-08-17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C7D9F-9D87-4732-954E-2DE9665C8EC8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89633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11CD8CE-2903-477B-85A8-004D0208C541}" type="slidenum">
              <a:rPr lang="en-GB" altLang="en-US" smtClean="0">
                <a:solidFill>
                  <a:prstClr val="black"/>
                </a:solidFill>
                <a:latin typeface="Candara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GB" altLang="en-US" smtClean="0">
              <a:solidFill>
                <a:prstClr val="black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286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3881626" y="8688028"/>
            <a:ext cx="2975310" cy="453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1pPr>
            <a:lvl2pPr marL="37931725" indent="-37474525"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2pPr>
            <a:lvl3pPr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3pPr>
            <a:lvl4pPr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4pPr>
            <a:lvl5pPr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r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None/>
            </a:pPr>
            <a:fld id="{AF8EA0C8-FF47-4CAF-B00E-B92C1D7D2E16}" type="slidenum">
              <a:rPr lang="es-ES" altLang="es-ES" baseline="0"/>
              <a:pPr algn="r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ahoma" pitchFamily="34" charset="0"/>
                <a:buNone/>
              </a:pPr>
              <a:t>10</a:t>
            </a:fld>
            <a:endParaRPr lang="es-ES" altLang="es-ES" baseline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4088" y="695325"/>
            <a:ext cx="4949825" cy="3427413"/>
          </a:xfrm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056" y="4342991"/>
            <a:ext cx="5487889" cy="41160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" alt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1pPr>
            <a:lvl2pPr marL="39600188" indent="-39122350"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2pPr>
            <a:lvl3pPr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3pPr>
            <a:lvl4pPr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4pPr>
            <a:lvl5pPr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defTabSz="425450" eaLnBrk="0" fontAlgn="base" hangingPunct="0">
              <a:spcBef>
                <a:spcPct val="0"/>
              </a:spcBef>
              <a:spcAft>
                <a:spcPct val="0"/>
              </a:spcAft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defTabSz="425450" eaLnBrk="0" fontAlgn="base" hangingPunct="0">
              <a:spcBef>
                <a:spcPct val="0"/>
              </a:spcBef>
              <a:spcAft>
                <a:spcPct val="0"/>
              </a:spcAft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defTabSz="425450" eaLnBrk="0" fontAlgn="base" hangingPunct="0">
              <a:spcBef>
                <a:spcPct val="0"/>
              </a:spcBef>
              <a:spcAft>
                <a:spcPct val="0"/>
              </a:spcAft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defTabSz="425450" eaLnBrk="0" fontAlgn="base" hangingPunct="0">
              <a:spcBef>
                <a:spcPct val="0"/>
              </a:spcBef>
              <a:spcAft>
                <a:spcPct val="0"/>
              </a:spcAft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fld id="{64E9643F-A739-483C-A66D-DADC83584E36}" type="slidenum">
              <a:rPr lang="es-ES" altLang="es-ES" baseline="0"/>
              <a:pPr/>
              <a:t>11</a:t>
            </a:fld>
            <a:endParaRPr lang="es-ES" altLang="es-ES" baseline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4088" y="695325"/>
            <a:ext cx="4949825" cy="3427413"/>
          </a:xfrm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056" y="4342991"/>
            <a:ext cx="5487889" cy="41160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" alt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11CD8CE-2903-477B-85A8-004D0208C541}" type="slidenum">
              <a:rPr lang="en-GB" altLang="en-US" smtClean="0">
                <a:solidFill>
                  <a:prstClr val="black"/>
                </a:solidFill>
                <a:latin typeface="Candara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en-US" smtClean="0">
              <a:solidFill>
                <a:prstClr val="black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286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11CD8CE-2903-477B-85A8-004D0208C541}" type="slidenum">
              <a:rPr lang="en-GB" altLang="en-US" smtClean="0">
                <a:solidFill>
                  <a:prstClr val="black"/>
                </a:solidFill>
                <a:latin typeface="Candara" pitchFamily="34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en-GB" altLang="en-US" smtClean="0">
              <a:solidFill>
                <a:prstClr val="black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286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11CD8CE-2903-477B-85A8-004D0208C541}" type="slidenum">
              <a:rPr lang="en-GB" altLang="en-US" smtClean="0">
                <a:solidFill>
                  <a:prstClr val="black"/>
                </a:solidFill>
                <a:latin typeface="Candara" pitchFamily="34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en-GB" altLang="en-US" smtClean="0">
              <a:solidFill>
                <a:prstClr val="black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286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3588" cy="3429000"/>
          </a:xfrm>
        </p:spPr>
      </p:sp>
      <p:sp>
        <p:nvSpPr>
          <p:cNvPr id="39939" name="Marcador de nota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smtClean="0"/>
          </a:p>
        </p:txBody>
      </p:sp>
      <p:sp>
        <p:nvSpPr>
          <p:cNvPr id="39940" name="Marcador de número de diapositiva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1pPr>
            <a:lvl2pPr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2pPr>
            <a:lvl3pPr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3pPr>
            <a:lvl4pPr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4pPr>
            <a:lvl5pPr defTabSz="425450"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defTabSz="425450" eaLnBrk="0" fontAlgn="base" hangingPunct="0">
              <a:spcBef>
                <a:spcPct val="0"/>
              </a:spcBef>
              <a:spcAft>
                <a:spcPct val="0"/>
              </a:spcAft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defTabSz="425450" eaLnBrk="0" fontAlgn="base" hangingPunct="0">
              <a:spcBef>
                <a:spcPct val="0"/>
              </a:spcBef>
              <a:spcAft>
                <a:spcPct val="0"/>
              </a:spcAft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defTabSz="425450" eaLnBrk="0" fontAlgn="base" hangingPunct="0">
              <a:spcBef>
                <a:spcPct val="0"/>
              </a:spcBef>
              <a:spcAft>
                <a:spcPct val="0"/>
              </a:spcAft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defTabSz="425450" eaLnBrk="0" fontAlgn="base" hangingPunct="0">
              <a:spcBef>
                <a:spcPct val="0"/>
              </a:spcBef>
              <a:spcAft>
                <a:spcPct val="0"/>
              </a:spcAft>
              <a:tabLst>
                <a:tab pos="687388" algn="l"/>
                <a:tab pos="1374775" algn="l"/>
                <a:tab pos="2060575" algn="l"/>
                <a:tab pos="27479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fld id="{80EF7E67-A469-460E-A710-3A145A831027}" type="slidenum">
              <a:rPr lang="es-ES" altLang="es-ES" baseline="0"/>
              <a:pPr/>
              <a:t>5</a:t>
            </a:fld>
            <a:endParaRPr lang="es-ES" altLang="es-ES" baseline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68825" cy="3427413"/>
          </a:xfrm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056" y="4342991"/>
            <a:ext cx="5487889" cy="41160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 txBox="1">
            <a:spLocks noGrp="1" noChangeArrowheads="1"/>
          </p:cNvSpPr>
          <p:nvPr/>
        </p:nvSpPr>
        <p:spPr bwMode="auto">
          <a:xfrm>
            <a:off x="3881626" y="8688028"/>
            <a:ext cx="2975310" cy="453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1pPr>
            <a:lvl2pPr marL="37931725" indent="-37474525"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2pPr>
            <a:lvl3pPr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3pPr>
            <a:lvl4pPr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4pPr>
            <a:lvl5pPr defTabSz="407988"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658813" algn="l"/>
                <a:tab pos="1317625" algn="l"/>
                <a:tab pos="1974850" algn="l"/>
                <a:tab pos="263366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r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None/>
            </a:pPr>
            <a:fld id="{41269B31-A54B-4D11-8218-DE7462F0E210}" type="slidenum">
              <a:rPr lang="es-ES" altLang="es-ES" baseline="0"/>
              <a:pPr algn="r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ahoma" pitchFamily="34" charset="0"/>
                <a:buNone/>
              </a:pPr>
              <a:t>7</a:t>
            </a:fld>
            <a:endParaRPr lang="es-ES" altLang="es-ES" baseline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68825" cy="3427413"/>
          </a:xfrm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056" y="4342991"/>
            <a:ext cx="5487889" cy="41160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" alt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4088" y="695325"/>
            <a:ext cx="4949825" cy="3427413"/>
          </a:xfrm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056" y="4342991"/>
            <a:ext cx="5487889" cy="41160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4088" y="695325"/>
            <a:ext cx="4949825" cy="3427413"/>
          </a:xfrm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056" y="4342991"/>
            <a:ext cx="5487889" cy="41160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7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88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04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685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214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814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201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68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66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172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9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24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851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07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325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004F7-193D-49D3-B3AB-2670E31B430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F7C7F-24CC-415A-9E22-C458C4D10976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565280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F066D-EC80-40E8-9599-79B25C79078E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9C9EF-0EF8-4162-AFC6-2663FFD2CC8B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895086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254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254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BA2AB-B808-4CEF-AEC7-6BA2CEF494E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6BCD6-7076-409C-B50C-AB9EDD2250F7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8471194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73011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2342" y="1825625"/>
            <a:ext cx="3873012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FEFE2-E0EE-4C80-9E5E-5F750249D249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5A96-D03D-4A39-92F2-0AEB2E31764A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17835743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119" y="365129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117" y="1681163"/>
            <a:ext cx="38686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117" y="2505075"/>
            <a:ext cx="3868615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4" y="1681163"/>
            <a:ext cx="38876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4" y="2505075"/>
            <a:ext cx="3887665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1D819-9F09-45E2-9DFF-EB88D3483405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E4F27-386F-4D7E-B7FD-CB278F518394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10362447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0FBF8-0D03-4683-AAB0-7EA7897D396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0BB3-2FAF-4CF1-980E-DB231B97283F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30074576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E6ED-8A86-4960-B6FF-C2A0D8AC595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BA377-BBA0-46C7-8908-CBE85075F164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049996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748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115" y="457200"/>
            <a:ext cx="29483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667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115" y="2057400"/>
            <a:ext cx="29483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0494-BE2D-4C41-9E23-A517E3BA24D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275CB-C563-49B9-B9BB-B3C5C096C1D0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41343963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115" y="457200"/>
            <a:ext cx="29483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667" y="987432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115" y="2057400"/>
            <a:ext cx="29483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04223-D1A5-4834-863D-F96A9442A6F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619FC-41EA-4DB8-A88A-DF9DACC2F35A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97226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F0A3E-FECD-4283-8778-BB8B706995E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B7C88-C3C3-46A6-A9BB-D80C9A188080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757058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4409" y="365125"/>
            <a:ext cx="1970943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77508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6074B-0A61-4D5F-9D76-1D171D53C3EF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5CEF2-AE86-45B6-9EF5-3A2312004C73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9161978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08235-C766-4102-B4E4-0897B5F96C7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C8F06-BEDD-4A01-BA39-C3F7D18EF5CF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42580609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6ACD1-DB37-422C-AA36-EA9C4BE2EF8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C087C-409E-481E-B8C6-BA5F7DF9D6A1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35839995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254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254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54413-FE13-4CB2-B582-23651130B090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24DFD-5192-47CB-BE65-CC2B6C50B0DA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35431619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73011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2342" y="1825625"/>
            <a:ext cx="3873012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02047-DF37-4297-9AE7-F29941FEDA5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25F3B-7EF5-4CA3-83D7-6D26F12B8521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6784136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119" y="365129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117" y="1681163"/>
            <a:ext cx="38686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117" y="2505075"/>
            <a:ext cx="3868615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4" y="1681163"/>
            <a:ext cx="38876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4" y="2505075"/>
            <a:ext cx="3887665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83C72-2929-488E-86C0-772B41FA4C5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ECF73-4B3B-4BD2-9B1E-180820C47DC1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36613991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43FC2-19C0-4FCF-8174-5773FF58190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40B88-AF91-4BB7-B20F-CA0924E4E49A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389064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4333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4813F-985C-4DF4-966D-8C06EB4F120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C438C-D2E5-403E-9442-08DAC21A3765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12675247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115" y="457200"/>
            <a:ext cx="29483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667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115" y="2057400"/>
            <a:ext cx="29483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74FF9-5A68-4A66-9B1F-057589C004E7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87DB7-597C-4C9E-9EFA-5A45CFEE902D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6129697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115" y="457200"/>
            <a:ext cx="29483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667" y="987432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115" y="2057400"/>
            <a:ext cx="29483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DB120-8B25-448B-9CE9-E49EA91400FF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65C93-8770-40CF-B1D2-A4BC86C2F3EA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19639022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B0872-AEC6-4DA1-A6CA-0825FD12B48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9602B-7581-4AE9-BFFA-3045FFB50D06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5408974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4409" y="365125"/>
            <a:ext cx="1970943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77508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1EB9E-7E8F-4CD4-9F19-CD1DF6EC35D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E8430-A58D-4B80-86B5-B57F36A591F9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31709919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23C0-19FD-41EA-BAD3-A37E7F3172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3E63C-2AA7-4E9F-B1DD-7F7C4C08AE59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0373390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0762B-C6B5-472C-98E8-A97C2D6E2235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20ED4-D0AD-48E6-8754-2DD62562EA44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3744736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254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254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88B1B-4889-4906-92D0-AE3F1662973F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EAF48-5CF8-431C-B5CB-839AF0CC3520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12374572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73011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2341" y="1825625"/>
            <a:ext cx="3873012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64EF7-1E22-438A-BCB5-D940DE96DA0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894BC-3120-4D14-8F27-A746BBEBE8B1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7875758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118" y="365129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117" y="1681163"/>
            <a:ext cx="38686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117" y="2505075"/>
            <a:ext cx="3868615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3" y="1681163"/>
            <a:ext cx="38876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3" y="2505075"/>
            <a:ext cx="3887665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978B8-B0D6-45F2-858D-CB729B574F7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4CB35-B192-4AD2-B6F7-77F367114E54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1138028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9862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7034A-2745-458C-9C67-0F0A7C09A2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02F5B-6344-4D41-AFF0-7763A618CBD1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9893677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45955-D43B-4BA8-BB30-182777F87ADB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966FC-18B2-4526-9941-3E7AAD6BB7A4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40935852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115" y="457200"/>
            <a:ext cx="29483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667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115" y="2057400"/>
            <a:ext cx="29483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648F2-DB68-48C3-8E27-D6018CA70A3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CB28A-276F-442C-9457-2DEBFA127DF0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16180446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115" y="457200"/>
            <a:ext cx="29483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667" y="987430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115" y="2057400"/>
            <a:ext cx="29483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AB25F-84F2-4F24-A370-4A946F6E333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5286B-212B-47B2-8AC6-7E8507D27302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16875946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CDCD8-BC2B-431B-AC60-6729DEC5D40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5B6E2-7F12-4081-BC5B-D930CF1E05E8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13021022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4409" y="365125"/>
            <a:ext cx="1970943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77508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8FEBE-5104-49F0-BB4F-8CC39AC61CEE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2BB6-87F4-488B-9856-6A108954CD2F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7273427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DC0F2-C67F-4C1D-B218-ADC54209603F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01/08/2017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6045C-2A53-45CE-B882-F64A452B9459}" type="slidenum">
              <a:rPr lang="es-ES" altLang="fr-FR"/>
              <a:pPr>
                <a:defRPr/>
              </a:pPr>
              <a:t>‹N°›</a:t>
            </a:fld>
            <a:endParaRPr lang="es-ES" altLang="fr-FR"/>
          </a:p>
        </p:txBody>
      </p:sp>
    </p:spTree>
    <p:extLst>
      <p:ext uri="{BB962C8B-B14F-4D97-AF65-F5344CB8AC3E}">
        <p14:creationId xmlns:p14="http://schemas.microsoft.com/office/powerpoint/2010/main" val="239280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4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534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476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74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53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160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Marcador de título 1"/>
          <p:cNvSpPr>
            <a:spLocks noGrp="1"/>
          </p:cNvSpPr>
          <p:nvPr>
            <p:ph type="title"/>
          </p:nvPr>
        </p:nvSpPr>
        <p:spPr bwMode="auto">
          <a:xfrm>
            <a:off x="628654" y="365129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614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628654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34ADE4E-F9DC-4D04-A76E-43A39A149E1A}" type="datetimeFigureOut">
              <a:rPr lang="es-ES" baseline="-25000">
                <a:solidFill>
                  <a:prstClr val="black">
                    <a:tint val="75000"/>
                  </a:prstClr>
                </a:solidFill>
                <a:latin typeface="Tahoma" pitchFamily="34" charset="0"/>
                <a:ea typeface="ヒラギノ角ゴ Pro W3" charset="-128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01/08/2017</a:t>
            </a:fld>
            <a:endParaRPr lang="es-ES" baseline="-25000">
              <a:solidFill>
                <a:prstClr val="black">
                  <a:tint val="75000"/>
                </a:prstClr>
              </a:solidFill>
              <a:latin typeface="Tahoma" pitchFamily="34" charset="0"/>
              <a:ea typeface="ヒラギノ角ゴ Pro W3" charset="-128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4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baseline="-25000">
              <a:solidFill>
                <a:prstClr val="black">
                  <a:tint val="75000"/>
                </a:prstClr>
              </a:solidFill>
              <a:latin typeface="Tahoma" pitchFamily="34" charset="0"/>
              <a:ea typeface="ヒラギノ角ゴ Pro W3" charset="-128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0D6291B-A405-4BAE-BCD5-194676BDE571}" type="slidenum">
              <a:rPr lang="es-ES" altLang="fr-FR" baseline="-25000">
                <a:latin typeface="Tahoma" pitchFamily="34" charset="0"/>
                <a:ea typeface="ヒラギノ角ゴ Pro W3" charset="-128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s-ES" altLang="fr-FR" baseline="-25000">
              <a:latin typeface="Tahoma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3535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628654" y="365129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628654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06E5CB2-B955-4F17-8A92-BB1AFE116BA6}" type="datetimeFigureOut">
              <a:rPr lang="es-ES" baseline="-25000">
                <a:solidFill>
                  <a:prstClr val="black">
                    <a:tint val="75000"/>
                  </a:prstClr>
                </a:solidFill>
                <a:latin typeface="Tahoma" pitchFamily="34" charset="0"/>
                <a:ea typeface="ヒラギノ角ゴ Pro W3" charset="-128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01/08/2017</a:t>
            </a:fld>
            <a:endParaRPr lang="es-ES" baseline="-25000">
              <a:solidFill>
                <a:prstClr val="black">
                  <a:tint val="75000"/>
                </a:prstClr>
              </a:solidFill>
              <a:latin typeface="Tahoma" pitchFamily="34" charset="0"/>
              <a:ea typeface="ヒラギノ角ゴ Pro W3" charset="-128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4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baseline="-25000">
              <a:solidFill>
                <a:prstClr val="black">
                  <a:tint val="75000"/>
                </a:prstClr>
              </a:solidFill>
              <a:latin typeface="Tahoma" pitchFamily="34" charset="0"/>
              <a:ea typeface="ヒラギノ角ゴ Pro W3" charset="-128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177B1B6-8F5F-4D65-BA7E-7FB2D285C032}" type="slidenum">
              <a:rPr lang="es-ES" altLang="fr-FR" baseline="-25000">
                <a:latin typeface="Tahoma" pitchFamily="34" charset="0"/>
                <a:ea typeface="ヒラギノ角ゴ Pro W3" charset="-128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s-ES" altLang="fr-FR" baseline="-25000">
              <a:latin typeface="Tahoma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6127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Marcador de título 1"/>
          <p:cNvSpPr>
            <a:spLocks noGrp="1"/>
          </p:cNvSpPr>
          <p:nvPr>
            <p:ph type="title"/>
          </p:nvPr>
        </p:nvSpPr>
        <p:spPr bwMode="auto">
          <a:xfrm>
            <a:off x="628653" y="365129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717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628653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A0F3301-D3AD-40DB-B7E2-562A4615F892}" type="datetimeFigureOut">
              <a:rPr lang="es-ES" baseline="-25000">
                <a:solidFill>
                  <a:prstClr val="black">
                    <a:tint val="75000"/>
                  </a:prstClr>
                </a:solidFill>
                <a:latin typeface="Tahoma" pitchFamily="34" charset="0"/>
                <a:ea typeface="ヒラギノ角ゴ Pro W3" charset="-128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01/08/2017</a:t>
            </a:fld>
            <a:endParaRPr lang="es-ES" baseline="-25000">
              <a:solidFill>
                <a:prstClr val="black">
                  <a:tint val="75000"/>
                </a:prstClr>
              </a:solidFill>
              <a:latin typeface="Tahoma" pitchFamily="34" charset="0"/>
              <a:ea typeface="ヒラギノ角ゴ Pro W3" charset="-128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3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baseline="-25000">
              <a:solidFill>
                <a:prstClr val="black">
                  <a:tint val="75000"/>
                </a:prstClr>
              </a:solidFill>
              <a:latin typeface="Tahoma" pitchFamily="34" charset="0"/>
              <a:ea typeface="ヒラギノ角ゴ Pro W3" charset="-128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CEB55D5-E9AC-456D-B706-A31B5FE19421}" type="slidenum">
              <a:rPr lang="es-ES" altLang="fr-FR" baseline="-25000">
                <a:latin typeface="Tahoma" pitchFamily="34" charset="0"/>
                <a:ea typeface="ヒラギノ角ゴ Pro W3" charset="-128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s-ES" altLang="fr-FR" baseline="-25000">
              <a:latin typeface="Tahoma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367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medwomen.foundation/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www.facebook.com/Euromedwom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612" y="3810000"/>
            <a:ext cx="2794526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381000" y="1524000"/>
            <a:ext cx="78486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3600" i="0" u="sng" dirty="0" smtClean="0">
                <a:solidFill>
                  <a:srgbClr val="9BBB59">
                    <a:lumMod val="75000"/>
                  </a:srgbClr>
                </a:solidFill>
              </a:rPr>
              <a:t>Cross Cutting</a:t>
            </a:r>
            <a:r>
              <a:rPr lang="en-GB" altLang="en-US" sz="3600" i="0" dirty="0" smtClean="0">
                <a:solidFill>
                  <a:srgbClr val="9BBB59">
                    <a:lumMod val="75000"/>
                  </a:srgbClr>
                </a:solidFill>
              </a:rPr>
              <a:t>: </a:t>
            </a:r>
            <a:r>
              <a:rPr lang="en-GB" altLang="en-US" sz="3600" dirty="0" smtClean="0">
                <a:solidFill>
                  <a:srgbClr val="9BBB59">
                    <a:lumMod val="75000"/>
                  </a:srgbClr>
                </a:solidFill>
              </a:rPr>
              <a:t>Empowering Young Voices through education and employment</a:t>
            </a:r>
            <a:endParaRPr lang="en-GB" altLang="en-US" sz="3600" dirty="0">
              <a:solidFill>
                <a:srgbClr val="9BBB59">
                  <a:lumMod val="75000"/>
                </a:srgbClr>
              </a:solidFill>
              <a:latin typeface="Candara" pitchFamily="34" charset="0"/>
            </a:endParaRPr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381000" y="2843431"/>
            <a:ext cx="8458200" cy="3360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Clr>
                <a:prstClr val="white"/>
              </a:buClr>
            </a:pPr>
            <a:endParaRPr lang="en-GB" sz="1800" dirty="0" smtClean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GB" sz="1800" dirty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GB" sz="1800" dirty="0" smtClean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GB" sz="1800" dirty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u="sng" dirty="0" smtClean="0">
                <a:solidFill>
                  <a:srgbClr val="F79646">
                    <a:lumMod val="75000"/>
                  </a:srgbClr>
                </a:solidFill>
              </a:rPr>
              <a:t>Moderator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:</a:t>
            </a:r>
          </a:p>
          <a:p>
            <a:pPr>
              <a:buClr>
                <a:prstClr val="white"/>
              </a:buClr>
            </a:pP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Salvatore </a:t>
            </a:r>
            <a:r>
              <a:rPr lang="en-GB" sz="1800" b="1" smtClean="0">
                <a:solidFill>
                  <a:srgbClr val="F79646">
                    <a:lumMod val="50000"/>
                  </a:srgbClr>
                </a:solidFill>
              </a:rPr>
              <a:t>Nigro, </a:t>
            </a:r>
            <a:r>
              <a:rPr lang="en-GB" sz="1800" dirty="0" smtClean="0">
                <a:solidFill>
                  <a:srgbClr val="F79646">
                    <a:lumMod val="50000"/>
                  </a:srgbClr>
                </a:solidFill>
              </a:rPr>
              <a:t>Education for Employment</a:t>
            </a:r>
          </a:p>
          <a:p>
            <a:pPr>
              <a:buClr>
                <a:prstClr val="white"/>
              </a:buClr>
            </a:pPr>
            <a:endParaRPr lang="en-GB" sz="1800" dirty="0">
              <a:solidFill>
                <a:srgbClr val="F79646">
                  <a:lumMod val="50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u="sng" dirty="0" smtClean="0">
                <a:solidFill>
                  <a:srgbClr val="F79646">
                    <a:lumMod val="75000"/>
                  </a:srgbClr>
                </a:solidFill>
              </a:rPr>
              <a:t>Rapporteur</a:t>
            </a:r>
            <a:r>
              <a:rPr lang="en-GB" sz="1800" dirty="0">
                <a:solidFill>
                  <a:srgbClr val="F79646">
                    <a:lumMod val="75000"/>
                  </a:srgbClr>
                </a:solidFill>
              </a:rPr>
              <a:t>:</a:t>
            </a:r>
          </a:p>
          <a:p>
            <a:pPr>
              <a:buClr>
                <a:prstClr val="white"/>
              </a:buClr>
            </a:pP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Carine </a:t>
            </a:r>
            <a:r>
              <a:rPr lang="en-GB" sz="1800" b="1" dirty="0" err="1" smtClean="0">
                <a:solidFill>
                  <a:srgbClr val="F79646">
                    <a:lumMod val="50000"/>
                  </a:srgbClr>
                </a:solidFill>
              </a:rPr>
              <a:t>Elya</a:t>
            </a:r>
            <a:endParaRPr lang="en-GB" sz="1800" b="1" dirty="0">
              <a:solidFill>
                <a:srgbClr val="F79646">
                  <a:lumMod val="50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US" sz="1800" dirty="0">
              <a:solidFill>
                <a:srgbClr val="F79646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177"/>
            <a:ext cx="2237715" cy="1383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394269"/>
            <a:ext cx="91440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8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3934" y="217488"/>
            <a:ext cx="8508023" cy="8112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IV. Comment renforcer le rôle des OSC pour influencer l’agenda politique et social lié aux droits des femmes?</a:t>
            </a:r>
          </a:p>
        </p:txBody>
      </p:sp>
      <p:grpSp>
        <p:nvGrpSpPr>
          <p:cNvPr id="36867" name="Grupo 3"/>
          <p:cNvGrpSpPr>
            <a:grpSpLocks/>
          </p:cNvGrpSpPr>
          <p:nvPr/>
        </p:nvGrpSpPr>
        <p:grpSpPr bwMode="auto">
          <a:xfrm>
            <a:off x="414708" y="1125538"/>
            <a:ext cx="9039957" cy="4832350"/>
            <a:chOff x="734675" y="1984133"/>
            <a:chExt cx="9793726" cy="4834022"/>
          </a:xfrm>
        </p:grpSpPr>
        <p:sp>
          <p:nvSpPr>
            <p:cNvPr id="36869" name="Rectangle 4"/>
            <p:cNvSpPr>
              <a:spLocks noChangeArrowheads="1"/>
            </p:cNvSpPr>
            <p:nvPr/>
          </p:nvSpPr>
          <p:spPr bwMode="auto">
            <a:xfrm>
              <a:off x="734675" y="1984133"/>
              <a:ext cx="6876207" cy="3168456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44000" tIns="0" rIns="72000" bIns="0" anchor="ctr"/>
            <a:lstStyle>
              <a:lvl1pPr marL="342900" indent="-342900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1pPr>
              <a:lvl2pPr marL="37931725" indent="-37474525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2pPr>
              <a:lvl3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3pPr>
              <a:lvl4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4pPr>
              <a:lvl5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9pPr>
            </a:lstStyle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Créer du travail collectif entre OSC, autorités et monde académique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Associer les acteurs de terrain à la production des données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Analyser la situation au niveau local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Outiller les OSC pour développer leur crédibilité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Mobiliser les jeunes en faveur du suivi des politiques d’égalité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S’allier aux médias et leaders d’opinion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Promouvoir la solidarité entre OSC</a:t>
              </a:r>
            </a:p>
          </p:txBody>
        </p:sp>
        <p:pic>
          <p:nvPicPr>
            <p:cNvPr id="36870" name="Imagen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9566" y="5181650"/>
              <a:ext cx="2909857" cy="1636505"/>
            </a:xfrm>
            <a:prstGeom prst="rect">
              <a:avLst/>
            </a:prstGeom>
            <a:noFill/>
            <a:ln w="12700">
              <a:solidFill>
                <a:srgbClr val="5B9BD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1" name="Imagen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8545" y="2238591"/>
              <a:ext cx="2909856" cy="1939561"/>
            </a:xfrm>
            <a:prstGeom prst="rect">
              <a:avLst/>
            </a:prstGeom>
            <a:noFill/>
            <a:ln w="12700">
              <a:solidFill>
                <a:srgbClr val="5B9BD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6868" name="Picture 2" descr="Cap-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096" y="5661032"/>
            <a:ext cx="5536223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7806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4"/>
          <p:cNvSpPr>
            <a:spLocks noChangeArrowheads="1"/>
          </p:cNvSpPr>
          <p:nvPr/>
        </p:nvSpPr>
        <p:spPr bwMode="auto">
          <a:xfrm>
            <a:off x="-21978" y="5208588"/>
            <a:ext cx="914400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5988">
              <a:tabLst>
                <a:tab pos="7007225" algn="l"/>
                <a:tab pos="8647113" algn="r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1pPr>
            <a:lvl2pPr marL="37931725" indent="-37474525" defTabSz="915988">
              <a:tabLst>
                <a:tab pos="7007225" algn="l"/>
                <a:tab pos="8647113" algn="r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2pPr>
            <a:lvl3pPr defTabSz="915988">
              <a:tabLst>
                <a:tab pos="7007225" algn="l"/>
                <a:tab pos="8647113" algn="r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3pPr>
            <a:lvl4pPr defTabSz="915988">
              <a:tabLst>
                <a:tab pos="7007225" algn="l"/>
                <a:tab pos="8647113" algn="r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4pPr>
            <a:lvl5pPr defTabSz="915988">
              <a:tabLst>
                <a:tab pos="7007225" algn="l"/>
                <a:tab pos="8647113" algn="r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tabLst>
                <a:tab pos="7007225" algn="l"/>
                <a:tab pos="8647113" algn="r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tabLst>
                <a:tab pos="7007225" algn="l"/>
                <a:tab pos="8647113" algn="r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tabLst>
                <a:tab pos="7007225" algn="l"/>
                <a:tab pos="8647113" algn="r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tabLst>
                <a:tab pos="7007225" algn="l"/>
                <a:tab pos="8647113" algn="r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 fontAlgn="base" hangingPunct="0">
              <a:spcBef>
                <a:spcPct val="0"/>
              </a:spcBef>
              <a:spcAft>
                <a:spcPct val="30000"/>
              </a:spcAft>
              <a:buClr>
                <a:srgbClr val="000000"/>
              </a:buClr>
              <a:buSzPct val="100000"/>
              <a:buFont typeface="Tahoma" pitchFamily="34" charset="0"/>
              <a:buNone/>
            </a:pPr>
            <a:r>
              <a:rPr lang="fr-FR" altLang="es-ES" sz="1800" baseline="0">
                <a:solidFill>
                  <a:prstClr val="black"/>
                </a:solidFill>
              </a:rPr>
              <a:t>Merci de votre attention.</a:t>
            </a:r>
          </a:p>
        </p:txBody>
      </p:sp>
      <p:sp>
        <p:nvSpPr>
          <p:cNvPr id="48131" name="Rectangle 22"/>
          <p:cNvSpPr>
            <a:spLocks noGrp="1" noChangeArrowheads="1"/>
          </p:cNvSpPr>
          <p:nvPr>
            <p:ph type="title" idx="4294967295"/>
          </p:nvPr>
        </p:nvSpPr>
        <p:spPr>
          <a:xfrm>
            <a:off x="361951" y="831854"/>
            <a:ext cx="8376138" cy="2303463"/>
          </a:xfrm>
        </p:spPr>
        <p:txBody>
          <a:bodyPr/>
          <a:lstStyle/>
          <a:p>
            <a:pPr eaLnBrk="1" hangingPunct="1">
              <a:defRPr/>
            </a:pPr>
            <a:r>
              <a:rPr lang="fr-FR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Des </a:t>
            </a:r>
            <a:r>
              <a:rPr lang="fr-FR" altLang="es-ES" sz="2400" b="1" dirty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opportunités de réseautage et </a:t>
            </a:r>
            <a:r>
              <a:rPr lang="fr-FR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mobilisation destinées aux OSC </a:t>
            </a:r>
            <a:r>
              <a:rPr lang="fr-FR" altLang="es-ES" sz="2400" b="1" dirty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du </a:t>
            </a:r>
            <a:r>
              <a:rPr lang="fr-FR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sud sont publiées sur : </a:t>
            </a:r>
            <a:r>
              <a:rPr lang="es-ES" altLang="es-ES" sz="2400" b="1" dirty="0">
                <a:solidFill>
                  <a:schemeClr val="accent1"/>
                </a:solidFill>
                <a:latin typeface="Tahoma" panose="020B0604030504040204" pitchFamily="34" charset="0"/>
                <a:cs typeface="+mn-cs"/>
                <a:hlinkClick r:id="rId3"/>
              </a:rPr>
              <a:t>www.euromedwomen.foundation</a:t>
            </a:r>
            <a:r>
              <a:rPr lang="es-ES" altLang="es-ES" sz="2400" u="sng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ES" altLang="es-ES" sz="2400" u="sng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s-ES" altLang="es-ES" sz="2000" u="sng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ES" altLang="es-ES" sz="2000" u="sng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s-ES" altLang="es-ES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Email: </a:t>
            </a:r>
            <a:r>
              <a:rPr lang="es-ES" altLang="es-ES" sz="18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euromedwomen@iemed.org </a:t>
            </a:r>
            <a:br>
              <a:rPr lang="es-ES" altLang="es-ES" sz="18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fr-FR" altLang="es-ES" sz="18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r-FR" altLang="es-ES" sz="18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fr-FR" altLang="es-ES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Pour nous suivre: </a:t>
            </a:r>
            <a:r>
              <a:rPr lang="fr-FR" altLang="es-ES" sz="1800" dirty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  <a:hlinkClick r:id="rId4"/>
              </a:rPr>
              <a:t>www.facebook.com/Euromedwomen</a:t>
            </a:r>
            <a:r>
              <a:rPr lang="fr-FR" altLang="es-ES" sz="18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  <a:hlinkClick r:id="rId4"/>
              </a:rPr>
              <a:t>/</a:t>
            </a:r>
            <a:r>
              <a:rPr lang="fr-FR" altLang="es-ES" sz="18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es-ES" sz="16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r-FR" altLang="es-ES" sz="16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fr-FR" altLang="es-ES" sz="16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fr-FR" altLang="es-ES" sz="1600" dirty="0" smtClean="0">
                <a:solidFill>
                  <a:srgbClr val="0563C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endParaRPr lang="fr-FR" altLang="es-ES" sz="1600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7892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54" y="3441705"/>
            <a:ext cx="2392973" cy="1458913"/>
          </a:xfrm>
          <a:prstGeom prst="rect">
            <a:avLst/>
          </a:prstGeom>
          <a:noFill/>
          <a:ln w="12700">
            <a:solidFill>
              <a:srgbClr val="5B9BD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Imagen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380" y="3444875"/>
            <a:ext cx="2388577" cy="1455738"/>
          </a:xfrm>
          <a:prstGeom prst="rect">
            <a:avLst/>
          </a:prstGeom>
          <a:noFill/>
          <a:ln w="12700">
            <a:solidFill>
              <a:srgbClr val="5B9BD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Picture 2" descr="Cap-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096" y="5661032"/>
            <a:ext cx="5536223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3914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612" y="3810000"/>
            <a:ext cx="2794526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381000" y="1524000"/>
            <a:ext cx="78486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3600" i="0" u="sng" dirty="0" smtClean="0">
                <a:solidFill>
                  <a:schemeClr val="accent3">
                    <a:lumMod val="75000"/>
                  </a:schemeClr>
                </a:solidFill>
              </a:rPr>
              <a:t>Cross Cutting</a:t>
            </a:r>
            <a:r>
              <a:rPr lang="en-GB" altLang="en-US" sz="3600" i="0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GB" altLang="en-US" sz="3600" dirty="0" smtClean="0">
                <a:solidFill>
                  <a:schemeClr val="accent3">
                    <a:lumMod val="75000"/>
                  </a:schemeClr>
                </a:solidFill>
              </a:rPr>
              <a:t>How the Media can work better with Civil Society</a:t>
            </a:r>
            <a:endParaRPr lang="en-GB" altLang="en-US" sz="3600" dirty="0">
              <a:solidFill>
                <a:schemeClr val="accent3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381000" y="2843431"/>
            <a:ext cx="84582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Clr>
                <a:prstClr val="white"/>
              </a:buClr>
            </a:pPr>
            <a:endParaRPr lang="en-GB" sz="1800" dirty="0" smtClean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GB" sz="1800" dirty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- </a:t>
            </a:r>
            <a:r>
              <a:rPr lang="en-GB" sz="1800" dirty="0" err="1" smtClean="0">
                <a:solidFill>
                  <a:srgbClr val="F79646">
                    <a:lumMod val="75000"/>
                  </a:srgbClr>
                </a:solidFill>
              </a:rPr>
              <a:t>Heinke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 VERT</a:t>
            </a:r>
          </a:p>
          <a:p>
            <a:pPr>
              <a:buClr>
                <a:prstClr val="white"/>
              </a:buClr>
            </a:pP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- </a:t>
            </a:r>
            <a:r>
              <a:rPr lang="en-GB" sz="1800" dirty="0" err="1" smtClean="0">
                <a:solidFill>
                  <a:srgbClr val="F79646">
                    <a:lumMod val="75000"/>
                  </a:srgbClr>
                </a:solidFill>
              </a:rPr>
              <a:t>Myria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 ANTONIADOU</a:t>
            </a:r>
          </a:p>
          <a:p>
            <a:pPr>
              <a:buClr>
                <a:prstClr val="white"/>
              </a:buClr>
            </a:pP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- </a:t>
            </a:r>
            <a:r>
              <a:rPr lang="en-GB" sz="1800" dirty="0" err="1" smtClean="0">
                <a:solidFill>
                  <a:srgbClr val="F79646">
                    <a:lumMod val="75000"/>
                  </a:srgbClr>
                </a:solidFill>
              </a:rPr>
              <a:t>Aissam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 BENAISSA</a:t>
            </a:r>
          </a:p>
          <a:p>
            <a:pPr>
              <a:buClr>
                <a:prstClr val="white"/>
              </a:buClr>
            </a:pPr>
            <a:endParaRPr lang="en-GB" sz="1800" dirty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u="sng" dirty="0" smtClean="0">
                <a:solidFill>
                  <a:srgbClr val="F79646">
                    <a:lumMod val="75000"/>
                  </a:srgbClr>
                </a:solidFill>
              </a:rPr>
              <a:t>Moderator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:</a:t>
            </a:r>
          </a:p>
          <a:p>
            <a:pPr>
              <a:buClr>
                <a:prstClr val="white"/>
              </a:buClr>
            </a:pP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Giulio PECCORA</a:t>
            </a:r>
            <a:endParaRPr lang="en-GB" sz="1800" dirty="0" smtClean="0">
              <a:solidFill>
                <a:srgbClr val="F79646">
                  <a:lumMod val="50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u="sng" dirty="0" smtClean="0">
                <a:solidFill>
                  <a:srgbClr val="F79646">
                    <a:lumMod val="75000"/>
                  </a:srgbClr>
                </a:solidFill>
              </a:rPr>
              <a:t>Rapporteur</a:t>
            </a:r>
            <a:r>
              <a:rPr lang="en-GB" sz="1800" dirty="0">
                <a:solidFill>
                  <a:srgbClr val="F79646">
                    <a:lumMod val="75000"/>
                  </a:srgbClr>
                </a:solidFill>
              </a:rPr>
              <a:t>:</a:t>
            </a:r>
          </a:p>
          <a:p>
            <a:pPr>
              <a:buClr>
                <a:prstClr val="white"/>
              </a:buClr>
            </a:pP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Lourdes </a:t>
            </a:r>
            <a:r>
              <a:rPr lang="en-GB" sz="1800" b="1" dirty="0" err="1" smtClean="0">
                <a:solidFill>
                  <a:srgbClr val="F79646">
                    <a:lumMod val="50000"/>
                  </a:srgbClr>
                </a:solidFill>
              </a:rPr>
              <a:t>Pullicino</a:t>
            </a: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, MEDAC</a:t>
            </a:r>
            <a:endParaRPr lang="en-GB" sz="1800" b="1" dirty="0">
              <a:solidFill>
                <a:srgbClr val="F79646">
                  <a:lumMod val="50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US" sz="1800" dirty="0">
              <a:solidFill>
                <a:srgbClr val="F79646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177"/>
            <a:ext cx="2237715" cy="1383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394269"/>
            <a:ext cx="91440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12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612" y="3810000"/>
            <a:ext cx="2794526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381000" y="1524000"/>
            <a:ext cx="78486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3600" i="0" u="sng" dirty="0" smtClean="0">
                <a:solidFill>
                  <a:srgbClr val="9BBB59">
                    <a:lumMod val="75000"/>
                  </a:srgbClr>
                </a:solidFill>
              </a:rPr>
              <a:t>Cross Cutting</a:t>
            </a:r>
            <a:r>
              <a:rPr lang="en-GB" altLang="en-US" sz="3600" i="0" dirty="0" smtClean="0">
                <a:solidFill>
                  <a:srgbClr val="9BBB59">
                    <a:lumMod val="75000"/>
                  </a:srgbClr>
                </a:solidFill>
              </a:rPr>
              <a:t>: </a:t>
            </a:r>
            <a:r>
              <a:rPr lang="en-GB" altLang="en-US" sz="3600" dirty="0" smtClean="0">
                <a:solidFill>
                  <a:srgbClr val="9BBB59">
                    <a:lumMod val="75000"/>
                  </a:srgbClr>
                </a:solidFill>
              </a:rPr>
              <a:t>Climate change and Environment; Risks and Opportunities for Civil Society</a:t>
            </a:r>
            <a:endParaRPr lang="en-GB" altLang="en-US" sz="3600" dirty="0">
              <a:solidFill>
                <a:srgbClr val="9BBB59">
                  <a:lumMod val="75000"/>
                </a:srgbClr>
              </a:solidFill>
              <a:latin typeface="Candara" pitchFamily="34" charset="0"/>
            </a:endParaRPr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381000" y="2843431"/>
            <a:ext cx="84582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Clr>
                <a:prstClr val="white"/>
              </a:buClr>
            </a:pPr>
            <a:endParaRPr lang="en-GB" sz="1800" dirty="0" smtClean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GB" sz="1800" dirty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dirty="0" smtClean="0">
                <a:solidFill>
                  <a:prstClr val="black"/>
                </a:solidFill>
              </a:rPr>
              <a:t>- DG CLIMA</a:t>
            </a:r>
          </a:p>
          <a:p>
            <a:pPr>
              <a:buClr>
                <a:prstClr val="white"/>
              </a:buClr>
            </a:pPr>
            <a:r>
              <a:rPr lang="en-GB" sz="1800" dirty="0" smtClean="0">
                <a:solidFill>
                  <a:prstClr val="black"/>
                </a:solidFill>
              </a:rPr>
              <a:t>- DG ENVIRONMENT</a:t>
            </a:r>
          </a:p>
          <a:p>
            <a:pPr>
              <a:buClr>
                <a:prstClr val="white"/>
              </a:buClr>
            </a:pPr>
            <a:r>
              <a:rPr lang="en-GB" sz="1800" dirty="0" smtClean="0">
                <a:solidFill>
                  <a:prstClr val="black"/>
                </a:solidFill>
              </a:rPr>
              <a:t>- DG NEAR</a:t>
            </a:r>
          </a:p>
          <a:p>
            <a:pPr>
              <a:buClr>
                <a:prstClr val="white"/>
              </a:buClr>
              <a:buFontTx/>
              <a:buNone/>
            </a:pPr>
            <a:endParaRPr lang="en-GB" sz="1800" dirty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u="sng" dirty="0" smtClean="0">
                <a:solidFill>
                  <a:srgbClr val="F79646">
                    <a:lumMod val="75000"/>
                  </a:srgbClr>
                </a:solidFill>
              </a:rPr>
              <a:t>Moderator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:</a:t>
            </a:r>
          </a:p>
          <a:p>
            <a:pPr>
              <a:buClr>
                <a:prstClr val="white"/>
              </a:buClr>
            </a:pP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Federica </a:t>
            </a:r>
            <a:r>
              <a:rPr lang="en-GB" sz="1800" b="1" dirty="0" err="1" smtClean="0">
                <a:solidFill>
                  <a:srgbClr val="F79646">
                    <a:lumMod val="50000"/>
                  </a:srgbClr>
                </a:solidFill>
              </a:rPr>
              <a:t>Pesce</a:t>
            </a: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, </a:t>
            </a:r>
            <a:r>
              <a:rPr lang="en-GB" sz="1800" dirty="0" smtClean="0">
                <a:solidFill>
                  <a:srgbClr val="F79646">
                    <a:lumMod val="50000"/>
                  </a:srgbClr>
                </a:solidFill>
              </a:rPr>
              <a:t>NEAR B2</a:t>
            </a:r>
            <a:endParaRPr lang="en-GB" sz="1800" u="sng" dirty="0" smtClean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u="sng" dirty="0" smtClean="0">
                <a:solidFill>
                  <a:srgbClr val="F79646">
                    <a:lumMod val="75000"/>
                  </a:srgbClr>
                </a:solidFill>
              </a:rPr>
              <a:t>Rapporteur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:</a:t>
            </a: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 </a:t>
            </a:r>
          </a:p>
          <a:p>
            <a:pPr>
              <a:buClr>
                <a:prstClr val="white"/>
              </a:buClr>
            </a:pP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John Bell</a:t>
            </a:r>
            <a:endParaRPr lang="en-GB" sz="1800" dirty="0" smtClean="0">
              <a:solidFill>
                <a:srgbClr val="F79646">
                  <a:lumMod val="50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US" sz="1800" dirty="0">
              <a:solidFill>
                <a:srgbClr val="F79646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177"/>
            <a:ext cx="2237715" cy="1383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394269"/>
            <a:ext cx="91440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4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612" y="3810000"/>
            <a:ext cx="2794526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381000" y="1524000"/>
            <a:ext cx="78486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3600" i="0" u="sng" dirty="0" smtClean="0">
                <a:solidFill>
                  <a:srgbClr val="9BBB59">
                    <a:lumMod val="75000"/>
                  </a:srgbClr>
                </a:solidFill>
              </a:rPr>
              <a:t>Cross Cutting</a:t>
            </a:r>
            <a:r>
              <a:rPr lang="en-GB" altLang="en-US" sz="3600" i="0" dirty="0" smtClean="0">
                <a:solidFill>
                  <a:srgbClr val="9BBB59">
                    <a:lumMod val="75000"/>
                  </a:srgbClr>
                </a:solidFill>
              </a:rPr>
              <a:t>: </a:t>
            </a:r>
            <a:r>
              <a:rPr lang="en-GB" altLang="en-US" sz="3600" dirty="0" smtClean="0">
                <a:solidFill>
                  <a:srgbClr val="9BBB59">
                    <a:lumMod val="75000"/>
                  </a:srgbClr>
                </a:solidFill>
              </a:rPr>
              <a:t>Unlocking the potential of Women in Societies and for Resilience</a:t>
            </a:r>
            <a:endParaRPr lang="en-GB" altLang="en-US" sz="3600" dirty="0">
              <a:solidFill>
                <a:srgbClr val="9BBB59">
                  <a:lumMod val="75000"/>
                </a:srgbClr>
              </a:solidFill>
              <a:latin typeface="Candara" pitchFamily="34" charset="0"/>
            </a:endParaRPr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381002" y="2843431"/>
            <a:ext cx="6639272" cy="3914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Clr>
                <a:prstClr val="white"/>
              </a:buClr>
            </a:pPr>
            <a:endParaRPr lang="en-GB" sz="1800" dirty="0" smtClean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GB" sz="1800" dirty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- </a:t>
            </a:r>
            <a:r>
              <a:rPr lang="en-GB" sz="1800" b="1" dirty="0" smtClean="0">
                <a:solidFill>
                  <a:srgbClr val="F79646">
                    <a:lumMod val="75000"/>
                  </a:srgbClr>
                </a:solidFill>
              </a:rPr>
              <a:t>Mary </a:t>
            </a:r>
            <a:r>
              <a:rPr lang="en-GB" sz="1800" b="1" dirty="0" err="1" smtClean="0">
                <a:solidFill>
                  <a:srgbClr val="F79646">
                    <a:lumMod val="75000"/>
                  </a:srgbClr>
                </a:solidFill>
              </a:rPr>
              <a:t>Freehill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, Irish Representative, The European Committee of the Regions</a:t>
            </a:r>
          </a:p>
          <a:p>
            <a:pPr>
              <a:buClr>
                <a:prstClr val="white"/>
              </a:buClr>
            </a:pP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- </a:t>
            </a:r>
            <a:r>
              <a:rPr lang="en-GB" sz="1800" b="1" dirty="0" smtClean="0">
                <a:solidFill>
                  <a:srgbClr val="F79646">
                    <a:lumMod val="75000"/>
                  </a:srgbClr>
                </a:solidFill>
              </a:rPr>
              <a:t>Emilie Vidal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, Euro-Mediterranean Women’s Foundation (EMWF)</a:t>
            </a:r>
          </a:p>
          <a:p>
            <a:pPr>
              <a:buClr>
                <a:prstClr val="white"/>
              </a:buClr>
            </a:pPr>
            <a:endParaRPr lang="en-GB" sz="1800" dirty="0">
              <a:solidFill>
                <a:srgbClr val="F79646">
                  <a:lumMod val="75000"/>
                </a:srgbClr>
              </a:solidFill>
            </a:endParaRPr>
          </a:p>
          <a:p>
            <a:pPr>
              <a:buClr>
                <a:prstClr val="white"/>
              </a:buClr>
            </a:pPr>
            <a:r>
              <a:rPr lang="en-GB" sz="1800" u="sng" dirty="0" smtClean="0">
                <a:solidFill>
                  <a:srgbClr val="F79646">
                    <a:lumMod val="75000"/>
                  </a:srgbClr>
                </a:solidFill>
              </a:rPr>
              <a:t>Moderator</a:t>
            </a:r>
            <a:r>
              <a:rPr lang="en-GB" sz="1800" dirty="0" smtClean="0">
                <a:solidFill>
                  <a:srgbClr val="F79646">
                    <a:lumMod val="75000"/>
                  </a:srgbClr>
                </a:solidFill>
              </a:rPr>
              <a:t>:</a:t>
            </a:r>
          </a:p>
          <a:p>
            <a:pPr>
              <a:buClr>
                <a:prstClr val="white"/>
              </a:buClr>
            </a:pPr>
            <a:r>
              <a:rPr lang="en-GB" sz="1800" b="1" dirty="0" err="1" smtClean="0">
                <a:solidFill>
                  <a:srgbClr val="F79646">
                    <a:lumMod val="50000"/>
                  </a:srgbClr>
                </a:solidFill>
              </a:rPr>
              <a:t>Shada</a:t>
            </a: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 Islam, </a:t>
            </a:r>
            <a:r>
              <a:rPr lang="en-GB" sz="1800" dirty="0" smtClean="0">
                <a:solidFill>
                  <a:srgbClr val="F79646">
                    <a:lumMod val="50000"/>
                  </a:srgbClr>
                </a:solidFill>
              </a:rPr>
              <a:t>Friends of Europe</a:t>
            </a:r>
          </a:p>
          <a:p>
            <a:pPr>
              <a:buClr>
                <a:prstClr val="white"/>
              </a:buClr>
            </a:pPr>
            <a:r>
              <a:rPr lang="en-GB" sz="1800" u="sng" dirty="0" smtClean="0">
                <a:solidFill>
                  <a:srgbClr val="F79646">
                    <a:lumMod val="75000"/>
                  </a:srgbClr>
                </a:solidFill>
              </a:rPr>
              <a:t>Rapporteur</a:t>
            </a:r>
            <a:r>
              <a:rPr lang="en-GB" sz="1800" dirty="0">
                <a:solidFill>
                  <a:srgbClr val="F79646">
                    <a:lumMod val="75000"/>
                  </a:srgbClr>
                </a:solidFill>
              </a:rPr>
              <a:t>:</a:t>
            </a:r>
          </a:p>
          <a:p>
            <a:pPr>
              <a:buClr>
                <a:prstClr val="white"/>
              </a:buClr>
            </a:pPr>
            <a:r>
              <a:rPr lang="en-GB" sz="1800" b="1" smtClean="0">
                <a:solidFill>
                  <a:srgbClr val="F79646">
                    <a:lumMod val="50000"/>
                  </a:srgbClr>
                </a:solidFill>
              </a:rPr>
              <a:t>Nabila Hamza</a:t>
            </a:r>
            <a:r>
              <a:rPr lang="en-GB" sz="1800" b="1" dirty="0" smtClean="0">
                <a:solidFill>
                  <a:srgbClr val="F79646">
                    <a:lumMod val="50000"/>
                  </a:srgbClr>
                </a:solidFill>
              </a:rPr>
              <a:t>,</a:t>
            </a:r>
            <a:r>
              <a:rPr lang="en-GB" sz="1800" dirty="0" smtClean="0">
                <a:solidFill>
                  <a:srgbClr val="F79646">
                    <a:lumMod val="50000"/>
                  </a:srgbClr>
                </a:solidFill>
              </a:rPr>
              <a:t> thematic facilitator</a:t>
            </a:r>
            <a:endParaRPr lang="en-GB" sz="1800" dirty="0">
              <a:solidFill>
                <a:srgbClr val="F79646">
                  <a:lumMod val="50000"/>
                </a:srgbClr>
              </a:solidFill>
            </a:endParaRPr>
          </a:p>
          <a:p>
            <a:pPr>
              <a:buClr>
                <a:prstClr val="white"/>
              </a:buClr>
            </a:pPr>
            <a:endParaRPr lang="en-US" sz="1800" dirty="0">
              <a:solidFill>
                <a:srgbClr val="F79646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3" y="2177"/>
            <a:ext cx="2237715" cy="1383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6394269"/>
            <a:ext cx="91440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420943"/>
            <a:ext cx="9144000" cy="2484437"/>
          </a:xfrm>
        </p:spPr>
        <p:txBody>
          <a:bodyPr/>
          <a:lstStyle/>
          <a:p>
            <a:pPr algn="ctr" eaLnBrk="1" hangingPunct="1"/>
            <a:r>
              <a:rPr lang="fr-FR" altLang="es-ES" sz="2400" b="1" dirty="0" smtClean="0">
                <a:solidFill>
                  <a:srgbClr val="0097DA"/>
                </a:solidFill>
                <a:latin typeface="Tahoma" pitchFamily="34" charset="0"/>
                <a:cs typeface="Tahoma" pitchFamily="34" charset="0"/>
              </a:rPr>
              <a:t>Comment travailler avec la société civile pour faire progresser les droits des femmes?</a:t>
            </a:r>
            <a:br>
              <a:rPr lang="fr-FR" altLang="es-ES" sz="2400" b="1" dirty="0" smtClean="0">
                <a:solidFill>
                  <a:srgbClr val="0097DA"/>
                </a:solidFill>
                <a:latin typeface="Tahoma" pitchFamily="34" charset="0"/>
                <a:cs typeface="Tahoma" pitchFamily="34" charset="0"/>
              </a:rPr>
            </a:br>
            <a:r>
              <a:rPr lang="fr-FR" altLang="es-ES" sz="2400" b="1" dirty="0">
                <a:solidFill>
                  <a:srgbClr val="0097DA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fr-FR" altLang="es-ES" sz="2400" b="1" dirty="0">
                <a:solidFill>
                  <a:srgbClr val="0097DA"/>
                </a:solidFill>
                <a:latin typeface="Tahoma" pitchFamily="34" charset="0"/>
                <a:cs typeface="Tahoma" pitchFamily="34" charset="0"/>
              </a:rPr>
            </a:br>
            <a:r>
              <a:rPr lang="fr-FR" altLang="es-ES" sz="24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fr-FR" altLang="es-ES" sz="2400" dirty="0" smtClean="0">
                <a:latin typeface="Tahoma" pitchFamily="34" charset="0"/>
                <a:cs typeface="Tahoma" pitchFamily="34" charset="0"/>
              </a:rPr>
            </a:br>
            <a:r>
              <a:rPr lang="fr-FR" altLang="es-ES" sz="2400" dirty="0" smtClean="0">
                <a:latin typeface="Tahoma" pitchFamily="34" charset="0"/>
                <a:cs typeface="Tahoma" pitchFamily="34" charset="0"/>
              </a:rPr>
              <a:t>Une perspective régionale de la Fondation des femmes de l’</a:t>
            </a:r>
            <a:r>
              <a:rPr lang="fr-FR" altLang="es-ES" sz="2400" dirty="0" err="1" smtClean="0">
                <a:latin typeface="Tahoma" pitchFamily="34" charset="0"/>
                <a:cs typeface="Tahoma" pitchFamily="34" charset="0"/>
              </a:rPr>
              <a:t>Euro-Méditerranée</a:t>
            </a:r>
            <a:r>
              <a:rPr lang="fr-FR" altLang="es-ES" sz="2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fr-FR" altLang="es-ES" sz="28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fr-FR" altLang="es-ES" sz="2800" dirty="0" smtClean="0">
                <a:latin typeface="Tahoma" pitchFamily="34" charset="0"/>
                <a:cs typeface="Tahoma" pitchFamily="34" charset="0"/>
              </a:rPr>
            </a:br>
            <a:r>
              <a:rPr lang="fr-FR" altLang="es-ES" sz="18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fr-FR" altLang="es-ES" sz="1800" dirty="0" smtClean="0">
                <a:latin typeface="Tahoma" pitchFamily="34" charset="0"/>
                <a:cs typeface="Tahoma" pitchFamily="34" charset="0"/>
              </a:rPr>
            </a:br>
            <a:r>
              <a:rPr lang="fr-FR" altLang="es-ES" sz="1800" dirty="0" smtClean="0">
                <a:latin typeface="Tahoma" pitchFamily="34" charset="0"/>
                <a:cs typeface="Tahoma" pitchFamily="34" charset="0"/>
              </a:rPr>
              <a:t>Emilie Vidal</a:t>
            </a:r>
            <a:r>
              <a:rPr lang="fr-FR" altLang="es-ES" sz="28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fr-FR" altLang="es-ES" sz="2800" dirty="0" smtClean="0">
                <a:latin typeface="Tahoma" pitchFamily="34" charset="0"/>
                <a:cs typeface="Tahoma" pitchFamily="34" charset="0"/>
              </a:rPr>
            </a:br>
            <a:endParaRPr lang="fr-FR" altLang="es-ES" sz="280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252051" y="682625"/>
            <a:ext cx="345537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1pPr>
            <a:lvl2pPr marL="37931725" indent="-37474525"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2pPr>
            <a:lvl3pPr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3pPr>
            <a:lvl4pPr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4pPr>
            <a:lvl5pPr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None/>
            </a:pPr>
            <a:r>
              <a:rPr lang="es-ES" altLang="es-ES" baseline="0">
                <a:solidFill>
                  <a:prstClr val="black"/>
                </a:solidFill>
              </a:rPr>
              <a:t>Bruxelles, 12 juillet 2017</a:t>
            </a:r>
            <a:endParaRPr lang="fr-FR" altLang="es-ES" baseline="0">
              <a:solidFill>
                <a:prstClr val="black"/>
              </a:solidFill>
            </a:endParaRPr>
          </a:p>
        </p:txBody>
      </p:sp>
      <p:pic>
        <p:nvPicPr>
          <p:cNvPr id="31748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843" y="0"/>
            <a:ext cx="2300654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" descr="Cap-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893" y="5661034"/>
            <a:ext cx="5536223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23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2"/>
          <p:cNvSpPr>
            <a:spLocks noGrp="1"/>
          </p:cNvSpPr>
          <p:nvPr>
            <p:ph type="title" idx="4294967295"/>
          </p:nvPr>
        </p:nvSpPr>
        <p:spPr>
          <a:xfrm>
            <a:off x="451339" y="204797"/>
            <a:ext cx="4453304" cy="6683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I. </a:t>
            </a:r>
            <a:r>
              <a:rPr lang="es-ES" altLang="es-ES" sz="2400" b="1" dirty="0" err="1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Q</a:t>
            </a:r>
            <a:r>
              <a:rPr lang="es-ES" altLang="es-ES" sz="2400" b="1" dirty="0" err="1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ui</a:t>
            </a:r>
            <a:r>
              <a:rPr lang="es-ES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 </a:t>
            </a:r>
            <a:r>
              <a:rPr lang="es-ES" altLang="es-ES" sz="2400" b="1" dirty="0" err="1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sommes-nous</a:t>
            </a:r>
            <a:r>
              <a:rPr lang="es-ES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?</a:t>
            </a:r>
            <a:endParaRPr lang="es-ES" altLang="es-ES" sz="2400" b="1" dirty="0">
              <a:solidFill>
                <a:schemeClr val="accent1"/>
              </a:solidFill>
              <a:latin typeface="Tahoma" panose="020B0604030504040204" pitchFamily="34" charset="0"/>
              <a:cs typeface="+mn-cs"/>
            </a:endParaRPr>
          </a:p>
        </p:txBody>
      </p:sp>
      <p:pic>
        <p:nvPicPr>
          <p:cNvPr id="32771" name="Picture 11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" r="542"/>
          <a:stretch>
            <a:fillRect/>
          </a:stretch>
        </p:blipFill>
        <p:spPr>
          <a:xfrm>
            <a:off x="5568466" y="2082800"/>
            <a:ext cx="2817935" cy="2967038"/>
          </a:xfrm>
          <a:noFill/>
        </p:spPr>
      </p:pic>
      <p:sp>
        <p:nvSpPr>
          <p:cNvPr id="32772" name="Rectángulo 2"/>
          <p:cNvSpPr>
            <a:spLocks noChangeArrowheads="1"/>
          </p:cNvSpPr>
          <p:nvPr/>
        </p:nvSpPr>
        <p:spPr bwMode="auto">
          <a:xfrm>
            <a:off x="451343" y="803284"/>
            <a:ext cx="8308731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s-ES">
                <a:solidFill>
                  <a:prstClr val="black"/>
                </a:solidFill>
                <a:latin typeface="Tahoma" pitchFamily="34" charset="0"/>
                <a:ea typeface="ヒラギノ角ゴ Pro W3" charset="-128"/>
              </a:rPr>
              <a:t>La Fondation promeut le travail conjoint entre différents types d’acteurs de l’égalité femmes-hommes de la région euro-med.</a:t>
            </a:r>
            <a:endParaRPr lang="es-ES" altLang="es-ES">
              <a:solidFill>
                <a:prstClr val="black"/>
              </a:solidFill>
              <a:latin typeface="Tahoma" pitchFamily="34" charset="0"/>
              <a:ea typeface="ヒラギノ角ゴ Pro W3" charset="-128"/>
            </a:endParaRPr>
          </a:p>
        </p:txBody>
      </p:sp>
      <p:grpSp>
        <p:nvGrpSpPr>
          <p:cNvPr id="32773" name="Group 11"/>
          <p:cNvGrpSpPr>
            <a:grpSpLocks/>
          </p:cNvGrpSpPr>
          <p:nvPr/>
        </p:nvGrpSpPr>
        <p:grpSpPr bwMode="auto">
          <a:xfrm>
            <a:off x="451339" y="1628775"/>
            <a:ext cx="4718538" cy="4032250"/>
            <a:chOff x="774" y="1480"/>
            <a:chExt cx="2424" cy="1814"/>
          </a:xfrm>
        </p:grpSpPr>
        <p:sp>
          <p:nvSpPr>
            <p:cNvPr id="32775" name="Oval 5"/>
            <p:cNvSpPr>
              <a:spLocks noChangeArrowheads="1"/>
            </p:cNvSpPr>
            <p:nvPr/>
          </p:nvSpPr>
          <p:spPr bwMode="auto">
            <a:xfrm>
              <a:off x="1260" y="1706"/>
              <a:ext cx="1452" cy="1360"/>
            </a:xfrm>
            <a:prstGeom prst="ellipse">
              <a:avLst/>
            </a:prstGeom>
            <a:noFill/>
            <a:ln w="635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>
              <a:lvl1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1pPr>
              <a:lvl2pPr marL="37931725" indent="-37474525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2pPr>
              <a:lvl3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3pPr>
              <a:lvl4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4pPr>
              <a:lvl5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9pPr>
            </a:lstStyle>
            <a:p>
              <a:pPr algn="ctr" defTabSz="449263" fontAlgn="base">
                <a:lnSpc>
                  <a:spcPts val="3100"/>
                </a:lnSpc>
                <a:spcBef>
                  <a:spcPct val="0"/>
                </a:spcBef>
                <a:spcAft>
                  <a:spcPct val="0"/>
                </a:spcAft>
              </a:pPr>
              <a:endParaRPr lang="es-ES" altLang="es-ES" sz="2000" b="1" baseline="0">
                <a:solidFill>
                  <a:srgbClr val="44546A"/>
                </a:solidFill>
              </a:endParaRPr>
            </a:p>
          </p:txBody>
        </p:sp>
        <p:sp>
          <p:nvSpPr>
            <p:cNvPr id="32776" name="AutoShape 6"/>
            <p:cNvSpPr>
              <a:spLocks noChangeArrowheads="1"/>
            </p:cNvSpPr>
            <p:nvPr/>
          </p:nvSpPr>
          <p:spPr bwMode="auto">
            <a:xfrm>
              <a:off x="1676" y="1480"/>
              <a:ext cx="622" cy="4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rIns="18000" anchor="ctr"/>
            <a:lstStyle>
              <a:lvl1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1pPr>
              <a:lvl2pPr marL="37931725" indent="-37474525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2pPr>
              <a:lvl3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3pPr>
              <a:lvl4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4pPr>
              <a:lvl5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9pPr>
            </a:lstStyle>
            <a:p>
              <a:pPr algn="ctr" defTabSz="44926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s-ES" sz="1000" b="1" baseline="0">
                  <a:solidFill>
                    <a:prstClr val="white"/>
                  </a:solidFill>
                </a:rPr>
                <a:t>Associations</a:t>
              </a:r>
              <a:endParaRPr lang="es-ES" altLang="es-ES" sz="1000" b="1" baseline="0">
                <a:solidFill>
                  <a:prstClr val="white"/>
                </a:solidFill>
              </a:endParaRPr>
            </a:p>
          </p:txBody>
        </p:sp>
        <p:sp>
          <p:nvSpPr>
            <p:cNvPr id="32777" name="AutoShape 7"/>
            <p:cNvSpPr>
              <a:spLocks noChangeArrowheads="1"/>
            </p:cNvSpPr>
            <p:nvPr/>
          </p:nvSpPr>
          <p:spPr bwMode="auto">
            <a:xfrm>
              <a:off x="1138" y="2886"/>
              <a:ext cx="622" cy="4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rIns="18000" anchor="ctr"/>
            <a:lstStyle>
              <a:lvl1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1pPr>
              <a:lvl2pPr marL="37931725" indent="-37474525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2pPr>
              <a:lvl3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3pPr>
              <a:lvl4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4pPr>
              <a:lvl5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9pPr>
            </a:lstStyle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es-ES" sz="1000" b="1" baseline="0">
                  <a:solidFill>
                    <a:prstClr val="white"/>
                  </a:solidFill>
                </a:rPr>
                <a:t>Médias</a:t>
              </a:r>
              <a:endParaRPr lang="es-ES" altLang="es-ES" sz="1000" b="1" baseline="0">
                <a:solidFill>
                  <a:prstClr val="white"/>
                </a:solidFill>
              </a:endParaRPr>
            </a:p>
          </p:txBody>
        </p:sp>
        <p:sp>
          <p:nvSpPr>
            <p:cNvPr id="32778" name="AutoShape 8"/>
            <p:cNvSpPr>
              <a:spLocks noChangeArrowheads="1"/>
            </p:cNvSpPr>
            <p:nvPr/>
          </p:nvSpPr>
          <p:spPr bwMode="auto">
            <a:xfrm>
              <a:off x="2576" y="2115"/>
              <a:ext cx="622" cy="4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rIns="18000" anchor="ctr"/>
            <a:lstStyle>
              <a:lvl1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1pPr>
              <a:lvl2pPr marL="37931725" indent="-37474525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2pPr>
              <a:lvl3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3pPr>
              <a:lvl4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4pPr>
              <a:lvl5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9pPr>
            </a:lstStyle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es-ES" sz="1000" b="1" baseline="0">
                  <a:solidFill>
                    <a:prstClr val="white"/>
                  </a:solidFill>
                </a:rPr>
                <a:t>Collectivités locales et régionales</a:t>
              </a:r>
              <a:endParaRPr lang="es-ES" altLang="es-ES" sz="1000" b="1" baseline="0">
                <a:solidFill>
                  <a:prstClr val="white"/>
                </a:solidFill>
              </a:endParaRPr>
            </a:p>
          </p:txBody>
        </p:sp>
        <p:sp>
          <p:nvSpPr>
            <p:cNvPr id="32779" name="AutoShape 9"/>
            <p:cNvSpPr>
              <a:spLocks noChangeArrowheads="1"/>
            </p:cNvSpPr>
            <p:nvPr/>
          </p:nvSpPr>
          <p:spPr bwMode="auto">
            <a:xfrm>
              <a:off x="774" y="2115"/>
              <a:ext cx="622" cy="4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rIns="18000" anchor="ctr"/>
            <a:lstStyle>
              <a:lvl1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1pPr>
              <a:lvl2pPr marL="37931725" indent="-37474525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2pPr>
              <a:lvl3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3pPr>
              <a:lvl4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4pPr>
              <a:lvl5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9pPr>
            </a:lstStyle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es-ES" sz="1000" b="1" baseline="0">
                  <a:solidFill>
                    <a:prstClr val="white"/>
                  </a:solidFill>
                </a:rPr>
                <a:t>Entreprises et syndicats</a:t>
              </a:r>
              <a:endParaRPr lang="es-ES" altLang="es-ES" sz="1000" b="1" baseline="0">
                <a:solidFill>
                  <a:prstClr val="white"/>
                </a:solidFill>
              </a:endParaRPr>
            </a:p>
          </p:txBody>
        </p:sp>
        <p:sp>
          <p:nvSpPr>
            <p:cNvPr id="32780" name="AutoShape 10"/>
            <p:cNvSpPr>
              <a:spLocks noChangeArrowheads="1"/>
            </p:cNvSpPr>
            <p:nvPr/>
          </p:nvSpPr>
          <p:spPr bwMode="auto">
            <a:xfrm>
              <a:off x="2213" y="2886"/>
              <a:ext cx="622" cy="4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rIns="18000" anchor="ctr"/>
            <a:lstStyle>
              <a:lvl1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1pPr>
              <a:lvl2pPr marL="37931725" indent="-37474525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2pPr>
              <a:lvl3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3pPr>
              <a:lvl4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4pPr>
              <a:lvl5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9pPr>
            </a:lstStyle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es-ES" sz="1000" b="1" baseline="0">
                  <a:solidFill>
                    <a:prstClr val="white"/>
                  </a:solidFill>
                </a:rPr>
                <a:t>Universités et centre de recherche</a:t>
              </a:r>
              <a:endParaRPr lang="es-ES" altLang="es-ES" sz="1000" b="1" baseline="0">
                <a:solidFill>
                  <a:prstClr val="white"/>
                </a:solidFill>
              </a:endParaRPr>
            </a:p>
          </p:txBody>
        </p:sp>
      </p:grpSp>
      <p:pic>
        <p:nvPicPr>
          <p:cNvPr id="32774" name="Picture 2" descr="Cap-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097" y="5661034"/>
            <a:ext cx="5536223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284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7638" y="431809"/>
            <a:ext cx="8442080" cy="8112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II. Une approche </a:t>
            </a:r>
            <a:r>
              <a:rPr lang="fr-FR" altLang="es-ES" sz="2400" b="1" dirty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du </a:t>
            </a:r>
            <a:r>
              <a:rPr lang="fr-FR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projet CSO WINS </a:t>
            </a:r>
            <a:br>
              <a:rPr lang="fr-FR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</a:br>
            <a:r>
              <a:rPr lang="fr-FR" altLang="es-ES" sz="2400" b="1" dirty="0" smtClean="0">
                <a:solidFill>
                  <a:schemeClr val="accent1"/>
                </a:solidFill>
                <a:latin typeface="Tahoma" panose="020B0604030504040204" pitchFamily="34" charset="0"/>
                <a:cs typeface="+mn-cs"/>
              </a:rPr>
              <a:t>« Renforcer les capacités dans le sud de la Méditerranée pour ouvrir le dialogue et le suivi des politiques pour les femmes dans la société »</a:t>
            </a:r>
          </a:p>
        </p:txBody>
      </p:sp>
      <p:grpSp>
        <p:nvGrpSpPr>
          <p:cNvPr id="33795" name="Grupo 7"/>
          <p:cNvGrpSpPr>
            <a:grpSpLocks/>
          </p:cNvGrpSpPr>
          <p:nvPr/>
        </p:nvGrpSpPr>
        <p:grpSpPr bwMode="auto">
          <a:xfrm>
            <a:off x="430824" y="1670059"/>
            <a:ext cx="8504498" cy="1806575"/>
            <a:chOff x="112634" y="1472428"/>
            <a:chExt cx="9213375" cy="1805328"/>
          </a:xfrm>
        </p:grpSpPr>
        <p:sp>
          <p:nvSpPr>
            <p:cNvPr id="20483" name="Rectangle 4"/>
            <p:cNvSpPr>
              <a:spLocks noChangeArrowheads="1"/>
            </p:cNvSpPr>
            <p:nvPr/>
          </p:nvSpPr>
          <p:spPr bwMode="auto">
            <a:xfrm>
              <a:off x="112634" y="1472428"/>
              <a:ext cx="7183570" cy="1584818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44000" tIns="0" rIns="72000" bIns="0" anchor="ctr"/>
            <a:lstStyle>
              <a:lvl1pPr marL="342900" indent="-342900">
                <a:defRPr sz="1400" baseline="-25000">
                  <a:solidFill>
                    <a:srgbClr val="000000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1400" baseline="-25000">
                  <a:solidFill>
                    <a:srgbClr val="000000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1400" baseline="-25000">
                  <a:solidFill>
                    <a:srgbClr val="000000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1400" baseline="-25000">
                  <a:solidFill>
                    <a:srgbClr val="000000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1400" baseline="-25000">
                  <a:solidFill>
                    <a:srgbClr val="000000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anose="020B0604030504040204" pitchFamily="34" charset="0"/>
                <a:buAutoNum type="arabicPeriod"/>
                <a:defRPr/>
              </a:pPr>
              <a:r>
                <a:rPr lang="fr-FR" altLang="es-ES" sz="1800" baseline="0" dirty="0">
                  <a:solidFill>
                    <a:prstClr val="black"/>
                  </a:solidFill>
                </a:rPr>
                <a:t>Analyse de pratiques réussies de plaidoyer en faveur de l’égalité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anose="020B0604030504040204" pitchFamily="34" charset="0"/>
                <a:buAutoNum type="arabicPeriod"/>
                <a:defRPr/>
              </a:pPr>
              <a:r>
                <a:rPr lang="fr-FR" altLang="es-ES" sz="1800" baseline="0" dirty="0">
                  <a:solidFill>
                    <a:prstClr val="black"/>
                  </a:solidFill>
                </a:rPr>
                <a:t>Atelier de formation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anose="020B0604030504040204" pitchFamily="34" charset="0"/>
                <a:buAutoNum type="arabicPeriod"/>
                <a:defRPr/>
              </a:pPr>
              <a:r>
                <a:rPr lang="fr-FR" altLang="es-ES" sz="1800" baseline="0" dirty="0">
                  <a:solidFill>
                    <a:prstClr val="black"/>
                  </a:solidFill>
                </a:rPr>
                <a:t>Échanges d’apprentissage entre </a:t>
              </a:r>
              <a:r>
                <a:rPr lang="fr-FR" altLang="es-ES" sz="1800" baseline="0" dirty="0" smtClean="0">
                  <a:solidFill>
                    <a:prstClr val="black"/>
                  </a:solidFill>
                </a:rPr>
                <a:t>pair-e-s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anose="020B0604030504040204" pitchFamily="34" charset="0"/>
                <a:buAutoNum type="arabicPeriod"/>
                <a:defRPr/>
              </a:pPr>
              <a:r>
                <a:rPr lang="fr-FR" altLang="es-ES" sz="1800" baseline="0" dirty="0" smtClean="0">
                  <a:solidFill>
                    <a:prstClr val="black"/>
                  </a:solidFill>
                </a:rPr>
                <a:t>Feuille de route commune et capitalisation</a:t>
              </a:r>
              <a:endParaRPr lang="fr-FR" altLang="es-ES" sz="1800" baseline="0" dirty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3802" name="CuadroTexto 1"/>
            <p:cNvSpPr txBox="1">
              <a:spLocks noChangeArrowheads="1"/>
            </p:cNvSpPr>
            <p:nvPr/>
          </p:nvSpPr>
          <p:spPr bwMode="auto">
            <a:xfrm>
              <a:off x="7392805" y="1848275"/>
              <a:ext cx="1933204" cy="461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s-ES" sz="2000" b="1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rPr>
                <a:t>Projet financé par:</a:t>
              </a:r>
            </a:p>
            <a:p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ES" altLang="es-ES" sz="1600" b="1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endParaRPr>
            </a:p>
          </p:txBody>
        </p:sp>
        <p:pic>
          <p:nvPicPr>
            <p:cNvPr id="33803" name="Imagen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0198" y="2197041"/>
              <a:ext cx="1589835" cy="1080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796" name="Grupo 6"/>
          <p:cNvGrpSpPr>
            <a:grpSpLocks/>
          </p:cNvGrpSpPr>
          <p:nvPr/>
        </p:nvGrpSpPr>
        <p:grpSpPr bwMode="auto">
          <a:xfrm>
            <a:off x="3376247" y="3638550"/>
            <a:ext cx="4815254" cy="1879600"/>
            <a:chOff x="2955989" y="3707904"/>
            <a:chExt cx="5647107" cy="2034450"/>
          </a:xfrm>
        </p:grpSpPr>
        <p:pic>
          <p:nvPicPr>
            <p:cNvPr id="33799" name="Imagen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5989" y="3923931"/>
              <a:ext cx="3232752" cy="1818423"/>
            </a:xfrm>
            <a:prstGeom prst="rect">
              <a:avLst/>
            </a:prstGeom>
            <a:noFill/>
            <a:ln w="9525">
              <a:solidFill>
                <a:srgbClr val="5B9BD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800" name="Imagen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9104" y="3707904"/>
              <a:ext cx="2713992" cy="1809329"/>
            </a:xfrm>
            <a:prstGeom prst="rect">
              <a:avLst/>
            </a:prstGeom>
            <a:noFill/>
            <a:ln w="9525">
              <a:solidFill>
                <a:srgbClr val="5B9BD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3797" name="Imagen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535" y="3940184"/>
            <a:ext cx="2558562" cy="1558925"/>
          </a:xfrm>
          <a:prstGeom prst="rect">
            <a:avLst/>
          </a:prstGeom>
          <a:noFill/>
          <a:ln w="12700">
            <a:solidFill>
              <a:srgbClr val="5B9BD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2" descr="Cap-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097" y="5661034"/>
            <a:ext cx="5536223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3728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72919" y="850904"/>
            <a:ext cx="6714392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5488" algn="l"/>
                <a:tab pos="1449388" algn="l"/>
                <a:tab pos="2174875" algn="l"/>
                <a:tab pos="2898775" algn="l"/>
                <a:tab pos="3624263" algn="l"/>
                <a:tab pos="4349750" algn="l"/>
                <a:tab pos="5073650" algn="l"/>
                <a:tab pos="5799138" algn="l"/>
                <a:tab pos="6523038" algn="l"/>
                <a:tab pos="7248525" algn="l"/>
                <a:tab pos="7974013" algn="l"/>
                <a:tab pos="8697913" algn="l"/>
              </a:tabLst>
              <a:defRPr sz="1400" baseline="-25000">
                <a:solidFill>
                  <a:srgbClr val="000000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altLang="es-ES" b="1" baseline="0" dirty="0" err="1" smtClean="0">
                <a:solidFill>
                  <a:prstClr val="black"/>
                </a:solidFill>
              </a:rPr>
              <a:t>Anaouat</a:t>
            </a:r>
            <a:r>
              <a:rPr lang="fr-FR" altLang="es-ES" b="1" baseline="0" dirty="0" smtClean="0">
                <a:solidFill>
                  <a:prstClr val="black"/>
                </a:solidFill>
              </a:rPr>
              <a:t> </a:t>
            </a:r>
            <a:r>
              <a:rPr lang="fr-FR" altLang="es-ES" b="1" baseline="0" dirty="0">
                <a:solidFill>
                  <a:prstClr val="black"/>
                </a:solidFill>
              </a:rPr>
              <a:t>pour la femme et l’enfant </a:t>
            </a:r>
            <a:r>
              <a:rPr lang="fr-FR" altLang="es-ES" baseline="0" dirty="0">
                <a:solidFill>
                  <a:prstClr val="black"/>
                </a:solidFill>
              </a:rPr>
              <a:t>(</a:t>
            </a:r>
            <a:r>
              <a:rPr lang="fr-FR" altLang="es-ES" baseline="0" dirty="0" smtClean="0">
                <a:solidFill>
                  <a:prstClr val="black"/>
                </a:solidFill>
              </a:rPr>
              <a:t>Maroc):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le </a:t>
            </a:r>
            <a:r>
              <a:rPr lang="fr-FR" altLang="es-ES" i="1" baseline="0" dirty="0">
                <a:solidFill>
                  <a:prstClr val="black"/>
                </a:solidFill>
              </a:rPr>
              <a:t>mariage des mineures</a:t>
            </a:r>
            <a:r>
              <a:rPr lang="fr-FR" altLang="es-ES" baseline="0" dirty="0">
                <a:solidFill>
                  <a:prstClr val="black"/>
                </a:solidFill>
              </a:rPr>
              <a:t>, </a:t>
            </a:r>
            <a:r>
              <a:rPr lang="fr-FR" altLang="es-ES" baseline="0" dirty="0" smtClean="0">
                <a:solidFill>
                  <a:prstClr val="black"/>
                </a:solidFill>
              </a:rPr>
              <a:t>avec </a:t>
            </a:r>
            <a:r>
              <a:rPr lang="fr-FR" altLang="es-ES" baseline="0" dirty="0">
                <a:solidFill>
                  <a:prstClr val="black"/>
                </a:solidFill>
              </a:rPr>
              <a:t>l’Association for the </a:t>
            </a:r>
            <a:r>
              <a:rPr lang="fr-FR" altLang="es-ES" baseline="0" dirty="0" err="1">
                <a:solidFill>
                  <a:prstClr val="black"/>
                </a:solidFill>
              </a:rPr>
              <a:t>Development</a:t>
            </a:r>
            <a:r>
              <a:rPr lang="fr-FR" altLang="es-ES" baseline="0" dirty="0">
                <a:solidFill>
                  <a:prstClr val="black"/>
                </a:solidFill>
              </a:rPr>
              <a:t> &amp; </a:t>
            </a:r>
            <a:r>
              <a:rPr lang="fr-FR" altLang="es-ES" baseline="0" dirty="0" err="1">
                <a:solidFill>
                  <a:prstClr val="black"/>
                </a:solidFill>
              </a:rPr>
              <a:t>Enhancement</a:t>
            </a:r>
            <a:r>
              <a:rPr lang="fr-FR" altLang="es-ES" baseline="0" dirty="0">
                <a:solidFill>
                  <a:prstClr val="black"/>
                </a:solidFill>
              </a:rPr>
              <a:t> of </a:t>
            </a:r>
            <a:r>
              <a:rPr lang="fr-FR" altLang="es-ES" baseline="0" dirty="0" err="1" smtClean="0">
                <a:solidFill>
                  <a:prstClr val="black"/>
                </a:solidFill>
              </a:rPr>
              <a:t>Women</a:t>
            </a:r>
            <a:r>
              <a:rPr lang="fr-FR" altLang="es-ES" baseline="0" dirty="0" smtClean="0">
                <a:solidFill>
                  <a:prstClr val="black"/>
                </a:solidFill>
              </a:rPr>
              <a:t> </a:t>
            </a:r>
            <a:r>
              <a:rPr lang="fr-FR" altLang="es-ES" baseline="0" dirty="0">
                <a:solidFill>
                  <a:prstClr val="black"/>
                </a:solidFill>
              </a:rPr>
              <a:t>(Égypte</a:t>
            </a:r>
            <a:r>
              <a:rPr lang="fr-FR" altLang="es-ES" baseline="0" dirty="0" smtClean="0">
                <a:solidFill>
                  <a:prstClr val="black"/>
                </a:solidFill>
              </a:rPr>
              <a:t>)</a:t>
            </a:r>
          </a:p>
          <a:p>
            <a:pPr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fr-FR" altLang="es-ES" baseline="0" dirty="0">
              <a:solidFill>
                <a:prstClr val="black"/>
              </a:solidFill>
            </a:endParaRPr>
          </a:p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altLang="es-ES" b="1" baseline="0" dirty="0">
                <a:solidFill>
                  <a:prstClr val="black"/>
                </a:solidFill>
              </a:rPr>
              <a:t>Association de l’information </a:t>
            </a:r>
            <a:r>
              <a:rPr lang="fr-FR" altLang="es-ES" b="1" baseline="0" dirty="0" smtClean="0">
                <a:solidFill>
                  <a:prstClr val="black"/>
                </a:solidFill>
              </a:rPr>
              <a:t>et </a:t>
            </a:r>
            <a:r>
              <a:rPr lang="fr-FR" altLang="es-ES" b="1" baseline="0" dirty="0">
                <a:solidFill>
                  <a:prstClr val="black"/>
                </a:solidFill>
              </a:rPr>
              <a:t>la communication en milieu de jeunes </a:t>
            </a:r>
            <a:r>
              <a:rPr lang="fr-FR" altLang="es-ES" b="1" baseline="0" dirty="0" smtClean="0">
                <a:solidFill>
                  <a:prstClr val="black"/>
                </a:solidFill>
              </a:rPr>
              <a:t>Guelma </a:t>
            </a:r>
            <a:r>
              <a:rPr lang="fr-FR" altLang="es-ES" baseline="0" dirty="0">
                <a:solidFill>
                  <a:prstClr val="black"/>
                </a:solidFill>
              </a:rPr>
              <a:t>(Algérie</a:t>
            </a:r>
            <a:r>
              <a:rPr lang="fr-FR" altLang="es-ES" baseline="0" dirty="0" smtClean="0">
                <a:solidFill>
                  <a:prstClr val="black"/>
                </a:solidFill>
              </a:rPr>
              <a:t>):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le </a:t>
            </a:r>
            <a:r>
              <a:rPr lang="fr-FR" altLang="es-ES" i="1" baseline="0" dirty="0">
                <a:solidFill>
                  <a:prstClr val="black"/>
                </a:solidFill>
              </a:rPr>
              <a:t>harcèlement sexuel dans les lieux publics</a:t>
            </a:r>
            <a:r>
              <a:rPr lang="fr-FR" altLang="es-ES" baseline="0" dirty="0">
                <a:solidFill>
                  <a:prstClr val="black"/>
                </a:solidFill>
              </a:rPr>
              <a:t>, </a:t>
            </a:r>
            <a:r>
              <a:rPr lang="fr-FR" altLang="es-ES" baseline="0" dirty="0" smtClean="0">
                <a:solidFill>
                  <a:prstClr val="black"/>
                </a:solidFill>
              </a:rPr>
              <a:t>avec </a:t>
            </a:r>
            <a:r>
              <a:rPr lang="fr-FR" altLang="es-ES" baseline="0" dirty="0">
                <a:solidFill>
                  <a:prstClr val="black"/>
                </a:solidFill>
              </a:rPr>
              <a:t>MARCH (Liban</a:t>
            </a:r>
            <a:r>
              <a:rPr lang="fr-FR" altLang="es-ES" baseline="0" dirty="0" smtClean="0">
                <a:solidFill>
                  <a:prstClr val="black"/>
                </a:solidFill>
              </a:rPr>
              <a:t>)</a:t>
            </a:r>
          </a:p>
          <a:p>
            <a:pPr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fr-FR" altLang="es-ES" baseline="0" dirty="0">
              <a:solidFill>
                <a:prstClr val="black"/>
              </a:solidFill>
            </a:endParaRPr>
          </a:p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altLang="es-ES" b="1" baseline="0" dirty="0">
                <a:solidFill>
                  <a:prstClr val="black"/>
                </a:solidFill>
              </a:rPr>
              <a:t>Badr </a:t>
            </a:r>
            <a:r>
              <a:rPr lang="fr-FR" altLang="es-ES" b="1" baseline="0" dirty="0" err="1">
                <a:solidFill>
                  <a:prstClr val="black"/>
                </a:solidFill>
              </a:rPr>
              <a:t>Altawael</a:t>
            </a:r>
            <a:r>
              <a:rPr lang="fr-FR" altLang="es-ES" b="1" baseline="0" dirty="0">
                <a:solidFill>
                  <a:prstClr val="black"/>
                </a:solidFill>
              </a:rPr>
              <a:t> Association </a:t>
            </a:r>
            <a:r>
              <a:rPr lang="fr-FR" altLang="es-ES" baseline="0" dirty="0" smtClean="0">
                <a:solidFill>
                  <a:prstClr val="black"/>
                </a:solidFill>
              </a:rPr>
              <a:t>(Égypte</a:t>
            </a:r>
            <a:r>
              <a:rPr lang="fr-FR" altLang="es-ES" baseline="0" dirty="0">
                <a:solidFill>
                  <a:prstClr val="black"/>
                </a:solidFill>
              </a:rPr>
              <a:t>):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le </a:t>
            </a:r>
            <a:r>
              <a:rPr lang="fr-FR" altLang="es-ES" i="1" baseline="0" dirty="0">
                <a:solidFill>
                  <a:prstClr val="black"/>
                </a:solidFill>
              </a:rPr>
              <a:t>droit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des femmes</a:t>
            </a:r>
            <a:r>
              <a:rPr lang="fr-FR" altLang="es-ES" i="1" baseline="0" dirty="0">
                <a:solidFill>
                  <a:prstClr val="black"/>
                </a:solidFill>
              </a:rPr>
              <a:t> à l’héritage</a:t>
            </a:r>
            <a:r>
              <a:rPr lang="fr-FR" altLang="es-ES" baseline="0" dirty="0" smtClean="0">
                <a:solidFill>
                  <a:prstClr val="black"/>
                </a:solidFill>
              </a:rPr>
              <a:t>, </a:t>
            </a:r>
            <a:r>
              <a:rPr lang="fr-FR" altLang="es-ES" baseline="0" dirty="0">
                <a:solidFill>
                  <a:prstClr val="black"/>
                </a:solidFill>
              </a:rPr>
              <a:t>avec </a:t>
            </a:r>
            <a:r>
              <a:rPr lang="fr-FR" altLang="es-ES" baseline="0" dirty="0" err="1">
                <a:solidFill>
                  <a:prstClr val="black"/>
                </a:solidFill>
              </a:rPr>
              <a:t>Jordanian</a:t>
            </a:r>
            <a:r>
              <a:rPr lang="fr-FR" altLang="es-ES" baseline="0" dirty="0">
                <a:solidFill>
                  <a:prstClr val="black"/>
                </a:solidFill>
              </a:rPr>
              <a:t> </a:t>
            </a:r>
            <a:r>
              <a:rPr lang="fr-FR" altLang="es-ES" baseline="0" dirty="0" err="1">
                <a:solidFill>
                  <a:prstClr val="black"/>
                </a:solidFill>
              </a:rPr>
              <a:t>Hashemite</a:t>
            </a:r>
            <a:r>
              <a:rPr lang="fr-FR" altLang="es-ES" baseline="0" dirty="0">
                <a:solidFill>
                  <a:prstClr val="black"/>
                </a:solidFill>
              </a:rPr>
              <a:t> </a:t>
            </a:r>
            <a:r>
              <a:rPr lang="fr-FR" altLang="es-ES" baseline="0" dirty="0" err="1">
                <a:solidFill>
                  <a:prstClr val="black"/>
                </a:solidFill>
              </a:rPr>
              <a:t>Fund</a:t>
            </a:r>
            <a:r>
              <a:rPr lang="fr-FR" altLang="es-ES" baseline="0" dirty="0">
                <a:solidFill>
                  <a:prstClr val="black"/>
                </a:solidFill>
              </a:rPr>
              <a:t> for </a:t>
            </a:r>
            <a:r>
              <a:rPr lang="fr-FR" altLang="es-ES" baseline="0" dirty="0" err="1">
                <a:solidFill>
                  <a:prstClr val="black"/>
                </a:solidFill>
              </a:rPr>
              <a:t>Human</a:t>
            </a:r>
            <a:r>
              <a:rPr lang="fr-FR" altLang="es-ES" baseline="0" dirty="0">
                <a:solidFill>
                  <a:prstClr val="black"/>
                </a:solidFill>
              </a:rPr>
              <a:t> </a:t>
            </a:r>
            <a:r>
              <a:rPr lang="fr-FR" altLang="es-ES" baseline="0" dirty="0" err="1">
                <a:solidFill>
                  <a:prstClr val="black"/>
                </a:solidFill>
              </a:rPr>
              <a:t>Development</a:t>
            </a:r>
            <a:r>
              <a:rPr lang="fr-FR" altLang="es-ES" baseline="0" dirty="0">
                <a:solidFill>
                  <a:prstClr val="black"/>
                </a:solidFill>
              </a:rPr>
              <a:t> (Jordanie</a:t>
            </a:r>
            <a:r>
              <a:rPr lang="fr-FR" altLang="es-ES" baseline="0" dirty="0" smtClean="0">
                <a:solidFill>
                  <a:prstClr val="black"/>
                </a:solidFill>
              </a:rPr>
              <a:t>)</a:t>
            </a:r>
          </a:p>
          <a:p>
            <a:pPr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fr-FR" altLang="es-ES" baseline="0" dirty="0" smtClean="0">
              <a:solidFill>
                <a:prstClr val="black"/>
              </a:solidFill>
            </a:endParaRPr>
          </a:p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altLang="es-ES" b="1" baseline="0" dirty="0" err="1">
                <a:solidFill>
                  <a:prstClr val="black"/>
                </a:solidFill>
              </a:rPr>
              <a:t>Hiwar</a:t>
            </a:r>
            <a:r>
              <a:rPr lang="fr-FR" altLang="es-ES" b="1" baseline="0" dirty="0">
                <a:solidFill>
                  <a:prstClr val="black"/>
                </a:solidFill>
              </a:rPr>
              <a:t> Center for social </a:t>
            </a:r>
            <a:r>
              <a:rPr lang="fr-FR" altLang="es-ES" b="1" baseline="0" dirty="0" err="1">
                <a:solidFill>
                  <a:prstClr val="black"/>
                </a:solidFill>
              </a:rPr>
              <a:t>development</a:t>
            </a:r>
            <a:r>
              <a:rPr lang="fr-FR" altLang="es-ES" b="1" baseline="0" dirty="0">
                <a:solidFill>
                  <a:prstClr val="black"/>
                </a:solidFill>
              </a:rPr>
              <a:t> </a:t>
            </a:r>
            <a:r>
              <a:rPr lang="fr-FR" altLang="es-ES" baseline="0" dirty="0">
                <a:solidFill>
                  <a:prstClr val="black"/>
                </a:solidFill>
              </a:rPr>
              <a:t>(Palestine):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l’accès </a:t>
            </a:r>
            <a:r>
              <a:rPr lang="fr-FR" altLang="es-ES" i="1" baseline="0" dirty="0">
                <a:solidFill>
                  <a:prstClr val="black"/>
                </a:solidFill>
              </a:rPr>
              <a:t>des femmes au conseils municipaux</a:t>
            </a:r>
            <a:r>
              <a:rPr lang="fr-FR" altLang="es-ES" baseline="0" dirty="0">
                <a:solidFill>
                  <a:prstClr val="black"/>
                </a:solidFill>
              </a:rPr>
              <a:t>, avec le Center of </a:t>
            </a:r>
            <a:r>
              <a:rPr lang="fr-FR" altLang="es-ES" baseline="0" dirty="0" err="1">
                <a:solidFill>
                  <a:prstClr val="black"/>
                </a:solidFill>
              </a:rPr>
              <a:t>Women’s</a:t>
            </a:r>
            <a:r>
              <a:rPr lang="fr-FR" altLang="es-ES" baseline="0" dirty="0">
                <a:solidFill>
                  <a:prstClr val="black"/>
                </a:solidFill>
              </a:rPr>
              <a:t> </a:t>
            </a:r>
            <a:r>
              <a:rPr lang="fr-FR" altLang="es-ES" baseline="0" dirty="0" err="1">
                <a:solidFill>
                  <a:prstClr val="black"/>
                </a:solidFill>
              </a:rPr>
              <a:t>Studies</a:t>
            </a:r>
            <a:r>
              <a:rPr lang="fr-FR" altLang="es-ES" baseline="0" dirty="0">
                <a:solidFill>
                  <a:prstClr val="black"/>
                </a:solidFill>
              </a:rPr>
              <a:t> and </a:t>
            </a:r>
            <a:r>
              <a:rPr lang="fr-FR" altLang="es-ES" baseline="0" dirty="0" err="1">
                <a:solidFill>
                  <a:prstClr val="black"/>
                </a:solidFill>
              </a:rPr>
              <a:t>Policies</a:t>
            </a:r>
            <a:r>
              <a:rPr lang="fr-FR" altLang="es-ES" baseline="0" dirty="0">
                <a:solidFill>
                  <a:prstClr val="black"/>
                </a:solidFill>
              </a:rPr>
              <a:t> (Bulgarie</a:t>
            </a:r>
            <a:r>
              <a:rPr lang="fr-FR" altLang="es-ES" baseline="0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fr-FR" altLang="es-ES" baseline="0" dirty="0">
              <a:solidFill>
                <a:prstClr val="black"/>
              </a:solidFill>
            </a:endParaRPr>
          </a:p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altLang="es-ES" b="1" baseline="0" dirty="0" err="1">
                <a:solidFill>
                  <a:prstClr val="black"/>
                </a:solidFill>
              </a:rPr>
              <a:t>Jusoor</a:t>
            </a:r>
            <a:r>
              <a:rPr lang="fr-FR" altLang="es-ES" b="1" baseline="0" dirty="0">
                <a:solidFill>
                  <a:prstClr val="black"/>
                </a:solidFill>
              </a:rPr>
              <a:t> Center for </a:t>
            </a:r>
            <a:r>
              <a:rPr lang="fr-FR" altLang="es-ES" b="1" baseline="0" dirty="0" err="1">
                <a:solidFill>
                  <a:prstClr val="black"/>
                </a:solidFill>
              </a:rPr>
              <a:t>Studies</a:t>
            </a:r>
            <a:r>
              <a:rPr lang="fr-FR" altLang="es-ES" b="1" baseline="0" dirty="0">
                <a:solidFill>
                  <a:prstClr val="black"/>
                </a:solidFill>
              </a:rPr>
              <a:t> and </a:t>
            </a:r>
            <a:r>
              <a:rPr lang="fr-FR" altLang="es-ES" b="1" baseline="0" dirty="0" err="1">
                <a:solidFill>
                  <a:prstClr val="black"/>
                </a:solidFill>
              </a:rPr>
              <a:t>Development</a:t>
            </a:r>
            <a:r>
              <a:rPr lang="fr-FR" altLang="es-ES" b="1" baseline="0" dirty="0">
                <a:solidFill>
                  <a:prstClr val="black"/>
                </a:solidFill>
              </a:rPr>
              <a:t> </a:t>
            </a:r>
            <a:r>
              <a:rPr lang="fr-FR" altLang="es-ES" baseline="0" dirty="0">
                <a:solidFill>
                  <a:prstClr val="black"/>
                </a:solidFill>
              </a:rPr>
              <a:t>(Lybie</a:t>
            </a:r>
            <a:r>
              <a:rPr lang="fr-FR" altLang="es-ES" baseline="0" dirty="0" smtClean="0">
                <a:solidFill>
                  <a:prstClr val="black"/>
                </a:solidFill>
              </a:rPr>
              <a:t>):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la </a:t>
            </a:r>
            <a:r>
              <a:rPr lang="fr-FR" altLang="es-ES" i="1" baseline="0" dirty="0">
                <a:solidFill>
                  <a:prstClr val="black"/>
                </a:solidFill>
              </a:rPr>
              <a:t>formalisation des entreprises féminines</a:t>
            </a:r>
            <a:r>
              <a:rPr lang="fr-FR" altLang="es-ES" baseline="0" dirty="0">
                <a:solidFill>
                  <a:prstClr val="black"/>
                </a:solidFill>
              </a:rPr>
              <a:t>, avec </a:t>
            </a:r>
            <a:r>
              <a:rPr lang="fr-FR" altLang="es-ES" baseline="0" dirty="0" err="1">
                <a:solidFill>
                  <a:prstClr val="black"/>
                </a:solidFill>
              </a:rPr>
              <a:t>Gender</a:t>
            </a:r>
            <a:r>
              <a:rPr lang="fr-FR" altLang="es-ES" baseline="0" dirty="0">
                <a:solidFill>
                  <a:prstClr val="black"/>
                </a:solidFill>
              </a:rPr>
              <a:t> Alternatives </a:t>
            </a:r>
            <a:r>
              <a:rPr lang="fr-FR" altLang="es-ES" baseline="0" dirty="0" err="1">
                <a:solidFill>
                  <a:prstClr val="black"/>
                </a:solidFill>
              </a:rPr>
              <a:t>Foundation</a:t>
            </a:r>
            <a:r>
              <a:rPr lang="fr-FR" altLang="es-ES" baseline="0" dirty="0">
                <a:solidFill>
                  <a:prstClr val="black"/>
                </a:solidFill>
              </a:rPr>
              <a:t> (Bulgarie)</a:t>
            </a:r>
          </a:p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fr-FR" altLang="es-ES" b="1" baseline="0" dirty="0" smtClean="0">
              <a:solidFill>
                <a:prstClr val="black"/>
              </a:solidFill>
            </a:endParaRPr>
          </a:p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altLang="es-ES" b="1" baseline="0" dirty="0" err="1" smtClean="0">
                <a:solidFill>
                  <a:prstClr val="black"/>
                </a:solidFill>
              </a:rPr>
              <a:t>Mouwatinet</a:t>
            </a:r>
            <a:r>
              <a:rPr lang="fr-FR" altLang="es-ES" baseline="0" dirty="0" smtClean="0">
                <a:solidFill>
                  <a:prstClr val="black"/>
                </a:solidFill>
              </a:rPr>
              <a:t> </a:t>
            </a:r>
            <a:r>
              <a:rPr lang="fr-FR" altLang="es-ES" baseline="0" dirty="0">
                <a:solidFill>
                  <a:prstClr val="black"/>
                </a:solidFill>
              </a:rPr>
              <a:t>(Tunisie</a:t>
            </a:r>
            <a:r>
              <a:rPr lang="fr-FR" altLang="es-ES" baseline="0" dirty="0" smtClean="0">
                <a:solidFill>
                  <a:prstClr val="black"/>
                </a:solidFill>
              </a:rPr>
              <a:t>):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la participation </a:t>
            </a:r>
            <a:r>
              <a:rPr lang="fr-FR" altLang="es-ES" i="1" baseline="0" dirty="0">
                <a:solidFill>
                  <a:prstClr val="black"/>
                </a:solidFill>
              </a:rPr>
              <a:t>des femmes à la gouvernance locale</a:t>
            </a:r>
            <a:r>
              <a:rPr lang="fr-FR" altLang="es-ES" baseline="0" dirty="0">
                <a:solidFill>
                  <a:prstClr val="black"/>
                </a:solidFill>
              </a:rPr>
              <a:t>, </a:t>
            </a:r>
            <a:r>
              <a:rPr lang="fr-FR" altLang="es-ES" baseline="0" dirty="0" smtClean="0">
                <a:solidFill>
                  <a:prstClr val="black"/>
                </a:solidFill>
              </a:rPr>
              <a:t>avec </a:t>
            </a:r>
            <a:r>
              <a:rPr lang="fr-FR" altLang="es-ES" baseline="0" dirty="0">
                <a:solidFill>
                  <a:prstClr val="black"/>
                </a:solidFill>
              </a:rPr>
              <a:t>l’Association Voix de femmes </a:t>
            </a:r>
            <a:r>
              <a:rPr lang="fr-FR" altLang="es-ES" baseline="0" dirty="0" smtClean="0">
                <a:solidFill>
                  <a:prstClr val="black"/>
                </a:solidFill>
              </a:rPr>
              <a:t>marocaines (Maroc)</a:t>
            </a:r>
          </a:p>
          <a:p>
            <a:pPr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fr-FR" altLang="es-ES" baseline="0" dirty="0">
              <a:solidFill>
                <a:prstClr val="black"/>
              </a:solidFill>
            </a:endParaRPr>
          </a:p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altLang="es-ES" b="1" baseline="0" dirty="0" smtClean="0">
                <a:solidFill>
                  <a:prstClr val="black"/>
                </a:solidFill>
              </a:rPr>
              <a:t>Start </a:t>
            </a:r>
            <a:r>
              <a:rPr lang="fr-FR" altLang="es-ES" b="1" baseline="0" dirty="0">
                <a:solidFill>
                  <a:prstClr val="black"/>
                </a:solidFill>
              </a:rPr>
              <a:t>initiative for social justice and </a:t>
            </a:r>
            <a:r>
              <a:rPr lang="fr-FR" altLang="es-ES" b="1" baseline="0" dirty="0" err="1">
                <a:solidFill>
                  <a:prstClr val="black"/>
                </a:solidFill>
              </a:rPr>
              <a:t>human</a:t>
            </a:r>
            <a:r>
              <a:rPr lang="fr-FR" altLang="es-ES" b="1" baseline="0" dirty="0">
                <a:solidFill>
                  <a:prstClr val="black"/>
                </a:solidFill>
              </a:rPr>
              <a:t> </a:t>
            </a:r>
            <a:r>
              <a:rPr lang="fr-FR" altLang="es-ES" b="1" baseline="0" dirty="0" err="1">
                <a:solidFill>
                  <a:prstClr val="black"/>
                </a:solidFill>
              </a:rPr>
              <a:t>rights</a:t>
            </a:r>
            <a:r>
              <a:rPr lang="fr-FR" altLang="es-ES" b="1" baseline="0" dirty="0">
                <a:solidFill>
                  <a:prstClr val="black"/>
                </a:solidFill>
              </a:rPr>
              <a:t> </a:t>
            </a:r>
            <a:r>
              <a:rPr lang="fr-FR" altLang="es-ES" baseline="0" dirty="0" smtClean="0">
                <a:solidFill>
                  <a:prstClr val="black"/>
                </a:solidFill>
              </a:rPr>
              <a:t>(Égypte):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les </a:t>
            </a:r>
            <a:r>
              <a:rPr lang="fr-FR" altLang="es-ES" i="1" baseline="0" dirty="0">
                <a:solidFill>
                  <a:prstClr val="black"/>
                </a:solidFill>
              </a:rPr>
              <a:t>mariages de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mineures</a:t>
            </a:r>
            <a:r>
              <a:rPr lang="fr-FR" altLang="es-ES" baseline="0" dirty="0" smtClean="0">
                <a:solidFill>
                  <a:prstClr val="black"/>
                </a:solidFill>
              </a:rPr>
              <a:t>, avec </a:t>
            </a:r>
            <a:r>
              <a:rPr lang="fr-FR" altLang="es-ES" baseline="0" dirty="0" err="1">
                <a:solidFill>
                  <a:prstClr val="black"/>
                </a:solidFill>
              </a:rPr>
              <a:t>Egyptian</a:t>
            </a:r>
            <a:r>
              <a:rPr lang="fr-FR" altLang="es-ES" baseline="0" dirty="0">
                <a:solidFill>
                  <a:prstClr val="black"/>
                </a:solidFill>
              </a:rPr>
              <a:t> Center for </a:t>
            </a:r>
            <a:r>
              <a:rPr lang="fr-FR" altLang="es-ES" baseline="0" dirty="0" err="1">
                <a:solidFill>
                  <a:prstClr val="black"/>
                </a:solidFill>
              </a:rPr>
              <a:t>Women's</a:t>
            </a:r>
            <a:r>
              <a:rPr lang="fr-FR" altLang="es-ES" baseline="0" dirty="0">
                <a:solidFill>
                  <a:prstClr val="black"/>
                </a:solidFill>
              </a:rPr>
              <a:t> </a:t>
            </a:r>
            <a:r>
              <a:rPr lang="fr-FR" altLang="es-ES" baseline="0" dirty="0" err="1" smtClean="0">
                <a:solidFill>
                  <a:prstClr val="black"/>
                </a:solidFill>
              </a:rPr>
              <a:t>Rights</a:t>
            </a:r>
            <a:r>
              <a:rPr lang="fr-FR" altLang="es-ES" baseline="0" dirty="0" smtClean="0">
                <a:solidFill>
                  <a:prstClr val="black"/>
                </a:solidFill>
              </a:rPr>
              <a:t> </a:t>
            </a:r>
            <a:r>
              <a:rPr lang="fr-FR" altLang="es-ES" baseline="0" dirty="0">
                <a:solidFill>
                  <a:prstClr val="black"/>
                </a:solidFill>
              </a:rPr>
              <a:t>(Égypte</a:t>
            </a:r>
            <a:r>
              <a:rPr lang="fr-FR" altLang="es-ES" baseline="0" dirty="0" smtClean="0">
                <a:solidFill>
                  <a:prstClr val="black"/>
                </a:solidFill>
              </a:rPr>
              <a:t>)</a:t>
            </a:r>
          </a:p>
          <a:p>
            <a:pPr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fr-FR" altLang="es-ES" baseline="0" dirty="0">
              <a:solidFill>
                <a:prstClr val="black"/>
              </a:solidFill>
            </a:endParaRPr>
          </a:p>
          <a:p>
            <a:pPr marL="285750" indent="-285750" algn="just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fr-FR" altLang="es-ES" b="1" baseline="0" dirty="0">
                <a:solidFill>
                  <a:prstClr val="black"/>
                </a:solidFill>
              </a:rPr>
              <a:t>Women in front</a:t>
            </a:r>
            <a:r>
              <a:rPr lang="fr-FR" altLang="es-ES" baseline="0" dirty="0">
                <a:solidFill>
                  <a:prstClr val="black"/>
                </a:solidFill>
              </a:rPr>
              <a:t> (</a:t>
            </a:r>
            <a:r>
              <a:rPr lang="fr-FR" altLang="es-ES" baseline="0" dirty="0" smtClean="0">
                <a:solidFill>
                  <a:prstClr val="black"/>
                </a:solidFill>
              </a:rPr>
              <a:t>Liban):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les </a:t>
            </a:r>
            <a:r>
              <a:rPr lang="fr-FR" altLang="es-ES" i="1" baseline="0" dirty="0">
                <a:solidFill>
                  <a:prstClr val="black"/>
                </a:solidFill>
              </a:rPr>
              <a:t>quotas pour les femmes </a:t>
            </a:r>
            <a:r>
              <a:rPr lang="fr-FR" altLang="es-ES" i="1" baseline="0" dirty="0" smtClean="0">
                <a:solidFill>
                  <a:prstClr val="black"/>
                </a:solidFill>
              </a:rPr>
              <a:t>au parlement</a:t>
            </a:r>
            <a:r>
              <a:rPr lang="fr-FR" altLang="es-ES" baseline="0" dirty="0" smtClean="0">
                <a:solidFill>
                  <a:prstClr val="black"/>
                </a:solidFill>
              </a:rPr>
              <a:t>, </a:t>
            </a:r>
            <a:r>
              <a:rPr lang="fr-FR" altLang="es-ES" baseline="0" dirty="0">
                <a:solidFill>
                  <a:prstClr val="black"/>
                </a:solidFill>
              </a:rPr>
              <a:t>avec le Lobby européen des Femmes (Belgique</a:t>
            </a:r>
            <a:r>
              <a:rPr lang="fr-FR" altLang="es-ES" baseline="0" dirty="0" smtClean="0">
                <a:solidFill>
                  <a:prstClr val="black"/>
                </a:solidFill>
              </a:rPr>
              <a:t>)</a:t>
            </a:r>
            <a:endParaRPr lang="fr-FR" altLang="es-ES" baseline="0" dirty="0">
              <a:solidFill>
                <a:prstClr val="black"/>
              </a:solidFill>
            </a:endParaRPr>
          </a:p>
        </p:txBody>
      </p:sp>
      <p:pic>
        <p:nvPicPr>
          <p:cNvPr id="34819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208" y="1660532"/>
            <a:ext cx="2053003" cy="1668463"/>
          </a:xfrm>
          <a:prstGeom prst="rect">
            <a:avLst/>
          </a:prstGeom>
          <a:noFill/>
          <a:ln w="12700">
            <a:solidFill>
              <a:srgbClr val="5B9BD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65" y="4030670"/>
            <a:ext cx="146831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CuadroTexto 1"/>
          <p:cNvSpPr txBox="1">
            <a:spLocks noChangeArrowheads="1"/>
          </p:cNvSpPr>
          <p:nvPr/>
        </p:nvSpPr>
        <p:spPr bwMode="auto">
          <a:xfrm>
            <a:off x="7180388" y="3479804"/>
            <a:ext cx="1784463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2000" b="1" baseline="-25000">
                <a:solidFill>
                  <a:srgbClr val="000000"/>
                </a:solidFill>
                <a:latin typeface="Tahoma" pitchFamily="34" charset="0"/>
                <a:ea typeface="ヒラギノ角ゴ Pro W3" charset="-128"/>
              </a:rPr>
              <a:t>Projet financé par:</a:t>
            </a: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600" b="1" baseline="-25000">
              <a:solidFill>
                <a:srgbClr val="000000"/>
              </a:solidFill>
              <a:latin typeface="Tahoma" pitchFamily="34" charset="0"/>
              <a:ea typeface="ヒラギノ角ゴ Pro W3" charset="-128"/>
            </a:endParaRPr>
          </a:p>
        </p:txBody>
      </p:sp>
      <p:sp>
        <p:nvSpPr>
          <p:cNvPr id="34822" name="CuadroTexto 2"/>
          <p:cNvSpPr txBox="1">
            <a:spLocks noChangeArrowheads="1"/>
          </p:cNvSpPr>
          <p:nvPr/>
        </p:nvSpPr>
        <p:spPr bwMode="auto">
          <a:xfrm>
            <a:off x="-29308" y="190507"/>
            <a:ext cx="90516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s-ES" sz="2400" b="1">
                <a:solidFill>
                  <a:srgbClr val="5B9BD5"/>
                </a:solidFill>
                <a:latin typeface="Tahoma" pitchFamily="34" charset="0"/>
                <a:ea typeface="ヒラギノ角ゴ Pro W3" charset="-128"/>
              </a:rPr>
              <a:t>II. Une approche du projet CSO WINS: thèmes des campagnes </a:t>
            </a:r>
            <a:endParaRPr lang="es-ES" altLang="es-ES" sz="1400" baseline="-25000">
              <a:solidFill>
                <a:srgbClr val="000000"/>
              </a:solidFill>
              <a:latin typeface="Tahoma" pitchFamily="34" charset="0"/>
              <a:ea typeface="ヒラギノ角ゴ Pro W3" charset="-128"/>
            </a:endParaRPr>
          </a:p>
        </p:txBody>
      </p:sp>
      <p:pic>
        <p:nvPicPr>
          <p:cNvPr id="34823" name="Picture 2" descr="Cap-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257" y="5811838"/>
            <a:ext cx="5536223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6807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ítulo 2"/>
          <p:cNvSpPr>
            <a:spLocks noGrp="1"/>
          </p:cNvSpPr>
          <p:nvPr>
            <p:ph type="title" idx="4294967295"/>
          </p:nvPr>
        </p:nvSpPr>
        <p:spPr>
          <a:xfrm>
            <a:off x="397120" y="442920"/>
            <a:ext cx="8242788" cy="668337"/>
          </a:xfrm>
        </p:spPr>
        <p:txBody>
          <a:bodyPr/>
          <a:lstStyle/>
          <a:p>
            <a:pPr eaLnBrk="1" hangingPunct="1"/>
            <a:r>
              <a:rPr lang="fr-FR" altLang="es-ES" sz="2400" b="1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III. L’impact des OSC sur l’accès des femmes au pouvoir au sud de la Méditerranée: quelques constats</a:t>
            </a:r>
          </a:p>
        </p:txBody>
      </p:sp>
      <p:grpSp>
        <p:nvGrpSpPr>
          <p:cNvPr id="35843" name="Grupo 3"/>
          <p:cNvGrpSpPr>
            <a:grpSpLocks/>
          </p:cNvGrpSpPr>
          <p:nvPr/>
        </p:nvGrpSpPr>
        <p:grpSpPr bwMode="auto">
          <a:xfrm>
            <a:off x="397120" y="1557338"/>
            <a:ext cx="8204688" cy="3879850"/>
            <a:chOff x="508276" y="1628800"/>
            <a:chExt cx="8889606" cy="3879612"/>
          </a:xfrm>
        </p:grpSpPr>
        <p:sp>
          <p:nvSpPr>
            <p:cNvPr id="35845" name="Rectangle 4"/>
            <p:cNvSpPr>
              <a:spLocks noChangeArrowheads="1"/>
            </p:cNvSpPr>
            <p:nvPr/>
          </p:nvSpPr>
          <p:spPr bwMode="auto">
            <a:xfrm>
              <a:off x="508276" y="1628800"/>
              <a:ext cx="5804570" cy="3168456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44000" tIns="0" rIns="72000" bIns="0" anchor="ctr"/>
            <a:lstStyle>
              <a:lvl1pPr marL="342900" indent="-342900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1pPr>
              <a:lvl2pPr marL="37931725" indent="-37474525"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2pPr>
              <a:lvl3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3pPr>
              <a:lvl4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4pPr>
              <a:lvl5pPr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 baseline="-25000">
                  <a:solidFill>
                    <a:srgbClr val="000000"/>
                  </a:solidFill>
                  <a:latin typeface="Tahoma" pitchFamily="34" charset="0"/>
                  <a:ea typeface="ヒラギノ角ゴ Pro W3" charset="-128"/>
                </a:defRPr>
              </a:lvl9pPr>
            </a:lstStyle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Traditions et coutumes patriarcales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Résistances dans les partis politiques et les syndicats 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Autocensure des femmes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Manque de temps et de soutien familial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Image véhiculée par les médias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Aspects économiques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Violences contre les femmes</a:t>
              </a:r>
            </a:p>
            <a:p>
              <a:pPr defTabSz="449263" eaLnBrk="0" fontAlgn="base" hangingPunct="0">
                <a:lnSpc>
                  <a:spcPts val="21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buFont typeface="Tahoma" pitchFamily="34" charset="0"/>
                <a:buAutoNum type="arabicPeriod"/>
              </a:pPr>
              <a:r>
                <a:rPr lang="fr-FR" altLang="es-ES" sz="1800" baseline="0">
                  <a:solidFill>
                    <a:prstClr val="black"/>
                  </a:solidFill>
                </a:rPr>
                <a:t>Lois inadaptées ou méconnues</a:t>
              </a:r>
            </a:p>
          </p:txBody>
        </p:sp>
        <p:pic>
          <p:nvPicPr>
            <p:cNvPr id="35846" name="Imagen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9587" y="3568704"/>
              <a:ext cx="2586735" cy="1939708"/>
            </a:xfrm>
            <a:prstGeom prst="rect">
              <a:avLst/>
            </a:prstGeom>
            <a:noFill/>
            <a:ln w="12700">
              <a:solidFill>
                <a:srgbClr val="5B9BD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847" name="Imagen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8026" y="1628800"/>
              <a:ext cx="2909856" cy="1939904"/>
            </a:xfrm>
            <a:prstGeom prst="rect">
              <a:avLst/>
            </a:prstGeom>
            <a:noFill/>
            <a:ln w="12700">
              <a:solidFill>
                <a:srgbClr val="5B9BD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5844" name="Picture 2" descr="Cap-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096" y="5661032"/>
            <a:ext cx="5536223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431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574</Words>
  <Application>Microsoft Office PowerPoint</Application>
  <PresentationFormat>Affichage à l'écran (4:3)</PresentationFormat>
  <Paragraphs>101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Office Theme</vt:lpstr>
      <vt:lpstr>1_Office Theme</vt:lpstr>
      <vt:lpstr>5_Diseño personalizado</vt:lpstr>
      <vt:lpstr>4_Diseño personalizado</vt:lpstr>
      <vt:lpstr>3_Diseño personalizado</vt:lpstr>
      <vt:lpstr>Présentation PowerPoint</vt:lpstr>
      <vt:lpstr>Présentation PowerPoint</vt:lpstr>
      <vt:lpstr>Présentation PowerPoint</vt:lpstr>
      <vt:lpstr>Présentation PowerPoint</vt:lpstr>
      <vt:lpstr>Comment travailler avec la société civile pour faire progresser les droits des femmes?   Une perspective régionale de la Fondation des femmes de l’Euro-Méditerranée   Emilie Vidal </vt:lpstr>
      <vt:lpstr>I. Qui sommes-nous?</vt:lpstr>
      <vt:lpstr>II. Une approche du projet CSO WINS  « Renforcer les capacités dans le sud de la Méditerranée pour ouvrir le dialogue et le suivi des politiques pour les femmes dans la société »</vt:lpstr>
      <vt:lpstr>Présentation PowerPoint</vt:lpstr>
      <vt:lpstr>III. L’impact des OSC sur l’accès des femmes au pouvoir au sud de la Méditerranée: quelques constats</vt:lpstr>
      <vt:lpstr>IV. Comment renforcer le rôle des OSC pour influencer l’agenda politique et social lié aux droits des femmes?</vt:lpstr>
      <vt:lpstr>Des opportunités de réseautage et mobilisation destinées aux OSC du sud sont publiées sur : www.euromedwomen.foundation  Email: euromedwomen@iemed.org   Pour nous suivre: www.facebook.com/Euromedwomen/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</dc:creator>
  <cp:lastModifiedBy>Marie</cp:lastModifiedBy>
  <cp:revision>7</cp:revision>
  <dcterms:created xsi:type="dcterms:W3CDTF">2017-07-12T07:48:05Z</dcterms:created>
  <dcterms:modified xsi:type="dcterms:W3CDTF">2017-08-01T21:49:32Z</dcterms:modified>
</cp:coreProperties>
</file>