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34" r:id="rId2"/>
    <p:sldId id="371" r:id="rId3"/>
    <p:sldId id="386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7" r:id="rId15"/>
    <p:sldId id="348" r:id="rId16"/>
    <p:sldId id="350" r:id="rId17"/>
    <p:sldId id="387" r:id="rId18"/>
    <p:sldId id="38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8" autoAdjust="0"/>
    <p:restoredTop sz="94660"/>
  </p:normalViewPr>
  <p:slideViewPr>
    <p:cSldViewPr>
      <p:cViewPr>
        <p:scale>
          <a:sx n="118" d="100"/>
          <a:sy n="118" d="100"/>
        </p:scale>
        <p:origin x="230" y="6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2861F-C5F4-4164-8317-32600078C935}" type="datetimeFigureOut">
              <a:rPr lang="en-GB" smtClean="0"/>
              <a:t>02/08/2017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22987-2BE9-421B-89EE-9DC27EB9670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792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22987-2BE9-421B-89EE-9DC27EB9670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883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628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17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553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9581"/>
            <a:ext cx="4419601" cy="5610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751" y="2590801"/>
            <a:ext cx="3910377" cy="4273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4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u="sng" dirty="0"/>
              <a:t>The 2017 Forum </a:t>
            </a:r>
            <a:r>
              <a:rPr lang="en-GB" sz="2800" u="sng" dirty="0" smtClean="0"/>
              <a:t>has been </a:t>
            </a:r>
            <a:r>
              <a:rPr lang="en-GB" sz="2800" u="sng" dirty="0"/>
              <a:t>set in 2 phases:</a:t>
            </a:r>
          </a:p>
          <a:p>
            <a:r>
              <a:rPr lang="en-GB" sz="2800" dirty="0"/>
              <a:t>In Tunis, 4 thematic seminars </a:t>
            </a:r>
            <a:r>
              <a:rPr lang="en-GB" sz="2800" dirty="0" smtClean="0"/>
              <a:t>gathering </a:t>
            </a:r>
            <a:r>
              <a:rPr lang="en-GB" sz="2800" dirty="0"/>
              <a:t>about 80 CSOs of </a:t>
            </a:r>
            <a:r>
              <a:rPr lang="en-GB" sz="2800" dirty="0" smtClean="0"/>
              <a:t>the Med </a:t>
            </a:r>
            <a:r>
              <a:rPr lang="en-GB" sz="2800" dirty="0"/>
              <a:t>region to focus on Civil Society </a:t>
            </a:r>
            <a:r>
              <a:rPr lang="en-GB" sz="2800" dirty="0" smtClean="0"/>
              <a:t>proposals</a:t>
            </a:r>
            <a:r>
              <a:rPr lang="en-GB" sz="2800" dirty="0"/>
              <a:t>, </a:t>
            </a:r>
            <a:r>
              <a:rPr lang="en-GB" sz="2800" dirty="0" smtClean="0"/>
              <a:t>for preparing </a:t>
            </a:r>
            <a:r>
              <a:rPr lang="en-GB" sz="2800" dirty="0"/>
              <a:t>the ground for </a:t>
            </a:r>
            <a:r>
              <a:rPr lang="en-GB" sz="2800" dirty="0" smtClean="0"/>
              <a:t>Brussels</a:t>
            </a:r>
          </a:p>
          <a:p>
            <a:pPr marL="0" indent="0">
              <a:buNone/>
            </a:pPr>
            <a:endParaRPr lang="en-GB" sz="2800" dirty="0"/>
          </a:p>
          <a:p>
            <a:r>
              <a:rPr lang="en-GB" sz="2800" dirty="0"/>
              <a:t>In Brussels, </a:t>
            </a:r>
            <a:r>
              <a:rPr lang="en-GB" sz="2800" dirty="0" smtClean="0"/>
              <a:t>150 participants:  </a:t>
            </a:r>
            <a:r>
              <a:rPr lang="en-GB" sz="2800" dirty="0"/>
              <a:t>representatives of civil society organisations, local authorities, media, academics, think tanks, mainly from the Southern Neighbourhood, EU Member States, </a:t>
            </a:r>
            <a:r>
              <a:rPr lang="en-GB" sz="2800" dirty="0" err="1"/>
              <a:t>UfM</a:t>
            </a:r>
            <a:r>
              <a:rPr lang="en-GB" sz="2800" dirty="0"/>
              <a:t> </a:t>
            </a:r>
            <a:r>
              <a:rPr lang="en-GB" sz="2800" dirty="0" smtClean="0"/>
              <a:t>partners, High </a:t>
            </a:r>
            <a:r>
              <a:rPr lang="en-GB" sz="2800" dirty="0"/>
              <a:t>Level Policy </a:t>
            </a:r>
            <a:r>
              <a:rPr lang="en-GB" sz="2800" dirty="0" smtClean="0"/>
              <a:t>makers</a:t>
            </a:r>
            <a:r>
              <a:rPr lang="en-ZA" sz="2400" i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,</a:t>
            </a:r>
            <a:r>
              <a:rPr lang="en-GB" sz="2800" dirty="0" smtClean="0"/>
              <a:t> </a:t>
            </a:r>
            <a:r>
              <a:rPr lang="en-GB" sz="2800" dirty="0"/>
              <a:t>European </a:t>
            </a:r>
            <a:r>
              <a:rPr lang="en-GB" sz="2800" dirty="0" smtClean="0"/>
              <a:t>and</a:t>
            </a:r>
          </a:p>
          <a:p>
            <a:pPr marL="0" indent="0">
              <a:buNone/>
            </a:pPr>
            <a:r>
              <a:rPr lang="en-GB" sz="2800" dirty="0"/>
              <a:t> </a:t>
            </a:r>
            <a:r>
              <a:rPr lang="en-GB" sz="2800" dirty="0" smtClean="0"/>
              <a:t>    </a:t>
            </a:r>
            <a:r>
              <a:rPr lang="en-GB" sz="2800" dirty="0"/>
              <a:t>International organisations. </a:t>
            </a: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2017 Forum &amp;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other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initiatives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/>
              <a:t>The Forum takes place at the same period of two Global DEVCO </a:t>
            </a:r>
            <a:r>
              <a:rPr lang="en-GB" sz="2400" dirty="0"/>
              <a:t>initiatives </a:t>
            </a:r>
            <a:r>
              <a:rPr lang="en-GB" sz="2400" dirty="0" smtClean="0"/>
              <a:t>with </a:t>
            </a:r>
            <a:r>
              <a:rPr lang="en-GB" sz="2400" dirty="0"/>
              <a:t>Civil Society and local authorities:</a:t>
            </a:r>
          </a:p>
          <a:p>
            <a:endParaRPr lang="en-GB" sz="2400" dirty="0"/>
          </a:p>
          <a:p>
            <a:r>
              <a:rPr lang="en-GB" sz="2400" dirty="0" smtClean="0"/>
              <a:t>Partnership </a:t>
            </a:r>
            <a:r>
              <a:rPr lang="en-GB" sz="2400" dirty="0"/>
              <a:t>Forum for Civil </a:t>
            </a:r>
            <a:r>
              <a:rPr lang="en-GB" sz="2400" dirty="0" smtClean="0"/>
              <a:t>Society: </a:t>
            </a:r>
            <a:r>
              <a:rPr lang="en-GB" sz="2400" dirty="0"/>
              <a:t>6-7 </a:t>
            </a:r>
            <a:r>
              <a:rPr lang="en-GB" sz="2400" dirty="0" smtClean="0"/>
              <a:t>July</a:t>
            </a:r>
          </a:p>
          <a:p>
            <a:r>
              <a:rPr lang="en-GB" sz="2400" dirty="0" smtClean="0"/>
              <a:t>Decentralised cooperation </a:t>
            </a:r>
            <a:r>
              <a:rPr lang="en-GB" sz="2400" dirty="0"/>
              <a:t>(</a:t>
            </a:r>
            <a:r>
              <a:rPr lang="en-GB" sz="2400" dirty="0" smtClean="0"/>
              <a:t>local authorities): </a:t>
            </a:r>
            <a:r>
              <a:rPr lang="en-GB" sz="2400" dirty="0"/>
              <a:t>10-11 July.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&gt; opportunity </a:t>
            </a:r>
            <a:r>
              <a:rPr lang="en-GB" sz="2400" dirty="0"/>
              <a:t>to engage strategically with these global partners to work on a plan of action for </a:t>
            </a:r>
            <a:r>
              <a:rPr lang="en-GB" sz="2400" b="1" dirty="0"/>
              <a:t>sustainable development and partnerships. </a:t>
            </a:r>
          </a:p>
          <a:p>
            <a:pPr marL="0" indent="0">
              <a:buNone/>
            </a:pPr>
            <a:endParaRPr lang="en-GB" sz="2400" dirty="0"/>
          </a:p>
          <a:p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7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Main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ouputs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400" dirty="0"/>
              <a:t>Four thematic seminars:</a:t>
            </a:r>
          </a:p>
          <a:p>
            <a:pPr lvl="1"/>
            <a:r>
              <a:rPr lang="en-GB" sz="2000" dirty="0"/>
              <a:t>migration, </a:t>
            </a:r>
          </a:p>
          <a:p>
            <a:pPr lvl="1"/>
            <a:r>
              <a:rPr lang="en-GB" sz="2000" dirty="0"/>
              <a:t>security and resilience</a:t>
            </a:r>
          </a:p>
          <a:p>
            <a:pPr lvl="1"/>
            <a:r>
              <a:rPr lang="en-GB" sz="2000" dirty="0"/>
              <a:t>human rights and governance</a:t>
            </a:r>
          </a:p>
          <a:p>
            <a:pPr lvl="1"/>
            <a:r>
              <a:rPr lang="en-GB" sz="2000" dirty="0"/>
              <a:t>reducing inequalities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Tunis seminars had </a:t>
            </a:r>
            <a:r>
              <a:rPr lang="en-GB" sz="2400" dirty="0"/>
              <a:t>the </a:t>
            </a:r>
            <a:r>
              <a:rPr lang="en-GB" sz="2400" dirty="0" smtClean="0"/>
              <a:t>objectives </a:t>
            </a:r>
            <a:r>
              <a:rPr lang="en-GB" sz="2400" dirty="0"/>
              <a:t>to </a:t>
            </a:r>
            <a:r>
              <a:rPr lang="en-GB" sz="2400" dirty="0" smtClean="0"/>
              <a:t>deliver:</a:t>
            </a:r>
          </a:p>
          <a:p>
            <a:r>
              <a:rPr lang="en-GB" sz="2400" dirty="0" smtClean="0"/>
              <a:t> </a:t>
            </a:r>
            <a:r>
              <a:rPr lang="en-GB" sz="2400" dirty="0"/>
              <a:t>a </a:t>
            </a:r>
            <a:r>
              <a:rPr lang="en-GB" sz="2400" b="1" dirty="0" smtClean="0">
                <a:solidFill>
                  <a:schemeClr val="accent2">
                    <a:lumMod val="75000"/>
                  </a:schemeClr>
                </a:solidFill>
              </a:rPr>
              <a:t>realist plan </a:t>
            </a: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</a:rPr>
              <a:t>of Action </a:t>
            </a:r>
            <a:r>
              <a:rPr lang="en-GB" sz="2400" dirty="0"/>
              <a:t>for Civil Society in the coming </a:t>
            </a:r>
            <a:r>
              <a:rPr lang="en-GB" sz="2400" dirty="0" smtClean="0"/>
              <a:t>year</a:t>
            </a:r>
            <a:endParaRPr lang="en-GB" sz="2400" dirty="0"/>
          </a:p>
          <a:p>
            <a:r>
              <a:rPr lang="en-GB" sz="2400" dirty="0"/>
              <a:t>With 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recommendations to the </a:t>
            </a:r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</a:rPr>
              <a:t>EU</a:t>
            </a:r>
            <a:r>
              <a:rPr lang="en-GB" sz="2400" dirty="0" smtClean="0"/>
              <a:t>. 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&gt; outputs in </a:t>
            </a:r>
            <a:r>
              <a:rPr lang="en-GB" sz="2400" dirty="0"/>
              <a:t>Brussels </a:t>
            </a:r>
            <a:r>
              <a:rPr lang="en-GB" sz="2400" dirty="0" smtClean="0"/>
              <a:t>to </a:t>
            </a:r>
            <a:r>
              <a:rPr lang="en-GB" sz="2400" dirty="0"/>
              <a:t>be linked with ENP priorities and ongoing discussions between EU </a:t>
            </a:r>
            <a:r>
              <a:rPr lang="en-GB" sz="2400" dirty="0" smtClean="0"/>
              <a:t>and </a:t>
            </a:r>
            <a:r>
              <a:rPr lang="en-GB" sz="2400" dirty="0"/>
              <a:t>CSOs, especially regarding the role of Civil Society at national and regional levels, </a:t>
            </a:r>
            <a:r>
              <a:rPr lang="en-GB" sz="2400" dirty="0" smtClean="0"/>
              <a:t>and with </a:t>
            </a:r>
            <a:r>
              <a:rPr lang="en-GB" sz="2400" dirty="0"/>
              <a:t>regional bodies </a:t>
            </a:r>
            <a:r>
              <a:rPr lang="en-GB" sz="2400" dirty="0" smtClean="0"/>
              <a:t>( </a:t>
            </a:r>
            <a:r>
              <a:rPr lang="en-GB" sz="2400" dirty="0" err="1" smtClean="0"/>
              <a:t>UfM</a:t>
            </a:r>
            <a:r>
              <a:rPr lang="en-GB" sz="2400" dirty="0"/>
              <a:t>,</a:t>
            </a:r>
            <a:r>
              <a:rPr lang="en-GB" sz="2400" dirty="0" smtClean="0"/>
              <a:t> </a:t>
            </a:r>
            <a:r>
              <a:rPr lang="en-GB" sz="2400" dirty="0"/>
              <a:t>League of Arab </a:t>
            </a:r>
            <a:r>
              <a:rPr lang="en-GB" sz="2400" dirty="0" smtClean="0"/>
              <a:t>States).</a:t>
            </a:r>
            <a:endParaRPr lang="en-GB" sz="2400" dirty="0"/>
          </a:p>
          <a:p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0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events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in 2017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fontScale="92500" lnSpcReduction="10000"/>
          </a:bodyPr>
          <a:lstStyle/>
          <a:p>
            <a:r>
              <a:rPr lang="en-GB" sz="2800" dirty="0"/>
              <a:t>Regional Thematic seminars, Tunis, 25-27 April</a:t>
            </a:r>
          </a:p>
          <a:p>
            <a:r>
              <a:rPr lang="fr-BE" sz="2800" dirty="0" err="1"/>
              <a:t>European</a:t>
            </a:r>
            <a:r>
              <a:rPr lang="fr-BE" sz="2800" dirty="0"/>
              <a:t> </a:t>
            </a:r>
            <a:r>
              <a:rPr lang="fr-BE" sz="2800" dirty="0" err="1"/>
              <a:t>Development</a:t>
            </a:r>
            <a:r>
              <a:rPr lang="fr-BE" sz="2800" dirty="0"/>
              <a:t> Days, </a:t>
            </a:r>
            <a:r>
              <a:rPr lang="fr-BE" sz="2800" dirty="0" err="1"/>
              <a:t>Brx</a:t>
            </a:r>
            <a:r>
              <a:rPr lang="fr-BE" sz="2800" dirty="0"/>
              <a:t>, 6-7 </a:t>
            </a:r>
            <a:r>
              <a:rPr lang="fr-BE" sz="2800" dirty="0" err="1"/>
              <a:t>June</a:t>
            </a:r>
            <a:r>
              <a:rPr lang="fr-BE" sz="2800" dirty="0"/>
              <a:t>: </a:t>
            </a:r>
            <a:r>
              <a:rPr lang="fr-BE" sz="2800" dirty="0" err="1"/>
              <a:t>Lab</a:t>
            </a:r>
            <a:r>
              <a:rPr lang="fr-BE" sz="2800" dirty="0"/>
              <a:t> on </a:t>
            </a:r>
            <a:r>
              <a:rPr lang="fr-BE" sz="2800" dirty="0" err="1"/>
              <a:t>Employability</a:t>
            </a:r>
            <a:r>
              <a:rPr lang="fr-BE" sz="2800" dirty="0"/>
              <a:t> and </a:t>
            </a:r>
            <a:r>
              <a:rPr lang="fr-BE" sz="2800" dirty="0" err="1"/>
              <a:t>Youth</a:t>
            </a:r>
            <a:r>
              <a:rPr lang="fr-BE" sz="2800" dirty="0"/>
              <a:t> and stand for the Dialogue </a:t>
            </a:r>
            <a:r>
              <a:rPr lang="fr-BE" sz="2800" dirty="0" err="1"/>
              <a:t>Fellows</a:t>
            </a:r>
            <a:r>
              <a:rPr lang="fr-BE" sz="2800" dirty="0"/>
              <a:t> (CSFS)</a:t>
            </a:r>
            <a:endParaRPr lang="en-GB" sz="2400" dirty="0"/>
          </a:p>
          <a:p>
            <a:r>
              <a:rPr lang="fr-BE" sz="2800" dirty="0" err="1"/>
              <a:t>Regional</a:t>
            </a:r>
            <a:r>
              <a:rPr lang="fr-BE" sz="2800" dirty="0"/>
              <a:t> CS Forum, Brussels – 10-12 July back to back </a:t>
            </a:r>
            <a:r>
              <a:rPr lang="fr-BE" sz="2800" dirty="0" err="1"/>
              <a:t>with</a:t>
            </a:r>
            <a:r>
              <a:rPr lang="fr-BE" sz="2800" dirty="0"/>
              <a:t> the International </a:t>
            </a:r>
            <a:r>
              <a:rPr lang="fr-BE" sz="2800" dirty="0" err="1"/>
              <a:t>Partnership</a:t>
            </a:r>
            <a:r>
              <a:rPr lang="fr-BE" sz="2800" dirty="0"/>
              <a:t> Forum and the Assises of </a:t>
            </a:r>
            <a:r>
              <a:rPr lang="fr-BE" sz="2800" dirty="0" err="1"/>
              <a:t>Decentralised</a:t>
            </a:r>
            <a:r>
              <a:rPr lang="fr-BE" sz="2800" dirty="0"/>
              <a:t> </a:t>
            </a:r>
            <a:r>
              <a:rPr lang="fr-BE" sz="2800" dirty="0" err="1"/>
              <a:t>Cooperation</a:t>
            </a:r>
            <a:r>
              <a:rPr lang="fr-BE" sz="2800" dirty="0"/>
              <a:t> (DEVCO</a:t>
            </a:r>
            <a:r>
              <a:rPr lang="fr-BE" sz="2800" dirty="0" smtClean="0"/>
              <a:t>)</a:t>
            </a:r>
          </a:p>
          <a:p>
            <a:r>
              <a:rPr lang="fr-BE" sz="2800" dirty="0" smtClean="0"/>
              <a:t>UN CS </a:t>
            </a:r>
            <a:r>
              <a:rPr lang="fr-BE" sz="2800" dirty="0" err="1" smtClean="0"/>
              <a:t>event</a:t>
            </a:r>
            <a:r>
              <a:rPr lang="fr-BE" sz="2800" dirty="0" smtClean="0"/>
              <a:t> in July</a:t>
            </a:r>
            <a:endParaRPr lang="fr-BE" sz="2800" dirty="0"/>
          </a:p>
          <a:p>
            <a:r>
              <a:rPr lang="fr-BE" sz="2800" dirty="0" err="1"/>
              <a:t>Regional</a:t>
            </a:r>
            <a:r>
              <a:rPr lang="fr-BE" sz="2800" dirty="0"/>
              <a:t> Policy Forum for </a:t>
            </a:r>
            <a:r>
              <a:rPr lang="fr-BE" sz="2800" dirty="0" err="1"/>
              <a:t>Development</a:t>
            </a:r>
            <a:r>
              <a:rPr lang="fr-BE" sz="2800" dirty="0"/>
              <a:t>, Amman, Oct.</a:t>
            </a:r>
          </a:p>
          <a:p>
            <a:r>
              <a:rPr lang="fr-BE" sz="2800" dirty="0"/>
              <a:t>End of the </a:t>
            </a:r>
            <a:r>
              <a:rPr lang="fr-BE" sz="2800" dirty="0" err="1"/>
              <a:t>CSFS</a:t>
            </a:r>
            <a:r>
              <a:rPr lang="fr-BE" sz="2800" dirty="0"/>
              <a:t> program, </a:t>
            </a:r>
            <a:r>
              <a:rPr lang="fr-BE" sz="2800" dirty="0" err="1"/>
              <a:t>October</a:t>
            </a:r>
            <a:endParaRPr lang="fr-BE" sz="2800" dirty="0"/>
          </a:p>
          <a:p>
            <a:r>
              <a:rPr lang="fr-BE" sz="2800" dirty="0"/>
              <a:t>EU-</a:t>
            </a:r>
            <a:r>
              <a:rPr lang="fr-BE" sz="2800" dirty="0" err="1"/>
              <a:t>Africa</a:t>
            </a:r>
            <a:r>
              <a:rPr lang="fr-BE" sz="2800" dirty="0"/>
              <a:t> </a:t>
            </a:r>
            <a:r>
              <a:rPr lang="fr-BE" sz="2800" dirty="0" err="1"/>
              <a:t>Summit</a:t>
            </a:r>
            <a:endParaRPr lang="fr-BE" sz="2800" dirty="0"/>
          </a:p>
          <a:p>
            <a:r>
              <a:rPr lang="fr-BE" sz="2800" dirty="0" err="1"/>
              <a:t>UfM</a:t>
            </a:r>
            <a:r>
              <a:rPr lang="fr-BE" sz="2800" dirty="0"/>
              <a:t> </a:t>
            </a:r>
            <a:r>
              <a:rPr lang="fr-BE" sz="2800" dirty="0" err="1"/>
              <a:t>Ministerials</a:t>
            </a:r>
            <a:endParaRPr lang="fr-BE" sz="2800" dirty="0"/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12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9581"/>
            <a:ext cx="4419601" cy="5610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751" y="2590801"/>
            <a:ext cx="3910377" cy="4273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6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>
                <a:solidFill>
                  <a:schemeClr val="accent6">
                    <a:lumMod val="75000"/>
                  </a:schemeClr>
                </a:solidFill>
              </a:rPr>
              <a:t>Opening</a:t>
            </a:r>
            <a:r>
              <a:rPr lang="fr-BE" dirty="0">
                <a:solidFill>
                  <a:schemeClr val="accent6">
                    <a:lumMod val="75000"/>
                  </a:schemeClr>
                </a:solidFill>
              </a:rPr>
              <a:t> Session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53200" cy="2438400"/>
          </a:xfrm>
        </p:spPr>
        <p:txBody>
          <a:bodyPr>
            <a:normAutofit fontScale="47500" lnSpcReduction="20000"/>
          </a:bodyPr>
          <a:lstStyle/>
          <a:p>
            <a:r>
              <a:rPr lang="en-GB" sz="5900" b="1" dirty="0">
                <a:solidFill>
                  <a:schemeClr val="tx2"/>
                </a:solidFill>
              </a:rPr>
              <a:t>Federica </a:t>
            </a:r>
            <a:r>
              <a:rPr lang="en-GB" sz="5900" b="1" dirty="0" err="1">
                <a:solidFill>
                  <a:schemeClr val="tx2"/>
                </a:solidFill>
              </a:rPr>
              <a:t>Mogherini</a:t>
            </a:r>
            <a:r>
              <a:rPr lang="en-GB" sz="5900" dirty="0">
                <a:solidFill>
                  <a:schemeClr val="tx2"/>
                </a:solidFill>
              </a:rPr>
              <a:t>, </a:t>
            </a:r>
            <a:endParaRPr lang="en-GB" sz="5900" dirty="0" smtClean="0">
              <a:solidFill>
                <a:schemeClr val="tx2"/>
              </a:solidFill>
            </a:endParaRPr>
          </a:p>
          <a:p>
            <a:r>
              <a:rPr lang="en-GB" sz="4600" dirty="0" smtClean="0">
                <a:solidFill>
                  <a:schemeClr val="tx2"/>
                </a:solidFill>
              </a:rPr>
              <a:t>High </a:t>
            </a:r>
            <a:r>
              <a:rPr lang="en-GB" sz="4600" dirty="0">
                <a:solidFill>
                  <a:schemeClr val="tx2"/>
                </a:solidFill>
              </a:rPr>
              <a:t>Representative of the Union for Foreign Affairs and Security Policy </a:t>
            </a:r>
            <a:r>
              <a:rPr lang="en-GB" sz="4600" dirty="0" smtClean="0">
                <a:solidFill>
                  <a:schemeClr val="tx2"/>
                </a:solidFill>
              </a:rPr>
              <a:t>/</a:t>
            </a:r>
          </a:p>
          <a:p>
            <a:r>
              <a:rPr lang="en-GB" sz="4600" dirty="0" smtClean="0">
                <a:solidFill>
                  <a:schemeClr val="tx2"/>
                </a:solidFill>
              </a:rPr>
              <a:t>Vice-President of the </a:t>
            </a:r>
          </a:p>
          <a:p>
            <a:r>
              <a:rPr lang="en-GB" sz="4600" dirty="0" smtClean="0">
                <a:solidFill>
                  <a:schemeClr val="tx2"/>
                </a:solidFill>
              </a:rPr>
              <a:t>European Commission</a:t>
            </a:r>
            <a:endParaRPr lang="en-US" sz="4600" dirty="0" smtClean="0">
              <a:solidFill>
                <a:schemeClr val="tx2"/>
              </a:solidFill>
            </a:endParaRPr>
          </a:p>
          <a:p>
            <a:endParaRPr lang="fr-BE" dirty="0"/>
          </a:p>
          <a:p>
            <a:r>
              <a:rPr lang="fr-BE" sz="3400" dirty="0" err="1"/>
              <a:t>Moderated</a:t>
            </a:r>
            <a:r>
              <a:rPr lang="fr-BE" sz="3400" dirty="0"/>
              <a:t> by Shahira Amin, </a:t>
            </a:r>
            <a:r>
              <a:rPr lang="fr-BE" sz="3400" dirty="0" err="1"/>
              <a:t>journalist</a:t>
            </a:r>
            <a:endParaRPr lang="en-GB" sz="3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4008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458" y="3581400"/>
            <a:ext cx="300368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32270" y="2538400"/>
            <a:ext cx="58021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sz="3600" i="0" dirty="0"/>
              <a:t>EU </a:t>
            </a:r>
            <a:r>
              <a:rPr lang="en-GB" sz="3600" i="0" dirty="0" smtClean="0"/>
              <a:t>Policy Frameworks</a:t>
            </a:r>
            <a:endParaRPr lang="en-GB" altLang="en-US" sz="3600" i="0" dirty="0">
              <a:solidFill>
                <a:prstClr val="black"/>
              </a:solidFill>
              <a:latin typeface="Candara" pitchFamily="34" charset="0"/>
            </a:endParaRP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732270" y="4176940"/>
            <a:ext cx="5492188" cy="169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800" i="0" dirty="0" smtClean="0">
                <a:solidFill>
                  <a:schemeClr val="tx2">
                    <a:lumMod val="75000"/>
                  </a:schemeClr>
                </a:solidFill>
              </a:rPr>
              <a:t>By Christian </a:t>
            </a:r>
            <a:r>
              <a:rPr lang="en-GB" sz="1800" i="0" dirty="0" err="1" smtClean="0">
                <a:solidFill>
                  <a:schemeClr val="tx2">
                    <a:lumMod val="75000"/>
                  </a:schemeClr>
                </a:solidFill>
              </a:rPr>
              <a:t>Danielsson</a:t>
            </a:r>
            <a:r>
              <a:rPr lang="en-GB" sz="1800" i="0" dirty="0" smtClean="0">
                <a:solidFill>
                  <a:schemeClr val="tx2">
                    <a:lumMod val="75000"/>
                  </a:schemeClr>
                </a:solidFill>
              </a:rPr>
              <a:t>, Director General </a:t>
            </a:r>
            <a:endParaRPr lang="en-US" sz="1800" i="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1800" i="0" dirty="0">
                <a:solidFill>
                  <a:schemeClr val="tx2">
                    <a:lumMod val="75000"/>
                  </a:schemeClr>
                </a:solidFill>
              </a:rPr>
              <a:t>DG NEAR, </a:t>
            </a:r>
            <a:r>
              <a:rPr lang="en-GB" sz="1800" b="1" i="0" dirty="0">
                <a:solidFill>
                  <a:schemeClr val="tx2">
                    <a:lumMod val="75000"/>
                  </a:schemeClr>
                </a:solidFill>
              </a:rPr>
              <a:t>European Commission</a:t>
            </a:r>
            <a:endParaRPr lang="en-US" sz="1800" i="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1800" i="0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en-US" sz="1800" i="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1800" i="0" dirty="0">
                <a:solidFill>
                  <a:schemeClr val="accent6">
                    <a:lumMod val="75000"/>
                  </a:schemeClr>
                </a:solidFill>
              </a:rPr>
              <a:t>Moderator:</a:t>
            </a:r>
          </a:p>
          <a:p>
            <a:r>
              <a:rPr lang="en-US" sz="1800" i="0" dirty="0" err="1">
                <a:solidFill>
                  <a:schemeClr val="accent6">
                    <a:lumMod val="75000"/>
                  </a:schemeClr>
                </a:solidFill>
              </a:rPr>
              <a:t>Ziad</a:t>
            </a:r>
            <a:r>
              <a:rPr lang="en-US" sz="1800" i="0" dirty="0">
                <a:solidFill>
                  <a:schemeClr val="accent6">
                    <a:lumMod val="75000"/>
                  </a:schemeClr>
                </a:solidFill>
              </a:rPr>
              <a:t> Abdel SAMAD, </a:t>
            </a:r>
            <a:r>
              <a:rPr lang="en-US" sz="1800" i="0" dirty="0" smtClean="0">
                <a:solidFill>
                  <a:schemeClr val="accent6">
                    <a:lumMod val="75000"/>
                  </a:schemeClr>
                </a:solidFill>
              </a:rPr>
              <a:t>ANND</a:t>
            </a:r>
            <a:endParaRPr lang="en-GB" altLang="en-US" sz="1800" i="0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2" y="3810000"/>
            <a:ext cx="2794526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286000" y="1618284"/>
            <a:ext cx="5105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3600" i="0" dirty="0" smtClean="0">
                <a:solidFill>
                  <a:srgbClr val="F79646">
                    <a:lumMod val="75000"/>
                  </a:srgbClr>
                </a:solidFill>
              </a:rPr>
              <a:t>Key conclusions </a:t>
            </a:r>
            <a:r>
              <a:rPr lang="en-US" sz="3600" i="0" dirty="0">
                <a:solidFill>
                  <a:srgbClr val="F79646">
                    <a:lumMod val="75000"/>
                  </a:srgbClr>
                </a:solidFill>
              </a:rPr>
              <a:t>and </a:t>
            </a:r>
            <a:r>
              <a:rPr lang="en-US" sz="3600" i="0" dirty="0" smtClean="0">
                <a:solidFill>
                  <a:srgbClr val="F79646">
                    <a:lumMod val="75000"/>
                  </a:srgbClr>
                </a:solidFill>
              </a:rPr>
              <a:t>recommendations</a:t>
            </a: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381000" y="3271399"/>
            <a:ext cx="8458200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Clr>
                <a:prstClr val="white"/>
              </a:buClr>
            </a:pPr>
            <a:r>
              <a:rPr lang="en-GB" sz="1800" dirty="0"/>
              <a:t>Keynote address by </a:t>
            </a:r>
            <a:r>
              <a:rPr lang="en-GB" sz="1800" dirty="0" err="1"/>
              <a:t>Maciej</a:t>
            </a:r>
            <a:r>
              <a:rPr lang="en-GB" sz="1800" dirty="0"/>
              <a:t> POPOWSKI, Deputy Director General NEAR, </a:t>
            </a:r>
            <a:r>
              <a:rPr lang="en-GB" sz="1800" b="1" dirty="0" smtClean="0"/>
              <a:t>European </a:t>
            </a:r>
            <a:r>
              <a:rPr lang="en-GB" sz="1800" b="1" dirty="0"/>
              <a:t>Commission </a:t>
            </a:r>
            <a:endParaRPr lang="en-GB" sz="1800" dirty="0"/>
          </a:p>
          <a:p>
            <a:pPr>
              <a:buClr>
                <a:prstClr val="white"/>
              </a:buClr>
            </a:pPr>
            <a:r>
              <a:rPr lang="en-US" sz="1800" dirty="0"/>
              <a:t> </a:t>
            </a:r>
            <a:endParaRPr lang="en-GB" sz="1800" dirty="0"/>
          </a:p>
          <a:p>
            <a:pPr>
              <a:buClr>
                <a:prstClr val="white"/>
              </a:buClr>
            </a:pPr>
            <a:r>
              <a:rPr lang="en-US" sz="1800" dirty="0"/>
              <a:t>Christian LEFFLER, Deputy Secretary-General </a:t>
            </a:r>
            <a:endParaRPr lang="en-US" sz="1800" dirty="0" smtClean="0"/>
          </a:p>
          <a:p>
            <a:pPr>
              <a:buClr>
                <a:prstClr val="white"/>
              </a:buClr>
            </a:pPr>
            <a:r>
              <a:rPr lang="en-US" sz="1800" dirty="0" smtClean="0"/>
              <a:t>for </a:t>
            </a:r>
            <a:r>
              <a:rPr lang="en-US" sz="1800" dirty="0"/>
              <a:t>Economic and Global </a:t>
            </a:r>
            <a:r>
              <a:rPr lang="en-US" sz="1800" dirty="0" smtClean="0"/>
              <a:t>Issues,</a:t>
            </a:r>
            <a:r>
              <a:rPr lang="en-GB" sz="1800" dirty="0" smtClean="0"/>
              <a:t> </a:t>
            </a:r>
            <a:r>
              <a:rPr lang="en-US" sz="1800" b="1" dirty="0" smtClean="0"/>
              <a:t>EEAS</a:t>
            </a:r>
            <a:endParaRPr lang="en-GB" sz="1800" dirty="0"/>
          </a:p>
          <a:p>
            <a:pPr>
              <a:buClr>
                <a:prstClr val="white"/>
              </a:buClr>
            </a:pPr>
            <a:r>
              <a:rPr lang="en-US" sz="1800" b="1" dirty="0"/>
              <a:t> </a:t>
            </a:r>
            <a:endParaRPr lang="en-GB" sz="1800" dirty="0"/>
          </a:p>
          <a:p>
            <a:pPr>
              <a:buClr>
                <a:prstClr val="white"/>
              </a:buClr>
            </a:pPr>
            <a:r>
              <a:rPr lang="en-US" sz="1800" dirty="0">
                <a:solidFill>
                  <a:srgbClr val="F79646">
                    <a:lumMod val="75000"/>
                  </a:srgbClr>
                </a:solidFill>
              </a:rPr>
              <a:t>Moderator: </a:t>
            </a: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dirty="0" err="1">
                <a:solidFill>
                  <a:srgbClr val="F79646">
                    <a:lumMod val="75000"/>
                  </a:srgbClr>
                </a:solidFill>
              </a:rPr>
              <a:t>Shahira</a:t>
            </a:r>
            <a:r>
              <a:rPr lang="en-GB" sz="1800" dirty="0">
                <a:solidFill>
                  <a:srgbClr val="F79646">
                    <a:lumMod val="75000"/>
                  </a:srgbClr>
                </a:solidFill>
              </a:rPr>
              <a:t> AMIN, Journalist</a:t>
            </a: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237715" cy="138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4008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9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33800"/>
            <a:ext cx="2313195" cy="29367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344" y="4343399"/>
            <a:ext cx="2306784" cy="25211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333976" y="3276600"/>
            <a:ext cx="67056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 smtClean="0">
              <a:solidFill>
                <a:prstClr val="black">
                  <a:tint val="75000"/>
                </a:prstClr>
              </a:solidFill>
            </a:endParaRPr>
          </a:p>
          <a:p>
            <a:pPr algn="l"/>
            <a:r>
              <a:rPr lang="en-US" dirty="0" smtClean="0">
                <a:solidFill>
                  <a:srgbClr val="1F497D">
                    <a:lumMod val="75000"/>
                  </a:srgbClr>
                </a:solidFill>
              </a:rPr>
              <a:t>by</a:t>
            </a:r>
            <a:r>
              <a:rPr lang="en-US" b="1" dirty="0" smtClean="0">
                <a:solidFill>
                  <a:srgbClr val="1F497D">
                    <a:lumMod val="75000"/>
                  </a:srgbClr>
                </a:solidFill>
              </a:rPr>
              <a:t> Emma UDWIN</a:t>
            </a:r>
            <a:endParaRPr lang="en-GB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l"/>
            <a:r>
              <a:rPr lang="en-US" dirty="0" smtClean="0">
                <a:solidFill>
                  <a:srgbClr val="1F497D">
                    <a:lumMod val="75000"/>
                  </a:srgbClr>
                </a:solidFill>
              </a:rPr>
              <a:t>Cabinet of Commissioner HAHN, DG NEAR,</a:t>
            </a:r>
            <a:endParaRPr lang="en-GB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l"/>
            <a:r>
              <a:rPr lang="en-US" dirty="0" smtClean="0">
                <a:solidFill>
                  <a:srgbClr val="1F497D">
                    <a:lumMod val="75000"/>
                  </a:srgbClr>
                </a:solidFill>
              </a:rPr>
              <a:t>European Commission</a:t>
            </a:r>
          </a:p>
          <a:p>
            <a:pPr algn="l"/>
            <a:endParaRPr lang="en-US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l"/>
            <a:endParaRPr lang="en-US" dirty="0" smtClean="0">
              <a:solidFill>
                <a:srgbClr val="F79646">
                  <a:lumMod val="75000"/>
                </a:srgbClr>
              </a:solidFill>
            </a:endParaRPr>
          </a:p>
          <a:p>
            <a:pPr algn="l"/>
            <a:r>
              <a:rPr lang="en-US" dirty="0" smtClean="0">
                <a:solidFill>
                  <a:srgbClr val="F79646">
                    <a:lumMod val="75000"/>
                  </a:srgbClr>
                </a:solidFill>
              </a:rPr>
              <a:t>Moderator: </a:t>
            </a:r>
          </a:p>
          <a:p>
            <a:pPr algn="l"/>
            <a:r>
              <a:rPr lang="en-US" dirty="0" smtClean="0">
                <a:solidFill>
                  <a:srgbClr val="F79646">
                    <a:lumMod val="75000"/>
                  </a:srgbClr>
                </a:solidFill>
              </a:rPr>
              <a:t>Irene </a:t>
            </a:r>
            <a:r>
              <a:rPr lang="en-US" dirty="0">
                <a:solidFill>
                  <a:srgbClr val="F79646">
                    <a:lumMod val="75000"/>
                  </a:srgbClr>
                </a:solidFill>
              </a:rPr>
              <a:t>MINGASSON, NEAR B2, </a:t>
            </a:r>
            <a:endParaRPr lang="en-US" dirty="0" smtClean="0">
              <a:solidFill>
                <a:srgbClr val="F79646">
                  <a:lumMod val="75000"/>
                </a:srgbClr>
              </a:solidFill>
            </a:endParaRPr>
          </a:p>
          <a:p>
            <a:pPr algn="l"/>
            <a:r>
              <a:rPr lang="en-US" b="1" dirty="0" smtClean="0">
                <a:solidFill>
                  <a:srgbClr val="F79646">
                    <a:lumMod val="75000"/>
                  </a:srgbClr>
                </a:solidFill>
              </a:rPr>
              <a:t>European 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Commission</a:t>
            </a:r>
            <a:endParaRPr lang="en-GB" dirty="0">
              <a:solidFill>
                <a:srgbClr val="F79646">
                  <a:lumMod val="75000"/>
                </a:srgbClr>
              </a:solidFill>
            </a:endParaRPr>
          </a:p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62551" y="195419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i="1" dirty="0" smtClean="0">
                <a:solidFill>
                  <a:srgbClr val="F79646">
                    <a:lumMod val="75000"/>
                  </a:srgbClr>
                </a:solidFill>
              </a:rPr>
              <a:t>NEXT STEPS of the dialogue</a:t>
            </a:r>
            <a:endParaRPr lang="en-GB" dirty="0">
              <a:solidFill>
                <a:srgbClr val="F7964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46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/>
              <a:t>Introduction 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14600"/>
          </a:xfrm>
        </p:spPr>
        <p:txBody>
          <a:bodyPr>
            <a:normAutofit fontScale="77500" lnSpcReduction="20000"/>
          </a:bodyPr>
          <a:lstStyle/>
          <a:p>
            <a:r>
              <a:rPr lang="fr-BE" sz="2000" i="1" dirty="0" err="1"/>
              <a:t>Moderated</a:t>
            </a:r>
            <a:r>
              <a:rPr lang="fr-BE" sz="2000" i="1" dirty="0"/>
              <a:t> by </a:t>
            </a:r>
          </a:p>
          <a:p>
            <a:r>
              <a:rPr lang="fr-BE" sz="2000" i="1" dirty="0" smtClean="0"/>
              <a:t>Marie de Coune, </a:t>
            </a:r>
            <a:r>
              <a:rPr lang="fr-BE" sz="2000" i="1" dirty="0"/>
              <a:t>Civil society </a:t>
            </a:r>
            <a:r>
              <a:rPr lang="fr-BE" sz="2000" i="1" dirty="0" smtClean="0"/>
              <a:t>expert</a:t>
            </a:r>
          </a:p>
          <a:p>
            <a:endParaRPr lang="fr-BE" sz="2000" i="1" dirty="0" smtClean="0"/>
          </a:p>
          <a:p>
            <a:r>
              <a:rPr lang="fr-BE" sz="2000" i="1" dirty="0" err="1" smtClean="0"/>
              <a:t>European</a:t>
            </a:r>
            <a:r>
              <a:rPr lang="fr-BE" sz="2000" i="1" dirty="0" smtClean="0"/>
              <a:t> </a:t>
            </a:r>
            <a:r>
              <a:rPr lang="fr-BE" sz="2000" i="1" dirty="0"/>
              <a:t>Commission, </a:t>
            </a:r>
            <a:r>
              <a:rPr lang="fr-BE" sz="2000" i="1" dirty="0" smtClean="0"/>
              <a:t>NEAR and DEVCO</a:t>
            </a:r>
          </a:p>
          <a:p>
            <a:r>
              <a:rPr lang="fr-BE" sz="2000" i="1" dirty="0" err="1" smtClean="0"/>
              <a:t>European</a:t>
            </a:r>
            <a:r>
              <a:rPr lang="fr-BE" sz="2000" i="1" dirty="0" smtClean="0"/>
              <a:t> </a:t>
            </a:r>
            <a:r>
              <a:rPr lang="fr-BE" sz="2000" i="1" dirty="0" err="1" smtClean="0"/>
              <a:t>External</a:t>
            </a:r>
            <a:r>
              <a:rPr lang="fr-BE" sz="2000" i="1" dirty="0" smtClean="0"/>
              <a:t> Action Service, EEAS</a:t>
            </a:r>
          </a:p>
          <a:p>
            <a:r>
              <a:rPr lang="fr-BE" sz="2000" i="1" dirty="0" err="1" smtClean="0"/>
              <a:t>European</a:t>
            </a:r>
            <a:r>
              <a:rPr lang="fr-BE" sz="2000" i="1" dirty="0" smtClean="0"/>
              <a:t> </a:t>
            </a:r>
            <a:r>
              <a:rPr lang="fr-BE" sz="2000" i="1" dirty="0" err="1" smtClean="0"/>
              <a:t>Economic</a:t>
            </a:r>
            <a:r>
              <a:rPr lang="fr-BE" sz="2000" i="1" dirty="0" smtClean="0"/>
              <a:t> and Social </a:t>
            </a:r>
            <a:r>
              <a:rPr lang="fr-BE" sz="2000" i="1" dirty="0" err="1" smtClean="0"/>
              <a:t>Committee</a:t>
            </a:r>
            <a:endParaRPr lang="fr-BE" sz="2000" i="1" dirty="0" smtClean="0"/>
          </a:p>
          <a:p>
            <a:endParaRPr lang="fr-BE" sz="2000" i="1" dirty="0"/>
          </a:p>
          <a:p>
            <a:r>
              <a:rPr lang="fr-BE" sz="2000" i="1" dirty="0" smtClean="0"/>
              <a:t>South </a:t>
            </a:r>
            <a:r>
              <a:rPr lang="fr-BE" sz="2000" i="1" dirty="0" err="1" smtClean="0"/>
              <a:t>Advisory</a:t>
            </a:r>
            <a:r>
              <a:rPr lang="fr-BE" sz="2000" i="1" dirty="0" smtClean="0"/>
              <a:t> Group</a:t>
            </a:r>
          </a:p>
          <a:p>
            <a:r>
              <a:rPr lang="fr-BE" sz="2000" i="1" dirty="0" smtClean="0"/>
              <a:t>Team of Thematic Facilitators</a:t>
            </a:r>
          </a:p>
          <a:p>
            <a:r>
              <a:rPr lang="fr-BE" sz="2000" i="1" dirty="0" smtClean="0"/>
              <a:t> </a:t>
            </a:r>
          </a:p>
          <a:p>
            <a:endParaRPr lang="fr-BE" sz="2000" i="1" dirty="0"/>
          </a:p>
          <a:p>
            <a:endParaRPr lang="fr-BE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7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46170"/>
            <a:ext cx="7772400" cy="1470025"/>
          </a:xfrm>
        </p:spPr>
        <p:txBody>
          <a:bodyPr/>
          <a:lstStyle/>
          <a:p>
            <a:r>
              <a:rPr lang="fr-BE" dirty="0"/>
              <a:t>Introduction 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14600"/>
            <a:ext cx="6858000" cy="3886200"/>
          </a:xfrm>
        </p:spPr>
        <p:txBody>
          <a:bodyPr>
            <a:normAutofit lnSpcReduction="10000"/>
          </a:bodyPr>
          <a:lstStyle/>
          <a:p>
            <a:endParaRPr lang="fr-BE" sz="2800" i="1" dirty="0" smtClean="0"/>
          </a:p>
          <a:p>
            <a:pPr algn="l"/>
            <a:r>
              <a:rPr lang="en-GB" dirty="0">
                <a:solidFill>
                  <a:schemeClr val="tx2"/>
                </a:solidFill>
              </a:rPr>
              <a:t>Methodology </a:t>
            </a:r>
            <a:r>
              <a:rPr lang="en-GB" dirty="0" smtClean="0">
                <a:solidFill>
                  <a:schemeClr val="tx2"/>
                </a:solidFill>
              </a:rPr>
              <a:t>of </a:t>
            </a:r>
            <a:r>
              <a:rPr lang="en-GB" dirty="0">
                <a:solidFill>
                  <a:schemeClr val="tx2"/>
                </a:solidFill>
              </a:rPr>
              <a:t>the forum: </a:t>
            </a:r>
            <a:endParaRPr lang="en-GB" dirty="0" smtClean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</a:rPr>
              <a:t>Coordination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/>
                </a:solidFill>
              </a:rPr>
              <a:t>R</a:t>
            </a:r>
            <a:r>
              <a:rPr lang="en-GB" dirty="0" smtClean="0">
                <a:solidFill>
                  <a:schemeClr val="tx2"/>
                </a:solidFill>
              </a:rPr>
              <a:t>ecommendations </a:t>
            </a:r>
            <a:r>
              <a:rPr lang="en-GB" dirty="0">
                <a:solidFill>
                  <a:schemeClr val="tx2"/>
                </a:solidFill>
              </a:rPr>
              <a:t>of past </a:t>
            </a:r>
            <a:r>
              <a:rPr lang="en-GB" dirty="0" smtClean="0">
                <a:solidFill>
                  <a:schemeClr val="tx2"/>
                </a:solidFill>
              </a:rPr>
              <a:t>editions</a:t>
            </a:r>
            <a:endParaRPr lang="en-GB" dirty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</a:rPr>
              <a:t>Key objectives </a:t>
            </a:r>
            <a:r>
              <a:rPr lang="en-GB" dirty="0">
                <a:solidFill>
                  <a:schemeClr val="tx2"/>
                </a:solidFill>
              </a:rPr>
              <a:t>and outputs </a:t>
            </a:r>
            <a:endParaRPr lang="en-GB" dirty="0" smtClean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</a:rPr>
              <a:t>Perspective of the South Advisory Group</a:t>
            </a:r>
            <a:endParaRPr lang="en-US" dirty="0">
              <a:solidFill>
                <a:schemeClr val="tx2"/>
              </a:solidFill>
            </a:endParaRPr>
          </a:p>
          <a:p>
            <a:pPr algn="l"/>
            <a:endParaRPr lang="fr-BE" sz="2000" i="1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9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Organisers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/>
              <a:t>This dialogue is co-organised by:</a:t>
            </a:r>
          </a:p>
          <a:p>
            <a:r>
              <a:rPr lang="en-GB" sz="4000" dirty="0"/>
              <a:t> EU </a:t>
            </a:r>
            <a:r>
              <a:rPr lang="en-GB" sz="4000" dirty="0" smtClean="0"/>
              <a:t>institutions</a:t>
            </a:r>
          </a:p>
          <a:p>
            <a:pPr marL="0" indent="0">
              <a:buNone/>
            </a:pPr>
            <a:r>
              <a:rPr lang="en-GB" sz="4000" dirty="0" smtClean="0"/>
              <a:t>With the contributions of  thematic facilitators and,</a:t>
            </a:r>
            <a:endParaRPr lang="en-GB" sz="4000" dirty="0"/>
          </a:p>
          <a:p>
            <a:r>
              <a:rPr lang="en-GB" sz="4000" dirty="0"/>
              <a:t>The South Advisory Group</a:t>
            </a:r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4175650"/>
            <a:ext cx="1226009" cy="221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9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2656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EU institutions on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board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during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the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seminars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87963"/>
          </a:xfrm>
        </p:spPr>
        <p:txBody>
          <a:bodyPr>
            <a:noAutofit/>
          </a:bodyPr>
          <a:lstStyle/>
          <a:p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The 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European Commission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: </a:t>
            </a:r>
          </a:p>
          <a:p>
            <a:pPr marL="0" indent="0">
              <a:buNone/>
            </a:pP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DG NEAR  :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Unit - Regional Programmes for the Neighbourhood South and Centre of Thematic Expertise (</a:t>
            </a:r>
            <a:r>
              <a:rPr lang="en-ZA" sz="2400" dirty="0" err="1">
                <a:solidFill>
                  <a:srgbClr val="2957A4"/>
                </a:solidFill>
                <a:latin typeface="Arial Narrow" panose="020B0606020202030204" pitchFamily="34" charset="0"/>
              </a:rPr>
              <a:t>CoTE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) on Civil Society </a:t>
            </a:r>
          </a:p>
          <a:p>
            <a:pPr marL="0" indent="0">
              <a:buNone/>
            </a:pP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(</a:t>
            </a:r>
            <a:r>
              <a:rPr lang="en-ZA" sz="2400" dirty="0" err="1">
                <a:solidFill>
                  <a:srgbClr val="2957A4"/>
                </a:solidFill>
                <a:latin typeface="Arial Narrow" panose="020B0606020202030204" pitchFamily="34" charset="0"/>
              </a:rPr>
              <a:t>CoTE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 Human Rights and </a:t>
            </a:r>
            <a:r>
              <a:rPr lang="en-ZA" sz="2400" dirty="0" err="1">
                <a:solidFill>
                  <a:srgbClr val="2957A4"/>
                </a:solidFill>
                <a:latin typeface="Arial Narrow" panose="020B0606020202030204" pitchFamily="34" charset="0"/>
              </a:rPr>
              <a:t>CoTE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 on Security will also be represented)</a:t>
            </a:r>
          </a:p>
          <a:p>
            <a:pPr marL="0" indent="0">
              <a:buNone/>
            </a:pP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DG </a:t>
            </a:r>
            <a:r>
              <a:rPr lang="en-ZA" sz="2400" dirty="0" err="1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Devt</a:t>
            </a: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. Cooperation (</a:t>
            </a:r>
            <a:r>
              <a:rPr lang="en-ZA" sz="2400" dirty="0" err="1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DevCo</a:t>
            </a: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) / </a:t>
            </a:r>
            <a:r>
              <a:rPr lang="en-ZA" sz="2400" dirty="0" err="1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EuropeAid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: 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Units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dealing with Civil Society 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and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Human 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Rights</a:t>
            </a: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12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The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 European External Action Service (EEAS)</a:t>
            </a:r>
          </a:p>
          <a:p>
            <a:pPr marL="0" indent="0">
              <a:buNone/>
            </a:pPr>
            <a:endParaRPr lang="en-ZA" sz="1200" b="1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The 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European Economic and Social Committee (</a:t>
            </a:r>
            <a:r>
              <a:rPr lang="en-ZA" sz="2400" b="1" dirty="0" err="1">
                <a:solidFill>
                  <a:srgbClr val="2957A4"/>
                </a:solidFill>
                <a:latin typeface="Arial Narrow" panose="020B0606020202030204" pitchFamily="34" charset="0"/>
              </a:rPr>
              <a:t>EESC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)</a:t>
            </a:r>
          </a:p>
          <a:p>
            <a:pPr marL="285750" indent="-285750"/>
            <a:endParaRPr lang="en-ZA" sz="12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i="1" dirty="0">
                <a:solidFill>
                  <a:srgbClr val="2957A4"/>
                </a:solidFill>
                <a:latin typeface="Arial Narrow" panose="020B0606020202030204" pitchFamily="34" charset="0"/>
              </a:rPr>
              <a:t>The technical Assistance of DG NEAR – the </a:t>
            </a:r>
            <a:r>
              <a:rPr lang="en-ZA" sz="2400" b="1" i="1" dirty="0">
                <a:solidFill>
                  <a:srgbClr val="2957A4"/>
                </a:solidFill>
                <a:latin typeface="Arial Narrow" panose="020B0606020202030204" pitchFamily="34" charset="0"/>
              </a:rPr>
              <a:t>Civil Society Facility South</a:t>
            </a:r>
            <a:r>
              <a:rPr lang="en-ZA" sz="2400" i="1" dirty="0">
                <a:solidFill>
                  <a:srgbClr val="2957A4"/>
                </a:solidFill>
                <a:latin typeface="Arial Narrow" panose="020B0606020202030204" pitchFamily="34" charset="0"/>
              </a:rPr>
              <a:t> (CSFS) is also represented towards its core team </a:t>
            </a:r>
            <a:r>
              <a:rPr lang="en-ZA" sz="2400" i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and </a:t>
            </a:r>
            <a:r>
              <a:rPr lang="en-ZA" sz="2400" i="1" dirty="0">
                <a:solidFill>
                  <a:srgbClr val="2957A4"/>
                </a:solidFill>
                <a:latin typeface="Arial Narrow" panose="020B0606020202030204" pitchFamily="34" charset="0"/>
              </a:rPr>
              <a:t>thematic </a:t>
            </a:r>
            <a:r>
              <a:rPr lang="en-ZA" sz="2400" i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facilitators</a:t>
            </a: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37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fr-BE" sz="3200" b="1" dirty="0" err="1" smtClean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Thematic</a:t>
            </a:r>
            <a:r>
              <a:rPr lang="fr-BE" sz="3200" b="1" dirty="0" smtClean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Experts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Civil Society e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xpert/facilitator</a:t>
            </a: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Migration</a:t>
            </a: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Resilience and Security</a:t>
            </a:r>
          </a:p>
          <a:p>
            <a:pPr marL="285750" indent="-285750"/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Human Rights</a:t>
            </a: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Employment, Economic development and Inequalities</a:t>
            </a: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Logistics coordinator</a:t>
            </a: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69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South Advisory Group (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SAG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12 members of Civil Society from the Southern Neighbourhood, designated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by the southern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CSOs at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2016 CS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Forum</a:t>
            </a:r>
          </a:p>
          <a:p>
            <a:pPr marL="0" indent="0">
              <a:buNone/>
            </a:pPr>
            <a:endParaRPr lang="en-ZA" sz="900" dirty="0" smtClean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Consulted in the follow up of the structured dialogue and events with the </a:t>
            </a:r>
            <a:r>
              <a:rPr lang="en-ZA" sz="2800" dirty="0" err="1" smtClean="0">
                <a:solidFill>
                  <a:srgbClr val="2957A4"/>
                </a:solidFill>
                <a:latin typeface="Arial Narrow" panose="020B0606020202030204" pitchFamily="34" charset="0"/>
              </a:rPr>
              <a:t>Neigbhourhood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 South</a:t>
            </a:r>
            <a:endParaRPr lang="en-ZA" sz="9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endParaRPr lang="en-ZA" sz="9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a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key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interlocutor to EU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institutions in the organisation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of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activities foreseen in 2017 (Tunis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Seminars, consultations, EU Dev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Days,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CS Forum </a:t>
            </a:r>
            <a:r>
              <a:rPr lang="en-ZA" sz="2800" dirty="0" err="1" smtClean="0">
                <a:solidFill>
                  <a:srgbClr val="2957A4"/>
                </a:solidFill>
                <a:latin typeface="Arial Narrow" panose="020B0606020202030204" pitchFamily="34" charset="0"/>
              </a:rPr>
              <a:t>Neighb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. South)</a:t>
            </a:r>
            <a:endParaRPr lang="en-ZA" sz="28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3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800" dirty="0"/>
              <a:t>Under the umbrella theme of "</a:t>
            </a:r>
            <a:r>
              <a:rPr lang="en-GB" sz="2800" b="1" dirty="0"/>
              <a:t>resilience and youth":</a:t>
            </a:r>
          </a:p>
          <a:p>
            <a:pPr marL="0" indent="0">
              <a:buNone/>
            </a:pPr>
            <a:endParaRPr lang="en-GB" sz="2800" dirty="0"/>
          </a:p>
          <a:p>
            <a:r>
              <a:rPr lang="en-GB" sz="2800" dirty="0"/>
              <a:t>Opportunity to exchange in </a:t>
            </a:r>
            <a:r>
              <a:rPr lang="en-GB" sz="2800" dirty="0" smtClean="0"/>
              <a:t>an open </a:t>
            </a:r>
            <a:r>
              <a:rPr lang="en-GB" sz="2800" dirty="0"/>
              <a:t>environment on issues related to the </a:t>
            </a:r>
            <a:r>
              <a:rPr lang="en-GB" sz="2800" dirty="0" smtClean="0"/>
              <a:t>challenges </a:t>
            </a:r>
            <a:r>
              <a:rPr lang="en-GB" sz="2800" dirty="0"/>
              <a:t>of the South </a:t>
            </a:r>
            <a:r>
              <a:rPr lang="en-GB" sz="2800" dirty="0" smtClean="0"/>
              <a:t>Med </a:t>
            </a:r>
            <a:r>
              <a:rPr lang="en-GB" sz="2800" dirty="0"/>
              <a:t>region and its relations with the European Union </a:t>
            </a:r>
          </a:p>
          <a:p>
            <a:endParaRPr lang="en-GB" sz="2800" dirty="0"/>
          </a:p>
          <a:p>
            <a:r>
              <a:rPr lang="en-GB" sz="2800" dirty="0"/>
              <a:t>Reiterate the EU's commitment to support Southern Neighbourhood civil society (CS) and </a:t>
            </a:r>
            <a:r>
              <a:rPr lang="en-GB" sz="2800" dirty="0" smtClean="0"/>
              <a:t>partnerships </a:t>
            </a:r>
            <a:r>
              <a:rPr lang="en-GB" sz="2800" dirty="0"/>
              <a:t>between European and Southern CSOs</a:t>
            </a:r>
          </a:p>
          <a:p>
            <a:endParaRPr lang="en-GB" sz="2800" dirty="0"/>
          </a:p>
          <a:p>
            <a:r>
              <a:rPr lang="en-GB" sz="2800" dirty="0"/>
              <a:t>Highlight the role of CS in policy-making and in </a:t>
            </a:r>
            <a:r>
              <a:rPr lang="en-GB" sz="2800" dirty="0" smtClean="0"/>
              <a:t>proposing innovative </a:t>
            </a:r>
            <a:r>
              <a:rPr lang="en-GB" sz="2800" dirty="0"/>
              <a:t>solutions in a context of </a:t>
            </a:r>
            <a:r>
              <a:rPr lang="en-GB" sz="2800" dirty="0" smtClean="0"/>
              <a:t>instability</a:t>
            </a:r>
            <a:r>
              <a:rPr lang="en-GB" sz="2800" dirty="0"/>
              <a:t>, inequalities and shrinking space for civil </a:t>
            </a:r>
            <a:r>
              <a:rPr lang="en-GB" sz="2800" dirty="0" smtClean="0"/>
              <a:t>society</a:t>
            </a:r>
            <a:endParaRPr lang="en-GB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0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357" y="84262"/>
            <a:ext cx="8229600" cy="677738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26" y="1042959"/>
            <a:ext cx="8229600" cy="5364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u="sng" dirty="0"/>
              <a:t>This dialogue should lead to:</a:t>
            </a:r>
          </a:p>
          <a:p>
            <a:r>
              <a:rPr lang="en-GB" sz="2800" dirty="0"/>
              <a:t>Strengthening coherence among actors and policies</a:t>
            </a:r>
          </a:p>
          <a:p>
            <a:endParaRPr lang="en-GB" sz="2800" dirty="0"/>
          </a:p>
          <a:p>
            <a:r>
              <a:rPr lang="en-GB" sz="2800" dirty="0"/>
              <a:t>Establishing a </a:t>
            </a:r>
            <a:r>
              <a:rPr lang="en-GB" sz="2800" b="1" dirty="0"/>
              <a:t>joint agenda </a:t>
            </a:r>
            <a:r>
              <a:rPr lang="en-GB" sz="2800" dirty="0"/>
              <a:t>between regional CSOs from the Southern Neighbourhood and the EU </a:t>
            </a:r>
          </a:p>
          <a:p>
            <a:endParaRPr lang="en-GB" sz="2800" dirty="0"/>
          </a:p>
          <a:p>
            <a:r>
              <a:rPr lang="en-GB" sz="2800" dirty="0"/>
              <a:t>Set the basis for a new mechanism of structured dialogue managed by regional civil society from 2018 onward </a:t>
            </a:r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10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843</Words>
  <Application>Microsoft Office PowerPoint</Application>
  <PresentationFormat>Affichage à l'écran (4:3)</PresentationFormat>
  <Paragraphs>137</Paragraphs>
  <Slides>18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Office Theme</vt:lpstr>
      <vt:lpstr>Présentation PowerPoint</vt:lpstr>
      <vt:lpstr>Introduction Session</vt:lpstr>
      <vt:lpstr>Introduction Session</vt:lpstr>
      <vt:lpstr>Organisers of the 2017 Forum</vt:lpstr>
      <vt:lpstr>EU institutions on board during the seminars</vt:lpstr>
      <vt:lpstr>Thematic Experts</vt:lpstr>
      <vt:lpstr>South Advisory Group (SAG)</vt:lpstr>
      <vt:lpstr>Key objectives of the 2017 Forum</vt:lpstr>
      <vt:lpstr>Key objectives of the 2017 Forum</vt:lpstr>
      <vt:lpstr>Key objectives of the 2017 Forum</vt:lpstr>
      <vt:lpstr>2017 Forum &amp; other initiatives</vt:lpstr>
      <vt:lpstr>Main ouputs of the 2017 Forum</vt:lpstr>
      <vt:lpstr>Key events in 2017</vt:lpstr>
      <vt:lpstr>Présentation PowerPoint</vt:lpstr>
      <vt:lpstr>Opening Session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RICKLIN Laetitia (NEAR)</dc:creator>
  <cp:lastModifiedBy>Marie</cp:lastModifiedBy>
  <cp:revision>61</cp:revision>
  <dcterms:created xsi:type="dcterms:W3CDTF">2006-08-16T00:00:00Z</dcterms:created>
  <dcterms:modified xsi:type="dcterms:W3CDTF">2017-08-01T22:00:38Z</dcterms:modified>
</cp:coreProperties>
</file>