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334" r:id="rId3"/>
    <p:sldId id="387" r:id="rId4"/>
    <p:sldId id="388" r:id="rId5"/>
    <p:sldId id="389" r:id="rId6"/>
    <p:sldId id="390" r:id="rId7"/>
    <p:sldId id="391" r:id="rId8"/>
    <p:sldId id="392" r:id="rId9"/>
    <p:sldId id="394" r:id="rId10"/>
    <p:sldId id="395" r:id="rId11"/>
    <p:sldId id="396" r:id="rId12"/>
    <p:sldId id="397" r:id="rId13"/>
    <p:sldId id="398" r:id="rId14"/>
    <p:sldId id="445" r:id="rId15"/>
    <p:sldId id="399" r:id="rId16"/>
    <p:sldId id="446" r:id="rId17"/>
    <p:sldId id="447" r:id="rId18"/>
    <p:sldId id="448" r:id="rId19"/>
    <p:sldId id="449" r:id="rId20"/>
    <p:sldId id="450" r:id="rId21"/>
    <p:sldId id="451" r:id="rId22"/>
    <p:sldId id="452" r:id="rId23"/>
    <p:sldId id="453" r:id="rId24"/>
    <p:sldId id="454" r:id="rId25"/>
    <p:sldId id="455" r:id="rId26"/>
    <p:sldId id="456" r:id="rId27"/>
    <p:sldId id="457" r:id="rId28"/>
    <p:sldId id="458" r:id="rId29"/>
    <p:sldId id="45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4660"/>
  </p:normalViewPr>
  <p:slideViewPr>
    <p:cSldViewPr>
      <p:cViewPr>
        <p:scale>
          <a:sx n="118" d="100"/>
          <a:sy n="118" d="100"/>
        </p:scale>
        <p:origin x="-4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SchemeForSuggestions">
  <dgm:title val="Color Scheme for Suggestions"/>
  <dgm:desc val="Color Scheme for Suggestions"/>
  <dgm:catLst>
    <dgm:cat type="Other" pri="2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bg1">
        <a:lumMod val="95000"/>
      </a:schemeClr>
    </dgm:fillClrLst>
    <dgm:linClrLst>
      <a:schemeClr val="bg1">
        <a:lumMod val="95000"/>
      </a:schemeClr>
    </dgm:linClrLst>
    <dgm:effectClrLst/>
    <dgm:txLinClrLst/>
    <dgm:txFillClrLst meth="repeat">
      <a:schemeClr val="tx1">
        <a:lumMod val="75000"/>
        <a:lumOff val="25000"/>
      </a:schemeClr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72016C-99DC-4EB1-9151-F9D56C7BBEEB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AEFAAD5-7D1E-40AD-BEE7-AC4653383761}">
      <dgm:prSet phldrT="[Text]" custT="1"/>
      <dgm:spPr>
        <a:solidFill>
          <a:schemeClr val="bg1"/>
        </a:solidFill>
      </dgm:spPr>
      <dgm:t>
        <a:bodyPr/>
        <a:lstStyle/>
        <a:p>
          <a:r>
            <a:rPr lang="en-GB" sz="2400" b="1" dirty="0">
              <a:solidFill>
                <a:schemeClr val="tx1"/>
              </a:solidFill>
              <a:latin typeface="Calibri" panose="020F0502020204030204" pitchFamily="34" charset="0"/>
            </a:rPr>
            <a:t>ADVOCACY</a:t>
          </a:r>
        </a:p>
      </dgm:t>
    </dgm:pt>
    <dgm:pt modelId="{FD4AE143-27ED-4877-AA80-DFEABA432497}" type="parTrans" cxnId="{4B8068F8-B57F-4104-88DF-6B00BA571CC8}">
      <dgm:prSet/>
      <dgm:spPr/>
      <dgm:t>
        <a:bodyPr/>
        <a:lstStyle/>
        <a:p>
          <a:endParaRPr lang="en-GB"/>
        </a:p>
      </dgm:t>
    </dgm:pt>
    <dgm:pt modelId="{D5C1FDA7-F662-4EA8-ADD7-4E58209C36FC}" type="sibTrans" cxnId="{4B8068F8-B57F-4104-88DF-6B00BA571CC8}">
      <dgm:prSet/>
      <dgm:spPr/>
      <dgm:t>
        <a:bodyPr/>
        <a:lstStyle/>
        <a:p>
          <a:endParaRPr lang="en-GB"/>
        </a:p>
      </dgm:t>
    </dgm:pt>
    <dgm:pt modelId="{FDD982B9-95F3-4A93-B115-2A28EC2F1E65}">
      <dgm:prSet phldrT="[Text]" custT="1"/>
      <dgm:spPr>
        <a:solidFill>
          <a:srgbClr val="92D050"/>
        </a:solidFill>
        <a:ln>
          <a:solidFill>
            <a:srgbClr val="FF3300"/>
          </a:solidFill>
        </a:ln>
      </dgm:spPr>
      <dgm:t>
        <a:bodyPr/>
        <a:lstStyle/>
        <a:p>
          <a:r>
            <a:rPr lang="fr-BE" sz="2000" dirty="0">
              <a:solidFill>
                <a:schemeClr val="tx1"/>
              </a:solidFill>
              <a:latin typeface="Calibri" panose="020F0502020204030204" pitchFamily="34" charset="0"/>
            </a:rPr>
            <a:t>The right message</a:t>
          </a:r>
          <a:endParaRPr lang="en-GB" sz="20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AD0FC457-D7C0-4169-9942-A4561F0E19BA}" type="parTrans" cxnId="{DA0BFD09-E995-4B8F-8FC3-41C9CB849A82}">
      <dgm:prSet/>
      <dgm:spPr>
        <a:ln>
          <a:solidFill>
            <a:srgbClr val="FF3300"/>
          </a:solidFill>
        </a:ln>
      </dgm:spPr>
      <dgm:t>
        <a:bodyPr/>
        <a:lstStyle/>
        <a:p>
          <a:endParaRPr lang="en-GB"/>
        </a:p>
      </dgm:t>
    </dgm:pt>
    <dgm:pt modelId="{38431BDC-36E6-463E-9409-DF2C4D1C3174}" type="sibTrans" cxnId="{DA0BFD09-E995-4B8F-8FC3-41C9CB849A82}">
      <dgm:prSet/>
      <dgm:spPr/>
      <dgm:t>
        <a:bodyPr/>
        <a:lstStyle/>
        <a:p>
          <a:endParaRPr lang="en-GB"/>
        </a:p>
      </dgm:t>
    </dgm:pt>
    <dgm:pt modelId="{2581C3BB-CE46-4C15-804F-C67D7368D36B}">
      <dgm:prSet phldrT="[Text]" custT="1"/>
      <dgm:spPr>
        <a:solidFill>
          <a:srgbClr val="92D050"/>
        </a:solidFill>
        <a:ln>
          <a:solidFill>
            <a:srgbClr val="FF3300"/>
          </a:solidFill>
        </a:ln>
      </dgm:spPr>
      <dgm:t>
        <a:bodyPr/>
        <a:lstStyle/>
        <a:p>
          <a:r>
            <a:rPr lang="fr-BE" sz="2000" dirty="0">
              <a:solidFill>
                <a:schemeClr val="tx1"/>
              </a:solidFill>
              <a:latin typeface="Calibri" panose="020F0502020204030204" pitchFamily="34" charset="0"/>
            </a:rPr>
            <a:t>The right time</a:t>
          </a:r>
          <a:endParaRPr lang="en-GB" sz="20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56F7675C-536F-419B-B6AB-29C8AA97CEAB}" type="parTrans" cxnId="{C034B654-C04D-4792-B023-754BF8030DE0}">
      <dgm:prSet/>
      <dgm:spPr>
        <a:ln>
          <a:solidFill>
            <a:srgbClr val="FF3300"/>
          </a:solidFill>
        </a:ln>
      </dgm:spPr>
      <dgm:t>
        <a:bodyPr/>
        <a:lstStyle/>
        <a:p>
          <a:endParaRPr lang="en-GB"/>
        </a:p>
      </dgm:t>
    </dgm:pt>
    <dgm:pt modelId="{38C78348-7467-413F-B436-3A685C697D6E}" type="sibTrans" cxnId="{C034B654-C04D-4792-B023-754BF8030DE0}">
      <dgm:prSet/>
      <dgm:spPr/>
      <dgm:t>
        <a:bodyPr/>
        <a:lstStyle/>
        <a:p>
          <a:endParaRPr lang="en-GB"/>
        </a:p>
      </dgm:t>
    </dgm:pt>
    <dgm:pt modelId="{E025631B-6F20-4AB7-B61C-3B53B28E9E11}">
      <dgm:prSet phldrT="[Text]" custT="1"/>
      <dgm:spPr>
        <a:solidFill>
          <a:srgbClr val="92D050"/>
        </a:solidFill>
        <a:ln>
          <a:solidFill>
            <a:srgbClr val="FF3300"/>
          </a:solidFill>
        </a:ln>
      </dgm:spPr>
      <dgm:t>
        <a:bodyPr/>
        <a:lstStyle/>
        <a:p>
          <a:r>
            <a:rPr lang="fr-BE" sz="2000" dirty="0">
              <a:solidFill>
                <a:schemeClr val="tx1"/>
              </a:solidFill>
              <a:latin typeface="Calibri" panose="020F0502020204030204" pitchFamily="34" charset="0"/>
            </a:rPr>
            <a:t>The right </a:t>
          </a:r>
          <a:r>
            <a:rPr lang="fr-BE" sz="2000" dirty="0" err="1">
              <a:solidFill>
                <a:schemeClr val="tx1"/>
              </a:solidFill>
              <a:latin typeface="Calibri" panose="020F0502020204030204" pitchFamily="34" charset="0"/>
            </a:rPr>
            <a:t>person</a:t>
          </a:r>
          <a:endParaRPr lang="en-GB" sz="20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C196C1A1-C2E0-43B5-9F69-3BD54C2EAF8E}" type="parTrans" cxnId="{476AA777-A616-4EB2-B905-57B009BA0195}">
      <dgm:prSet/>
      <dgm:spPr>
        <a:ln>
          <a:solidFill>
            <a:srgbClr val="FF3300"/>
          </a:solidFill>
        </a:ln>
      </dgm:spPr>
      <dgm:t>
        <a:bodyPr/>
        <a:lstStyle/>
        <a:p>
          <a:endParaRPr lang="en-GB"/>
        </a:p>
      </dgm:t>
    </dgm:pt>
    <dgm:pt modelId="{AFB2EA98-DBEC-46E5-8106-38B8EDDFCB03}" type="sibTrans" cxnId="{476AA777-A616-4EB2-B905-57B009BA0195}">
      <dgm:prSet/>
      <dgm:spPr/>
      <dgm:t>
        <a:bodyPr/>
        <a:lstStyle/>
        <a:p>
          <a:endParaRPr lang="en-GB"/>
        </a:p>
      </dgm:t>
    </dgm:pt>
    <dgm:pt modelId="{A9BF756E-F5C2-4147-B8C7-9517BCA1BF43}" type="pres">
      <dgm:prSet presAssocID="{0772016C-99DC-4EB1-9151-F9D56C7BBEE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8847AC89-6B70-40DE-AC90-92EA9898D734}" type="pres">
      <dgm:prSet presAssocID="{DAEFAAD5-7D1E-40AD-BEE7-AC4653383761}" presName="singleCycle" presStyleCnt="0"/>
      <dgm:spPr/>
    </dgm:pt>
    <dgm:pt modelId="{092BEC13-51D2-4B12-B17A-643E978FB205}" type="pres">
      <dgm:prSet presAssocID="{DAEFAAD5-7D1E-40AD-BEE7-AC4653383761}" presName="singleCenter" presStyleLbl="node1" presStyleIdx="0" presStyleCnt="4" custScaleX="178606" custScaleY="38808" custLinFactNeighborX="-165" custLinFactNeighborY="-7516">
        <dgm:presLayoutVars>
          <dgm:chMax val="7"/>
          <dgm:chPref val="7"/>
        </dgm:presLayoutVars>
      </dgm:prSet>
      <dgm:spPr/>
      <dgm:t>
        <a:bodyPr/>
        <a:lstStyle/>
        <a:p>
          <a:endParaRPr lang="en-GB"/>
        </a:p>
      </dgm:t>
    </dgm:pt>
    <dgm:pt modelId="{EB47EA3B-FB43-4B0F-BFD9-22E295C8A4B9}" type="pres">
      <dgm:prSet presAssocID="{AD0FC457-D7C0-4169-9942-A4561F0E19BA}" presName="Name56" presStyleLbl="parChTrans1D2" presStyleIdx="0" presStyleCnt="3"/>
      <dgm:spPr/>
      <dgm:t>
        <a:bodyPr/>
        <a:lstStyle/>
        <a:p>
          <a:endParaRPr lang="en-GB"/>
        </a:p>
      </dgm:t>
    </dgm:pt>
    <dgm:pt modelId="{78B1B881-9A2F-475F-BEBD-C78ADD99B2CD}" type="pres">
      <dgm:prSet presAssocID="{FDD982B9-95F3-4A93-B115-2A28EC2F1E65}" presName="text0" presStyleLbl="node1" presStyleIdx="1" presStyleCnt="4" custScaleX="303502" custScaleY="101027" custRadScaleRad="102215" custRadScaleInc="122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F106A03-8685-4CC2-9234-D668AE47E553}" type="pres">
      <dgm:prSet presAssocID="{56F7675C-536F-419B-B6AB-29C8AA97CEAB}" presName="Name56" presStyleLbl="parChTrans1D2" presStyleIdx="1" presStyleCnt="3"/>
      <dgm:spPr/>
      <dgm:t>
        <a:bodyPr/>
        <a:lstStyle/>
        <a:p>
          <a:endParaRPr lang="en-GB"/>
        </a:p>
      </dgm:t>
    </dgm:pt>
    <dgm:pt modelId="{D9F3E1C0-D5DA-439F-B8E1-FC8AE4BC783A}" type="pres">
      <dgm:prSet presAssocID="{2581C3BB-CE46-4C15-804F-C67D7368D36B}" presName="text0" presStyleLbl="node1" presStyleIdx="2" presStyleCnt="4" custScaleX="268033" custRadScaleRad="117286" custRadScaleInc="-537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76B736-F03B-4CA0-984D-CC81E9B11F1F}" type="pres">
      <dgm:prSet presAssocID="{C196C1A1-C2E0-43B5-9F69-3BD54C2EAF8E}" presName="Name56" presStyleLbl="parChTrans1D2" presStyleIdx="2" presStyleCnt="3"/>
      <dgm:spPr/>
      <dgm:t>
        <a:bodyPr/>
        <a:lstStyle/>
        <a:p>
          <a:endParaRPr lang="en-GB"/>
        </a:p>
      </dgm:t>
    </dgm:pt>
    <dgm:pt modelId="{F7C188F8-1F69-4441-8856-7A77827614D6}" type="pres">
      <dgm:prSet presAssocID="{E025631B-6F20-4AB7-B61C-3B53B28E9E11}" presName="text0" presStyleLbl="node1" presStyleIdx="3" presStyleCnt="4" custScaleX="269549" custRadScaleRad="114695" custRadScaleInc="427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1F31A1D-843E-4714-B0D5-9A8E05496B3E}" type="presOf" srcId="{E025631B-6F20-4AB7-B61C-3B53B28E9E11}" destId="{F7C188F8-1F69-4441-8856-7A77827614D6}" srcOrd="0" destOrd="0" presId="urn:microsoft.com/office/officeart/2008/layout/RadialCluster"/>
    <dgm:cxn modelId="{EE56AC65-617C-4C18-B897-2D7DFC684753}" type="presOf" srcId="{C196C1A1-C2E0-43B5-9F69-3BD54C2EAF8E}" destId="{4A76B736-F03B-4CA0-984D-CC81E9B11F1F}" srcOrd="0" destOrd="0" presId="urn:microsoft.com/office/officeart/2008/layout/RadialCluster"/>
    <dgm:cxn modelId="{F4C031D5-9E22-4C63-96BC-4DD0AFD395E3}" type="presOf" srcId="{2581C3BB-CE46-4C15-804F-C67D7368D36B}" destId="{D9F3E1C0-D5DA-439F-B8E1-FC8AE4BC783A}" srcOrd="0" destOrd="0" presId="urn:microsoft.com/office/officeart/2008/layout/RadialCluster"/>
    <dgm:cxn modelId="{33050FD4-50C3-4255-9762-FB5DB771297A}" type="presOf" srcId="{DAEFAAD5-7D1E-40AD-BEE7-AC4653383761}" destId="{092BEC13-51D2-4B12-B17A-643E978FB205}" srcOrd="0" destOrd="0" presId="urn:microsoft.com/office/officeart/2008/layout/RadialCluster"/>
    <dgm:cxn modelId="{B11A38BF-8FD4-4D7B-8A84-B0FC9D756323}" type="presOf" srcId="{AD0FC457-D7C0-4169-9942-A4561F0E19BA}" destId="{EB47EA3B-FB43-4B0F-BFD9-22E295C8A4B9}" srcOrd="0" destOrd="0" presId="urn:microsoft.com/office/officeart/2008/layout/RadialCluster"/>
    <dgm:cxn modelId="{8B934427-4634-468B-B938-207586ABC696}" type="presOf" srcId="{56F7675C-536F-419B-B6AB-29C8AA97CEAB}" destId="{BF106A03-8685-4CC2-9234-D668AE47E553}" srcOrd="0" destOrd="0" presId="urn:microsoft.com/office/officeart/2008/layout/RadialCluster"/>
    <dgm:cxn modelId="{C034B654-C04D-4792-B023-754BF8030DE0}" srcId="{DAEFAAD5-7D1E-40AD-BEE7-AC4653383761}" destId="{2581C3BB-CE46-4C15-804F-C67D7368D36B}" srcOrd="1" destOrd="0" parTransId="{56F7675C-536F-419B-B6AB-29C8AA97CEAB}" sibTransId="{38C78348-7467-413F-B436-3A685C697D6E}"/>
    <dgm:cxn modelId="{476AA777-A616-4EB2-B905-57B009BA0195}" srcId="{DAEFAAD5-7D1E-40AD-BEE7-AC4653383761}" destId="{E025631B-6F20-4AB7-B61C-3B53B28E9E11}" srcOrd="2" destOrd="0" parTransId="{C196C1A1-C2E0-43B5-9F69-3BD54C2EAF8E}" sibTransId="{AFB2EA98-DBEC-46E5-8106-38B8EDDFCB03}"/>
    <dgm:cxn modelId="{4006B86F-2742-42F1-B6F0-4D5CE214DF2A}" type="presOf" srcId="{0772016C-99DC-4EB1-9151-F9D56C7BBEEB}" destId="{A9BF756E-F5C2-4147-B8C7-9517BCA1BF43}" srcOrd="0" destOrd="0" presId="urn:microsoft.com/office/officeart/2008/layout/RadialCluster"/>
    <dgm:cxn modelId="{DF3886E1-55D3-40F9-A987-50728EBD9D5E}" type="presOf" srcId="{FDD982B9-95F3-4A93-B115-2A28EC2F1E65}" destId="{78B1B881-9A2F-475F-BEBD-C78ADD99B2CD}" srcOrd="0" destOrd="0" presId="urn:microsoft.com/office/officeart/2008/layout/RadialCluster"/>
    <dgm:cxn modelId="{4B8068F8-B57F-4104-88DF-6B00BA571CC8}" srcId="{0772016C-99DC-4EB1-9151-F9D56C7BBEEB}" destId="{DAEFAAD5-7D1E-40AD-BEE7-AC4653383761}" srcOrd="0" destOrd="0" parTransId="{FD4AE143-27ED-4877-AA80-DFEABA432497}" sibTransId="{D5C1FDA7-F662-4EA8-ADD7-4E58209C36FC}"/>
    <dgm:cxn modelId="{DA0BFD09-E995-4B8F-8FC3-41C9CB849A82}" srcId="{DAEFAAD5-7D1E-40AD-BEE7-AC4653383761}" destId="{FDD982B9-95F3-4A93-B115-2A28EC2F1E65}" srcOrd="0" destOrd="0" parTransId="{AD0FC457-D7C0-4169-9942-A4561F0E19BA}" sibTransId="{38431BDC-36E6-463E-9409-DF2C4D1C3174}"/>
    <dgm:cxn modelId="{6E8361E4-36FF-4CA9-ADEC-30A35AB04211}" type="presParOf" srcId="{A9BF756E-F5C2-4147-B8C7-9517BCA1BF43}" destId="{8847AC89-6B70-40DE-AC90-92EA9898D734}" srcOrd="0" destOrd="0" presId="urn:microsoft.com/office/officeart/2008/layout/RadialCluster"/>
    <dgm:cxn modelId="{92A3E81F-14B4-4604-8552-E49E9CEE51D6}" type="presParOf" srcId="{8847AC89-6B70-40DE-AC90-92EA9898D734}" destId="{092BEC13-51D2-4B12-B17A-643E978FB205}" srcOrd="0" destOrd="0" presId="urn:microsoft.com/office/officeart/2008/layout/RadialCluster"/>
    <dgm:cxn modelId="{EEC8E321-553C-4441-B681-31DF55830F14}" type="presParOf" srcId="{8847AC89-6B70-40DE-AC90-92EA9898D734}" destId="{EB47EA3B-FB43-4B0F-BFD9-22E295C8A4B9}" srcOrd="1" destOrd="0" presId="urn:microsoft.com/office/officeart/2008/layout/RadialCluster"/>
    <dgm:cxn modelId="{4031BE6E-242E-43B4-A150-7587E21F4310}" type="presParOf" srcId="{8847AC89-6B70-40DE-AC90-92EA9898D734}" destId="{78B1B881-9A2F-475F-BEBD-C78ADD99B2CD}" srcOrd="2" destOrd="0" presId="urn:microsoft.com/office/officeart/2008/layout/RadialCluster"/>
    <dgm:cxn modelId="{5DE85D4B-D190-4E8B-A831-2C3F12B8BFF0}" type="presParOf" srcId="{8847AC89-6B70-40DE-AC90-92EA9898D734}" destId="{BF106A03-8685-4CC2-9234-D668AE47E553}" srcOrd="3" destOrd="0" presId="urn:microsoft.com/office/officeart/2008/layout/RadialCluster"/>
    <dgm:cxn modelId="{FA811AB8-DBAE-444B-A28A-C97714402B96}" type="presParOf" srcId="{8847AC89-6B70-40DE-AC90-92EA9898D734}" destId="{D9F3E1C0-D5DA-439F-B8E1-FC8AE4BC783A}" srcOrd="4" destOrd="0" presId="urn:microsoft.com/office/officeart/2008/layout/RadialCluster"/>
    <dgm:cxn modelId="{104C0EC5-18B3-4A7B-A58A-1C9BE4D32FE3}" type="presParOf" srcId="{8847AC89-6B70-40DE-AC90-92EA9898D734}" destId="{4A76B736-F03B-4CA0-984D-CC81E9B11F1F}" srcOrd="5" destOrd="0" presId="urn:microsoft.com/office/officeart/2008/layout/RadialCluster"/>
    <dgm:cxn modelId="{1C95D7E0-6D34-4C19-BBA2-DA3BECED54C9}" type="presParOf" srcId="{8847AC89-6B70-40DE-AC90-92EA9898D734}" destId="{F7C188F8-1F69-4441-8856-7A77827614D6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5A6B57-A3A9-4008-884F-02AB252F99EE}" type="doc">
      <dgm:prSet loTypeId="urn:microsoft.com/office/officeart/2005/8/layout/orgChart1" loCatId="Inbox" qsTypeId="urn:microsoft.com/office/officeart/2005/8/quickstyle/simple1" qsCatId="simple" csTypeId="urn:microsoft.com/office/officeart/2005/8/colors/ColorSchemeForSuggestions" csCatId="other" phldr="1"/>
      <dgm:spPr/>
      <dgm:t>
        <a:bodyPr/>
        <a:lstStyle/>
        <a:p>
          <a:endParaRPr lang="en-US"/>
        </a:p>
      </dgm:t>
    </dgm:pt>
    <dgm:pt modelId="{39E65A5A-4B01-4697-B6B9-897B2C56FA60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b="0" i="1" dirty="0">
              <a:solidFill>
                <a:schemeClr val="tx1"/>
              </a:solidFill>
            </a:rPr>
            <a:t>ANND is a regional CS network aiming at enhancing the advocacy role of civil society </a:t>
          </a:r>
        </a:p>
        <a:p>
          <a:r>
            <a:rPr lang="en-US" b="0" i="1" u="sng" dirty="0">
              <a:solidFill>
                <a:schemeClr val="tx1"/>
              </a:solidFill>
            </a:rPr>
            <a:t>on social and economic policies;</a:t>
          </a:r>
          <a:r>
            <a:rPr lang="en-US" b="0" i="1" dirty="0">
              <a:solidFill>
                <a:schemeClr val="tx1"/>
              </a:solidFill>
            </a:rPr>
            <a:t> </a:t>
          </a:r>
        </a:p>
      </dgm:t>
    </dgm:pt>
    <dgm:pt modelId="{0778CE13-6C0E-415A-BE18-8BF83CAF682F}" type="parTrans" cxnId="{68ADA8FA-405F-4E96-B9A6-2FDAEF59FE4B}">
      <dgm:prSet/>
      <dgm:spPr/>
      <dgm:t>
        <a:bodyPr/>
        <a:lstStyle/>
        <a:p>
          <a:endParaRPr lang="en-US"/>
        </a:p>
      </dgm:t>
    </dgm:pt>
    <dgm:pt modelId="{CA4503C9-DF1E-485F-B112-9F49242829B1}" type="sibTrans" cxnId="{68ADA8FA-405F-4E96-B9A6-2FDAEF59FE4B}">
      <dgm:prSet/>
      <dgm:spPr/>
      <dgm:t>
        <a:bodyPr/>
        <a:lstStyle/>
        <a:p>
          <a:endParaRPr lang="en-US"/>
        </a:p>
      </dgm:t>
    </dgm:pt>
    <dgm:pt modelId="{A4441522-FFE3-4AEB-B8CE-89A7EBB739A0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Advocacy  </a:t>
          </a:r>
        </a:p>
        <a:p>
          <a:r>
            <a:rPr lang="en-US" dirty="0">
              <a:solidFill>
                <a:schemeClr val="tx1"/>
              </a:solidFill>
            </a:rPr>
            <a:t>- targeting policy making processes </a:t>
          </a:r>
        </a:p>
        <a:p>
          <a:r>
            <a:rPr lang="en-US" dirty="0">
              <a:solidFill>
                <a:schemeClr val="tx1"/>
              </a:solidFill>
            </a:rPr>
            <a:t>- opening channels of influence for civil society in the Arab region. </a:t>
          </a:r>
        </a:p>
      </dgm:t>
    </dgm:pt>
    <dgm:pt modelId="{4214110E-1B90-4122-AE47-A6599E76D14A}" type="parTrans" cxnId="{0A993C3C-0381-4A59-B042-C86FD59D1277}">
      <dgm:prSet/>
      <dgm:spPr/>
      <dgm:t>
        <a:bodyPr/>
        <a:lstStyle/>
        <a:p>
          <a:endParaRPr lang="en-US"/>
        </a:p>
      </dgm:t>
    </dgm:pt>
    <dgm:pt modelId="{A15CD427-BAC1-46D1-AA6A-97FEB14C110F}" type="sibTrans" cxnId="{0A993C3C-0381-4A59-B042-C86FD59D1277}">
      <dgm:prSet/>
      <dgm:spPr/>
      <dgm:t>
        <a:bodyPr/>
        <a:lstStyle/>
        <a:p>
          <a:endParaRPr lang="en-US"/>
        </a:p>
      </dgm:t>
    </dgm:pt>
    <dgm:pt modelId="{816DDF6D-2D50-415D-B16D-CD35CD754163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i="1" dirty="0">
              <a:solidFill>
                <a:schemeClr val="tx1"/>
              </a:solidFill>
            </a:rPr>
            <a:t>Advocacy </a:t>
          </a:r>
        </a:p>
        <a:p>
          <a:r>
            <a:rPr lang="en-US" i="1" dirty="0">
              <a:solidFill>
                <a:schemeClr val="tx1"/>
              </a:solidFill>
            </a:rPr>
            <a:t>is an important ANND Strategy, mainly at the level of the European and International Financial Institutions. </a:t>
          </a:r>
          <a:endParaRPr lang="en-US" dirty="0">
            <a:solidFill>
              <a:schemeClr val="tx1"/>
            </a:solidFill>
          </a:endParaRPr>
        </a:p>
      </dgm:t>
    </dgm:pt>
    <dgm:pt modelId="{F09430B5-6391-49A9-9EF8-74CBFFA417AA}" type="parTrans" cxnId="{C4B91ECB-7FEF-4FC6-8AFD-CA160D6FE6DC}">
      <dgm:prSet/>
      <dgm:spPr/>
      <dgm:t>
        <a:bodyPr/>
        <a:lstStyle/>
        <a:p>
          <a:endParaRPr lang="en-US"/>
        </a:p>
      </dgm:t>
    </dgm:pt>
    <dgm:pt modelId="{F82696FC-1D62-4CB2-9DAE-CB4F6018DE71}" type="sibTrans" cxnId="{C4B91ECB-7FEF-4FC6-8AFD-CA160D6FE6DC}">
      <dgm:prSet/>
      <dgm:spPr/>
      <dgm:t>
        <a:bodyPr/>
        <a:lstStyle/>
        <a:p>
          <a:endParaRPr lang="en-US"/>
        </a:p>
      </dgm:t>
    </dgm:pt>
    <dgm:pt modelId="{8AE6F6C2-5391-4883-816D-7718AF72420D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b="0" i="1" dirty="0">
              <a:solidFill>
                <a:schemeClr val="tx1"/>
              </a:solidFill>
            </a:rPr>
            <a:t>Since 2011 people’s uprisings ANND has been organizing (direct) advocacy visits to European institutions</a:t>
          </a:r>
        </a:p>
      </dgm:t>
    </dgm:pt>
    <dgm:pt modelId="{10D6D5E7-957F-4C75-B3CE-D0739E3F3CC8}" type="parTrans" cxnId="{9FA1A2D7-21C9-455F-8808-EABF0C375289}">
      <dgm:prSet/>
      <dgm:spPr/>
      <dgm:t>
        <a:bodyPr/>
        <a:lstStyle/>
        <a:p>
          <a:endParaRPr lang="en-US"/>
        </a:p>
      </dgm:t>
    </dgm:pt>
    <dgm:pt modelId="{F62E369D-1F47-4648-B31A-1B7CC1085F49}" type="sibTrans" cxnId="{9FA1A2D7-21C9-455F-8808-EABF0C375289}">
      <dgm:prSet/>
      <dgm:spPr/>
      <dgm:t>
        <a:bodyPr/>
        <a:lstStyle/>
        <a:p>
          <a:endParaRPr lang="en-US"/>
        </a:p>
      </dgm:t>
    </dgm:pt>
    <dgm:pt modelId="{A8D2151F-A79A-4C52-B2F5-CE72670232AA}" type="pres">
      <dgm:prSet presAssocID="{A75A6B57-A3A9-4008-884F-02AB252F99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7D96C753-1C97-40F6-A95B-572551597219}" type="pres">
      <dgm:prSet presAssocID="{39E65A5A-4B01-4697-B6B9-897B2C56FA60}" presName="hierRoot1" presStyleCnt="0">
        <dgm:presLayoutVars>
          <dgm:hierBranch val="init"/>
        </dgm:presLayoutVars>
      </dgm:prSet>
      <dgm:spPr/>
    </dgm:pt>
    <dgm:pt modelId="{9F64E36C-603D-460A-B94C-1BCDC7E1F9C7}" type="pres">
      <dgm:prSet presAssocID="{39E65A5A-4B01-4697-B6B9-897B2C56FA60}" presName="rootComposite1" presStyleCnt="0"/>
      <dgm:spPr/>
    </dgm:pt>
    <dgm:pt modelId="{519A7457-722F-475E-8204-E62C54C4B969}" type="pres">
      <dgm:prSet presAssocID="{39E65A5A-4B01-4697-B6B9-897B2C56FA60}" presName="rootText1" presStyleLbl="node0" presStyleIdx="0" presStyleCnt="4" custScaleY="24007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8749828E-0242-4590-8978-F9B295915C02}" type="pres">
      <dgm:prSet presAssocID="{39E65A5A-4B01-4697-B6B9-897B2C56FA60}" presName="rootConnector1" presStyleLbl="node1" presStyleIdx="0" presStyleCnt="0"/>
      <dgm:spPr/>
      <dgm:t>
        <a:bodyPr/>
        <a:lstStyle/>
        <a:p>
          <a:endParaRPr lang="en-GB"/>
        </a:p>
      </dgm:t>
    </dgm:pt>
    <dgm:pt modelId="{48B1746F-ADDD-4AD9-B5FC-8190BFAD9DA5}" type="pres">
      <dgm:prSet presAssocID="{39E65A5A-4B01-4697-B6B9-897B2C56FA60}" presName="hierChild2" presStyleCnt="0"/>
      <dgm:spPr/>
    </dgm:pt>
    <dgm:pt modelId="{FB4E9AA3-2DB9-4B47-B0E2-6470C7FCF91D}" type="pres">
      <dgm:prSet presAssocID="{39E65A5A-4B01-4697-B6B9-897B2C56FA60}" presName="hierChild3" presStyleCnt="0"/>
      <dgm:spPr/>
    </dgm:pt>
    <dgm:pt modelId="{977AE145-1DA4-486E-A567-A954DC6F37F9}" type="pres">
      <dgm:prSet presAssocID="{A4441522-FFE3-4AEB-B8CE-89A7EBB739A0}" presName="hierRoot1" presStyleCnt="0">
        <dgm:presLayoutVars>
          <dgm:hierBranch val="init"/>
        </dgm:presLayoutVars>
      </dgm:prSet>
      <dgm:spPr/>
    </dgm:pt>
    <dgm:pt modelId="{90469DFE-331A-45CD-ADD7-8B9F30D3816D}" type="pres">
      <dgm:prSet presAssocID="{A4441522-FFE3-4AEB-B8CE-89A7EBB739A0}" presName="rootComposite1" presStyleCnt="0"/>
      <dgm:spPr/>
    </dgm:pt>
    <dgm:pt modelId="{766EA58F-50E8-4418-AEBF-25BA9A8ED5B7}" type="pres">
      <dgm:prSet presAssocID="{A4441522-FFE3-4AEB-B8CE-89A7EBB739A0}" presName="rootText1" presStyleLbl="node0" presStyleIdx="1" presStyleCnt="4" custScaleY="240073" custLinFactX="100000" custLinFactNeighborX="158238" custLinFactNeighborY="99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171E977-3916-4E17-A6E5-2E50DBE82A4F}" type="pres">
      <dgm:prSet presAssocID="{A4441522-FFE3-4AEB-B8CE-89A7EBB739A0}" presName="rootConnector1" presStyleLbl="node1" presStyleIdx="0" presStyleCnt="0"/>
      <dgm:spPr/>
      <dgm:t>
        <a:bodyPr/>
        <a:lstStyle/>
        <a:p>
          <a:endParaRPr lang="en-GB"/>
        </a:p>
      </dgm:t>
    </dgm:pt>
    <dgm:pt modelId="{3B6A55DB-FC7C-4590-8756-2F5622134014}" type="pres">
      <dgm:prSet presAssocID="{A4441522-FFE3-4AEB-B8CE-89A7EBB739A0}" presName="hierChild2" presStyleCnt="0"/>
      <dgm:spPr/>
    </dgm:pt>
    <dgm:pt modelId="{AE590DA6-9F6F-45B8-BEFF-099BFFBDF284}" type="pres">
      <dgm:prSet presAssocID="{A4441522-FFE3-4AEB-B8CE-89A7EBB739A0}" presName="hierChild3" presStyleCnt="0"/>
      <dgm:spPr/>
    </dgm:pt>
    <dgm:pt modelId="{4C918952-94C8-4691-9F5F-416D01B8D0D9}" type="pres">
      <dgm:prSet presAssocID="{816DDF6D-2D50-415D-B16D-CD35CD754163}" presName="hierRoot1" presStyleCnt="0">
        <dgm:presLayoutVars>
          <dgm:hierBranch val="init"/>
        </dgm:presLayoutVars>
      </dgm:prSet>
      <dgm:spPr/>
    </dgm:pt>
    <dgm:pt modelId="{7AD4EFFA-9353-4984-AC3C-CB636FE860DE}" type="pres">
      <dgm:prSet presAssocID="{816DDF6D-2D50-415D-B16D-CD35CD754163}" presName="rootComposite1" presStyleCnt="0"/>
      <dgm:spPr/>
    </dgm:pt>
    <dgm:pt modelId="{FD276BCE-8825-49D3-A978-923F8F551A56}" type="pres">
      <dgm:prSet presAssocID="{816DDF6D-2D50-415D-B16D-CD35CD754163}" presName="rootText1" presStyleLbl="node0" presStyleIdx="2" presStyleCnt="4" custScaleX="109464" custScaleY="235057" custLinFactX="-23977" custLinFactNeighborX="-100000" custLinFactNeighborY="126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A048547D-3B4B-46E6-88FE-5F06A772D565}" type="pres">
      <dgm:prSet presAssocID="{816DDF6D-2D50-415D-B16D-CD35CD754163}" presName="rootConnector1" presStyleLbl="node1" presStyleIdx="0" presStyleCnt="0"/>
      <dgm:spPr/>
      <dgm:t>
        <a:bodyPr/>
        <a:lstStyle/>
        <a:p>
          <a:endParaRPr lang="en-GB"/>
        </a:p>
      </dgm:t>
    </dgm:pt>
    <dgm:pt modelId="{45A44F28-268B-44C2-B275-4C2AF12BBA43}" type="pres">
      <dgm:prSet presAssocID="{816DDF6D-2D50-415D-B16D-CD35CD754163}" presName="hierChild2" presStyleCnt="0"/>
      <dgm:spPr/>
    </dgm:pt>
    <dgm:pt modelId="{B5576B37-BB04-42CA-94A3-3E953497180A}" type="pres">
      <dgm:prSet presAssocID="{816DDF6D-2D50-415D-B16D-CD35CD754163}" presName="hierChild3" presStyleCnt="0"/>
      <dgm:spPr/>
    </dgm:pt>
    <dgm:pt modelId="{F6B083F3-0373-42AD-8D00-52A40ECD13FD}" type="pres">
      <dgm:prSet presAssocID="{8AE6F6C2-5391-4883-816D-7718AF72420D}" presName="hierRoot1" presStyleCnt="0">
        <dgm:presLayoutVars>
          <dgm:hierBranch val="init"/>
        </dgm:presLayoutVars>
      </dgm:prSet>
      <dgm:spPr/>
    </dgm:pt>
    <dgm:pt modelId="{89C53075-CBD3-4A53-9B94-90DBE0FCD771}" type="pres">
      <dgm:prSet presAssocID="{8AE6F6C2-5391-4883-816D-7718AF72420D}" presName="rootComposite1" presStyleCnt="0"/>
      <dgm:spPr/>
    </dgm:pt>
    <dgm:pt modelId="{089D5DD0-230E-4190-95AC-588C61FF432F}" type="pres">
      <dgm:prSet presAssocID="{8AE6F6C2-5391-4883-816D-7718AF72420D}" presName="rootText1" presStyleLbl="node0" presStyleIdx="3" presStyleCnt="4" custScaleX="114349" custScaleY="239585" custLinFactX="-30196" custLinFactNeighborX="-100000" custLinFactNeighborY="16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5DCBDD1-CA81-4902-949E-7D0B5010E493}" type="pres">
      <dgm:prSet presAssocID="{8AE6F6C2-5391-4883-816D-7718AF72420D}" presName="rootConnector1" presStyleLbl="node1" presStyleIdx="0" presStyleCnt="0"/>
      <dgm:spPr/>
      <dgm:t>
        <a:bodyPr/>
        <a:lstStyle/>
        <a:p>
          <a:endParaRPr lang="en-GB"/>
        </a:p>
      </dgm:t>
    </dgm:pt>
    <dgm:pt modelId="{EBE53699-C29A-4669-90BD-429F5BA950FF}" type="pres">
      <dgm:prSet presAssocID="{8AE6F6C2-5391-4883-816D-7718AF72420D}" presName="hierChild2" presStyleCnt="0"/>
      <dgm:spPr/>
    </dgm:pt>
    <dgm:pt modelId="{A7A17D41-AF4B-4162-89D3-16508F150763}" type="pres">
      <dgm:prSet presAssocID="{8AE6F6C2-5391-4883-816D-7718AF72420D}" presName="hierChild3" presStyleCnt="0"/>
      <dgm:spPr/>
    </dgm:pt>
  </dgm:ptLst>
  <dgm:cxnLst>
    <dgm:cxn modelId="{739C1E64-CC0B-45D7-BDED-1E27C4449B80}" type="presOf" srcId="{A4441522-FFE3-4AEB-B8CE-89A7EBB739A0}" destId="{6171E977-3916-4E17-A6E5-2E50DBE82A4F}" srcOrd="1" destOrd="0" presId="urn:microsoft.com/office/officeart/2005/8/layout/orgChart1"/>
    <dgm:cxn modelId="{C97E9013-73F6-4682-BE34-A0C5699AF481}" type="presOf" srcId="{8AE6F6C2-5391-4883-816D-7718AF72420D}" destId="{D5DCBDD1-CA81-4902-949E-7D0B5010E493}" srcOrd="1" destOrd="0" presId="urn:microsoft.com/office/officeart/2005/8/layout/orgChart1"/>
    <dgm:cxn modelId="{C4B91ECB-7FEF-4FC6-8AFD-CA160D6FE6DC}" srcId="{A75A6B57-A3A9-4008-884F-02AB252F99EE}" destId="{816DDF6D-2D50-415D-B16D-CD35CD754163}" srcOrd="2" destOrd="0" parTransId="{F09430B5-6391-49A9-9EF8-74CBFFA417AA}" sibTransId="{F82696FC-1D62-4CB2-9DAE-CB4F6018DE71}"/>
    <dgm:cxn modelId="{8962E02C-0723-4645-97EB-AE38947F8989}" type="presOf" srcId="{39E65A5A-4B01-4697-B6B9-897B2C56FA60}" destId="{8749828E-0242-4590-8978-F9B295915C02}" srcOrd="1" destOrd="0" presId="urn:microsoft.com/office/officeart/2005/8/layout/orgChart1"/>
    <dgm:cxn modelId="{12ED9A4B-7D15-476D-AB69-F0B27FF3BF55}" type="presOf" srcId="{39E65A5A-4B01-4697-B6B9-897B2C56FA60}" destId="{519A7457-722F-475E-8204-E62C54C4B969}" srcOrd="0" destOrd="0" presId="urn:microsoft.com/office/officeart/2005/8/layout/orgChart1"/>
    <dgm:cxn modelId="{F7C5F8C5-21A8-499A-97E8-6CC9687FD862}" type="presOf" srcId="{816DDF6D-2D50-415D-B16D-CD35CD754163}" destId="{FD276BCE-8825-49D3-A978-923F8F551A56}" srcOrd="0" destOrd="0" presId="urn:microsoft.com/office/officeart/2005/8/layout/orgChart1"/>
    <dgm:cxn modelId="{7A229551-1561-4095-A498-3FC04C9918D4}" type="presOf" srcId="{A4441522-FFE3-4AEB-B8CE-89A7EBB739A0}" destId="{766EA58F-50E8-4418-AEBF-25BA9A8ED5B7}" srcOrd="0" destOrd="0" presId="urn:microsoft.com/office/officeart/2005/8/layout/orgChart1"/>
    <dgm:cxn modelId="{82DA37A9-0263-465E-A7CF-3AC7F4F6A2FF}" type="presOf" srcId="{8AE6F6C2-5391-4883-816D-7718AF72420D}" destId="{089D5DD0-230E-4190-95AC-588C61FF432F}" srcOrd="0" destOrd="0" presId="urn:microsoft.com/office/officeart/2005/8/layout/orgChart1"/>
    <dgm:cxn modelId="{81833EB7-3472-4246-8A4F-E4C0E9E35353}" type="presOf" srcId="{816DDF6D-2D50-415D-B16D-CD35CD754163}" destId="{A048547D-3B4B-46E6-88FE-5F06A772D565}" srcOrd="1" destOrd="0" presId="urn:microsoft.com/office/officeart/2005/8/layout/orgChart1"/>
    <dgm:cxn modelId="{51C92BAF-EE91-4024-B7B9-3C72DB931455}" type="presOf" srcId="{A75A6B57-A3A9-4008-884F-02AB252F99EE}" destId="{A8D2151F-A79A-4C52-B2F5-CE72670232AA}" srcOrd="0" destOrd="0" presId="urn:microsoft.com/office/officeart/2005/8/layout/orgChart1"/>
    <dgm:cxn modelId="{68ADA8FA-405F-4E96-B9A6-2FDAEF59FE4B}" srcId="{A75A6B57-A3A9-4008-884F-02AB252F99EE}" destId="{39E65A5A-4B01-4697-B6B9-897B2C56FA60}" srcOrd="0" destOrd="0" parTransId="{0778CE13-6C0E-415A-BE18-8BF83CAF682F}" sibTransId="{CA4503C9-DF1E-485F-B112-9F49242829B1}"/>
    <dgm:cxn modelId="{9FA1A2D7-21C9-455F-8808-EABF0C375289}" srcId="{A75A6B57-A3A9-4008-884F-02AB252F99EE}" destId="{8AE6F6C2-5391-4883-816D-7718AF72420D}" srcOrd="3" destOrd="0" parTransId="{10D6D5E7-957F-4C75-B3CE-D0739E3F3CC8}" sibTransId="{F62E369D-1F47-4648-B31A-1B7CC1085F49}"/>
    <dgm:cxn modelId="{0A993C3C-0381-4A59-B042-C86FD59D1277}" srcId="{A75A6B57-A3A9-4008-884F-02AB252F99EE}" destId="{A4441522-FFE3-4AEB-B8CE-89A7EBB739A0}" srcOrd="1" destOrd="0" parTransId="{4214110E-1B90-4122-AE47-A6599E76D14A}" sibTransId="{A15CD427-BAC1-46D1-AA6A-97FEB14C110F}"/>
    <dgm:cxn modelId="{356F8E0E-1092-4F56-A6E7-B5A476387AA3}" type="presParOf" srcId="{A8D2151F-A79A-4C52-B2F5-CE72670232AA}" destId="{7D96C753-1C97-40F6-A95B-572551597219}" srcOrd="0" destOrd="0" presId="urn:microsoft.com/office/officeart/2005/8/layout/orgChart1"/>
    <dgm:cxn modelId="{47D2609B-7AA0-4D0D-A31D-7B7DB8FAC616}" type="presParOf" srcId="{7D96C753-1C97-40F6-A95B-572551597219}" destId="{9F64E36C-603D-460A-B94C-1BCDC7E1F9C7}" srcOrd="0" destOrd="0" presId="urn:microsoft.com/office/officeart/2005/8/layout/orgChart1"/>
    <dgm:cxn modelId="{433AC3EE-5BD3-45BB-B024-A6977F8809C3}" type="presParOf" srcId="{9F64E36C-603D-460A-B94C-1BCDC7E1F9C7}" destId="{519A7457-722F-475E-8204-E62C54C4B969}" srcOrd="0" destOrd="0" presId="urn:microsoft.com/office/officeart/2005/8/layout/orgChart1"/>
    <dgm:cxn modelId="{F9B553A1-2679-435D-BB93-02600A79C4A6}" type="presParOf" srcId="{9F64E36C-603D-460A-B94C-1BCDC7E1F9C7}" destId="{8749828E-0242-4590-8978-F9B295915C02}" srcOrd="1" destOrd="0" presId="urn:microsoft.com/office/officeart/2005/8/layout/orgChart1"/>
    <dgm:cxn modelId="{C026A584-D1EF-4250-96DD-8F880F29651C}" type="presParOf" srcId="{7D96C753-1C97-40F6-A95B-572551597219}" destId="{48B1746F-ADDD-4AD9-B5FC-8190BFAD9DA5}" srcOrd="1" destOrd="0" presId="urn:microsoft.com/office/officeart/2005/8/layout/orgChart1"/>
    <dgm:cxn modelId="{B86C04C3-1EEC-43B7-A9A6-EB50EFFA5CAE}" type="presParOf" srcId="{7D96C753-1C97-40F6-A95B-572551597219}" destId="{FB4E9AA3-2DB9-4B47-B0E2-6470C7FCF91D}" srcOrd="2" destOrd="0" presId="urn:microsoft.com/office/officeart/2005/8/layout/orgChart1"/>
    <dgm:cxn modelId="{C329C77D-12E8-4BA9-B05B-95C9A05DBB83}" type="presParOf" srcId="{A8D2151F-A79A-4C52-B2F5-CE72670232AA}" destId="{977AE145-1DA4-486E-A567-A954DC6F37F9}" srcOrd="1" destOrd="0" presId="urn:microsoft.com/office/officeart/2005/8/layout/orgChart1"/>
    <dgm:cxn modelId="{B7A929FF-F90B-47B1-9857-DB3A867975DC}" type="presParOf" srcId="{977AE145-1DA4-486E-A567-A954DC6F37F9}" destId="{90469DFE-331A-45CD-ADD7-8B9F30D3816D}" srcOrd="0" destOrd="0" presId="urn:microsoft.com/office/officeart/2005/8/layout/orgChart1"/>
    <dgm:cxn modelId="{F76A393D-E765-473B-B5CE-1412F2F92D3D}" type="presParOf" srcId="{90469DFE-331A-45CD-ADD7-8B9F30D3816D}" destId="{766EA58F-50E8-4418-AEBF-25BA9A8ED5B7}" srcOrd="0" destOrd="0" presId="urn:microsoft.com/office/officeart/2005/8/layout/orgChart1"/>
    <dgm:cxn modelId="{25DB2664-FCCB-49FF-9E42-9AB9A448AAE3}" type="presParOf" srcId="{90469DFE-331A-45CD-ADD7-8B9F30D3816D}" destId="{6171E977-3916-4E17-A6E5-2E50DBE82A4F}" srcOrd="1" destOrd="0" presId="urn:microsoft.com/office/officeart/2005/8/layout/orgChart1"/>
    <dgm:cxn modelId="{1B0BF0DD-AEA1-41A8-8B67-F2F662CB4E72}" type="presParOf" srcId="{977AE145-1DA4-486E-A567-A954DC6F37F9}" destId="{3B6A55DB-FC7C-4590-8756-2F5622134014}" srcOrd="1" destOrd="0" presId="urn:microsoft.com/office/officeart/2005/8/layout/orgChart1"/>
    <dgm:cxn modelId="{48E6A533-FDA9-4F38-A06D-E05B841ED218}" type="presParOf" srcId="{977AE145-1DA4-486E-A567-A954DC6F37F9}" destId="{AE590DA6-9F6F-45B8-BEFF-099BFFBDF284}" srcOrd="2" destOrd="0" presId="urn:microsoft.com/office/officeart/2005/8/layout/orgChart1"/>
    <dgm:cxn modelId="{ED880F59-8B60-46E7-BC4F-343C93D4597D}" type="presParOf" srcId="{A8D2151F-A79A-4C52-B2F5-CE72670232AA}" destId="{4C918952-94C8-4691-9F5F-416D01B8D0D9}" srcOrd="2" destOrd="0" presId="urn:microsoft.com/office/officeart/2005/8/layout/orgChart1"/>
    <dgm:cxn modelId="{22BE42D4-ADE2-4447-9DE7-EFD6EC592745}" type="presParOf" srcId="{4C918952-94C8-4691-9F5F-416D01B8D0D9}" destId="{7AD4EFFA-9353-4984-AC3C-CB636FE860DE}" srcOrd="0" destOrd="0" presId="urn:microsoft.com/office/officeart/2005/8/layout/orgChart1"/>
    <dgm:cxn modelId="{AC740144-7401-4EDE-AF37-23BE7759FC8C}" type="presParOf" srcId="{7AD4EFFA-9353-4984-AC3C-CB636FE860DE}" destId="{FD276BCE-8825-49D3-A978-923F8F551A56}" srcOrd="0" destOrd="0" presId="urn:microsoft.com/office/officeart/2005/8/layout/orgChart1"/>
    <dgm:cxn modelId="{859EC44D-4CD1-4DEB-BFDC-EB5D2E447697}" type="presParOf" srcId="{7AD4EFFA-9353-4984-AC3C-CB636FE860DE}" destId="{A048547D-3B4B-46E6-88FE-5F06A772D565}" srcOrd="1" destOrd="0" presId="urn:microsoft.com/office/officeart/2005/8/layout/orgChart1"/>
    <dgm:cxn modelId="{D14C0414-B353-4058-A197-686CBD780EDF}" type="presParOf" srcId="{4C918952-94C8-4691-9F5F-416D01B8D0D9}" destId="{45A44F28-268B-44C2-B275-4C2AF12BBA43}" srcOrd="1" destOrd="0" presId="urn:microsoft.com/office/officeart/2005/8/layout/orgChart1"/>
    <dgm:cxn modelId="{135FFACF-9808-4313-85C5-96884AA6137F}" type="presParOf" srcId="{4C918952-94C8-4691-9F5F-416D01B8D0D9}" destId="{B5576B37-BB04-42CA-94A3-3E953497180A}" srcOrd="2" destOrd="0" presId="urn:microsoft.com/office/officeart/2005/8/layout/orgChart1"/>
    <dgm:cxn modelId="{E1AAED15-7080-4BD0-AE19-A393847BCBCA}" type="presParOf" srcId="{A8D2151F-A79A-4C52-B2F5-CE72670232AA}" destId="{F6B083F3-0373-42AD-8D00-52A40ECD13FD}" srcOrd="3" destOrd="0" presId="urn:microsoft.com/office/officeart/2005/8/layout/orgChart1"/>
    <dgm:cxn modelId="{C44F0C40-7688-4147-A006-21FCF8AE4B2C}" type="presParOf" srcId="{F6B083F3-0373-42AD-8D00-52A40ECD13FD}" destId="{89C53075-CBD3-4A53-9B94-90DBE0FCD771}" srcOrd="0" destOrd="0" presId="urn:microsoft.com/office/officeart/2005/8/layout/orgChart1"/>
    <dgm:cxn modelId="{9895694F-B285-4982-8E9C-09BDD2EEF2AC}" type="presParOf" srcId="{89C53075-CBD3-4A53-9B94-90DBE0FCD771}" destId="{089D5DD0-230E-4190-95AC-588C61FF432F}" srcOrd="0" destOrd="0" presId="urn:microsoft.com/office/officeart/2005/8/layout/orgChart1"/>
    <dgm:cxn modelId="{410F580D-E300-4D8F-965E-9679D3FB6BAB}" type="presParOf" srcId="{89C53075-CBD3-4A53-9B94-90DBE0FCD771}" destId="{D5DCBDD1-CA81-4902-949E-7D0B5010E493}" srcOrd="1" destOrd="0" presId="urn:microsoft.com/office/officeart/2005/8/layout/orgChart1"/>
    <dgm:cxn modelId="{FAA32726-3A6D-4A75-AB9D-51A2DF7CDB99}" type="presParOf" srcId="{F6B083F3-0373-42AD-8D00-52A40ECD13FD}" destId="{EBE53699-C29A-4669-90BD-429F5BA950FF}" srcOrd="1" destOrd="0" presId="urn:microsoft.com/office/officeart/2005/8/layout/orgChart1"/>
    <dgm:cxn modelId="{2028FA79-4D04-4667-BF3A-61C1616E1142}" type="presParOf" srcId="{F6B083F3-0373-42AD-8D00-52A40ECD13FD}" destId="{A7A17D41-AF4B-4162-89D3-16508F15076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BEC13-51D2-4B12-B17A-643E978FB205}">
      <dsp:nvSpPr>
        <dsp:cNvPr id="0" name=""/>
        <dsp:cNvSpPr/>
      </dsp:nvSpPr>
      <dsp:spPr>
        <a:xfrm>
          <a:off x="2681597" y="1912165"/>
          <a:ext cx="2098457" cy="455958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>
              <a:solidFill>
                <a:schemeClr val="tx1"/>
              </a:solidFill>
              <a:latin typeface="Calibri" panose="020F0502020204030204" pitchFamily="34" charset="0"/>
            </a:rPr>
            <a:t>ADVOCACY</a:t>
          </a:r>
        </a:p>
      </dsp:txBody>
      <dsp:txXfrm>
        <a:off x="2703855" y="1934423"/>
        <a:ext cx="2053941" cy="411442"/>
      </dsp:txXfrm>
    </dsp:sp>
    <dsp:sp modelId="{EB47EA3B-FB43-4B0F-BFD9-22E295C8A4B9}">
      <dsp:nvSpPr>
        <dsp:cNvPr id="0" name=""/>
        <dsp:cNvSpPr/>
      </dsp:nvSpPr>
      <dsp:spPr>
        <a:xfrm rot="16264502">
          <a:off x="3269886" y="1438135"/>
          <a:ext cx="9482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48226" y="0"/>
              </a:lnTo>
            </a:path>
          </a:pathLst>
        </a:custGeom>
        <a:noFill/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B1B881-9A2F-475F-BEBD-C78ADD99B2CD}">
      <dsp:nvSpPr>
        <dsp:cNvPr id="0" name=""/>
        <dsp:cNvSpPr/>
      </dsp:nvSpPr>
      <dsp:spPr>
        <a:xfrm>
          <a:off x="2565789" y="168832"/>
          <a:ext cx="2389134" cy="795273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000" kern="1200" dirty="0">
              <a:solidFill>
                <a:schemeClr val="tx1"/>
              </a:solidFill>
              <a:latin typeface="Calibri" panose="020F0502020204030204" pitchFamily="34" charset="0"/>
            </a:rPr>
            <a:t>The right message</a:t>
          </a:r>
          <a:endParaRPr lang="en-GB" sz="20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2604611" y="207654"/>
        <a:ext cx="2311490" cy="717629"/>
      </dsp:txXfrm>
    </dsp:sp>
    <dsp:sp modelId="{BF106A03-8685-4CC2-9234-D668AE47E553}">
      <dsp:nvSpPr>
        <dsp:cNvPr id="0" name=""/>
        <dsp:cNvSpPr/>
      </dsp:nvSpPr>
      <dsp:spPr>
        <a:xfrm rot="1972182">
          <a:off x="3994602" y="2669962"/>
          <a:ext cx="111229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12295" y="0"/>
              </a:lnTo>
            </a:path>
          </a:pathLst>
        </a:custGeom>
        <a:noFill/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F3E1C0-D5DA-439F-B8E1-FC8AE4BC783A}">
      <dsp:nvSpPr>
        <dsp:cNvPr id="0" name=""/>
        <dsp:cNvSpPr/>
      </dsp:nvSpPr>
      <dsp:spPr>
        <a:xfrm>
          <a:off x="4572009" y="2971800"/>
          <a:ext cx="2109926" cy="787188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000" kern="1200" dirty="0">
              <a:solidFill>
                <a:schemeClr val="tx1"/>
              </a:solidFill>
              <a:latin typeface="Calibri" panose="020F0502020204030204" pitchFamily="34" charset="0"/>
            </a:rPr>
            <a:t>The right time</a:t>
          </a:r>
          <a:endParaRPr lang="en-GB" sz="20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4610436" y="3010227"/>
        <a:ext cx="2033072" cy="710334"/>
      </dsp:txXfrm>
    </dsp:sp>
    <dsp:sp modelId="{4A76B736-F03B-4CA0-984D-CC81E9B11F1F}">
      <dsp:nvSpPr>
        <dsp:cNvPr id="0" name=""/>
        <dsp:cNvSpPr/>
      </dsp:nvSpPr>
      <dsp:spPr>
        <a:xfrm rot="8773238">
          <a:off x="2395894" y="2669963"/>
          <a:ext cx="108576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85761" y="0"/>
              </a:lnTo>
            </a:path>
          </a:pathLst>
        </a:custGeom>
        <a:noFill/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C188F8-1F69-4441-8856-7A77827614D6}">
      <dsp:nvSpPr>
        <dsp:cNvPr id="0" name=""/>
        <dsp:cNvSpPr/>
      </dsp:nvSpPr>
      <dsp:spPr>
        <a:xfrm>
          <a:off x="838208" y="2971803"/>
          <a:ext cx="2121859" cy="787188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000" kern="1200" dirty="0">
              <a:solidFill>
                <a:schemeClr val="tx1"/>
              </a:solidFill>
              <a:latin typeface="Calibri" panose="020F0502020204030204" pitchFamily="34" charset="0"/>
            </a:rPr>
            <a:t>The right </a:t>
          </a:r>
          <a:r>
            <a:rPr lang="fr-BE" sz="2000" kern="1200" dirty="0" err="1">
              <a:solidFill>
                <a:schemeClr val="tx1"/>
              </a:solidFill>
              <a:latin typeface="Calibri" panose="020F0502020204030204" pitchFamily="34" charset="0"/>
            </a:rPr>
            <a:t>person</a:t>
          </a:r>
          <a:endParaRPr lang="en-GB" sz="20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876635" y="3010230"/>
        <a:ext cx="2045005" cy="7103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A7457-722F-475E-8204-E62C54C4B969}">
      <dsp:nvSpPr>
        <dsp:cNvPr id="0" name=""/>
        <dsp:cNvSpPr/>
      </dsp:nvSpPr>
      <dsp:spPr>
        <a:xfrm>
          <a:off x="743" y="1080117"/>
          <a:ext cx="1825364" cy="2191103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i="1" kern="1200" dirty="0">
              <a:solidFill>
                <a:schemeClr val="tx1"/>
              </a:solidFill>
            </a:rPr>
            <a:t>ANND is a regional CS network aiming at enhancing the advocacy role of civil society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i="1" u="sng" kern="1200" dirty="0">
              <a:solidFill>
                <a:schemeClr val="tx1"/>
              </a:solidFill>
            </a:rPr>
            <a:t>on social and economic policies;</a:t>
          </a:r>
          <a:r>
            <a:rPr lang="en-US" sz="1700" b="0" i="1" kern="1200" dirty="0">
              <a:solidFill>
                <a:schemeClr val="tx1"/>
              </a:solidFill>
            </a:rPr>
            <a:t> </a:t>
          </a:r>
        </a:p>
      </dsp:txBody>
      <dsp:txXfrm>
        <a:off x="743" y="1080117"/>
        <a:ext cx="1825364" cy="2191103"/>
      </dsp:txXfrm>
    </dsp:sp>
    <dsp:sp modelId="{766EA58F-50E8-4418-AEBF-25BA9A8ED5B7}">
      <dsp:nvSpPr>
        <dsp:cNvPr id="0" name=""/>
        <dsp:cNvSpPr/>
      </dsp:nvSpPr>
      <dsp:spPr>
        <a:xfrm>
          <a:off x="6923218" y="1089207"/>
          <a:ext cx="1825364" cy="2191103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>
              <a:solidFill>
                <a:schemeClr val="tx1"/>
              </a:solidFill>
            </a:rPr>
            <a:t>Advocacy 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>
              <a:solidFill>
                <a:schemeClr val="tx1"/>
              </a:solidFill>
            </a:rPr>
            <a:t>- targeting policy making processes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>
              <a:solidFill>
                <a:schemeClr val="tx1"/>
              </a:solidFill>
            </a:rPr>
            <a:t>- opening channels of influence for civil society in the Arab region. </a:t>
          </a:r>
        </a:p>
      </dsp:txBody>
      <dsp:txXfrm>
        <a:off x="6923218" y="1089207"/>
        <a:ext cx="1825364" cy="2191103"/>
      </dsp:txXfrm>
    </dsp:sp>
    <dsp:sp modelId="{FD276BCE-8825-49D3-A978-923F8F551A56}">
      <dsp:nvSpPr>
        <dsp:cNvPr id="0" name=""/>
        <dsp:cNvSpPr/>
      </dsp:nvSpPr>
      <dsp:spPr>
        <a:xfrm>
          <a:off x="2155093" y="1091681"/>
          <a:ext cx="1998116" cy="2145323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>
              <a:solidFill>
                <a:schemeClr val="tx1"/>
              </a:solidFill>
            </a:rPr>
            <a:t>Advocacy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>
              <a:solidFill>
                <a:schemeClr val="tx1"/>
              </a:solidFill>
            </a:rPr>
            <a:t>is an important ANND Strategy, mainly at the level of the European and International Financial Institutions. </a:t>
          </a:r>
          <a:endParaRPr lang="en-US" sz="1700" kern="1200" dirty="0">
            <a:solidFill>
              <a:schemeClr val="tx1"/>
            </a:solidFill>
          </a:endParaRPr>
        </a:p>
      </dsp:txBody>
      <dsp:txXfrm>
        <a:off x="2155093" y="1091681"/>
        <a:ext cx="1998116" cy="2145323"/>
      </dsp:txXfrm>
    </dsp:sp>
    <dsp:sp modelId="{089D5DD0-230E-4190-95AC-588C61FF432F}">
      <dsp:nvSpPr>
        <dsp:cNvPr id="0" name=""/>
        <dsp:cNvSpPr/>
      </dsp:nvSpPr>
      <dsp:spPr>
        <a:xfrm>
          <a:off x="4423017" y="1081586"/>
          <a:ext cx="2087285" cy="2186649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i="1" kern="1200" dirty="0">
              <a:solidFill>
                <a:schemeClr val="tx1"/>
              </a:solidFill>
            </a:rPr>
            <a:t>Since 2011 people’s uprisings ANND has been organizing (direct) advocacy visits to European institutions</a:t>
          </a:r>
        </a:p>
      </dsp:txBody>
      <dsp:txXfrm>
        <a:off x="4423017" y="1081586"/>
        <a:ext cx="2087285" cy="21866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2861F-C5F4-4164-8317-32600078C935}" type="datetimeFigureOut">
              <a:rPr lang="en-GB" smtClean="0"/>
              <a:t>01/08/2017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22987-2BE9-421B-89EE-9DC27EB9670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792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186DCB9-E339-4A3E-8A50-457DADDDE247}" type="slidenum">
              <a:rPr lang="en-US" altLang="fr-FR"/>
              <a:pPr/>
              <a:t>8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477443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62CC006-0F46-4B5E-A645-B6DCA21E5DB0}" type="slidenum">
              <a:rPr lang="en-US" altLang="en-US">
                <a:solidFill>
                  <a:srgbClr val="000000"/>
                </a:solidFill>
              </a:rPr>
              <a:pPr/>
              <a:t>12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de-DE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9412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31">
              <a:extLst>
                <a:ext uri="{FF2B5EF4-FFF2-40B4-BE49-F238E27FC236}">
                  <a16:creationId xmlns="" xmlns:a16="http://schemas.microsoft.com/office/drawing/2014/main" id="{4A4CEA6C-ACDE-48AE-A697-62615E1472B2}"/>
                </a:ext>
              </a:extLst>
            </p:cNvPr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">
              <a:extLst>
                <a:ext uri="{FF2B5EF4-FFF2-40B4-BE49-F238E27FC236}">
                  <a16:creationId xmlns="" xmlns:a16="http://schemas.microsoft.com/office/drawing/2014/main" id="{F91F1B35-45A9-42C9-BB22-E9FACA03CAEE}"/>
                </a:ext>
              </a:extLst>
            </p:cNvPr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>
              <a:extLst>
                <a:ext uri="{FF2B5EF4-FFF2-40B4-BE49-F238E27FC236}">
                  <a16:creationId xmlns="" xmlns:a16="http://schemas.microsoft.com/office/drawing/2014/main" id="{087C6AF3-CC0C-47B5-914B-89803A89929A}"/>
                </a:ext>
              </a:extLst>
            </p:cNvPr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>
              <a:extLst>
                <a:ext uri="{FF2B5EF4-FFF2-40B4-BE49-F238E27FC236}">
                  <a16:creationId xmlns="" xmlns:a16="http://schemas.microsoft.com/office/drawing/2014/main" id="{EAC497FD-665F-4047-9B89-FDA98F8BF70C}"/>
                </a:ext>
              </a:extLst>
            </p:cNvPr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26">
              <a:extLst>
                <a:ext uri="{FF2B5EF4-FFF2-40B4-BE49-F238E27FC236}">
                  <a16:creationId xmlns="" xmlns:a16="http://schemas.microsoft.com/office/drawing/2014/main" id="{47B13C52-9F23-4480-A429-ADF61A297103}"/>
                </a:ext>
              </a:extLst>
            </p:cNvPr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>
              <a:extLst>
                <a:ext uri="{FF2B5EF4-FFF2-40B4-BE49-F238E27FC236}">
                  <a16:creationId xmlns="" xmlns:a16="http://schemas.microsoft.com/office/drawing/2014/main" id="{34C29765-09D7-4590-B1A1-2781368EB44E}"/>
                </a:ext>
              </a:extLst>
            </p:cNvPr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>
              <a:extLst>
                <a:ext uri="{FF2B5EF4-FFF2-40B4-BE49-F238E27FC236}">
                  <a16:creationId xmlns="" xmlns:a16="http://schemas.microsoft.com/office/drawing/2014/main" id="{8F14F21E-2018-424A-8EB6-19C8D35F8FA8}"/>
                </a:ext>
              </a:extLst>
            </p:cNvPr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>
              <a:extLst>
                <a:ext uri="{FF2B5EF4-FFF2-40B4-BE49-F238E27FC236}">
                  <a16:creationId xmlns="" xmlns:a16="http://schemas.microsoft.com/office/drawing/2014/main" id="{064E6EF1-D1E1-469B-AF54-9A5409D83327}"/>
                </a:ext>
              </a:extLst>
            </p:cNvPr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30">
              <a:extLst>
                <a:ext uri="{FF2B5EF4-FFF2-40B4-BE49-F238E27FC236}">
                  <a16:creationId xmlns="" xmlns:a16="http://schemas.microsoft.com/office/drawing/2014/main" id="{65D88343-1D73-4F15-9E3D-64591D4AE7BE}"/>
                </a:ext>
              </a:extLst>
            </p:cNvPr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8">
              <a:extLst>
                <a:ext uri="{FF2B5EF4-FFF2-40B4-BE49-F238E27FC236}">
                  <a16:creationId xmlns="" xmlns:a16="http://schemas.microsoft.com/office/drawing/2014/main" id="{83596616-C7C4-49CE-B82C-3FA1FA024700}"/>
                </a:ext>
              </a:extLst>
            </p:cNvPr>
            <p:cNvSpPr/>
            <p:nvPr/>
          </p:nvSpPr>
          <p:spPr>
            <a:xfrm rot="10800000">
              <a:off x="0" y="-528"/>
              <a:ext cx="84296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="" xmlns:a16="http://schemas.microsoft.com/office/drawing/2014/main" id="{16F52796-E38E-4B96-B7D7-094AC4CBD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266EE-C98E-4B96-970D-864F30CCB4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="" xmlns:a16="http://schemas.microsoft.com/office/drawing/2014/main" id="{A80D12A9-3564-4D96-9D2A-DD529A43F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="" xmlns:a16="http://schemas.microsoft.com/office/drawing/2014/main" id="{B2F3A5DD-769F-473F-BF98-BFD8D199B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7EB89-24E0-4BD1-8866-B9C42A3B1C85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069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B96EA-E66C-4534-BF75-FBA66235BE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6DEF6-73C0-4892-8592-753E6BD5F7DF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700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DBB76-0942-41AD-ABB0-BC3754725E0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F338B4-EFB1-4663-985E-D7D16AD1CC06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547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E7732-094D-499E-B693-90D98988D7D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EF8F7-0063-4F55-8004-DB26B1B2956C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752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E0369-C7AF-4EC6-B0C6-29225133876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D7565-1196-476B-A572-84E567AAA67B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687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21962-6906-494A-AFC3-D9061B7B6D6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F4F005-F01E-45A5-A46E-3E0ABC320099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379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E5E93-F07D-4112-A15C-BD0DDCBD046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52454-45B7-4A01-B5B5-2A30EA89799F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5073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3BC97-5352-4C75-98ED-FD213E6AC86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41AE7-79A4-4731-A23B-F2CF36163AC5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088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noProof="0"/>
              <a:t>Resim eklemek için simgeyi tıklatın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DF18C-3C32-4FDE-932D-2E56C230339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E5594-606B-4718-967B-ACF3493D39D3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4157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0059F-4A27-4E9B-8B61-15EC626A23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C50C0-1A7D-4C6F-BDF4-609E3CCBFABC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76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9">
            <a:extLst>
              <a:ext uri="{FF2B5EF4-FFF2-40B4-BE49-F238E27FC236}">
                <a16:creationId xmlns="" xmlns:a16="http://schemas.microsoft.com/office/drawing/2014/main" id="{F4D3FD7B-3429-4D7B-8CC5-C1C39379D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04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1">
            <a:extLst>
              <a:ext uri="{FF2B5EF4-FFF2-40B4-BE49-F238E27FC236}">
                <a16:creationId xmlns="" xmlns:a16="http://schemas.microsoft.com/office/drawing/2014/main" id="{D904C6B2-B4E4-45C7-BCA3-C66A83798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9881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  <a:endParaRPr lang="en-US" altLang="en-US">
              <a:solidFill>
                <a:srgbClr val="F1947A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BD1AFF0-A4B1-440C-85BA-D4105CF0D3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8C66C-6959-40C6-8BB3-95EF13D51C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AC21B9F9-6F88-40BF-9DF1-5F0170BD11A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2544AF8A-D81E-4FDE-A8CA-255BF7E3421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20368A0-230C-40C0-9196-B7BDBE25CFE3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4756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BE17F-D851-4684-A827-2975E54FFA3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48863-ED56-4CCE-A2DF-A2C37C68FC2C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1017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="" xmlns:a16="http://schemas.microsoft.com/office/drawing/2014/main" id="{218F7A1C-AACD-4E30-A069-FC8630E5F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04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="" xmlns:a16="http://schemas.microsoft.com/office/drawing/2014/main" id="{BE141923-3479-4CBC-B3EA-7CC63F482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9881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60FBDD61-E223-41B1-88E8-515AD77CC55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D1F01-0070-4CBF-A602-1A0C7F3746F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409798E6-E82A-452C-8911-0A3FABF33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F0F4BD04-0EE7-4987-8F8D-F7FA7857779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551641A-1513-428A-8050-09D1E4E0187D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6120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A2B7D-1C25-45D0-B91B-28A10F5DC22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2A61929-C743-467B-B097-12C11AD70F14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01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9480C-5674-46E9-9115-F83F5877797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85ACA-AB82-4B20-864B-F2055E61C48F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997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C6B2C-A844-42C7-AA2B-E9D13484BB4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BC407-07FB-40CD-8253-6D137A7E6F1A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223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536757DE-5F83-4080-8362-0B32C06D91D9}"/>
                </a:ext>
              </a:extLst>
            </p:cNvPr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6AD9EC48-C3D2-4380-9FB2-8114C24E04C2}"/>
                </a:ext>
              </a:extLst>
            </p:cNvPr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>
              <a:extLst>
                <a:ext uri="{FF2B5EF4-FFF2-40B4-BE49-F238E27FC236}">
                  <a16:creationId xmlns="" xmlns:a16="http://schemas.microsoft.com/office/drawing/2014/main" id="{B90FD6A7-F9DD-4230-9896-85167E945758}"/>
                </a:ext>
              </a:extLst>
            </p:cNvPr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>
              <a:extLst>
                <a:ext uri="{FF2B5EF4-FFF2-40B4-BE49-F238E27FC236}">
                  <a16:creationId xmlns="" xmlns:a16="http://schemas.microsoft.com/office/drawing/2014/main" id="{7E9AD5C0-5276-43D7-AF8F-92CF7A82F3CC}"/>
                </a:ext>
              </a:extLst>
            </p:cNvPr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="" xmlns:a16="http://schemas.microsoft.com/office/drawing/2014/main" id="{E353FF54-6A84-4CE3-8AC0-7D5DEB2EEF5C}"/>
                </a:ext>
              </a:extLst>
            </p:cNvPr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>
              <a:extLst>
                <a:ext uri="{FF2B5EF4-FFF2-40B4-BE49-F238E27FC236}">
                  <a16:creationId xmlns="" xmlns:a16="http://schemas.microsoft.com/office/drawing/2014/main" id="{3EE52107-314E-43ED-9216-93DC6FFB4D81}"/>
                </a:ext>
              </a:extLst>
            </p:cNvPr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>
              <a:extLst>
                <a:ext uri="{FF2B5EF4-FFF2-40B4-BE49-F238E27FC236}">
                  <a16:creationId xmlns="" xmlns:a16="http://schemas.microsoft.com/office/drawing/2014/main" id="{B57DC549-BC5E-4155-A548-F791D85AFD54}"/>
                </a:ext>
              </a:extLst>
            </p:cNvPr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>
              <a:extLst>
                <a:ext uri="{FF2B5EF4-FFF2-40B4-BE49-F238E27FC236}">
                  <a16:creationId xmlns="" xmlns:a16="http://schemas.microsoft.com/office/drawing/2014/main" id="{224ACB6D-B4F7-47BF-B42F-48FA1B9E114F}"/>
                </a:ext>
              </a:extLst>
            </p:cNvPr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="" xmlns:a16="http://schemas.microsoft.com/office/drawing/2014/main" id="{6D749BD8-5C47-4E08-A7A8-A5ADE021DB49}"/>
                </a:ext>
              </a:extLst>
            </p:cNvPr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="" xmlns:a16="http://schemas.microsoft.com/office/drawing/2014/main" id="{3E4BF9CC-DE7F-4AC2-887F-5B6B53BAE452}"/>
                </a:ext>
              </a:extLst>
            </p:cNvPr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397" y="609600"/>
            <a:ext cx="6447234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en-US" smtClean="0"/>
              <a:t>Asıl başlık stili için tıklatın</a:t>
            </a:r>
            <a:endParaRPr lang="en-US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8397" y="2160589"/>
            <a:ext cx="6447234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en-US" smtClean="0"/>
              <a:t>Asıl metin stillerini düzenlemek için tıklatın</a:t>
            </a:r>
          </a:p>
          <a:p>
            <a:pPr lvl="1"/>
            <a:r>
              <a:rPr lang="tr-TR" altLang="en-US" smtClean="0"/>
              <a:t>İkinci düzey</a:t>
            </a:r>
          </a:p>
          <a:p>
            <a:pPr lvl="2"/>
            <a:r>
              <a:rPr lang="tr-TR" altLang="en-US" smtClean="0"/>
              <a:t>Üçüncü düzey</a:t>
            </a:r>
          </a:p>
          <a:p>
            <a:pPr lvl="3"/>
            <a:r>
              <a:rPr lang="tr-TR" altLang="en-US" smtClean="0"/>
              <a:t>Dördüncü düzey</a:t>
            </a:r>
          </a:p>
          <a:p>
            <a:pPr lvl="4"/>
            <a:r>
              <a:rPr lang="tr-TR" altLang="en-US" smtClean="0"/>
              <a:t>Beşinci düzey</a:t>
            </a:r>
            <a:endParaRPr lang="en-US" altLang="en-US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C96179B-511C-4540-B2C6-38BF4BBD03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4248" y="6042026"/>
            <a:ext cx="6834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FB33E84-38F1-433C-BB91-312D3CC0D8DF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DA9E4A0-7776-48B8-8E38-21E021EBA2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8397" y="6042026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86035D-74B7-4752-A365-0B01A24908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42472" y="6042026"/>
            <a:ext cx="513159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CCD4BF1-C648-45E0-A0FB-56DC71E9FA70}" type="slidenum">
              <a:rPr lang="en-US" altLang="en-US" smtClean="0">
                <a:solidFill>
                  <a:srgbClr val="E84C22"/>
                </a:solidFill>
                <a:latin typeface="Calibri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 altLang="en-US" smtClean="0">
              <a:solidFill>
                <a:srgbClr val="E84C22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79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annd.org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59581"/>
            <a:ext cx="4419601" cy="5610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751" y="2590801"/>
            <a:ext cx="3910377" cy="4273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4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838200" y="685800"/>
            <a:ext cx="52657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en-US" b="1">
                <a:latin typeface="Calibri" panose="020F0502020204030204" pitchFamily="34" charset="0"/>
              </a:rPr>
              <a:t>EU regional r</a:t>
            </a:r>
            <a:r>
              <a:rPr lang="en-US" altLang="en-US" b="1">
                <a:latin typeface="Calibri" panose="020F0502020204030204" pitchFamily="34" charset="0"/>
              </a:rPr>
              <a:t>elations with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latin typeface="Calibri" panose="020F0502020204030204" pitchFamily="34" charset="0"/>
              </a:rPr>
              <a:t>the Southern Mediterranean</a:t>
            </a:r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898525" y="2438400"/>
            <a:ext cx="763270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fr-FR" sz="3000">
                <a:latin typeface="Calibri" panose="020F0502020204030204" pitchFamily="34" charset="0"/>
              </a:rPr>
              <a:t>Euro-Mediterranean Partnership (1995) and the Union for the Mediterranean (2008)</a:t>
            </a:r>
          </a:p>
          <a:p>
            <a:pPr>
              <a:spcBef>
                <a:spcPct val="0"/>
              </a:spcBef>
            </a:pPr>
            <a:endParaRPr lang="en-US" altLang="fr-FR" sz="1000">
              <a:latin typeface="Calibri" panose="020F0502020204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fr-FR" sz="3000">
                <a:latin typeface="Calibri" panose="020F0502020204030204" pitchFamily="34" charset="0"/>
              </a:rPr>
              <a:t>European Neighbourhood Policy </a:t>
            </a:r>
            <a:br>
              <a:rPr lang="en-US" altLang="fr-FR" sz="3000">
                <a:latin typeface="Calibri" panose="020F0502020204030204" pitchFamily="34" charset="0"/>
              </a:rPr>
            </a:br>
            <a:r>
              <a:rPr lang="en-US" altLang="fr-FR" sz="3000">
                <a:latin typeface="Calibri" panose="020F0502020204030204" pitchFamily="34" charset="0"/>
              </a:rPr>
              <a:t>(revised in 2015)</a:t>
            </a:r>
          </a:p>
          <a:p>
            <a:pPr>
              <a:spcBef>
                <a:spcPct val="0"/>
              </a:spcBef>
            </a:pPr>
            <a:endParaRPr lang="en-US" altLang="fr-FR" sz="1400">
              <a:latin typeface="Calibri" panose="020F0502020204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fr-FR" sz="3000">
                <a:latin typeface="Calibri" panose="020F0502020204030204" pitchFamily="34" charset="0"/>
              </a:rPr>
              <a:t>European Neighbourhood Instrument (ENI) – Civil Society Facility</a:t>
            </a:r>
          </a:p>
          <a:p>
            <a:pPr>
              <a:spcBef>
                <a:spcPct val="0"/>
              </a:spcBef>
            </a:pPr>
            <a:endParaRPr lang="en-US" altLang="fr-FR" sz="1000">
              <a:latin typeface="Calibri" panose="020F0502020204030204" pitchFamily="34" charset="0"/>
            </a:endParaRPr>
          </a:p>
        </p:txBody>
      </p:sp>
      <p:pic>
        <p:nvPicPr>
          <p:cNvPr id="1126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475" y="25400"/>
            <a:ext cx="26543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84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659606" y="189707"/>
            <a:ext cx="3738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en-US" b="1">
                <a:latin typeface="Calibri" panose="020F0502020204030204" pitchFamily="34" charset="0"/>
              </a:rPr>
              <a:t>EU bilateral relations</a:t>
            </a:r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12291" name="Content Placeholder 3"/>
          <p:cNvSpPr txBox="1">
            <a:spLocks/>
          </p:cNvSpPr>
          <p:nvPr/>
        </p:nvSpPr>
        <p:spPr bwMode="auto">
          <a:xfrm>
            <a:off x="755650" y="1773238"/>
            <a:ext cx="7285038" cy="379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>
              <a:latin typeface="Calibri" panose="020F0502020204030204" pitchFamily="34" charset="0"/>
            </a:endParaRPr>
          </a:p>
        </p:txBody>
      </p:sp>
      <p:pic>
        <p:nvPicPr>
          <p:cNvPr id="1229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8" y="1856294"/>
            <a:ext cx="7737475" cy="508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838199" y="808039"/>
            <a:ext cx="728027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GB" altLang="fr-FR" sz="2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Association Agreement (binding)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GB" altLang="fr-FR" sz="2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Partnership Priorities (political)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GB" altLang="fr-FR" sz="2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Progress assessment (EU’s own analysis)</a:t>
            </a:r>
          </a:p>
        </p:txBody>
      </p:sp>
    </p:spTree>
    <p:extLst>
      <p:ext uri="{BB962C8B-B14F-4D97-AF65-F5344CB8AC3E}">
        <p14:creationId xmlns:p14="http://schemas.microsoft.com/office/powerpoint/2010/main" val="259543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4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623888" y="1336675"/>
            <a:ext cx="8229600" cy="4295775"/>
          </a:xfrm>
        </p:spPr>
        <p:txBody>
          <a:bodyPr>
            <a:normAutofit fontScale="92500"/>
          </a:bodyPr>
          <a:lstStyle/>
          <a:p>
            <a:pPr marL="0" indent="0" eaLnBrk="1" hangingPunct="1">
              <a:spcBef>
                <a:spcPct val="60000"/>
              </a:spcBef>
              <a:buFont typeface="Arial" panose="020B0604020202020204" pitchFamily="34" charset="0"/>
              <a:buNone/>
              <a:defRPr/>
            </a:pPr>
            <a:r>
              <a:rPr lang="fr-FR" sz="2400" b="1" dirty="0">
                <a:latin typeface="Calibri" panose="020F0502020204030204" pitchFamily="34" charset="0"/>
                <a:cs typeface="Calibri" panose="020F0502020204030204" pitchFamily="34" charset="0"/>
              </a:rPr>
              <a:t>In the </a:t>
            </a:r>
            <a:r>
              <a:rPr lang="fr-FR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field</a:t>
            </a:r>
            <a:r>
              <a:rPr lang="fr-FR" sz="24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fr-BE" sz="2400" dirty="0">
                <a:latin typeface="Calibri" panose="020F0502020204030204" pitchFamily="34" charset="0"/>
                <a:cs typeface="Calibri" panose="020F0502020204030204" pitchFamily="34" charset="0"/>
              </a:rPr>
              <a:t>EU </a:t>
            </a:r>
            <a:r>
              <a:rPr lang="fr-B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Delegation</a:t>
            </a:r>
            <a:r>
              <a:rPr lang="fr-BE" sz="2400" dirty="0"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lang="fr-B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Member</a:t>
            </a:r>
            <a:r>
              <a:rPr lang="fr-BE" sz="2400" dirty="0">
                <a:latin typeface="Calibri" panose="020F0502020204030204" pitchFamily="34" charset="0"/>
                <a:cs typeface="Calibri" panose="020F0502020204030204" pitchFamily="34" charset="0"/>
              </a:rPr>
              <a:t> State </a:t>
            </a:r>
            <a:r>
              <a:rPr lang="fr-B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Embassies</a:t>
            </a:r>
            <a:endParaRPr lang="fr-B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spcBef>
                <a:spcPct val="60000"/>
              </a:spcBef>
              <a:buFontTx/>
              <a:buNone/>
              <a:defRPr/>
            </a:pP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Brussels </a:t>
            </a:r>
            <a:r>
              <a:rPr lang="fr-FR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level</a:t>
            </a:r>
            <a:endParaRPr lang="fr-FR" sz="2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60000"/>
              </a:spcBef>
              <a:defRPr/>
            </a:pP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States -&gt;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Foreign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Affairs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conclusions</a:t>
            </a:r>
          </a:p>
          <a:p>
            <a:pPr eaLnBrk="1" hangingPunct="1">
              <a:spcBef>
                <a:spcPct val="60000"/>
              </a:spcBef>
              <a:defRPr/>
            </a:pP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EEAS -&gt; Public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statements</a:t>
            </a:r>
            <a:endParaRPr lang="fr-FR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60000"/>
              </a:spcBef>
              <a:defRPr/>
            </a:pP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European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Parliament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-&gt;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resolutions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parliamentary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questions</a:t>
            </a:r>
            <a:endParaRPr lang="fr-FR" sz="2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spcBef>
                <a:spcPct val="60000"/>
              </a:spcBef>
              <a:buFontTx/>
              <a:buNone/>
              <a:defRPr/>
            </a:pP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</a:t>
            </a:r>
            <a:r>
              <a:rPr lang="fr-FR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</a:t>
            </a: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State </a:t>
            </a:r>
            <a:r>
              <a:rPr lang="fr-FR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level</a:t>
            </a:r>
            <a:endParaRPr lang="fr-FR" sz="2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60000"/>
              </a:spcBef>
              <a:defRPr/>
            </a:pP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Ministries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charge </a:t>
            </a:r>
          </a:p>
          <a:p>
            <a:pPr eaLnBrk="1" hangingPunct="1">
              <a:spcBef>
                <a:spcPct val="60000"/>
              </a:spcBef>
              <a:defRPr/>
            </a:pP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Parliamentary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questions</a:t>
            </a:r>
            <a:endParaRPr lang="fr-FR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60000"/>
              </a:spcBef>
              <a:buFont typeface="Wingdings" pitchFamily="2" charset="2"/>
              <a:buNone/>
              <a:defRPr/>
            </a:pPr>
            <a:endParaRPr lang="fr-FR" sz="1000" b="1" dirty="0">
              <a:cs typeface="Arial" charset="0"/>
            </a:endParaRP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196850"/>
            <a:ext cx="7391400" cy="1139825"/>
          </a:xfrm>
        </p:spPr>
        <p:txBody>
          <a:bodyPr anchorCtr="1"/>
          <a:lstStyle/>
          <a:p>
            <a:pPr eaLnBrk="1" hangingPunct="1"/>
            <a:r>
              <a:rPr lang="fr-FR" altLang="en-US" sz="3200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to contact at EU level?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35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924800" cy="39163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fr-BE" altLang="fr-FR" sz="28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 enough to pass messages…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BE" altLang="fr-FR" sz="28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Empathy = </a:t>
            </a:r>
            <a:r>
              <a:rPr lang="fr-BE" altLang="fr-FR" sz="2800" smtClean="0"/>
              <a:t>understanding interlocutor’s map </a:t>
            </a:r>
            <a:endParaRPr lang="fr-BE" altLang="fr-FR" sz="280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fr-BE" altLang="fr-FR" sz="28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Empathy ≠ sympathy</a:t>
            </a:r>
          </a:p>
          <a:p>
            <a:r>
              <a:rPr lang="fr-BE" altLang="fr-FR" sz="28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Speak/write as if they were the listener/the reader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BE" altLang="fr-FR" sz="28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 the ‘KISS’ principe:</a:t>
            </a:r>
          </a:p>
          <a:p>
            <a:pPr>
              <a:buFontTx/>
              <a:buNone/>
            </a:pPr>
            <a:endParaRPr lang="fr-BE" altLang="fr-FR" sz="160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buFontTx/>
              <a:buNone/>
            </a:pPr>
            <a:r>
              <a:rPr lang="fr-BE" altLang="fr-FR" sz="2800" b="1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Keep It Simple and Short !</a:t>
            </a:r>
          </a:p>
          <a:p>
            <a:endParaRPr lang="en-GB" altLang="fr-FR" smtClean="0"/>
          </a:p>
        </p:txBody>
      </p:sp>
      <p:sp>
        <p:nvSpPr>
          <p:cNvPr id="8195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8229600" cy="1143000"/>
          </a:xfrm>
        </p:spPr>
        <p:txBody>
          <a:bodyPr/>
          <a:lstStyle/>
          <a:p>
            <a:r>
              <a:rPr lang="en-US" altLang="en-US" sz="2800" b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Lessons learnt when advocating towards the EU</a:t>
            </a:r>
            <a:endParaRPr lang="en-GB" altLang="en-US" sz="2800" b="1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9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7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16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2800" b="1" smtClean="0"/>
              <a:t>Who is ANND and what are the objectives?</a:t>
            </a:r>
            <a:endParaRPr lang="en-US" altLang="en-US" sz="2800" b="1" smtClean="0"/>
          </a:p>
        </p:txBody>
      </p:sp>
      <p:graphicFrame>
        <p:nvGraphicFramePr>
          <p:cNvPr id="21" name="Content Placeholder 4">
            <a:extLst>
              <a:ext uri="{FF2B5EF4-FFF2-40B4-BE49-F238E27FC236}">
                <a16:creationId xmlns="" xmlns:a16="http://schemas.microsoft.com/office/drawing/2014/main" id="{9945CDCF-8AFC-4673-8A35-A338E7A775B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4620" y="2006780"/>
          <a:ext cx="8887598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4" name="Resim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270000"/>
            <a:ext cx="2409825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01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25066" y="203203"/>
            <a:ext cx="7886700" cy="1179513"/>
          </a:xfrm>
        </p:spPr>
        <p:txBody>
          <a:bodyPr/>
          <a:lstStyle/>
          <a:p>
            <a:pPr eaLnBrk="1" hangingPunct="1"/>
            <a:r>
              <a:rPr lang="en-US" altLang="en-US" sz="3200" b="1" i="1" smtClean="0">
                <a:solidFill>
                  <a:srgbClr val="FF0000"/>
                </a:solidFill>
              </a:rPr>
              <a:t>EU is one of the most significant partners of the Arab region</a:t>
            </a:r>
            <a:endParaRPr lang="en-US" altLang="en-US" sz="3200" b="1" smtClean="0"/>
          </a:p>
        </p:txBody>
      </p:sp>
      <p:sp>
        <p:nvSpPr>
          <p:cNvPr id="3075" name="Content Placeholder 2">
            <a:extLst>
              <a:ext uri="{FF2B5EF4-FFF2-40B4-BE49-F238E27FC236}">
                <a16:creationId xmlns="" xmlns:a16="http://schemas.microsoft.com/office/drawing/2014/main" id="{40D353BC-879C-4AE7-9A2B-A02BE52E703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34580" y="1382716"/>
            <a:ext cx="8446294" cy="5018087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Since “Barcelona Process” </a:t>
            </a:r>
            <a:r>
              <a:rPr lang="en-US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ANND has engaged in monitoring the impacts of EU policies implemented in the region</a:t>
            </a:r>
            <a:r>
              <a:rPr lang="tr-TR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en-GB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altLang="en-US" sz="3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(including free trade and development)</a:t>
            </a:r>
            <a:r>
              <a:rPr lang="en-GB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Since “2011”, ANND’s advocacy strategy became systematic, focusing on:</a:t>
            </a:r>
            <a:r>
              <a:rPr lang="en-US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Social, economic and political challenges,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quest of peoples of the region</a:t>
            </a:r>
            <a:r>
              <a:rPr lang="en-US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 social justice, freedom and dignity moved beyond their borders;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GB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 Call to revise and question partnerships including with the EU</a:t>
            </a:r>
            <a:endParaRPr lang="en-US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31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5" r="2" b="6415"/>
          <a:stretch>
            <a:fillRect/>
          </a:stretch>
        </p:blipFill>
        <p:spPr bwMode="auto">
          <a:xfrm>
            <a:off x="2" y="0"/>
            <a:ext cx="4574381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52"/>
          <a:stretch>
            <a:fillRect/>
          </a:stretch>
        </p:blipFill>
        <p:spPr bwMode="auto">
          <a:xfrm>
            <a:off x="2" y="3429000"/>
            <a:ext cx="4574381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2"/>
          <a:stretch>
            <a:fillRect/>
          </a:stretch>
        </p:blipFill>
        <p:spPr bwMode="auto">
          <a:xfrm>
            <a:off x="4569620" y="0"/>
            <a:ext cx="4574381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6" r="2" b="5273"/>
          <a:stretch>
            <a:fillRect/>
          </a:stretch>
        </p:blipFill>
        <p:spPr bwMode="auto">
          <a:xfrm>
            <a:off x="4569620" y="3429000"/>
            <a:ext cx="4574381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9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28650" y="185741"/>
            <a:ext cx="7886700" cy="873125"/>
          </a:xfrm>
        </p:spPr>
        <p:txBody>
          <a:bodyPr/>
          <a:lstStyle/>
          <a:p>
            <a:pPr eaLnBrk="1" hangingPunct="1"/>
            <a:r>
              <a:rPr lang="en-GB" altLang="en-US" smtClean="0"/>
              <a:t>Post</a:t>
            </a:r>
            <a:r>
              <a:rPr lang="tr-TR" altLang="en-US" smtClean="0"/>
              <a:t>-</a:t>
            </a:r>
            <a:r>
              <a:rPr lang="en-GB" altLang="en-US" smtClean="0"/>
              <a:t>Arab Spring </a:t>
            </a:r>
            <a:endParaRPr lang="en-US" altLang="en-US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57162" y="1279525"/>
            <a:ext cx="8358188" cy="4897438"/>
          </a:xfrm>
        </p:spPr>
        <p:txBody>
          <a:bodyPr/>
          <a:lstStyle/>
          <a:p>
            <a:pPr algn="just" eaLnBrk="1" hangingPunct="1"/>
            <a:r>
              <a:rPr lang="en-US" altLang="en-US" sz="2000" b="1" smtClean="0"/>
              <a:t>The demands from the southern perspective were seeking an </a:t>
            </a:r>
            <a:r>
              <a:rPr lang="en-US" altLang="en-US" sz="2000" b="1" smtClean="0">
                <a:solidFill>
                  <a:srgbClr val="FF0000"/>
                </a:solidFill>
              </a:rPr>
              <a:t>in-depth redefinition of the regional and international partnerships</a:t>
            </a:r>
            <a:r>
              <a:rPr lang="en-US" altLang="en-US" sz="2000" b="1" smtClean="0"/>
              <a:t> reflecting the common interests, based on the principles of mutual accountability, rooted in peoples’ rights and ensuring their national ownership.</a:t>
            </a:r>
            <a:r>
              <a:rPr lang="en-US" altLang="en-US" sz="2000" smtClean="0"/>
              <a:t> </a:t>
            </a:r>
          </a:p>
          <a:p>
            <a:pPr eaLnBrk="1" hangingPunct="1"/>
            <a:r>
              <a:rPr lang="en-US" altLang="en-US" sz="2000" smtClean="0"/>
              <a:t>From the EU perspective, the </a:t>
            </a:r>
            <a:r>
              <a:rPr lang="en-US" altLang="en-US" sz="2000" b="1" smtClean="0"/>
              <a:t>first response to the Arab spring</a:t>
            </a:r>
            <a:r>
              <a:rPr lang="tr-TR" altLang="en-US" sz="2000" b="1" smtClean="0"/>
              <a:t>: </a:t>
            </a:r>
            <a:r>
              <a:rPr lang="en-GB" altLang="en-US" sz="2000" b="1" smtClean="0"/>
              <a:t>A R</a:t>
            </a:r>
            <a:r>
              <a:rPr lang="tr-TR" altLang="en-US" sz="2000" b="1" smtClean="0"/>
              <a:t>evision of </a:t>
            </a:r>
            <a:r>
              <a:rPr lang="en-US" altLang="en-US" sz="2000" b="1" smtClean="0"/>
              <a:t>the E</a:t>
            </a:r>
            <a:r>
              <a:rPr lang="tr-TR" altLang="en-US" sz="2000" b="1" smtClean="0"/>
              <a:t>uropean Neighborhood Policy i</a:t>
            </a:r>
            <a:r>
              <a:rPr lang="en-US" altLang="en-US" sz="2000" b="1" smtClean="0"/>
              <a:t>n 2011,</a:t>
            </a:r>
            <a:r>
              <a:rPr lang="en-US" altLang="en-US" sz="2000" smtClean="0"/>
              <a:t> </a:t>
            </a:r>
          </a:p>
          <a:p>
            <a:pPr lvl="1" eaLnBrk="1" hangingPunct="1"/>
            <a:r>
              <a:rPr lang="en-US" altLang="en-US" sz="2000" i="1" smtClean="0"/>
              <a:t>Due to various factors the goals were not met </a:t>
            </a:r>
          </a:p>
          <a:p>
            <a:pPr eaLnBrk="1" hangingPunct="1"/>
            <a:r>
              <a:rPr lang="en-US" altLang="en-US" sz="2000" smtClean="0"/>
              <a:t>The </a:t>
            </a:r>
            <a:r>
              <a:rPr lang="en-US" altLang="en-US" sz="2000" b="1" smtClean="0"/>
              <a:t>second was the revision of the ENP </a:t>
            </a:r>
            <a:r>
              <a:rPr lang="en-US" altLang="en-US" sz="2000" smtClean="0"/>
              <a:t>issued on 2015.  </a:t>
            </a:r>
          </a:p>
          <a:p>
            <a:pPr lvl="1" eaLnBrk="1" hangingPunct="1"/>
            <a:r>
              <a:rPr lang="en-US" altLang="en-US" sz="2000" i="1" smtClean="0"/>
              <a:t>This policy priorities security and the promotion of investments and the role of the private sector </a:t>
            </a:r>
          </a:p>
          <a:p>
            <a:pPr eaLnBrk="1" hangingPunct="1"/>
            <a:r>
              <a:rPr lang="en-US" altLang="en-US" sz="2000" smtClean="0"/>
              <a:t>As a reaction to these policies, ANND organized yearly (sometimes bi-annual) Advocacy weeks to the EU institutions to engage directly with the EU officials and explain CSO perspectives </a:t>
            </a:r>
          </a:p>
        </p:txBody>
      </p:sp>
    </p:spTree>
    <p:extLst>
      <p:ext uri="{BB962C8B-B14F-4D97-AF65-F5344CB8AC3E}">
        <p14:creationId xmlns:p14="http://schemas.microsoft.com/office/powerpoint/2010/main" val="295359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397" y="2700338"/>
            <a:ext cx="6447234" cy="1827212"/>
          </a:xfrm>
        </p:spPr>
        <p:txBody>
          <a:bodyPr/>
          <a:lstStyle/>
          <a:p>
            <a:pPr eaLnBrk="1" hangingPunct="1"/>
            <a:r>
              <a:rPr lang="en-US" altLang="en-US" smtClean="0"/>
              <a:t>Quotations reflecting personal assessments</a:t>
            </a:r>
          </a:p>
        </p:txBody>
      </p:sp>
    </p:spTree>
    <p:extLst>
      <p:ext uri="{BB962C8B-B14F-4D97-AF65-F5344CB8AC3E}">
        <p14:creationId xmlns:p14="http://schemas.microsoft.com/office/powerpoint/2010/main" val="329610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926" y="22011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Sharing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experiences of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advocacy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to the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EU: </a:t>
            </a:r>
            <a:b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1100" dirty="0"/>
              <a:t/>
            </a:r>
            <a:br>
              <a:rPr lang="en-US" sz="1100" dirty="0"/>
            </a:br>
            <a:r>
              <a:rPr lang="en-GB" sz="3600" dirty="0"/>
              <a:t>by </a:t>
            </a:r>
            <a:r>
              <a:rPr lang="en-GB" sz="3600" i="1" dirty="0" err="1" smtClean="0">
                <a:solidFill>
                  <a:schemeClr val="tx2">
                    <a:lumMod val="50000"/>
                  </a:schemeClr>
                </a:solidFill>
              </a:rPr>
              <a:t>EuroMed</a:t>
            </a:r>
            <a:r>
              <a:rPr lang="en-GB" sz="3600" i="1" dirty="0" smtClean="0">
                <a:solidFill>
                  <a:schemeClr val="tx2">
                    <a:lumMod val="50000"/>
                  </a:schemeClr>
                </a:solidFill>
              </a:rPr>
              <a:t> Rights, </a:t>
            </a:r>
            <a:r>
              <a:rPr lang="en-GB" sz="3600" i="1" dirty="0">
                <a:solidFill>
                  <a:schemeClr val="tx2">
                    <a:lumMod val="50000"/>
                  </a:schemeClr>
                </a:solidFill>
              </a:rPr>
              <a:t>and ANND</a:t>
            </a:r>
            <a:endParaRPr lang="en-US" sz="3600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213" y="4269247"/>
            <a:ext cx="1435826" cy="21250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92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A person wearing a suit and tie smiling at the camera&#10;&#10;Description generated with very high confid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" r="27" b="2"/>
          <a:stretch>
            <a:fillRect/>
          </a:stretch>
        </p:blipFill>
        <p:spPr bwMode="auto">
          <a:xfrm>
            <a:off x="5354242" y="639767"/>
            <a:ext cx="3309938" cy="2941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AED04B-C460-4252-AD05-A5AE3DCB7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8" y="629267"/>
            <a:ext cx="2990049" cy="1494688"/>
          </a:xfrm>
          <a:extLst/>
        </p:spPr>
        <p:txBody>
          <a:bodyPr rtlCol="0">
            <a:normAutofit fontScale="90000"/>
          </a:bodyPr>
          <a:lstStyle/>
          <a:p>
            <a:pPr lvl="8">
              <a:defRPr/>
            </a:pPr>
            <a:r>
              <a:rPr lang="en-US" sz="1400" b="1" i="1" dirty="0">
                <a:solidFill>
                  <a:srgbClr val="FF0000"/>
                </a:solidFill>
              </a:rPr>
              <a:t>Samir Aita </a:t>
            </a:r>
            <a:br>
              <a:rPr lang="en-US" sz="1400" b="1" i="1" dirty="0">
                <a:solidFill>
                  <a:srgbClr val="FF0000"/>
                </a:solidFill>
              </a:rPr>
            </a:br>
            <a:r>
              <a:rPr lang="en-US" sz="1400" b="1" i="1" dirty="0">
                <a:solidFill>
                  <a:srgbClr val="FF0000"/>
                </a:solidFill>
              </a:rPr>
              <a:t>2016 ANND EU advocacy delegation member </a:t>
            </a:r>
            <a:r>
              <a:rPr lang="en-US" sz="1400" b="1" dirty="0">
                <a:solidFill>
                  <a:srgbClr val="FF0000"/>
                </a:solidFill>
              </a:rPr>
              <a:t/>
            </a:r>
            <a:br>
              <a:rPr lang="en-US" sz="1400" b="1" dirty="0">
                <a:solidFill>
                  <a:srgbClr val="FF0000"/>
                </a:solidFill>
              </a:rPr>
            </a:br>
            <a:r>
              <a:rPr lang="en-US" sz="1400" b="1" i="1" dirty="0"/>
              <a:t>(</a:t>
            </a:r>
            <a:r>
              <a:rPr lang="fr-FR" sz="1400" b="1" i="1" dirty="0"/>
              <a:t>Président du Cercle des Economistes Arabes et Président de l'association "Démocratie et Entraide en Syrie, Ghosn Zeitoun)</a:t>
            </a:r>
            <a:endParaRPr lang="en-US" sz="1400" dirty="0"/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329803" y="2306638"/>
            <a:ext cx="4670822" cy="4019550"/>
          </a:xfrm>
        </p:spPr>
        <p:txBody>
          <a:bodyPr/>
          <a:lstStyle/>
          <a:p>
            <a:pPr eaLnBrk="1" hangingPunct="1"/>
            <a:r>
              <a:rPr lang="en-US" altLang="en-US" sz="2000" i="1" smtClean="0"/>
              <a:t>The advocacy process with the EC for the Mediterranean countries should </a:t>
            </a:r>
            <a:r>
              <a:rPr lang="en-US" altLang="en-US" sz="2000" b="1" i="1" smtClean="0">
                <a:solidFill>
                  <a:srgbClr val="FF0000"/>
                </a:solidFill>
              </a:rPr>
              <a:t>be more than formal consultation processes; it should include close follow-up</a:t>
            </a:r>
            <a:r>
              <a:rPr lang="en-US" altLang="en-US" sz="2000" i="1" smtClean="0"/>
              <a:t>.  This necessitates addressing </a:t>
            </a:r>
            <a:r>
              <a:rPr lang="en-US" altLang="en-US" sz="2000" b="1" i="1" smtClean="0"/>
              <a:t>lack of cla</a:t>
            </a:r>
            <a:r>
              <a:rPr lang="en-US" altLang="en-US" sz="2000" i="1" smtClean="0"/>
              <a:t>rity on the general EC policies and objectives; </a:t>
            </a:r>
            <a:r>
              <a:rPr lang="en-US" altLang="en-US" sz="2000" b="1" i="1" smtClean="0"/>
              <a:t>lack of transparency and exhaustivity</a:t>
            </a:r>
            <a:r>
              <a:rPr lang="en-US" altLang="en-US" sz="2000" i="1" smtClean="0"/>
              <a:t> on the effective projects that the EC is supporting. This is particularly the case for Syria, but also valid for other countries. </a:t>
            </a:r>
            <a:endParaRPr lang="en-US" altLang="en-US" sz="2000" smtClean="0"/>
          </a:p>
        </p:txBody>
      </p:sp>
    </p:spTree>
    <p:extLst>
      <p:ext uri="{BB962C8B-B14F-4D97-AF65-F5344CB8AC3E}">
        <p14:creationId xmlns:p14="http://schemas.microsoft.com/office/powerpoint/2010/main" val="41326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Content Placeholder 3" descr="A person talking on a cell phone&#10;&#10;Description generated with high confid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1" r="2" b="13261"/>
          <a:stretch>
            <a:fillRect/>
          </a:stretch>
        </p:blipFill>
        <p:spPr bwMode="auto">
          <a:xfrm>
            <a:off x="5393533" y="639763"/>
            <a:ext cx="3270647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52084B6C-9A13-4127-8394-8F5E13803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7" y="629269"/>
            <a:ext cx="3020432" cy="1187959"/>
          </a:xfrm>
          <a:extLst/>
        </p:spPr>
        <p:txBody>
          <a:bodyPr rtlCol="0">
            <a:normAutofit fontScale="90000"/>
          </a:bodyPr>
          <a:lstStyle/>
          <a:p>
            <a:pPr marL="117475" lvl="8">
              <a:defRPr/>
            </a:pPr>
            <a:r>
              <a:rPr lang="en-US" b="1" i="1" dirty="0">
                <a:solidFill>
                  <a:srgbClr val="FF0000"/>
                </a:solidFill>
              </a:rPr>
              <a:t>Firas </a:t>
            </a:r>
            <a:r>
              <a:rPr lang="en-US" b="1" i="1" dirty="0" err="1">
                <a:solidFill>
                  <a:srgbClr val="FF0000"/>
                </a:solidFill>
              </a:rPr>
              <a:t>Jaber</a:t>
            </a:r>
            <a:r>
              <a:rPr lang="en-US" b="1" i="1" dirty="0">
                <a:solidFill>
                  <a:srgbClr val="FF0000"/>
                </a:solidFill>
              </a:rPr>
              <a:t>-</a:t>
            </a:r>
            <a:br>
              <a:rPr lang="en-US" b="1" i="1" dirty="0">
                <a:solidFill>
                  <a:srgbClr val="FF0000"/>
                </a:solidFill>
              </a:rPr>
            </a:br>
            <a:r>
              <a:rPr lang="en-US" b="1" i="1" dirty="0">
                <a:solidFill>
                  <a:srgbClr val="FF0000"/>
                </a:solidFill>
              </a:rPr>
              <a:t>Palestine- Al </a:t>
            </a:r>
            <a:r>
              <a:rPr lang="en-US" b="1" i="1" dirty="0" err="1">
                <a:solidFill>
                  <a:srgbClr val="FF0000"/>
                </a:solidFill>
              </a:rPr>
              <a:t>Marsad</a:t>
            </a:r>
            <a:r>
              <a:rPr lang="en-US" b="1" i="1" dirty="0">
                <a:solidFill>
                  <a:srgbClr val="FF0000"/>
                </a:solidFill>
              </a:rPr>
              <a:t/>
            </a:r>
            <a:br>
              <a:rPr lang="en-US" b="1" i="1" dirty="0">
                <a:solidFill>
                  <a:srgbClr val="FF0000"/>
                </a:solidFill>
              </a:rPr>
            </a:br>
            <a:r>
              <a:rPr lang="en-US" i="1" dirty="0"/>
              <a:t>2015 ANND EU advocacy delegation member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1268" name="Content Placeholder 8"/>
          <p:cNvSpPr>
            <a:spLocks noGrp="1"/>
          </p:cNvSpPr>
          <p:nvPr>
            <p:ph idx="1"/>
          </p:nvPr>
        </p:nvSpPr>
        <p:spPr>
          <a:xfrm>
            <a:off x="334567" y="1817688"/>
            <a:ext cx="4718447" cy="4513262"/>
          </a:xfrm>
        </p:spPr>
        <p:txBody>
          <a:bodyPr/>
          <a:lstStyle/>
          <a:p>
            <a:pPr eaLnBrk="1" hangingPunct="1"/>
            <a:r>
              <a:rPr lang="en-US" altLang="en-US" i="1" smtClean="0"/>
              <a:t>The ANND advocacy week is important to </a:t>
            </a:r>
            <a:r>
              <a:rPr lang="en-US" altLang="en-US" i="1" smtClean="0">
                <a:solidFill>
                  <a:srgbClr val="FF0000"/>
                </a:solidFill>
              </a:rPr>
              <a:t>introduce the Arab civil society leaders and the issues to the policy decision makers in the EU, and to be able to </a:t>
            </a:r>
            <a:r>
              <a:rPr lang="en-US" altLang="en-US" b="1" i="1" smtClean="0">
                <a:solidFill>
                  <a:srgbClr val="FF0000"/>
                </a:solidFill>
              </a:rPr>
              <a:t>interact directly</a:t>
            </a:r>
            <a:r>
              <a:rPr lang="en-US" altLang="en-US" i="1" smtClean="0">
                <a:solidFill>
                  <a:srgbClr val="FF0000"/>
                </a:solidFill>
              </a:rPr>
              <a:t> with them</a:t>
            </a:r>
            <a:r>
              <a:rPr lang="en-US" altLang="en-US" i="1" smtClean="0"/>
              <a:t>. This engagement is vital to </a:t>
            </a:r>
            <a:r>
              <a:rPr lang="en-US" altLang="en-US" b="1" i="1" smtClean="0"/>
              <a:t>equip the civil society activists</a:t>
            </a:r>
            <a:r>
              <a:rPr lang="en-US" altLang="en-US" i="1" smtClean="0"/>
              <a:t> with deep understanding about how policies particularly ENP are being negotiated and implemented. As a Palestinian activist, it's important to </a:t>
            </a:r>
            <a:r>
              <a:rPr lang="en-US" altLang="en-US" b="1" i="1" smtClean="0"/>
              <a:t>represent a grassroots prospective</a:t>
            </a:r>
            <a:r>
              <a:rPr lang="en-US" altLang="en-US" i="1" smtClean="0"/>
              <a:t> about the occupation, and de-development. Saying that, this shows the gap in advocacy and lobbying efforts, </a:t>
            </a:r>
            <a:r>
              <a:rPr lang="en-US" altLang="en-US" b="1" i="1" smtClean="0"/>
              <a:t>more efforts needed, and more tools must be developed if we want to change how the EU is handling our countries interests</a:t>
            </a:r>
            <a:r>
              <a:rPr lang="en-US" altLang="en-US" i="1" smtClean="0"/>
              <a:t>.</a:t>
            </a:r>
            <a:endParaRPr lang="en-US" altLang="en-US" smtClean="0"/>
          </a:p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2693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Content Placeholder 3" descr="A person wearing a suit and tie&#10;&#10;Description generated with very high confid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" b="3"/>
          <a:stretch>
            <a:fillRect/>
          </a:stretch>
        </p:blipFill>
        <p:spPr bwMode="auto">
          <a:xfrm>
            <a:off x="5713811" y="639763"/>
            <a:ext cx="2950369" cy="309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8FCB4D-7966-4A0A-9EA4-1784E504B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8" y="629269"/>
            <a:ext cx="3845273" cy="823357"/>
          </a:xfrm>
          <a:extLst/>
        </p:spPr>
        <p:txBody>
          <a:bodyPr rtlCol="0">
            <a:normAutofit fontScale="90000"/>
          </a:bodyPr>
          <a:lstStyle/>
          <a:p>
            <a:pPr marL="57150" lvl="8">
              <a:defRPr/>
            </a:pPr>
            <a:r>
              <a:rPr lang="en-US" b="1" i="1" dirty="0">
                <a:solidFill>
                  <a:srgbClr val="FF0000"/>
                </a:solidFill>
              </a:rPr>
              <a:t>Ahmad </a:t>
            </a:r>
            <a:r>
              <a:rPr lang="en-US" b="1" i="1" dirty="0" err="1">
                <a:solidFill>
                  <a:srgbClr val="FF0000"/>
                </a:solidFill>
              </a:rPr>
              <a:t>Awad</a:t>
            </a:r>
            <a:r>
              <a:rPr lang="en-US" b="1" i="1" dirty="0">
                <a:solidFill>
                  <a:srgbClr val="FF0000"/>
                </a:solidFill>
              </a:rPr>
              <a:t>-Jordan-</a:t>
            </a:r>
            <a:r>
              <a:rPr lang="en-US" b="1" i="1" dirty="0" err="1">
                <a:solidFill>
                  <a:srgbClr val="FF0000"/>
                </a:solidFill>
              </a:rPr>
              <a:t>Phenix</a:t>
            </a:r>
            <a:r>
              <a:rPr lang="en-US" b="1" i="1" dirty="0">
                <a:solidFill>
                  <a:srgbClr val="FF0000"/>
                </a:solidFill>
              </a:rPr>
              <a:t> Center for Economic and Informatics Studies </a:t>
            </a:r>
            <a:br>
              <a:rPr lang="en-US" b="1" i="1" dirty="0">
                <a:solidFill>
                  <a:srgbClr val="FF0000"/>
                </a:solidFill>
              </a:rPr>
            </a:br>
            <a:r>
              <a:rPr lang="en-US" i="1" dirty="0"/>
              <a:t>2015 ANND EU advocacy delegation member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2292" name="Content Placeholder 8"/>
          <p:cNvSpPr>
            <a:spLocks noGrp="1"/>
          </p:cNvSpPr>
          <p:nvPr>
            <p:ph idx="1"/>
          </p:nvPr>
        </p:nvSpPr>
        <p:spPr>
          <a:xfrm>
            <a:off x="486966" y="1870076"/>
            <a:ext cx="5025628" cy="3357563"/>
          </a:xfrm>
        </p:spPr>
        <p:txBody>
          <a:bodyPr/>
          <a:lstStyle/>
          <a:p>
            <a:pPr eaLnBrk="1" hangingPunct="1"/>
            <a:r>
              <a:rPr lang="en-US" altLang="en-US" i="1" smtClean="0"/>
              <a:t>In light of the complex transformations of the southern and Eastern Mediterranean countries, especially in Jordan, and to face the non-democratic actors who are using terrorism and violence as a pretext to prevent democratic transformation, we must emphasize </a:t>
            </a:r>
            <a:r>
              <a:rPr lang="en-US" altLang="en-US" b="1" i="1" smtClean="0"/>
              <a:t>the centrality of </a:t>
            </a:r>
            <a:r>
              <a:rPr lang="en-US" altLang="en-US" b="1" i="1" smtClean="0">
                <a:solidFill>
                  <a:srgbClr val="FF0000"/>
                </a:solidFill>
              </a:rPr>
              <a:t>the promotion and the respect of the  human rights standards and principles </a:t>
            </a:r>
            <a:r>
              <a:rPr lang="en-US" altLang="en-US" b="1" i="1" smtClean="0"/>
              <a:t>in the various Euro-Mediterranean conventions and policies.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9891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221AAF-4807-4217-95B1-23521CD40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6538"/>
            <a:ext cx="7886700" cy="10541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/>
              <a:t>How Advocacy can be successful?</a:t>
            </a:r>
            <a:br>
              <a:rPr lang="en-GB" dirty="0"/>
            </a:br>
            <a:r>
              <a:rPr lang="en-GB" dirty="0"/>
              <a:t>Lessons learned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802531C-66D6-4FF4-9A4D-0AF21CA3A2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263" y="1487488"/>
            <a:ext cx="8772525" cy="5167312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dvocacy is a process; it is not ad hoc initiatives.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It should be associated to a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long-term monitoring, research and analysis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advocacy weeks organized in Brussels, are complementary step to the monitoring efforts at the national and regional levels. 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(conduct debate with the EU delegations and among multi-stakeholder dialogue forums at regional level, before elaborated further at EU). 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Advocacy should be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owned by the actors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comprehensive policy position should reflect their perspectives.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Ownership secures a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follow up work afterwards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policy position should be elaborated based on the needs at various levels; local, national and regional.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inclusive process helps in building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consensus on recommendations with a new paradigm.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Advocacy should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timely, well planned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—considering various factors,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Bureaucratic and logistical challenges (visa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appointments for bilateral meetings with EU officials,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best timing (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whe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Parliamentarians are in Brussels)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Committee works (particularly that of AFET, DEVE, INTA and Subcommittee on HR)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Collaboration with European CSO partners to identify exact weeks-for more efficiency. 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Advocacy week, included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close-scrutiny of EU discourse on the region: because there is a need to know whom to meet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Declarations, communications, statements </a:t>
            </a:r>
          </a:p>
        </p:txBody>
      </p:sp>
    </p:spTree>
    <p:extLst>
      <p:ext uri="{BB962C8B-B14F-4D97-AF65-F5344CB8AC3E}">
        <p14:creationId xmlns:p14="http://schemas.microsoft.com/office/powerpoint/2010/main" val="263793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628650" y="601663"/>
            <a:ext cx="7886700" cy="56896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The selection of the delegation members; </a:t>
            </a:r>
          </a:p>
          <a:p>
            <a:pPr lvl="1" eaLnBrk="1" hangingPunct="1"/>
            <a:r>
              <a:rPr lang="en-US" altLang="en-US" b="1" dirty="0" smtClean="0"/>
              <a:t>Sub-Regional and thematic representation (youth and gender as well) </a:t>
            </a:r>
          </a:p>
          <a:p>
            <a:pPr eaLnBrk="1" hangingPunct="1"/>
            <a:r>
              <a:rPr lang="en-US" altLang="en-US" dirty="0" smtClean="0"/>
              <a:t>Early Preparations with the members of the delegation, </a:t>
            </a:r>
          </a:p>
          <a:p>
            <a:pPr lvl="1" eaLnBrk="1" hangingPunct="1"/>
            <a:r>
              <a:rPr lang="en-US" altLang="en-US" dirty="0" smtClean="0"/>
              <a:t>Identify the priorities, prepare the agenda of the different meet</a:t>
            </a:r>
            <a:r>
              <a:rPr lang="tr-TR" altLang="en-US" dirty="0" smtClean="0"/>
              <a:t>i</a:t>
            </a:r>
            <a:r>
              <a:rPr lang="en-US" altLang="en-US" dirty="0" err="1" smtClean="0"/>
              <a:t>ngs</a:t>
            </a:r>
            <a:r>
              <a:rPr lang="en-US" altLang="en-US" dirty="0" smtClean="0"/>
              <a:t> and who will say what </a:t>
            </a:r>
          </a:p>
          <a:p>
            <a:pPr eaLnBrk="1" hangingPunct="1"/>
            <a:r>
              <a:rPr lang="en-US" altLang="en-US" dirty="0" smtClean="0"/>
              <a:t>Advocacy focused on the need to adopt a new development paradigm, this later should be mainstreamed in the EU –Arab relations framework: </a:t>
            </a:r>
          </a:p>
          <a:p>
            <a:pPr lvl="1" eaLnBrk="1" hangingPunct="1"/>
            <a:r>
              <a:rPr lang="en-US" altLang="en-US" dirty="0" smtClean="0"/>
              <a:t>enhancing productive sectors’ </a:t>
            </a:r>
          </a:p>
          <a:p>
            <a:pPr lvl="1" eaLnBrk="1" hangingPunct="1"/>
            <a:r>
              <a:rPr lang="en-US" altLang="en-US" dirty="0" smtClean="0"/>
              <a:t>addressing development challenges including poverty, unemployment, and inequalities, </a:t>
            </a:r>
          </a:p>
          <a:p>
            <a:pPr lvl="1" eaLnBrk="1" hangingPunct="1"/>
            <a:r>
              <a:rPr lang="en-US" altLang="en-US" dirty="0" smtClean="0"/>
              <a:t>Re-designing trade and investment policies</a:t>
            </a:r>
          </a:p>
          <a:p>
            <a:pPr lvl="1" eaLnBrk="1" hangingPunct="1"/>
            <a:r>
              <a:rPr lang="en-US" altLang="en-US" dirty="0" smtClean="0"/>
              <a:t>Enhancing The role of civil society within the partnership by promoting the structured dialogue with civil society as development partners</a:t>
            </a:r>
          </a:p>
        </p:txBody>
      </p:sp>
    </p:spTree>
    <p:extLst>
      <p:ext uri="{BB962C8B-B14F-4D97-AF65-F5344CB8AC3E}">
        <p14:creationId xmlns:p14="http://schemas.microsoft.com/office/powerpoint/2010/main" val="99120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Unvan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6447234" cy="1320800"/>
          </a:xfrm>
        </p:spPr>
        <p:txBody>
          <a:bodyPr>
            <a:normAutofit/>
          </a:bodyPr>
          <a:lstStyle/>
          <a:p>
            <a:pPr eaLnBrk="1" hangingPunct="1"/>
            <a:r>
              <a:rPr lang="tr-TR" altLang="en-US" sz="3200" dirty="0" err="1" smtClean="0"/>
              <a:t>Success</a:t>
            </a:r>
            <a:r>
              <a:rPr lang="tr-TR" altLang="en-US" sz="3200" dirty="0" smtClean="0"/>
              <a:t> of </a:t>
            </a:r>
            <a:r>
              <a:rPr lang="en-US" altLang="en-US" sz="3200" dirty="0" smtClean="0"/>
              <a:t>advocacy</a:t>
            </a:r>
            <a:r>
              <a:rPr lang="tr-TR" altLang="en-US" sz="3200" dirty="0" smtClean="0"/>
              <a:t>: </a:t>
            </a:r>
            <a:r>
              <a:rPr lang="tr-TR" altLang="en-US" sz="3200" b="1" dirty="0" err="1" smtClean="0"/>
              <a:t>Follow</a:t>
            </a:r>
            <a:r>
              <a:rPr lang="tr-TR" altLang="en-US" sz="3200" b="1" dirty="0" smtClean="0"/>
              <a:t> </a:t>
            </a:r>
            <a:r>
              <a:rPr lang="tr-TR" altLang="en-US" sz="3200" b="1" dirty="0" err="1" smtClean="0"/>
              <a:t>up</a:t>
            </a:r>
            <a:endParaRPr lang="en-US" altLang="en-US" sz="3200" b="1" dirty="0" smtClean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863B33B-C2C7-4410-AB81-DB51FCE98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914400"/>
            <a:ext cx="7886700" cy="4673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raising civil society concerns at all spaces available,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take a proactive role in follow up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national level, regional level</a:t>
            </a:r>
          </a:p>
          <a:p>
            <a:pPr marL="400050" lvl="1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Send out letters to officials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met (thank you, policy position issued)</a:t>
            </a:r>
          </a:p>
          <a:p>
            <a:pPr marL="400050" lvl="1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-Engage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actively to online consultations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 similar themes (development, trade, role of civil society : calls on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policy coherenc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e)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Monitor ENP implementation: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yearly progress reports (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was possible at previous ENP process) 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Monitor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accountability of EU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 a global actor and partner (development effectiveness, SDGs, humanitarian aid..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.)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ngage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the Structured dialogue with CSO south; including the active participation in the CSO forums south and the consultation process 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Participate in the global partnership forum and the European Development Days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54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>
          <a:xfrm>
            <a:off x="609600" y="152400"/>
            <a:ext cx="7886700" cy="868363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Impact and challenges </a:t>
            </a:r>
            <a:endParaRPr lang="en-US" altLang="en-US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710614" cy="517048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The </a:t>
            </a:r>
            <a:r>
              <a:rPr lang="en-US" altLang="en-US" b="1" dirty="0" smtClean="0"/>
              <a:t>ultimate aim is to influence EU policies and reform inadequate and unfair structures.</a:t>
            </a:r>
            <a:r>
              <a:rPr lang="en-US" altLang="en-US" dirty="0" smtClean="0"/>
              <a:t> </a:t>
            </a:r>
          </a:p>
          <a:p>
            <a:pPr lvl="1" eaLnBrk="1" hangingPunct="1"/>
            <a:r>
              <a:rPr lang="en-US" altLang="en-US" dirty="0" smtClean="0"/>
              <a:t>some positive developments related to the civil society role within the partnership, but this still need a lot of efforts (shrinking space for CSO) </a:t>
            </a:r>
          </a:p>
          <a:p>
            <a:pPr lvl="1" eaLnBrk="1" hangingPunct="1"/>
            <a:r>
              <a:rPr lang="en-US" altLang="en-US" b="1" dirty="0" smtClean="0"/>
              <a:t>There is a clear increase in civil society groups interested in the EU policies at regional and national levels</a:t>
            </a:r>
            <a:r>
              <a:rPr lang="en-US" altLang="en-US" dirty="0" smtClean="0"/>
              <a:t> (ENP implementation, trade and investment agreements and increase of groups that interact with EU Delegations and participate in consultations on social and economic policy-issues. This equally means we have more groups working on significant topics like :social protection, taxation, investment and trade agreements impacts, the role of private sector, employment and informal economy…and so on which is much needed, in order to ensure a shift in development paradigm. </a:t>
            </a:r>
          </a:p>
          <a:p>
            <a:pPr eaLnBrk="1" hangingPunct="1"/>
            <a:r>
              <a:rPr lang="en-US" altLang="en-US" dirty="0" smtClean="0"/>
              <a:t> The main </a:t>
            </a:r>
            <a:r>
              <a:rPr lang="en-US" altLang="en-US" b="1" dirty="0" smtClean="0"/>
              <a:t>challenges</a:t>
            </a:r>
            <a:r>
              <a:rPr lang="en-US" altLang="en-US" dirty="0" smtClean="0"/>
              <a:t> are mainly related to the </a:t>
            </a:r>
            <a:r>
              <a:rPr lang="en-US" altLang="en-US" b="1" dirty="0" smtClean="0"/>
              <a:t>shrinking space for CSOs at country levels.</a:t>
            </a:r>
            <a:r>
              <a:rPr lang="en-US" altLang="en-US" dirty="0" smtClean="0"/>
              <a:t> EU advocacy is an opportunity to raise these challenges, the promotion of private sector without classification and binding human rights standards</a:t>
            </a:r>
          </a:p>
          <a:p>
            <a:pPr eaLnBrk="1" hangingPunct="1"/>
            <a:r>
              <a:rPr lang="en-US" altLang="en-US" b="1" dirty="0" smtClean="0"/>
              <a:t>There is a need to outreach resources: both human and financial resources</a:t>
            </a:r>
            <a:endParaRPr lang="en-US" altLang="en-US" dirty="0" smtClean="0"/>
          </a:p>
          <a:p>
            <a:pPr lvl="1" eaLnBrk="1" hangingPunct="1"/>
            <a:r>
              <a:rPr lang="en-US" altLang="en-US" dirty="0" smtClean="0"/>
              <a:t>Human resources with a deep knowledge of the various Policy frameworks (be it migration, trade, aid…</a:t>
            </a:r>
            <a:r>
              <a:rPr lang="en-US" altLang="en-US" dirty="0" err="1" smtClean="0"/>
              <a:t>etc</a:t>
            </a:r>
            <a:r>
              <a:rPr lang="en-US" altLang="en-US" dirty="0" smtClean="0"/>
              <a:t>) </a:t>
            </a:r>
          </a:p>
          <a:p>
            <a:pPr lvl="1" eaLnBrk="1" hangingPunct="1"/>
            <a:r>
              <a:rPr lang="en-US" altLang="en-US" b="1" dirty="0" smtClean="0"/>
              <a:t>Financial resources—as supporting advocacy is not as popular as ‘capacity-building-trainings’ for many donors.</a:t>
            </a: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4915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25041" y="293691"/>
            <a:ext cx="7886700" cy="955675"/>
          </a:xfrm>
        </p:spPr>
        <p:txBody>
          <a:bodyPr/>
          <a:lstStyle/>
          <a:p>
            <a:pPr eaLnBrk="1" hangingPunct="1"/>
            <a:r>
              <a:rPr lang="en-GB" altLang="en-US" smtClean="0"/>
              <a:t>What next?</a:t>
            </a:r>
            <a:endParaRPr lang="en-US" alt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245" y="1404941"/>
            <a:ext cx="7336631" cy="5272087"/>
          </a:xfrm>
        </p:spPr>
        <p:txBody>
          <a:bodyPr/>
          <a:lstStyle/>
          <a:p>
            <a:pPr eaLnBrk="1" hangingPunct="1"/>
            <a:r>
              <a:rPr lang="en-US" altLang="en-US" smtClean="0"/>
              <a:t>After the organization of six advocacy weeks ANND remains committed to meeting EU officials to raise civil society concerns. And to meet our partners by organizing </a:t>
            </a:r>
            <a:r>
              <a:rPr lang="en-US" altLang="en-US" b="1" smtClean="0"/>
              <a:t>a civil society forum</a:t>
            </a:r>
            <a:r>
              <a:rPr lang="en-US" altLang="en-US" smtClean="0"/>
              <a:t>, to </a:t>
            </a:r>
            <a:r>
              <a:rPr lang="en-US" altLang="en-US" b="1" smtClean="0"/>
              <a:t>enhance solidarity and networking opportunities</a:t>
            </a:r>
            <a:r>
              <a:rPr lang="en-US" altLang="en-US" smtClean="0"/>
              <a:t>, </a:t>
            </a:r>
          </a:p>
          <a:p>
            <a:pPr eaLnBrk="1" hangingPunct="1"/>
            <a:r>
              <a:rPr lang="en-US" altLang="en-US" smtClean="0"/>
              <a:t>As civil society from both shores of the Mediterranean we raised </a:t>
            </a:r>
            <a:r>
              <a:rPr lang="en-US" altLang="en-US" b="1" smtClean="0"/>
              <a:t>similar concerns particularly with respect to promotion of human rights, migration deals, pursuing rights-based development policies and respecting policy coherence for development </a:t>
            </a:r>
            <a:r>
              <a:rPr lang="en-US" altLang="en-US" smtClean="0"/>
              <a:t>in EU external relations. </a:t>
            </a:r>
          </a:p>
          <a:p>
            <a:pPr eaLnBrk="1" hangingPunct="1"/>
            <a:r>
              <a:rPr lang="en-US" altLang="en-US" smtClean="0"/>
              <a:t> Finally, advocacy is a continuous process, it gets results when followed-up closely. </a:t>
            </a:r>
          </a:p>
          <a:p>
            <a:pPr lvl="1" eaLnBrk="1" hangingPunct="1"/>
            <a:r>
              <a:rPr lang="en-US" altLang="en-US" smtClean="0"/>
              <a:t>The follow-up is key to turn advocacy into a tool for enhancing mutual accountability, that EU commits as well within the new ENP. </a:t>
            </a:r>
          </a:p>
          <a:p>
            <a:pPr lvl="1" eaLnBrk="1" hangingPunct="1"/>
            <a:r>
              <a:rPr lang="en-US" altLang="en-US" smtClean="0"/>
              <a:t>It is a key within the new Agenda 2030 framework</a:t>
            </a:r>
          </a:p>
        </p:txBody>
      </p:sp>
    </p:spTree>
    <p:extLst>
      <p:ext uri="{BB962C8B-B14F-4D97-AF65-F5344CB8AC3E}">
        <p14:creationId xmlns:p14="http://schemas.microsoft.com/office/powerpoint/2010/main" val="394206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tr-TR" altLang="en-US" smtClean="0"/>
              <a:t>Thank you!!!</a:t>
            </a:r>
            <a:endParaRPr lang="en-US" altLang="en-US" smtClean="0"/>
          </a:p>
        </p:txBody>
      </p:sp>
      <p:sp>
        <p:nvSpPr>
          <p:cNvPr id="18435" name="İçerik Yer Tutucusu 2"/>
          <p:cNvSpPr>
            <a:spLocks noGrp="1"/>
          </p:cNvSpPr>
          <p:nvPr>
            <p:ph idx="1"/>
          </p:nvPr>
        </p:nvSpPr>
        <p:spPr>
          <a:xfrm>
            <a:off x="747714" y="1635125"/>
            <a:ext cx="6447235" cy="3879850"/>
          </a:xfrm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tr-TR" altLang="en-US" sz="4000" smtClean="0"/>
              <a:t>For more information on ANND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tr-TR" altLang="en-US" sz="4000" smtClean="0">
                <a:hlinkClick r:id="rId2"/>
              </a:rPr>
              <a:t>www.annd.org</a:t>
            </a:r>
            <a:r>
              <a:rPr lang="tr-TR" altLang="en-US" sz="4000" smtClean="0"/>
              <a:t> 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tr-TR" altLang="en-US" sz="2000" smtClean="0"/>
              <a:t>Visit our Facebook page: https://www.facebook.com/www.annd.org</a:t>
            </a:r>
          </a:p>
          <a:p>
            <a:pPr marL="0" indent="0" algn="ctr" eaLnBrk="1" hangingPunct="1">
              <a:buFont typeface="Wingdings 3" pitchFamily="18" charset="2"/>
              <a:buNone/>
            </a:pPr>
            <a:endParaRPr lang="en-US" altLang="en-US" sz="4000" smtClean="0"/>
          </a:p>
        </p:txBody>
      </p:sp>
      <p:pic>
        <p:nvPicPr>
          <p:cNvPr id="18436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020" y="4765675"/>
            <a:ext cx="2409825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20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81000" y="2209800"/>
            <a:ext cx="85344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fr-FR" altLang="en-US" sz="3600" b="1" kern="0" dirty="0" err="1">
                <a:solidFill>
                  <a:srgbClr val="0070C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Reinforcing</a:t>
            </a:r>
            <a:r>
              <a:rPr lang="fr-FR" altLang="en-US" sz="3600" b="1" kern="0" dirty="0">
                <a:solidFill>
                  <a:srgbClr val="0070C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altLang="en-US" sz="3600" b="1" kern="0" dirty="0" err="1">
                <a:solidFill>
                  <a:srgbClr val="0070C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fr-FR" altLang="en-US" sz="3600" b="1" kern="0" dirty="0">
                <a:solidFill>
                  <a:srgbClr val="0070C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EU advocacy</a:t>
            </a:r>
          </a:p>
          <a:p>
            <a:pPr eaLnBrk="1" hangingPunct="1">
              <a:defRPr/>
            </a:pPr>
            <a:endParaRPr lang="fr-FR" altLang="en-US" sz="2400" b="1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en-US" sz="3200" b="1" kern="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altLang="en-US" sz="3200" b="1" i="1" kern="0" dirty="0" err="1">
                <a:latin typeface="Calibri" panose="020F0502020204030204" pitchFamily="34" charset="0"/>
                <a:cs typeface="Arial" panose="020B0604020202020204" pitchFamily="34" charset="0"/>
              </a:rPr>
              <a:t>Adapt</a:t>
            </a:r>
            <a:r>
              <a:rPr lang="fr-FR" altLang="en-US" sz="3200" b="1" i="1" kern="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altLang="en-US" sz="3200" b="1" i="1" kern="0" dirty="0" err="1">
                <a:latin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fr-FR" altLang="en-US" sz="3200" b="1" i="1" kern="0" dirty="0">
                <a:latin typeface="Calibri" panose="020F0502020204030204" pitchFamily="34" charset="0"/>
                <a:cs typeface="Arial" panose="020B0604020202020204" pitchFamily="34" charset="0"/>
              </a:rPr>
              <a:t> message, </a:t>
            </a:r>
          </a:p>
          <a:p>
            <a:pPr eaLnBrk="1" hangingPunct="1">
              <a:defRPr/>
            </a:pPr>
            <a:r>
              <a:rPr lang="fr-FR" altLang="en-US" sz="3200" b="1" i="1" kern="0" dirty="0" err="1">
                <a:latin typeface="Calibri" panose="020F0502020204030204" pitchFamily="34" charset="0"/>
                <a:cs typeface="Arial" panose="020B0604020202020204" pitchFamily="34" charset="0"/>
              </a:rPr>
              <a:t>follow</a:t>
            </a:r>
            <a:r>
              <a:rPr lang="fr-FR" altLang="en-US" sz="3200" b="1" i="1" kern="0" dirty="0">
                <a:latin typeface="Calibri" panose="020F0502020204030204" pitchFamily="34" charset="0"/>
                <a:cs typeface="Arial" panose="020B0604020202020204" pitchFamily="34" charset="0"/>
              </a:rPr>
              <a:t> the advocacy cycle…</a:t>
            </a:r>
          </a:p>
          <a:p>
            <a:pPr eaLnBrk="1" hangingPunct="1">
              <a:defRPr/>
            </a:pPr>
            <a:r>
              <a:rPr lang="fr-FR" altLang="en-US" sz="3200" b="1" i="1" kern="0" dirty="0">
                <a:latin typeface="Calibri" panose="020F0502020204030204" pitchFamily="34" charset="0"/>
                <a:cs typeface="Arial" panose="020B0604020202020204" pitchFamily="34" charset="0"/>
              </a:rPr>
              <a:t>for more </a:t>
            </a:r>
            <a:r>
              <a:rPr lang="fr-FR" altLang="en-US" sz="3200" b="1" i="1" kern="0" dirty="0" err="1">
                <a:latin typeface="Calibri" panose="020F0502020204030204" pitchFamily="34" charset="0"/>
                <a:cs typeface="Arial" panose="020B0604020202020204" pitchFamily="34" charset="0"/>
              </a:rPr>
              <a:t>effectiveness</a:t>
            </a:r>
            <a:r>
              <a:rPr lang="fr-FR" altLang="en-US" sz="3600" b="1" kern="0" dirty="0">
                <a:latin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fr-FR" altLang="en-US" sz="3600" b="1" kern="0" dirty="0">
                <a:latin typeface="Calibri" panose="020F0502020204030204" pitchFamily="34" charset="0"/>
                <a:cs typeface="Arial" panose="020B0604020202020204" pitchFamily="34" charset="0"/>
              </a:rPr>
            </a:br>
            <a:endParaRPr lang="fr-FR" altLang="en-US" sz="3600" b="1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8600"/>
            <a:ext cx="216376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81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295400"/>
            <a:ext cx="7772400" cy="45545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BE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lang="fr-BE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BE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does</a:t>
            </a:r>
            <a:r>
              <a:rPr lang="fr-BE" sz="3200" b="1" dirty="0">
                <a:latin typeface="Calibri" panose="020F0502020204030204" pitchFamily="34" charset="0"/>
                <a:cs typeface="Calibri" panose="020F0502020204030204" pitchFamily="34" charset="0"/>
              </a:rPr>
              <a:t> ‘advocacy’ </a:t>
            </a:r>
            <a:r>
              <a:rPr lang="fr-BE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mean</a:t>
            </a:r>
            <a:r>
              <a:rPr lang="fr-BE" sz="32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fr-BE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fr-B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fr-B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fr-BE" sz="2800" dirty="0">
                <a:latin typeface="Calibri" panose="020F0502020204030204" pitchFamily="34" charset="0"/>
                <a:cs typeface="Calibri" panose="020F0502020204030204" pitchFamily="34" charset="0"/>
              </a:rPr>
              <a:t>Broad </a:t>
            </a:r>
            <a:r>
              <a:rPr lang="fr-B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definition</a:t>
            </a:r>
            <a:r>
              <a:rPr lang="fr-BE" sz="2800" dirty="0"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</a:p>
          <a:p>
            <a:pPr lvl="1">
              <a:defRPr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2800" i="1" dirty="0">
                <a:latin typeface="Calibri" panose="020F0502020204030204" pitchFamily="34" charset="0"/>
                <a:cs typeface="Calibri" panose="020F0502020204030204" pitchFamily="34" charset="0"/>
              </a:rPr>
              <a:t>The act of pleading or arguing in favour of something, such as a cause, idea, or policy.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fr-B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fr-BE" sz="2800" dirty="0">
                <a:latin typeface="Calibri" panose="020F0502020204030204" pitchFamily="34" charset="0"/>
                <a:cs typeface="Calibri" panose="020F0502020204030204" pitchFamily="34" charset="0"/>
              </a:rPr>
              <a:t>Narrow </a:t>
            </a:r>
            <a:r>
              <a:rPr lang="fr-B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definition</a:t>
            </a:r>
            <a:r>
              <a:rPr lang="fr-BE" sz="2800" dirty="0">
                <a:latin typeface="Calibri" panose="020F0502020204030204" pitchFamily="34" charset="0"/>
                <a:cs typeface="Calibri" panose="020F0502020204030204" pitchFamily="34" charset="0"/>
              </a:rPr>
              <a:t> =</a:t>
            </a:r>
          </a:p>
          <a:p>
            <a:pPr lvl="1">
              <a:defRPr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2800" i="1" dirty="0">
                <a:latin typeface="Calibri" panose="020F0502020204030204" pitchFamily="34" charset="0"/>
                <a:cs typeface="Calibri" panose="020F0502020204030204" pitchFamily="34" charset="0"/>
              </a:rPr>
              <a:t>Process aimed at influencing decision-makers towards one’s goals and viewpoints, with tangible impact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.”</a:t>
            </a:r>
          </a:p>
        </p:txBody>
      </p:sp>
      <p:pic>
        <p:nvPicPr>
          <p:cNvPr id="409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0"/>
            <a:ext cx="2895600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5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sz="3200" b="1" smtClean="0">
                <a:latin typeface="Calibri" panose="020F0502020204030204" pitchFamily="34" charset="0"/>
              </a:rPr>
              <a:t>The basics</a:t>
            </a:r>
            <a:endParaRPr lang="en-GB" altLang="en-US" sz="3200" b="1" smtClean="0">
              <a:latin typeface="Calibri" panose="020F050202020403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0" y="1752600"/>
          <a:ext cx="7467600" cy="3916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9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899" y="1190192"/>
            <a:ext cx="753427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142998" y="533400"/>
            <a:ext cx="6950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BE" altLang="fr-FR" sz="2800" b="1" dirty="0">
                <a:latin typeface="Calibri" panose="020F0502020204030204" pitchFamily="34" charset="0"/>
                <a:cs typeface="Calibri" panose="020F0502020204030204" pitchFamily="34" charset="0"/>
              </a:rPr>
              <a:t>How </a:t>
            </a:r>
            <a:r>
              <a:rPr lang="fr-BE" altLang="fr-FR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would</a:t>
            </a:r>
            <a:r>
              <a:rPr lang="fr-BE" altLang="fr-FR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BE" altLang="fr-FR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fr-BE" altLang="fr-FR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BE" altLang="fr-FR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describe</a:t>
            </a:r>
            <a:r>
              <a:rPr lang="fr-BE" altLang="fr-FR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BE" altLang="fr-FR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fr-BE" altLang="fr-FR" sz="28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6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tephenliddell.files.wordpress.com/2012/09/world-ma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3"/>
            <a:ext cx="4173538" cy="249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http://danutm.files.wordpress.com/2010/01/petersworldma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" t="-2" r="15134" b="11517"/>
          <a:stretch>
            <a:fillRect/>
          </a:stretch>
        </p:blipFill>
        <p:spPr bwMode="auto">
          <a:xfrm>
            <a:off x="4349895" y="23813"/>
            <a:ext cx="43434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8" descr="http://flourish.org/upsidedownmap/hobodyer-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81" r="53" b="-710"/>
          <a:stretch>
            <a:fillRect/>
          </a:stretch>
        </p:blipFill>
        <p:spPr bwMode="auto">
          <a:xfrm>
            <a:off x="3849832" y="3423948"/>
            <a:ext cx="53435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AutoShape 10" descr="https://encrypted-tbn1.gstatic.com/images?q=tbn:ANd9GcTyNxds3vSeeZFjD_86AJAfEdan7NLDGyTMfUBPmJIO4NwZvld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pic>
        <p:nvPicPr>
          <p:cNvPr id="7174" name="Picture 12" descr="http://www.learnwebmapping.com/wp-content/uploads/2012/01/Dymaxion_map_unfolded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479386"/>
            <a:ext cx="487362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965411"/>
            <a:ext cx="25733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97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33400" y="381000"/>
            <a:ext cx="84582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z="2800" b="1" kern="0" dirty="0">
                <a:latin typeface="Calibri" panose="020F0502020204030204" pitchFamily="34" charset="0"/>
              </a:rPr>
              <a:t>Steps in planning an advocacy roadmap</a:t>
            </a:r>
          </a:p>
        </p:txBody>
      </p:sp>
      <p:pic>
        <p:nvPicPr>
          <p:cNvPr id="9219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4"/>
          <a:stretch>
            <a:fillRect/>
          </a:stretch>
        </p:blipFill>
        <p:spPr bwMode="auto">
          <a:xfrm>
            <a:off x="0" y="1219200"/>
            <a:ext cx="9123363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99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762000" y="2209800"/>
            <a:ext cx="8229600" cy="4241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 err="1">
                <a:latin typeface="Calibri" panose="020F0502020204030204" pitchFamily="34" charset="0"/>
              </a:rPr>
              <a:t>Maintain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regular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 contacts </a:t>
            </a:r>
            <a:r>
              <a:rPr lang="fr-FR" altLang="en-US" sz="3000" dirty="0" err="1">
                <a:latin typeface="Calibri" panose="020F0502020204030204" pitchFamily="34" charset="0"/>
              </a:rPr>
              <a:t>with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dirty="0" err="1">
                <a:latin typeface="Calibri" panose="020F0502020204030204" pitchFamily="34" charset="0"/>
              </a:rPr>
              <a:t>your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dirty="0" err="1">
                <a:latin typeface="Calibri" panose="020F0502020204030204" pitchFamily="34" charset="0"/>
              </a:rPr>
              <a:t>interlocutors</a:t>
            </a:r>
            <a:endParaRPr lang="fr-FR" altLang="en-US" sz="3000" dirty="0"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 err="1">
                <a:latin typeface="Calibri" panose="020F0502020204030204" pitchFamily="34" charset="0"/>
              </a:rPr>
              <a:t>Identify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allies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dirty="0" err="1">
                <a:latin typeface="Calibri" panose="020F0502020204030204" pitchFamily="34" charset="0"/>
              </a:rPr>
              <a:t>among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dirty="0" err="1">
                <a:latin typeface="Calibri" panose="020F0502020204030204" pitchFamily="34" charset="0"/>
              </a:rPr>
              <a:t>your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dirty="0" err="1">
                <a:latin typeface="Calibri" panose="020F0502020204030204" pitchFamily="34" charset="0"/>
              </a:rPr>
              <a:t>targets</a:t>
            </a:r>
            <a:endParaRPr lang="fr-FR" altLang="en-US" sz="3000" dirty="0"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>
                <a:latin typeface="Calibri" panose="020F0502020204030204" pitchFamily="34" charset="0"/>
              </a:rPr>
              <a:t>Target 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the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closest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authorities</a:t>
            </a:r>
            <a:endParaRPr lang="fr-FR" altLang="en-US" sz="3000" b="1" dirty="0">
              <a:solidFill>
                <a:srgbClr val="F5750B"/>
              </a:solidFill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b="1" dirty="0" err="1">
                <a:latin typeface="Calibri" panose="020F0502020204030204" pitchFamily="34" charset="0"/>
              </a:rPr>
              <a:t>Act</a:t>
            </a:r>
            <a:r>
              <a:rPr lang="fr-FR" altLang="en-US" sz="3000" b="1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in a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timely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manner</a:t>
            </a:r>
            <a:endParaRPr lang="fr-FR" altLang="en-US" sz="3000" b="1" dirty="0">
              <a:solidFill>
                <a:srgbClr val="F5750B"/>
              </a:solidFill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 err="1">
                <a:latin typeface="Calibri" panose="020F0502020204030204" pitchFamily="34" charset="0"/>
              </a:rPr>
              <a:t>Refer</a:t>
            </a:r>
            <a:r>
              <a:rPr lang="fr-FR" altLang="en-US" sz="3000" dirty="0">
                <a:latin typeface="Calibri" panose="020F0502020204030204" pitchFamily="34" charset="0"/>
              </a:rPr>
              <a:t> to relevant 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official documents</a:t>
            </a:r>
            <a:endParaRPr lang="fr-FR" altLang="en-US" sz="3000" dirty="0"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>
                <a:latin typeface="Calibri" panose="020F0502020204030204" pitchFamily="34" charset="0"/>
              </a:rPr>
              <a:t>Be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specific</a:t>
            </a:r>
            <a:endParaRPr lang="fr-FR" altLang="en-US" sz="3000" b="1" dirty="0">
              <a:solidFill>
                <a:srgbClr val="F5750B"/>
              </a:solidFill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Adapt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 </a:t>
            </a:r>
            <a:r>
              <a:rPr lang="fr-FR" altLang="en-US" sz="3000" dirty="0">
                <a:latin typeface="Calibri" panose="020F0502020204030204" pitchFamily="34" charset="0"/>
              </a:rPr>
              <a:t>information</a:t>
            </a: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 err="1">
                <a:latin typeface="Calibri" panose="020F0502020204030204" pitchFamily="34" charset="0"/>
              </a:rPr>
              <a:t>Form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coalitions</a:t>
            </a: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b="1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 err="1">
                <a:latin typeface="Calibri" panose="020F0502020204030204" pitchFamily="34" charset="0"/>
              </a:rPr>
              <a:t>Follow</a:t>
            </a:r>
            <a:r>
              <a:rPr lang="fr-FR" altLang="en-US" sz="3000" b="1" dirty="0">
                <a:latin typeface="Calibri" panose="020F0502020204030204" pitchFamily="34" charset="0"/>
              </a:rPr>
              <a:t> up!</a:t>
            </a:r>
          </a:p>
          <a:p>
            <a:pPr marL="514350" indent="-514350">
              <a:buFontTx/>
              <a:buAutoNum type="arabicPeriod"/>
              <a:defRPr/>
            </a:pPr>
            <a:endParaRPr lang="en-GB" altLang="en-US" dirty="0"/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2438400" y="260350"/>
            <a:ext cx="541020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en-US" sz="3500" b="1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en-US" sz="36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024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21526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ristal">
  <a:themeElements>
    <a:clrScheme name="Kırmızı Turuncu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Kristal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istal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1517</Words>
  <Application>Microsoft Office PowerPoint</Application>
  <PresentationFormat>Affichage à l'écran (4:3)</PresentationFormat>
  <Paragraphs>139</Paragraphs>
  <Slides>28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28</vt:i4>
      </vt:variant>
    </vt:vector>
  </HeadingPairs>
  <TitlesOfParts>
    <vt:vector size="30" baseType="lpstr">
      <vt:lpstr>Office Theme</vt:lpstr>
      <vt:lpstr>Kristal</vt:lpstr>
      <vt:lpstr>Présentation PowerPoint</vt:lpstr>
      <vt:lpstr>Sharing experiences of  advocacy to the EU:   by EuroMed Rights, and ANND</vt:lpstr>
      <vt:lpstr>Présentation PowerPoint</vt:lpstr>
      <vt:lpstr>Présentation PowerPoint</vt:lpstr>
      <vt:lpstr>The basics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Who to contact at EU level?</vt:lpstr>
      <vt:lpstr>Lessons learnt when advocating towards the EU</vt:lpstr>
      <vt:lpstr>Présentation PowerPoint</vt:lpstr>
      <vt:lpstr>Who is ANND and what are the objectives?</vt:lpstr>
      <vt:lpstr>EU is one of the most significant partners of the Arab region</vt:lpstr>
      <vt:lpstr>Présentation PowerPoint</vt:lpstr>
      <vt:lpstr>Post-Arab Spring </vt:lpstr>
      <vt:lpstr>Quotations reflecting personal assessments</vt:lpstr>
      <vt:lpstr>Samir Aita  2016 ANND EU advocacy delegation member  (Président du Cercle des Economistes Arabes et Président de l'association "Démocratie et Entraide en Syrie, Ghosn Zeitoun)</vt:lpstr>
      <vt:lpstr>Firas Jaber- Palestine- Al Marsad 2015 ANND EU advocacy delegation member </vt:lpstr>
      <vt:lpstr>Ahmad Awad-Jordan-Phenix Center for Economic and Informatics Studies  2015 ANND EU advocacy delegation member</vt:lpstr>
      <vt:lpstr>How Advocacy can be successful? Lessons learned </vt:lpstr>
      <vt:lpstr>Présentation PowerPoint</vt:lpstr>
      <vt:lpstr>Success of advocacy: Follow up</vt:lpstr>
      <vt:lpstr>Impact and challenges </vt:lpstr>
      <vt:lpstr>What next?</vt:lpstr>
      <vt:lpstr>Thank you!!!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RICKLIN Laetitia (NEAR)</dc:creator>
  <cp:lastModifiedBy>Marie</cp:lastModifiedBy>
  <cp:revision>61</cp:revision>
  <dcterms:created xsi:type="dcterms:W3CDTF">2006-08-16T00:00:00Z</dcterms:created>
  <dcterms:modified xsi:type="dcterms:W3CDTF">2017-08-01T17:47:59Z</dcterms:modified>
</cp:coreProperties>
</file>