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34" r:id="rId2"/>
    <p:sldId id="316" r:id="rId3"/>
    <p:sldId id="460" r:id="rId4"/>
    <p:sldId id="461" r:id="rId5"/>
    <p:sldId id="462" r:id="rId6"/>
    <p:sldId id="463" r:id="rId7"/>
    <p:sldId id="4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>
      <p:cViewPr>
        <p:scale>
          <a:sx n="118" d="100"/>
          <a:sy n="118" d="100"/>
        </p:scale>
        <p:origin x="235" y="8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2861F-C5F4-4164-8317-32600078C935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22987-2BE9-421B-89EE-9DC27EB9670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792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11CD8CE-2903-477B-85A8-004D0208C541}" type="slidenum">
              <a:rPr lang="en-GB" altLang="en-US" smtClean="0">
                <a:solidFill>
                  <a:prstClr val="black"/>
                </a:solidFill>
                <a:latin typeface="Candara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en-GB" altLang="en-US" smtClean="0">
              <a:solidFill>
                <a:prstClr val="black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591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59581"/>
            <a:ext cx="4419601" cy="56109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751" y="2590801"/>
            <a:ext cx="3910377" cy="4273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177"/>
            <a:ext cx="2496703" cy="154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44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612" y="3810000"/>
            <a:ext cx="2794526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381000" y="1524000"/>
            <a:ext cx="7848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sz="3600" i="0" dirty="0">
                <a:solidFill>
                  <a:schemeClr val="accent6">
                    <a:lumMod val="75000"/>
                  </a:schemeClr>
                </a:solidFill>
              </a:rPr>
              <a:t>Working with </a:t>
            </a:r>
            <a:r>
              <a:rPr lang="en-GB" sz="3600" i="0" dirty="0" smtClean="0">
                <a:solidFill>
                  <a:schemeClr val="accent6">
                    <a:lumMod val="75000"/>
                  </a:schemeClr>
                </a:solidFill>
              </a:rPr>
              <a:t>civil society </a:t>
            </a:r>
            <a:r>
              <a:rPr lang="en-GB" sz="3600" i="0" dirty="0">
                <a:solidFill>
                  <a:schemeClr val="accent6">
                    <a:lumMod val="75000"/>
                  </a:schemeClr>
                </a:solidFill>
              </a:rPr>
              <a:t>at Regional level</a:t>
            </a:r>
            <a:endParaRPr lang="en-GB" altLang="en-US" sz="3600" i="0" dirty="0">
              <a:solidFill>
                <a:schemeClr val="accent6">
                  <a:lumMod val="75000"/>
                </a:schemeClr>
              </a:solidFill>
              <a:latin typeface="Candara" pitchFamily="34" charset="0"/>
            </a:endParaRPr>
          </a:p>
        </p:txBody>
      </p:sp>
      <p:sp>
        <p:nvSpPr>
          <p:cNvPr id="3077" name="Rectangle 2"/>
          <p:cNvSpPr>
            <a:spLocks noChangeArrowheads="1"/>
          </p:cNvSpPr>
          <p:nvPr/>
        </p:nvSpPr>
        <p:spPr bwMode="auto">
          <a:xfrm>
            <a:off x="381000" y="2843431"/>
            <a:ext cx="845820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None/>
            </a:pPr>
            <a:r>
              <a:rPr lang="en-GB" sz="1800" dirty="0" smtClean="0"/>
              <a:t>Irene </a:t>
            </a:r>
            <a:r>
              <a:rPr lang="en-GB" sz="1800" dirty="0" err="1" smtClean="0"/>
              <a:t>Mingasson</a:t>
            </a:r>
            <a:r>
              <a:rPr lang="en-GB" sz="1800" dirty="0" smtClean="0"/>
              <a:t>, Head of Unit, Regional programmes NEAR B2, </a:t>
            </a:r>
            <a:r>
              <a:rPr lang="en-GB" sz="1800" b="1" dirty="0" smtClean="0"/>
              <a:t>European Commission</a:t>
            </a:r>
            <a:endParaRPr lang="en-US" sz="1800" dirty="0" smtClean="0"/>
          </a:p>
          <a:p>
            <a:endParaRPr lang="en-GB" sz="1800" dirty="0" smtClean="0"/>
          </a:p>
          <a:p>
            <a:pPr>
              <a:buNone/>
            </a:pPr>
            <a:r>
              <a:rPr lang="en-GB" sz="1800" dirty="0" err="1" smtClean="0"/>
              <a:t>Rosamaria</a:t>
            </a:r>
            <a:r>
              <a:rPr lang="en-GB" sz="1800" dirty="0" smtClean="0"/>
              <a:t> </a:t>
            </a:r>
            <a:r>
              <a:rPr lang="en-GB" sz="1800" dirty="0" err="1" smtClean="0"/>
              <a:t>Gili</a:t>
            </a:r>
            <a:r>
              <a:rPr lang="en-US" sz="1800" dirty="0" smtClean="0"/>
              <a:t>, </a:t>
            </a:r>
            <a:r>
              <a:rPr lang="en-GB" sz="1800" dirty="0" smtClean="0"/>
              <a:t>Head </a:t>
            </a:r>
            <a:r>
              <a:rPr lang="en-GB" sz="1800" dirty="0"/>
              <a:t>of Division MENA 4, </a:t>
            </a:r>
            <a:r>
              <a:rPr lang="en-GB" sz="1800" b="1" dirty="0" smtClean="0"/>
              <a:t>EEAS</a:t>
            </a:r>
          </a:p>
          <a:p>
            <a:endParaRPr lang="en-US" sz="1800" dirty="0"/>
          </a:p>
          <a:p>
            <a:r>
              <a:rPr lang="en-GB" sz="1800" dirty="0" err="1">
                <a:solidFill>
                  <a:schemeClr val="bg2">
                    <a:lumMod val="25000"/>
                  </a:schemeClr>
                </a:solidFill>
              </a:rPr>
              <a:t>Meriem</a:t>
            </a:r>
            <a:r>
              <a:rPr lang="en-GB" sz="18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1800" dirty="0" smtClean="0">
                <a:solidFill>
                  <a:schemeClr val="bg2">
                    <a:lumMod val="25000"/>
                  </a:schemeClr>
                </a:solidFill>
              </a:rPr>
              <a:t>El </a:t>
            </a:r>
            <a:r>
              <a:rPr lang="en-GB" sz="1800" dirty="0" err="1" smtClean="0">
                <a:solidFill>
                  <a:schemeClr val="bg2">
                    <a:lumMod val="25000"/>
                  </a:schemeClr>
                </a:solidFill>
              </a:rPr>
              <a:t>Hilali</a:t>
            </a:r>
            <a:r>
              <a:rPr lang="en-GB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r>
              <a:rPr lang="en-GB" sz="1800" b="1" dirty="0" smtClean="0">
                <a:solidFill>
                  <a:schemeClr val="bg2">
                    <a:lumMod val="25000"/>
                  </a:schemeClr>
                </a:solidFill>
              </a:rPr>
              <a:t>Union </a:t>
            </a:r>
            <a:r>
              <a:rPr lang="en-GB" sz="1800" b="1" dirty="0">
                <a:solidFill>
                  <a:schemeClr val="bg2">
                    <a:lumMod val="25000"/>
                  </a:schemeClr>
                </a:solidFill>
              </a:rPr>
              <a:t>for the Mediterranean (</a:t>
            </a:r>
            <a:r>
              <a:rPr lang="en-GB" sz="1800" b="1" dirty="0" err="1">
                <a:solidFill>
                  <a:schemeClr val="bg2">
                    <a:lumMod val="25000"/>
                  </a:schemeClr>
                </a:solidFill>
              </a:rPr>
              <a:t>UfM</a:t>
            </a:r>
            <a:r>
              <a:rPr lang="en-GB" sz="1800" b="1" dirty="0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en-US" sz="18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1800" dirty="0" smtClean="0">
                <a:solidFill>
                  <a:schemeClr val="bg2">
                    <a:lumMod val="25000"/>
                  </a:schemeClr>
                </a:solidFill>
              </a:rPr>
              <a:t>Paul Walton and Young Med Voices</a:t>
            </a:r>
            <a:endParaRPr lang="en-US" sz="18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1800" b="1" dirty="0" smtClean="0">
                <a:solidFill>
                  <a:schemeClr val="bg2">
                    <a:lumMod val="25000"/>
                  </a:schemeClr>
                </a:solidFill>
              </a:rPr>
              <a:t>Anna </a:t>
            </a:r>
            <a:r>
              <a:rPr lang="en-GB" sz="1800" b="1" dirty="0" err="1">
                <a:solidFill>
                  <a:schemeClr val="bg2">
                    <a:lumMod val="25000"/>
                  </a:schemeClr>
                </a:solidFill>
              </a:rPr>
              <a:t>Lindh</a:t>
            </a:r>
            <a:r>
              <a:rPr lang="en-GB" sz="1800" b="1" dirty="0">
                <a:solidFill>
                  <a:schemeClr val="bg2">
                    <a:lumMod val="25000"/>
                  </a:schemeClr>
                </a:solidFill>
              </a:rPr>
              <a:t> Foundation (ALF</a:t>
            </a:r>
            <a:r>
              <a:rPr lang="en-GB" sz="1800" b="1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en-US" sz="1800" dirty="0"/>
          </a:p>
          <a:p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</a:rPr>
              <a:t>Moderator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Maurice </a:t>
            </a:r>
            <a:r>
              <a:rPr lang="en-GB" sz="1800" dirty="0" err="1" smtClean="0">
                <a:solidFill>
                  <a:schemeClr val="accent6">
                    <a:lumMod val="75000"/>
                  </a:schemeClr>
                </a:solidFill>
              </a:rPr>
              <a:t>Claassens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GB" sz="1800" b="1" dirty="0" smtClean="0">
                <a:solidFill>
                  <a:schemeClr val="accent6">
                    <a:lumMod val="75000"/>
                  </a:schemeClr>
                </a:solidFill>
              </a:rPr>
              <a:t>SOLIDAR</a:t>
            </a:r>
            <a:endParaRPr lang="en-GB" altLang="en-US" sz="1800" i="0" dirty="0">
              <a:solidFill>
                <a:schemeClr val="accent6">
                  <a:lumMod val="75000"/>
                </a:schemeClr>
              </a:solidFill>
              <a:latin typeface="Candara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177"/>
            <a:ext cx="2237715" cy="1383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6464300"/>
            <a:ext cx="914400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7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A- ALF Logo 14 10 20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11052"/>
            <a:ext cx="2090825" cy="80172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685800" y="2011030"/>
            <a:ext cx="8009746" cy="26986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dirty="0" smtClean="0">
                <a:solidFill>
                  <a:schemeClr val="accent5">
                    <a:lumMod val="50000"/>
                  </a:schemeClr>
                </a:solidFill>
                <a:latin typeface="Open Sans"/>
                <a:cs typeface="Open Sans"/>
              </a:rPr>
              <a:t>ALF PRESENTATION TO THE CS FORUM 2017</a:t>
            </a:r>
          </a:p>
          <a:p>
            <a:endParaRPr lang="es-ES" sz="2400" dirty="0" smtClean="0">
              <a:solidFill>
                <a:schemeClr val="accent5">
                  <a:lumMod val="50000"/>
                </a:schemeClr>
              </a:solidFill>
              <a:latin typeface="Open Sans"/>
              <a:cs typeface="Open Sans"/>
            </a:endParaRPr>
          </a:p>
          <a:p>
            <a:r>
              <a:rPr lang="es-ES" sz="2000" dirty="0" err="1" smtClean="0">
                <a:solidFill>
                  <a:schemeClr val="accent6">
                    <a:lumMod val="75000"/>
                  </a:schemeClr>
                </a:solidFill>
                <a:latin typeface="Open Sans"/>
                <a:cs typeface="Open Sans"/>
              </a:rPr>
              <a:t>Brussels</a:t>
            </a:r>
            <a:r>
              <a:rPr lang="es-ES" sz="2000" dirty="0" smtClean="0">
                <a:solidFill>
                  <a:schemeClr val="accent6">
                    <a:lumMod val="75000"/>
                  </a:schemeClr>
                </a:solidFill>
                <a:latin typeface="Open Sans"/>
                <a:cs typeface="Open Sans"/>
              </a:rPr>
              <a:t>, 10 </a:t>
            </a:r>
            <a:r>
              <a:rPr lang="es-ES" sz="2000" dirty="0" err="1" smtClean="0">
                <a:solidFill>
                  <a:schemeClr val="accent6">
                    <a:lumMod val="75000"/>
                  </a:schemeClr>
                </a:solidFill>
                <a:latin typeface="Open Sans"/>
                <a:cs typeface="Open Sans"/>
              </a:rPr>
              <a:t>July</a:t>
            </a:r>
            <a:r>
              <a:rPr lang="es-ES" sz="2000" dirty="0" smtClean="0">
                <a:solidFill>
                  <a:schemeClr val="accent6">
                    <a:lumMod val="75000"/>
                  </a:schemeClr>
                </a:solidFill>
                <a:latin typeface="Open Sans"/>
                <a:cs typeface="Open Sans"/>
              </a:rPr>
              <a:t> 2017</a:t>
            </a:r>
          </a:p>
          <a:p>
            <a:endParaRPr lang="es-ES" sz="2400" dirty="0" smtClean="0">
              <a:solidFill>
                <a:schemeClr val="accent6">
                  <a:lumMod val="75000"/>
                </a:schemeClr>
              </a:solidFill>
              <a:latin typeface="Open Sans"/>
              <a:cs typeface="Open Sans"/>
            </a:endParaRPr>
          </a:p>
        </p:txBody>
      </p:sp>
      <p:pic>
        <p:nvPicPr>
          <p:cNvPr id="9" name="Imagen 8" descr="EU 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783042"/>
            <a:ext cx="1027202" cy="68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09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/>
          <p:cNvCxnSpPr/>
          <p:nvPr/>
        </p:nvCxnSpPr>
        <p:spPr>
          <a:xfrm>
            <a:off x="1809506" y="315094"/>
            <a:ext cx="0" cy="54071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FA- ALF Logo 14 10 20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00" y="326221"/>
            <a:ext cx="1381125" cy="52959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906526" y="315094"/>
            <a:ext cx="6961028" cy="520897"/>
          </a:xfrm>
        </p:spPr>
        <p:txBody>
          <a:bodyPr>
            <a:normAutofit/>
          </a:bodyPr>
          <a:lstStyle/>
          <a:p>
            <a:pPr algn="l"/>
            <a:r>
              <a:rPr lang="es-ES" sz="1800" dirty="0" smtClean="0">
                <a:solidFill>
                  <a:schemeClr val="accent5">
                    <a:lumMod val="50000"/>
                  </a:schemeClr>
                </a:solidFill>
                <a:latin typeface="Open Sans"/>
                <a:cs typeface="Open Sans"/>
              </a:rPr>
              <a:t>TRENDS RESEARCH AND VOICE</a:t>
            </a:r>
            <a:endParaRPr lang="es-ES" sz="1800" dirty="0">
              <a:solidFill>
                <a:schemeClr val="accent5">
                  <a:lumMod val="50000"/>
                </a:schemeClr>
              </a:solidFill>
              <a:latin typeface="Open Sans"/>
              <a:cs typeface="Open Sans"/>
            </a:endParaRPr>
          </a:p>
        </p:txBody>
      </p:sp>
      <p:pic>
        <p:nvPicPr>
          <p:cNvPr id="3" name="Imagen 2" descr="Trends_Graphic_01-01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4"/>
          <a:stretch/>
        </p:blipFill>
        <p:spPr>
          <a:xfrm>
            <a:off x="755576" y="1095531"/>
            <a:ext cx="8401865" cy="577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38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/>
          <p:cNvCxnSpPr/>
          <p:nvPr/>
        </p:nvCxnSpPr>
        <p:spPr>
          <a:xfrm>
            <a:off x="1809506" y="315094"/>
            <a:ext cx="0" cy="54071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FA- ALF Logo 14 10 20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00" y="326221"/>
            <a:ext cx="1381125" cy="52959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906526" y="315094"/>
            <a:ext cx="6961028" cy="520897"/>
          </a:xfrm>
        </p:spPr>
        <p:txBody>
          <a:bodyPr>
            <a:normAutofit/>
          </a:bodyPr>
          <a:lstStyle/>
          <a:p>
            <a:pPr algn="l"/>
            <a:r>
              <a:rPr lang="es-ES" sz="1800" dirty="0" smtClean="0">
                <a:solidFill>
                  <a:schemeClr val="accent5">
                    <a:lumMod val="50000"/>
                  </a:schemeClr>
                </a:solidFill>
                <a:latin typeface="Open Sans"/>
                <a:cs typeface="Open Sans"/>
              </a:rPr>
              <a:t>TRENDS RESEARCH AND VOICE</a:t>
            </a:r>
            <a:endParaRPr lang="es-ES" sz="1800" dirty="0">
              <a:solidFill>
                <a:schemeClr val="accent5">
                  <a:lumMod val="50000"/>
                </a:schemeClr>
              </a:solidFill>
              <a:latin typeface="Open Sans"/>
              <a:cs typeface="Open Sans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11888" y="1066249"/>
            <a:ext cx="81079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5">
                    <a:lumMod val="50000"/>
                  </a:schemeClr>
                </a:solidFill>
                <a:latin typeface="Open Sans"/>
                <a:cs typeface="Open Sans"/>
              </a:rPr>
              <a:t>Investment in 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latin typeface="Open Sans"/>
                <a:cs typeface="Open Sans"/>
              </a:rPr>
              <a:t>youth-led initiative</a:t>
            </a:r>
            <a:r>
              <a:rPr lang="en-GB" sz="2000" dirty="0" smtClean="0">
                <a:solidFill>
                  <a:schemeClr val="accent5">
                    <a:lumMod val="50000"/>
                  </a:schemeClr>
                </a:solidFill>
                <a:latin typeface="Open Sans"/>
                <a:cs typeface="Open Sans"/>
              </a:rPr>
              <a:t> and education</a:t>
            </a:r>
          </a:p>
        </p:txBody>
      </p:sp>
      <p:pic>
        <p:nvPicPr>
          <p:cNvPr id="3" name="Imagen 2" descr="Trends_Graphic_02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967" y="1700809"/>
            <a:ext cx="7311590" cy="515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49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/>
          <p:cNvCxnSpPr/>
          <p:nvPr/>
        </p:nvCxnSpPr>
        <p:spPr>
          <a:xfrm>
            <a:off x="1809506" y="315094"/>
            <a:ext cx="0" cy="54071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FA- ALF Logo 14 10 20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00" y="326221"/>
            <a:ext cx="1381125" cy="52959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906526" y="315094"/>
            <a:ext cx="6961028" cy="520897"/>
          </a:xfrm>
        </p:spPr>
        <p:txBody>
          <a:bodyPr>
            <a:normAutofit/>
          </a:bodyPr>
          <a:lstStyle/>
          <a:p>
            <a:pPr algn="l"/>
            <a:r>
              <a:rPr lang="es-ES" sz="1800" dirty="0" smtClean="0">
                <a:solidFill>
                  <a:schemeClr val="accent5">
                    <a:lumMod val="50000"/>
                  </a:schemeClr>
                </a:solidFill>
                <a:latin typeface="Open Sans"/>
                <a:cs typeface="Open Sans"/>
              </a:rPr>
              <a:t>TRENDS RESEARCH AND VOICE</a:t>
            </a:r>
            <a:endParaRPr lang="es-ES" sz="1800" dirty="0">
              <a:solidFill>
                <a:schemeClr val="accent5">
                  <a:lumMod val="50000"/>
                </a:schemeClr>
              </a:solidFill>
              <a:latin typeface="Open Sans"/>
              <a:cs typeface="Open Sans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11888" y="1055239"/>
            <a:ext cx="81079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rgbClr val="E46C0A"/>
                </a:solidFill>
                <a:latin typeface="Open Sans"/>
                <a:cs typeface="Open Sans"/>
              </a:rPr>
              <a:t>Migration</a:t>
            </a:r>
            <a:r>
              <a:rPr lang="en-GB" sz="2000" dirty="0" smtClean="0">
                <a:solidFill>
                  <a:schemeClr val="accent5">
                    <a:lumMod val="50000"/>
                  </a:schemeClr>
                </a:solidFill>
                <a:latin typeface="Open Sans"/>
                <a:cs typeface="Open Sans"/>
              </a:rPr>
              <a:t>: an issue but not the most important</a:t>
            </a:r>
          </a:p>
        </p:txBody>
      </p:sp>
      <p:pic>
        <p:nvPicPr>
          <p:cNvPr id="3" name="Imagen 2" descr="Trends_Graphic_03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70" y="1591741"/>
            <a:ext cx="7467366" cy="526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64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/>
          <p:cNvCxnSpPr/>
          <p:nvPr/>
        </p:nvCxnSpPr>
        <p:spPr>
          <a:xfrm>
            <a:off x="1809506" y="315094"/>
            <a:ext cx="0" cy="54071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FA- ALF Logo 14 10 20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00" y="326221"/>
            <a:ext cx="1381125" cy="52959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906526" y="315094"/>
            <a:ext cx="6961028" cy="520897"/>
          </a:xfrm>
        </p:spPr>
        <p:txBody>
          <a:bodyPr>
            <a:normAutofit/>
          </a:bodyPr>
          <a:lstStyle/>
          <a:p>
            <a:pPr algn="l"/>
            <a:r>
              <a:rPr lang="es-ES" sz="1800" dirty="0" smtClean="0">
                <a:solidFill>
                  <a:schemeClr val="accent5">
                    <a:lumMod val="50000"/>
                  </a:schemeClr>
                </a:solidFill>
                <a:latin typeface="Open Sans"/>
                <a:cs typeface="Open Sans"/>
              </a:rPr>
              <a:t>TRENDS RESEARCH AND VOICE</a:t>
            </a:r>
            <a:endParaRPr lang="es-ES" sz="1800" dirty="0">
              <a:solidFill>
                <a:schemeClr val="accent5">
                  <a:lumMod val="50000"/>
                </a:schemeClr>
              </a:solidFill>
              <a:latin typeface="Open Sans"/>
              <a:cs typeface="Open Sans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61208" y="1077259"/>
            <a:ext cx="81079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5">
                    <a:lumMod val="50000"/>
                  </a:schemeClr>
                </a:solidFill>
                <a:latin typeface="Open Sans"/>
                <a:cs typeface="Open Sans"/>
              </a:rPr>
              <a:t>A </a:t>
            </a:r>
            <a:r>
              <a:rPr lang="en-GB" sz="2000" dirty="0" smtClean="0">
                <a:solidFill>
                  <a:srgbClr val="E46C0A"/>
                </a:solidFill>
                <a:latin typeface="Open Sans"/>
                <a:cs typeface="Open Sans"/>
              </a:rPr>
              <a:t>common Euro-Med </a:t>
            </a:r>
            <a:r>
              <a:rPr lang="en-GB" sz="2000" dirty="0" smtClean="0">
                <a:solidFill>
                  <a:schemeClr val="accent5">
                    <a:lumMod val="50000"/>
                  </a:schemeClr>
                </a:solidFill>
                <a:latin typeface="Open Sans"/>
                <a:cs typeface="Open Sans"/>
              </a:rPr>
              <a:t>project in response to covering expectations</a:t>
            </a:r>
            <a:endParaRPr lang="es-E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63" y="1636111"/>
            <a:ext cx="7414853" cy="522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86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1538</TotalTime>
  <Words>112</Words>
  <Application>Microsoft Office PowerPoint</Application>
  <PresentationFormat>Affichage à l'écran (4:3)</PresentationFormat>
  <Paragraphs>22</Paragraphs>
  <Slides>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Office Theme</vt:lpstr>
      <vt:lpstr>Présentation PowerPoint</vt:lpstr>
      <vt:lpstr>Présentation PowerPoint</vt:lpstr>
      <vt:lpstr>Présentation PowerPoint</vt:lpstr>
      <vt:lpstr>TRENDS RESEARCH AND VOICE</vt:lpstr>
      <vt:lpstr>TRENDS RESEARCH AND VOICE</vt:lpstr>
      <vt:lpstr>TRENDS RESEARCH AND VOICE</vt:lpstr>
      <vt:lpstr>TRENDS RESEARCH AND VOICE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RICKLIN Laetitia (NEAR)</dc:creator>
  <cp:lastModifiedBy>Marie</cp:lastModifiedBy>
  <cp:revision>59</cp:revision>
  <dcterms:created xsi:type="dcterms:W3CDTF">2006-08-16T00:00:00Z</dcterms:created>
  <dcterms:modified xsi:type="dcterms:W3CDTF">2017-08-01T19:38:54Z</dcterms:modified>
</cp:coreProperties>
</file>