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104" y="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5/3/2017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1658825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5/3/2017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1107891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5/3/2017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138269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5/3/2017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227888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5/3/2017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1328388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5/3/2017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818942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5/3/2017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922355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5/3/2017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786328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5/3/2017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194929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5/3/2017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4047778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5/3/2017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1367698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5/3/2017</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20354853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sz="3200" b="1" dirty="0" smtClean="0">
                <a:solidFill>
                  <a:srgbClr val="2957A4"/>
                </a:solidFill>
                <a:latin typeface="Arial Narrow" panose="020B0606020202030204" pitchFamily="34" charset="0"/>
              </a:rPr>
              <a:t>Session 1: </a:t>
            </a:r>
            <a:r>
              <a:rPr lang="en-ZA" sz="3200" b="1" i="1" dirty="0" smtClean="0">
                <a:solidFill>
                  <a:srgbClr val="2957A4"/>
                </a:solidFill>
                <a:latin typeface="Arial Narrow" panose="020B0606020202030204" pitchFamily="34" charset="0"/>
              </a:rPr>
              <a:t>Human rights and democratic transition: What CS can do to build and strengthen democracy ?</a:t>
            </a:r>
            <a:endParaRPr lang="en-GB" sz="3200" b="1" i="1" dirty="0">
              <a:solidFill>
                <a:srgbClr val="2957A4"/>
              </a:solidFill>
              <a:latin typeface="Arial Narrow" panose="020B0606020202030204" pitchFamily="34" charset="0"/>
              <a:ea typeface="+mn-ea"/>
              <a:cs typeface="+mn-cs"/>
            </a:endParaRPr>
          </a:p>
        </p:txBody>
      </p:sp>
      <p:sp>
        <p:nvSpPr>
          <p:cNvPr id="3" name="Content Placeholder 2"/>
          <p:cNvSpPr>
            <a:spLocks noGrp="1"/>
          </p:cNvSpPr>
          <p:nvPr>
            <p:ph idx="1"/>
          </p:nvPr>
        </p:nvSpPr>
        <p:spPr>
          <a:xfrm>
            <a:off x="179512" y="1340769"/>
            <a:ext cx="8784976" cy="5040560"/>
          </a:xfrm>
        </p:spPr>
        <p:txBody>
          <a:bodyPr>
            <a:normAutofit/>
          </a:bodyPr>
          <a:lstStyle/>
          <a:p>
            <a:pPr marL="0" indent="0">
              <a:buNone/>
            </a:pPr>
            <a:endParaRPr lang="en-US" sz="1400" dirty="0" smtClean="0">
              <a:solidFill>
                <a:srgbClr val="2957A4"/>
              </a:solidFill>
              <a:latin typeface="Arial Narrow" panose="020B0606020202030204" pitchFamily="34" charset="0"/>
            </a:endParaRPr>
          </a:p>
          <a:p>
            <a:pPr marL="0" indent="0">
              <a:buNone/>
            </a:pPr>
            <a:r>
              <a:rPr lang="en-US" sz="2200" dirty="0" smtClean="0">
                <a:solidFill>
                  <a:srgbClr val="2957A4"/>
                </a:solidFill>
                <a:latin typeface="Arial Narrow" panose="020B0606020202030204" pitchFamily="34" charset="0"/>
              </a:rPr>
              <a:t>RECOMMENDATIONS TO THE EU:</a:t>
            </a:r>
          </a:p>
          <a:p>
            <a:r>
              <a:rPr lang="en-US" sz="2000" dirty="0" smtClean="0">
                <a:solidFill>
                  <a:srgbClr val="2957A4"/>
                </a:solidFill>
                <a:latin typeface="Arial Narrow" panose="020B0606020202030204" pitchFamily="34" charset="0"/>
              </a:rPr>
              <a:t>Make </a:t>
            </a:r>
            <a:r>
              <a:rPr lang="en-US" sz="2000" dirty="0">
                <a:solidFill>
                  <a:srgbClr val="2957A4"/>
                </a:solidFill>
                <a:latin typeface="Arial Narrow" panose="020B0606020202030204" pitchFamily="34" charset="0"/>
              </a:rPr>
              <a:t>more efforts to </a:t>
            </a:r>
            <a:r>
              <a:rPr lang="en-US" sz="2000" u="sng" dirty="0">
                <a:solidFill>
                  <a:srgbClr val="2957A4"/>
                </a:solidFill>
                <a:latin typeface="Arial Narrow" panose="020B0606020202030204" pitchFamily="34" charset="0"/>
              </a:rPr>
              <a:t>identify new actors</a:t>
            </a:r>
            <a:r>
              <a:rPr lang="en-US" sz="2000" dirty="0">
                <a:solidFill>
                  <a:srgbClr val="2957A4"/>
                </a:solidFill>
                <a:latin typeface="Arial Narrow" panose="020B0606020202030204" pitchFamily="34" charset="0"/>
              </a:rPr>
              <a:t> and have a clear picture and update about CSOs after the Arab </a:t>
            </a:r>
            <a:r>
              <a:rPr lang="en-US" sz="2000" dirty="0" smtClean="0">
                <a:solidFill>
                  <a:srgbClr val="2957A4"/>
                </a:solidFill>
                <a:latin typeface="Arial Narrow" panose="020B0606020202030204" pitchFamily="34" charset="0"/>
              </a:rPr>
              <a:t>spring.</a:t>
            </a:r>
            <a:endParaRPr lang="en-ZA" sz="2000" dirty="0">
              <a:solidFill>
                <a:srgbClr val="2957A4"/>
              </a:solidFill>
              <a:latin typeface="Arial Narrow" panose="020B0606020202030204" pitchFamily="34" charset="0"/>
            </a:endParaRPr>
          </a:p>
          <a:p>
            <a:pPr marL="285750" indent="-285750"/>
            <a:r>
              <a:rPr lang="en-US" sz="2000" dirty="0" smtClean="0">
                <a:solidFill>
                  <a:srgbClr val="2957A4"/>
                </a:solidFill>
                <a:latin typeface="Arial Narrow" panose="020B0606020202030204" pitchFamily="34" charset="0"/>
              </a:rPr>
              <a:t>Apply the </a:t>
            </a:r>
            <a:r>
              <a:rPr lang="en-US" sz="2000" u="sng" dirty="0" smtClean="0">
                <a:solidFill>
                  <a:srgbClr val="2957A4"/>
                </a:solidFill>
                <a:latin typeface="Arial Narrow" panose="020B0606020202030204" pitchFamily="34" charset="0"/>
              </a:rPr>
              <a:t>human </a:t>
            </a:r>
            <a:r>
              <a:rPr lang="en-US" sz="2000" u="sng" dirty="0">
                <a:solidFill>
                  <a:srgbClr val="2957A4"/>
                </a:solidFill>
                <a:latin typeface="Arial Narrow" panose="020B0606020202030204" pitchFamily="34" charset="0"/>
              </a:rPr>
              <a:t>rights conditionality</a:t>
            </a:r>
            <a:r>
              <a:rPr lang="en-US" sz="2000" dirty="0">
                <a:solidFill>
                  <a:srgbClr val="2957A4"/>
                </a:solidFill>
                <a:latin typeface="Arial Narrow" panose="020B0606020202030204" pitchFamily="34" charset="0"/>
              </a:rPr>
              <a:t> in all its </a:t>
            </a:r>
            <a:r>
              <a:rPr lang="en-US" sz="2000" dirty="0" smtClean="0">
                <a:solidFill>
                  <a:srgbClr val="2957A4"/>
                </a:solidFill>
                <a:latin typeface="Arial Narrow" panose="020B0606020202030204" pitchFamily="34" charset="0"/>
              </a:rPr>
              <a:t>association agreements; CSOs to monitor</a:t>
            </a:r>
            <a:r>
              <a:rPr lang="en-US" sz="2000" dirty="0">
                <a:solidFill>
                  <a:srgbClr val="2957A4"/>
                </a:solidFill>
                <a:latin typeface="Arial Narrow" panose="020B0606020202030204" pitchFamily="34" charset="0"/>
              </a:rPr>
              <a:t> </a:t>
            </a:r>
            <a:r>
              <a:rPr lang="en-US" sz="2000" dirty="0" smtClean="0">
                <a:solidFill>
                  <a:srgbClr val="2957A4"/>
                </a:solidFill>
                <a:latin typeface="Arial Narrow" panose="020B0606020202030204" pitchFamily="34" charset="0"/>
              </a:rPr>
              <a:t>it closely.</a:t>
            </a:r>
            <a:r>
              <a:rPr lang="en-US" sz="2000" dirty="0">
                <a:solidFill>
                  <a:srgbClr val="2957A4"/>
                </a:solidFill>
                <a:latin typeface="Arial Narrow" panose="020B0606020202030204" pitchFamily="34" charset="0"/>
              </a:rPr>
              <a:t> </a:t>
            </a:r>
            <a:endParaRPr lang="en-US" sz="2000" dirty="0" smtClean="0">
              <a:solidFill>
                <a:srgbClr val="2957A4"/>
              </a:solidFill>
              <a:latin typeface="Arial Narrow" panose="020B0606020202030204" pitchFamily="34" charset="0"/>
            </a:endParaRPr>
          </a:p>
          <a:p>
            <a:pPr marL="285750" indent="-285750"/>
            <a:r>
              <a:rPr lang="en-US" sz="2000" dirty="0" smtClean="0">
                <a:solidFill>
                  <a:srgbClr val="2957A4"/>
                </a:solidFill>
                <a:latin typeface="Arial Narrow" panose="020B0606020202030204" pitchFamily="34" charset="0"/>
              </a:rPr>
              <a:t>Include </a:t>
            </a:r>
            <a:r>
              <a:rPr lang="en-US" sz="2000" dirty="0">
                <a:solidFill>
                  <a:srgbClr val="2957A4"/>
                </a:solidFill>
                <a:latin typeface="Arial Narrow" panose="020B0606020202030204" pitchFamily="34" charset="0"/>
              </a:rPr>
              <a:t>in </a:t>
            </a:r>
            <a:r>
              <a:rPr lang="en-US" sz="2000" dirty="0" smtClean="0">
                <a:solidFill>
                  <a:srgbClr val="2957A4"/>
                </a:solidFill>
                <a:latin typeface="Arial Narrow" panose="020B0606020202030204" pitchFamily="34" charset="0"/>
              </a:rPr>
              <a:t>its </a:t>
            </a:r>
            <a:r>
              <a:rPr lang="en-US" sz="2000" dirty="0">
                <a:solidFill>
                  <a:srgbClr val="2957A4"/>
                </a:solidFill>
                <a:latin typeface="Arial Narrow" panose="020B0606020202030204" pitchFamily="34" charset="0"/>
              </a:rPr>
              <a:t>association agreements </a:t>
            </a:r>
            <a:r>
              <a:rPr lang="en-US" sz="2000" dirty="0" smtClean="0">
                <a:solidFill>
                  <a:srgbClr val="2957A4"/>
                </a:solidFill>
                <a:latin typeface="Arial Narrow" panose="020B0606020202030204" pitchFamily="34" charset="0"/>
              </a:rPr>
              <a:t>with </a:t>
            </a:r>
            <a:r>
              <a:rPr lang="en-US" sz="2000" dirty="0">
                <a:solidFill>
                  <a:srgbClr val="2957A4"/>
                </a:solidFill>
                <a:latin typeface="Arial Narrow" panose="020B0606020202030204" pitchFamily="34" charset="0"/>
              </a:rPr>
              <a:t>partner countries a </a:t>
            </a:r>
            <a:r>
              <a:rPr lang="en-US" sz="2000" u="sng" dirty="0">
                <a:solidFill>
                  <a:srgbClr val="2957A4"/>
                </a:solidFill>
                <a:latin typeface="Arial Narrow" panose="020B0606020202030204" pitchFamily="34" charset="0"/>
              </a:rPr>
              <a:t>formal </a:t>
            </a:r>
            <a:r>
              <a:rPr lang="en-US" sz="2000" u="sng" dirty="0" smtClean="0">
                <a:solidFill>
                  <a:srgbClr val="2957A4"/>
                </a:solidFill>
                <a:latin typeface="Arial Narrow" panose="020B0606020202030204" pitchFamily="34" charset="0"/>
              </a:rPr>
              <a:t>mechanism / structure</a:t>
            </a:r>
            <a:r>
              <a:rPr lang="en-US" sz="2000" dirty="0" smtClean="0">
                <a:solidFill>
                  <a:srgbClr val="2957A4"/>
                </a:solidFill>
                <a:latin typeface="Arial Narrow" panose="020B0606020202030204" pitchFamily="34" charset="0"/>
              </a:rPr>
              <a:t> </a:t>
            </a:r>
            <a:r>
              <a:rPr lang="en-US" sz="2000" dirty="0">
                <a:solidFill>
                  <a:srgbClr val="2957A4"/>
                </a:solidFill>
                <a:latin typeface="Arial Narrow" panose="020B0606020202030204" pitchFamily="34" charset="0"/>
              </a:rPr>
              <a:t>composed of CSOs to ensure periodic monitoring.</a:t>
            </a:r>
          </a:p>
          <a:p>
            <a:pPr marL="285750" indent="-285750"/>
            <a:r>
              <a:rPr lang="en-US" sz="2000" dirty="0" smtClean="0">
                <a:solidFill>
                  <a:srgbClr val="2957A4"/>
                </a:solidFill>
                <a:latin typeface="Arial Narrow" panose="020B0606020202030204" pitchFamily="34" charset="0"/>
              </a:rPr>
              <a:t>EU should include civil society organizations, including independent and autonomous once in  its  </a:t>
            </a:r>
            <a:r>
              <a:rPr lang="en-US" sz="2000" u="sng" dirty="0" smtClean="0">
                <a:solidFill>
                  <a:srgbClr val="2957A4"/>
                </a:solidFill>
                <a:latin typeface="Arial Narrow" panose="020B0606020202030204" pitchFamily="34" charset="0"/>
              </a:rPr>
              <a:t>dialogue mechanisms</a:t>
            </a:r>
            <a:r>
              <a:rPr lang="en-US" sz="2000" dirty="0" smtClean="0">
                <a:solidFill>
                  <a:srgbClr val="2957A4"/>
                </a:solidFill>
                <a:latin typeface="Arial Narrow" panose="020B0606020202030204" pitchFamily="34" charset="0"/>
              </a:rPr>
              <a:t> at national level.</a:t>
            </a:r>
            <a:endParaRPr lang="en-ZA" sz="2000" dirty="0">
              <a:solidFill>
                <a:srgbClr val="2957A4"/>
              </a:solidFill>
              <a:latin typeface="Arial Narrow" panose="020B0606020202030204" pitchFamily="34" charset="0"/>
            </a:endParaRPr>
          </a:p>
          <a:p>
            <a:r>
              <a:rPr lang="en-US" sz="2000" dirty="0" smtClean="0">
                <a:solidFill>
                  <a:srgbClr val="2957A4"/>
                </a:solidFill>
                <a:latin typeface="Arial Narrow" panose="020B0606020202030204" pitchFamily="34" charset="0"/>
              </a:rPr>
              <a:t>Continue </a:t>
            </a:r>
            <a:r>
              <a:rPr lang="en-US" sz="2000" dirty="0">
                <a:solidFill>
                  <a:srgbClr val="2957A4"/>
                </a:solidFill>
                <a:latin typeface="Arial Narrow" panose="020B0606020202030204" pitchFamily="34" charset="0"/>
              </a:rPr>
              <a:t>organizing </a:t>
            </a:r>
            <a:r>
              <a:rPr lang="en-US" sz="2000" u="sng" dirty="0" smtClean="0">
                <a:solidFill>
                  <a:srgbClr val="2957A4"/>
                </a:solidFill>
                <a:latin typeface="Arial Narrow" panose="020B0606020202030204" pitchFamily="34" charset="0"/>
              </a:rPr>
              <a:t>periodic regional forums on </a:t>
            </a:r>
            <a:r>
              <a:rPr lang="en-US" sz="2000" u="sng" dirty="0">
                <a:solidFill>
                  <a:srgbClr val="2957A4"/>
                </a:solidFill>
                <a:latin typeface="Arial Narrow" panose="020B0606020202030204" pitchFamily="34" charset="0"/>
              </a:rPr>
              <a:t>specific </a:t>
            </a:r>
            <a:r>
              <a:rPr lang="en-US" sz="2000" u="sng" dirty="0" err="1" smtClean="0">
                <a:solidFill>
                  <a:srgbClr val="2957A4"/>
                </a:solidFill>
                <a:latin typeface="Arial Narrow" panose="020B0606020202030204" pitchFamily="34" charset="0"/>
              </a:rPr>
              <a:t>thematics</a:t>
            </a:r>
            <a:r>
              <a:rPr lang="en-US" sz="2000" dirty="0" smtClean="0">
                <a:solidFill>
                  <a:srgbClr val="2957A4"/>
                </a:solidFill>
                <a:latin typeface="Arial Narrow" panose="020B0606020202030204" pitchFamily="34" charset="0"/>
              </a:rPr>
              <a:t>                             </a:t>
            </a:r>
            <a:r>
              <a:rPr lang="en-US" sz="2000" u="sng" dirty="0" smtClean="0">
                <a:solidFill>
                  <a:srgbClr val="2957A4"/>
                </a:solidFill>
                <a:latin typeface="Arial Narrow" panose="020B0606020202030204" pitchFamily="34" charset="0"/>
              </a:rPr>
              <a:t>      </a:t>
            </a:r>
            <a:r>
              <a:rPr lang="en-US" sz="2000" dirty="0" smtClean="0">
                <a:solidFill>
                  <a:srgbClr val="2957A4"/>
                </a:solidFill>
                <a:latin typeface="Arial Narrow" panose="020B0606020202030204" pitchFamily="34" charset="0"/>
              </a:rPr>
              <a:t> </a:t>
            </a:r>
            <a:r>
              <a:rPr lang="en-US" sz="2000" dirty="0">
                <a:solidFill>
                  <a:srgbClr val="2957A4"/>
                </a:solidFill>
                <a:latin typeface="Arial Narrow" panose="020B0606020202030204" pitchFamily="34" charset="0"/>
              </a:rPr>
              <a:t>to achieve exchange between civil society actors</a:t>
            </a:r>
            <a:r>
              <a:rPr lang="en-US" sz="2000" dirty="0" smtClean="0">
                <a:solidFill>
                  <a:srgbClr val="2957A4"/>
                </a:solidFill>
                <a:latin typeface="Arial Narrow" panose="020B0606020202030204" pitchFamily="34" charset="0"/>
              </a:rPr>
              <a:t>.</a:t>
            </a:r>
          </a:p>
          <a:p>
            <a:r>
              <a:rPr lang="en-US" sz="2000" dirty="0" smtClean="0">
                <a:solidFill>
                  <a:srgbClr val="2957A4"/>
                </a:solidFill>
                <a:latin typeface="Arial Narrow" panose="020B0606020202030204" pitchFamily="34" charset="0"/>
              </a:rPr>
              <a:t>Continue </a:t>
            </a:r>
            <a:r>
              <a:rPr lang="en-US" sz="2000" u="sng" dirty="0" smtClean="0">
                <a:solidFill>
                  <a:srgbClr val="2957A4"/>
                </a:solidFill>
                <a:latin typeface="Arial Narrow" panose="020B0606020202030204" pitchFamily="34" charset="0"/>
              </a:rPr>
              <a:t>protecting </a:t>
            </a:r>
            <a:r>
              <a:rPr lang="en-US" sz="2000" u="sng" dirty="0">
                <a:solidFill>
                  <a:srgbClr val="2957A4"/>
                </a:solidFill>
                <a:latin typeface="Arial Narrow" panose="020B0606020202030204" pitchFamily="34" charset="0"/>
              </a:rPr>
              <a:t>human rights and human rights defenders</a:t>
            </a:r>
            <a:r>
              <a:rPr lang="en-US" sz="2000" dirty="0">
                <a:solidFill>
                  <a:srgbClr val="2957A4"/>
                </a:solidFill>
                <a:latin typeface="Arial Narrow" panose="020B0606020202030204" pitchFamily="34" charset="0"/>
              </a:rPr>
              <a:t> </a:t>
            </a:r>
            <a:endParaRPr lang="en-US" sz="2000" dirty="0" smtClean="0">
              <a:solidFill>
                <a:srgbClr val="2957A4"/>
              </a:solidFill>
              <a:latin typeface="Arial Narrow" panose="020B0606020202030204" pitchFamily="34" charset="0"/>
            </a:endParaRPr>
          </a:p>
          <a:p>
            <a:r>
              <a:rPr lang="en-US" sz="2000" dirty="0" smtClean="0">
                <a:solidFill>
                  <a:srgbClr val="2957A4"/>
                </a:solidFill>
                <a:latin typeface="Arial Narrow" panose="020B0606020202030204" pitchFamily="34" charset="0"/>
              </a:rPr>
              <a:t>Work </a:t>
            </a:r>
            <a:r>
              <a:rPr lang="en-US" sz="2000" dirty="0">
                <a:solidFill>
                  <a:srgbClr val="2957A4"/>
                </a:solidFill>
                <a:latin typeface="Arial Narrow" panose="020B0606020202030204" pitchFamily="34" charset="0"/>
              </a:rPr>
              <a:t>directly with </a:t>
            </a:r>
            <a:r>
              <a:rPr lang="en-US" sz="2000" u="sng" dirty="0">
                <a:solidFill>
                  <a:srgbClr val="2957A4"/>
                </a:solidFill>
                <a:latin typeface="Arial Narrow" panose="020B0606020202030204" pitchFamily="34" charset="0"/>
              </a:rPr>
              <a:t>grass roots organizations</a:t>
            </a:r>
            <a:r>
              <a:rPr lang="en-US" sz="2000" dirty="0">
                <a:solidFill>
                  <a:srgbClr val="2957A4"/>
                </a:solidFill>
                <a:latin typeface="Arial Narrow" panose="020B0606020202030204" pitchFamily="34" charset="0"/>
              </a:rPr>
              <a:t> to avoid </a:t>
            </a:r>
            <a:r>
              <a:rPr lang="en-US" sz="2000" dirty="0" smtClean="0">
                <a:solidFill>
                  <a:srgbClr val="2957A4"/>
                </a:solidFill>
                <a:latin typeface="Arial Narrow" panose="020B0606020202030204" pitchFamily="34" charset="0"/>
              </a:rPr>
              <a:t>intermediates. </a:t>
            </a:r>
            <a:endParaRPr lang="en-US" sz="2000" dirty="0">
              <a:solidFill>
                <a:srgbClr val="2957A4"/>
              </a:solidFill>
              <a:latin typeface="Arial Narrow" panose="020B0606020202030204" pitchFamily="34" charset="0"/>
            </a:endParaRPr>
          </a:p>
          <a:p>
            <a:endParaRPr lang="en-GB" sz="2000" dirty="0">
              <a:solidFill>
                <a:srgbClr val="2957A4"/>
              </a:solidFill>
              <a:latin typeface="Arial Narrow" panose="020B060602020203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60093" y="4797152"/>
            <a:ext cx="1683907" cy="2060848"/>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1303" y="6180421"/>
            <a:ext cx="2155280" cy="677579"/>
          </a:xfrm>
          <a:prstGeom prst="rect">
            <a:avLst/>
          </a:prstGeom>
        </p:spPr>
      </p:pic>
    </p:spTree>
    <p:extLst>
      <p:ext uri="{BB962C8B-B14F-4D97-AF65-F5344CB8AC3E}">
        <p14:creationId xmlns:p14="http://schemas.microsoft.com/office/powerpoint/2010/main" val="4225977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200" b="1" dirty="0" smtClean="0">
                <a:solidFill>
                  <a:srgbClr val="2957A4"/>
                </a:solidFill>
                <a:latin typeface="Arial Narrow" panose="020B0606020202030204" pitchFamily="34" charset="0"/>
              </a:rPr>
              <a:t>Session 2: </a:t>
            </a:r>
            <a:r>
              <a:rPr lang="en-ZA" sz="3200" b="1" i="1" dirty="0" smtClean="0">
                <a:solidFill>
                  <a:srgbClr val="2957A4"/>
                </a:solidFill>
                <a:latin typeface="Arial Narrow" panose="020B0606020202030204" pitchFamily="34" charset="0"/>
              </a:rPr>
              <a:t>Are Human rights and counter terrorism tactics irreconcilable ?</a:t>
            </a:r>
            <a:endParaRPr lang="en-GB" sz="3200" b="1" i="1" dirty="0">
              <a:solidFill>
                <a:srgbClr val="2957A4"/>
              </a:solidFill>
              <a:latin typeface="Arial Narrow" panose="020B0606020202030204" pitchFamily="34" charset="0"/>
              <a:ea typeface="+mn-ea"/>
              <a:cs typeface="+mn-cs"/>
            </a:endParaRPr>
          </a:p>
        </p:txBody>
      </p:sp>
      <p:sp>
        <p:nvSpPr>
          <p:cNvPr id="3" name="Content Placeholder 2"/>
          <p:cNvSpPr>
            <a:spLocks noGrp="1"/>
          </p:cNvSpPr>
          <p:nvPr>
            <p:ph idx="1"/>
          </p:nvPr>
        </p:nvSpPr>
        <p:spPr>
          <a:xfrm>
            <a:off x="179512" y="1340769"/>
            <a:ext cx="8784976" cy="5040560"/>
          </a:xfrm>
        </p:spPr>
        <p:txBody>
          <a:bodyPr>
            <a:normAutofit lnSpcReduction="10000"/>
          </a:bodyPr>
          <a:lstStyle/>
          <a:p>
            <a:pPr marL="0" indent="0">
              <a:buNone/>
            </a:pPr>
            <a:endParaRPr lang="en-US" sz="1400" dirty="0" smtClean="0">
              <a:solidFill>
                <a:srgbClr val="2957A4"/>
              </a:solidFill>
              <a:latin typeface="Arial Narrow" panose="020B0606020202030204" pitchFamily="34" charset="0"/>
            </a:endParaRPr>
          </a:p>
          <a:p>
            <a:pPr marL="0" indent="0">
              <a:buNone/>
            </a:pPr>
            <a:r>
              <a:rPr lang="en-US" sz="2200" dirty="0" smtClean="0">
                <a:solidFill>
                  <a:srgbClr val="2957A4"/>
                </a:solidFill>
                <a:latin typeface="Arial Narrow" panose="020B0606020202030204" pitchFamily="34" charset="0"/>
              </a:rPr>
              <a:t>RECOMMENDATIONS  TO THE EU:</a:t>
            </a:r>
          </a:p>
          <a:p>
            <a:r>
              <a:rPr lang="en-US" sz="2000" dirty="0" smtClean="0">
                <a:solidFill>
                  <a:srgbClr val="2957A4"/>
                </a:solidFill>
                <a:latin typeface="Arial Narrow" panose="020B0606020202030204" pitchFamily="34" charset="0"/>
              </a:rPr>
              <a:t>Support the implementation of the Barcelona </a:t>
            </a:r>
            <a:r>
              <a:rPr lang="en-US" sz="2000" u="sng" dirty="0" smtClean="0">
                <a:solidFill>
                  <a:srgbClr val="2957A4"/>
                </a:solidFill>
                <a:latin typeface="Arial Narrow" panose="020B0606020202030204" pitchFamily="34" charset="0"/>
              </a:rPr>
              <a:t>Plan of Action of the </a:t>
            </a:r>
            <a:r>
              <a:rPr lang="en-US" sz="2000" u="sng" dirty="0" err="1" smtClean="0">
                <a:solidFill>
                  <a:srgbClr val="2957A4"/>
                </a:solidFill>
                <a:latin typeface="Arial Narrow" panose="020B0606020202030204" pitchFamily="34" charset="0"/>
              </a:rPr>
              <a:t>Euromed</a:t>
            </a:r>
            <a:r>
              <a:rPr lang="en-US" sz="2000" u="sng" dirty="0" smtClean="0">
                <a:solidFill>
                  <a:srgbClr val="2957A4"/>
                </a:solidFill>
                <a:latin typeface="Arial Narrow" panose="020B0606020202030204" pitchFamily="34" charset="0"/>
              </a:rPr>
              <a:t> CS to prevent all forms of Violent Extremism</a:t>
            </a:r>
            <a:r>
              <a:rPr lang="en-US" sz="2000" dirty="0" smtClean="0">
                <a:solidFill>
                  <a:srgbClr val="2957A4"/>
                </a:solidFill>
                <a:latin typeface="Arial Narrow" panose="020B0606020202030204" pitchFamily="34" charset="0"/>
              </a:rPr>
              <a:t>; encourage CSOs to become members of the OPEV.</a:t>
            </a:r>
            <a:endParaRPr lang="en-ZA" sz="2000" dirty="0">
              <a:solidFill>
                <a:srgbClr val="2957A4"/>
              </a:solidFill>
              <a:latin typeface="Arial Narrow" panose="020B0606020202030204" pitchFamily="34" charset="0"/>
            </a:endParaRPr>
          </a:p>
          <a:p>
            <a:pPr marL="285750" indent="-285750"/>
            <a:r>
              <a:rPr lang="en-US" sz="2000" dirty="0">
                <a:solidFill>
                  <a:srgbClr val="2957A4"/>
                </a:solidFill>
                <a:latin typeface="Arial Narrow" panose="020B0606020202030204" pitchFamily="34" charset="0"/>
              </a:rPr>
              <a:t>Support all </a:t>
            </a:r>
            <a:r>
              <a:rPr lang="en-US" sz="2000" dirty="0" smtClean="0">
                <a:solidFill>
                  <a:srgbClr val="2957A4"/>
                </a:solidFill>
                <a:latin typeface="Arial Narrow" panose="020B0606020202030204" pitchFamily="34" charset="0"/>
              </a:rPr>
              <a:t>partner countries in the development of </a:t>
            </a:r>
            <a:r>
              <a:rPr lang="en-US" sz="2000" u="sng" dirty="0" smtClean="0">
                <a:solidFill>
                  <a:srgbClr val="2957A4"/>
                </a:solidFill>
                <a:latin typeface="Arial Narrow" panose="020B0606020202030204" pitchFamily="34" charset="0"/>
              </a:rPr>
              <a:t>National Plans of Action to Prevent Violent Extremism</a:t>
            </a:r>
            <a:r>
              <a:rPr lang="en-US" sz="2000" dirty="0" smtClean="0">
                <a:solidFill>
                  <a:srgbClr val="2957A4"/>
                </a:solidFill>
                <a:latin typeface="Arial Narrow" panose="020B0606020202030204" pitchFamily="34" charset="0"/>
              </a:rPr>
              <a:t> (PEV), as recommended by the UN’s Secretary General. The OSC should be involved in the elaboration and monitoring of these Plans of Action, to ensure Human Rights and Civil Liberties are respected.</a:t>
            </a:r>
            <a:endParaRPr lang="en-US" sz="2000" dirty="0">
              <a:solidFill>
                <a:srgbClr val="2957A4"/>
              </a:solidFill>
              <a:latin typeface="Arial Narrow" panose="020B0606020202030204" pitchFamily="34" charset="0"/>
            </a:endParaRPr>
          </a:p>
          <a:p>
            <a:pPr marL="0" indent="0">
              <a:buNone/>
            </a:pPr>
            <a:endParaRPr lang="en-GB" sz="2000" dirty="0" smtClean="0">
              <a:solidFill>
                <a:srgbClr val="2957A4"/>
              </a:solidFill>
              <a:latin typeface="Arial Narrow" panose="020B0606020202030204" pitchFamily="34" charset="0"/>
            </a:endParaRPr>
          </a:p>
          <a:p>
            <a:pPr marL="0" indent="0">
              <a:buNone/>
            </a:pPr>
            <a:r>
              <a:rPr lang="en-GB" sz="2200" dirty="0" smtClean="0">
                <a:solidFill>
                  <a:srgbClr val="2957A4"/>
                </a:solidFill>
                <a:latin typeface="Arial Narrow" panose="020B0606020202030204" pitchFamily="34" charset="0"/>
              </a:rPr>
              <a:t>RECOMMENDATIONS </a:t>
            </a:r>
            <a:r>
              <a:rPr lang="en-GB" sz="2200" dirty="0">
                <a:solidFill>
                  <a:srgbClr val="2957A4"/>
                </a:solidFill>
                <a:latin typeface="Arial Narrow" panose="020B0606020202030204" pitchFamily="34" charset="0"/>
              </a:rPr>
              <a:t>TO </a:t>
            </a:r>
            <a:r>
              <a:rPr lang="en-GB" sz="2200" dirty="0" smtClean="0">
                <a:solidFill>
                  <a:srgbClr val="2957A4"/>
                </a:solidFill>
                <a:latin typeface="Arial Narrow" panose="020B0606020202030204" pitchFamily="34" charset="0"/>
              </a:rPr>
              <a:t>CSOs:</a:t>
            </a:r>
          </a:p>
          <a:p>
            <a:r>
              <a:rPr lang="en-US" sz="2000" dirty="0" smtClean="0">
                <a:solidFill>
                  <a:srgbClr val="2957A4"/>
                </a:solidFill>
                <a:latin typeface="Arial Narrow" panose="020B0606020202030204" pitchFamily="34" charset="0"/>
              </a:rPr>
              <a:t>Ensure the role of CSOs in monitoring reporting and providing the relevant protection and capacity to conduct this role </a:t>
            </a:r>
          </a:p>
          <a:p>
            <a:r>
              <a:rPr lang="en-US" sz="2000" dirty="0" smtClean="0">
                <a:solidFill>
                  <a:srgbClr val="2957A4"/>
                </a:solidFill>
                <a:latin typeface="Arial Narrow" panose="020B0606020202030204" pitchFamily="34" charset="0"/>
              </a:rPr>
              <a:t>Governments should be urged to allow the space for CSOs to work and implement PVE related programs.</a:t>
            </a:r>
          </a:p>
          <a:p>
            <a:r>
              <a:rPr lang="en-US" sz="2000" u="sng" dirty="0" smtClean="0">
                <a:solidFill>
                  <a:srgbClr val="2957A4"/>
                </a:solidFill>
                <a:latin typeface="Arial Narrow" panose="020B0606020202030204" pitchFamily="34" charset="0"/>
              </a:rPr>
              <a:t>Monitor </a:t>
            </a:r>
            <a:r>
              <a:rPr lang="en-US" sz="2000" u="sng" dirty="0">
                <a:solidFill>
                  <a:srgbClr val="2957A4"/>
                </a:solidFill>
                <a:latin typeface="Arial Narrow" panose="020B0606020202030204" pitchFamily="34" charset="0"/>
              </a:rPr>
              <a:t>media</a:t>
            </a:r>
            <a:r>
              <a:rPr lang="en-US" sz="2000" dirty="0">
                <a:solidFill>
                  <a:srgbClr val="2957A4"/>
                </a:solidFill>
                <a:latin typeface="Arial Narrow" panose="020B0606020202030204" pitchFamily="34" charset="0"/>
              </a:rPr>
              <a:t> to avoid hate speech and prevent violence and extremism.</a:t>
            </a:r>
          </a:p>
          <a:p>
            <a:endParaRPr lang="en-US" sz="2000" dirty="0">
              <a:solidFill>
                <a:srgbClr val="2957A4"/>
              </a:solidFill>
              <a:latin typeface="Arial Narrow" panose="020B0606020202030204" pitchFamily="34" charset="0"/>
            </a:endParaRPr>
          </a:p>
          <a:p>
            <a:endParaRPr lang="en-GB" sz="2000" dirty="0">
              <a:solidFill>
                <a:srgbClr val="2957A4"/>
              </a:solidFill>
              <a:latin typeface="Arial Narrow" panose="020B0606020202030204" pitchFamily="34" charset="0"/>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71303" y="6180421"/>
            <a:ext cx="2155280" cy="677579"/>
          </a:xfrm>
          <a:prstGeom prst="rect">
            <a:avLst/>
          </a:prstGeom>
        </p:spPr>
      </p:pic>
      <p:pic>
        <p:nvPicPr>
          <p:cNvPr id="7" name="Picture 6"/>
          <p:cNvPicPr>
            <a:picLocks noChangeAspect="1"/>
          </p:cNvPicPr>
          <p:nvPr/>
        </p:nvPicPr>
        <p:blipFill>
          <a:blip r:embed="rId3"/>
          <a:stretch>
            <a:fillRect/>
          </a:stretch>
        </p:blipFill>
        <p:spPr>
          <a:xfrm>
            <a:off x="7668344" y="5445224"/>
            <a:ext cx="1284836" cy="1379014"/>
          </a:xfrm>
          <a:prstGeom prst="rect">
            <a:avLst/>
          </a:prstGeom>
        </p:spPr>
      </p:pic>
    </p:spTree>
    <p:extLst>
      <p:ext uri="{BB962C8B-B14F-4D97-AF65-F5344CB8AC3E}">
        <p14:creationId xmlns:p14="http://schemas.microsoft.com/office/powerpoint/2010/main" val="1767402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200" b="1" dirty="0" smtClean="0">
                <a:solidFill>
                  <a:srgbClr val="2957A4"/>
                </a:solidFill>
                <a:latin typeface="Arial Narrow" panose="020B0606020202030204" pitchFamily="34" charset="0"/>
              </a:rPr>
              <a:t>Session 3: </a:t>
            </a:r>
            <a:r>
              <a:rPr lang="en-ZA" sz="3200" b="1" i="1" dirty="0" smtClean="0">
                <a:solidFill>
                  <a:srgbClr val="2957A4"/>
                </a:solidFill>
                <a:latin typeface="Arial Narrow" panose="020B0606020202030204" pitchFamily="34" charset="0"/>
              </a:rPr>
              <a:t>Violence against Women, and Women’s rights protection</a:t>
            </a:r>
            <a:endParaRPr lang="en-GB" sz="3200" b="1" i="1" dirty="0">
              <a:solidFill>
                <a:srgbClr val="2957A4"/>
              </a:solidFill>
              <a:latin typeface="Arial Narrow" panose="020B0606020202030204" pitchFamily="34" charset="0"/>
              <a:ea typeface="+mn-ea"/>
              <a:cs typeface="+mn-cs"/>
            </a:endParaRPr>
          </a:p>
        </p:txBody>
      </p:sp>
      <p:sp>
        <p:nvSpPr>
          <p:cNvPr id="3" name="Content Placeholder 2"/>
          <p:cNvSpPr>
            <a:spLocks noGrp="1"/>
          </p:cNvSpPr>
          <p:nvPr>
            <p:ph idx="1"/>
          </p:nvPr>
        </p:nvSpPr>
        <p:spPr>
          <a:xfrm>
            <a:off x="179512" y="1340769"/>
            <a:ext cx="8784976" cy="5040560"/>
          </a:xfrm>
        </p:spPr>
        <p:txBody>
          <a:bodyPr>
            <a:normAutofit/>
          </a:bodyPr>
          <a:lstStyle/>
          <a:p>
            <a:pPr marL="0" indent="0">
              <a:buNone/>
            </a:pPr>
            <a:endParaRPr lang="en-US" sz="1400" dirty="0" smtClean="0">
              <a:solidFill>
                <a:srgbClr val="2957A4"/>
              </a:solidFill>
              <a:latin typeface="Arial Narrow" panose="020B0606020202030204" pitchFamily="34" charset="0"/>
            </a:endParaRPr>
          </a:p>
          <a:p>
            <a:pPr marL="0" indent="0">
              <a:buNone/>
            </a:pPr>
            <a:r>
              <a:rPr lang="en-US" sz="2200" dirty="0" smtClean="0">
                <a:solidFill>
                  <a:srgbClr val="2957A4"/>
                </a:solidFill>
                <a:latin typeface="Arial Narrow" panose="020B0606020202030204" pitchFamily="34" charset="0"/>
              </a:rPr>
              <a:t>RECOMMENDATIONS  TO THE EU:</a:t>
            </a:r>
          </a:p>
          <a:p>
            <a:r>
              <a:rPr lang="en-US" sz="2000" dirty="0" smtClean="0">
                <a:solidFill>
                  <a:srgbClr val="2957A4"/>
                </a:solidFill>
                <a:latin typeface="Arial Narrow" panose="020B0606020202030204" pitchFamily="34" charset="0"/>
              </a:rPr>
              <a:t>Invite partner countries’ governments to </a:t>
            </a:r>
            <a:r>
              <a:rPr lang="en-US" sz="2000" u="sng" dirty="0" smtClean="0">
                <a:solidFill>
                  <a:srgbClr val="2957A4"/>
                </a:solidFill>
                <a:latin typeface="Arial Narrow" panose="020B0606020202030204" pitchFamily="34" charset="0"/>
              </a:rPr>
              <a:t>ratify and implement the Istanbul Convention, and</a:t>
            </a:r>
            <a:r>
              <a:rPr lang="en-US" sz="2000" dirty="0" smtClean="0">
                <a:solidFill>
                  <a:srgbClr val="2957A4"/>
                </a:solidFill>
                <a:latin typeface="Arial Narrow" panose="020B0606020202030204" pitchFamily="34" charset="0"/>
              </a:rPr>
              <a:t> invite both governments and CSOs to use the mechanisms and tools provided by the convention, regardless of the ratification status.. </a:t>
            </a:r>
          </a:p>
          <a:p>
            <a:r>
              <a:rPr lang="en-US" sz="2000" dirty="0" smtClean="0">
                <a:solidFill>
                  <a:srgbClr val="2957A4"/>
                </a:solidFill>
                <a:latin typeface="Arial Narrow" panose="020B0606020202030204" pitchFamily="34" charset="0"/>
              </a:rPr>
              <a:t>Support partner countries in the elaboration of legislation regarding women, and encourage them to </a:t>
            </a:r>
            <a:r>
              <a:rPr lang="en-US" sz="2000" u="sng" dirty="0" smtClean="0">
                <a:solidFill>
                  <a:srgbClr val="2957A4"/>
                </a:solidFill>
                <a:latin typeface="Arial Narrow" panose="020B0606020202030204" pitchFamily="34" charset="0"/>
              </a:rPr>
              <a:t>ratify and implement the CEDAW without reservations</a:t>
            </a:r>
            <a:r>
              <a:rPr lang="en-US" sz="2000" dirty="0" smtClean="0">
                <a:solidFill>
                  <a:srgbClr val="2957A4"/>
                </a:solidFill>
                <a:latin typeface="Arial Narrow" panose="020B0606020202030204" pitchFamily="34" charset="0"/>
              </a:rPr>
              <a:t>.</a:t>
            </a:r>
            <a:endParaRPr lang="en-ZA" sz="2000" dirty="0">
              <a:solidFill>
                <a:srgbClr val="2957A4"/>
              </a:solidFill>
              <a:latin typeface="Arial Narrow" panose="020B0606020202030204" pitchFamily="34" charset="0"/>
            </a:endParaRPr>
          </a:p>
          <a:p>
            <a:pPr marL="285750" indent="-285750"/>
            <a:r>
              <a:rPr lang="en-US" sz="2000" dirty="0">
                <a:solidFill>
                  <a:srgbClr val="2957A4"/>
                </a:solidFill>
                <a:latin typeface="Arial Narrow" panose="020B0606020202030204" pitchFamily="34" charset="0"/>
              </a:rPr>
              <a:t>Support all </a:t>
            </a:r>
            <a:r>
              <a:rPr lang="en-US" sz="2000" dirty="0" smtClean="0">
                <a:solidFill>
                  <a:srgbClr val="2957A4"/>
                </a:solidFill>
                <a:latin typeface="Arial Narrow" panose="020B0606020202030204" pitchFamily="34" charset="0"/>
              </a:rPr>
              <a:t>partner countries in the implementation of </a:t>
            </a:r>
            <a:r>
              <a:rPr lang="en-US" sz="2000" u="sng" dirty="0" smtClean="0">
                <a:solidFill>
                  <a:srgbClr val="2957A4"/>
                </a:solidFill>
                <a:latin typeface="Arial Narrow" panose="020B0606020202030204" pitchFamily="34" charset="0"/>
              </a:rPr>
              <a:t>UN resolution 1325</a:t>
            </a:r>
            <a:r>
              <a:rPr lang="en-US" sz="2000" dirty="0" smtClean="0">
                <a:solidFill>
                  <a:srgbClr val="2957A4"/>
                </a:solidFill>
                <a:latin typeface="Arial Narrow" panose="020B0606020202030204" pitchFamily="34" charset="0"/>
              </a:rPr>
              <a:t> on Women and Peace and Security. </a:t>
            </a:r>
          </a:p>
          <a:p>
            <a:pPr marL="285750" indent="-285750"/>
            <a:r>
              <a:rPr lang="en-US" sz="2000" dirty="0" smtClean="0">
                <a:solidFill>
                  <a:srgbClr val="2957A4"/>
                </a:solidFill>
                <a:latin typeface="Arial Narrow" panose="020B0606020202030204" pitchFamily="34" charset="0"/>
              </a:rPr>
              <a:t>Continue supporting </a:t>
            </a:r>
            <a:r>
              <a:rPr lang="en-US" sz="2000" u="sng" dirty="0" smtClean="0">
                <a:solidFill>
                  <a:srgbClr val="2957A4"/>
                </a:solidFill>
                <a:latin typeface="Arial Narrow" panose="020B0606020202030204" pitchFamily="34" charset="0"/>
              </a:rPr>
              <a:t>awareness campaigns</a:t>
            </a:r>
            <a:r>
              <a:rPr lang="en-US" sz="2000" dirty="0" smtClean="0">
                <a:solidFill>
                  <a:srgbClr val="2957A4"/>
                </a:solidFill>
                <a:latin typeface="Arial Narrow" panose="020B0606020202030204" pitchFamily="34" charset="0"/>
              </a:rPr>
              <a:t> on Women’s rights.</a:t>
            </a:r>
          </a:p>
          <a:p>
            <a:pPr marL="285750" indent="-285750"/>
            <a:r>
              <a:rPr lang="en-US" sz="2000" dirty="0" smtClean="0">
                <a:solidFill>
                  <a:srgbClr val="2957A4"/>
                </a:solidFill>
                <a:latin typeface="Arial Narrow" panose="020B0606020202030204" pitchFamily="34" charset="0"/>
              </a:rPr>
              <a:t>Protect </a:t>
            </a:r>
            <a:r>
              <a:rPr lang="en-US" sz="2000" u="sng" dirty="0" smtClean="0">
                <a:solidFill>
                  <a:srgbClr val="2957A4"/>
                </a:solidFill>
                <a:latin typeface="Arial Narrow" panose="020B0606020202030204" pitchFamily="34" charset="0"/>
              </a:rPr>
              <a:t>female human rights defenders</a:t>
            </a:r>
            <a:r>
              <a:rPr lang="en-US" sz="2000" dirty="0">
                <a:solidFill>
                  <a:srgbClr val="2957A4"/>
                </a:solidFill>
                <a:latin typeface="Arial Narrow" panose="020B0606020202030204" pitchFamily="34" charset="0"/>
              </a:rPr>
              <a:t> </a:t>
            </a:r>
            <a:r>
              <a:rPr lang="en-US" sz="2000" dirty="0" smtClean="0">
                <a:solidFill>
                  <a:srgbClr val="2957A4"/>
                </a:solidFill>
                <a:latin typeface="Arial Narrow" panose="020B0606020202030204" pitchFamily="34" charset="0"/>
              </a:rPr>
              <a:t>who are lobbying and advocating on issues regarding violence against women. </a:t>
            </a:r>
          </a:p>
          <a:p>
            <a:endParaRPr lang="en-GB" sz="2000" dirty="0">
              <a:solidFill>
                <a:srgbClr val="2957A4"/>
              </a:solidFill>
              <a:latin typeface="Arial Narrow" panose="020B0606020202030204" pitchFamily="34" charset="0"/>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71303" y="6180421"/>
            <a:ext cx="2155280" cy="677579"/>
          </a:xfrm>
          <a:prstGeom prst="rect">
            <a:avLst/>
          </a:prstGeom>
        </p:spPr>
      </p:pic>
      <p:pic>
        <p:nvPicPr>
          <p:cNvPr id="4" name="Picture 3"/>
          <p:cNvPicPr>
            <a:picLocks noChangeAspect="1"/>
          </p:cNvPicPr>
          <p:nvPr/>
        </p:nvPicPr>
        <p:blipFill>
          <a:blip r:embed="rId3"/>
          <a:stretch>
            <a:fillRect/>
          </a:stretch>
        </p:blipFill>
        <p:spPr>
          <a:xfrm>
            <a:off x="7812360" y="5063093"/>
            <a:ext cx="1466618" cy="1556571"/>
          </a:xfrm>
          <a:prstGeom prst="rect">
            <a:avLst/>
          </a:prstGeom>
        </p:spPr>
      </p:pic>
    </p:spTree>
    <p:extLst>
      <p:ext uri="{BB962C8B-B14F-4D97-AF65-F5344CB8AC3E}">
        <p14:creationId xmlns:p14="http://schemas.microsoft.com/office/powerpoint/2010/main" val="4268541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sz="3200" b="1" dirty="0" smtClean="0">
                <a:solidFill>
                  <a:srgbClr val="2957A4"/>
                </a:solidFill>
                <a:latin typeface="Arial Narrow" panose="020B0606020202030204" pitchFamily="34" charset="0"/>
              </a:rPr>
              <a:t>Session 4 : </a:t>
            </a:r>
            <a:r>
              <a:rPr lang="en-ZA" sz="3200" b="1" i="1" dirty="0" smtClean="0">
                <a:solidFill>
                  <a:srgbClr val="2957A4"/>
                </a:solidFill>
                <a:latin typeface="Arial Narrow" panose="020B0606020202030204" pitchFamily="34" charset="0"/>
              </a:rPr>
              <a:t>Protecting the rights of vulnerable groups and minorities and preventing discrimination</a:t>
            </a:r>
            <a:endParaRPr lang="en-GB" sz="3200" b="1" i="1" dirty="0">
              <a:solidFill>
                <a:srgbClr val="2957A4"/>
              </a:solidFill>
              <a:latin typeface="Arial Narrow" panose="020B0606020202030204" pitchFamily="34" charset="0"/>
              <a:ea typeface="+mn-ea"/>
              <a:cs typeface="+mn-cs"/>
            </a:endParaRPr>
          </a:p>
        </p:txBody>
      </p:sp>
      <p:sp>
        <p:nvSpPr>
          <p:cNvPr id="3" name="Content Placeholder 2"/>
          <p:cNvSpPr>
            <a:spLocks noGrp="1"/>
          </p:cNvSpPr>
          <p:nvPr>
            <p:ph idx="1"/>
          </p:nvPr>
        </p:nvSpPr>
        <p:spPr>
          <a:xfrm>
            <a:off x="179512" y="1340769"/>
            <a:ext cx="8784976" cy="5040560"/>
          </a:xfrm>
        </p:spPr>
        <p:txBody>
          <a:bodyPr>
            <a:normAutofit fontScale="77500" lnSpcReduction="20000"/>
          </a:bodyPr>
          <a:lstStyle/>
          <a:p>
            <a:pPr marL="0" indent="0">
              <a:buNone/>
            </a:pPr>
            <a:endParaRPr lang="en-US" sz="1400" dirty="0" smtClean="0">
              <a:solidFill>
                <a:srgbClr val="2957A4"/>
              </a:solidFill>
              <a:latin typeface="Arial Narrow" panose="020B0606020202030204" pitchFamily="34" charset="0"/>
            </a:endParaRPr>
          </a:p>
          <a:p>
            <a:pPr marL="0" indent="0">
              <a:buNone/>
            </a:pPr>
            <a:r>
              <a:rPr lang="en-US" sz="2200" dirty="0" smtClean="0">
                <a:solidFill>
                  <a:srgbClr val="2957A4"/>
                </a:solidFill>
                <a:latin typeface="Arial Narrow" panose="020B0606020202030204" pitchFamily="34" charset="0"/>
              </a:rPr>
              <a:t>RECOMMENDATIONS  TO THE EU:</a:t>
            </a:r>
          </a:p>
          <a:p>
            <a:r>
              <a:rPr lang="en-US" sz="2000" dirty="0" smtClean="0">
                <a:solidFill>
                  <a:srgbClr val="2957A4"/>
                </a:solidFill>
                <a:latin typeface="Arial Narrow" panose="020B0606020202030204" pitchFamily="34" charset="0"/>
              </a:rPr>
              <a:t>Enhance and support Human Rights organizations from the region to document and report on violations and abuses targeting vulnerable groups, in particular religious, ethnic minorities and LGBT, and enhance Human Rights </a:t>
            </a:r>
            <a:r>
              <a:rPr lang="en-US" sz="2000" dirty="0" err="1" smtClean="0">
                <a:solidFill>
                  <a:srgbClr val="2957A4"/>
                </a:solidFill>
                <a:latin typeface="Arial Narrow" panose="020B0606020202030204" pitchFamily="34" charset="0"/>
              </a:rPr>
              <a:t>organisations</a:t>
            </a:r>
            <a:r>
              <a:rPr lang="en-US" sz="2000" dirty="0" smtClean="0">
                <a:solidFill>
                  <a:srgbClr val="2957A4"/>
                </a:solidFill>
                <a:latin typeface="Arial Narrow" panose="020B0606020202030204" pitchFamily="34" charset="0"/>
              </a:rPr>
              <a:t> to submit </a:t>
            </a:r>
            <a:r>
              <a:rPr lang="en-US" sz="2000" u="sng" dirty="0" smtClean="0">
                <a:solidFill>
                  <a:srgbClr val="2957A4"/>
                </a:solidFill>
                <a:latin typeface="Arial Narrow" panose="020B0606020202030204" pitchFamily="34" charset="0"/>
              </a:rPr>
              <a:t>alternative reports</a:t>
            </a:r>
            <a:r>
              <a:rPr lang="en-US" sz="2000" dirty="0" smtClean="0">
                <a:solidFill>
                  <a:srgbClr val="2957A4"/>
                </a:solidFill>
                <a:latin typeface="Arial Narrow" panose="020B0606020202030204" pitchFamily="34" charset="0"/>
              </a:rPr>
              <a:t> to UN sub-committee on discriminations.</a:t>
            </a:r>
          </a:p>
          <a:p>
            <a:r>
              <a:rPr lang="en-US" sz="2000" dirty="0" smtClean="0">
                <a:solidFill>
                  <a:srgbClr val="2957A4"/>
                </a:solidFill>
                <a:latin typeface="Arial Narrow" panose="020B0606020202030204" pitchFamily="34" charset="0"/>
              </a:rPr>
              <a:t>Support awareness campaign, education, and training </a:t>
            </a:r>
            <a:r>
              <a:rPr lang="en-US" sz="2000" dirty="0" err="1" smtClean="0">
                <a:solidFill>
                  <a:srgbClr val="2957A4"/>
                </a:solidFill>
                <a:latin typeface="Arial Narrow" panose="020B0606020202030204" pitchFamily="34" charset="0"/>
              </a:rPr>
              <a:t>programmes</a:t>
            </a:r>
            <a:r>
              <a:rPr lang="en-US" sz="2000" dirty="0" smtClean="0">
                <a:solidFill>
                  <a:srgbClr val="2957A4"/>
                </a:solidFill>
                <a:latin typeface="Arial Narrow" panose="020B0606020202030204" pitchFamily="34" charset="0"/>
              </a:rPr>
              <a:t> for the Media in the field of </a:t>
            </a:r>
            <a:r>
              <a:rPr lang="en-US" sz="2000" u="sng" dirty="0" smtClean="0">
                <a:solidFill>
                  <a:srgbClr val="2957A4"/>
                </a:solidFill>
                <a:latin typeface="Arial Narrow" panose="020B0606020202030204" pitchFamily="34" charset="0"/>
              </a:rPr>
              <a:t>non-discrimination</a:t>
            </a:r>
            <a:r>
              <a:rPr lang="en-US" sz="2000" dirty="0" smtClean="0">
                <a:solidFill>
                  <a:srgbClr val="2957A4"/>
                </a:solidFill>
                <a:latin typeface="Arial Narrow" panose="020B0606020202030204" pitchFamily="34" charset="0"/>
              </a:rPr>
              <a:t>, and respect to all kind of differences.</a:t>
            </a:r>
          </a:p>
          <a:p>
            <a:r>
              <a:rPr lang="en-US" sz="2000" dirty="0" smtClean="0">
                <a:solidFill>
                  <a:srgbClr val="2957A4"/>
                </a:solidFill>
                <a:latin typeface="Arial Narrow" panose="020B0606020202030204" pitchFamily="34" charset="0"/>
              </a:rPr>
              <a:t>Support the creation of </a:t>
            </a:r>
            <a:r>
              <a:rPr lang="en-US" sz="2000" u="sng" dirty="0" smtClean="0">
                <a:solidFill>
                  <a:srgbClr val="2957A4"/>
                </a:solidFill>
                <a:latin typeface="Arial Narrow" panose="020B0606020202030204" pitchFamily="34" charset="0"/>
              </a:rPr>
              <a:t>spaces for dialogue</a:t>
            </a:r>
            <a:r>
              <a:rPr lang="en-US" sz="2000" dirty="0" smtClean="0">
                <a:solidFill>
                  <a:srgbClr val="2957A4"/>
                </a:solidFill>
                <a:latin typeface="Arial Narrow" panose="020B0606020202030204" pitchFamily="34" charset="0"/>
              </a:rPr>
              <a:t> between SCOs and national authorities on the question of discriminations.</a:t>
            </a:r>
          </a:p>
          <a:p>
            <a:r>
              <a:rPr lang="en-US" sz="2000" dirty="0" smtClean="0">
                <a:solidFill>
                  <a:srgbClr val="2957A4"/>
                </a:solidFill>
                <a:latin typeface="Arial Narrow" panose="020B0606020202030204" pitchFamily="34" charset="0"/>
              </a:rPr>
              <a:t>Support initiatives ensuring legal, medical, and psychological coverage of persons victims of all kinds of </a:t>
            </a:r>
            <a:r>
              <a:rPr lang="en-US" sz="2000" dirty="0" err="1" smtClean="0">
                <a:solidFill>
                  <a:srgbClr val="2957A4"/>
                </a:solidFill>
                <a:latin typeface="Arial Narrow" panose="020B0606020202030204" pitchFamily="34" charset="0"/>
              </a:rPr>
              <a:t>disciminations</a:t>
            </a:r>
            <a:r>
              <a:rPr lang="en-US" sz="2000" dirty="0" smtClean="0">
                <a:solidFill>
                  <a:srgbClr val="2957A4"/>
                </a:solidFill>
                <a:latin typeface="Arial Narrow" panose="020B0606020202030204" pitchFamily="34" charset="0"/>
              </a:rPr>
              <a:t> (and LGBT in particular)</a:t>
            </a:r>
          </a:p>
          <a:p>
            <a:r>
              <a:rPr lang="en-US" sz="2000" dirty="0" err="1" smtClean="0">
                <a:solidFill>
                  <a:srgbClr val="2957A4"/>
                </a:solidFill>
                <a:latin typeface="Arial Narrow" panose="020B0606020202030204" pitchFamily="34" charset="0"/>
              </a:rPr>
              <a:t>Organise</a:t>
            </a:r>
            <a:r>
              <a:rPr lang="en-US" sz="2000" dirty="0" smtClean="0">
                <a:solidFill>
                  <a:srgbClr val="2957A4"/>
                </a:solidFill>
                <a:latin typeface="Arial Narrow" panose="020B0606020202030204" pitchFamily="34" charset="0"/>
              </a:rPr>
              <a:t> a </a:t>
            </a:r>
            <a:r>
              <a:rPr lang="en-US" sz="2000" u="sng" dirty="0" smtClean="0">
                <a:solidFill>
                  <a:srgbClr val="2957A4"/>
                </a:solidFill>
                <a:latin typeface="Arial Narrow" panose="020B0606020202030204" pitchFamily="34" charset="0"/>
              </a:rPr>
              <a:t>specific regional forum </a:t>
            </a:r>
            <a:r>
              <a:rPr lang="en-US" sz="2000" dirty="0" smtClean="0">
                <a:solidFill>
                  <a:srgbClr val="2957A4"/>
                </a:solidFill>
                <a:latin typeface="Arial Narrow" panose="020B0606020202030204" pitchFamily="34" charset="0"/>
              </a:rPr>
              <a:t>on all kinds of discriminations, dealing with legal, social,                               and psychological aspects, and distinguishing between HR protection and promotion.</a:t>
            </a:r>
          </a:p>
          <a:p>
            <a:r>
              <a:rPr lang="en-US" sz="2000" dirty="0" smtClean="0">
                <a:solidFill>
                  <a:srgbClr val="2957A4"/>
                </a:solidFill>
                <a:latin typeface="Arial Narrow" panose="020B0606020202030204" pitchFamily="34" charset="0"/>
              </a:rPr>
              <a:t>Create </a:t>
            </a:r>
            <a:r>
              <a:rPr lang="en-US" sz="2000" dirty="0">
                <a:solidFill>
                  <a:srgbClr val="2957A4"/>
                </a:solidFill>
                <a:latin typeface="Arial Narrow" panose="020B0606020202030204" pitchFamily="34" charset="0"/>
              </a:rPr>
              <a:t>a </a:t>
            </a:r>
            <a:r>
              <a:rPr lang="en-US" sz="2000" u="sng" dirty="0">
                <a:solidFill>
                  <a:srgbClr val="2957A4"/>
                </a:solidFill>
                <a:latin typeface="Arial Narrow" panose="020B0606020202030204" pitchFamily="34" charset="0"/>
              </a:rPr>
              <a:t>regional/sub-regional pole of </a:t>
            </a:r>
            <a:r>
              <a:rPr lang="en-US" sz="2000" u="sng" dirty="0" smtClean="0">
                <a:solidFill>
                  <a:srgbClr val="2957A4"/>
                </a:solidFill>
                <a:latin typeface="Arial Narrow" panose="020B0606020202030204" pitchFamily="34" charset="0"/>
              </a:rPr>
              <a:t>experts/specialists</a:t>
            </a:r>
            <a:r>
              <a:rPr lang="en-US" sz="2000" dirty="0" smtClean="0">
                <a:solidFill>
                  <a:srgbClr val="2957A4"/>
                </a:solidFill>
                <a:latin typeface="Arial Narrow" panose="020B0606020202030204" pitchFamily="34" charset="0"/>
              </a:rPr>
              <a:t> </a:t>
            </a:r>
            <a:r>
              <a:rPr lang="en-US" sz="2000" dirty="0">
                <a:solidFill>
                  <a:srgbClr val="2957A4"/>
                </a:solidFill>
                <a:latin typeface="Arial Narrow" panose="020B0606020202030204" pitchFamily="34" charset="0"/>
              </a:rPr>
              <a:t>(lawyers, psychologists</a:t>
            </a:r>
            <a:r>
              <a:rPr lang="en-US" sz="2000" dirty="0" smtClean="0">
                <a:solidFill>
                  <a:srgbClr val="2957A4"/>
                </a:solidFill>
                <a:latin typeface="Arial Narrow" panose="020B0606020202030204" pitchFamily="34" charset="0"/>
              </a:rPr>
              <a:t>,                                                    </a:t>
            </a:r>
            <a:r>
              <a:rPr lang="en-US" sz="2000" dirty="0">
                <a:solidFill>
                  <a:srgbClr val="2957A4"/>
                </a:solidFill>
                <a:latin typeface="Arial Narrow" panose="020B0606020202030204" pitchFamily="34" charset="0"/>
              </a:rPr>
              <a:t>medical </a:t>
            </a:r>
            <a:r>
              <a:rPr lang="en-US" sz="2000" dirty="0" smtClean="0">
                <a:solidFill>
                  <a:srgbClr val="2957A4"/>
                </a:solidFill>
                <a:latin typeface="Arial Narrow" panose="020B0606020202030204" pitchFamily="34" charset="0"/>
              </a:rPr>
              <a:t>professionals…)  </a:t>
            </a:r>
            <a:r>
              <a:rPr lang="en-US" sz="2000" dirty="0">
                <a:solidFill>
                  <a:srgbClr val="2957A4"/>
                </a:solidFill>
                <a:latin typeface="Arial Narrow" panose="020B0606020202030204" pitchFamily="34" charset="0"/>
              </a:rPr>
              <a:t>working on the question of LGBT. </a:t>
            </a:r>
            <a:endParaRPr lang="en-US" sz="2000" dirty="0" smtClean="0">
              <a:solidFill>
                <a:srgbClr val="2957A4"/>
              </a:solidFill>
              <a:latin typeface="Arial Narrow" panose="020B0606020202030204" pitchFamily="34" charset="0"/>
            </a:endParaRPr>
          </a:p>
          <a:p>
            <a:pPr lvl="0"/>
            <a:r>
              <a:rPr lang="en-US" sz="2000" dirty="0" smtClean="0">
                <a:solidFill>
                  <a:srgbClr val="2957A4"/>
                </a:solidFill>
                <a:latin typeface="Arial Narrow" panose="020B0606020202030204" pitchFamily="34" charset="0"/>
              </a:rPr>
              <a:t>Call the governments of Partner Countries to </a:t>
            </a:r>
            <a:r>
              <a:rPr lang="en-US" sz="2000" u="sng" dirty="0" smtClean="0">
                <a:solidFill>
                  <a:srgbClr val="2957A4"/>
                </a:solidFill>
                <a:latin typeface="Arial Narrow" panose="020B0606020202030204" pitchFamily="34" charset="0"/>
              </a:rPr>
              <a:t>abrogate legislation </a:t>
            </a:r>
            <a:r>
              <a:rPr lang="en-US" sz="2000" u="sng" dirty="0" err="1" smtClean="0">
                <a:solidFill>
                  <a:srgbClr val="2957A4"/>
                </a:solidFill>
                <a:latin typeface="Arial Narrow" panose="020B0606020202030204" pitchFamily="34" charset="0"/>
              </a:rPr>
              <a:t>criminalising</a:t>
            </a:r>
            <a:r>
              <a:rPr lang="en-US" sz="2000" u="sng" dirty="0" smtClean="0">
                <a:solidFill>
                  <a:srgbClr val="2957A4"/>
                </a:solidFill>
                <a:latin typeface="Arial Narrow" panose="020B0606020202030204" pitchFamily="34" charset="0"/>
              </a:rPr>
              <a:t> sexual                              intercourse</a:t>
            </a:r>
            <a:r>
              <a:rPr lang="en-US" sz="2000" dirty="0" smtClean="0">
                <a:solidFill>
                  <a:srgbClr val="2957A4"/>
                </a:solidFill>
                <a:latin typeface="Arial Narrow" panose="020B0606020202030204" pitchFamily="34" charset="0"/>
              </a:rPr>
              <a:t> between consenting adults of same </a:t>
            </a:r>
            <a:r>
              <a:rPr lang="en-US" sz="2000" dirty="0" err="1" smtClean="0">
                <a:solidFill>
                  <a:srgbClr val="2957A4"/>
                </a:solidFill>
                <a:latin typeface="Arial Narrow" panose="020B0606020202030204" pitchFamily="34" charset="0"/>
              </a:rPr>
              <a:t>sexe</a:t>
            </a:r>
            <a:r>
              <a:rPr lang="en-US" sz="2000" dirty="0" smtClean="0">
                <a:solidFill>
                  <a:srgbClr val="2957A4"/>
                </a:solidFill>
                <a:latin typeface="Arial Narrow" panose="020B0606020202030204" pitchFamily="34" charset="0"/>
              </a:rPr>
              <a:t>, and to forbid all kind of intrusive medical                            examinations </a:t>
            </a:r>
            <a:r>
              <a:rPr lang="en-US" sz="2000" dirty="0" err="1" smtClean="0">
                <a:solidFill>
                  <a:srgbClr val="2957A4"/>
                </a:solidFill>
                <a:latin typeface="Arial Narrow" panose="020B0606020202030204" pitchFamily="34" charset="0"/>
              </a:rPr>
              <a:t>unrespectful</a:t>
            </a:r>
            <a:r>
              <a:rPr lang="en-US" sz="2000" dirty="0" smtClean="0">
                <a:solidFill>
                  <a:srgbClr val="2957A4"/>
                </a:solidFill>
                <a:latin typeface="Arial Narrow" panose="020B0606020202030204" pitchFamily="34" charset="0"/>
              </a:rPr>
              <a:t> of the integrity and dignity of the person.</a:t>
            </a:r>
            <a:endParaRPr lang="en-US" sz="2000" dirty="0">
              <a:solidFill>
                <a:srgbClr val="2957A4"/>
              </a:solidFill>
              <a:latin typeface="Arial Narrow" panose="020B0606020202030204" pitchFamily="34" charset="0"/>
            </a:endParaRPr>
          </a:p>
          <a:p>
            <a:endParaRPr lang="en-US" sz="2000" dirty="0">
              <a:solidFill>
                <a:srgbClr val="2957A4"/>
              </a:solidFill>
              <a:latin typeface="Arial Narrow" panose="020B0606020202030204" pitchFamily="34" charset="0"/>
            </a:endParaRPr>
          </a:p>
          <a:p>
            <a:pPr marL="0" indent="0">
              <a:buNone/>
            </a:pPr>
            <a:r>
              <a:rPr lang="en-US" sz="2000" dirty="0" smtClean="0">
                <a:solidFill>
                  <a:srgbClr val="2957A4"/>
                </a:solidFill>
                <a:latin typeface="Arial Narrow" panose="020B0606020202030204" pitchFamily="34" charset="0"/>
              </a:rPr>
              <a:t>RECOMMENDATIONS TO CSOs:</a:t>
            </a:r>
          </a:p>
          <a:p>
            <a:r>
              <a:rPr lang="en-US" sz="2000" dirty="0" smtClean="0">
                <a:solidFill>
                  <a:srgbClr val="2957A4"/>
                </a:solidFill>
                <a:latin typeface="Arial Narrow" panose="020B0606020202030204" pitchFamily="34" charset="0"/>
              </a:rPr>
              <a:t>Use the </a:t>
            </a:r>
            <a:r>
              <a:rPr lang="en-US" sz="2100" dirty="0">
                <a:solidFill>
                  <a:srgbClr val="2957A4"/>
                </a:solidFill>
                <a:latin typeface="Arial Narrow" panose="020B0606020202030204" pitchFamily="34" charset="0"/>
              </a:rPr>
              <a:t>national and international </a:t>
            </a:r>
            <a:r>
              <a:rPr lang="en-US" sz="2100" u="sng" dirty="0">
                <a:solidFill>
                  <a:srgbClr val="2957A4"/>
                </a:solidFill>
                <a:latin typeface="Arial Narrow" panose="020B0606020202030204" pitchFamily="34" charset="0"/>
              </a:rPr>
              <a:t>Human Rights </a:t>
            </a:r>
            <a:r>
              <a:rPr lang="en-US" sz="2000" u="sng" dirty="0" smtClean="0">
                <a:solidFill>
                  <a:srgbClr val="2957A4"/>
                </a:solidFill>
                <a:latin typeface="Arial Narrow" panose="020B0606020202030204" pitchFamily="34" charset="0"/>
              </a:rPr>
              <a:t>tools and mechanisms</a:t>
            </a:r>
            <a:r>
              <a:rPr lang="en-US" sz="2000" dirty="0" smtClean="0">
                <a:solidFill>
                  <a:srgbClr val="2957A4"/>
                </a:solidFill>
                <a:latin typeface="Arial Narrow" panose="020B0606020202030204" pitchFamily="34" charset="0"/>
              </a:rPr>
              <a:t> </a:t>
            </a:r>
            <a:r>
              <a:rPr lang="fr-BE" sz="2000" dirty="0" smtClean="0">
                <a:solidFill>
                  <a:srgbClr val="2957A4"/>
                </a:solidFill>
                <a:latin typeface="Arial Narrow" panose="020B0606020202030204" pitchFamily="34" charset="0"/>
              </a:rPr>
              <a:t>to </a:t>
            </a:r>
            <a:r>
              <a:rPr lang="fr-BE" sz="2000" dirty="0" err="1" smtClean="0">
                <a:solidFill>
                  <a:srgbClr val="2957A4"/>
                </a:solidFill>
                <a:latin typeface="Arial Narrow" panose="020B0606020202030204" pitchFamily="34" charset="0"/>
              </a:rPr>
              <a:t>protect</a:t>
            </a:r>
            <a:r>
              <a:rPr lang="fr-BE" sz="2000" dirty="0" smtClean="0">
                <a:solidFill>
                  <a:srgbClr val="2957A4"/>
                </a:solidFill>
                <a:latin typeface="Arial Narrow" panose="020B0606020202030204" pitchFamily="34" charset="0"/>
              </a:rPr>
              <a:t> </a:t>
            </a:r>
            <a:r>
              <a:rPr lang="fr-BE" sz="2000" dirty="0" err="1" smtClean="0">
                <a:solidFill>
                  <a:srgbClr val="2957A4"/>
                </a:solidFill>
                <a:latin typeface="Arial Narrow" panose="020B0606020202030204" pitchFamily="34" charset="0"/>
              </a:rPr>
              <a:t>minorities</a:t>
            </a:r>
            <a:r>
              <a:rPr lang="fr-BE" sz="2000" dirty="0" smtClean="0">
                <a:solidFill>
                  <a:srgbClr val="2957A4"/>
                </a:solidFill>
                <a:latin typeface="Arial Narrow" panose="020B0606020202030204" pitchFamily="34" charset="0"/>
              </a:rPr>
              <a:t> and                             </a:t>
            </a:r>
            <a:r>
              <a:rPr lang="fr-BE" sz="2000" dirty="0" err="1" smtClean="0">
                <a:solidFill>
                  <a:srgbClr val="2957A4"/>
                </a:solidFill>
                <a:latin typeface="Arial Narrow" panose="020B0606020202030204" pitchFamily="34" charset="0"/>
              </a:rPr>
              <a:t>and</a:t>
            </a:r>
            <a:r>
              <a:rPr lang="fr-BE" sz="2000" dirty="0" smtClean="0">
                <a:solidFill>
                  <a:srgbClr val="2957A4"/>
                </a:solidFill>
                <a:latin typeface="Arial Narrow" panose="020B0606020202030204" pitchFamily="34" charset="0"/>
              </a:rPr>
              <a:t> </a:t>
            </a:r>
            <a:r>
              <a:rPr lang="fr-BE" sz="2000" dirty="0" err="1" smtClean="0">
                <a:solidFill>
                  <a:srgbClr val="2957A4"/>
                </a:solidFill>
                <a:latin typeface="Arial Narrow" panose="020B0606020202030204" pitchFamily="34" charset="0"/>
              </a:rPr>
              <a:t>individuals</a:t>
            </a:r>
            <a:r>
              <a:rPr lang="fr-BE" sz="2000" dirty="0" smtClean="0">
                <a:solidFill>
                  <a:srgbClr val="2957A4"/>
                </a:solidFill>
                <a:latin typeface="Arial Narrow" panose="020B0606020202030204" pitchFamily="34" charset="0"/>
              </a:rPr>
              <a:t> </a:t>
            </a:r>
            <a:r>
              <a:rPr lang="fr-BE" sz="2000" dirty="0" err="1" smtClean="0">
                <a:solidFill>
                  <a:srgbClr val="2957A4"/>
                </a:solidFill>
                <a:latin typeface="Arial Narrow" panose="020B0606020202030204" pitchFamily="34" charset="0"/>
              </a:rPr>
              <a:t>victims</a:t>
            </a:r>
            <a:r>
              <a:rPr lang="fr-BE" sz="2000" dirty="0" smtClean="0">
                <a:solidFill>
                  <a:srgbClr val="2957A4"/>
                </a:solidFill>
                <a:latin typeface="Arial Narrow" panose="020B0606020202030204" pitchFamily="34" charset="0"/>
              </a:rPr>
              <a:t> of discriminations</a:t>
            </a:r>
            <a:r>
              <a:rPr lang="en-US" sz="2000" dirty="0" smtClean="0">
                <a:solidFill>
                  <a:srgbClr val="2957A4"/>
                </a:solidFill>
                <a:latin typeface="Arial Narrow" panose="020B0606020202030204" pitchFamily="34" charset="0"/>
              </a:rPr>
              <a:t>. </a:t>
            </a:r>
          </a:p>
          <a:p>
            <a:endParaRPr lang="en-GB" sz="2000" dirty="0">
              <a:solidFill>
                <a:srgbClr val="2957A4"/>
              </a:solidFill>
              <a:latin typeface="Arial Narrow" panose="020B060602020203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56376" y="5445224"/>
            <a:ext cx="1187624" cy="1412776"/>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1303" y="6180421"/>
            <a:ext cx="2155280" cy="677579"/>
          </a:xfrm>
          <a:prstGeom prst="rect">
            <a:avLst/>
          </a:prstGeom>
        </p:spPr>
      </p:pic>
    </p:spTree>
    <p:extLst>
      <p:ext uri="{BB962C8B-B14F-4D97-AF65-F5344CB8AC3E}">
        <p14:creationId xmlns:p14="http://schemas.microsoft.com/office/powerpoint/2010/main" val="9889488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TotalTime>
  <Words>652</Words>
  <Application>Microsoft Office PowerPoint</Application>
  <PresentationFormat>Affichage à l'écran (4:3)</PresentationFormat>
  <Paragraphs>41</Paragraphs>
  <Slides>4</Slides>
  <Notes>0</Notes>
  <HiddenSlides>0</HiddenSlides>
  <MMClips>0</MMClips>
  <ScaleCrop>false</ScaleCrop>
  <HeadingPairs>
    <vt:vector size="4" baseType="variant">
      <vt:variant>
        <vt:lpstr>Thème</vt:lpstr>
      </vt:variant>
      <vt:variant>
        <vt:i4>1</vt:i4>
      </vt:variant>
      <vt:variant>
        <vt:lpstr>Titres des diapositives</vt:lpstr>
      </vt:variant>
      <vt:variant>
        <vt:i4>4</vt:i4>
      </vt:variant>
    </vt:vector>
  </HeadingPairs>
  <TitlesOfParts>
    <vt:vector size="5" baseType="lpstr">
      <vt:lpstr>Office Theme</vt:lpstr>
      <vt:lpstr>Session 1: Human rights and democratic transition: What CS can do to build and strengthen democracy ?</vt:lpstr>
      <vt:lpstr>Session 2: Are Human rights and counter terrorism tactics irreconcilable ?</vt:lpstr>
      <vt:lpstr>Session 3: Violence against Women, and Women’s rights protection</vt:lpstr>
      <vt:lpstr>Session 4 : Protecting the rights of vulnerable groups and minorities and preventing discrimination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1: Human rights and democratic transition: What CS can do to build and strengthen democracy ?</dc:title>
  <dc:creator>Marie</dc:creator>
  <cp:lastModifiedBy>Marie</cp:lastModifiedBy>
  <cp:revision>29</cp:revision>
  <dcterms:created xsi:type="dcterms:W3CDTF">2017-04-27T05:20:10Z</dcterms:created>
  <dcterms:modified xsi:type="dcterms:W3CDTF">2017-05-03T10:40:46Z</dcterms:modified>
</cp:coreProperties>
</file>