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66" r:id="rId4"/>
    <p:sldId id="270" r:id="rId5"/>
    <p:sldId id="271" r:id="rId6"/>
    <p:sldId id="27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104" y="3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89AFDA-2023-7F49-BC36-C668275345D4}" type="datetimeFigureOut">
              <a:rPr lang="fr-FR" smtClean="0"/>
              <a:t>28/04/2017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459E65-99A5-8C4C-9575-18C22C849299}" type="slidenum">
              <a:rPr lang="fr-FR" smtClean="0"/>
              <a:t>‹N°›</a:t>
            </a:fld>
            <a:endParaRPr lang="fr-FR"/>
          </a:p>
        </p:txBody>
      </p:sp>
    </p:spTree>
    <p:extLst>
      <p:ext uri="{BB962C8B-B14F-4D97-AF65-F5344CB8AC3E}">
        <p14:creationId xmlns:p14="http://schemas.microsoft.com/office/powerpoint/2010/main" val="31113364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9459E65-99A5-8C4C-9575-18C22C849299}" type="slidenum">
              <a:rPr lang="fr-FR" smtClean="0"/>
              <a:t>4</a:t>
            </a:fld>
            <a:endParaRPr lang="fr-FR"/>
          </a:p>
        </p:txBody>
      </p:sp>
    </p:spTree>
    <p:extLst>
      <p:ext uri="{BB962C8B-B14F-4D97-AF65-F5344CB8AC3E}">
        <p14:creationId xmlns:p14="http://schemas.microsoft.com/office/powerpoint/2010/main" val="2397190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059581"/>
            <a:ext cx="4419601" cy="561097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7751" y="2590801"/>
            <a:ext cx="3910377" cy="427373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29000" y="2177"/>
            <a:ext cx="2496703" cy="1544014"/>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79555" y="6607293"/>
            <a:ext cx="2064445" cy="250707"/>
          </a:xfrm>
          <a:prstGeom prst="rect">
            <a:avLst/>
          </a:prstGeom>
        </p:spPr>
      </p:pic>
    </p:spTree>
    <p:extLst>
      <p:ext uri="{BB962C8B-B14F-4D97-AF65-F5344CB8AC3E}">
        <p14:creationId xmlns:p14="http://schemas.microsoft.com/office/powerpoint/2010/main" val="3302785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BE" dirty="0" smtClean="0"/>
              <a:t>Migration</a:t>
            </a:r>
            <a:endParaRPr lang="en-GB" dirty="0"/>
          </a:p>
        </p:txBody>
      </p:sp>
      <p:sp>
        <p:nvSpPr>
          <p:cNvPr id="3" name="Subtitle 2"/>
          <p:cNvSpPr>
            <a:spLocks noGrp="1"/>
          </p:cNvSpPr>
          <p:nvPr>
            <p:ph type="subTitle" idx="1"/>
          </p:nvPr>
        </p:nvSpPr>
        <p:spPr/>
        <p:txBody>
          <a:bodyPr/>
          <a:lstStyle/>
          <a:p>
            <a:r>
              <a:rPr lang="en-GB" dirty="0" smtClean="0"/>
              <a:t>Facilitator: 	</a:t>
            </a:r>
            <a:r>
              <a:rPr lang="en-GB" dirty="0" err="1" smtClean="0"/>
              <a:t>Hassen</a:t>
            </a:r>
            <a:r>
              <a:rPr lang="en-GB" dirty="0" smtClean="0"/>
              <a:t> </a:t>
            </a:r>
            <a:r>
              <a:rPr lang="en-GB" dirty="0" err="1" smtClean="0"/>
              <a:t>Boubakri</a:t>
            </a:r>
            <a:endParaRPr lang="en-GB" dirty="0" smtClean="0"/>
          </a:p>
          <a:p>
            <a:r>
              <a:rPr lang="en-GB" dirty="0" smtClean="0"/>
              <a:t>Rapporteurs:	 </a:t>
            </a:r>
            <a:r>
              <a:rPr lang="en-GB" dirty="0" err="1" smtClean="0"/>
              <a:t>Benoît</a:t>
            </a:r>
            <a:r>
              <a:rPr lang="en-GB" dirty="0" smtClean="0"/>
              <a:t> MAYAUX</a:t>
            </a:r>
          </a:p>
          <a:p>
            <a:r>
              <a:rPr lang="en-GB" dirty="0" smtClean="0"/>
              <a:t>					Rym ANTAR</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9000" y="2177"/>
            <a:ext cx="2496703" cy="154401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6248400"/>
            <a:ext cx="2064445" cy="250707"/>
          </a:xfrm>
          <a:prstGeom prst="rect">
            <a:avLst/>
          </a:prstGeom>
        </p:spPr>
      </p:pic>
    </p:spTree>
    <p:extLst>
      <p:ext uri="{BB962C8B-B14F-4D97-AF65-F5344CB8AC3E}">
        <p14:creationId xmlns:p14="http://schemas.microsoft.com/office/powerpoint/2010/main" val="3160590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200" b="1" dirty="0">
                <a:solidFill>
                  <a:srgbClr val="2957A4"/>
                </a:solidFill>
                <a:latin typeface="Arial Narrow" panose="020B0606020202030204" pitchFamily="34" charset="0"/>
              </a:rPr>
              <a:t>Recommandation </a:t>
            </a:r>
            <a:r>
              <a:rPr lang="en-ZA" sz="3200" b="1" dirty="0" smtClean="0">
                <a:solidFill>
                  <a:srgbClr val="2957A4"/>
                </a:solidFill>
                <a:latin typeface="Arial Narrow" panose="020B0606020202030204" pitchFamily="34" charset="0"/>
              </a:rPr>
              <a:t>sub theme 1 : Facility of mobility and circulation</a:t>
            </a:r>
            <a:endParaRPr lang="en-GB" sz="3200" b="1" dirty="0">
              <a:solidFill>
                <a:srgbClr val="2957A4"/>
              </a:solidFill>
              <a:latin typeface="Arial Narrow" panose="020B0606020202030204" pitchFamily="34" charset="0"/>
              <a:ea typeface="+mn-ea"/>
              <a:cs typeface="+mn-cs"/>
            </a:endParaRPr>
          </a:p>
        </p:txBody>
      </p:sp>
      <p:sp>
        <p:nvSpPr>
          <p:cNvPr id="3" name="Content Placeholder 2"/>
          <p:cNvSpPr>
            <a:spLocks noGrp="1"/>
          </p:cNvSpPr>
          <p:nvPr>
            <p:ph idx="1"/>
          </p:nvPr>
        </p:nvSpPr>
        <p:spPr>
          <a:xfrm>
            <a:off x="457200" y="1524000"/>
            <a:ext cx="8229600" cy="4525963"/>
          </a:xfrm>
        </p:spPr>
        <p:txBody>
          <a:bodyPr>
            <a:normAutofit/>
          </a:bodyPr>
          <a:lstStyle/>
          <a:p>
            <a:pPr algn="just"/>
            <a:r>
              <a:rPr lang="en-ZA" sz="2400" dirty="0" smtClean="0">
                <a:solidFill>
                  <a:srgbClr val="2957A4"/>
                </a:solidFill>
                <a:latin typeface="Arial Narrow" panose="020B0606020202030204" pitchFamily="34" charset="0"/>
              </a:rPr>
              <a:t>Adopt mobility policy based on human rights and in compliance with international conventions</a:t>
            </a:r>
          </a:p>
          <a:p>
            <a:pPr algn="just"/>
            <a:endParaRPr lang="en-ZA" sz="2400" dirty="0">
              <a:solidFill>
                <a:srgbClr val="2957A4"/>
              </a:solidFill>
              <a:latin typeface="Arial Narrow" panose="020B0606020202030204" pitchFamily="34" charset="0"/>
            </a:endParaRPr>
          </a:p>
          <a:p>
            <a:pPr marL="0" indent="0" algn="just">
              <a:buNone/>
            </a:pPr>
            <a:r>
              <a:rPr lang="en-ZA" sz="2400" b="1" u="sng" dirty="0" smtClean="0">
                <a:solidFill>
                  <a:srgbClr val="2957A4"/>
                </a:solidFill>
                <a:latin typeface="Arial Narrow" panose="020B0606020202030204" pitchFamily="34" charset="0"/>
              </a:rPr>
              <a:t>Tool</a:t>
            </a:r>
            <a:endParaRPr lang="en-ZA" sz="2400" b="1" u="sng" dirty="0">
              <a:solidFill>
                <a:srgbClr val="2957A4"/>
              </a:solidFill>
              <a:latin typeface="Arial Narrow" panose="020B0606020202030204" pitchFamily="34" charset="0"/>
            </a:endParaRPr>
          </a:p>
          <a:p>
            <a:pPr marL="285750" indent="-285750" algn="just"/>
            <a:r>
              <a:rPr lang="en-ZA" sz="2400" dirty="0" smtClean="0">
                <a:solidFill>
                  <a:srgbClr val="2957A4"/>
                </a:solidFill>
                <a:latin typeface="Arial Narrow" panose="020B0606020202030204" pitchFamily="34" charset="0"/>
              </a:rPr>
              <a:t>Establish a mixed mechanism involving EU institutions/CSOs to ensure the implementation of the follow up regarding </a:t>
            </a:r>
          </a:p>
          <a:p>
            <a:pPr marL="0" indent="0" algn="just">
              <a:buNone/>
            </a:pPr>
            <a:r>
              <a:rPr lang="en-ZA" sz="2400" dirty="0">
                <a:solidFill>
                  <a:srgbClr val="2957A4"/>
                </a:solidFill>
                <a:latin typeface="Arial Narrow" panose="020B0606020202030204" pitchFamily="34" charset="0"/>
              </a:rPr>
              <a:t> </a:t>
            </a:r>
            <a:r>
              <a:rPr lang="en-ZA" sz="2400" dirty="0" smtClean="0">
                <a:solidFill>
                  <a:srgbClr val="2957A4"/>
                </a:solidFill>
                <a:latin typeface="Arial Narrow" panose="020B0606020202030204" pitchFamily="34" charset="0"/>
              </a:rPr>
              <a:t>  international conventions, and the mobility of workers</a:t>
            </a:r>
          </a:p>
          <a:p>
            <a:pPr algn="just">
              <a:buFontTx/>
              <a:buChar char="-"/>
            </a:pPr>
            <a:r>
              <a:rPr lang="en-ZA" sz="2400" dirty="0" smtClean="0">
                <a:solidFill>
                  <a:srgbClr val="FF0000"/>
                </a:solidFill>
                <a:latin typeface="Arial Narrow" panose="020B0606020202030204" pitchFamily="34" charset="0"/>
              </a:rPr>
              <a:t>SAG </a:t>
            </a:r>
            <a:r>
              <a:rPr lang="en-ZA" sz="2400" dirty="0">
                <a:solidFill>
                  <a:srgbClr val="FF0000"/>
                </a:solidFill>
                <a:latin typeface="Arial Narrow" panose="020B0606020202030204" pitchFamily="34" charset="0"/>
              </a:rPr>
              <a:t>can be enlarged and constitute the baisis </a:t>
            </a:r>
            <a:endParaRPr lang="en-ZA" sz="2400" dirty="0" smtClean="0">
              <a:solidFill>
                <a:srgbClr val="FF0000"/>
              </a:solidFill>
              <a:latin typeface="Arial Narrow" panose="020B0606020202030204" pitchFamily="34" charset="0"/>
            </a:endParaRPr>
          </a:p>
          <a:p>
            <a:pPr marL="0" indent="0" algn="just">
              <a:buNone/>
            </a:pPr>
            <a:r>
              <a:rPr lang="en-ZA" sz="2400" dirty="0" smtClean="0">
                <a:solidFill>
                  <a:srgbClr val="FF0000"/>
                </a:solidFill>
                <a:latin typeface="Arial Narrow" panose="020B0606020202030204" pitchFamily="34" charset="0"/>
              </a:rPr>
              <a:t>of </a:t>
            </a:r>
            <a:r>
              <a:rPr lang="en-ZA" sz="2400" dirty="0">
                <a:solidFill>
                  <a:srgbClr val="FF0000"/>
                </a:solidFill>
                <a:latin typeface="Arial Narrow" panose="020B0606020202030204" pitchFamily="34" charset="0"/>
              </a:rPr>
              <a:t>the </a:t>
            </a:r>
            <a:r>
              <a:rPr lang="en-ZA" sz="2400" dirty="0" smtClean="0">
                <a:solidFill>
                  <a:srgbClr val="FF0000"/>
                </a:solidFill>
                <a:latin typeface="Arial Narrow" panose="020B0606020202030204" pitchFamily="34" charset="0"/>
              </a:rPr>
              <a:t>mechanism</a:t>
            </a:r>
            <a:endParaRPr lang="en-ZA" sz="2400" dirty="0">
              <a:solidFill>
                <a:srgbClr val="FF0000"/>
              </a:solidFill>
              <a:latin typeface="Arial Narrow" panose="020B0606020202030204" pitchFamily="34" charset="0"/>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315200" y="3810000"/>
            <a:ext cx="1849897" cy="3048000"/>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2410" y="6437331"/>
            <a:ext cx="1672321" cy="404099"/>
          </a:xfrm>
          <a:prstGeom prst="rect">
            <a:avLst/>
          </a:prstGeom>
        </p:spPr>
      </p:pic>
    </p:spTree>
    <p:extLst>
      <p:ext uri="{BB962C8B-B14F-4D97-AF65-F5344CB8AC3E}">
        <p14:creationId xmlns:p14="http://schemas.microsoft.com/office/powerpoint/2010/main" val="9450956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200" b="1" dirty="0">
                <a:solidFill>
                  <a:srgbClr val="2957A4"/>
                </a:solidFill>
                <a:latin typeface="Arial Narrow" panose="020B0606020202030204" pitchFamily="34" charset="0"/>
              </a:rPr>
              <a:t>Recommandation </a:t>
            </a:r>
            <a:r>
              <a:rPr lang="en-ZA" sz="3200" b="1" dirty="0" smtClean="0">
                <a:solidFill>
                  <a:srgbClr val="2957A4"/>
                </a:solidFill>
                <a:latin typeface="Arial Narrow" panose="020B0606020202030204" pitchFamily="34" charset="0"/>
              </a:rPr>
              <a:t>sub theme 2: Political and institutional responses to the crisis</a:t>
            </a:r>
            <a:endParaRPr lang="en-GB" sz="3200" b="1" dirty="0">
              <a:solidFill>
                <a:srgbClr val="2957A4"/>
              </a:solidFill>
              <a:latin typeface="Arial Narrow" panose="020B0606020202030204" pitchFamily="34" charset="0"/>
              <a:ea typeface="+mn-ea"/>
              <a:cs typeface="+mn-cs"/>
            </a:endParaRPr>
          </a:p>
        </p:txBody>
      </p:sp>
      <p:sp>
        <p:nvSpPr>
          <p:cNvPr id="3" name="Content Placeholder 2"/>
          <p:cNvSpPr>
            <a:spLocks noGrp="1"/>
          </p:cNvSpPr>
          <p:nvPr>
            <p:ph idx="1"/>
          </p:nvPr>
        </p:nvSpPr>
        <p:spPr/>
        <p:txBody>
          <a:bodyPr>
            <a:normAutofit/>
          </a:bodyPr>
          <a:lstStyle/>
          <a:p>
            <a:pPr algn="just"/>
            <a:r>
              <a:rPr lang="en-ZA" sz="2400" dirty="0" smtClean="0">
                <a:solidFill>
                  <a:srgbClr val="2957A4"/>
                </a:solidFill>
                <a:latin typeface="Arial Narrow" panose="020B0606020202030204" pitchFamily="34" charset="0"/>
              </a:rPr>
              <a:t>Develop a joint evaluation (CSOs/EU institutions) of the various mechanisms and programmes adopted at the EU /African Union, EU/Turkey summits in migration governance in the mediterranean region via the creation of an observatory. </a:t>
            </a:r>
            <a:endParaRPr lang="en-ZA" sz="2400" dirty="0">
              <a:solidFill>
                <a:srgbClr val="2957A4"/>
              </a:solidFill>
              <a:latin typeface="Arial Narrow" panose="020B0606020202030204" pitchFamily="34" charset="0"/>
            </a:endParaRPr>
          </a:p>
          <a:p>
            <a:pPr algn="just"/>
            <a:endParaRPr lang="en-ZA" sz="2400" dirty="0">
              <a:solidFill>
                <a:srgbClr val="2957A4"/>
              </a:solidFill>
              <a:latin typeface="Arial Narrow" panose="020B0606020202030204" pitchFamily="34" charset="0"/>
            </a:endParaRPr>
          </a:p>
          <a:p>
            <a:pPr marL="0" indent="0" algn="just">
              <a:buNone/>
            </a:pPr>
            <a:r>
              <a:rPr lang="en-ZA" sz="2400" b="1" u="sng" dirty="0" smtClean="0">
                <a:solidFill>
                  <a:srgbClr val="2957A4"/>
                </a:solidFill>
                <a:latin typeface="Arial Narrow" panose="020B0606020202030204" pitchFamily="34" charset="0"/>
              </a:rPr>
              <a:t>Tool</a:t>
            </a:r>
            <a:endParaRPr lang="en-ZA" sz="2400" b="1" u="sng" dirty="0">
              <a:solidFill>
                <a:srgbClr val="2957A4"/>
              </a:solidFill>
              <a:latin typeface="Arial Narrow" panose="020B0606020202030204" pitchFamily="34" charset="0"/>
            </a:endParaRPr>
          </a:p>
          <a:p>
            <a:pPr algn="just"/>
            <a:r>
              <a:rPr lang="en-ZA" sz="2400" dirty="0" smtClean="0">
                <a:solidFill>
                  <a:srgbClr val="2957A4"/>
                </a:solidFill>
                <a:latin typeface="Arial Narrow" panose="020B0606020202030204" pitchFamily="34" charset="0"/>
              </a:rPr>
              <a:t>A partnership between CSOs and EU institutions</a:t>
            </a:r>
          </a:p>
          <a:p>
            <a:pPr marL="0" indent="0" algn="just">
              <a:buNone/>
            </a:pPr>
            <a:r>
              <a:rPr lang="en-ZA" sz="2400" dirty="0" smtClean="0">
                <a:solidFill>
                  <a:srgbClr val="2957A4"/>
                </a:solidFill>
                <a:latin typeface="Arial Narrow" panose="020B0606020202030204" pitchFamily="34" charset="0"/>
              </a:rPr>
              <a:t> in developping this study and a report that will be </a:t>
            </a:r>
          </a:p>
          <a:p>
            <a:pPr marL="0" indent="0" algn="just">
              <a:buNone/>
            </a:pPr>
            <a:r>
              <a:rPr lang="en-ZA" sz="2400" dirty="0" smtClean="0">
                <a:solidFill>
                  <a:srgbClr val="2957A4"/>
                </a:solidFill>
                <a:latin typeface="Arial Narrow" panose="020B0606020202030204" pitchFamily="34" charset="0"/>
              </a:rPr>
              <a:t>discussed during the next summits in order to have an</a:t>
            </a:r>
          </a:p>
          <a:p>
            <a:pPr marL="0" indent="0" algn="just">
              <a:buNone/>
            </a:pPr>
            <a:r>
              <a:rPr lang="en-ZA" sz="2400" dirty="0" smtClean="0">
                <a:solidFill>
                  <a:srgbClr val="2957A4"/>
                </a:solidFill>
                <a:latin typeface="Arial Narrow" panose="020B0606020202030204" pitchFamily="34" charset="0"/>
              </a:rPr>
              <a:t> inclusive visibility.</a:t>
            </a:r>
            <a:endParaRPr lang="en-ZA" sz="2400" dirty="0">
              <a:solidFill>
                <a:srgbClr val="2957A4"/>
              </a:solidFill>
              <a:latin typeface="Arial Narrow" panose="020B0606020202030204" pitchFamily="34" charset="0"/>
            </a:endParaRPr>
          </a:p>
          <a:p>
            <a:pPr marL="285750" indent="-285750"/>
            <a:endParaRPr lang="en-ZA" sz="2400" dirty="0">
              <a:solidFill>
                <a:srgbClr val="2957A4"/>
              </a:solidFill>
              <a:latin typeface="Arial Narrow" panose="020B0606020202030204" pitchFamily="34" charset="0"/>
            </a:endParaRPr>
          </a:p>
          <a:p>
            <a:endParaRPr lang="en-GB" sz="2200" b="1" dirty="0">
              <a:solidFill>
                <a:srgbClr val="2957A4"/>
              </a:solidFill>
              <a:latin typeface="Arial Narrow" panose="020B0606020202030204" pitchFamily="34" charset="0"/>
            </a:endParaRPr>
          </a:p>
          <a:p>
            <a:endParaRPr lang="en-GB" sz="2200" b="1" dirty="0">
              <a:solidFill>
                <a:srgbClr val="2957A4"/>
              </a:solidFill>
              <a:latin typeface="Arial Narrow" panose="020B0606020202030204" pitchFamily="34"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294103" y="3818721"/>
            <a:ext cx="1849897" cy="3048000"/>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52410" y="6437331"/>
            <a:ext cx="1672321" cy="404099"/>
          </a:xfrm>
          <a:prstGeom prst="rect">
            <a:avLst/>
          </a:prstGeom>
        </p:spPr>
      </p:pic>
    </p:spTree>
    <p:extLst>
      <p:ext uri="{BB962C8B-B14F-4D97-AF65-F5344CB8AC3E}">
        <p14:creationId xmlns:p14="http://schemas.microsoft.com/office/powerpoint/2010/main" val="33723248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200" b="1" dirty="0" smtClean="0">
                <a:solidFill>
                  <a:srgbClr val="2957A4"/>
                </a:solidFill>
                <a:latin typeface="Arial Narrow" panose="020B0606020202030204" pitchFamily="34" charset="0"/>
              </a:rPr>
              <a:t>Recommandation sub theme 3: The legal and humanitarian dimensions </a:t>
            </a:r>
            <a:endParaRPr lang="en-GB" sz="3200" b="1" dirty="0">
              <a:solidFill>
                <a:srgbClr val="2957A4"/>
              </a:solidFill>
              <a:latin typeface="Arial Narrow" panose="020B0606020202030204" pitchFamily="34" charset="0"/>
              <a:ea typeface="+mn-ea"/>
              <a:cs typeface="+mn-cs"/>
            </a:endParaRPr>
          </a:p>
        </p:txBody>
      </p:sp>
      <p:sp>
        <p:nvSpPr>
          <p:cNvPr id="3" name="Content Placeholder 2"/>
          <p:cNvSpPr>
            <a:spLocks noGrp="1"/>
          </p:cNvSpPr>
          <p:nvPr>
            <p:ph idx="1"/>
          </p:nvPr>
        </p:nvSpPr>
        <p:spPr/>
        <p:txBody>
          <a:bodyPr>
            <a:normAutofit/>
          </a:bodyPr>
          <a:lstStyle/>
          <a:p>
            <a:pPr algn="just"/>
            <a:r>
              <a:rPr lang="en-ZA" sz="2400" dirty="0" smtClean="0">
                <a:solidFill>
                  <a:srgbClr val="2957A4"/>
                </a:solidFill>
                <a:latin typeface="Arial Narrow" panose="020B0606020202030204" pitchFamily="34" charset="0"/>
              </a:rPr>
              <a:t>Mobilise all necessary means in order to build the institutional  capacities of CSOs and allow them to implement programmes aiming at a better protection of immigrants and refugees and a more efficient coordination of support and assistance programmes. </a:t>
            </a:r>
            <a:endParaRPr lang="en-ZA" sz="2400" dirty="0">
              <a:solidFill>
                <a:srgbClr val="2957A4"/>
              </a:solidFill>
              <a:latin typeface="Arial Narrow" panose="020B0606020202030204" pitchFamily="34" charset="0"/>
            </a:endParaRPr>
          </a:p>
          <a:p>
            <a:pPr marL="0" indent="0" algn="just">
              <a:buNone/>
            </a:pPr>
            <a:r>
              <a:rPr lang="en-ZA" sz="2400" b="1" u="sng" dirty="0" smtClean="0">
                <a:solidFill>
                  <a:srgbClr val="2957A4"/>
                </a:solidFill>
                <a:latin typeface="Arial Narrow" panose="020B0606020202030204" pitchFamily="34" charset="0"/>
              </a:rPr>
              <a:t>Tool</a:t>
            </a:r>
            <a:endParaRPr lang="en-ZA" sz="2400" b="1" u="sng" dirty="0">
              <a:solidFill>
                <a:srgbClr val="2957A4"/>
              </a:solidFill>
              <a:latin typeface="Arial Narrow" panose="020B0606020202030204" pitchFamily="34" charset="0"/>
            </a:endParaRPr>
          </a:p>
          <a:p>
            <a:pPr marL="285750" indent="-285750" algn="just"/>
            <a:r>
              <a:rPr lang="en-ZA" sz="2400" dirty="0" smtClean="0">
                <a:solidFill>
                  <a:srgbClr val="2957A4"/>
                </a:solidFill>
                <a:latin typeface="Arial Narrow" panose="020B0606020202030204" pitchFamily="34" charset="0"/>
              </a:rPr>
              <a:t>Set up an appropriate financial and technical mechansim </a:t>
            </a:r>
          </a:p>
          <a:p>
            <a:pPr marL="0" indent="0" algn="just">
              <a:buNone/>
            </a:pPr>
            <a:r>
              <a:rPr lang="en-ZA" sz="2400" dirty="0" smtClean="0">
                <a:solidFill>
                  <a:srgbClr val="2957A4"/>
                </a:solidFill>
                <a:latin typeface="Arial Narrow" panose="020B0606020202030204" pitchFamily="34" charset="0"/>
              </a:rPr>
              <a:t>specific to civil society beyond regular international </a:t>
            </a:r>
          </a:p>
          <a:p>
            <a:pPr marL="0" indent="0" algn="just">
              <a:buNone/>
            </a:pPr>
            <a:r>
              <a:rPr lang="en-ZA" sz="2400" dirty="0" smtClean="0">
                <a:solidFill>
                  <a:srgbClr val="2957A4"/>
                </a:solidFill>
                <a:latin typeface="Arial Narrow" panose="020B0606020202030204" pitchFamily="34" charset="0"/>
              </a:rPr>
              <a:t>mechanisms.</a:t>
            </a:r>
          </a:p>
          <a:p>
            <a:pPr marL="285750" indent="-285750"/>
            <a:endParaRPr lang="en-ZA" sz="2400" dirty="0" smtClean="0">
              <a:solidFill>
                <a:srgbClr val="2957A4"/>
              </a:solidFill>
              <a:latin typeface="Arial Narrow" panose="020B0606020202030204" pitchFamily="34" charset="0"/>
            </a:endParaRPr>
          </a:p>
          <a:p>
            <a:pPr marL="285750" indent="-285750"/>
            <a:endParaRPr lang="en-GB" sz="2200" b="1" dirty="0">
              <a:solidFill>
                <a:srgbClr val="2957A4"/>
              </a:solidFill>
              <a:latin typeface="Arial Narrow" panose="020B0606020202030204" pitchFamily="34" charset="0"/>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294103" y="3810000"/>
            <a:ext cx="1849897" cy="3048000"/>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2410" y="6437331"/>
            <a:ext cx="1672321" cy="404099"/>
          </a:xfrm>
          <a:prstGeom prst="rect">
            <a:avLst/>
          </a:prstGeom>
        </p:spPr>
      </p:pic>
    </p:spTree>
    <p:extLst>
      <p:ext uri="{BB962C8B-B14F-4D97-AF65-F5344CB8AC3E}">
        <p14:creationId xmlns:p14="http://schemas.microsoft.com/office/powerpoint/2010/main" val="3578850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ZA" sz="3200" b="1" dirty="0" smtClean="0">
                <a:solidFill>
                  <a:srgbClr val="2957A4"/>
                </a:solidFill>
                <a:latin typeface="Arial Narrow" panose="020B0606020202030204" pitchFamily="34" charset="0"/>
              </a:rPr>
              <a:t>Recommandation sub theme 4: Preventing and fighting all forms of abuses and the violences against migrants</a:t>
            </a:r>
            <a:endParaRPr lang="en-GB" sz="3200" b="1" dirty="0">
              <a:solidFill>
                <a:srgbClr val="2957A4"/>
              </a:solidFill>
              <a:latin typeface="Arial Narrow" panose="020B0606020202030204" pitchFamily="34" charset="0"/>
              <a:ea typeface="+mn-ea"/>
              <a:cs typeface="+mn-cs"/>
            </a:endParaRPr>
          </a:p>
        </p:txBody>
      </p:sp>
      <p:sp>
        <p:nvSpPr>
          <p:cNvPr id="3" name="Content Placeholder 2"/>
          <p:cNvSpPr>
            <a:spLocks noGrp="1"/>
          </p:cNvSpPr>
          <p:nvPr>
            <p:ph idx="1"/>
          </p:nvPr>
        </p:nvSpPr>
        <p:spPr/>
        <p:txBody>
          <a:bodyPr>
            <a:normAutofit fontScale="92500"/>
          </a:bodyPr>
          <a:lstStyle/>
          <a:p>
            <a:pPr algn="just"/>
            <a:r>
              <a:rPr lang="en-ZA" sz="2400" dirty="0" smtClean="0">
                <a:solidFill>
                  <a:srgbClr val="2957A4"/>
                </a:solidFill>
                <a:latin typeface="Arial Narrow" panose="020B0606020202030204" pitchFamily="34" charset="0"/>
              </a:rPr>
              <a:t>Encourage alliances, partnerships and networking between the different CSOs of countries of origin, transit and reception, in order to build their capacities and allow them to fulfill their missions regarding the protection of migrants against risks (violence of their rights, marginalisation and discrimination) and sensitize local communities to intiate a stronger sense of solidarity with the migrants and the refugees.</a:t>
            </a:r>
          </a:p>
          <a:p>
            <a:pPr marL="0" indent="0" algn="just">
              <a:buNone/>
            </a:pPr>
            <a:r>
              <a:rPr lang="en-ZA" sz="2400" b="1" u="sng" dirty="0" smtClean="0">
                <a:solidFill>
                  <a:srgbClr val="2957A4"/>
                </a:solidFill>
                <a:latin typeface="Arial Narrow" panose="020B0606020202030204" pitchFamily="34" charset="0"/>
              </a:rPr>
              <a:t>Tool</a:t>
            </a:r>
            <a:endParaRPr lang="en-ZA" sz="2400" b="1" u="sng" dirty="0">
              <a:solidFill>
                <a:srgbClr val="2957A4"/>
              </a:solidFill>
              <a:latin typeface="Arial Narrow" panose="020B0606020202030204" pitchFamily="34" charset="0"/>
            </a:endParaRPr>
          </a:p>
          <a:p>
            <a:pPr marL="285750" indent="-285750" algn="just"/>
            <a:r>
              <a:rPr lang="en-ZA" sz="2400" dirty="0" smtClean="0">
                <a:solidFill>
                  <a:srgbClr val="2957A4"/>
                </a:solidFill>
                <a:latin typeface="Arial Narrow" panose="020B0606020202030204" pitchFamily="34" charset="0"/>
              </a:rPr>
              <a:t>Develop a governance strategy based on rights </a:t>
            </a:r>
          </a:p>
          <a:p>
            <a:pPr marL="0" indent="0" algn="just">
              <a:buNone/>
            </a:pPr>
            <a:r>
              <a:rPr lang="en-ZA" sz="2400" dirty="0" smtClean="0">
                <a:solidFill>
                  <a:srgbClr val="2957A4"/>
                </a:solidFill>
                <a:latin typeface="Arial Narrow" panose="020B0606020202030204" pitchFamily="34" charset="0"/>
              </a:rPr>
              <a:t>and adopt an intgrated programme to support and assist </a:t>
            </a:r>
          </a:p>
          <a:p>
            <a:pPr marL="0" indent="0" algn="just">
              <a:buNone/>
            </a:pPr>
            <a:r>
              <a:rPr lang="en-ZA" sz="2400" dirty="0" smtClean="0">
                <a:solidFill>
                  <a:srgbClr val="2957A4"/>
                </a:solidFill>
                <a:latin typeface="Arial Narrow" panose="020B0606020202030204" pitchFamily="34" charset="0"/>
              </a:rPr>
              <a:t>migrants and refugees as well as create coalitions based </a:t>
            </a:r>
          </a:p>
          <a:p>
            <a:pPr marL="0" indent="0" algn="just">
              <a:buNone/>
            </a:pPr>
            <a:r>
              <a:rPr lang="en-ZA" sz="2400" dirty="0" smtClean="0">
                <a:solidFill>
                  <a:srgbClr val="2957A4"/>
                </a:solidFill>
                <a:latin typeface="Arial Narrow" panose="020B0606020202030204" pitchFamily="34" charset="0"/>
              </a:rPr>
              <a:t>on task forces “experts from north and south” in the light of all </a:t>
            </a:r>
          </a:p>
          <a:p>
            <a:pPr marL="0" indent="0" algn="just">
              <a:buNone/>
            </a:pPr>
            <a:r>
              <a:rPr lang="en-ZA" sz="2400" dirty="0" smtClean="0">
                <a:solidFill>
                  <a:srgbClr val="2957A4"/>
                </a:solidFill>
                <a:latin typeface="Arial Narrow" panose="020B0606020202030204" pitchFamily="34" charset="0"/>
              </a:rPr>
              <a:t>of the </a:t>
            </a:r>
            <a:r>
              <a:rPr lang="en-ZA" sz="2400" smtClean="0">
                <a:solidFill>
                  <a:srgbClr val="2957A4"/>
                </a:solidFill>
                <a:latin typeface="Arial Narrow" panose="020B0606020202030204" pitchFamily="34" charset="0"/>
              </a:rPr>
              <a:t>studies conducted</a:t>
            </a:r>
            <a:r>
              <a:rPr lang="en-ZA" sz="2400" dirty="0" smtClean="0">
                <a:solidFill>
                  <a:srgbClr val="2957A4"/>
                </a:solidFill>
                <a:latin typeface="Arial Narrow" panose="020B0606020202030204" pitchFamily="34" charset="0"/>
              </a:rPr>
              <a:t>.</a:t>
            </a:r>
            <a:endParaRPr lang="en-ZA" sz="2400" dirty="0">
              <a:solidFill>
                <a:srgbClr val="2957A4"/>
              </a:solidFill>
              <a:latin typeface="Arial Narrow" panose="020B0606020202030204" pitchFamily="34" charset="0"/>
            </a:endParaRPr>
          </a:p>
          <a:p>
            <a:pPr algn="just"/>
            <a:endParaRPr lang="en-GB" sz="2200" b="1" dirty="0">
              <a:solidFill>
                <a:srgbClr val="2957A4"/>
              </a:solidFill>
              <a:latin typeface="Arial Narrow" panose="020B0606020202030204" pitchFamily="34" charset="0"/>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294103" y="3831393"/>
            <a:ext cx="1849897" cy="3048000"/>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2410" y="6437331"/>
            <a:ext cx="1672321" cy="404099"/>
          </a:xfrm>
          <a:prstGeom prst="rect">
            <a:avLst/>
          </a:prstGeom>
        </p:spPr>
      </p:pic>
      <p:sp>
        <p:nvSpPr>
          <p:cNvPr id="4" name="ZoneTexte 3"/>
          <p:cNvSpPr txBox="1"/>
          <p:nvPr/>
        </p:nvSpPr>
        <p:spPr>
          <a:xfrm>
            <a:off x="-658497" y="646704"/>
            <a:ext cx="184666" cy="369332"/>
          </a:xfrm>
          <a:prstGeom prst="rect">
            <a:avLst/>
          </a:prstGeom>
          <a:noFill/>
        </p:spPr>
        <p:txBody>
          <a:bodyPr wrap="none" rtlCol="0">
            <a:spAutoFit/>
          </a:bodyPr>
          <a:lstStyle/>
          <a:p>
            <a:endParaRPr lang="fr-FR" dirty="0"/>
          </a:p>
        </p:txBody>
      </p:sp>
      <p:sp>
        <p:nvSpPr>
          <p:cNvPr id="5" name="ZoneTexte 4"/>
          <p:cNvSpPr txBox="1"/>
          <p:nvPr/>
        </p:nvSpPr>
        <p:spPr>
          <a:xfrm>
            <a:off x="-329249" y="811319"/>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2256996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273</TotalTime>
  <Words>344</Words>
  <Application>Microsoft Office PowerPoint</Application>
  <PresentationFormat>Affichage à l'écran (4:3)</PresentationFormat>
  <Paragraphs>36</Paragraphs>
  <Slides>6</Slides>
  <Notes>1</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Office Theme</vt:lpstr>
      <vt:lpstr>Présentation PowerPoint</vt:lpstr>
      <vt:lpstr>Migration</vt:lpstr>
      <vt:lpstr>Recommandation sub theme 1 : Facility of mobility and circulation</vt:lpstr>
      <vt:lpstr>Recommandation sub theme 2: Political and institutional responses to the crisis</vt:lpstr>
      <vt:lpstr>Recommandation sub theme 3: The legal and humanitarian dimensions </vt:lpstr>
      <vt:lpstr>Recommandation sub theme 4: Preventing and fighting all forms of abuses and the violences against migrants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RICKLIN Laetitia (NEAR)</dc:creator>
  <cp:lastModifiedBy>Marie</cp:lastModifiedBy>
  <cp:revision>24</cp:revision>
  <dcterms:created xsi:type="dcterms:W3CDTF">2006-08-16T00:00:00Z</dcterms:created>
  <dcterms:modified xsi:type="dcterms:W3CDTF">2017-04-28T16:23:32Z</dcterms:modified>
</cp:coreProperties>
</file>