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16"/>
  </p:notesMasterIdLst>
  <p:sldIdLst>
    <p:sldId id="256" r:id="rId2"/>
    <p:sldId id="299" r:id="rId3"/>
    <p:sldId id="298" r:id="rId4"/>
    <p:sldId id="258" r:id="rId5"/>
    <p:sldId id="296" r:id="rId6"/>
    <p:sldId id="285" r:id="rId7"/>
    <p:sldId id="260" r:id="rId8"/>
    <p:sldId id="295" r:id="rId9"/>
    <p:sldId id="279" r:id="rId10"/>
    <p:sldId id="291" r:id="rId11"/>
    <p:sldId id="290" r:id="rId12"/>
    <p:sldId id="263" r:id="rId13"/>
    <p:sldId id="278" r:id="rId14"/>
    <p:sldId id="277" r:id="rId15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FSDAM02" initials="FSDAM WAU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8" autoAdjust="0"/>
    <p:restoredTop sz="94671" autoAdjust="0"/>
  </p:normalViewPr>
  <p:slideViewPr>
    <p:cSldViewPr>
      <p:cViewPr>
        <p:scale>
          <a:sx n="90" d="100"/>
          <a:sy n="90" d="100"/>
        </p:scale>
        <p:origin x="-82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28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7F59E4-85A7-478F-B7EC-DC629F8BE0DD}" type="datetimeFigureOut">
              <a:rPr lang="en-US" smtClean="0"/>
              <a:pPr/>
              <a:t>4/26/2016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2DAFC8-AB47-4D5E-9DB3-A0528A83466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26728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89928-FCFF-4B77-9C73-EB5B1EE8EBC1}" type="datetimeFigureOut">
              <a:rPr lang="en-US" smtClean="0"/>
              <a:pPr/>
              <a:t>4/26/2016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61A95-428C-4C72-BEA2-C208417933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6013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89928-FCFF-4B77-9C73-EB5B1EE8EBC1}" type="datetimeFigureOut">
              <a:rPr lang="en-US" smtClean="0"/>
              <a:pPr/>
              <a:t>4/26/2016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61A95-428C-4C72-BEA2-C208417933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6556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89928-FCFF-4B77-9C73-EB5B1EE8EBC1}" type="datetimeFigureOut">
              <a:rPr lang="en-US" smtClean="0"/>
              <a:pPr/>
              <a:t>4/26/2016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61A95-428C-4C72-BEA2-C208417933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878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89928-FCFF-4B77-9C73-EB5B1EE8EBC1}" type="datetimeFigureOut">
              <a:rPr lang="en-US" smtClean="0"/>
              <a:pPr/>
              <a:t>4/26/2016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61A95-428C-4C72-BEA2-C208417933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9778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89928-FCFF-4B77-9C73-EB5B1EE8EBC1}" type="datetimeFigureOut">
              <a:rPr lang="en-US" smtClean="0"/>
              <a:pPr/>
              <a:t>4/26/2016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61A95-428C-4C72-BEA2-C208417933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7753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89928-FCFF-4B77-9C73-EB5B1EE8EBC1}" type="datetimeFigureOut">
              <a:rPr lang="en-US" smtClean="0"/>
              <a:pPr/>
              <a:t>4/26/2016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61A95-428C-4C72-BEA2-C208417933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7307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89928-FCFF-4B77-9C73-EB5B1EE8EBC1}" type="datetimeFigureOut">
              <a:rPr lang="en-US" smtClean="0"/>
              <a:pPr/>
              <a:t>4/26/2016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61A95-428C-4C72-BEA2-C208417933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1582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89928-FCFF-4B77-9C73-EB5B1EE8EBC1}" type="datetimeFigureOut">
              <a:rPr lang="en-US" smtClean="0"/>
              <a:pPr/>
              <a:t>4/26/2016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61A95-428C-4C72-BEA2-C208417933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3942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89928-FCFF-4B77-9C73-EB5B1EE8EBC1}" type="datetimeFigureOut">
              <a:rPr lang="en-US" smtClean="0"/>
              <a:pPr/>
              <a:t>4/26/2016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61A95-428C-4C72-BEA2-C208417933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9255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89928-FCFF-4B77-9C73-EB5B1EE8EBC1}" type="datetimeFigureOut">
              <a:rPr lang="en-US" smtClean="0"/>
              <a:pPr/>
              <a:t>4/26/2016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61A95-428C-4C72-BEA2-C208417933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3076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89928-FCFF-4B77-9C73-EB5B1EE8EBC1}" type="datetimeFigureOut">
              <a:rPr lang="en-US" smtClean="0"/>
              <a:pPr/>
              <a:t>4/26/2016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61A95-428C-4C72-BEA2-C208417933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7859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789928-FCFF-4B77-9C73-EB5B1EE8EBC1}" type="datetimeFigureOut">
              <a:rPr lang="en-US" smtClean="0"/>
              <a:pPr/>
              <a:t>4/26/2016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961A95-428C-4C72-BEA2-C208417933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771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4"/>
          <p:cNvSpPr>
            <a:spLocks noGrp="1"/>
          </p:cNvSpPr>
          <p:nvPr>
            <p:ph type="ctrTitle"/>
          </p:nvPr>
        </p:nvSpPr>
        <p:spPr>
          <a:xfrm>
            <a:off x="685800" y="566619"/>
            <a:ext cx="7772400" cy="1710253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fr-FR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fr-FR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6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fr-FR" sz="16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fr-FR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200" b="1" dirty="0" smtClean="0">
                <a:latin typeface="+mn-lt"/>
                <a:cs typeface="Arial" panose="020B0604020202020204" pitchFamily="34" charset="0"/>
              </a:rPr>
              <a:t>AGRICULTURAL MARKETING AND TRANSFORMATION INVESTMENT PROGRAMME (AMTIP)</a:t>
            </a:r>
            <a:endParaRPr lang="fr-FR" sz="1200" b="1" dirty="0">
              <a:solidFill>
                <a:srgbClr val="FF0000"/>
              </a:solidFill>
              <a:latin typeface="+mn-lt"/>
              <a:cs typeface="Arial" panose="020B0604020202020204" pitchFamily="34" charset="0"/>
            </a:endParaRPr>
          </a:p>
        </p:txBody>
      </p:sp>
      <p:pic>
        <p:nvPicPr>
          <p:cNvPr id="5" name="Picture 4" descr="C:\Users\User\AppData\Local\Microsoft\Windows\Temporary Internet Files\Content.Outlook\972R7L75\ELdZ_SuedSuda_cmyk_en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566619"/>
            <a:ext cx="1723263" cy="96895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C:\Users\User\AppData\Local\Microsoft\Windows\Temporary Internet Files\Content.Outlook\972R7L75\gizlogo-unternehmen-de-rgb-300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606508"/>
            <a:ext cx="1733360" cy="96069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http://cie2011.fmi.uni-sofia.bg/files/logo_EU_ENG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640119"/>
            <a:ext cx="1623314" cy="960697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Sous-titre 2"/>
          <p:cNvSpPr>
            <a:spLocks noGrp="1"/>
          </p:cNvSpPr>
          <p:nvPr>
            <p:ph type="subTitle" idx="1"/>
          </p:nvPr>
        </p:nvSpPr>
        <p:spPr>
          <a:xfrm>
            <a:off x="1405616" y="2132856"/>
            <a:ext cx="6908832" cy="3505200"/>
          </a:xfrm>
        </p:spPr>
        <p:txBody>
          <a:bodyPr>
            <a:norm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</a:pPr>
            <a:endParaRPr lang="en-US" sz="2000" dirty="0" smtClean="0">
              <a:solidFill>
                <a:srgbClr val="000000"/>
              </a:solidFill>
              <a:latin typeface="+mn-lt"/>
              <a:ea typeface="Calibri"/>
              <a:cs typeface="Times New Roman"/>
            </a:endParaRPr>
          </a:p>
          <a:p>
            <a:pPr lvl="0">
              <a:lnSpc>
                <a:spcPct val="100000"/>
              </a:lnSpc>
            </a:pPr>
            <a:r>
              <a:rPr lang="en-GB" sz="1600" b="1" u="sng" spc="300" dirty="0" smtClean="0">
                <a:solidFill>
                  <a:prstClr val="black"/>
                </a:solidFill>
                <a:latin typeface="+mn-lt"/>
                <a:cs typeface="Arial" panose="020B0604020202020204" pitchFamily="34" charset="0"/>
              </a:rPr>
              <a:t>AMTIP</a:t>
            </a:r>
          </a:p>
          <a:p>
            <a:pPr lvl="0">
              <a:lnSpc>
                <a:spcPct val="100000"/>
              </a:lnSpc>
            </a:pPr>
            <a:endParaRPr lang="en-GB" sz="1600" b="1" u="sng" spc="300" dirty="0">
              <a:solidFill>
                <a:prstClr val="black"/>
              </a:solidFill>
              <a:latin typeface="+mn-lt"/>
              <a:cs typeface="Arial" panose="020B0604020202020204" pitchFamily="34" charset="0"/>
            </a:endParaRPr>
          </a:p>
          <a:p>
            <a:pPr marL="216000" lvl="0" indent="-216000" algn="l">
              <a:lnSpc>
                <a:spcPct val="100000"/>
              </a:lnSpc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GB" sz="1800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Component </a:t>
            </a:r>
            <a:r>
              <a:rPr lang="en-GB" sz="1800" dirty="0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of the EU funded </a:t>
            </a:r>
            <a:r>
              <a:rPr lang="en-GB" sz="1800" dirty="0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ZEAT-BEAD Programme </a:t>
            </a:r>
            <a:r>
              <a:rPr lang="en-GB" sz="1800" dirty="0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– relating to Result 3 - Enhanced local value addition and strengthened value chains</a:t>
            </a:r>
          </a:p>
          <a:p>
            <a:pPr marL="216000" lvl="0" indent="-216000" algn="l">
              <a:lnSpc>
                <a:spcPct val="100000"/>
              </a:lnSpc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GB" sz="1800" dirty="0">
                <a:solidFill>
                  <a:schemeClr val="tx1"/>
                </a:solidFill>
              </a:rPr>
              <a:t>At the same </a:t>
            </a:r>
            <a:r>
              <a:rPr lang="en-GB" sz="1800" dirty="0" smtClean="0">
                <a:solidFill>
                  <a:schemeClr val="tx1"/>
                </a:solidFill>
              </a:rPr>
              <a:t>time, a </a:t>
            </a:r>
            <a:r>
              <a:rPr lang="en-GB" sz="1800" dirty="0">
                <a:solidFill>
                  <a:schemeClr val="tx1"/>
                </a:solidFill>
              </a:rPr>
              <a:t>component of the </a:t>
            </a:r>
            <a:r>
              <a:rPr lang="en-GB" sz="1800" dirty="0" smtClean="0">
                <a:solidFill>
                  <a:schemeClr val="tx1"/>
                </a:solidFill>
              </a:rPr>
              <a:t>GIZ Food </a:t>
            </a:r>
            <a:r>
              <a:rPr lang="en-GB" sz="1800" dirty="0">
                <a:solidFill>
                  <a:schemeClr val="tx1"/>
                </a:solidFill>
              </a:rPr>
              <a:t>Security and </a:t>
            </a:r>
            <a:r>
              <a:rPr lang="en-GB" sz="1800" dirty="0" smtClean="0">
                <a:solidFill>
                  <a:schemeClr val="tx1"/>
                </a:solidFill>
              </a:rPr>
              <a:t>Development </a:t>
            </a:r>
            <a:r>
              <a:rPr lang="en-GB" sz="1800" dirty="0">
                <a:solidFill>
                  <a:schemeClr val="tx1"/>
                </a:solidFill>
              </a:rPr>
              <a:t>of Agricultural Markets (FSDAM) </a:t>
            </a:r>
            <a:r>
              <a:rPr lang="en-GB" sz="1800" dirty="0" smtClean="0">
                <a:solidFill>
                  <a:schemeClr val="tx1"/>
                </a:solidFill>
              </a:rPr>
              <a:t>programme in </a:t>
            </a:r>
            <a:r>
              <a:rPr lang="en-GB" sz="1800" dirty="0">
                <a:solidFill>
                  <a:schemeClr val="tx1"/>
                </a:solidFill>
              </a:rPr>
              <a:t>South </a:t>
            </a:r>
            <a:r>
              <a:rPr lang="en-GB" sz="1800" dirty="0" smtClean="0">
                <a:solidFill>
                  <a:schemeClr val="tx1"/>
                </a:solidFill>
              </a:rPr>
              <a:t>Sudan, </a:t>
            </a:r>
            <a:r>
              <a:rPr lang="en-GB" sz="1800" dirty="0">
                <a:solidFill>
                  <a:schemeClr val="tx1"/>
                </a:solidFill>
              </a:rPr>
              <a:t>funded by the German Ministry </a:t>
            </a:r>
            <a:r>
              <a:rPr lang="en-GB" sz="1800" dirty="0" smtClean="0">
                <a:solidFill>
                  <a:schemeClr val="tx1"/>
                </a:solidFill>
              </a:rPr>
              <a:t>of</a:t>
            </a:r>
            <a:r>
              <a:rPr lang="en-GB" sz="1800" dirty="0" smtClean="0">
                <a:solidFill>
                  <a:schemeClr val="tx1"/>
                </a:solidFill>
              </a:rPr>
              <a:t> </a:t>
            </a:r>
            <a:r>
              <a:rPr lang="en-GB" sz="1800" dirty="0">
                <a:solidFill>
                  <a:schemeClr val="tx1"/>
                </a:solidFill>
              </a:rPr>
              <a:t>Economic Cooperation and Development (BMZ). </a:t>
            </a:r>
            <a:endParaRPr lang="en-GB" sz="1800" dirty="0" smtClean="0">
              <a:solidFill>
                <a:schemeClr val="tx1"/>
              </a:solidFill>
              <a:cs typeface="Arial" panose="020B0604020202020204" pitchFamily="34" charset="0"/>
            </a:endParaRPr>
          </a:p>
          <a:p>
            <a:pPr marL="216000" lvl="0" indent="-216000" algn="l">
              <a:lnSpc>
                <a:spcPct val="100000"/>
              </a:lnSpc>
              <a:spcBef>
                <a:spcPts val="300"/>
              </a:spcBef>
            </a:pPr>
            <a:r>
              <a:rPr lang="en-GB" sz="1800" dirty="0" smtClean="0">
                <a:solidFill>
                  <a:prstClr val="black"/>
                </a:solidFill>
                <a:latin typeface="+mn-lt"/>
                <a:cs typeface="Arial" panose="020B0604020202020204" pitchFamily="34" charset="0"/>
              </a:rPr>
              <a:t> </a:t>
            </a: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endParaRPr lang="de-DE" sz="2800" dirty="0" smtClean="0">
              <a:latin typeface="+mn-lt"/>
              <a:ea typeface="Calibri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</a:pPr>
            <a:endParaRPr lang="en-US" sz="2000" b="1" dirty="0" smtClean="0">
              <a:solidFill>
                <a:srgbClr val="000000"/>
              </a:solidFill>
              <a:latin typeface="+mn-lt"/>
              <a:ea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</a:pPr>
            <a:endParaRPr lang="fr-FR" sz="1400" dirty="0">
              <a:latin typeface="+mn-lt"/>
            </a:endParaRPr>
          </a:p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</a:pPr>
            <a:endParaRPr lang="en-US" sz="1400" dirty="0" smtClean="0">
              <a:solidFill>
                <a:srgbClr val="000000"/>
              </a:solidFill>
              <a:latin typeface="+mn-lt"/>
              <a:ea typeface="Times New Roman"/>
              <a:cs typeface="Times New Roman"/>
            </a:endParaRPr>
          </a:p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</a:pPr>
            <a:endParaRPr lang="de-DE" sz="1800" dirty="0">
              <a:latin typeface="+mn-lt"/>
              <a:ea typeface="Calibri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</a:pPr>
            <a:endParaRPr lang="fr-FR" sz="1400" dirty="0">
              <a:latin typeface="+mn-lt"/>
            </a:endParaRPr>
          </a:p>
        </p:txBody>
      </p:sp>
      <p:sp>
        <p:nvSpPr>
          <p:cNvPr id="10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547664" y="6272784"/>
            <a:ext cx="7322016" cy="393827"/>
          </a:xfrm>
        </p:spPr>
        <p:txBody>
          <a:bodyPr/>
          <a:lstStyle/>
          <a:p>
            <a:r>
              <a:rPr lang="en-US" sz="1800" b="1" i="1" dirty="0" smtClean="0">
                <a:solidFill>
                  <a:srgbClr val="FF0000"/>
                </a:solidFill>
              </a:rPr>
              <a:t>Owned by the State - run by the private sector</a:t>
            </a:r>
            <a:endParaRPr lang="fr-FR" sz="1800" b="1" i="1" dirty="0">
              <a:solidFill>
                <a:srgbClr val="FF0000"/>
              </a:solidFill>
            </a:endParaRPr>
          </a:p>
        </p:txBody>
      </p:sp>
      <p:pic>
        <p:nvPicPr>
          <p:cNvPr id="11" name="Picture 10"/>
          <p:cNvPicPr/>
          <p:nvPr/>
        </p:nvPicPr>
        <p:blipFill>
          <a:blip r:embed="rId5"/>
          <a:stretch>
            <a:fillRect/>
          </a:stretch>
        </p:blipFill>
        <p:spPr>
          <a:xfrm>
            <a:off x="6948264" y="571546"/>
            <a:ext cx="836295" cy="1123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1705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4"/>
          <p:cNvSpPr>
            <a:spLocks noGrp="1"/>
          </p:cNvSpPr>
          <p:nvPr>
            <p:ph type="ctrTitle"/>
          </p:nvPr>
        </p:nvSpPr>
        <p:spPr>
          <a:xfrm>
            <a:off x="571472" y="566619"/>
            <a:ext cx="7886728" cy="1710253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fr-FR" sz="1600" b="1" dirty="0" smtClean="0">
                <a:latin typeface="+mn-lt"/>
                <a:cs typeface="Arial" panose="020B0604020202020204" pitchFamily="34" charset="0"/>
              </a:rPr>
              <a:t/>
            </a:r>
            <a:br>
              <a:rPr lang="fr-FR" sz="1600" b="1" dirty="0" smtClean="0">
                <a:latin typeface="+mn-lt"/>
                <a:cs typeface="Arial" panose="020B0604020202020204" pitchFamily="34" charset="0"/>
              </a:rPr>
            </a:br>
            <a:r>
              <a:rPr lang="fr-FR" sz="1600" b="1" dirty="0">
                <a:latin typeface="+mn-lt"/>
                <a:cs typeface="Arial" panose="020B0604020202020204" pitchFamily="34" charset="0"/>
              </a:rPr>
              <a:t/>
            </a:r>
            <a:br>
              <a:rPr lang="fr-FR" sz="1600" b="1" dirty="0">
                <a:latin typeface="+mn-lt"/>
                <a:cs typeface="Arial" panose="020B0604020202020204" pitchFamily="34" charset="0"/>
              </a:rPr>
            </a:br>
            <a:r>
              <a:rPr lang="fr-FR" sz="1600" b="1" dirty="0" smtClean="0">
                <a:latin typeface="+mn-lt"/>
                <a:cs typeface="Arial" panose="020B0604020202020204" pitchFamily="34" charset="0"/>
              </a:rPr>
              <a:t/>
            </a:r>
            <a:br>
              <a:rPr lang="fr-FR" sz="1600" b="1" dirty="0" smtClean="0">
                <a:latin typeface="+mn-lt"/>
                <a:cs typeface="Arial" panose="020B0604020202020204" pitchFamily="34" charset="0"/>
              </a:rPr>
            </a:br>
            <a:r>
              <a:rPr lang="fr-FR" sz="1200" b="1" dirty="0" smtClean="0">
                <a:latin typeface="+mn-lt"/>
                <a:cs typeface="Arial" panose="020B0604020202020204" pitchFamily="34" charset="0"/>
              </a:rPr>
              <a:t>AGRICULTURAL MARKETING AND TRANSFORMATION INVESTMENT PROGRAMME (AMTIP)</a:t>
            </a:r>
            <a:endParaRPr lang="fr-FR" sz="1200" b="1" dirty="0">
              <a:solidFill>
                <a:srgbClr val="FF0000"/>
              </a:solidFill>
              <a:latin typeface="+mn-lt"/>
              <a:cs typeface="Arial" panose="020B0604020202020204" pitchFamily="34" charset="0"/>
            </a:endParaRPr>
          </a:p>
        </p:txBody>
      </p:sp>
      <p:pic>
        <p:nvPicPr>
          <p:cNvPr id="5" name="Picture 4" descr="C:\Users\User\AppData\Local\Microsoft\Windows\Temporary Internet Files\Content.Outlook\972R7L75\ELdZ_SuedSuda_cmyk_en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566619"/>
            <a:ext cx="1723263" cy="96895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C:\Users\User\AppData\Local\Microsoft\Windows\Temporary Internet Files\Content.Outlook\972R7L75\gizlogo-unternehmen-de-rgb-300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606508"/>
            <a:ext cx="1733360" cy="96069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http://cie2011.fmi.uni-sofia.bg/files/logo_EU_ENG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640120"/>
            <a:ext cx="1623314" cy="960697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Sous-titre 2"/>
          <p:cNvSpPr>
            <a:spLocks noGrp="1"/>
          </p:cNvSpPr>
          <p:nvPr>
            <p:ph type="subTitle" idx="1"/>
          </p:nvPr>
        </p:nvSpPr>
        <p:spPr>
          <a:xfrm>
            <a:off x="899592" y="2060848"/>
            <a:ext cx="7380840" cy="3815680"/>
          </a:xfrm>
        </p:spPr>
        <p:txBody>
          <a:bodyPr>
            <a:noAutofit/>
          </a:bodyPr>
          <a:lstStyle/>
          <a:p>
            <a:pPr lvl="1" algn="l">
              <a:lnSpc>
                <a:spcPct val="100000"/>
              </a:lnSpc>
            </a:pPr>
            <a:r>
              <a:rPr lang="en-GB" sz="1800" b="1" dirty="0" smtClean="0">
                <a:solidFill>
                  <a:prstClr val="black"/>
                </a:solidFill>
                <a:latin typeface="+mn-lt"/>
                <a:cs typeface="Arial" panose="020B0604020202020204" pitchFamily="34" charset="0"/>
              </a:rPr>
              <a:t>Result </a:t>
            </a:r>
            <a:r>
              <a:rPr lang="en-GB" sz="1800" b="1" dirty="0">
                <a:solidFill>
                  <a:prstClr val="black"/>
                </a:solidFill>
                <a:latin typeface="+mn-lt"/>
                <a:cs typeface="Arial" panose="020B0604020202020204" pitchFamily="34" charset="0"/>
              </a:rPr>
              <a:t>3 One slaughterhouse in </a:t>
            </a:r>
            <a:r>
              <a:rPr lang="en-GB" sz="1800" b="1" dirty="0" err="1">
                <a:solidFill>
                  <a:prstClr val="black"/>
                </a:solidFill>
                <a:latin typeface="+mn-lt"/>
                <a:cs typeface="Arial" panose="020B0604020202020204" pitchFamily="34" charset="0"/>
              </a:rPr>
              <a:t>Wau</a:t>
            </a:r>
            <a:r>
              <a:rPr lang="en-GB" sz="1800" b="1" dirty="0">
                <a:solidFill>
                  <a:prstClr val="black"/>
                </a:solidFill>
                <a:latin typeface="+mn-lt"/>
                <a:cs typeface="Arial" panose="020B0604020202020204" pitchFamily="34" charset="0"/>
              </a:rPr>
              <a:t> is constructed and operating and one slaughterhouse in Rumbek is upgraded and completed</a:t>
            </a:r>
            <a:endParaRPr lang="de-DE" sz="4000" b="1" dirty="0">
              <a:solidFill>
                <a:prstClr val="black">
                  <a:tint val="75000"/>
                </a:prstClr>
              </a:solidFill>
              <a:latin typeface="+mn-lt"/>
              <a:ea typeface="Calibri"/>
              <a:cs typeface="Times New Roman"/>
            </a:endParaRPr>
          </a:p>
          <a:p>
            <a:pPr lvl="1">
              <a:lnSpc>
                <a:spcPct val="100000"/>
              </a:lnSpc>
            </a:pPr>
            <a:r>
              <a:rPr lang="en-GB" sz="1800" b="1" u="sng" dirty="0">
                <a:solidFill>
                  <a:prstClr val="black"/>
                </a:solidFill>
                <a:latin typeface="+mn-lt"/>
                <a:cs typeface="Arial" panose="020B0604020202020204" pitchFamily="34" charset="0"/>
              </a:rPr>
              <a:t>Planed </a:t>
            </a:r>
            <a:r>
              <a:rPr lang="en-GB" sz="1800" b="1" u="sng" dirty="0" smtClean="0">
                <a:solidFill>
                  <a:prstClr val="black"/>
                </a:solidFill>
                <a:latin typeface="+mn-lt"/>
                <a:cs typeface="Arial" panose="020B0604020202020204" pitchFamily="34" charset="0"/>
              </a:rPr>
              <a:t>activities</a:t>
            </a:r>
            <a:endParaRPr lang="de-DE" sz="2400" u="sng" dirty="0">
              <a:solidFill>
                <a:prstClr val="black">
                  <a:tint val="75000"/>
                </a:prstClr>
              </a:solidFill>
              <a:latin typeface="+mn-lt"/>
              <a:ea typeface="Calibri"/>
              <a:cs typeface="Times New Roman"/>
            </a:endParaRPr>
          </a:p>
          <a:p>
            <a:pPr marL="285750" lvl="0" indent="-2857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prstClr val="black"/>
                </a:solidFill>
                <a:latin typeface="+mn-lt"/>
                <a:cs typeface="Arial" panose="020B0604020202020204" pitchFamily="34" charset="0"/>
              </a:rPr>
              <a:t>Carryout feasibility </a:t>
            </a:r>
            <a:r>
              <a:rPr lang="en-GB" sz="1800" dirty="0">
                <a:solidFill>
                  <a:prstClr val="black"/>
                </a:solidFill>
                <a:latin typeface="+mn-lt"/>
                <a:cs typeface="Arial" panose="020B0604020202020204" pitchFamily="34" charset="0"/>
              </a:rPr>
              <a:t>study for Rumbek slaughterhouse </a:t>
            </a:r>
            <a:endParaRPr lang="en-GB" sz="1800" dirty="0" smtClean="0">
              <a:solidFill>
                <a:prstClr val="black"/>
              </a:solidFill>
              <a:latin typeface="+mn-lt"/>
              <a:cs typeface="Arial" panose="020B0604020202020204" pitchFamily="34" charset="0"/>
            </a:endParaRPr>
          </a:p>
          <a:p>
            <a:pPr marL="285750" lvl="0" indent="-2857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prstClr val="black"/>
                </a:solidFill>
                <a:latin typeface="+mn-lt"/>
                <a:cs typeface="Arial" panose="020B0604020202020204" pitchFamily="34" charset="0"/>
              </a:rPr>
              <a:t>Tender works and supply of equipment for </a:t>
            </a:r>
            <a:r>
              <a:rPr lang="en-GB" sz="1800" dirty="0" err="1" smtClean="0">
                <a:solidFill>
                  <a:prstClr val="black"/>
                </a:solidFill>
                <a:latin typeface="+mn-lt"/>
                <a:cs typeface="Arial" panose="020B0604020202020204" pitchFamily="34" charset="0"/>
              </a:rPr>
              <a:t>Wau</a:t>
            </a:r>
            <a:r>
              <a:rPr lang="en-GB" sz="1800" dirty="0" smtClean="0">
                <a:solidFill>
                  <a:prstClr val="black"/>
                </a:solidFill>
                <a:latin typeface="+mn-lt"/>
                <a:cs typeface="Arial" panose="020B0604020202020204" pitchFamily="34" charset="0"/>
              </a:rPr>
              <a:t> slaughterhouse</a:t>
            </a:r>
          </a:p>
          <a:p>
            <a:pPr marL="285750" lvl="0" indent="-2857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prstClr val="black"/>
                </a:solidFill>
                <a:latin typeface="+mn-lt"/>
                <a:cs typeface="Arial" panose="020B0604020202020204" pitchFamily="34" charset="0"/>
              </a:rPr>
              <a:t>Prepare training calendar</a:t>
            </a:r>
          </a:p>
          <a:p>
            <a:pPr marL="285750" lvl="0" indent="-2857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prstClr val="black"/>
                </a:solidFill>
                <a:latin typeface="+mn-lt"/>
                <a:cs typeface="Arial" panose="020B0604020202020204" pitchFamily="34" charset="0"/>
              </a:rPr>
              <a:t>Backstopping to all actors</a:t>
            </a:r>
            <a:endParaRPr lang="en-GB" sz="1800" dirty="0">
              <a:solidFill>
                <a:prstClr val="black"/>
              </a:solidFill>
              <a:latin typeface="+mn-lt"/>
              <a:cs typeface="Arial" panose="020B0604020202020204" pitchFamily="34" charset="0"/>
            </a:endParaRPr>
          </a:p>
          <a:p>
            <a:pPr marL="742950" lvl="1" indent="-285750" algn="l">
              <a:lnSpc>
                <a:spcPct val="100000"/>
              </a:lnSpc>
            </a:pPr>
            <a:endParaRPr lang="en-GB" sz="1600" dirty="0" smtClean="0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  <a:p>
            <a:pPr marL="742950" lvl="1" indent="-285750" algn="l">
              <a:lnSpc>
                <a:spcPct val="100000"/>
              </a:lnSpc>
            </a:pPr>
            <a:endParaRPr lang="en-GB" sz="1600" dirty="0" smtClean="0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  <a:p>
            <a:pPr marL="742950" lvl="1" indent="-285750" algn="l">
              <a:lnSpc>
                <a:spcPct val="100000"/>
              </a:lnSpc>
              <a:buFont typeface="Wingdings" pitchFamily="2" charset="2"/>
              <a:buChar char="Ø"/>
            </a:pPr>
            <a:endParaRPr lang="en-GB" sz="1600" dirty="0" smtClean="0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  <a:p>
            <a:pPr marL="742950" lvl="1" indent="-285750" algn="l">
              <a:lnSpc>
                <a:spcPct val="100000"/>
              </a:lnSpc>
              <a:buFont typeface="Wingdings" pitchFamily="2" charset="2"/>
              <a:buChar char="Ø"/>
            </a:pPr>
            <a:endParaRPr lang="en-GB" sz="1600" dirty="0" smtClean="0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  <a:p>
            <a:pPr marL="742950" lvl="1" indent="-285750" algn="l">
              <a:lnSpc>
                <a:spcPct val="100000"/>
              </a:lnSpc>
            </a:pPr>
            <a:r>
              <a:rPr lang="en-GB" sz="1800" dirty="0" smtClean="0">
                <a:latin typeface="+mn-lt"/>
                <a:cs typeface="Arial" panose="020B0604020202020204" pitchFamily="34" charset="0"/>
              </a:rPr>
              <a:t>	</a:t>
            </a:r>
          </a:p>
          <a:p>
            <a:pPr marL="285750" indent="-285750" algn="l">
              <a:lnSpc>
                <a:spcPct val="100000"/>
              </a:lnSpc>
            </a:pPr>
            <a:endParaRPr lang="fr-FR" sz="1800" b="1" dirty="0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10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115616" y="6237312"/>
            <a:ext cx="7754064" cy="393827"/>
          </a:xfrm>
        </p:spPr>
        <p:txBody>
          <a:bodyPr/>
          <a:lstStyle/>
          <a:p>
            <a:r>
              <a:rPr lang="en-US" sz="1800" b="1" i="1" dirty="0" smtClean="0">
                <a:solidFill>
                  <a:srgbClr val="FF0000"/>
                </a:solidFill>
              </a:rPr>
              <a:t>Owned by the State - run by the private sector</a:t>
            </a:r>
            <a:endParaRPr lang="fr-FR" sz="1800" b="1" i="1" dirty="0">
              <a:solidFill>
                <a:srgbClr val="FF0000"/>
              </a:solidFill>
            </a:endParaRPr>
          </a:p>
        </p:txBody>
      </p:sp>
      <p:pic>
        <p:nvPicPr>
          <p:cNvPr id="11" name="Picture 10"/>
          <p:cNvPicPr/>
          <p:nvPr/>
        </p:nvPicPr>
        <p:blipFill>
          <a:blip r:embed="rId5"/>
          <a:stretch>
            <a:fillRect/>
          </a:stretch>
        </p:blipFill>
        <p:spPr>
          <a:xfrm>
            <a:off x="6948264" y="566619"/>
            <a:ext cx="836295" cy="1123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2152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4"/>
          <p:cNvSpPr>
            <a:spLocks noGrp="1"/>
          </p:cNvSpPr>
          <p:nvPr>
            <p:ph type="ctrTitle"/>
          </p:nvPr>
        </p:nvSpPr>
        <p:spPr>
          <a:xfrm>
            <a:off x="571472" y="566619"/>
            <a:ext cx="7886728" cy="1710253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fr-FR" sz="1600" b="1" dirty="0" smtClean="0">
                <a:latin typeface="+mn-lt"/>
                <a:cs typeface="Arial" panose="020B0604020202020204" pitchFamily="34" charset="0"/>
              </a:rPr>
              <a:t/>
            </a:r>
            <a:br>
              <a:rPr lang="fr-FR" sz="1600" b="1" dirty="0" smtClean="0">
                <a:latin typeface="+mn-lt"/>
                <a:cs typeface="Arial" panose="020B0604020202020204" pitchFamily="34" charset="0"/>
              </a:rPr>
            </a:br>
            <a:r>
              <a:rPr lang="fr-FR" sz="1600" b="1" dirty="0">
                <a:latin typeface="+mn-lt"/>
                <a:cs typeface="Arial" panose="020B0604020202020204" pitchFamily="34" charset="0"/>
              </a:rPr>
              <a:t/>
            </a:r>
            <a:br>
              <a:rPr lang="fr-FR" sz="1600" b="1" dirty="0">
                <a:latin typeface="+mn-lt"/>
                <a:cs typeface="Arial" panose="020B0604020202020204" pitchFamily="34" charset="0"/>
              </a:rPr>
            </a:br>
            <a:r>
              <a:rPr lang="fr-FR" sz="1600" b="1" dirty="0" smtClean="0">
                <a:latin typeface="+mn-lt"/>
                <a:cs typeface="Arial" panose="020B0604020202020204" pitchFamily="34" charset="0"/>
              </a:rPr>
              <a:t/>
            </a:r>
            <a:br>
              <a:rPr lang="fr-FR" sz="1600" b="1" dirty="0" smtClean="0">
                <a:latin typeface="+mn-lt"/>
                <a:cs typeface="Arial" panose="020B0604020202020204" pitchFamily="34" charset="0"/>
              </a:rPr>
            </a:br>
            <a:r>
              <a:rPr lang="fr-FR" sz="1200" b="1" dirty="0" smtClean="0">
                <a:latin typeface="+mn-lt"/>
                <a:cs typeface="Arial" panose="020B0604020202020204" pitchFamily="34" charset="0"/>
              </a:rPr>
              <a:t>AGRICULTURAL MARKETING AND TRANSFORMATION INVESTMENT PROGRAMME (AMTIP)</a:t>
            </a:r>
            <a:endParaRPr lang="fr-FR" sz="1200" b="1" dirty="0">
              <a:solidFill>
                <a:srgbClr val="FF0000"/>
              </a:solidFill>
              <a:latin typeface="+mn-lt"/>
              <a:cs typeface="Arial" panose="020B0604020202020204" pitchFamily="34" charset="0"/>
            </a:endParaRPr>
          </a:p>
        </p:txBody>
      </p:sp>
      <p:pic>
        <p:nvPicPr>
          <p:cNvPr id="5" name="Picture 4" descr="C:\Users\User\AppData\Local\Microsoft\Windows\Temporary Internet Files\Content.Outlook\972R7L75\ELdZ_SuedSuda_cmyk_en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566619"/>
            <a:ext cx="1723263" cy="96895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C:\Users\User\AppData\Local\Microsoft\Windows\Temporary Internet Files\Content.Outlook\972R7L75\gizlogo-unternehmen-de-rgb-300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606508"/>
            <a:ext cx="1733360" cy="96069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http://cie2011.fmi.uni-sofia.bg/files/logo_EU_ENG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640120"/>
            <a:ext cx="1623314" cy="960697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Sous-titre 2"/>
          <p:cNvSpPr>
            <a:spLocks noGrp="1"/>
          </p:cNvSpPr>
          <p:nvPr>
            <p:ph type="subTitle" idx="1"/>
          </p:nvPr>
        </p:nvSpPr>
        <p:spPr>
          <a:xfrm>
            <a:off x="899592" y="2060848"/>
            <a:ext cx="7380840" cy="3815680"/>
          </a:xfrm>
        </p:spPr>
        <p:txBody>
          <a:bodyPr>
            <a:noAutofit/>
          </a:bodyPr>
          <a:lstStyle/>
          <a:p>
            <a:pPr marL="285750" indent="-285750">
              <a:lnSpc>
                <a:spcPct val="100000"/>
              </a:lnSpc>
            </a:pPr>
            <a:r>
              <a:rPr lang="fr-FR" sz="1800" b="1" u="sng" dirty="0" err="1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Achievements</a:t>
            </a:r>
            <a:endParaRPr lang="fr-FR" sz="1800" u="sng" dirty="0" smtClean="0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  <a:p>
            <a:pPr marL="285750" indent="-28575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fr-FR" sz="1800" dirty="0" err="1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Feasibility</a:t>
            </a:r>
            <a:r>
              <a:rPr lang="fr-FR" sz="1800" dirty="0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fr-FR" sz="1800" dirty="0" err="1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study</a:t>
            </a:r>
            <a:r>
              <a:rPr lang="fr-FR" sz="1800" dirty="0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for Rumbek </a:t>
            </a:r>
            <a:r>
              <a:rPr lang="fr-FR" sz="1800" dirty="0" err="1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slaughterhouse</a:t>
            </a:r>
            <a:r>
              <a:rPr lang="fr-FR" sz="1800" dirty="0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fr-FR" sz="1800" dirty="0" err="1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carried</a:t>
            </a:r>
            <a:r>
              <a:rPr lang="fr-FR" sz="1800" dirty="0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out by an international consultant in </a:t>
            </a:r>
            <a:r>
              <a:rPr lang="fr-FR" sz="1800" dirty="0" err="1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Feb</a:t>
            </a:r>
            <a:r>
              <a:rPr lang="fr-FR" sz="1800" dirty="0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2016/ report </a:t>
            </a:r>
            <a:r>
              <a:rPr lang="fr-FR" sz="1800" dirty="0" err="1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available</a:t>
            </a:r>
            <a:endParaRPr lang="fr-FR" sz="1800" dirty="0" smtClean="0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  <a:p>
            <a:pPr marL="285750" indent="-28575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fr-FR" sz="1800" dirty="0" err="1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Feasibility</a:t>
            </a:r>
            <a:r>
              <a:rPr lang="fr-FR" sz="1800" dirty="0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fr-FR" sz="1800" dirty="0" err="1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study</a:t>
            </a:r>
            <a:r>
              <a:rPr lang="fr-FR" sz="1800" dirty="0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report and business plan for Wau </a:t>
            </a:r>
            <a:r>
              <a:rPr lang="fr-FR" sz="1800" dirty="0" err="1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slaughterhouse</a:t>
            </a:r>
            <a:r>
              <a:rPr lang="fr-FR" sz="1800" dirty="0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fr-FR" sz="1800" dirty="0" err="1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discussed</a:t>
            </a:r>
            <a:r>
              <a:rPr lang="fr-FR" sz="1800" dirty="0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fr-FR" sz="1800" dirty="0" err="1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with</a:t>
            </a:r>
            <a:r>
              <a:rPr lang="fr-FR" sz="1800" dirty="0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all the relevant </a:t>
            </a:r>
            <a:r>
              <a:rPr lang="fr-FR" sz="1800" dirty="0" err="1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stakeholders</a:t>
            </a:r>
            <a:endParaRPr lang="fr-FR" sz="1800" dirty="0" smtClean="0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  <a:p>
            <a:pPr marL="285750" indent="-28575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de-DE" sz="1800" dirty="0" smtClean="0">
                <a:solidFill>
                  <a:schemeClr val="tx1"/>
                </a:solidFill>
                <a:cs typeface="Arial" panose="020B0604020202020204" pitchFamily="34" charset="0"/>
              </a:rPr>
              <a:t>Establishment </a:t>
            </a:r>
            <a:r>
              <a:rPr lang="de-DE" sz="1800" dirty="0" err="1">
                <a:solidFill>
                  <a:schemeClr val="tx1"/>
                </a:solidFill>
                <a:cs typeface="Arial" panose="020B0604020202020204" pitchFamily="34" charset="0"/>
              </a:rPr>
              <a:t>of</a:t>
            </a:r>
            <a:r>
              <a:rPr lang="de-DE" sz="1800" dirty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de-DE" sz="1800" dirty="0" err="1">
                <a:solidFill>
                  <a:schemeClr val="tx1"/>
                </a:solidFill>
                <a:cs typeface="Arial" panose="020B0604020202020204" pitchFamily="34" charset="0"/>
              </a:rPr>
              <a:t>training</a:t>
            </a:r>
            <a:r>
              <a:rPr lang="de-DE" sz="1800" dirty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de-DE" sz="1800" dirty="0" err="1">
                <a:solidFill>
                  <a:schemeClr val="tx1"/>
                </a:solidFill>
                <a:cs typeface="Arial" panose="020B0604020202020204" pitchFamily="34" charset="0"/>
              </a:rPr>
              <a:t>calender</a:t>
            </a:r>
            <a:r>
              <a:rPr lang="de-DE" sz="1800" dirty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de-DE" sz="1800" dirty="0" err="1">
                <a:solidFill>
                  <a:schemeClr val="tx1"/>
                </a:solidFill>
                <a:cs typeface="Arial" panose="020B0604020202020204" pitchFamily="34" charset="0"/>
              </a:rPr>
              <a:t>ongoing</a:t>
            </a:r>
            <a:r>
              <a:rPr lang="de-DE" sz="1800" dirty="0">
                <a:solidFill>
                  <a:schemeClr val="tx1"/>
                </a:solidFill>
                <a:cs typeface="Arial" panose="020B0604020202020204" pitchFamily="34" charset="0"/>
              </a:rPr>
              <a:t>, </a:t>
            </a:r>
            <a:r>
              <a:rPr lang="de-DE" sz="1800" dirty="0" err="1">
                <a:solidFill>
                  <a:schemeClr val="tx1"/>
                </a:solidFill>
                <a:cs typeface="Arial" panose="020B0604020202020204" pitchFamily="34" charset="0"/>
              </a:rPr>
              <a:t>taking</a:t>
            </a:r>
            <a:r>
              <a:rPr lang="de-DE" sz="1800" dirty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de-DE" sz="1800" dirty="0" err="1">
                <a:solidFill>
                  <a:schemeClr val="tx1"/>
                </a:solidFill>
                <a:cs typeface="Arial" panose="020B0604020202020204" pitchFamily="34" charset="0"/>
              </a:rPr>
              <a:t>into</a:t>
            </a:r>
            <a:r>
              <a:rPr lang="de-DE" sz="1800" dirty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de-DE" sz="1800" dirty="0" err="1">
                <a:solidFill>
                  <a:schemeClr val="tx1"/>
                </a:solidFill>
                <a:cs typeface="Arial" panose="020B0604020202020204" pitchFamily="34" charset="0"/>
              </a:rPr>
              <a:t>account</a:t>
            </a:r>
            <a:r>
              <a:rPr lang="de-DE" sz="1800" dirty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de-DE" sz="1800" dirty="0" err="1">
                <a:solidFill>
                  <a:schemeClr val="tx1"/>
                </a:solidFill>
                <a:cs typeface="Arial" panose="020B0604020202020204" pitchFamily="34" charset="0"/>
              </a:rPr>
              <a:t>training</a:t>
            </a:r>
            <a:r>
              <a:rPr lang="de-DE" sz="1800" dirty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de-DE" sz="1800" dirty="0" err="1">
                <a:solidFill>
                  <a:schemeClr val="tx1"/>
                </a:solidFill>
                <a:cs typeface="Arial" panose="020B0604020202020204" pitchFamily="34" charset="0"/>
              </a:rPr>
              <a:t>of</a:t>
            </a:r>
            <a:r>
              <a:rPr lang="de-DE" sz="1800" dirty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de-DE" sz="1800" dirty="0" err="1">
                <a:solidFill>
                  <a:schemeClr val="tx1"/>
                </a:solidFill>
                <a:cs typeface="Arial" panose="020B0604020202020204" pitchFamily="34" charset="0"/>
              </a:rPr>
              <a:t>stakeholders</a:t>
            </a:r>
            <a:r>
              <a:rPr lang="de-DE" sz="1800" dirty="0">
                <a:solidFill>
                  <a:schemeClr val="tx1"/>
                </a:solidFill>
                <a:cs typeface="Arial" panose="020B0604020202020204" pitchFamily="34" charset="0"/>
              </a:rPr>
              <a:t> such </a:t>
            </a:r>
            <a:r>
              <a:rPr lang="de-DE" sz="1800" dirty="0" err="1">
                <a:solidFill>
                  <a:schemeClr val="tx1"/>
                </a:solidFill>
                <a:cs typeface="Arial" panose="020B0604020202020204" pitchFamily="34" charset="0"/>
              </a:rPr>
              <a:t>as</a:t>
            </a:r>
            <a:r>
              <a:rPr lang="de-DE" sz="1800" dirty="0">
                <a:solidFill>
                  <a:schemeClr val="tx1"/>
                </a:solidFill>
                <a:cs typeface="Arial" panose="020B0604020202020204" pitchFamily="34" charset="0"/>
              </a:rPr>
              <a:t> private </a:t>
            </a:r>
            <a:r>
              <a:rPr lang="de-DE" sz="1800" dirty="0" err="1">
                <a:solidFill>
                  <a:schemeClr val="tx1"/>
                </a:solidFill>
                <a:cs typeface="Arial" panose="020B0604020202020204" pitchFamily="34" charset="0"/>
              </a:rPr>
              <a:t>operators</a:t>
            </a:r>
            <a:r>
              <a:rPr lang="de-DE" sz="1800" dirty="0">
                <a:solidFill>
                  <a:schemeClr val="tx1"/>
                </a:solidFill>
                <a:cs typeface="Arial" panose="020B0604020202020204" pitchFamily="34" charset="0"/>
              </a:rPr>
              <a:t>, </a:t>
            </a:r>
            <a:r>
              <a:rPr lang="de-DE" sz="1800" dirty="0" err="1">
                <a:solidFill>
                  <a:schemeClr val="tx1"/>
                </a:solidFill>
                <a:cs typeface="Arial" panose="020B0604020202020204" pitchFamily="34" charset="0"/>
              </a:rPr>
              <a:t>users</a:t>
            </a:r>
            <a:r>
              <a:rPr lang="de-DE" sz="1800" dirty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de-DE" sz="1800" dirty="0" err="1">
                <a:solidFill>
                  <a:schemeClr val="tx1"/>
                </a:solidFill>
                <a:cs typeface="Arial" panose="020B0604020202020204" pitchFamily="34" charset="0"/>
              </a:rPr>
              <a:t>of</a:t>
            </a:r>
            <a:r>
              <a:rPr lang="de-DE" sz="1800" dirty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de-DE" sz="1800" dirty="0" err="1">
                <a:solidFill>
                  <a:schemeClr val="tx1"/>
                </a:solidFill>
                <a:cs typeface="Arial" panose="020B0604020202020204" pitchFamily="34" charset="0"/>
              </a:rPr>
              <a:t>facilities</a:t>
            </a:r>
            <a:r>
              <a:rPr lang="de-DE" sz="1800" dirty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de-DE" sz="1800" dirty="0" err="1">
                <a:solidFill>
                  <a:schemeClr val="tx1"/>
                </a:solidFill>
                <a:cs typeface="Arial" panose="020B0604020202020204" pitchFamily="34" charset="0"/>
              </a:rPr>
              <a:t>as</a:t>
            </a:r>
            <a:r>
              <a:rPr lang="de-DE" sz="1800" dirty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de-DE" sz="1800" dirty="0" err="1">
                <a:solidFill>
                  <a:schemeClr val="tx1"/>
                </a:solidFill>
                <a:cs typeface="Arial" panose="020B0604020202020204" pitchFamily="34" charset="0"/>
              </a:rPr>
              <a:t>well</a:t>
            </a:r>
            <a:r>
              <a:rPr lang="de-DE" sz="1800" dirty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de-DE" sz="1800" dirty="0" err="1">
                <a:solidFill>
                  <a:schemeClr val="tx1"/>
                </a:solidFill>
                <a:cs typeface="Arial" panose="020B0604020202020204" pitchFamily="34" charset="0"/>
              </a:rPr>
              <a:t>as</a:t>
            </a:r>
            <a:r>
              <a:rPr lang="de-DE" sz="1800" dirty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de-DE" sz="1800" dirty="0" err="1" smtClean="0">
                <a:solidFill>
                  <a:schemeClr val="tx1"/>
                </a:solidFill>
                <a:cs typeface="Arial" panose="020B0604020202020204" pitchFamily="34" charset="0"/>
              </a:rPr>
              <a:t>owners</a:t>
            </a:r>
            <a:r>
              <a:rPr lang="de-DE" sz="1800" dirty="0" smtClean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de-DE" sz="1800" dirty="0" err="1">
                <a:solidFill>
                  <a:schemeClr val="tx1"/>
                </a:solidFill>
                <a:cs typeface="Arial" panose="020B0604020202020204" pitchFamily="34" charset="0"/>
              </a:rPr>
              <a:t>and</a:t>
            </a:r>
            <a:r>
              <a:rPr lang="de-DE" sz="1800" dirty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de-DE" sz="1800" dirty="0" err="1">
                <a:solidFill>
                  <a:schemeClr val="tx1"/>
                </a:solidFill>
                <a:cs typeface="Arial" panose="020B0604020202020204" pitchFamily="34" charset="0"/>
              </a:rPr>
              <a:t>service</a:t>
            </a:r>
            <a:r>
              <a:rPr lang="de-DE" sz="1800" dirty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de-DE" sz="1800" dirty="0" err="1" smtClean="0">
                <a:solidFill>
                  <a:schemeClr val="tx1"/>
                </a:solidFill>
                <a:cs typeface="Arial" panose="020B0604020202020204" pitchFamily="34" charset="0"/>
              </a:rPr>
              <a:t>providers</a:t>
            </a:r>
            <a:endParaRPr lang="fr-FR" sz="1800" dirty="0" smtClean="0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  <a:p>
            <a:pPr marL="285750" indent="-28575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fr-FR" sz="1800" dirty="0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Back </a:t>
            </a:r>
            <a:r>
              <a:rPr lang="fr-FR" sz="1800" dirty="0" err="1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stopping</a:t>
            </a:r>
            <a:r>
              <a:rPr lang="fr-FR" sz="1800" dirty="0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to all </a:t>
            </a:r>
            <a:r>
              <a:rPr lang="fr-FR" sz="1800" dirty="0" err="1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actors</a:t>
            </a:r>
            <a:r>
              <a:rPr lang="fr-FR" sz="1800" dirty="0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fr-FR" sz="1800" dirty="0" err="1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is</a:t>
            </a:r>
            <a:r>
              <a:rPr lang="fr-FR" sz="1800" dirty="0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fr-FR" sz="1800" dirty="0" err="1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ongoing</a:t>
            </a:r>
            <a:endParaRPr lang="fr-FR" sz="1800" dirty="0" smtClean="0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  <a:p>
            <a:pPr marL="285750" indent="-285750" algn="l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fr-FR" sz="1800" dirty="0" smtClean="0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  <a:p>
            <a:pPr marL="285750" indent="-285750" algn="l">
              <a:lnSpc>
                <a:spcPct val="100000"/>
              </a:lnSpc>
            </a:pPr>
            <a:endParaRPr lang="fr-FR" sz="1800" dirty="0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10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115616" y="6237312"/>
            <a:ext cx="7754064" cy="393827"/>
          </a:xfrm>
        </p:spPr>
        <p:txBody>
          <a:bodyPr/>
          <a:lstStyle/>
          <a:p>
            <a:r>
              <a:rPr lang="en-US" sz="1800" b="1" i="1" dirty="0" smtClean="0">
                <a:solidFill>
                  <a:srgbClr val="FF0000"/>
                </a:solidFill>
              </a:rPr>
              <a:t>Owned by the State - run by the private sector</a:t>
            </a:r>
            <a:endParaRPr lang="fr-FR" sz="1800" b="1" i="1" dirty="0">
              <a:solidFill>
                <a:srgbClr val="FF0000"/>
              </a:solidFill>
            </a:endParaRPr>
          </a:p>
        </p:txBody>
      </p:sp>
      <p:pic>
        <p:nvPicPr>
          <p:cNvPr id="11" name="Picture 10"/>
          <p:cNvPicPr/>
          <p:nvPr/>
        </p:nvPicPr>
        <p:blipFill>
          <a:blip r:embed="rId5"/>
          <a:stretch>
            <a:fillRect/>
          </a:stretch>
        </p:blipFill>
        <p:spPr>
          <a:xfrm>
            <a:off x="6948264" y="566619"/>
            <a:ext cx="836295" cy="1123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0149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4"/>
          <p:cNvSpPr>
            <a:spLocks noGrp="1"/>
          </p:cNvSpPr>
          <p:nvPr>
            <p:ph type="ctrTitle"/>
          </p:nvPr>
        </p:nvSpPr>
        <p:spPr>
          <a:xfrm>
            <a:off x="827584" y="476672"/>
            <a:ext cx="7772400" cy="1710253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fr-FR" sz="1600" b="1" dirty="0" smtClean="0">
                <a:latin typeface="+mn-lt"/>
                <a:cs typeface="Arial" panose="020B0604020202020204" pitchFamily="34" charset="0"/>
              </a:rPr>
              <a:t/>
            </a:r>
            <a:br>
              <a:rPr lang="fr-FR" sz="1600" b="1" dirty="0" smtClean="0">
                <a:latin typeface="+mn-lt"/>
                <a:cs typeface="Arial" panose="020B0604020202020204" pitchFamily="34" charset="0"/>
              </a:rPr>
            </a:br>
            <a:r>
              <a:rPr lang="fr-FR" sz="1600" b="1" dirty="0">
                <a:latin typeface="+mn-lt"/>
                <a:cs typeface="Arial" panose="020B0604020202020204" pitchFamily="34" charset="0"/>
              </a:rPr>
              <a:t/>
            </a:r>
            <a:br>
              <a:rPr lang="fr-FR" sz="1600" b="1" dirty="0">
                <a:latin typeface="+mn-lt"/>
                <a:cs typeface="Arial" panose="020B0604020202020204" pitchFamily="34" charset="0"/>
              </a:rPr>
            </a:br>
            <a:r>
              <a:rPr lang="fr-FR" sz="1600" b="1" dirty="0" smtClean="0">
                <a:latin typeface="+mn-lt"/>
                <a:cs typeface="Arial" panose="020B0604020202020204" pitchFamily="34" charset="0"/>
              </a:rPr>
              <a:t/>
            </a:r>
            <a:br>
              <a:rPr lang="fr-FR" sz="1600" b="1" dirty="0" smtClean="0">
                <a:latin typeface="+mn-lt"/>
                <a:cs typeface="Arial" panose="020B0604020202020204" pitchFamily="34" charset="0"/>
              </a:rPr>
            </a:br>
            <a:r>
              <a:rPr lang="fr-FR" sz="1200" b="1" dirty="0" smtClean="0">
                <a:latin typeface="+mn-lt"/>
                <a:cs typeface="Arial" panose="020B0604020202020204" pitchFamily="34" charset="0"/>
              </a:rPr>
              <a:t>AGRICULTURAL MARKETING AND TRANSFORMATION INVESTMENT PROGRAMME (AMTIP)</a:t>
            </a:r>
            <a:endParaRPr lang="fr-FR" sz="1200" b="1" dirty="0">
              <a:solidFill>
                <a:srgbClr val="FF0000"/>
              </a:solidFill>
              <a:latin typeface="+mn-lt"/>
              <a:cs typeface="Arial" panose="020B0604020202020204" pitchFamily="34" charset="0"/>
            </a:endParaRPr>
          </a:p>
        </p:txBody>
      </p:sp>
      <p:pic>
        <p:nvPicPr>
          <p:cNvPr id="5" name="Picture 4" descr="C:\Users\User\AppData\Local\Microsoft\Windows\Temporary Internet Files\Content.Outlook\972R7L75\ELdZ_SuedSuda_cmyk_en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573593"/>
            <a:ext cx="1723263" cy="96895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C:\Users\User\AppData\Local\Microsoft\Windows\Temporary Internet Files\Content.Outlook\972R7L75\gizlogo-unternehmen-de-rgb-300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606508"/>
            <a:ext cx="1733360" cy="96069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http://cie2011.fmi.uni-sofia.bg/files/logo_EU_ENG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640120"/>
            <a:ext cx="1623314" cy="960697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Sous-titre 2"/>
          <p:cNvSpPr>
            <a:spLocks noGrp="1"/>
          </p:cNvSpPr>
          <p:nvPr>
            <p:ph type="subTitle" idx="1"/>
          </p:nvPr>
        </p:nvSpPr>
        <p:spPr>
          <a:xfrm>
            <a:off x="1115616" y="2133600"/>
            <a:ext cx="7164816" cy="3887688"/>
          </a:xfrm>
        </p:spPr>
        <p:txBody>
          <a:bodyPr>
            <a:no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800" b="1" dirty="0">
                <a:solidFill>
                  <a:srgbClr val="000000"/>
                </a:solidFill>
                <a:latin typeface="+mn-lt"/>
                <a:ea typeface="Times New Roman"/>
                <a:cs typeface="Times New Roman"/>
              </a:rPr>
              <a:t>Areas and locations of cooperation and coordination with other EU funded </a:t>
            </a:r>
            <a:r>
              <a:rPr lang="en-US" sz="1800" b="1" dirty="0" smtClean="0">
                <a:solidFill>
                  <a:srgbClr val="000000"/>
                </a:solidFill>
                <a:latin typeface="+mn-lt"/>
                <a:ea typeface="Times New Roman"/>
                <a:cs typeface="Times New Roman"/>
              </a:rPr>
              <a:t>projects</a:t>
            </a:r>
            <a:endParaRPr lang="de-DE" sz="1800" b="1" dirty="0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+mn-lt"/>
                <a:ea typeface="Times New Roman"/>
                <a:cs typeface="Times New Roman"/>
              </a:rPr>
              <a:t>Construction of agricultural </a:t>
            </a:r>
            <a:r>
              <a:rPr lang="en-US" sz="1800" dirty="0" smtClean="0">
                <a:solidFill>
                  <a:srgbClr val="000000"/>
                </a:solidFill>
                <a:latin typeface="+mn-lt"/>
                <a:ea typeface="Times New Roman"/>
                <a:cs typeface="Times New Roman"/>
              </a:rPr>
              <a:t>warehouse and training of private operator in </a:t>
            </a:r>
            <a:r>
              <a:rPr lang="en-US" sz="1800" dirty="0" err="1" smtClean="0">
                <a:solidFill>
                  <a:srgbClr val="000000"/>
                </a:solidFill>
                <a:latin typeface="+mn-lt"/>
                <a:ea typeface="Times New Roman"/>
                <a:cs typeface="Times New Roman"/>
              </a:rPr>
              <a:t>Kangi</a:t>
            </a:r>
            <a:r>
              <a:rPr lang="en-US" sz="1800" dirty="0" smtClean="0">
                <a:solidFill>
                  <a:srgbClr val="000000"/>
                </a:solidFill>
                <a:latin typeface="+mn-lt"/>
                <a:ea typeface="Times New Roman"/>
                <a:cs typeface="Times New Roman"/>
              </a:rPr>
              <a:t> </a:t>
            </a:r>
            <a:r>
              <a:rPr lang="en-US" sz="1800" dirty="0">
                <a:solidFill>
                  <a:srgbClr val="000000"/>
                </a:solidFill>
                <a:latin typeface="+mn-lt"/>
                <a:ea typeface="Times New Roman"/>
                <a:cs typeface="Times New Roman"/>
              </a:rPr>
              <a:t>by </a:t>
            </a:r>
            <a:r>
              <a:rPr lang="en-US" sz="1800" dirty="0" smtClean="0">
                <a:solidFill>
                  <a:srgbClr val="000000"/>
                </a:solidFill>
                <a:latin typeface="+mn-lt"/>
                <a:ea typeface="Times New Roman"/>
                <a:cs typeface="Times New Roman"/>
              </a:rPr>
              <a:t>GIZ with UNIDO  adding  sorghum value chain project.  </a:t>
            </a:r>
            <a:r>
              <a:rPr lang="en-US" sz="1800" dirty="0">
                <a:solidFill>
                  <a:srgbClr val="000000"/>
                </a:solidFill>
                <a:latin typeface="+mn-lt"/>
                <a:ea typeface="Times New Roman"/>
                <a:cs typeface="Times New Roman"/>
              </a:rPr>
              <a:t>L</a:t>
            </a:r>
            <a:r>
              <a:rPr lang="en-US" sz="1800" dirty="0" smtClean="0">
                <a:solidFill>
                  <a:srgbClr val="000000"/>
                </a:solidFill>
                <a:latin typeface="+mn-lt"/>
                <a:ea typeface="Times New Roman"/>
                <a:cs typeface="Times New Roman"/>
              </a:rPr>
              <a:t>ocation  of warehouse and UNIDO activities is based on UNOPS </a:t>
            </a:r>
            <a:r>
              <a:rPr lang="en-US" sz="1800" dirty="0">
                <a:solidFill>
                  <a:srgbClr val="000000"/>
                </a:solidFill>
                <a:latin typeface="+mn-lt"/>
                <a:ea typeface="Times New Roman"/>
                <a:cs typeface="Times New Roman"/>
              </a:rPr>
              <a:t>and WFP </a:t>
            </a:r>
            <a:r>
              <a:rPr lang="en-US" sz="1800" dirty="0" smtClean="0">
                <a:solidFill>
                  <a:srgbClr val="000000"/>
                </a:solidFill>
                <a:latin typeface="+mn-lt"/>
                <a:ea typeface="Times New Roman"/>
                <a:cs typeface="Times New Roman"/>
              </a:rPr>
              <a:t> construction of  </a:t>
            </a:r>
            <a:r>
              <a:rPr lang="en-US" sz="1800" dirty="0">
                <a:solidFill>
                  <a:srgbClr val="000000"/>
                </a:solidFill>
                <a:latin typeface="+mn-lt"/>
                <a:ea typeface="Times New Roman"/>
                <a:cs typeface="Times New Roman"/>
              </a:rPr>
              <a:t>roads to improve access and linkages by farmers and traders to the main market from </a:t>
            </a:r>
            <a:r>
              <a:rPr lang="en-US" sz="1800" dirty="0" err="1">
                <a:solidFill>
                  <a:srgbClr val="000000"/>
                </a:solidFill>
                <a:latin typeface="+mn-lt"/>
                <a:ea typeface="Times New Roman"/>
                <a:cs typeface="Times New Roman"/>
              </a:rPr>
              <a:t>Kangi</a:t>
            </a:r>
            <a:r>
              <a:rPr lang="en-US" sz="1800" dirty="0">
                <a:solidFill>
                  <a:srgbClr val="000000"/>
                </a:solidFill>
                <a:latin typeface="+mn-lt"/>
                <a:ea typeface="Times New Roman"/>
                <a:cs typeface="Times New Roman"/>
              </a:rPr>
              <a:t> to </a:t>
            </a:r>
            <a:r>
              <a:rPr lang="en-US" sz="1800" dirty="0" err="1">
                <a:solidFill>
                  <a:srgbClr val="000000"/>
                </a:solidFill>
                <a:latin typeface="+mn-lt"/>
                <a:ea typeface="Times New Roman"/>
                <a:cs typeface="Times New Roman"/>
              </a:rPr>
              <a:t>Barurud</a:t>
            </a:r>
            <a:r>
              <a:rPr lang="en-US" sz="1800" dirty="0">
                <a:solidFill>
                  <a:srgbClr val="000000"/>
                </a:solidFill>
                <a:latin typeface="+mn-lt"/>
                <a:ea typeface="Times New Roman"/>
                <a:cs typeface="Times New Roman"/>
              </a:rPr>
              <a:t> and </a:t>
            </a:r>
            <a:r>
              <a:rPr lang="en-US" sz="1800" dirty="0" err="1" smtClean="0">
                <a:solidFill>
                  <a:srgbClr val="000000"/>
                </a:solidFill>
                <a:latin typeface="+mn-lt"/>
                <a:ea typeface="Times New Roman"/>
                <a:cs typeface="Times New Roman"/>
              </a:rPr>
              <a:t>Kuajok</a:t>
            </a:r>
            <a:r>
              <a:rPr lang="en-US" sz="1800" dirty="0" smtClean="0">
                <a:solidFill>
                  <a:srgbClr val="000000"/>
                </a:solidFill>
                <a:latin typeface="+mn-lt"/>
                <a:ea typeface="Times New Roman"/>
                <a:cs typeface="Times New Roman"/>
              </a:rPr>
              <a:t>.  HARD and FAO are active in the same area boosting crop production</a:t>
            </a:r>
          </a:p>
          <a:p>
            <a:pPr marL="285750" indent="-285750" algn="just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rgbClr val="000000"/>
                </a:solidFill>
                <a:latin typeface="+mn-lt"/>
                <a:ea typeface="Calibri"/>
                <a:cs typeface="Times New Roman"/>
              </a:rPr>
              <a:t>Construction / upgrading of 4 Slaughterhouses by GIZ with UNIDO </a:t>
            </a:r>
            <a:r>
              <a:rPr lang="en-US" sz="1800" dirty="0">
                <a:solidFill>
                  <a:srgbClr val="000000"/>
                </a:solidFill>
                <a:latin typeface="+mn-lt"/>
                <a:ea typeface="Calibri"/>
                <a:cs typeface="Times New Roman"/>
              </a:rPr>
              <a:t> </a:t>
            </a:r>
            <a:r>
              <a:rPr lang="en-US" sz="1800" dirty="0" smtClean="0">
                <a:solidFill>
                  <a:srgbClr val="000000"/>
                </a:solidFill>
                <a:latin typeface="+mn-lt"/>
                <a:ea typeface="Calibri"/>
                <a:cs typeface="Times New Roman"/>
              </a:rPr>
              <a:t>providing value addition to the hides and skin in the 4 locations</a:t>
            </a:r>
            <a:endParaRPr lang="de-DE" sz="2400" dirty="0">
              <a:latin typeface="+mn-lt"/>
              <a:ea typeface="Calibri"/>
              <a:cs typeface="Times New Roman"/>
            </a:endParaRPr>
          </a:p>
          <a:p>
            <a:pPr>
              <a:lnSpc>
                <a:spcPct val="100000"/>
              </a:lnSpc>
            </a:pPr>
            <a:endParaRPr lang="fr-FR" sz="1800" dirty="0" smtClean="0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10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115616" y="6272784"/>
            <a:ext cx="7754064" cy="393827"/>
          </a:xfrm>
        </p:spPr>
        <p:txBody>
          <a:bodyPr/>
          <a:lstStyle/>
          <a:p>
            <a:r>
              <a:rPr lang="en-US" sz="1800" b="1" i="1" dirty="0" smtClean="0">
                <a:solidFill>
                  <a:srgbClr val="FF0000"/>
                </a:solidFill>
              </a:rPr>
              <a:t>Owned by the State - run by the private sector</a:t>
            </a:r>
            <a:endParaRPr lang="fr-FR" sz="1800" b="1" i="1" dirty="0">
              <a:solidFill>
                <a:srgbClr val="FF0000"/>
              </a:solidFill>
            </a:endParaRPr>
          </a:p>
        </p:txBody>
      </p:sp>
      <p:pic>
        <p:nvPicPr>
          <p:cNvPr id="11" name="Picture 10"/>
          <p:cNvPicPr/>
          <p:nvPr/>
        </p:nvPicPr>
        <p:blipFill>
          <a:blip r:embed="rId5"/>
          <a:stretch>
            <a:fillRect/>
          </a:stretch>
        </p:blipFill>
        <p:spPr>
          <a:xfrm>
            <a:off x="7452320" y="476867"/>
            <a:ext cx="836295" cy="1123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0455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4"/>
          <p:cNvSpPr>
            <a:spLocks noGrp="1"/>
          </p:cNvSpPr>
          <p:nvPr>
            <p:ph type="ctrTitle"/>
          </p:nvPr>
        </p:nvSpPr>
        <p:spPr>
          <a:xfrm>
            <a:off x="685800" y="566619"/>
            <a:ext cx="7772400" cy="1566237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fr-FR" sz="1600" b="1" dirty="0" smtClean="0">
                <a:latin typeface="+mn-lt"/>
                <a:cs typeface="Arial" panose="020B0604020202020204" pitchFamily="34" charset="0"/>
              </a:rPr>
              <a:t/>
            </a:r>
            <a:br>
              <a:rPr lang="fr-FR" sz="1600" b="1" dirty="0" smtClean="0">
                <a:latin typeface="+mn-lt"/>
                <a:cs typeface="Arial" panose="020B0604020202020204" pitchFamily="34" charset="0"/>
              </a:rPr>
            </a:br>
            <a:r>
              <a:rPr lang="fr-FR" sz="1600" b="1" dirty="0">
                <a:latin typeface="+mn-lt"/>
                <a:cs typeface="Arial" panose="020B0604020202020204" pitchFamily="34" charset="0"/>
              </a:rPr>
              <a:t/>
            </a:r>
            <a:br>
              <a:rPr lang="fr-FR" sz="1600" b="1" dirty="0">
                <a:latin typeface="+mn-lt"/>
                <a:cs typeface="Arial" panose="020B0604020202020204" pitchFamily="34" charset="0"/>
              </a:rPr>
            </a:br>
            <a:r>
              <a:rPr lang="fr-FR" sz="1600" b="1" dirty="0" smtClean="0">
                <a:latin typeface="+mn-lt"/>
                <a:cs typeface="Arial" panose="020B0604020202020204" pitchFamily="34" charset="0"/>
              </a:rPr>
              <a:t/>
            </a:r>
            <a:br>
              <a:rPr lang="fr-FR" sz="1600" b="1" dirty="0" smtClean="0">
                <a:latin typeface="+mn-lt"/>
                <a:cs typeface="Arial" panose="020B0604020202020204" pitchFamily="34" charset="0"/>
              </a:rPr>
            </a:br>
            <a:r>
              <a:rPr lang="fr-FR" sz="1200" b="1" dirty="0" smtClean="0">
                <a:latin typeface="+mn-lt"/>
                <a:cs typeface="Arial" panose="020B0604020202020204" pitchFamily="34" charset="0"/>
              </a:rPr>
              <a:t>AGRICULTURAL MARKETING AND TRANSFORMATION INVESTMENT PROGRAMME (AMTIP)</a:t>
            </a:r>
            <a:endParaRPr lang="fr-FR" sz="1200" b="1" dirty="0">
              <a:solidFill>
                <a:srgbClr val="FF0000"/>
              </a:solidFill>
              <a:latin typeface="+mn-lt"/>
              <a:cs typeface="Arial" panose="020B0604020202020204" pitchFamily="34" charset="0"/>
            </a:endParaRPr>
          </a:p>
        </p:txBody>
      </p:sp>
      <p:pic>
        <p:nvPicPr>
          <p:cNvPr id="5" name="Picture 4" descr="C:\Users\User\AppData\Local\Microsoft\Windows\Temporary Internet Files\Content.Outlook\972R7L75\ELdZ_SuedSuda_cmyk_en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566619"/>
            <a:ext cx="1723263" cy="96895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C:\Users\User\AppData\Local\Microsoft\Windows\Temporary Internet Files\Content.Outlook\972R7L75\gizlogo-unternehmen-de-rgb-300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606508"/>
            <a:ext cx="1733360" cy="96069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http://cie2011.fmi.uni-sofia.bg/files/logo_EU_ENG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640120"/>
            <a:ext cx="1623314" cy="960697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Sous-titre 2"/>
          <p:cNvSpPr>
            <a:spLocks noGrp="1"/>
          </p:cNvSpPr>
          <p:nvPr>
            <p:ph type="subTitle" idx="1"/>
          </p:nvPr>
        </p:nvSpPr>
        <p:spPr>
          <a:xfrm>
            <a:off x="1115616" y="2204864"/>
            <a:ext cx="7164816" cy="3888432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800" b="1" dirty="0">
                <a:solidFill>
                  <a:srgbClr val="000000"/>
                </a:solidFill>
                <a:ea typeface="Times New Roman"/>
                <a:cs typeface="Times New Roman"/>
              </a:rPr>
              <a:t>P</a:t>
            </a:r>
            <a:r>
              <a:rPr lang="en-US" sz="1800" b="1" dirty="0" smtClean="0">
                <a:solidFill>
                  <a:srgbClr val="000000"/>
                </a:solidFill>
                <a:latin typeface="+mn-lt"/>
                <a:ea typeface="Times New Roman"/>
                <a:cs typeface="Times New Roman"/>
              </a:rPr>
              <a:t>roject/partners </a:t>
            </a:r>
            <a:r>
              <a:rPr lang="en-US" sz="1800" b="1" dirty="0">
                <a:solidFill>
                  <a:srgbClr val="000000"/>
                </a:solidFill>
                <a:latin typeface="+mn-lt"/>
                <a:ea typeface="Times New Roman"/>
                <a:cs typeface="Times New Roman"/>
              </a:rPr>
              <a:t>and their main activities</a:t>
            </a:r>
            <a:endParaRPr lang="de-DE" sz="2400" dirty="0">
              <a:latin typeface="+mn-lt"/>
              <a:ea typeface="Calibri"/>
              <a:cs typeface="Times New Roman"/>
            </a:endParaRPr>
          </a:p>
          <a:p>
            <a:pPr marL="285750" indent="-285750" algn="just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+mn-lt"/>
                <a:ea typeface="Times New Roman"/>
                <a:cs typeface="Times New Roman"/>
              </a:rPr>
              <a:t>GIZ-AMTIP is partnering with </a:t>
            </a:r>
            <a:r>
              <a:rPr lang="en-US" sz="1800" dirty="0" smtClean="0">
                <a:solidFill>
                  <a:srgbClr val="000000"/>
                </a:solidFill>
                <a:latin typeface="+mn-lt"/>
                <a:ea typeface="Times New Roman"/>
                <a:cs typeface="Times New Roman"/>
              </a:rPr>
              <a:t>GIZ-Governance </a:t>
            </a:r>
            <a:r>
              <a:rPr lang="en-US" sz="1800" dirty="0">
                <a:solidFill>
                  <a:srgbClr val="000000"/>
                </a:solidFill>
                <a:latin typeface="+mn-lt"/>
                <a:ea typeface="Times New Roman"/>
                <a:cs typeface="Times New Roman"/>
              </a:rPr>
              <a:t>project </a:t>
            </a:r>
            <a:r>
              <a:rPr lang="en-US" sz="1800" dirty="0" smtClean="0">
                <a:solidFill>
                  <a:srgbClr val="000000"/>
                </a:solidFill>
                <a:latin typeface="+mn-lt"/>
                <a:ea typeface="Times New Roman"/>
                <a:cs typeface="Times New Roman"/>
              </a:rPr>
              <a:t>to assess and  </a:t>
            </a:r>
            <a:r>
              <a:rPr lang="en-US" sz="1800" dirty="0">
                <a:solidFill>
                  <a:srgbClr val="000000"/>
                </a:solidFill>
                <a:latin typeface="+mn-lt"/>
                <a:ea typeface="Times New Roman"/>
                <a:cs typeface="Times New Roman"/>
              </a:rPr>
              <a:t>build the capacities of the local </a:t>
            </a:r>
            <a:r>
              <a:rPr lang="en-US" sz="1800" dirty="0" smtClean="0">
                <a:solidFill>
                  <a:srgbClr val="000000"/>
                </a:solidFill>
                <a:latin typeface="+mn-lt"/>
                <a:ea typeface="Times New Roman"/>
                <a:cs typeface="Times New Roman"/>
              </a:rPr>
              <a:t>government / relevant </a:t>
            </a:r>
            <a:r>
              <a:rPr lang="en-US" sz="1800" dirty="0">
                <a:solidFill>
                  <a:srgbClr val="000000"/>
                </a:solidFill>
                <a:latin typeface="+mn-lt"/>
                <a:ea typeface="Times New Roman"/>
                <a:cs typeface="Times New Roman"/>
              </a:rPr>
              <a:t>stakeholders of infrastructure investments in relation to </a:t>
            </a:r>
            <a:r>
              <a:rPr lang="en-US" sz="1800" dirty="0" smtClean="0">
                <a:solidFill>
                  <a:srgbClr val="000000"/>
                </a:solidFill>
                <a:latin typeface="+mn-lt"/>
                <a:ea typeface="Times New Roman"/>
                <a:cs typeface="Times New Roman"/>
              </a:rPr>
              <a:t>PPPs</a:t>
            </a:r>
            <a:endParaRPr lang="de-DE" sz="2400" dirty="0">
              <a:latin typeface="+mn-lt"/>
              <a:ea typeface="Calibri"/>
              <a:cs typeface="Times New Roman"/>
            </a:endParaRPr>
          </a:p>
          <a:p>
            <a:pPr>
              <a:lnSpc>
                <a:spcPct val="100000"/>
              </a:lnSpc>
            </a:pPr>
            <a:r>
              <a:rPr lang="en-US" sz="1800" b="1" dirty="0" smtClean="0">
                <a:solidFill>
                  <a:srgbClr val="000000"/>
                </a:solidFill>
                <a:latin typeface="+mn-lt"/>
                <a:ea typeface="Times New Roman"/>
                <a:cs typeface="Times New Roman"/>
              </a:rPr>
              <a:t>Challenges</a:t>
            </a:r>
          </a:p>
          <a:p>
            <a:pPr marL="285750" indent="-285750" algn="just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rgbClr val="000000"/>
                </a:solidFill>
                <a:latin typeface="+mn-lt"/>
                <a:ea typeface="Calibri"/>
                <a:cs typeface="Times New Roman"/>
              </a:rPr>
              <a:t>Insecurity generally and in Wau especially has led to slower pace in implementation of </a:t>
            </a:r>
            <a:r>
              <a:rPr lang="en-US" sz="1800" dirty="0" smtClean="0">
                <a:solidFill>
                  <a:srgbClr val="000000"/>
                </a:solidFill>
                <a:ea typeface="Calibri"/>
                <a:cs typeface="Times New Roman"/>
              </a:rPr>
              <a:t>activities</a:t>
            </a:r>
            <a:r>
              <a:rPr lang="en-US" sz="1800" dirty="0" smtClean="0">
                <a:solidFill>
                  <a:srgbClr val="000000"/>
                </a:solidFill>
                <a:latin typeface="+mn-lt"/>
                <a:ea typeface="Calibri"/>
                <a:cs typeface="Times New Roman"/>
              </a:rPr>
              <a:t> during last quarter</a:t>
            </a:r>
            <a:endParaRPr lang="de-DE" sz="2400" dirty="0">
              <a:latin typeface="+mn-lt"/>
              <a:ea typeface="Calibri"/>
              <a:cs typeface="Times New Roman"/>
            </a:endParaRPr>
          </a:p>
          <a:p>
            <a:pPr marL="285750" indent="-285750" algn="just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+mn-lt"/>
                <a:ea typeface="Times New Roman"/>
                <a:cs typeface="Times New Roman"/>
              </a:rPr>
              <a:t>High </a:t>
            </a:r>
            <a:r>
              <a:rPr lang="en-US" sz="1800" dirty="0" smtClean="0">
                <a:solidFill>
                  <a:srgbClr val="000000"/>
                </a:solidFill>
                <a:latin typeface="+mn-lt"/>
                <a:ea typeface="Times New Roman"/>
                <a:cs typeface="Times New Roman"/>
              </a:rPr>
              <a:t>turnover of stakeholder’s  key personnel </a:t>
            </a:r>
            <a:r>
              <a:rPr lang="en-US" sz="1800" dirty="0">
                <a:solidFill>
                  <a:srgbClr val="000000"/>
                </a:solidFill>
                <a:latin typeface="+mn-lt"/>
                <a:ea typeface="Times New Roman"/>
                <a:cs typeface="Times New Roman"/>
              </a:rPr>
              <a:t>due </a:t>
            </a:r>
            <a:r>
              <a:rPr lang="en-US" sz="1800" dirty="0" smtClean="0">
                <a:solidFill>
                  <a:srgbClr val="000000"/>
                </a:solidFill>
                <a:latin typeface="+mn-lt"/>
                <a:ea typeface="Times New Roman"/>
                <a:cs typeface="Times New Roman"/>
              </a:rPr>
              <a:t>to creation of new states and subsequent transfer of personnel</a:t>
            </a:r>
          </a:p>
          <a:p>
            <a:pPr marL="285750" indent="-285750" algn="just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endParaRPr lang="de-DE" sz="2400" dirty="0">
              <a:latin typeface="+mn-lt"/>
              <a:ea typeface="Calibri"/>
              <a:cs typeface="Times New Roman"/>
            </a:endParaRPr>
          </a:p>
          <a:p>
            <a:pPr algn="l">
              <a:lnSpc>
                <a:spcPct val="100000"/>
              </a:lnSpc>
            </a:pPr>
            <a:endParaRPr lang="fr-FR" sz="1800" dirty="0" smtClean="0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10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115616" y="6272784"/>
            <a:ext cx="7754064" cy="393827"/>
          </a:xfrm>
        </p:spPr>
        <p:txBody>
          <a:bodyPr/>
          <a:lstStyle/>
          <a:p>
            <a:r>
              <a:rPr lang="en-US" sz="1800" b="1" i="1" dirty="0" smtClean="0">
                <a:solidFill>
                  <a:srgbClr val="FF0000"/>
                </a:solidFill>
              </a:rPr>
              <a:t>Owned by the State - run by the private sector</a:t>
            </a:r>
            <a:endParaRPr lang="fr-FR" sz="1800" b="1" i="1" dirty="0">
              <a:solidFill>
                <a:srgbClr val="FF0000"/>
              </a:solidFill>
            </a:endParaRPr>
          </a:p>
        </p:txBody>
      </p:sp>
      <p:pic>
        <p:nvPicPr>
          <p:cNvPr id="11" name="Picture 10"/>
          <p:cNvPicPr/>
          <p:nvPr/>
        </p:nvPicPr>
        <p:blipFill>
          <a:blip r:embed="rId5"/>
          <a:stretch>
            <a:fillRect/>
          </a:stretch>
        </p:blipFill>
        <p:spPr>
          <a:xfrm>
            <a:off x="7206744" y="558493"/>
            <a:ext cx="836295" cy="1123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0455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4"/>
          <p:cNvSpPr>
            <a:spLocks noGrp="1"/>
          </p:cNvSpPr>
          <p:nvPr>
            <p:ph type="ctrTitle"/>
          </p:nvPr>
        </p:nvSpPr>
        <p:spPr>
          <a:xfrm>
            <a:off x="685800" y="566619"/>
            <a:ext cx="7772400" cy="1494229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fr-FR" sz="1600" b="1" dirty="0" smtClean="0">
                <a:latin typeface="+mn-lt"/>
                <a:cs typeface="Arial" panose="020B0604020202020204" pitchFamily="34" charset="0"/>
              </a:rPr>
              <a:t/>
            </a:r>
            <a:br>
              <a:rPr lang="fr-FR" sz="1600" b="1" dirty="0" smtClean="0">
                <a:latin typeface="+mn-lt"/>
                <a:cs typeface="Arial" panose="020B0604020202020204" pitchFamily="34" charset="0"/>
              </a:rPr>
            </a:br>
            <a:r>
              <a:rPr lang="fr-FR" sz="1600" b="1" dirty="0">
                <a:latin typeface="+mn-lt"/>
                <a:cs typeface="Arial" panose="020B0604020202020204" pitchFamily="34" charset="0"/>
              </a:rPr>
              <a:t/>
            </a:r>
            <a:br>
              <a:rPr lang="fr-FR" sz="1600" b="1" dirty="0">
                <a:latin typeface="+mn-lt"/>
                <a:cs typeface="Arial" panose="020B0604020202020204" pitchFamily="34" charset="0"/>
              </a:rPr>
            </a:br>
            <a:r>
              <a:rPr lang="fr-FR" sz="1600" b="1" dirty="0" smtClean="0">
                <a:latin typeface="+mn-lt"/>
                <a:cs typeface="Arial" panose="020B0604020202020204" pitchFamily="34" charset="0"/>
              </a:rPr>
              <a:t/>
            </a:r>
            <a:br>
              <a:rPr lang="fr-FR" sz="1600" b="1" dirty="0" smtClean="0">
                <a:latin typeface="+mn-lt"/>
                <a:cs typeface="Arial" panose="020B0604020202020204" pitchFamily="34" charset="0"/>
              </a:rPr>
            </a:br>
            <a:r>
              <a:rPr lang="fr-FR" sz="1200" b="1" dirty="0" smtClean="0">
                <a:latin typeface="+mn-lt"/>
                <a:cs typeface="Arial" panose="020B0604020202020204" pitchFamily="34" charset="0"/>
              </a:rPr>
              <a:t>AGRICULTURAL MARKETING AND TRANSFORMATION INVESTMENT PROGRAMME (AMTIP)</a:t>
            </a:r>
            <a:endParaRPr lang="fr-FR" sz="1200" b="1" dirty="0">
              <a:solidFill>
                <a:srgbClr val="FF0000"/>
              </a:solidFill>
              <a:latin typeface="+mn-lt"/>
              <a:cs typeface="Arial" panose="020B0604020202020204" pitchFamily="34" charset="0"/>
            </a:endParaRPr>
          </a:p>
        </p:txBody>
      </p:sp>
      <p:pic>
        <p:nvPicPr>
          <p:cNvPr id="5" name="Picture 4" descr="C:\Users\User\AppData\Local\Microsoft\Windows\Temporary Internet Files\Content.Outlook\972R7L75\ELdZ_SuedSuda_cmyk_en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566619"/>
            <a:ext cx="1723263" cy="96895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C:\Users\User\AppData\Local\Microsoft\Windows\Temporary Internet Files\Content.Outlook\972R7L75\gizlogo-unternehmen-de-rgb-300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606508"/>
            <a:ext cx="1733360" cy="96069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http://cie2011.fmi.uni-sofia.bg/files/logo_EU_ENG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640120"/>
            <a:ext cx="1623314" cy="960697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Sous-titre 2"/>
          <p:cNvSpPr>
            <a:spLocks noGrp="1"/>
          </p:cNvSpPr>
          <p:nvPr>
            <p:ph type="subTitle" idx="1"/>
          </p:nvPr>
        </p:nvSpPr>
        <p:spPr>
          <a:xfrm>
            <a:off x="1277624" y="2132856"/>
            <a:ext cx="7110800" cy="3960440"/>
          </a:xfrm>
        </p:spPr>
        <p:txBody>
          <a:bodyPr>
            <a:noAutofit/>
          </a:bodyPr>
          <a:lstStyle/>
          <a:p>
            <a:pPr marL="285750" indent="-285750" algn="just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+mn-lt"/>
                <a:ea typeface="Times New Roman"/>
                <a:cs typeface="Times New Roman"/>
              </a:rPr>
              <a:t>Conflicts between major stakeholders especially between the relevant ministries and the municipal council over ownership of the </a:t>
            </a:r>
            <a:r>
              <a:rPr lang="en-US" sz="1800" dirty="0" smtClean="0">
                <a:solidFill>
                  <a:srgbClr val="000000"/>
                </a:solidFill>
                <a:latin typeface="+mn-lt"/>
                <a:ea typeface="Times New Roman"/>
                <a:cs typeface="Times New Roman"/>
              </a:rPr>
              <a:t>infrastructure. This makes </a:t>
            </a:r>
            <a:r>
              <a:rPr lang="en-US" sz="1800" dirty="0">
                <a:solidFill>
                  <a:srgbClr val="000000"/>
                </a:solidFill>
                <a:latin typeface="+mn-lt"/>
                <a:ea typeface="Times New Roman"/>
                <a:cs typeface="Times New Roman"/>
              </a:rPr>
              <a:t>the loser to abandon it’s roles in the slaughterhouse especially in </a:t>
            </a:r>
            <a:r>
              <a:rPr lang="en-US" sz="1800" dirty="0" err="1">
                <a:solidFill>
                  <a:srgbClr val="000000"/>
                </a:solidFill>
                <a:latin typeface="+mn-lt"/>
                <a:ea typeface="Times New Roman"/>
                <a:cs typeface="Times New Roman"/>
              </a:rPr>
              <a:t>Kuajok</a:t>
            </a:r>
            <a:r>
              <a:rPr lang="en-US" sz="1800" dirty="0">
                <a:solidFill>
                  <a:srgbClr val="000000"/>
                </a:solidFill>
                <a:latin typeface="+mn-lt"/>
                <a:ea typeface="Times New Roman"/>
                <a:cs typeface="Times New Roman"/>
              </a:rPr>
              <a:t> and </a:t>
            </a:r>
            <a:r>
              <a:rPr lang="en-US" sz="1800" dirty="0" smtClean="0">
                <a:solidFill>
                  <a:srgbClr val="000000"/>
                </a:solidFill>
                <a:latin typeface="+mn-lt"/>
                <a:ea typeface="Times New Roman"/>
                <a:cs typeface="Times New Roman"/>
              </a:rPr>
              <a:t>Aweil slaughterhouses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800" b="1" dirty="0" smtClean="0">
                <a:solidFill>
                  <a:srgbClr val="000000"/>
                </a:solidFill>
                <a:latin typeface="+mn-lt"/>
                <a:ea typeface="Times New Roman"/>
                <a:cs typeface="Times New Roman"/>
              </a:rPr>
              <a:t>Solution / Lessons learned</a:t>
            </a:r>
            <a:endParaRPr lang="de-DE" sz="1800" dirty="0">
              <a:latin typeface="+mn-lt"/>
              <a:ea typeface="Calibri"/>
              <a:cs typeface="Times New Roman"/>
            </a:endParaRPr>
          </a:p>
          <a:p>
            <a:pPr marL="285750" indent="-285750" algn="just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rgbClr val="000000"/>
                </a:solidFill>
                <a:ea typeface="Calibri"/>
                <a:cs typeface="Times New Roman"/>
              </a:rPr>
              <a:t>Have </a:t>
            </a:r>
            <a:r>
              <a:rPr lang="en-US" sz="1800" dirty="0">
                <a:solidFill>
                  <a:srgbClr val="000000"/>
                </a:solidFill>
                <a:ea typeface="Calibri"/>
                <a:cs typeface="Times New Roman"/>
              </a:rPr>
              <a:t>regular consultative meetings with </a:t>
            </a:r>
            <a:r>
              <a:rPr lang="en-US" sz="1800" dirty="0" smtClean="0">
                <a:solidFill>
                  <a:srgbClr val="000000"/>
                </a:solidFill>
                <a:ea typeface="Calibri"/>
                <a:cs typeface="Times New Roman"/>
              </a:rPr>
              <a:t>all stakeholders </a:t>
            </a:r>
          </a:p>
          <a:p>
            <a:pPr marL="285750" indent="-285750" algn="just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rgbClr val="000000"/>
                </a:solidFill>
                <a:ea typeface="Calibri"/>
                <a:cs typeface="Times New Roman"/>
              </a:rPr>
              <a:t>Ensure that decisions are taken jointly, involving all stakeholders not only owners and funders</a:t>
            </a:r>
            <a:endParaRPr lang="de-DE" sz="1800" dirty="0">
              <a:ea typeface="Calibri"/>
              <a:cs typeface="Times New Roman"/>
            </a:endParaRPr>
          </a:p>
          <a:p>
            <a:pPr marL="285750" indent="-285750" algn="just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endParaRPr lang="de-DE" sz="1800" dirty="0">
              <a:latin typeface="+mn-lt"/>
              <a:ea typeface="Calibri"/>
              <a:cs typeface="Times New Roman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</a:pPr>
            <a:endParaRPr lang="en-US" sz="1800" b="1" dirty="0" smtClean="0">
              <a:solidFill>
                <a:srgbClr val="000000"/>
              </a:solidFill>
              <a:latin typeface="+mn-lt"/>
              <a:ea typeface="Times New Roman"/>
              <a:cs typeface="Times New Roman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</a:pPr>
            <a:endParaRPr lang="de-DE" sz="1800" dirty="0">
              <a:latin typeface="+mn-lt"/>
              <a:ea typeface="Calibri"/>
              <a:cs typeface="Times New Roman"/>
            </a:endParaRPr>
          </a:p>
          <a:p>
            <a:pPr lvl="1" algn="l">
              <a:lnSpc>
                <a:spcPct val="100000"/>
              </a:lnSpc>
            </a:pPr>
            <a:endParaRPr lang="de-DE" sz="1600" dirty="0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10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115616" y="6237312"/>
            <a:ext cx="7754064" cy="393827"/>
          </a:xfrm>
        </p:spPr>
        <p:txBody>
          <a:bodyPr/>
          <a:lstStyle/>
          <a:p>
            <a:r>
              <a:rPr lang="en-US" sz="1800" b="1" i="1" dirty="0" smtClean="0">
                <a:solidFill>
                  <a:srgbClr val="FF0000"/>
                </a:solidFill>
              </a:rPr>
              <a:t>Owned by the State - run by the private sector</a:t>
            </a:r>
            <a:endParaRPr lang="fr-FR" sz="1800" b="1" i="1" dirty="0">
              <a:solidFill>
                <a:srgbClr val="FF0000"/>
              </a:solidFill>
            </a:endParaRPr>
          </a:p>
        </p:txBody>
      </p:sp>
      <p:pic>
        <p:nvPicPr>
          <p:cNvPr id="11" name="Picture 10"/>
          <p:cNvPicPr/>
          <p:nvPr/>
        </p:nvPicPr>
        <p:blipFill>
          <a:blip r:embed="rId5"/>
          <a:stretch>
            <a:fillRect/>
          </a:stretch>
        </p:blipFill>
        <p:spPr>
          <a:xfrm>
            <a:off x="7020272" y="566619"/>
            <a:ext cx="836295" cy="1123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0455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4"/>
          <p:cNvSpPr>
            <a:spLocks noGrp="1"/>
          </p:cNvSpPr>
          <p:nvPr>
            <p:ph type="ctrTitle"/>
          </p:nvPr>
        </p:nvSpPr>
        <p:spPr>
          <a:xfrm>
            <a:off x="685800" y="566619"/>
            <a:ext cx="7772400" cy="1710253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fr-FR" sz="1600" b="1" dirty="0" smtClean="0">
                <a:latin typeface="+mn-lt"/>
                <a:cs typeface="Arial" panose="020B0604020202020204" pitchFamily="34" charset="0"/>
              </a:rPr>
              <a:t/>
            </a:r>
            <a:br>
              <a:rPr lang="fr-FR" sz="1600" b="1" dirty="0" smtClean="0">
                <a:latin typeface="+mn-lt"/>
                <a:cs typeface="Arial" panose="020B0604020202020204" pitchFamily="34" charset="0"/>
              </a:rPr>
            </a:br>
            <a:r>
              <a:rPr lang="fr-FR" sz="1600" b="1" dirty="0">
                <a:latin typeface="+mn-lt"/>
                <a:cs typeface="Arial" panose="020B0604020202020204" pitchFamily="34" charset="0"/>
              </a:rPr>
              <a:t/>
            </a:r>
            <a:br>
              <a:rPr lang="fr-FR" sz="1600" b="1" dirty="0">
                <a:latin typeface="+mn-lt"/>
                <a:cs typeface="Arial" panose="020B0604020202020204" pitchFamily="34" charset="0"/>
              </a:rPr>
            </a:br>
            <a:r>
              <a:rPr lang="fr-FR" sz="1600" b="1" dirty="0" smtClean="0">
                <a:latin typeface="+mn-lt"/>
                <a:cs typeface="Arial" panose="020B0604020202020204" pitchFamily="34" charset="0"/>
              </a:rPr>
              <a:t/>
            </a:r>
            <a:br>
              <a:rPr lang="fr-FR" sz="1600" b="1" dirty="0" smtClean="0">
                <a:latin typeface="+mn-lt"/>
                <a:cs typeface="Arial" panose="020B0604020202020204" pitchFamily="34" charset="0"/>
              </a:rPr>
            </a:br>
            <a:r>
              <a:rPr lang="fr-FR" sz="1200" b="1" dirty="0" smtClean="0">
                <a:latin typeface="+mn-lt"/>
                <a:cs typeface="Arial" panose="020B0604020202020204" pitchFamily="34" charset="0"/>
              </a:rPr>
              <a:t>AGRICULTURAL MARKETING AND TRANSFORMATION INVESTMENT PROGRAMME (AMTIP)</a:t>
            </a:r>
            <a:endParaRPr lang="fr-FR" sz="1200" b="1" dirty="0">
              <a:solidFill>
                <a:srgbClr val="FF0000"/>
              </a:solidFill>
              <a:latin typeface="+mn-lt"/>
              <a:cs typeface="Arial" panose="020B0604020202020204" pitchFamily="34" charset="0"/>
            </a:endParaRPr>
          </a:p>
        </p:txBody>
      </p:sp>
      <p:pic>
        <p:nvPicPr>
          <p:cNvPr id="5" name="Picture 4" descr="C:\Users\User\AppData\Local\Microsoft\Windows\Temporary Internet Files\Content.Outlook\972R7L75\ELdZ_SuedSuda_cmyk_en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566619"/>
            <a:ext cx="1723263" cy="96895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C:\Users\User\AppData\Local\Microsoft\Windows\Temporary Internet Files\Content.Outlook\972R7L75\gizlogo-unternehmen-de-rgb-300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606508"/>
            <a:ext cx="1733360" cy="96069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http://cie2011.fmi.uni-sofia.bg/files/logo_EU_ENG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640119"/>
            <a:ext cx="1623314" cy="960697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Sous-titre 2"/>
          <p:cNvSpPr>
            <a:spLocks noGrp="1"/>
          </p:cNvSpPr>
          <p:nvPr>
            <p:ph type="subTitle" idx="1"/>
          </p:nvPr>
        </p:nvSpPr>
        <p:spPr>
          <a:xfrm>
            <a:off x="899592" y="2132856"/>
            <a:ext cx="7414856" cy="3888432"/>
          </a:xfrm>
        </p:spPr>
        <p:txBody>
          <a:bodyPr>
            <a:normAutofit/>
          </a:bodyPr>
          <a:lstStyle/>
          <a:p>
            <a:pPr lvl="0">
              <a:lnSpc>
                <a:spcPct val="100000"/>
              </a:lnSpc>
            </a:pPr>
            <a:endParaRPr lang="en-GB" sz="1800" dirty="0">
              <a:solidFill>
                <a:prstClr val="black"/>
              </a:solidFill>
              <a:latin typeface="+mn-lt"/>
              <a:cs typeface="Arial" panose="020B0604020202020204" pitchFamily="34" charset="0"/>
            </a:endParaRPr>
          </a:p>
          <a:p>
            <a:pPr marL="216000" lvl="0" indent="-216000">
              <a:lnSpc>
                <a:spcPct val="100000"/>
              </a:lnSpc>
              <a:spcBef>
                <a:spcPts val="300"/>
              </a:spcBef>
            </a:pPr>
            <a:r>
              <a:rPr lang="fr-FR" sz="1800" b="1" u="sng" dirty="0" err="1">
                <a:solidFill>
                  <a:prstClr val="black"/>
                </a:solidFill>
                <a:latin typeface="+mn-lt"/>
                <a:cs typeface="Arial" panose="020B0604020202020204" pitchFamily="34" charset="0"/>
              </a:rPr>
              <a:t>Expected</a:t>
            </a:r>
            <a:r>
              <a:rPr lang="fr-FR" sz="1800" b="1" u="sng" dirty="0">
                <a:solidFill>
                  <a:prstClr val="black"/>
                </a:solidFill>
                <a:latin typeface="+mn-lt"/>
                <a:cs typeface="Arial" panose="020B0604020202020204" pitchFamily="34" charset="0"/>
              </a:rPr>
              <a:t> main </a:t>
            </a:r>
            <a:r>
              <a:rPr lang="fr-FR" sz="1800" b="1" u="sng" dirty="0" err="1" smtClean="0">
                <a:solidFill>
                  <a:prstClr val="black"/>
                </a:solidFill>
                <a:latin typeface="+mn-lt"/>
                <a:cs typeface="Arial" panose="020B0604020202020204" pitchFamily="34" charset="0"/>
              </a:rPr>
              <a:t>results</a:t>
            </a:r>
            <a:endParaRPr lang="fr-FR" sz="1800" b="1" u="sng" dirty="0" smtClean="0">
              <a:solidFill>
                <a:prstClr val="black"/>
              </a:solidFill>
              <a:latin typeface="+mn-lt"/>
              <a:cs typeface="Arial" panose="020B0604020202020204" pitchFamily="34" charset="0"/>
            </a:endParaRPr>
          </a:p>
          <a:p>
            <a:pPr marL="216000" lvl="0" indent="-216000">
              <a:lnSpc>
                <a:spcPct val="100000"/>
              </a:lnSpc>
              <a:spcBef>
                <a:spcPts val="300"/>
              </a:spcBef>
            </a:pPr>
            <a:endParaRPr lang="fr-FR" sz="1800" b="1" u="sng" dirty="0">
              <a:solidFill>
                <a:prstClr val="black"/>
              </a:solidFill>
              <a:latin typeface="+mn-lt"/>
              <a:cs typeface="Arial" panose="020B0604020202020204" pitchFamily="34" charset="0"/>
            </a:endParaRPr>
          </a:p>
          <a:p>
            <a:pPr marL="285750" lvl="0" indent="-285750" algn="l">
              <a:lnSpc>
                <a:spcPct val="10000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prstClr val="black"/>
                </a:solidFill>
                <a:latin typeface="+mn-lt"/>
                <a:cs typeface="Arial" panose="020B0604020202020204" pitchFamily="34" charset="0"/>
              </a:rPr>
              <a:t> 1slaughterhouse in </a:t>
            </a:r>
            <a:r>
              <a:rPr lang="en-GB" sz="1800" dirty="0" err="1">
                <a:solidFill>
                  <a:prstClr val="black"/>
                </a:solidFill>
                <a:latin typeface="+mn-lt"/>
                <a:cs typeface="Arial" panose="020B0604020202020204" pitchFamily="34" charset="0"/>
              </a:rPr>
              <a:t>Wau</a:t>
            </a:r>
            <a:r>
              <a:rPr lang="en-GB" sz="1800" dirty="0">
                <a:solidFill>
                  <a:prstClr val="black"/>
                </a:solidFill>
                <a:latin typeface="+mn-lt"/>
                <a:cs typeface="Arial" panose="020B0604020202020204" pitchFamily="34" charset="0"/>
              </a:rPr>
              <a:t> constructed and operational</a:t>
            </a:r>
            <a:endParaRPr lang="fr-FR" sz="1800" dirty="0">
              <a:solidFill>
                <a:prstClr val="black"/>
              </a:solidFill>
              <a:latin typeface="+mn-lt"/>
              <a:cs typeface="Arial" panose="020B0604020202020204" pitchFamily="34" charset="0"/>
            </a:endParaRPr>
          </a:p>
          <a:p>
            <a:pPr marL="285750" lvl="0" indent="-285750" algn="l">
              <a:lnSpc>
                <a:spcPct val="10000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prstClr val="black"/>
                </a:solidFill>
                <a:latin typeface="+mn-lt"/>
                <a:cs typeface="Arial" panose="020B0604020202020204" pitchFamily="34" charset="0"/>
              </a:rPr>
              <a:t> 2 slaughterhouses (Aweil and </a:t>
            </a:r>
            <a:r>
              <a:rPr lang="en-GB" sz="1800" dirty="0" err="1">
                <a:solidFill>
                  <a:prstClr val="black"/>
                </a:solidFill>
                <a:latin typeface="+mn-lt"/>
                <a:cs typeface="Arial" panose="020B0604020202020204" pitchFamily="34" charset="0"/>
              </a:rPr>
              <a:t>Kuajok</a:t>
            </a:r>
            <a:r>
              <a:rPr lang="en-GB" sz="1800" dirty="0">
                <a:solidFill>
                  <a:prstClr val="black"/>
                </a:solidFill>
                <a:latin typeface="+mn-lt"/>
                <a:cs typeface="Arial" panose="020B0604020202020204" pitchFamily="34" charset="0"/>
              </a:rPr>
              <a:t>) rehabilitated and in operation</a:t>
            </a:r>
          </a:p>
          <a:p>
            <a:pPr marL="285750" lvl="0" indent="-285750" algn="l">
              <a:lnSpc>
                <a:spcPct val="10000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prstClr val="black"/>
                </a:solidFill>
                <a:latin typeface="+mn-lt"/>
                <a:cs typeface="Arial" panose="020B0604020202020204" pitchFamily="34" charset="0"/>
              </a:rPr>
              <a:t> 1slaughterhouse in Rumbek </a:t>
            </a:r>
            <a:r>
              <a:rPr lang="en-GB" sz="1800" dirty="0" smtClean="0">
                <a:solidFill>
                  <a:prstClr val="black"/>
                </a:solidFill>
                <a:latin typeface="+mn-lt"/>
                <a:cs typeface="Arial" panose="020B0604020202020204" pitchFamily="34" charset="0"/>
              </a:rPr>
              <a:t>completed, upgraded</a:t>
            </a:r>
            <a:r>
              <a:rPr lang="en-GB" sz="1800" dirty="0">
                <a:solidFill>
                  <a:prstClr val="black"/>
                </a:solidFill>
                <a:latin typeface="+mn-lt"/>
                <a:cs typeface="Arial" panose="020B0604020202020204" pitchFamily="34" charset="0"/>
              </a:rPr>
              <a:t>, in operation</a:t>
            </a:r>
          </a:p>
          <a:p>
            <a:pPr marL="285750" lvl="0" indent="-285750" algn="l">
              <a:lnSpc>
                <a:spcPct val="10000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prstClr val="black"/>
                </a:solidFill>
                <a:latin typeface="+mn-lt"/>
                <a:cs typeface="Arial" panose="020B0604020202020204" pitchFamily="34" charset="0"/>
              </a:rPr>
              <a:t> 1 </a:t>
            </a:r>
            <a:r>
              <a:rPr lang="de-DE" sz="1800" dirty="0" err="1">
                <a:solidFill>
                  <a:prstClr val="black"/>
                </a:solidFill>
                <a:latin typeface="+mn-lt"/>
                <a:cs typeface="Arial" panose="020B0604020202020204" pitchFamily="34" charset="0"/>
              </a:rPr>
              <a:t>agricultural</a:t>
            </a:r>
            <a:r>
              <a:rPr lang="de-DE" sz="1800" dirty="0">
                <a:solidFill>
                  <a:prstClr val="black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de-DE" sz="1800" dirty="0" err="1">
                <a:solidFill>
                  <a:prstClr val="black"/>
                </a:solidFill>
                <a:latin typeface="+mn-lt"/>
                <a:cs typeface="Arial" panose="020B0604020202020204" pitchFamily="34" charset="0"/>
              </a:rPr>
              <a:t>warehouse</a:t>
            </a:r>
            <a:r>
              <a:rPr lang="de-DE" sz="1800" dirty="0">
                <a:solidFill>
                  <a:prstClr val="black"/>
                </a:solidFill>
                <a:latin typeface="+mn-lt"/>
                <a:cs typeface="Arial" panose="020B0604020202020204" pitchFamily="34" charset="0"/>
              </a:rPr>
              <a:t> in </a:t>
            </a:r>
            <a:r>
              <a:rPr lang="de-DE" sz="1800" dirty="0" err="1">
                <a:solidFill>
                  <a:prstClr val="black"/>
                </a:solidFill>
                <a:latin typeface="+mn-lt"/>
                <a:cs typeface="Arial" panose="020B0604020202020204" pitchFamily="34" charset="0"/>
              </a:rPr>
              <a:t>Kangi</a:t>
            </a:r>
            <a:r>
              <a:rPr lang="de-DE" sz="1800" dirty="0">
                <a:solidFill>
                  <a:prstClr val="black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de-DE" sz="1800" dirty="0" err="1">
                <a:solidFill>
                  <a:prstClr val="black"/>
                </a:solidFill>
                <a:latin typeface="+mn-lt"/>
                <a:cs typeface="Arial" panose="020B0604020202020204" pitchFamily="34" charset="0"/>
              </a:rPr>
              <a:t>constructed</a:t>
            </a:r>
            <a:r>
              <a:rPr lang="de-DE" sz="1800" dirty="0">
                <a:solidFill>
                  <a:prstClr val="black"/>
                </a:solidFill>
                <a:latin typeface="+mn-lt"/>
                <a:cs typeface="Arial" panose="020B0604020202020204" pitchFamily="34" charset="0"/>
              </a:rPr>
              <a:t>, operational</a:t>
            </a:r>
            <a:endParaRPr lang="fr-FR" sz="1800" dirty="0">
              <a:solidFill>
                <a:prstClr val="black"/>
              </a:solidFill>
              <a:latin typeface="+mn-lt"/>
              <a:cs typeface="Arial" panose="020B0604020202020204" pitchFamily="34" charset="0"/>
            </a:endParaRPr>
          </a:p>
          <a:p>
            <a:pPr marL="285750" lvl="0" indent="-285750" algn="l">
              <a:lnSpc>
                <a:spcPct val="10000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prstClr val="black"/>
                </a:solidFill>
                <a:latin typeface="+mn-lt"/>
                <a:cs typeface="Arial" panose="020B0604020202020204" pitchFamily="34" charset="0"/>
              </a:rPr>
              <a:t> State ministries, county and town administrations accept and manage the outsourcing of public owned facilities to private operators</a:t>
            </a:r>
            <a:endParaRPr lang="fr-FR" sz="1800" dirty="0">
              <a:solidFill>
                <a:prstClr val="black"/>
              </a:solidFill>
              <a:latin typeface="+mn-lt"/>
              <a:cs typeface="Arial" panose="020B0604020202020204" pitchFamily="34" charset="0"/>
            </a:endParaRPr>
          </a:p>
          <a:p>
            <a:pPr marL="285750" lvl="0" indent="-285750" algn="l">
              <a:lnSpc>
                <a:spcPct val="10000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prstClr val="black"/>
                </a:solidFill>
                <a:latin typeface="+mn-lt"/>
                <a:cs typeface="Arial" panose="020B0604020202020204" pitchFamily="34" charset="0"/>
              </a:rPr>
              <a:t> Private operators and their staff are trained and able to run the facilities according to the required technical and economic </a:t>
            </a:r>
            <a:r>
              <a:rPr lang="en-GB" sz="1800" dirty="0" smtClean="0">
                <a:solidFill>
                  <a:prstClr val="black"/>
                </a:solidFill>
                <a:latin typeface="+mn-lt"/>
                <a:cs typeface="Arial" panose="020B0604020202020204" pitchFamily="34" charset="0"/>
              </a:rPr>
              <a:t>standards</a:t>
            </a:r>
            <a:endParaRPr lang="de-DE" sz="2800" dirty="0" smtClean="0">
              <a:latin typeface="+mn-lt"/>
              <a:ea typeface="Calibri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</a:pPr>
            <a:endParaRPr lang="en-US" sz="2000" b="1" dirty="0" smtClean="0">
              <a:solidFill>
                <a:srgbClr val="000000"/>
              </a:solidFill>
              <a:latin typeface="+mn-lt"/>
              <a:ea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</a:pPr>
            <a:endParaRPr lang="fr-FR" sz="1400" dirty="0">
              <a:latin typeface="+mn-lt"/>
            </a:endParaRPr>
          </a:p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</a:pPr>
            <a:endParaRPr lang="en-US" sz="1400" dirty="0" smtClean="0">
              <a:solidFill>
                <a:srgbClr val="000000"/>
              </a:solidFill>
              <a:latin typeface="+mn-lt"/>
              <a:ea typeface="Times New Roman"/>
              <a:cs typeface="Times New Roman"/>
            </a:endParaRPr>
          </a:p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</a:pPr>
            <a:endParaRPr lang="de-DE" sz="1800" dirty="0">
              <a:latin typeface="+mn-lt"/>
              <a:ea typeface="Calibri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</a:pPr>
            <a:endParaRPr lang="fr-FR" sz="1400" dirty="0">
              <a:latin typeface="+mn-lt"/>
            </a:endParaRPr>
          </a:p>
        </p:txBody>
      </p:sp>
      <p:sp>
        <p:nvSpPr>
          <p:cNvPr id="10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547664" y="6272784"/>
            <a:ext cx="7322016" cy="393827"/>
          </a:xfrm>
        </p:spPr>
        <p:txBody>
          <a:bodyPr/>
          <a:lstStyle/>
          <a:p>
            <a:r>
              <a:rPr lang="en-US" sz="1800" b="1" i="1" dirty="0" smtClean="0">
                <a:solidFill>
                  <a:srgbClr val="FF0000"/>
                </a:solidFill>
              </a:rPr>
              <a:t>Owned by the State - run by the private sector</a:t>
            </a:r>
            <a:endParaRPr lang="fr-FR" sz="1800" b="1" i="1" dirty="0">
              <a:solidFill>
                <a:srgbClr val="FF0000"/>
              </a:solidFill>
            </a:endParaRPr>
          </a:p>
        </p:txBody>
      </p:sp>
      <p:pic>
        <p:nvPicPr>
          <p:cNvPr id="11" name="Picture 10"/>
          <p:cNvPicPr/>
          <p:nvPr/>
        </p:nvPicPr>
        <p:blipFill>
          <a:blip r:embed="rId5"/>
          <a:stretch>
            <a:fillRect/>
          </a:stretch>
        </p:blipFill>
        <p:spPr>
          <a:xfrm>
            <a:off x="6948264" y="571546"/>
            <a:ext cx="836295" cy="1123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1908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4"/>
          <p:cNvSpPr>
            <a:spLocks noGrp="1"/>
          </p:cNvSpPr>
          <p:nvPr>
            <p:ph type="ctrTitle"/>
          </p:nvPr>
        </p:nvSpPr>
        <p:spPr>
          <a:xfrm>
            <a:off x="685800" y="566619"/>
            <a:ext cx="7772400" cy="1710253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fr-FR" sz="1600" b="1" dirty="0" smtClean="0">
                <a:latin typeface="+mn-lt"/>
                <a:cs typeface="Arial" panose="020B0604020202020204" pitchFamily="34" charset="0"/>
              </a:rPr>
              <a:t/>
            </a:r>
            <a:br>
              <a:rPr lang="fr-FR" sz="1600" b="1" dirty="0" smtClean="0">
                <a:latin typeface="+mn-lt"/>
                <a:cs typeface="Arial" panose="020B0604020202020204" pitchFamily="34" charset="0"/>
              </a:rPr>
            </a:br>
            <a:r>
              <a:rPr lang="fr-FR" sz="1600" b="1" dirty="0">
                <a:latin typeface="+mn-lt"/>
                <a:cs typeface="Arial" panose="020B0604020202020204" pitchFamily="34" charset="0"/>
              </a:rPr>
              <a:t/>
            </a:r>
            <a:br>
              <a:rPr lang="fr-FR" sz="1600" b="1" dirty="0">
                <a:latin typeface="+mn-lt"/>
                <a:cs typeface="Arial" panose="020B0604020202020204" pitchFamily="34" charset="0"/>
              </a:rPr>
            </a:br>
            <a:r>
              <a:rPr lang="fr-FR" sz="1600" b="1" dirty="0" smtClean="0">
                <a:latin typeface="+mn-lt"/>
                <a:cs typeface="Arial" panose="020B0604020202020204" pitchFamily="34" charset="0"/>
              </a:rPr>
              <a:t/>
            </a:r>
            <a:br>
              <a:rPr lang="fr-FR" sz="1600" b="1" dirty="0" smtClean="0">
                <a:latin typeface="+mn-lt"/>
                <a:cs typeface="Arial" panose="020B0604020202020204" pitchFamily="34" charset="0"/>
              </a:rPr>
            </a:br>
            <a:r>
              <a:rPr lang="fr-FR" sz="1200" b="1" dirty="0" smtClean="0">
                <a:latin typeface="+mn-lt"/>
                <a:cs typeface="Arial" panose="020B0604020202020204" pitchFamily="34" charset="0"/>
              </a:rPr>
              <a:t>AGRICULTURAL MARKETING AND TRANSFORMATION INVESTMENT PROGRAMME (AMTIP)</a:t>
            </a:r>
            <a:endParaRPr lang="fr-FR" sz="1200" b="1" dirty="0">
              <a:solidFill>
                <a:srgbClr val="FF0000"/>
              </a:solidFill>
              <a:latin typeface="+mn-lt"/>
              <a:cs typeface="Arial" panose="020B0604020202020204" pitchFamily="34" charset="0"/>
            </a:endParaRPr>
          </a:p>
        </p:txBody>
      </p:sp>
      <p:pic>
        <p:nvPicPr>
          <p:cNvPr id="5" name="Picture 4" descr="C:\Users\User\AppData\Local\Microsoft\Windows\Temporary Internet Files\Content.Outlook\972R7L75\ELdZ_SuedSuda_cmyk_en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566619"/>
            <a:ext cx="1723263" cy="96895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C:\Users\User\AppData\Local\Microsoft\Windows\Temporary Internet Files\Content.Outlook\972R7L75\gizlogo-unternehmen-de-rgb-300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606508"/>
            <a:ext cx="1733360" cy="96069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http://cie2011.fmi.uni-sofia.bg/files/logo_EU_ENG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640119"/>
            <a:ext cx="1623314" cy="960697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Sous-titre 2"/>
          <p:cNvSpPr>
            <a:spLocks noGrp="1"/>
          </p:cNvSpPr>
          <p:nvPr>
            <p:ph type="subTitle" idx="1"/>
          </p:nvPr>
        </p:nvSpPr>
        <p:spPr>
          <a:xfrm>
            <a:off x="1405616" y="2132856"/>
            <a:ext cx="6908832" cy="3505200"/>
          </a:xfrm>
        </p:spPr>
        <p:txBody>
          <a:bodyPr>
            <a:norm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</a:pPr>
            <a:r>
              <a:rPr lang="en-GB" sz="1800" b="1" u="sng" dirty="0" smtClean="0">
                <a:solidFill>
                  <a:prstClr val="black"/>
                </a:solidFill>
                <a:latin typeface="+mn-lt"/>
                <a:cs typeface="Arial" panose="020B0604020202020204" pitchFamily="34" charset="0"/>
              </a:rPr>
              <a:t>GENERAL ISSUES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</a:pPr>
            <a:r>
              <a:rPr lang="en-GB" sz="1900" b="1" u="sng" dirty="0" smtClean="0">
                <a:solidFill>
                  <a:schemeClr val="tx1"/>
                </a:solidFill>
                <a:cs typeface="Arial" panose="020B0604020202020204" pitchFamily="34" charset="0"/>
              </a:rPr>
              <a:t>Achievements</a:t>
            </a:r>
            <a:endParaRPr lang="en-GB" sz="1800" dirty="0" smtClean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marL="285750" indent="-285750" algn="l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prstClr val="black"/>
                </a:solidFill>
                <a:cs typeface="Arial" panose="020B0604020202020204" pitchFamily="34" charset="0"/>
              </a:rPr>
              <a:t>Project </a:t>
            </a:r>
            <a:r>
              <a:rPr lang="en-GB" sz="1800" dirty="0">
                <a:solidFill>
                  <a:prstClr val="black"/>
                </a:solidFill>
                <a:cs typeface="Arial" panose="020B0604020202020204" pitchFamily="34" charset="0"/>
              </a:rPr>
              <a:t>office in Rumbek </a:t>
            </a:r>
            <a:r>
              <a:rPr lang="en-GB" sz="1800" dirty="0" smtClean="0">
                <a:solidFill>
                  <a:prstClr val="black"/>
                </a:solidFill>
                <a:cs typeface="Arial" panose="020B0604020202020204" pitchFamily="34" charset="0"/>
              </a:rPr>
              <a:t>identified</a:t>
            </a:r>
            <a:r>
              <a:rPr lang="en-GB" sz="1800" dirty="0">
                <a:solidFill>
                  <a:prstClr val="black"/>
                </a:solidFill>
                <a:cs typeface="Arial" panose="020B0604020202020204" pitchFamily="34" charset="0"/>
              </a:rPr>
              <a:t>, remaining assessment by risk management </a:t>
            </a:r>
            <a:r>
              <a:rPr lang="en-GB" sz="1800" dirty="0" smtClean="0">
                <a:solidFill>
                  <a:prstClr val="black"/>
                </a:solidFill>
                <a:cs typeface="Arial" panose="020B0604020202020204" pitchFamily="34" charset="0"/>
              </a:rPr>
              <a:t>office</a:t>
            </a:r>
            <a:endParaRPr lang="en-GB" sz="1800" dirty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marL="285750" indent="-285750" algn="l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prstClr val="black"/>
                </a:solidFill>
                <a:ea typeface="Calibri"/>
                <a:cs typeface="Arial" panose="020B0604020202020204" pitchFamily="34" charset="0"/>
              </a:rPr>
              <a:t>Interviews for programme </a:t>
            </a:r>
            <a:r>
              <a:rPr lang="en-GB" sz="1800" dirty="0" smtClean="0">
                <a:solidFill>
                  <a:prstClr val="black"/>
                </a:solidFill>
                <a:ea typeface="Calibri"/>
                <a:cs typeface="Arial" panose="020B0604020202020204" pitchFamily="34" charset="0"/>
              </a:rPr>
              <a:t>staff in Rumbek in progress</a:t>
            </a:r>
          </a:p>
          <a:p>
            <a:pPr marL="285750" indent="-285750" algn="l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de-DE" sz="1800" dirty="0" err="1" smtClean="0">
                <a:solidFill>
                  <a:prstClr val="black"/>
                </a:solidFill>
                <a:ea typeface="Calibri"/>
                <a:cs typeface="Arial" panose="020B0604020202020204" pitchFamily="34" charset="0"/>
              </a:rPr>
              <a:t>Conducted</a:t>
            </a:r>
            <a:r>
              <a:rPr lang="de-DE" sz="1800" dirty="0" smtClean="0">
                <a:solidFill>
                  <a:prstClr val="black"/>
                </a:solidFill>
                <a:ea typeface="Calibri"/>
                <a:cs typeface="Arial" panose="020B0604020202020204" pitchFamily="34" charset="0"/>
              </a:rPr>
              <a:t> </a:t>
            </a:r>
            <a:r>
              <a:rPr lang="de-DE" sz="1800" dirty="0" err="1" smtClean="0">
                <a:solidFill>
                  <a:prstClr val="black"/>
                </a:solidFill>
                <a:ea typeface="Calibri"/>
                <a:cs typeface="Arial" panose="020B0604020202020204" pitchFamily="34" charset="0"/>
              </a:rPr>
              <a:t>joint</a:t>
            </a:r>
            <a:r>
              <a:rPr lang="de-DE" sz="1800" dirty="0" smtClean="0">
                <a:solidFill>
                  <a:prstClr val="black"/>
                </a:solidFill>
                <a:ea typeface="Calibri"/>
                <a:cs typeface="Arial" panose="020B0604020202020204" pitchFamily="34" charset="0"/>
              </a:rPr>
              <a:t> </a:t>
            </a:r>
            <a:r>
              <a:rPr lang="de-DE" sz="1800" dirty="0" err="1" smtClean="0">
                <a:solidFill>
                  <a:prstClr val="black"/>
                </a:solidFill>
                <a:ea typeface="Calibri"/>
                <a:cs typeface="Arial" panose="020B0604020202020204" pitchFamily="34" charset="0"/>
              </a:rPr>
              <a:t>mission</a:t>
            </a:r>
            <a:r>
              <a:rPr lang="de-DE" sz="1800" dirty="0">
                <a:solidFill>
                  <a:prstClr val="black"/>
                </a:solidFill>
                <a:ea typeface="Calibri"/>
                <a:cs typeface="Arial" panose="020B0604020202020204" pitchFamily="34" charset="0"/>
              </a:rPr>
              <a:t> </a:t>
            </a:r>
            <a:r>
              <a:rPr lang="de-DE" sz="1800" dirty="0" smtClean="0">
                <a:solidFill>
                  <a:prstClr val="black"/>
                </a:solidFill>
                <a:ea typeface="Calibri"/>
                <a:cs typeface="Arial" panose="020B0604020202020204" pitchFamily="34" charset="0"/>
              </a:rPr>
              <a:t>(MLFI / GIZ), </a:t>
            </a:r>
            <a:r>
              <a:rPr lang="de-DE" sz="1800" dirty="0" err="1" smtClean="0">
                <a:solidFill>
                  <a:prstClr val="black"/>
                </a:solidFill>
                <a:ea typeface="Calibri"/>
                <a:cs typeface="Arial" panose="020B0604020202020204" pitchFamily="34" charset="0"/>
              </a:rPr>
              <a:t>visiting</a:t>
            </a:r>
            <a:r>
              <a:rPr lang="de-DE" sz="1800" dirty="0" smtClean="0">
                <a:solidFill>
                  <a:prstClr val="black"/>
                </a:solidFill>
                <a:ea typeface="Calibri"/>
                <a:cs typeface="Arial" panose="020B0604020202020204" pitchFamily="34" charset="0"/>
              </a:rPr>
              <a:t> </a:t>
            </a:r>
            <a:r>
              <a:rPr lang="de-DE" sz="1800" dirty="0" err="1" smtClean="0">
                <a:solidFill>
                  <a:prstClr val="black"/>
                </a:solidFill>
                <a:ea typeface="Calibri"/>
                <a:cs typeface="Arial" panose="020B0604020202020204" pitchFamily="34" charset="0"/>
              </a:rPr>
              <a:t>slaughterhouses</a:t>
            </a:r>
            <a:r>
              <a:rPr lang="de-DE" sz="1800" dirty="0" smtClean="0">
                <a:solidFill>
                  <a:prstClr val="black"/>
                </a:solidFill>
                <a:ea typeface="Calibri"/>
                <a:cs typeface="Arial" panose="020B0604020202020204" pitchFamily="34" charset="0"/>
              </a:rPr>
              <a:t> in Kampala </a:t>
            </a:r>
            <a:r>
              <a:rPr lang="de-DE" sz="1800" dirty="0" err="1" smtClean="0">
                <a:solidFill>
                  <a:prstClr val="black"/>
                </a:solidFill>
                <a:ea typeface="Calibri"/>
                <a:cs typeface="Arial" panose="020B0604020202020204" pitchFamily="34" charset="0"/>
              </a:rPr>
              <a:t>with</a:t>
            </a:r>
            <a:r>
              <a:rPr lang="de-DE" sz="1800" dirty="0" smtClean="0">
                <a:solidFill>
                  <a:prstClr val="black"/>
                </a:solidFill>
                <a:ea typeface="Calibri"/>
                <a:cs typeface="Arial" panose="020B0604020202020204" pitchFamily="34" charset="0"/>
              </a:rPr>
              <a:t> </a:t>
            </a:r>
            <a:r>
              <a:rPr lang="de-DE" sz="1800" dirty="0" err="1" smtClean="0">
                <a:solidFill>
                  <a:prstClr val="black"/>
                </a:solidFill>
                <a:ea typeface="Calibri"/>
                <a:cs typeface="Arial" panose="020B0604020202020204" pitchFamily="34" charset="0"/>
              </a:rPr>
              <a:t>special</a:t>
            </a:r>
            <a:r>
              <a:rPr lang="de-DE" sz="1800" dirty="0" smtClean="0">
                <a:solidFill>
                  <a:prstClr val="black"/>
                </a:solidFill>
                <a:ea typeface="Calibri"/>
                <a:cs typeface="Arial" panose="020B0604020202020204" pitchFamily="34" charset="0"/>
              </a:rPr>
              <a:t> </a:t>
            </a:r>
            <a:r>
              <a:rPr lang="de-DE" sz="1800" dirty="0" err="1" smtClean="0">
                <a:solidFill>
                  <a:prstClr val="black"/>
                </a:solidFill>
                <a:ea typeface="Calibri"/>
                <a:cs typeface="Arial" panose="020B0604020202020204" pitchFamily="34" charset="0"/>
              </a:rPr>
              <a:t>focus</a:t>
            </a:r>
            <a:r>
              <a:rPr lang="de-DE" sz="1800" dirty="0" smtClean="0">
                <a:solidFill>
                  <a:prstClr val="black"/>
                </a:solidFill>
                <a:ea typeface="Calibri"/>
                <a:cs typeface="Arial" panose="020B0604020202020204" pitchFamily="34" charset="0"/>
              </a:rPr>
              <a:t> on </a:t>
            </a:r>
            <a:r>
              <a:rPr lang="de-DE" sz="1800" dirty="0" err="1" smtClean="0">
                <a:solidFill>
                  <a:prstClr val="black"/>
                </a:solidFill>
                <a:ea typeface="Calibri"/>
                <a:cs typeface="Arial" panose="020B0604020202020204" pitchFamily="34" charset="0"/>
              </a:rPr>
              <a:t>stunning</a:t>
            </a:r>
            <a:r>
              <a:rPr lang="de-DE" sz="1800" dirty="0" smtClean="0">
                <a:solidFill>
                  <a:prstClr val="black"/>
                </a:solidFill>
                <a:ea typeface="Calibri"/>
                <a:cs typeface="Arial" panose="020B0604020202020204" pitchFamily="34" charset="0"/>
              </a:rPr>
              <a:t> </a:t>
            </a:r>
            <a:r>
              <a:rPr lang="de-DE" sz="1800" dirty="0" err="1" smtClean="0">
                <a:solidFill>
                  <a:prstClr val="black"/>
                </a:solidFill>
                <a:ea typeface="Calibri"/>
                <a:cs typeface="Arial" panose="020B0604020202020204" pitchFamily="34" charset="0"/>
              </a:rPr>
              <a:t>of</a:t>
            </a:r>
            <a:r>
              <a:rPr lang="de-DE" sz="1800" dirty="0" smtClean="0">
                <a:solidFill>
                  <a:prstClr val="black"/>
                </a:solidFill>
                <a:ea typeface="Calibri"/>
                <a:cs typeface="Arial" panose="020B0604020202020204" pitchFamily="34" charset="0"/>
              </a:rPr>
              <a:t> </a:t>
            </a:r>
            <a:r>
              <a:rPr lang="de-DE" sz="1800" dirty="0" err="1" smtClean="0">
                <a:solidFill>
                  <a:prstClr val="black"/>
                </a:solidFill>
                <a:ea typeface="Calibri"/>
                <a:cs typeface="Arial" panose="020B0604020202020204" pitchFamily="34" charset="0"/>
              </a:rPr>
              <a:t>animals</a:t>
            </a:r>
            <a:r>
              <a:rPr lang="de-DE" sz="1800" dirty="0">
                <a:solidFill>
                  <a:prstClr val="black"/>
                </a:solidFill>
                <a:ea typeface="Calibri"/>
                <a:cs typeface="Arial" panose="020B0604020202020204" pitchFamily="34" charset="0"/>
              </a:rPr>
              <a:t> </a:t>
            </a:r>
            <a:r>
              <a:rPr lang="de-DE" sz="1800" dirty="0" err="1" smtClean="0">
                <a:solidFill>
                  <a:prstClr val="black"/>
                </a:solidFill>
                <a:ea typeface="Calibri"/>
                <a:cs typeface="Arial" panose="020B0604020202020204" pitchFamily="34" charset="0"/>
              </a:rPr>
              <a:t>and</a:t>
            </a:r>
            <a:r>
              <a:rPr lang="de-DE" sz="1800" dirty="0" smtClean="0">
                <a:solidFill>
                  <a:prstClr val="black"/>
                </a:solidFill>
                <a:ea typeface="Calibri"/>
                <a:cs typeface="Arial" panose="020B0604020202020204" pitchFamily="34" charset="0"/>
              </a:rPr>
              <a:t> </a:t>
            </a:r>
            <a:r>
              <a:rPr lang="de-DE" sz="1800" dirty="0" err="1" smtClean="0">
                <a:solidFill>
                  <a:prstClr val="black"/>
                </a:solidFill>
                <a:ea typeface="Calibri"/>
                <a:cs typeface="Arial" panose="020B0604020202020204" pitchFamily="34" charset="0"/>
              </a:rPr>
              <a:t>meat</a:t>
            </a:r>
            <a:r>
              <a:rPr lang="de-DE" sz="1800" dirty="0" smtClean="0">
                <a:solidFill>
                  <a:prstClr val="black"/>
                </a:solidFill>
                <a:ea typeface="Calibri"/>
                <a:cs typeface="Arial" panose="020B0604020202020204" pitchFamily="34" charset="0"/>
              </a:rPr>
              <a:t> </a:t>
            </a:r>
            <a:r>
              <a:rPr lang="de-DE" sz="1800" dirty="0" err="1" smtClean="0">
                <a:solidFill>
                  <a:prstClr val="black"/>
                </a:solidFill>
                <a:ea typeface="Calibri"/>
                <a:cs typeface="Arial" panose="020B0604020202020204" pitchFamily="34" charset="0"/>
              </a:rPr>
              <a:t>inspection</a:t>
            </a:r>
            <a:endParaRPr lang="en-GB" sz="1800" dirty="0" smtClean="0">
              <a:solidFill>
                <a:prstClr val="black"/>
              </a:solidFill>
              <a:ea typeface="Calibri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endParaRPr lang="de-DE" sz="1800" dirty="0">
              <a:latin typeface="+mn-lt"/>
              <a:ea typeface="Calibri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</a:pPr>
            <a:endParaRPr lang="en-US" sz="1800" b="1" dirty="0" smtClean="0">
              <a:solidFill>
                <a:srgbClr val="000000"/>
              </a:solidFill>
              <a:latin typeface="+mn-lt"/>
              <a:ea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</a:pPr>
            <a:endParaRPr lang="fr-FR" sz="1800" dirty="0">
              <a:latin typeface="+mn-lt"/>
            </a:endParaRPr>
          </a:p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</a:pPr>
            <a:endParaRPr lang="en-US" sz="1800" dirty="0" smtClean="0">
              <a:solidFill>
                <a:srgbClr val="000000"/>
              </a:solidFill>
              <a:latin typeface="+mn-lt"/>
              <a:ea typeface="Times New Roman"/>
              <a:cs typeface="Times New Roman"/>
            </a:endParaRPr>
          </a:p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</a:pPr>
            <a:endParaRPr lang="de-DE" sz="1800" dirty="0">
              <a:latin typeface="+mn-lt"/>
              <a:ea typeface="Calibri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</a:pPr>
            <a:endParaRPr lang="fr-FR" sz="1800" dirty="0">
              <a:latin typeface="+mn-lt"/>
            </a:endParaRPr>
          </a:p>
        </p:txBody>
      </p:sp>
      <p:sp>
        <p:nvSpPr>
          <p:cNvPr id="10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547664" y="6272784"/>
            <a:ext cx="7322016" cy="393827"/>
          </a:xfrm>
        </p:spPr>
        <p:txBody>
          <a:bodyPr/>
          <a:lstStyle/>
          <a:p>
            <a:r>
              <a:rPr lang="en-US" sz="1800" b="1" i="1" dirty="0" smtClean="0">
                <a:solidFill>
                  <a:srgbClr val="FF0000"/>
                </a:solidFill>
              </a:rPr>
              <a:t>Owned by the State - run by the private sector</a:t>
            </a:r>
            <a:endParaRPr lang="fr-FR" sz="1800" b="1" i="1" dirty="0">
              <a:solidFill>
                <a:srgbClr val="FF0000"/>
              </a:solidFill>
            </a:endParaRPr>
          </a:p>
        </p:txBody>
      </p:sp>
      <p:pic>
        <p:nvPicPr>
          <p:cNvPr id="11" name="Picture 10"/>
          <p:cNvPicPr/>
          <p:nvPr/>
        </p:nvPicPr>
        <p:blipFill>
          <a:blip r:embed="rId5"/>
          <a:stretch>
            <a:fillRect/>
          </a:stretch>
        </p:blipFill>
        <p:spPr>
          <a:xfrm>
            <a:off x="6948264" y="571546"/>
            <a:ext cx="836295" cy="1123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117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4"/>
          <p:cNvSpPr>
            <a:spLocks noGrp="1"/>
          </p:cNvSpPr>
          <p:nvPr>
            <p:ph type="ctrTitle"/>
          </p:nvPr>
        </p:nvSpPr>
        <p:spPr>
          <a:xfrm>
            <a:off x="685800" y="566619"/>
            <a:ext cx="7772400" cy="1710253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fr-FR" sz="1600" b="1" dirty="0" smtClean="0">
                <a:latin typeface="+mn-lt"/>
                <a:cs typeface="Arial" panose="020B0604020202020204" pitchFamily="34" charset="0"/>
              </a:rPr>
              <a:t/>
            </a:r>
            <a:br>
              <a:rPr lang="fr-FR" sz="1600" b="1" dirty="0" smtClean="0">
                <a:latin typeface="+mn-lt"/>
                <a:cs typeface="Arial" panose="020B0604020202020204" pitchFamily="34" charset="0"/>
              </a:rPr>
            </a:br>
            <a:r>
              <a:rPr lang="fr-FR" sz="1600" b="1" dirty="0">
                <a:latin typeface="+mn-lt"/>
                <a:cs typeface="Arial" panose="020B0604020202020204" pitchFamily="34" charset="0"/>
              </a:rPr>
              <a:t/>
            </a:r>
            <a:br>
              <a:rPr lang="fr-FR" sz="1600" b="1" dirty="0">
                <a:latin typeface="+mn-lt"/>
                <a:cs typeface="Arial" panose="020B0604020202020204" pitchFamily="34" charset="0"/>
              </a:rPr>
            </a:br>
            <a:r>
              <a:rPr lang="fr-FR" sz="1600" b="1" dirty="0" smtClean="0">
                <a:latin typeface="+mn-lt"/>
                <a:cs typeface="Arial" panose="020B0604020202020204" pitchFamily="34" charset="0"/>
              </a:rPr>
              <a:t/>
            </a:r>
            <a:br>
              <a:rPr lang="fr-FR" sz="1600" b="1" dirty="0" smtClean="0">
                <a:latin typeface="+mn-lt"/>
                <a:cs typeface="Arial" panose="020B0604020202020204" pitchFamily="34" charset="0"/>
              </a:rPr>
            </a:br>
            <a:r>
              <a:rPr lang="fr-FR" sz="1200" b="1" dirty="0" smtClean="0">
                <a:latin typeface="+mn-lt"/>
                <a:cs typeface="Arial" panose="020B0604020202020204" pitchFamily="34" charset="0"/>
              </a:rPr>
              <a:t>AGRICULTURAL MARKETING AND TRANSFORMATION INVESTMENT PROGRAMME (AMTIP)</a:t>
            </a:r>
            <a:endParaRPr lang="fr-FR" sz="1200" b="1" dirty="0">
              <a:solidFill>
                <a:srgbClr val="FF0000"/>
              </a:solidFill>
              <a:latin typeface="+mn-lt"/>
              <a:cs typeface="Arial" panose="020B0604020202020204" pitchFamily="34" charset="0"/>
            </a:endParaRPr>
          </a:p>
        </p:txBody>
      </p:sp>
      <p:pic>
        <p:nvPicPr>
          <p:cNvPr id="5" name="Picture 4" descr="C:\Users\User\AppData\Local\Microsoft\Windows\Temporary Internet Files\Content.Outlook\972R7L75\ELdZ_SuedSuda_cmyk_en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566619"/>
            <a:ext cx="1723263" cy="96895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C:\Users\User\AppData\Local\Microsoft\Windows\Temporary Internet Files\Content.Outlook\972R7L75\gizlogo-unternehmen-de-rgb-300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606508"/>
            <a:ext cx="1733360" cy="96069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http://cie2011.fmi.uni-sofia.bg/files/logo_EU_ENG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640120"/>
            <a:ext cx="1623314" cy="960697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Sous-titre 2"/>
          <p:cNvSpPr>
            <a:spLocks noGrp="1"/>
          </p:cNvSpPr>
          <p:nvPr>
            <p:ph type="subTitle" idx="1"/>
          </p:nvPr>
        </p:nvSpPr>
        <p:spPr>
          <a:xfrm>
            <a:off x="611560" y="2132856"/>
            <a:ext cx="8028892" cy="4104456"/>
          </a:xfrm>
        </p:spPr>
        <p:txBody>
          <a:bodyPr>
            <a:no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800" b="1" dirty="0" smtClean="0">
                <a:solidFill>
                  <a:srgbClr val="000000"/>
                </a:solidFill>
                <a:latin typeface="+mn-lt"/>
                <a:ea typeface="Times New Roman"/>
                <a:cs typeface="Times New Roman"/>
              </a:rPr>
              <a:t>R1: </a:t>
            </a:r>
            <a:r>
              <a:rPr lang="en-US" sz="1800" b="1" dirty="0">
                <a:solidFill>
                  <a:srgbClr val="000000"/>
                </a:solidFill>
                <a:latin typeface="+mn-lt"/>
                <a:ea typeface="Times New Roman"/>
                <a:cs typeface="Times New Roman"/>
              </a:rPr>
              <a:t>State ministries, county and town administrations accept and manage the outsourcing of public owned facilities to private operators</a:t>
            </a:r>
            <a:endParaRPr lang="de-DE" sz="2400" dirty="0">
              <a:latin typeface="+mn-lt"/>
              <a:ea typeface="Calibri"/>
              <a:cs typeface="Times New Roman"/>
            </a:endParaRPr>
          </a:p>
          <a:p>
            <a:pPr>
              <a:lnSpc>
                <a:spcPct val="100000"/>
              </a:lnSpc>
            </a:pPr>
            <a:r>
              <a:rPr lang="fr-FR" sz="1800" b="1" u="sng" dirty="0" err="1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Planned</a:t>
            </a:r>
            <a:r>
              <a:rPr lang="fr-FR" sz="1800" b="1" u="sng" dirty="0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fr-FR" sz="1800" b="1" u="sng" dirty="0" err="1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activities</a:t>
            </a:r>
            <a:endParaRPr lang="de-DE" sz="2400" dirty="0">
              <a:latin typeface="+mn-lt"/>
              <a:ea typeface="Calibri"/>
              <a:cs typeface="Times New Roman"/>
            </a:endParaRPr>
          </a:p>
          <a:p>
            <a:pPr marL="285750" indent="-285750" algn="just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00"/>
                </a:solidFill>
                <a:latin typeface="+mn-lt"/>
                <a:ea typeface="Times New Roman"/>
                <a:cs typeface="Times New Roman"/>
              </a:rPr>
              <a:t>Select </a:t>
            </a:r>
            <a:r>
              <a:rPr lang="en-GB" sz="1800" dirty="0" smtClean="0">
                <a:solidFill>
                  <a:srgbClr val="000000"/>
                </a:solidFill>
                <a:latin typeface="+mn-lt"/>
                <a:ea typeface="Times New Roman"/>
                <a:cs typeface="Times New Roman"/>
              </a:rPr>
              <a:t>private operators for Aweil and Kuajok slaughterhouses</a:t>
            </a:r>
          </a:p>
          <a:p>
            <a:pPr marL="285750" indent="-285750" algn="just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00"/>
                </a:solidFill>
                <a:latin typeface="+mn-lt"/>
                <a:ea typeface="Times New Roman"/>
                <a:cs typeface="Times New Roman"/>
              </a:rPr>
              <a:t>Obtain copies of ownership of the investments / </a:t>
            </a:r>
            <a:r>
              <a:rPr lang="en-GB" sz="1800" dirty="0" smtClean="0">
                <a:solidFill>
                  <a:srgbClr val="000000"/>
                </a:solidFill>
                <a:latin typeface="+mn-lt"/>
                <a:ea typeface="Times New Roman"/>
                <a:cs typeface="Times New Roman"/>
              </a:rPr>
              <a:t>land titles </a:t>
            </a:r>
          </a:p>
          <a:p>
            <a:pPr marL="285750" indent="-285750" algn="just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rgbClr val="000000"/>
                </a:solidFill>
                <a:latin typeface="+mn-lt"/>
                <a:ea typeface="Times New Roman"/>
                <a:cs typeface="Times New Roman"/>
              </a:rPr>
              <a:t>Conduct </a:t>
            </a:r>
            <a:r>
              <a:rPr lang="en-GB" sz="1800" dirty="0">
                <a:solidFill>
                  <a:srgbClr val="000000"/>
                </a:solidFill>
                <a:latin typeface="+mn-lt"/>
                <a:ea typeface="Times New Roman"/>
                <a:cs typeface="Times New Roman"/>
              </a:rPr>
              <a:t>workshops / develop </a:t>
            </a:r>
            <a:r>
              <a:rPr lang="en-GB" sz="1800" dirty="0" smtClean="0">
                <a:solidFill>
                  <a:srgbClr val="000000"/>
                </a:solidFill>
                <a:latin typeface="+mn-lt"/>
                <a:ea typeface="Times New Roman"/>
                <a:cs typeface="Times New Roman"/>
              </a:rPr>
              <a:t>MoUs</a:t>
            </a:r>
          </a:p>
          <a:p>
            <a:pPr marL="285750" indent="-285750" algn="just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rgbClr val="000000"/>
                </a:solidFill>
                <a:latin typeface="+mn-lt"/>
                <a:ea typeface="Times New Roman"/>
                <a:cs typeface="Times New Roman"/>
              </a:rPr>
              <a:t>Review  current contracts  of operation of facilities</a:t>
            </a:r>
            <a:endParaRPr lang="en-GB" sz="1800" dirty="0">
              <a:solidFill>
                <a:srgbClr val="000000"/>
              </a:solidFill>
              <a:latin typeface="+mn-lt"/>
              <a:ea typeface="Times New Roman"/>
              <a:cs typeface="Times New Roman"/>
            </a:endParaRPr>
          </a:p>
          <a:p>
            <a:pPr marL="285750" indent="-285750" algn="just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rgbClr val="000000"/>
                </a:solidFill>
                <a:latin typeface="+mn-lt"/>
                <a:ea typeface="Times New Roman"/>
                <a:cs typeface="Times New Roman"/>
              </a:rPr>
              <a:t>Discuss </a:t>
            </a:r>
            <a:r>
              <a:rPr lang="en-GB" sz="1800" dirty="0">
                <a:solidFill>
                  <a:srgbClr val="000000"/>
                </a:solidFill>
                <a:latin typeface="+mn-lt"/>
                <a:ea typeface="Times New Roman"/>
                <a:cs typeface="Times New Roman"/>
              </a:rPr>
              <a:t>with all parties </a:t>
            </a:r>
            <a:r>
              <a:rPr lang="en-GB" sz="1800" dirty="0" smtClean="0">
                <a:solidFill>
                  <a:srgbClr val="000000"/>
                </a:solidFill>
                <a:latin typeface="+mn-lt"/>
                <a:ea typeface="Times New Roman"/>
                <a:cs typeface="Times New Roman"/>
              </a:rPr>
              <a:t>strength / weaknesses of planned PPPs</a:t>
            </a:r>
          </a:p>
          <a:p>
            <a:pPr marL="285750" indent="-285750" algn="just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rgbClr val="000000"/>
                </a:solidFill>
                <a:latin typeface="+mn-lt"/>
                <a:ea typeface="Times New Roman"/>
                <a:cs typeface="Times New Roman"/>
              </a:rPr>
              <a:t>Assess </a:t>
            </a:r>
            <a:r>
              <a:rPr lang="en-GB" sz="1800" dirty="0">
                <a:solidFill>
                  <a:srgbClr val="000000"/>
                </a:solidFill>
                <a:latin typeface="+mn-lt"/>
                <a:ea typeface="Times New Roman"/>
                <a:cs typeface="Times New Roman"/>
              </a:rPr>
              <a:t>the capacities of the State owners in relation to PPP</a:t>
            </a:r>
            <a:endParaRPr lang="en-GB" sz="1800" dirty="0">
              <a:solidFill>
                <a:prstClr val="black"/>
              </a:solidFill>
              <a:latin typeface="+mn-lt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</a:pPr>
            <a:endParaRPr lang="en-GB" sz="1800" dirty="0" smtClean="0">
              <a:solidFill>
                <a:srgbClr val="000000"/>
              </a:solidFill>
              <a:latin typeface="+mn-lt"/>
              <a:ea typeface="Times New Roman"/>
              <a:cs typeface="Times New Roman"/>
            </a:endParaRPr>
          </a:p>
          <a:p>
            <a:pPr marL="285750" indent="-285750" algn="just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endParaRPr lang="en-US" sz="1800" dirty="0" smtClean="0">
              <a:solidFill>
                <a:srgbClr val="000000"/>
              </a:solidFill>
              <a:latin typeface="+mn-lt"/>
              <a:ea typeface="Times New Roman"/>
              <a:cs typeface="Times New Roman"/>
            </a:endParaRPr>
          </a:p>
          <a:p>
            <a:pPr marL="285750" indent="-285750" algn="just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endParaRPr lang="de-DE" sz="2400" dirty="0">
              <a:latin typeface="+mn-lt"/>
              <a:ea typeface="Times New Roman"/>
              <a:cs typeface="Times New Roman"/>
            </a:endParaRPr>
          </a:p>
          <a:p>
            <a:pPr marL="285750" indent="-285750" algn="just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endParaRPr lang="de-DE" sz="2400" dirty="0">
              <a:latin typeface="+mn-lt"/>
              <a:ea typeface="Calibri"/>
              <a:cs typeface="Times New Roman"/>
            </a:endParaRPr>
          </a:p>
          <a:p>
            <a:pPr algn="l">
              <a:lnSpc>
                <a:spcPct val="100000"/>
              </a:lnSpc>
            </a:pPr>
            <a:endParaRPr lang="fr-FR" sz="18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0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115616" y="6272784"/>
            <a:ext cx="7754064" cy="393827"/>
          </a:xfrm>
        </p:spPr>
        <p:txBody>
          <a:bodyPr/>
          <a:lstStyle/>
          <a:p>
            <a:r>
              <a:rPr lang="en-US" sz="1800" b="1" i="1" dirty="0" smtClean="0">
                <a:solidFill>
                  <a:srgbClr val="FF0000"/>
                </a:solidFill>
              </a:rPr>
              <a:t>Owned by the State - run by the private sector</a:t>
            </a:r>
            <a:endParaRPr lang="fr-FR" sz="1800" b="1" i="1" dirty="0">
              <a:solidFill>
                <a:srgbClr val="FF0000"/>
              </a:solidFill>
            </a:endParaRPr>
          </a:p>
        </p:txBody>
      </p:sp>
      <p:pic>
        <p:nvPicPr>
          <p:cNvPr id="11" name="Picture 10"/>
          <p:cNvPicPr/>
          <p:nvPr/>
        </p:nvPicPr>
        <p:blipFill>
          <a:blip r:embed="rId5"/>
          <a:stretch>
            <a:fillRect/>
          </a:stretch>
        </p:blipFill>
        <p:spPr>
          <a:xfrm>
            <a:off x="7164288" y="640120"/>
            <a:ext cx="836295" cy="1123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2935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4"/>
          <p:cNvSpPr>
            <a:spLocks noGrp="1"/>
          </p:cNvSpPr>
          <p:nvPr>
            <p:ph type="ctrTitle"/>
          </p:nvPr>
        </p:nvSpPr>
        <p:spPr>
          <a:xfrm>
            <a:off x="685800" y="566619"/>
            <a:ext cx="7772400" cy="1710253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fr-FR" sz="1600" b="1" dirty="0" smtClean="0">
                <a:latin typeface="+mn-lt"/>
                <a:cs typeface="Arial" panose="020B0604020202020204" pitchFamily="34" charset="0"/>
              </a:rPr>
              <a:t/>
            </a:r>
            <a:br>
              <a:rPr lang="fr-FR" sz="1600" b="1" dirty="0" smtClean="0">
                <a:latin typeface="+mn-lt"/>
                <a:cs typeface="Arial" panose="020B0604020202020204" pitchFamily="34" charset="0"/>
              </a:rPr>
            </a:br>
            <a:r>
              <a:rPr lang="fr-FR" sz="1600" b="1" dirty="0" smtClean="0">
                <a:latin typeface="+mn-lt"/>
                <a:cs typeface="Arial" panose="020B0604020202020204" pitchFamily="34" charset="0"/>
              </a:rPr>
              <a:t/>
            </a:r>
            <a:br>
              <a:rPr lang="fr-FR" sz="1600" b="1" dirty="0" smtClean="0">
                <a:latin typeface="+mn-lt"/>
                <a:cs typeface="Arial" panose="020B0604020202020204" pitchFamily="34" charset="0"/>
              </a:rPr>
            </a:br>
            <a:r>
              <a:rPr lang="fr-FR" sz="1600" b="1" dirty="0" smtClean="0">
                <a:latin typeface="+mn-lt"/>
                <a:cs typeface="Arial" panose="020B0604020202020204" pitchFamily="34" charset="0"/>
              </a:rPr>
              <a:t/>
            </a:r>
            <a:br>
              <a:rPr lang="fr-FR" sz="1600" b="1" dirty="0" smtClean="0">
                <a:latin typeface="+mn-lt"/>
                <a:cs typeface="Arial" panose="020B0604020202020204" pitchFamily="34" charset="0"/>
              </a:rPr>
            </a:br>
            <a:r>
              <a:rPr lang="fr-FR" sz="1200" b="1" dirty="0" smtClean="0">
                <a:latin typeface="+mn-lt"/>
                <a:cs typeface="Arial" panose="020B0604020202020204" pitchFamily="34" charset="0"/>
              </a:rPr>
              <a:t>AGRICULTURAL MARKETING AND TRANSFORMATION INVESTMENT PROGRAMME (AMTIP)</a:t>
            </a:r>
            <a:endParaRPr lang="fr-FR" sz="1200" b="1" dirty="0">
              <a:solidFill>
                <a:srgbClr val="FF0000"/>
              </a:solidFill>
              <a:latin typeface="+mn-lt"/>
              <a:cs typeface="Arial" panose="020B0604020202020204" pitchFamily="34" charset="0"/>
            </a:endParaRPr>
          </a:p>
        </p:txBody>
      </p:sp>
      <p:pic>
        <p:nvPicPr>
          <p:cNvPr id="5" name="Picture 4" descr="C:\Users\User\AppData\Local\Microsoft\Windows\Temporary Internet Files\Content.Outlook\972R7L75\ELdZ_SuedSuda_cmyk_en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566619"/>
            <a:ext cx="1723263" cy="96895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C:\Users\User\AppData\Local\Microsoft\Windows\Temporary Internet Files\Content.Outlook\972R7L75\gizlogo-unternehmen-de-rgb-300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606508"/>
            <a:ext cx="1733360" cy="96069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http://cie2011.fmi.uni-sofia.bg/files/logo_EU_ENG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640120"/>
            <a:ext cx="1623314" cy="960697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Sous-titre 2"/>
          <p:cNvSpPr>
            <a:spLocks noGrp="1"/>
          </p:cNvSpPr>
          <p:nvPr>
            <p:ph type="subTitle" idx="1"/>
          </p:nvPr>
        </p:nvSpPr>
        <p:spPr>
          <a:xfrm>
            <a:off x="467544" y="2133600"/>
            <a:ext cx="8208912" cy="4103712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800" b="1" dirty="0" smtClean="0">
                <a:solidFill>
                  <a:srgbClr val="000000"/>
                </a:solidFill>
                <a:latin typeface="+mn-lt"/>
                <a:ea typeface="Times New Roman"/>
                <a:cs typeface="Times New Roman"/>
              </a:rPr>
              <a:t>      </a:t>
            </a:r>
            <a:r>
              <a:rPr lang="en-US" sz="1800" b="1" u="sng" dirty="0" smtClean="0">
                <a:solidFill>
                  <a:srgbClr val="000000"/>
                </a:solidFill>
                <a:latin typeface="+mn-lt"/>
                <a:ea typeface="Times New Roman"/>
                <a:cs typeface="Times New Roman"/>
              </a:rPr>
              <a:t>Achievements</a:t>
            </a:r>
          </a:p>
          <a:p>
            <a:pPr marL="742950" lvl="1" indent="-28575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prstClr val="black"/>
                </a:solidFill>
                <a:latin typeface="+mn-lt"/>
                <a:cs typeface="Arial" panose="020B0604020202020204" pitchFamily="34" charset="0"/>
              </a:rPr>
              <a:t>Advertised position of private operator for Kuajok slaughterhouse. </a:t>
            </a:r>
            <a:r>
              <a:rPr lang="en-GB" sz="1800" dirty="0" err="1" smtClean="0">
                <a:solidFill>
                  <a:prstClr val="black"/>
                </a:solidFill>
                <a:latin typeface="+mn-lt"/>
                <a:cs typeface="Arial" panose="020B0604020202020204" pitchFamily="34" charset="0"/>
              </a:rPr>
              <a:t>ToR</a:t>
            </a:r>
            <a:r>
              <a:rPr lang="en-GB" sz="1800" dirty="0" smtClean="0">
                <a:solidFill>
                  <a:prstClr val="black"/>
                </a:solidFill>
                <a:latin typeface="+mn-lt"/>
                <a:cs typeface="Arial" panose="020B0604020202020204" pitchFamily="34" charset="0"/>
              </a:rPr>
              <a:t> jointly drafted by all stakeholders. Interviews will be conducted jointly.</a:t>
            </a:r>
          </a:p>
          <a:p>
            <a:pPr marL="742950" lvl="1" indent="-28575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800" dirty="0" err="1" smtClean="0">
                <a:solidFill>
                  <a:prstClr val="black"/>
                </a:solidFill>
                <a:latin typeface="+mn-lt"/>
                <a:cs typeface="Arial" panose="020B0604020202020204" pitchFamily="34" charset="0"/>
              </a:rPr>
              <a:t>ToR</a:t>
            </a:r>
            <a:r>
              <a:rPr lang="en-GB" sz="1800" dirty="0" smtClean="0">
                <a:solidFill>
                  <a:prstClr val="black"/>
                </a:solidFill>
                <a:latin typeface="+mn-lt"/>
                <a:cs typeface="Arial" panose="020B0604020202020204" pitchFamily="34" charset="0"/>
              </a:rPr>
              <a:t> for advertising position of private operator for Aweil slaughterhouse jointly drafted, awaiting advertisement.</a:t>
            </a:r>
          </a:p>
          <a:p>
            <a:pPr marL="742950" lvl="1" indent="-28575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de-DE" sz="1800" dirty="0" smtClean="0">
                <a:solidFill>
                  <a:prstClr val="black"/>
                </a:solidFill>
                <a:latin typeface="+mn-lt"/>
                <a:cs typeface="Arial" panose="020B0604020202020204" pitchFamily="34" charset="0"/>
              </a:rPr>
              <a:t>Title </a:t>
            </a:r>
            <a:r>
              <a:rPr lang="de-DE" sz="1800" dirty="0" err="1" smtClean="0">
                <a:solidFill>
                  <a:prstClr val="black"/>
                </a:solidFill>
                <a:latin typeface="+mn-lt"/>
                <a:cs typeface="Arial" panose="020B0604020202020204" pitchFamily="34" charset="0"/>
              </a:rPr>
              <a:t>deeds</a:t>
            </a:r>
            <a:r>
              <a:rPr lang="de-DE" sz="1800" dirty="0" smtClean="0">
                <a:solidFill>
                  <a:prstClr val="black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de-DE" sz="1800" dirty="0" err="1" smtClean="0">
                <a:solidFill>
                  <a:prstClr val="black"/>
                </a:solidFill>
                <a:latin typeface="+mn-lt"/>
                <a:cs typeface="Arial" panose="020B0604020202020204" pitchFamily="34" charset="0"/>
              </a:rPr>
              <a:t>of</a:t>
            </a:r>
            <a:r>
              <a:rPr lang="de-DE" sz="1800" dirty="0" smtClean="0">
                <a:solidFill>
                  <a:prstClr val="black"/>
                </a:solidFill>
                <a:latin typeface="+mn-lt"/>
                <a:cs typeface="Arial" panose="020B0604020202020204" pitchFamily="34" charset="0"/>
              </a:rPr>
              <a:t> Kuajok </a:t>
            </a:r>
            <a:r>
              <a:rPr lang="de-DE" sz="1800" dirty="0" err="1" smtClean="0">
                <a:solidFill>
                  <a:prstClr val="black"/>
                </a:solidFill>
                <a:latin typeface="+mn-lt"/>
                <a:cs typeface="Arial" panose="020B0604020202020204" pitchFamily="34" charset="0"/>
              </a:rPr>
              <a:t>and</a:t>
            </a:r>
            <a:r>
              <a:rPr lang="de-DE" sz="1800" dirty="0" smtClean="0">
                <a:solidFill>
                  <a:prstClr val="black"/>
                </a:solidFill>
                <a:latin typeface="+mn-lt"/>
                <a:cs typeface="Arial" panose="020B0604020202020204" pitchFamily="34" charset="0"/>
              </a:rPr>
              <a:t> Aweil in </a:t>
            </a:r>
            <a:r>
              <a:rPr lang="de-DE" sz="1800" dirty="0" err="1" smtClean="0">
                <a:solidFill>
                  <a:prstClr val="black"/>
                </a:solidFill>
                <a:latin typeface="+mn-lt"/>
                <a:cs typeface="Arial" panose="020B0604020202020204" pitchFamily="34" charset="0"/>
              </a:rPr>
              <a:t>name</a:t>
            </a:r>
            <a:r>
              <a:rPr lang="de-DE" sz="1800" dirty="0" smtClean="0">
                <a:solidFill>
                  <a:prstClr val="black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de-DE" sz="1800" dirty="0" err="1" smtClean="0">
                <a:solidFill>
                  <a:prstClr val="black"/>
                </a:solidFill>
                <a:latin typeface="+mn-lt"/>
                <a:cs typeface="Arial" panose="020B0604020202020204" pitchFamily="34" charset="0"/>
              </a:rPr>
              <a:t>of</a:t>
            </a:r>
            <a:r>
              <a:rPr lang="de-DE" sz="1800" dirty="0" smtClean="0">
                <a:solidFill>
                  <a:prstClr val="black"/>
                </a:solidFill>
                <a:latin typeface="+mn-lt"/>
                <a:cs typeface="Arial" panose="020B0604020202020204" pitchFamily="34" charset="0"/>
              </a:rPr>
              <a:t> SMARFs </a:t>
            </a:r>
            <a:r>
              <a:rPr lang="de-DE" sz="1800" dirty="0" err="1" smtClean="0">
                <a:solidFill>
                  <a:prstClr val="black"/>
                </a:solidFill>
                <a:latin typeface="+mn-lt"/>
                <a:cs typeface="Arial" panose="020B0604020202020204" pitchFamily="34" charset="0"/>
              </a:rPr>
              <a:t>verified</a:t>
            </a:r>
            <a:r>
              <a:rPr lang="de-DE" sz="1800" dirty="0" smtClean="0">
                <a:solidFill>
                  <a:prstClr val="black"/>
                </a:solidFill>
                <a:latin typeface="+mn-lt"/>
                <a:cs typeface="Arial" panose="020B0604020202020204" pitchFamily="34" charset="0"/>
              </a:rPr>
              <a:t>. </a:t>
            </a:r>
            <a:r>
              <a:rPr lang="de-DE" sz="1800" dirty="0" err="1" smtClean="0">
                <a:solidFill>
                  <a:prstClr val="black"/>
                </a:solidFill>
                <a:latin typeface="+mn-lt"/>
                <a:cs typeface="Arial" panose="020B0604020202020204" pitchFamily="34" charset="0"/>
              </a:rPr>
              <a:t>Slaughterhouse</a:t>
            </a:r>
            <a:r>
              <a:rPr lang="de-DE" sz="1800" dirty="0" smtClean="0">
                <a:solidFill>
                  <a:prstClr val="black"/>
                </a:solidFill>
                <a:latin typeface="+mn-lt"/>
                <a:cs typeface="Arial" panose="020B0604020202020204" pitchFamily="34" charset="0"/>
              </a:rPr>
              <a:t> in Rumbek </a:t>
            </a:r>
            <a:r>
              <a:rPr lang="de-DE" sz="1800" dirty="0" err="1" smtClean="0">
                <a:solidFill>
                  <a:prstClr val="black"/>
                </a:solidFill>
                <a:latin typeface="+mn-lt"/>
                <a:cs typeface="Arial" panose="020B0604020202020204" pitchFamily="34" charset="0"/>
              </a:rPr>
              <a:t>owned</a:t>
            </a:r>
            <a:r>
              <a:rPr lang="de-DE" sz="1800" dirty="0" smtClean="0">
                <a:solidFill>
                  <a:prstClr val="black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de-DE" sz="1800" dirty="0" err="1" smtClean="0">
                <a:solidFill>
                  <a:prstClr val="black"/>
                </a:solidFill>
                <a:latin typeface="+mn-lt"/>
                <a:cs typeface="Arial" panose="020B0604020202020204" pitchFamily="34" charset="0"/>
              </a:rPr>
              <a:t>by</a:t>
            </a:r>
            <a:r>
              <a:rPr lang="de-DE" sz="1800" dirty="0" smtClean="0">
                <a:solidFill>
                  <a:prstClr val="black"/>
                </a:solidFill>
                <a:latin typeface="+mn-lt"/>
                <a:cs typeface="Arial" panose="020B0604020202020204" pitchFamily="34" charset="0"/>
              </a:rPr>
              <a:t> Rumbek Town </a:t>
            </a:r>
            <a:r>
              <a:rPr lang="de-DE" sz="1800" dirty="0" err="1" smtClean="0">
                <a:solidFill>
                  <a:prstClr val="black"/>
                </a:solidFill>
                <a:latin typeface="+mn-lt"/>
                <a:cs typeface="Arial" panose="020B0604020202020204" pitchFamily="34" charset="0"/>
              </a:rPr>
              <a:t>Councill</a:t>
            </a:r>
            <a:r>
              <a:rPr lang="de-DE" sz="1800" dirty="0" smtClean="0">
                <a:solidFill>
                  <a:prstClr val="black"/>
                </a:solidFill>
                <a:latin typeface="+mn-lt"/>
                <a:cs typeface="Arial" panose="020B0604020202020204" pitchFamily="34" charset="0"/>
              </a:rPr>
              <a:t>. </a:t>
            </a:r>
            <a:r>
              <a:rPr lang="de-DE" sz="1800" dirty="0">
                <a:solidFill>
                  <a:prstClr val="black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de-DE" sz="1800" dirty="0" smtClean="0">
                <a:solidFill>
                  <a:prstClr val="black"/>
                </a:solidFill>
                <a:latin typeface="+mn-lt"/>
                <a:cs typeface="Arial" panose="020B0604020202020204" pitchFamily="34" charset="0"/>
              </a:rPr>
              <a:t>Land title </a:t>
            </a:r>
            <a:r>
              <a:rPr lang="de-DE" sz="1800" dirty="0" err="1" smtClean="0">
                <a:solidFill>
                  <a:prstClr val="black"/>
                </a:solidFill>
                <a:latin typeface="+mn-lt"/>
                <a:cs typeface="Arial" panose="020B0604020202020204" pitchFamily="34" charset="0"/>
              </a:rPr>
              <a:t>allocation</a:t>
            </a:r>
            <a:r>
              <a:rPr lang="de-DE" sz="1800" dirty="0" smtClean="0">
                <a:solidFill>
                  <a:prstClr val="black"/>
                </a:solidFill>
                <a:latin typeface="+mn-lt"/>
                <a:cs typeface="Arial" panose="020B0604020202020204" pitchFamily="34" charset="0"/>
              </a:rPr>
              <a:t>  </a:t>
            </a:r>
            <a:r>
              <a:rPr lang="de-DE" sz="1800" dirty="0" err="1" smtClean="0">
                <a:solidFill>
                  <a:prstClr val="black"/>
                </a:solidFill>
                <a:latin typeface="+mn-lt"/>
                <a:cs typeface="Arial" panose="020B0604020202020204" pitchFamily="34" charset="0"/>
              </a:rPr>
              <a:t>for</a:t>
            </a:r>
            <a:r>
              <a:rPr lang="de-DE" sz="1800" dirty="0" smtClean="0">
                <a:solidFill>
                  <a:prstClr val="black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de-DE" sz="1800" dirty="0" err="1" smtClean="0">
                <a:solidFill>
                  <a:prstClr val="black"/>
                </a:solidFill>
                <a:latin typeface="+mn-lt"/>
                <a:cs typeface="Arial" panose="020B0604020202020204" pitchFamily="34" charset="0"/>
              </a:rPr>
              <a:t>slaughterhouse</a:t>
            </a:r>
            <a:r>
              <a:rPr lang="de-DE" sz="1800" dirty="0" smtClean="0">
                <a:solidFill>
                  <a:prstClr val="black"/>
                </a:solidFill>
                <a:latin typeface="+mn-lt"/>
                <a:cs typeface="Arial" panose="020B0604020202020204" pitchFamily="34" charset="0"/>
              </a:rPr>
              <a:t> in Wau  </a:t>
            </a:r>
            <a:r>
              <a:rPr lang="de-DE" sz="1800" dirty="0" err="1" smtClean="0">
                <a:solidFill>
                  <a:prstClr val="black"/>
                </a:solidFill>
                <a:latin typeface="+mn-lt"/>
                <a:cs typeface="Arial" panose="020B0604020202020204" pitchFamily="34" charset="0"/>
              </a:rPr>
              <a:t>done</a:t>
            </a:r>
            <a:r>
              <a:rPr lang="de-DE" sz="1800" dirty="0" smtClean="0">
                <a:solidFill>
                  <a:prstClr val="black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de-DE" sz="1800" dirty="0" err="1" smtClean="0">
                <a:solidFill>
                  <a:prstClr val="black"/>
                </a:solidFill>
                <a:latin typeface="+mn-lt"/>
                <a:cs typeface="Arial" panose="020B0604020202020204" pitchFamily="34" charset="0"/>
              </a:rPr>
              <a:t>and</a:t>
            </a:r>
            <a:r>
              <a:rPr lang="de-DE" sz="1800" dirty="0" smtClean="0">
                <a:solidFill>
                  <a:prstClr val="black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de-DE" sz="1800" dirty="0" err="1" smtClean="0">
                <a:solidFill>
                  <a:prstClr val="black"/>
                </a:solidFill>
                <a:latin typeface="+mn-lt"/>
                <a:cs typeface="Arial" panose="020B0604020202020204" pitchFamily="34" charset="0"/>
              </a:rPr>
              <a:t>agricultural</a:t>
            </a:r>
            <a:r>
              <a:rPr lang="de-DE" sz="1800" dirty="0" smtClean="0">
                <a:solidFill>
                  <a:prstClr val="black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de-DE" sz="1800" dirty="0" err="1" smtClean="0">
                <a:solidFill>
                  <a:prstClr val="black"/>
                </a:solidFill>
                <a:latin typeface="+mn-lt"/>
                <a:cs typeface="Arial" panose="020B0604020202020204" pitchFamily="34" charset="0"/>
              </a:rPr>
              <a:t>warehouse</a:t>
            </a:r>
            <a:r>
              <a:rPr lang="de-DE" sz="1800" dirty="0" smtClean="0">
                <a:solidFill>
                  <a:prstClr val="black"/>
                </a:solidFill>
                <a:latin typeface="+mn-lt"/>
                <a:cs typeface="Arial" panose="020B0604020202020204" pitchFamily="34" charset="0"/>
              </a:rPr>
              <a:t> in Kangi in </a:t>
            </a:r>
            <a:r>
              <a:rPr lang="de-DE" sz="1800" dirty="0" err="1" smtClean="0">
                <a:solidFill>
                  <a:prstClr val="black"/>
                </a:solidFill>
                <a:latin typeface="+mn-lt"/>
                <a:cs typeface="Arial" panose="020B0604020202020204" pitchFamily="34" charset="0"/>
              </a:rPr>
              <a:t>progress</a:t>
            </a:r>
            <a:r>
              <a:rPr lang="de-DE" sz="1800" dirty="0" smtClean="0">
                <a:solidFill>
                  <a:prstClr val="black"/>
                </a:solidFill>
                <a:latin typeface="+mn-lt"/>
                <a:cs typeface="Arial" panose="020B0604020202020204" pitchFamily="34" charset="0"/>
              </a:rPr>
              <a:t>.</a:t>
            </a:r>
            <a:endParaRPr lang="en-GB" sz="1800" dirty="0" smtClean="0">
              <a:solidFill>
                <a:prstClr val="black"/>
              </a:solidFill>
              <a:latin typeface="+mn-lt"/>
              <a:cs typeface="Arial" panose="020B0604020202020204" pitchFamily="34" charset="0"/>
            </a:endParaRPr>
          </a:p>
          <a:p>
            <a:pPr marL="742950" lvl="1" indent="-28575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prstClr val="black"/>
                </a:solidFill>
                <a:latin typeface="+mn-lt"/>
                <a:cs typeface="Arial" panose="020B0604020202020204" pitchFamily="34" charset="0"/>
              </a:rPr>
              <a:t> Workshops to identify strength / weaknesses of planned PPPs conducted with all concerned stakeholders in Kuajok and Aweil on 15.02.2016 and 23.03.2016 respectively.</a:t>
            </a:r>
          </a:p>
          <a:p>
            <a:pPr lvl="1" algn="l">
              <a:lnSpc>
                <a:spcPct val="100000"/>
              </a:lnSpc>
            </a:pPr>
            <a:endParaRPr lang="en-GB" sz="1800" dirty="0" smtClean="0">
              <a:solidFill>
                <a:prstClr val="black"/>
              </a:solidFill>
              <a:latin typeface="+mn-lt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</a:pPr>
            <a:endParaRPr lang="en-GB" sz="1800" dirty="0">
              <a:solidFill>
                <a:prstClr val="black"/>
              </a:solidFill>
              <a:latin typeface="+mn-lt"/>
              <a:cs typeface="Arial" panose="020B0604020202020204" pitchFamily="34" charset="0"/>
            </a:endParaRPr>
          </a:p>
          <a:p>
            <a:pPr lvl="1" algn="l">
              <a:lnSpc>
                <a:spcPct val="100000"/>
              </a:lnSpc>
            </a:pPr>
            <a:endParaRPr lang="en-GB" sz="1800" dirty="0">
              <a:solidFill>
                <a:prstClr val="black"/>
              </a:solidFill>
              <a:latin typeface="+mn-lt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</a:pPr>
            <a:endParaRPr lang="de-DE" sz="2400" dirty="0">
              <a:latin typeface="+mn-lt"/>
              <a:ea typeface="Calibri"/>
              <a:cs typeface="Times New Roman"/>
            </a:endParaRPr>
          </a:p>
          <a:p>
            <a:pPr algn="l">
              <a:lnSpc>
                <a:spcPct val="100000"/>
              </a:lnSpc>
            </a:pPr>
            <a:endParaRPr lang="en-GB" sz="1800" dirty="0" smtClean="0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10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115616" y="6272784"/>
            <a:ext cx="7344816" cy="393827"/>
          </a:xfrm>
        </p:spPr>
        <p:txBody>
          <a:bodyPr/>
          <a:lstStyle/>
          <a:p>
            <a:r>
              <a:rPr lang="en-US" sz="1800" b="1" i="1" dirty="0" smtClean="0">
                <a:solidFill>
                  <a:srgbClr val="FF0000"/>
                </a:solidFill>
              </a:rPr>
              <a:t>Owned by the State - run by the private sector</a:t>
            </a:r>
            <a:endParaRPr lang="fr-FR" sz="1800" b="1" i="1" dirty="0">
              <a:solidFill>
                <a:srgbClr val="FF0000"/>
              </a:solidFill>
            </a:endParaRPr>
          </a:p>
        </p:txBody>
      </p:sp>
      <p:pic>
        <p:nvPicPr>
          <p:cNvPr id="11" name="Picture 10"/>
          <p:cNvPicPr/>
          <p:nvPr/>
        </p:nvPicPr>
        <p:blipFill>
          <a:blip r:embed="rId5"/>
          <a:stretch>
            <a:fillRect/>
          </a:stretch>
        </p:blipFill>
        <p:spPr>
          <a:xfrm>
            <a:off x="7020272" y="606508"/>
            <a:ext cx="836295" cy="1123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9105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4"/>
          <p:cNvSpPr>
            <a:spLocks noGrp="1"/>
          </p:cNvSpPr>
          <p:nvPr>
            <p:ph type="ctrTitle"/>
          </p:nvPr>
        </p:nvSpPr>
        <p:spPr>
          <a:xfrm>
            <a:off x="685800" y="566619"/>
            <a:ext cx="7772400" cy="1710253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fr-FR" sz="1600" b="1" dirty="0" smtClean="0">
                <a:latin typeface="+mn-lt"/>
                <a:cs typeface="Arial" panose="020B0604020202020204" pitchFamily="34" charset="0"/>
              </a:rPr>
              <a:t/>
            </a:r>
            <a:br>
              <a:rPr lang="fr-FR" sz="1600" b="1" dirty="0" smtClean="0">
                <a:latin typeface="+mn-lt"/>
                <a:cs typeface="Arial" panose="020B0604020202020204" pitchFamily="34" charset="0"/>
              </a:rPr>
            </a:br>
            <a:r>
              <a:rPr lang="fr-FR" sz="1600" b="1" dirty="0" smtClean="0">
                <a:latin typeface="+mn-lt"/>
                <a:cs typeface="Arial" panose="020B0604020202020204" pitchFamily="34" charset="0"/>
              </a:rPr>
              <a:t/>
            </a:r>
            <a:br>
              <a:rPr lang="fr-FR" sz="1600" b="1" dirty="0" smtClean="0">
                <a:latin typeface="+mn-lt"/>
                <a:cs typeface="Arial" panose="020B0604020202020204" pitchFamily="34" charset="0"/>
              </a:rPr>
            </a:br>
            <a:r>
              <a:rPr lang="fr-FR" sz="1600" b="1" dirty="0" smtClean="0">
                <a:latin typeface="+mn-lt"/>
                <a:cs typeface="Arial" panose="020B0604020202020204" pitchFamily="34" charset="0"/>
              </a:rPr>
              <a:t/>
            </a:r>
            <a:br>
              <a:rPr lang="fr-FR" sz="1600" b="1" dirty="0" smtClean="0">
                <a:latin typeface="+mn-lt"/>
                <a:cs typeface="Arial" panose="020B0604020202020204" pitchFamily="34" charset="0"/>
              </a:rPr>
            </a:br>
            <a:r>
              <a:rPr lang="fr-FR" sz="1200" b="1" dirty="0" smtClean="0">
                <a:latin typeface="+mn-lt"/>
                <a:cs typeface="Arial" panose="020B0604020202020204" pitchFamily="34" charset="0"/>
              </a:rPr>
              <a:t>AGRICULTURAL MARKETING AND TRANSFORMATION INVESTMENT PROGRAMME (AMTIP)</a:t>
            </a:r>
            <a:endParaRPr lang="fr-FR" sz="1200" b="1" dirty="0">
              <a:solidFill>
                <a:srgbClr val="FF0000"/>
              </a:solidFill>
              <a:latin typeface="+mn-lt"/>
              <a:cs typeface="Arial" panose="020B0604020202020204" pitchFamily="34" charset="0"/>
            </a:endParaRPr>
          </a:p>
        </p:txBody>
      </p:sp>
      <p:pic>
        <p:nvPicPr>
          <p:cNvPr id="5" name="Picture 4" descr="C:\Users\User\AppData\Local\Microsoft\Windows\Temporary Internet Files\Content.Outlook\972R7L75\ELdZ_SuedSuda_cmyk_en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566619"/>
            <a:ext cx="1723263" cy="96895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C:\Users\User\AppData\Local\Microsoft\Windows\Temporary Internet Files\Content.Outlook\972R7L75\gizlogo-unternehmen-de-rgb-300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606508"/>
            <a:ext cx="1733360" cy="96069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http://cie2011.fmi.uni-sofia.bg/files/logo_EU_ENG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640120"/>
            <a:ext cx="1623314" cy="960697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Sous-titre 2"/>
          <p:cNvSpPr>
            <a:spLocks noGrp="1"/>
          </p:cNvSpPr>
          <p:nvPr>
            <p:ph type="subTitle" idx="1"/>
          </p:nvPr>
        </p:nvSpPr>
        <p:spPr>
          <a:xfrm>
            <a:off x="611560" y="2133600"/>
            <a:ext cx="7848872" cy="3959696"/>
          </a:xfrm>
        </p:spPr>
        <p:txBody>
          <a:bodyPr>
            <a:noAutofit/>
          </a:bodyPr>
          <a:lstStyle/>
          <a:p>
            <a:pPr algn="l">
              <a:lnSpc>
                <a:spcPct val="100000"/>
              </a:lnSpc>
            </a:pPr>
            <a:r>
              <a:rPr lang="fr-FR" sz="1800" b="1" u="sng" dirty="0" err="1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Achievements</a:t>
            </a:r>
            <a:endParaRPr lang="de-DE" sz="2400" u="sng" dirty="0">
              <a:latin typeface="+mn-lt"/>
              <a:ea typeface="Calibri"/>
              <a:cs typeface="Times New Roman"/>
            </a:endParaRPr>
          </a:p>
          <a:p>
            <a:pPr marL="285750" lvl="1" indent="-285750" algn="just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prstClr val="black"/>
                </a:solidFill>
                <a:latin typeface="+mn-lt"/>
                <a:cs typeface="Arial" panose="020B0604020202020204" pitchFamily="34" charset="0"/>
              </a:rPr>
              <a:t>Discussed content of MoUs for </a:t>
            </a:r>
            <a:r>
              <a:rPr lang="en-GB" sz="1800" dirty="0" smtClean="0">
                <a:solidFill>
                  <a:prstClr val="black"/>
                </a:solidFill>
                <a:cs typeface="Arial" panose="020B0604020202020204" pitchFamily="34" charset="0"/>
              </a:rPr>
              <a:t>Aweil </a:t>
            </a:r>
            <a:r>
              <a:rPr lang="en-GB" sz="1800" dirty="0" smtClean="0">
                <a:solidFill>
                  <a:prstClr val="black"/>
                </a:solidFill>
                <a:latin typeface="+mn-lt"/>
                <a:cs typeface="Arial" panose="020B0604020202020204" pitchFamily="34" charset="0"/>
              </a:rPr>
              <a:t>and </a:t>
            </a:r>
            <a:r>
              <a:rPr lang="en-GB" sz="1800" dirty="0" smtClean="0">
                <a:solidFill>
                  <a:prstClr val="black"/>
                </a:solidFill>
                <a:latin typeface="+mn-lt"/>
                <a:cs typeface="Arial" panose="020B0604020202020204" pitchFamily="34" charset="0"/>
              </a:rPr>
              <a:t>Kuajok in joint stakeholder workshops.</a:t>
            </a:r>
          </a:p>
          <a:p>
            <a:pPr marL="285750" lvl="1" indent="-285750" algn="just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prstClr val="black"/>
                </a:solidFill>
                <a:latin typeface="+mn-lt"/>
                <a:cs typeface="Arial" panose="020B0604020202020204" pitchFamily="34" charset="0"/>
              </a:rPr>
              <a:t>Developed </a:t>
            </a:r>
            <a:r>
              <a:rPr lang="en-GB" sz="1800" dirty="0">
                <a:solidFill>
                  <a:prstClr val="black"/>
                </a:solidFill>
                <a:latin typeface="+mn-lt"/>
                <a:cs typeface="Arial" panose="020B0604020202020204" pitchFamily="34" charset="0"/>
              </a:rPr>
              <a:t>MoUs for Wau, Kuajok and Aweil </a:t>
            </a:r>
            <a:r>
              <a:rPr lang="en-GB" sz="1800" dirty="0" smtClean="0">
                <a:solidFill>
                  <a:prstClr val="black"/>
                </a:solidFill>
                <a:latin typeface="+mn-lt"/>
                <a:cs typeface="Arial" panose="020B0604020202020204" pitchFamily="34" charset="0"/>
              </a:rPr>
              <a:t>slaughterhouse </a:t>
            </a:r>
            <a:r>
              <a:rPr lang="en-GB" sz="1800" dirty="0" smtClean="0">
                <a:solidFill>
                  <a:prstClr val="black"/>
                </a:solidFill>
                <a:cs typeface="Arial" panose="020B0604020202020204" pitchFamily="34" charset="0"/>
              </a:rPr>
              <a:t>investments / operations</a:t>
            </a:r>
            <a:endParaRPr lang="en-US" sz="1800" dirty="0" smtClean="0">
              <a:solidFill>
                <a:srgbClr val="000000"/>
              </a:solidFill>
              <a:latin typeface="+mn-lt"/>
              <a:ea typeface="Times New Roman"/>
              <a:cs typeface="Times New Roman"/>
            </a:endParaRPr>
          </a:p>
          <a:p>
            <a:pPr marL="285750" indent="-285750" algn="just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rgbClr val="000000"/>
                </a:solidFill>
                <a:latin typeface="+mn-lt"/>
                <a:ea typeface="Times New Roman"/>
                <a:cs typeface="Times New Roman"/>
              </a:rPr>
              <a:t>Workshop conducted by GIZ-Governance Programme to build capacities </a:t>
            </a:r>
            <a:r>
              <a:rPr lang="en-US" sz="1800" dirty="0">
                <a:solidFill>
                  <a:srgbClr val="000000"/>
                </a:solidFill>
                <a:latin typeface="+mn-lt"/>
                <a:ea typeface="Times New Roman"/>
                <a:cs typeface="Times New Roman"/>
              </a:rPr>
              <a:t>of </a:t>
            </a:r>
            <a:r>
              <a:rPr lang="en-US" sz="1800" dirty="0" smtClean="0">
                <a:solidFill>
                  <a:srgbClr val="000000"/>
                </a:solidFill>
                <a:latin typeface="+mn-lt"/>
                <a:ea typeface="Times New Roman"/>
                <a:cs typeface="Times New Roman"/>
              </a:rPr>
              <a:t>Wau slaughterhouse stakeholders in </a:t>
            </a:r>
            <a:r>
              <a:rPr lang="en-US" sz="1800" dirty="0">
                <a:solidFill>
                  <a:srgbClr val="000000"/>
                </a:solidFill>
                <a:latin typeface="+mn-lt"/>
                <a:ea typeface="Times New Roman"/>
                <a:cs typeface="Times New Roman"/>
              </a:rPr>
              <a:t>relation to PPP </a:t>
            </a:r>
            <a:r>
              <a:rPr lang="en-US" sz="1800" dirty="0" smtClean="0">
                <a:solidFill>
                  <a:srgbClr val="000000"/>
                </a:solidFill>
                <a:latin typeface="+mn-lt"/>
                <a:ea typeface="Times New Roman"/>
                <a:cs typeface="Times New Roman"/>
              </a:rPr>
              <a:t>on 16.02.2016 in GIZ-AMTIP office in Wau. Topics included:</a:t>
            </a:r>
          </a:p>
          <a:p>
            <a:pPr marL="742950" lvl="1" indent="-285750" algn="just">
              <a:spcBef>
                <a:spcPts val="0"/>
              </a:spcBef>
              <a:spcAft>
                <a:spcPts val="1000"/>
              </a:spcAft>
              <a:buFont typeface="Courier New" panose="02070309020205020404" pitchFamily="49" charset="0"/>
              <a:buChar char="o"/>
            </a:pPr>
            <a:r>
              <a:rPr lang="en-US" sz="1400" dirty="0" smtClean="0">
                <a:solidFill>
                  <a:srgbClr val="000000"/>
                </a:solidFill>
                <a:latin typeface="+mn-lt"/>
                <a:ea typeface="Times New Roman"/>
                <a:cs typeface="Times New Roman"/>
              </a:rPr>
              <a:t> </a:t>
            </a:r>
            <a:r>
              <a:rPr lang="en-US" sz="1800" dirty="0" smtClean="0">
                <a:solidFill>
                  <a:srgbClr val="000000"/>
                </a:solidFill>
                <a:latin typeface="+mn-lt"/>
                <a:ea typeface="Times New Roman"/>
                <a:cs typeface="Times New Roman"/>
              </a:rPr>
              <a:t>identification of joint objective /</a:t>
            </a:r>
            <a:r>
              <a:rPr lang="en-US" sz="1800" dirty="0">
                <a:solidFill>
                  <a:srgbClr val="000000"/>
                </a:solidFill>
                <a:ea typeface="Times New Roman"/>
                <a:cs typeface="Times New Roman"/>
              </a:rPr>
              <a:t> </a:t>
            </a:r>
            <a:r>
              <a:rPr lang="en-US" sz="1800" dirty="0" smtClean="0">
                <a:solidFill>
                  <a:srgbClr val="000000"/>
                </a:solidFill>
                <a:latin typeface="+mn-lt"/>
                <a:ea typeface="Times New Roman"/>
                <a:cs typeface="Times New Roman"/>
              </a:rPr>
              <a:t>management of investment through </a:t>
            </a:r>
            <a:r>
              <a:rPr lang="en-US" sz="1800" dirty="0" err="1" smtClean="0">
                <a:solidFill>
                  <a:srgbClr val="000000"/>
                </a:solidFill>
                <a:latin typeface="+mn-lt"/>
                <a:ea typeface="Times New Roman"/>
                <a:cs typeface="Times New Roman"/>
              </a:rPr>
              <a:t>BoT</a:t>
            </a:r>
            <a:r>
              <a:rPr lang="en-US" sz="1800" dirty="0" smtClean="0">
                <a:solidFill>
                  <a:srgbClr val="000000"/>
                </a:solidFill>
                <a:latin typeface="+mn-lt"/>
                <a:ea typeface="Times New Roman"/>
                <a:cs typeface="Times New Roman"/>
              </a:rPr>
              <a:t> /  involvement of all stakeholders / accumulation of funds for future </a:t>
            </a:r>
            <a:r>
              <a:rPr lang="en-US" sz="1800" dirty="0" smtClean="0">
                <a:solidFill>
                  <a:srgbClr val="000000"/>
                </a:solidFill>
                <a:ea typeface="Times New Roman"/>
                <a:cs typeface="Times New Roman"/>
              </a:rPr>
              <a:t>main repairs</a:t>
            </a:r>
            <a:r>
              <a:rPr lang="en-US" sz="1800" dirty="0" smtClean="0">
                <a:solidFill>
                  <a:srgbClr val="000000"/>
                </a:solidFill>
                <a:latin typeface="+mn-lt"/>
                <a:ea typeface="Times New Roman"/>
                <a:cs typeface="Times New Roman"/>
              </a:rPr>
              <a:t> in the infrastructure</a:t>
            </a:r>
            <a:endParaRPr lang="de-DE" sz="1800" dirty="0">
              <a:latin typeface="+mn-lt"/>
              <a:ea typeface="Calibri"/>
              <a:cs typeface="Times New Roman"/>
            </a:endParaRPr>
          </a:p>
          <a:p>
            <a:pPr marL="285750" indent="-285750" algn="just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+mn-lt"/>
                <a:ea typeface="Times New Roman"/>
                <a:cs typeface="Times New Roman"/>
              </a:rPr>
              <a:t>Monitoring of contracts for operation of facilities </a:t>
            </a:r>
            <a:r>
              <a:rPr lang="en-US" sz="1800" dirty="0" smtClean="0">
                <a:solidFill>
                  <a:srgbClr val="000000"/>
                </a:solidFill>
                <a:latin typeface="+mn-lt"/>
                <a:ea typeface="Times New Roman"/>
                <a:cs typeface="Times New Roman"/>
              </a:rPr>
              <a:t>in Aweil and Kuajok  conducted.</a:t>
            </a:r>
            <a:endParaRPr lang="de-DE" sz="2400" dirty="0">
              <a:latin typeface="+mn-lt"/>
              <a:ea typeface="Calibri"/>
              <a:cs typeface="Times New Roman"/>
            </a:endParaRPr>
          </a:p>
          <a:p>
            <a:pPr marL="285750" indent="-2857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fr-FR" sz="1800" dirty="0" smtClean="0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10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115616" y="6272784"/>
            <a:ext cx="7344816" cy="393827"/>
          </a:xfrm>
        </p:spPr>
        <p:txBody>
          <a:bodyPr/>
          <a:lstStyle/>
          <a:p>
            <a:r>
              <a:rPr lang="en-US" sz="1800" b="1" i="1" smtClean="0">
                <a:solidFill>
                  <a:srgbClr val="FF0000"/>
                </a:solidFill>
              </a:rPr>
              <a:t>Owned by the State - run by the private sector</a:t>
            </a:r>
            <a:endParaRPr lang="fr-FR" sz="1800" b="1" i="1" dirty="0">
              <a:solidFill>
                <a:srgbClr val="FF0000"/>
              </a:solidFill>
            </a:endParaRPr>
          </a:p>
        </p:txBody>
      </p:sp>
      <p:pic>
        <p:nvPicPr>
          <p:cNvPr id="11" name="Picture 10"/>
          <p:cNvPicPr/>
          <p:nvPr/>
        </p:nvPicPr>
        <p:blipFill>
          <a:blip r:embed="rId5"/>
          <a:stretch>
            <a:fillRect/>
          </a:stretch>
        </p:blipFill>
        <p:spPr>
          <a:xfrm>
            <a:off x="6956444" y="489120"/>
            <a:ext cx="836295" cy="1123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6805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4"/>
          <p:cNvSpPr>
            <a:spLocks noGrp="1"/>
          </p:cNvSpPr>
          <p:nvPr>
            <p:ph type="ctrTitle"/>
          </p:nvPr>
        </p:nvSpPr>
        <p:spPr>
          <a:xfrm>
            <a:off x="571472" y="566619"/>
            <a:ext cx="7886728" cy="1710253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fr-FR" sz="1600" b="1" dirty="0" smtClean="0">
                <a:latin typeface="+mn-lt"/>
                <a:cs typeface="Arial" panose="020B0604020202020204" pitchFamily="34" charset="0"/>
              </a:rPr>
              <a:t/>
            </a:r>
            <a:br>
              <a:rPr lang="fr-FR" sz="1600" b="1" dirty="0" smtClean="0">
                <a:latin typeface="+mn-lt"/>
                <a:cs typeface="Arial" panose="020B0604020202020204" pitchFamily="34" charset="0"/>
              </a:rPr>
            </a:br>
            <a:r>
              <a:rPr lang="fr-FR" sz="1600" b="1" dirty="0">
                <a:latin typeface="+mn-lt"/>
                <a:cs typeface="Arial" panose="020B0604020202020204" pitchFamily="34" charset="0"/>
              </a:rPr>
              <a:t/>
            </a:r>
            <a:br>
              <a:rPr lang="fr-FR" sz="1600" b="1" dirty="0">
                <a:latin typeface="+mn-lt"/>
                <a:cs typeface="Arial" panose="020B0604020202020204" pitchFamily="34" charset="0"/>
              </a:rPr>
            </a:br>
            <a:r>
              <a:rPr lang="fr-FR" sz="1600" b="1" dirty="0" smtClean="0">
                <a:latin typeface="+mn-lt"/>
                <a:cs typeface="Arial" panose="020B0604020202020204" pitchFamily="34" charset="0"/>
              </a:rPr>
              <a:t/>
            </a:r>
            <a:br>
              <a:rPr lang="fr-FR" sz="1600" b="1" dirty="0" smtClean="0">
                <a:latin typeface="+mn-lt"/>
                <a:cs typeface="Arial" panose="020B0604020202020204" pitchFamily="34" charset="0"/>
              </a:rPr>
            </a:br>
            <a:r>
              <a:rPr lang="fr-FR" sz="1200" b="1" dirty="0" smtClean="0">
                <a:latin typeface="+mn-lt"/>
                <a:cs typeface="Arial" panose="020B0604020202020204" pitchFamily="34" charset="0"/>
              </a:rPr>
              <a:t>AGRICULTURAL MARKETING AND TRANSFORMATION INVESTMENT PROGRAMME (AMTIP)</a:t>
            </a:r>
            <a:endParaRPr lang="fr-FR" sz="1200" b="1" dirty="0">
              <a:solidFill>
                <a:srgbClr val="FF0000"/>
              </a:solidFill>
              <a:latin typeface="+mn-lt"/>
              <a:cs typeface="Arial" panose="020B0604020202020204" pitchFamily="34" charset="0"/>
            </a:endParaRPr>
          </a:p>
        </p:txBody>
      </p:sp>
      <p:pic>
        <p:nvPicPr>
          <p:cNvPr id="5" name="Picture 4" descr="C:\Users\User\AppData\Local\Microsoft\Windows\Temporary Internet Files\Content.Outlook\972R7L75\ELdZ_SuedSuda_cmyk_en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566619"/>
            <a:ext cx="1723263" cy="96895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C:\Users\User\AppData\Local\Microsoft\Windows\Temporary Internet Files\Content.Outlook\972R7L75\gizlogo-unternehmen-de-rgb-300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606508"/>
            <a:ext cx="1733360" cy="96069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http://cie2011.fmi.uni-sofia.bg/files/logo_EU_ENG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640120"/>
            <a:ext cx="1623314" cy="960697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Sous-titre 2"/>
          <p:cNvSpPr>
            <a:spLocks noGrp="1"/>
          </p:cNvSpPr>
          <p:nvPr>
            <p:ph type="subTitle" idx="1"/>
          </p:nvPr>
        </p:nvSpPr>
        <p:spPr>
          <a:xfrm>
            <a:off x="611560" y="2204864"/>
            <a:ext cx="7992888" cy="4182560"/>
          </a:xfrm>
        </p:spPr>
        <p:txBody>
          <a:bodyPr>
            <a:noAutofit/>
          </a:bodyPr>
          <a:lstStyle/>
          <a:p>
            <a:pPr algn="l">
              <a:lnSpc>
                <a:spcPct val="100000"/>
              </a:lnSpc>
            </a:pPr>
            <a:r>
              <a:rPr lang="en-US" sz="1800" b="1" dirty="0" smtClean="0">
                <a:solidFill>
                  <a:srgbClr val="000000"/>
                </a:solidFill>
                <a:latin typeface="+mn-lt"/>
                <a:ea typeface="Times New Roman"/>
                <a:cs typeface="Times New Roman"/>
              </a:rPr>
              <a:t>R2: </a:t>
            </a:r>
            <a:r>
              <a:rPr lang="en-US" sz="1800" b="1" dirty="0">
                <a:solidFill>
                  <a:srgbClr val="000000"/>
                </a:solidFill>
                <a:latin typeface="+mn-lt"/>
                <a:ea typeface="Times New Roman"/>
                <a:cs typeface="Times New Roman"/>
              </a:rPr>
              <a:t>The slaughterhouses in Aweil and Kuajok are rehabilitated and operating. Agricultural warehouse in </a:t>
            </a:r>
            <a:r>
              <a:rPr lang="en-US" sz="1800" b="1" dirty="0" err="1">
                <a:solidFill>
                  <a:srgbClr val="000000"/>
                </a:solidFill>
                <a:latin typeface="+mn-lt"/>
                <a:ea typeface="Times New Roman"/>
                <a:cs typeface="Times New Roman"/>
              </a:rPr>
              <a:t>Kangi</a:t>
            </a:r>
            <a:r>
              <a:rPr lang="en-US" sz="1800" b="1" dirty="0">
                <a:solidFill>
                  <a:srgbClr val="000000"/>
                </a:solidFill>
                <a:latin typeface="+mn-lt"/>
                <a:ea typeface="Times New Roman"/>
                <a:cs typeface="Times New Roman"/>
              </a:rPr>
              <a:t> constructed and </a:t>
            </a:r>
            <a:r>
              <a:rPr lang="en-US" sz="1800" b="1" dirty="0" smtClean="0">
                <a:solidFill>
                  <a:srgbClr val="000000"/>
                </a:solidFill>
                <a:latin typeface="+mn-lt"/>
                <a:ea typeface="Times New Roman"/>
                <a:cs typeface="Times New Roman"/>
              </a:rPr>
              <a:t>operational</a:t>
            </a:r>
          </a:p>
          <a:p>
            <a:pPr>
              <a:lnSpc>
                <a:spcPct val="100000"/>
              </a:lnSpc>
            </a:pPr>
            <a:r>
              <a:rPr lang="en-US" sz="1800" b="1" u="sng" dirty="0" smtClean="0">
                <a:solidFill>
                  <a:srgbClr val="000000"/>
                </a:solidFill>
                <a:latin typeface="+mn-lt"/>
                <a:cs typeface="Times New Roman"/>
              </a:rPr>
              <a:t>Planned activities</a:t>
            </a:r>
            <a:endParaRPr lang="fr-FR" sz="1800" b="1" u="sng" dirty="0" smtClean="0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rgbClr val="000000"/>
                </a:solidFill>
                <a:latin typeface="+mn-lt"/>
                <a:ea typeface="Calibri"/>
                <a:cs typeface="Times New Roman"/>
              </a:rPr>
              <a:t>Carryout feasibility study for Kangi agricultural warehouse</a:t>
            </a:r>
            <a:endParaRPr lang="de-DE" sz="2400" dirty="0">
              <a:latin typeface="+mn-lt"/>
              <a:ea typeface="Calibri"/>
              <a:cs typeface="Times New Roman"/>
            </a:endParaRPr>
          </a:p>
          <a:p>
            <a:pPr marL="285750" indent="-285750" algn="just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rgbClr val="000000"/>
                </a:solidFill>
                <a:latin typeface="+mn-lt"/>
                <a:ea typeface="Calibri"/>
                <a:cs typeface="Times New Roman"/>
              </a:rPr>
              <a:t>Identify suitable plot  for construction and monitor the establishment of title deed for construction of Kangi agricultural warehouse</a:t>
            </a:r>
          </a:p>
          <a:p>
            <a:pPr marL="285750" indent="-285750" algn="just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00"/>
                </a:solidFill>
                <a:latin typeface="+mn-lt"/>
                <a:ea typeface="Times New Roman"/>
                <a:cs typeface="Times New Roman"/>
              </a:rPr>
              <a:t>Discuss business plans with </a:t>
            </a:r>
            <a:r>
              <a:rPr lang="en-GB" sz="1800" dirty="0" smtClean="0">
                <a:solidFill>
                  <a:srgbClr val="000000"/>
                </a:solidFill>
                <a:latin typeface="+mn-lt"/>
                <a:ea typeface="Times New Roman"/>
                <a:cs typeface="Times New Roman"/>
              </a:rPr>
              <a:t>stakeholders</a:t>
            </a:r>
          </a:p>
          <a:p>
            <a:pPr marL="285750" indent="-285750" algn="just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00"/>
                </a:solidFill>
                <a:latin typeface="+mn-lt"/>
                <a:ea typeface="Times New Roman"/>
                <a:cs typeface="Times New Roman"/>
              </a:rPr>
              <a:t>Develop joint </a:t>
            </a:r>
            <a:r>
              <a:rPr lang="en-GB" sz="1800" dirty="0" smtClean="0">
                <a:solidFill>
                  <a:srgbClr val="000000"/>
                </a:solidFill>
                <a:latin typeface="+mn-lt"/>
                <a:ea typeface="Times New Roman"/>
                <a:cs typeface="Times New Roman"/>
              </a:rPr>
              <a:t>work plan </a:t>
            </a:r>
            <a:r>
              <a:rPr lang="en-GB" sz="1800" dirty="0">
                <a:solidFill>
                  <a:srgbClr val="000000"/>
                </a:solidFill>
                <a:latin typeface="+mn-lt"/>
                <a:ea typeface="Times New Roman"/>
                <a:cs typeface="Times New Roman"/>
              </a:rPr>
              <a:t>for Kangi agricultural </a:t>
            </a:r>
            <a:r>
              <a:rPr lang="en-GB" sz="1800" dirty="0" smtClean="0">
                <a:solidFill>
                  <a:srgbClr val="000000"/>
                </a:solidFill>
                <a:latin typeface="+mn-lt"/>
                <a:ea typeface="Times New Roman"/>
                <a:cs typeface="Times New Roman"/>
              </a:rPr>
              <a:t>warehouse</a:t>
            </a:r>
          </a:p>
          <a:p>
            <a:pPr marL="285750" indent="-285750" algn="just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Launch </a:t>
            </a:r>
            <a:r>
              <a:rPr lang="en-GB" sz="1800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tender for </a:t>
            </a:r>
            <a:r>
              <a:rPr lang="en-GB" sz="1800" dirty="0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rehabilitation/equipment for </a:t>
            </a:r>
            <a:r>
              <a:rPr lang="en-GB" sz="1800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Aweil and Kuajok </a:t>
            </a:r>
            <a:r>
              <a:rPr lang="en-GB" sz="1800" dirty="0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s-houses</a:t>
            </a:r>
          </a:p>
          <a:p>
            <a:pPr marL="285750" indent="-285750" algn="just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Layout</a:t>
            </a:r>
            <a:r>
              <a:rPr lang="en-GB" sz="1800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, design </a:t>
            </a:r>
            <a:r>
              <a:rPr lang="en-GB" sz="1800" dirty="0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and </a:t>
            </a:r>
            <a:r>
              <a:rPr lang="en-GB" sz="1800" dirty="0" err="1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BoQs</a:t>
            </a:r>
            <a:r>
              <a:rPr lang="en-GB" sz="1800" dirty="0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en-GB" sz="1800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for construction of Kangi agricultural </a:t>
            </a:r>
            <a:r>
              <a:rPr lang="en-GB" sz="1800" dirty="0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warehouse</a:t>
            </a:r>
          </a:p>
          <a:p>
            <a:pPr marL="285750" indent="-285750" algn="just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rgbClr val="000000"/>
                </a:solidFill>
                <a:latin typeface="+mn-lt"/>
                <a:ea typeface="Times New Roman"/>
                <a:cs typeface="Times New Roman"/>
              </a:rPr>
              <a:t>Establish </a:t>
            </a:r>
            <a:r>
              <a:rPr lang="en-GB" sz="1800" dirty="0">
                <a:solidFill>
                  <a:srgbClr val="000000"/>
                </a:solidFill>
                <a:latin typeface="+mn-lt"/>
                <a:ea typeface="Times New Roman"/>
                <a:cs typeface="Times New Roman"/>
              </a:rPr>
              <a:t>training calendar</a:t>
            </a:r>
            <a:endParaRPr lang="en-GB" sz="1800" dirty="0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endParaRPr lang="en-US" sz="1800" dirty="0" smtClean="0">
              <a:solidFill>
                <a:srgbClr val="000000"/>
              </a:solidFill>
              <a:latin typeface="+mn-lt"/>
              <a:ea typeface="Calibri"/>
              <a:cs typeface="Times New Roman"/>
            </a:endParaRPr>
          </a:p>
          <a:p>
            <a:pPr marL="285750" indent="-285750" algn="just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endParaRPr lang="de-DE" sz="2400" dirty="0">
              <a:latin typeface="+mn-lt"/>
              <a:ea typeface="Calibri"/>
              <a:cs typeface="Times New Roman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</a:pPr>
            <a:endParaRPr lang="de-DE" sz="2400" dirty="0">
              <a:latin typeface="+mn-lt"/>
              <a:ea typeface="Calibri"/>
              <a:cs typeface="Times New Roman"/>
            </a:endParaRPr>
          </a:p>
          <a:p>
            <a:pPr marL="285750" indent="-285750" algn="just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endParaRPr lang="en-US" sz="1800" dirty="0" smtClean="0">
              <a:solidFill>
                <a:srgbClr val="000000"/>
              </a:solidFill>
              <a:latin typeface="+mn-lt"/>
              <a:ea typeface="Times New Roman"/>
              <a:cs typeface="Times New Roman"/>
            </a:endParaRPr>
          </a:p>
          <a:p>
            <a:pPr marL="285750" indent="-285750" algn="just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endParaRPr lang="de-DE" sz="2400" dirty="0">
              <a:latin typeface="+mn-lt"/>
              <a:ea typeface="Calibri"/>
              <a:cs typeface="Times New Roman"/>
            </a:endParaRPr>
          </a:p>
          <a:p>
            <a:pPr algn="l">
              <a:lnSpc>
                <a:spcPct val="100000"/>
              </a:lnSpc>
            </a:pPr>
            <a:endParaRPr lang="en-GB" sz="1800" dirty="0" smtClean="0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  <a:p>
            <a:pPr lvl="1" algn="l">
              <a:lnSpc>
                <a:spcPct val="100000"/>
              </a:lnSpc>
            </a:pPr>
            <a:endParaRPr lang="en-GB" sz="1600" dirty="0" smtClean="0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  <a:p>
            <a:pPr marL="742950" lvl="1" indent="-285750" algn="l">
              <a:lnSpc>
                <a:spcPct val="100000"/>
              </a:lnSpc>
              <a:buFont typeface="Wingdings" panose="05000000000000000000" pitchFamily="2" charset="2"/>
              <a:buChar char="ü"/>
            </a:pPr>
            <a:endParaRPr lang="en-GB" sz="1600" dirty="0" smtClean="0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  <a:p>
            <a:pPr marL="742950" lvl="1" indent="-285750" algn="l">
              <a:lnSpc>
                <a:spcPct val="100000"/>
              </a:lnSpc>
              <a:buFont typeface="Wingdings" pitchFamily="2" charset="2"/>
              <a:buChar char="Ø"/>
            </a:pPr>
            <a:endParaRPr lang="en-GB" sz="1600" dirty="0" smtClean="0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  <a:p>
            <a:pPr marL="742950" lvl="1" indent="-285750" algn="l">
              <a:lnSpc>
                <a:spcPct val="100000"/>
              </a:lnSpc>
            </a:pPr>
            <a:endParaRPr lang="en-GB" sz="1600" dirty="0" smtClean="0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  <a:p>
            <a:pPr marL="742950" lvl="1" indent="-285750" algn="l">
              <a:lnSpc>
                <a:spcPct val="100000"/>
              </a:lnSpc>
              <a:buFont typeface="Wingdings" pitchFamily="2" charset="2"/>
              <a:buChar char="Ø"/>
            </a:pPr>
            <a:endParaRPr lang="en-GB" sz="1600" dirty="0" smtClean="0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  <a:p>
            <a:pPr marL="742950" lvl="1" indent="-285750" algn="l">
              <a:lnSpc>
                <a:spcPct val="100000"/>
              </a:lnSpc>
              <a:buFont typeface="Wingdings" pitchFamily="2" charset="2"/>
              <a:buChar char="Ø"/>
            </a:pPr>
            <a:endParaRPr lang="en-GB" sz="1600" dirty="0" smtClean="0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  <a:p>
            <a:pPr marL="742950" lvl="1" indent="-285750" algn="l">
              <a:lnSpc>
                <a:spcPct val="100000"/>
              </a:lnSpc>
              <a:buFont typeface="Wingdings" pitchFamily="2" charset="2"/>
              <a:buChar char="Ø"/>
            </a:pPr>
            <a:endParaRPr lang="en-GB" sz="1600" dirty="0" smtClean="0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  <a:p>
            <a:pPr lvl="1" algn="l">
              <a:lnSpc>
                <a:spcPct val="100000"/>
              </a:lnSpc>
            </a:pPr>
            <a:r>
              <a:rPr lang="en-GB" sz="1800" dirty="0" smtClean="0">
                <a:latin typeface="+mn-lt"/>
                <a:cs typeface="Arial" panose="020B0604020202020204" pitchFamily="34" charset="0"/>
              </a:rPr>
              <a:t>	</a:t>
            </a:r>
          </a:p>
          <a:p>
            <a:pPr marL="285750" indent="-285750" algn="l">
              <a:lnSpc>
                <a:spcPct val="100000"/>
              </a:lnSpc>
            </a:pPr>
            <a:endParaRPr lang="fr-FR" sz="1800" b="1" dirty="0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10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115616" y="6093296"/>
            <a:ext cx="7754064" cy="537843"/>
          </a:xfrm>
        </p:spPr>
        <p:txBody>
          <a:bodyPr/>
          <a:lstStyle/>
          <a:p>
            <a:endParaRPr lang="en-US" sz="1800" b="1" i="1" dirty="0" smtClean="0">
              <a:solidFill>
                <a:srgbClr val="FF0000"/>
              </a:solidFill>
            </a:endParaRPr>
          </a:p>
          <a:p>
            <a:r>
              <a:rPr lang="en-US" sz="1800" b="1" i="1" dirty="0" smtClean="0">
                <a:solidFill>
                  <a:srgbClr val="FF0000"/>
                </a:solidFill>
              </a:rPr>
              <a:t>Owned by the State - run by the private sector</a:t>
            </a:r>
            <a:endParaRPr lang="fr-FR" sz="1800" b="1" i="1" dirty="0">
              <a:solidFill>
                <a:srgbClr val="FF0000"/>
              </a:solidFill>
            </a:endParaRPr>
          </a:p>
        </p:txBody>
      </p:sp>
      <p:pic>
        <p:nvPicPr>
          <p:cNvPr id="11" name="Picture 10"/>
          <p:cNvPicPr/>
          <p:nvPr/>
        </p:nvPicPr>
        <p:blipFill>
          <a:blip r:embed="rId5"/>
          <a:stretch>
            <a:fillRect/>
          </a:stretch>
        </p:blipFill>
        <p:spPr>
          <a:xfrm>
            <a:off x="6956444" y="489120"/>
            <a:ext cx="836295" cy="1123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4958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4"/>
          <p:cNvSpPr>
            <a:spLocks noGrp="1"/>
          </p:cNvSpPr>
          <p:nvPr>
            <p:ph type="ctrTitle"/>
          </p:nvPr>
        </p:nvSpPr>
        <p:spPr>
          <a:xfrm>
            <a:off x="571472" y="566619"/>
            <a:ext cx="7886728" cy="1710253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fr-FR" sz="1600" b="1" dirty="0" smtClean="0">
                <a:latin typeface="+mn-lt"/>
                <a:cs typeface="Arial" panose="020B0604020202020204" pitchFamily="34" charset="0"/>
              </a:rPr>
              <a:t/>
            </a:r>
            <a:br>
              <a:rPr lang="fr-FR" sz="1600" b="1" dirty="0" smtClean="0">
                <a:latin typeface="+mn-lt"/>
                <a:cs typeface="Arial" panose="020B0604020202020204" pitchFamily="34" charset="0"/>
              </a:rPr>
            </a:br>
            <a:r>
              <a:rPr lang="fr-FR" sz="1600" b="1" dirty="0">
                <a:latin typeface="+mn-lt"/>
                <a:cs typeface="Arial" panose="020B0604020202020204" pitchFamily="34" charset="0"/>
              </a:rPr>
              <a:t/>
            </a:r>
            <a:br>
              <a:rPr lang="fr-FR" sz="1600" b="1" dirty="0">
                <a:latin typeface="+mn-lt"/>
                <a:cs typeface="Arial" panose="020B0604020202020204" pitchFamily="34" charset="0"/>
              </a:rPr>
            </a:br>
            <a:r>
              <a:rPr lang="fr-FR" sz="1600" b="1" dirty="0" smtClean="0">
                <a:latin typeface="+mn-lt"/>
                <a:cs typeface="Arial" panose="020B0604020202020204" pitchFamily="34" charset="0"/>
              </a:rPr>
              <a:t/>
            </a:r>
            <a:br>
              <a:rPr lang="fr-FR" sz="1600" b="1" dirty="0" smtClean="0">
                <a:latin typeface="+mn-lt"/>
                <a:cs typeface="Arial" panose="020B0604020202020204" pitchFamily="34" charset="0"/>
              </a:rPr>
            </a:br>
            <a:r>
              <a:rPr lang="fr-FR" sz="1200" b="1" dirty="0" smtClean="0">
                <a:latin typeface="+mn-lt"/>
                <a:cs typeface="Arial" panose="020B0604020202020204" pitchFamily="34" charset="0"/>
              </a:rPr>
              <a:t>AGRICULTURAL MARKETING AND TRANSFORMATION INVESTMENT PROGRAMME (AMTIP)</a:t>
            </a:r>
            <a:endParaRPr lang="fr-FR" sz="1200" b="1" dirty="0">
              <a:solidFill>
                <a:srgbClr val="FF0000"/>
              </a:solidFill>
              <a:latin typeface="+mn-lt"/>
              <a:cs typeface="Arial" panose="020B0604020202020204" pitchFamily="34" charset="0"/>
            </a:endParaRPr>
          </a:p>
        </p:txBody>
      </p:sp>
      <p:pic>
        <p:nvPicPr>
          <p:cNvPr id="5" name="Picture 4" descr="C:\Users\User\AppData\Local\Microsoft\Windows\Temporary Internet Files\Content.Outlook\972R7L75\ELdZ_SuedSuda_cmyk_en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566619"/>
            <a:ext cx="1723263" cy="96895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C:\Users\User\AppData\Local\Microsoft\Windows\Temporary Internet Files\Content.Outlook\972R7L75\gizlogo-unternehmen-de-rgb-300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606508"/>
            <a:ext cx="1733360" cy="96069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http://cie2011.fmi.uni-sofia.bg/files/logo_EU_ENG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640120"/>
            <a:ext cx="1623314" cy="960697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Sous-titre 2"/>
          <p:cNvSpPr>
            <a:spLocks noGrp="1"/>
          </p:cNvSpPr>
          <p:nvPr>
            <p:ph type="subTitle" idx="1"/>
          </p:nvPr>
        </p:nvSpPr>
        <p:spPr>
          <a:xfrm>
            <a:off x="683568" y="2132856"/>
            <a:ext cx="7992888" cy="396044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GB" sz="1800" b="1" u="sng" dirty="0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Achievements</a:t>
            </a:r>
            <a:endParaRPr lang="en-GB" sz="1800" dirty="0" smtClean="0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  <a:p>
            <a:pPr marL="285750" lvl="1" indent="-2857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Feasibility study for Kangi agricultural warehouse conducted by an international consultant in Feb 2016 / report available</a:t>
            </a:r>
            <a:endParaRPr lang="en-GB" sz="1800" dirty="0" smtClean="0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  <a:p>
            <a:pPr marL="285750" lvl="1" indent="-2857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Feasibility </a:t>
            </a:r>
            <a:r>
              <a:rPr lang="en-GB" sz="1800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study report and business plan for Kuajok slaughterhouse discussed with Kuajok slaughterhouse </a:t>
            </a:r>
            <a:r>
              <a:rPr lang="en-GB" sz="1800" dirty="0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stakeholders</a:t>
            </a:r>
          </a:p>
          <a:p>
            <a:pPr marL="285750" lvl="1" indent="-2857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Suitable </a:t>
            </a:r>
            <a:r>
              <a:rPr lang="en-GB" sz="1800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land for construction of </a:t>
            </a:r>
            <a:r>
              <a:rPr lang="en-GB" sz="1800" dirty="0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Kangi </a:t>
            </a:r>
            <a:r>
              <a:rPr lang="en-GB" sz="1800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agricultural warehouse  jointly identified by ZEAT-BEAD </a:t>
            </a:r>
            <a:r>
              <a:rPr lang="en-GB" sz="1800" dirty="0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partners, GIZ</a:t>
            </a:r>
            <a:r>
              <a:rPr lang="en-GB" sz="1800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, UNIDO and </a:t>
            </a:r>
            <a:r>
              <a:rPr lang="en-GB" sz="1800" dirty="0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UNOPS</a:t>
            </a:r>
            <a:endParaRPr lang="fr-FR" sz="1800" dirty="0" smtClean="0">
              <a:solidFill>
                <a:schemeClr val="tx1"/>
              </a:solidFill>
              <a:latin typeface="+mn-lt"/>
              <a:ea typeface="Calibri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fr-FR" sz="1800" dirty="0" err="1" smtClean="0">
                <a:solidFill>
                  <a:schemeClr val="tx1"/>
                </a:solidFill>
                <a:latin typeface="+mn-lt"/>
                <a:ea typeface="Calibri"/>
                <a:cs typeface="Arial" panose="020B0604020202020204" pitchFamily="34" charset="0"/>
              </a:rPr>
              <a:t>Follow</a:t>
            </a:r>
            <a:r>
              <a:rPr lang="fr-FR" sz="1800" dirty="0" smtClean="0">
                <a:solidFill>
                  <a:schemeClr val="tx1"/>
                </a:solidFill>
                <a:latin typeface="+mn-lt"/>
                <a:ea typeface="Calibri"/>
                <a:cs typeface="Arial" panose="020B0604020202020204" pitchFamily="34" charset="0"/>
              </a:rPr>
              <a:t>-up </a:t>
            </a:r>
            <a:r>
              <a:rPr lang="fr-FR" sz="1800" dirty="0">
                <a:solidFill>
                  <a:schemeClr val="tx1"/>
                </a:solidFill>
                <a:latin typeface="+mn-lt"/>
                <a:ea typeface="Calibri"/>
                <a:cs typeface="Arial" panose="020B0604020202020204" pitchFamily="34" charset="0"/>
              </a:rPr>
              <a:t>of land </a:t>
            </a:r>
            <a:r>
              <a:rPr lang="fr-FR" sz="1800" dirty="0" err="1">
                <a:solidFill>
                  <a:schemeClr val="tx1"/>
                </a:solidFill>
                <a:latin typeface="+mn-lt"/>
                <a:ea typeface="Calibri"/>
                <a:cs typeface="Arial" panose="020B0604020202020204" pitchFamily="34" charset="0"/>
              </a:rPr>
              <a:t>title</a:t>
            </a:r>
            <a:r>
              <a:rPr lang="fr-FR" sz="1800" dirty="0">
                <a:solidFill>
                  <a:schemeClr val="tx1"/>
                </a:solidFill>
                <a:latin typeface="+mn-lt"/>
                <a:ea typeface="Calibri"/>
                <a:cs typeface="Arial" panose="020B0604020202020204" pitchFamily="34" charset="0"/>
              </a:rPr>
              <a:t> for </a:t>
            </a:r>
            <a:r>
              <a:rPr lang="fr-FR" sz="1800" dirty="0" smtClean="0">
                <a:solidFill>
                  <a:schemeClr val="tx1"/>
                </a:solidFill>
                <a:latin typeface="+mn-lt"/>
                <a:ea typeface="Calibri"/>
                <a:cs typeface="Arial" panose="020B0604020202020204" pitchFamily="34" charset="0"/>
              </a:rPr>
              <a:t>Kangi </a:t>
            </a:r>
            <a:r>
              <a:rPr lang="fr-FR" sz="1800" dirty="0">
                <a:solidFill>
                  <a:schemeClr val="tx1"/>
                </a:solidFill>
                <a:latin typeface="+mn-lt"/>
                <a:ea typeface="Calibri"/>
                <a:cs typeface="Arial" panose="020B0604020202020204" pitchFamily="34" charset="0"/>
              </a:rPr>
              <a:t>agricultural </a:t>
            </a:r>
            <a:r>
              <a:rPr lang="fr-FR" sz="1800" dirty="0" err="1">
                <a:solidFill>
                  <a:schemeClr val="tx1"/>
                </a:solidFill>
                <a:latin typeface="+mn-lt"/>
                <a:ea typeface="Calibri"/>
                <a:cs typeface="Arial" panose="020B0604020202020204" pitchFamily="34" charset="0"/>
              </a:rPr>
              <a:t>warehouse</a:t>
            </a:r>
            <a:r>
              <a:rPr lang="fr-FR" sz="1800" dirty="0">
                <a:solidFill>
                  <a:schemeClr val="tx1"/>
                </a:solidFill>
                <a:latin typeface="+mn-lt"/>
                <a:ea typeface="Calibri"/>
                <a:cs typeface="Arial" panose="020B0604020202020204" pitchFamily="34" charset="0"/>
              </a:rPr>
              <a:t> </a:t>
            </a:r>
            <a:r>
              <a:rPr lang="fr-FR" sz="1800" dirty="0" err="1" smtClean="0">
                <a:solidFill>
                  <a:schemeClr val="tx1"/>
                </a:solidFill>
                <a:latin typeface="+mn-lt"/>
                <a:ea typeface="Calibri"/>
                <a:cs typeface="Arial" panose="020B0604020202020204" pitchFamily="34" charset="0"/>
              </a:rPr>
              <a:t>ongoing</a:t>
            </a:r>
            <a:endParaRPr lang="fr-FR" sz="1800" dirty="0">
              <a:solidFill>
                <a:schemeClr val="tx1"/>
              </a:solidFill>
              <a:latin typeface="+mn-lt"/>
              <a:ea typeface="Calibri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fr-FR" sz="1800" dirty="0" err="1">
                <a:solidFill>
                  <a:schemeClr val="tx1"/>
                </a:solidFill>
                <a:latin typeface="+mn-lt"/>
                <a:ea typeface="Calibri"/>
                <a:cs typeface="Arial" panose="020B0604020202020204" pitchFamily="34" charset="0"/>
              </a:rPr>
              <a:t>BoQs</a:t>
            </a:r>
            <a:r>
              <a:rPr lang="fr-FR" sz="1800" dirty="0">
                <a:solidFill>
                  <a:schemeClr val="tx1"/>
                </a:solidFill>
                <a:latin typeface="+mn-lt"/>
                <a:ea typeface="Calibri"/>
                <a:cs typeface="Arial" panose="020B0604020202020204" pitchFamily="34" charset="0"/>
              </a:rPr>
              <a:t> for Aweil and Kuajok </a:t>
            </a:r>
            <a:r>
              <a:rPr lang="fr-FR" sz="1800" dirty="0" err="1">
                <a:solidFill>
                  <a:schemeClr val="tx1"/>
                </a:solidFill>
                <a:latin typeface="+mn-lt"/>
                <a:ea typeface="Calibri"/>
                <a:cs typeface="Arial" panose="020B0604020202020204" pitchFamily="34" charset="0"/>
              </a:rPr>
              <a:t>slaughterhouse</a:t>
            </a:r>
            <a:r>
              <a:rPr lang="fr-FR" sz="1800" dirty="0">
                <a:solidFill>
                  <a:schemeClr val="tx1"/>
                </a:solidFill>
                <a:latin typeface="+mn-lt"/>
                <a:ea typeface="Calibri"/>
                <a:cs typeface="Arial" panose="020B0604020202020204" pitchFamily="34" charset="0"/>
              </a:rPr>
              <a:t> </a:t>
            </a:r>
            <a:r>
              <a:rPr lang="fr-FR" sz="1800" dirty="0" err="1">
                <a:solidFill>
                  <a:schemeClr val="tx1"/>
                </a:solidFill>
                <a:latin typeface="+mn-lt"/>
                <a:ea typeface="Calibri"/>
                <a:cs typeface="Arial" panose="020B0604020202020204" pitchFamily="34" charset="0"/>
              </a:rPr>
              <a:t>rehahabilation</a:t>
            </a:r>
            <a:r>
              <a:rPr lang="fr-FR" sz="1800" dirty="0">
                <a:solidFill>
                  <a:schemeClr val="tx1"/>
                </a:solidFill>
                <a:latin typeface="+mn-lt"/>
                <a:ea typeface="Calibri"/>
                <a:cs typeface="Arial" panose="020B0604020202020204" pitchFamily="34" charset="0"/>
              </a:rPr>
              <a:t> </a:t>
            </a:r>
            <a:r>
              <a:rPr lang="fr-FR" sz="1800" dirty="0" err="1">
                <a:solidFill>
                  <a:schemeClr val="tx1"/>
                </a:solidFill>
                <a:latin typeface="+mn-lt"/>
                <a:ea typeface="Calibri"/>
                <a:cs typeface="Arial" panose="020B0604020202020204" pitchFamily="34" charset="0"/>
              </a:rPr>
              <a:t>approved</a:t>
            </a:r>
            <a:r>
              <a:rPr lang="fr-FR" sz="1800" dirty="0">
                <a:solidFill>
                  <a:schemeClr val="tx1"/>
                </a:solidFill>
                <a:latin typeface="+mn-lt"/>
                <a:ea typeface="Calibri"/>
                <a:cs typeface="Arial" panose="020B0604020202020204" pitchFamily="34" charset="0"/>
              </a:rPr>
              <a:t> </a:t>
            </a:r>
            <a:r>
              <a:rPr lang="fr-FR" sz="1800" dirty="0" smtClean="0">
                <a:solidFill>
                  <a:schemeClr val="tx1"/>
                </a:solidFill>
                <a:latin typeface="+mn-lt"/>
                <a:ea typeface="Calibri"/>
                <a:cs typeface="Arial" panose="020B0604020202020204" pitchFamily="34" charset="0"/>
              </a:rPr>
              <a:t>by GIZ HQ</a:t>
            </a:r>
          </a:p>
          <a:p>
            <a:pPr marL="285750" indent="-2857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fr-FR" sz="1800" dirty="0" smtClean="0">
                <a:solidFill>
                  <a:schemeClr val="tx1"/>
                </a:solidFill>
                <a:latin typeface="+mn-lt"/>
                <a:ea typeface="Calibri"/>
                <a:cs typeface="Arial" panose="020B0604020202020204" pitchFamily="34" charset="0"/>
              </a:rPr>
              <a:t>Works in Kuajok and Aweil </a:t>
            </a:r>
            <a:r>
              <a:rPr lang="fr-FR" sz="1800" dirty="0" err="1" smtClean="0">
                <a:solidFill>
                  <a:schemeClr val="tx1"/>
                </a:solidFill>
                <a:latin typeface="+mn-lt"/>
                <a:ea typeface="Calibri"/>
                <a:cs typeface="Arial" panose="020B0604020202020204" pitchFamily="34" charset="0"/>
              </a:rPr>
              <a:t>will</a:t>
            </a:r>
            <a:r>
              <a:rPr lang="fr-FR" sz="1800" dirty="0" smtClean="0">
                <a:solidFill>
                  <a:schemeClr val="tx1"/>
                </a:solidFill>
                <a:latin typeface="+mn-lt"/>
                <a:ea typeface="Calibri"/>
                <a:cs typeface="Arial" panose="020B0604020202020204" pitchFamily="34" charset="0"/>
              </a:rPr>
              <a:t> </a:t>
            </a:r>
            <a:r>
              <a:rPr lang="fr-FR" sz="1800" dirty="0" err="1">
                <a:solidFill>
                  <a:schemeClr val="tx1"/>
                </a:solidFill>
                <a:latin typeface="+mn-lt"/>
                <a:ea typeface="Calibri"/>
                <a:cs typeface="Arial" panose="020B0604020202020204" pitchFamily="34" charset="0"/>
              </a:rPr>
              <a:t>be</a:t>
            </a:r>
            <a:r>
              <a:rPr lang="fr-FR" sz="1800" dirty="0">
                <a:solidFill>
                  <a:schemeClr val="tx1"/>
                </a:solidFill>
                <a:latin typeface="+mn-lt"/>
                <a:ea typeface="Calibri"/>
                <a:cs typeface="Arial" panose="020B0604020202020204" pitchFamily="34" charset="0"/>
              </a:rPr>
              <a:t> </a:t>
            </a:r>
            <a:r>
              <a:rPr lang="fr-FR" sz="1800" dirty="0" err="1">
                <a:solidFill>
                  <a:schemeClr val="tx1"/>
                </a:solidFill>
                <a:latin typeface="+mn-lt"/>
                <a:ea typeface="Calibri"/>
                <a:cs typeface="Arial" panose="020B0604020202020204" pitchFamily="34" charset="0"/>
              </a:rPr>
              <a:t>advertised</a:t>
            </a:r>
            <a:r>
              <a:rPr lang="fr-FR" sz="1800" dirty="0">
                <a:solidFill>
                  <a:schemeClr val="tx1"/>
                </a:solidFill>
                <a:latin typeface="+mn-lt"/>
                <a:ea typeface="Calibri"/>
                <a:cs typeface="Arial" panose="020B0604020202020204" pitchFamily="34" charset="0"/>
              </a:rPr>
              <a:t> </a:t>
            </a:r>
            <a:r>
              <a:rPr lang="fr-FR" sz="1800" dirty="0" smtClean="0">
                <a:solidFill>
                  <a:schemeClr val="tx1"/>
                </a:solidFill>
                <a:latin typeface="+mn-lt"/>
                <a:ea typeface="Calibri"/>
                <a:cs typeface="Arial" panose="020B0604020202020204" pitchFamily="34" charset="0"/>
              </a:rPr>
              <a:t>in May 2016</a:t>
            </a:r>
          </a:p>
          <a:p>
            <a:pPr marL="742950" lvl="1" indent="-285750" algn="l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GB" sz="1800" dirty="0" smtClean="0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  <a:p>
            <a:pPr lvl="1" algn="l">
              <a:lnSpc>
                <a:spcPct val="100000"/>
              </a:lnSpc>
            </a:pPr>
            <a:r>
              <a:rPr lang="en-GB" sz="1800" dirty="0" smtClean="0">
                <a:latin typeface="+mn-lt"/>
                <a:cs typeface="Arial" panose="020B0604020202020204" pitchFamily="34" charset="0"/>
              </a:rPr>
              <a:t>	</a:t>
            </a:r>
          </a:p>
          <a:p>
            <a:pPr marL="285750" indent="-285750" algn="l">
              <a:lnSpc>
                <a:spcPct val="100000"/>
              </a:lnSpc>
            </a:pPr>
            <a:endParaRPr lang="fr-FR" sz="1800" b="1" dirty="0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10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115616" y="6237312"/>
            <a:ext cx="7754064" cy="393827"/>
          </a:xfrm>
        </p:spPr>
        <p:txBody>
          <a:bodyPr/>
          <a:lstStyle/>
          <a:p>
            <a:r>
              <a:rPr lang="en-US" sz="1800" b="1" i="1" dirty="0" smtClean="0">
                <a:solidFill>
                  <a:srgbClr val="FF0000"/>
                </a:solidFill>
              </a:rPr>
              <a:t>Owned by the State - run by the private sector</a:t>
            </a:r>
            <a:endParaRPr lang="fr-FR" sz="1800" b="1" i="1" dirty="0">
              <a:solidFill>
                <a:srgbClr val="FF0000"/>
              </a:solidFill>
            </a:endParaRPr>
          </a:p>
        </p:txBody>
      </p:sp>
      <p:pic>
        <p:nvPicPr>
          <p:cNvPr id="11" name="Picture 10"/>
          <p:cNvPicPr/>
          <p:nvPr/>
        </p:nvPicPr>
        <p:blipFill>
          <a:blip r:embed="rId5"/>
          <a:stretch>
            <a:fillRect/>
          </a:stretch>
        </p:blipFill>
        <p:spPr>
          <a:xfrm>
            <a:off x="6956444" y="489120"/>
            <a:ext cx="836295" cy="1123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2269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4"/>
          <p:cNvSpPr>
            <a:spLocks noGrp="1"/>
          </p:cNvSpPr>
          <p:nvPr>
            <p:ph type="ctrTitle"/>
          </p:nvPr>
        </p:nvSpPr>
        <p:spPr>
          <a:xfrm>
            <a:off x="571472" y="566619"/>
            <a:ext cx="7886728" cy="1710253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fr-FR" sz="1600" b="1" dirty="0" smtClean="0">
                <a:latin typeface="+mn-lt"/>
                <a:cs typeface="Arial" panose="020B0604020202020204" pitchFamily="34" charset="0"/>
              </a:rPr>
              <a:t/>
            </a:r>
            <a:br>
              <a:rPr lang="fr-FR" sz="1600" b="1" dirty="0" smtClean="0">
                <a:latin typeface="+mn-lt"/>
                <a:cs typeface="Arial" panose="020B0604020202020204" pitchFamily="34" charset="0"/>
              </a:rPr>
            </a:br>
            <a:r>
              <a:rPr lang="fr-FR" sz="1600" b="1" dirty="0">
                <a:latin typeface="+mn-lt"/>
                <a:cs typeface="Arial" panose="020B0604020202020204" pitchFamily="34" charset="0"/>
              </a:rPr>
              <a:t/>
            </a:r>
            <a:br>
              <a:rPr lang="fr-FR" sz="1600" b="1" dirty="0">
                <a:latin typeface="+mn-lt"/>
                <a:cs typeface="Arial" panose="020B0604020202020204" pitchFamily="34" charset="0"/>
              </a:rPr>
            </a:br>
            <a:r>
              <a:rPr lang="fr-FR" sz="1600" b="1" dirty="0" smtClean="0">
                <a:latin typeface="+mn-lt"/>
                <a:cs typeface="Arial" panose="020B0604020202020204" pitchFamily="34" charset="0"/>
              </a:rPr>
              <a:t/>
            </a:r>
            <a:br>
              <a:rPr lang="fr-FR" sz="1600" b="1" dirty="0" smtClean="0">
                <a:latin typeface="+mn-lt"/>
                <a:cs typeface="Arial" panose="020B0604020202020204" pitchFamily="34" charset="0"/>
              </a:rPr>
            </a:br>
            <a:r>
              <a:rPr lang="fr-FR" sz="1200" b="1" dirty="0" smtClean="0">
                <a:latin typeface="+mn-lt"/>
                <a:cs typeface="Arial" panose="020B0604020202020204" pitchFamily="34" charset="0"/>
              </a:rPr>
              <a:t>AGRICULTURAL MARKETING AND TRANSFORMATION INVESTMENT PROGRAMME (AMTIP)</a:t>
            </a:r>
            <a:endParaRPr lang="fr-FR" sz="1200" b="1" dirty="0">
              <a:solidFill>
                <a:srgbClr val="FF0000"/>
              </a:solidFill>
              <a:latin typeface="+mn-lt"/>
              <a:cs typeface="Arial" panose="020B0604020202020204" pitchFamily="34" charset="0"/>
            </a:endParaRPr>
          </a:p>
        </p:txBody>
      </p:sp>
      <p:pic>
        <p:nvPicPr>
          <p:cNvPr id="5" name="Picture 4" descr="C:\Users\User\AppData\Local\Microsoft\Windows\Temporary Internet Files\Content.Outlook\972R7L75\ELdZ_SuedSuda_cmyk_en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566619"/>
            <a:ext cx="1723263" cy="96895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C:\Users\User\AppData\Local\Microsoft\Windows\Temporary Internet Files\Content.Outlook\972R7L75\gizlogo-unternehmen-de-rgb-300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606508"/>
            <a:ext cx="1733360" cy="96069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http://cie2011.fmi.uni-sofia.bg/files/logo_EU_ENG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640120"/>
            <a:ext cx="1623314" cy="960697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Sous-titre 2"/>
          <p:cNvSpPr>
            <a:spLocks noGrp="1"/>
          </p:cNvSpPr>
          <p:nvPr>
            <p:ph type="subTitle" idx="1"/>
          </p:nvPr>
        </p:nvSpPr>
        <p:spPr>
          <a:xfrm>
            <a:off x="683568" y="2060848"/>
            <a:ext cx="7848872" cy="381568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fr-FR" sz="1800" b="1" u="sng" dirty="0" err="1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Achievements</a:t>
            </a:r>
            <a:endParaRPr lang="de-DE" sz="1800" dirty="0" smtClean="0">
              <a:latin typeface="+mn-lt"/>
              <a:ea typeface="Calibri"/>
              <a:cs typeface="Times New Roman"/>
            </a:endParaRPr>
          </a:p>
          <a:p>
            <a:pPr lvl="1" algn="l">
              <a:lnSpc>
                <a:spcPct val="100000"/>
              </a:lnSpc>
            </a:pPr>
            <a:endParaRPr lang="en-GB" sz="1800" dirty="0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fr-FR" sz="1800" dirty="0">
                <a:solidFill>
                  <a:schemeClr val="tx1"/>
                </a:solidFill>
                <a:ea typeface="Calibri"/>
                <a:cs typeface="Arial" panose="020B0604020202020204" pitchFamily="34" charset="0"/>
              </a:rPr>
              <a:t>Lay-out, design for Kangi agricultural </a:t>
            </a:r>
            <a:r>
              <a:rPr lang="fr-FR" sz="1800" dirty="0" smtClean="0">
                <a:solidFill>
                  <a:schemeClr val="tx1"/>
                </a:solidFill>
                <a:ea typeface="Calibri"/>
                <a:cs typeface="Arial" panose="020B0604020202020204" pitchFamily="34" charset="0"/>
              </a:rPr>
              <a:t>Waterhouse </a:t>
            </a:r>
            <a:r>
              <a:rPr lang="fr-FR" sz="1800" dirty="0" err="1">
                <a:solidFill>
                  <a:schemeClr val="tx1"/>
                </a:solidFill>
                <a:ea typeface="Calibri"/>
                <a:cs typeface="Arial" panose="020B0604020202020204" pitchFamily="34" charset="0"/>
              </a:rPr>
              <a:t>need</a:t>
            </a:r>
            <a:r>
              <a:rPr lang="fr-FR" sz="1800" dirty="0">
                <a:solidFill>
                  <a:schemeClr val="tx1"/>
                </a:solidFill>
                <a:ea typeface="Calibri"/>
                <a:cs typeface="Arial" panose="020B0604020202020204" pitchFamily="34" charset="0"/>
              </a:rPr>
              <a:t> </a:t>
            </a:r>
            <a:r>
              <a:rPr lang="fr-FR" sz="1800" dirty="0" smtClean="0">
                <a:solidFill>
                  <a:schemeClr val="tx1"/>
                </a:solidFill>
                <a:ea typeface="Calibri"/>
                <a:cs typeface="Arial" panose="020B0604020202020204" pitchFamily="34" charset="0"/>
              </a:rPr>
              <a:t>discussion </a:t>
            </a:r>
            <a:r>
              <a:rPr lang="fr-FR" sz="1800" dirty="0" err="1" smtClean="0">
                <a:solidFill>
                  <a:schemeClr val="tx1"/>
                </a:solidFill>
                <a:ea typeface="Calibri"/>
                <a:cs typeface="Arial" panose="020B0604020202020204" pitchFamily="34" charset="0"/>
              </a:rPr>
              <a:t>taking</a:t>
            </a:r>
            <a:r>
              <a:rPr lang="fr-FR" sz="1800" dirty="0" smtClean="0">
                <a:solidFill>
                  <a:schemeClr val="tx1"/>
                </a:solidFill>
                <a:ea typeface="Calibri"/>
                <a:cs typeface="Arial" panose="020B0604020202020204" pitchFamily="34" charset="0"/>
              </a:rPr>
              <a:t> </a:t>
            </a:r>
            <a:r>
              <a:rPr lang="fr-FR" sz="1800" dirty="0" err="1">
                <a:solidFill>
                  <a:schemeClr val="tx1"/>
                </a:solidFill>
                <a:ea typeface="Calibri"/>
                <a:cs typeface="Arial" panose="020B0604020202020204" pitchFamily="34" charset="0"/>
              </a:rPr>
              <a:t>recommendations</a:t>
            </a:r>
            <a:r>
              <a:rPr lang="fr-FR" sz="1800" dirty="0">
                <a:solidFill>
                  <a:schemeClr val="tx1"/>
                </a:solidFill>
                <a:ea typeface="Calibri"/>
                <a:cs typeface="Arial" panose="020B0604020202020204" pitchFamily="34" charset="0"/>
              </a:rPr>
              <a:t> </a:t>
            </a:r>
            <a:r>
              <a:rPr lang="fr-FR" sz="1800" dirty="0" err="1">
                <a:solidFill>
                  <a:schemeClr val="tx1"/>
                </a:solidFill>
                <a:ea typeface="Calibri"/>
                <a:cs typeface="Arial" panose="020B0604020202020204" pitchFamily="34" charset="0"/>
              </a:rPr>
              <a:t>from</a:t>
            </a:r>
            <a:r>
              <a:rPr lang="fr-FR" sz="1800" dirty="0">
                <a:solidFill>
                  <a:schemeClr val="tx1"/>
                </a:solidFill>
                <a:ea typeface="Calibri"/>
                <a:cs typeface="Arial" panose="020B0604020202020204" pitchFamily="34" charset="0"/>
              </a:rPr>
              <a:t> </a:t>
            </a:r>
            <a:r>
              <a:rPr lang="fr-FR" sz="1800" dirty="0" err="1">
                <a:solidFill>
                  <a:schemeClr val="tx1"/>
                </a:solidFill>
                <a:ea typeface="Calibri"/>
                <a:cs typeface="Arial" panose="020B0604020202020204" pitchFamily="34" charset="0"/>
              </a:rPr>
              <a:t>feasibity</a:t>
            </a:r>
            <a:r>
              <a:rPr lang="fr-FR" sz="1800" dirty="0">
                <a:solidFill>
                  <a:schemeClr val="tx1"/>
                </a:solidFill>
                <a:ea typeface="Calibri"/>
                <a:cs typeface="Arial" panose="020B0604020202020204" pitchFamily="34" charset="0"/>
              </a:rPr>
              <a:t> </a:t>
            </a:r>
            <a:r>
              <a:rPr lang="fr-FR" sz="1800" dirty="0" err="1">
                <a:solidFill>
                  <a:schemeClr val="tx1"/>
                </a:solidFill>
                <a:ea typeface="Calibri"/>
                <a:cs typeface="Arial" panose="020B0604020202020204" pitchFamily="34" charset="0"/>
              </a:rPr>
              <a:t>study</a:t>
            </a:r>
            <a:r>
              <a:rPr lang="fr-FR" sz="1800" dirty="0">
                <a:solidFill>
                  <a:schemeClr val="tx1"/>
                </a:solidFill>
                <a:ea typeface="Calibri"/>
                <a:cs typeface="Arial" panose="020B0604020202020204" pitchFamily="34" charset="0"/>
              </a:rPr>
              <a:t> report </a:t>
            </a:r>
            <a:r>
              <a:rPr lang="fr-FR" sz="1800" dirty="0" err="1">
                <a:solidFill>
                  <a:schemeClr val="tx1"/>
                </a:solidFill>
                <a:ea typeface="Calibri"/>
                <a:cs typeface="Arial" panose="020B0604020202020204" pitchFamily="34" charset="0"/>
              </a:rPr>
              <a:t>into</a:t>
            </a:r>
            <a:r>
              <a:rPr lang="fr-FR" sz="1800" dirty="0">
                <a:solidFill>
                  <a:schemeClr val="tx1"/>
                </a:solidFill>
                <a:ea typeface="Calibri"/>
                <a:cs typeface="Arial" panose="020B0604020202020204" pitchFamily="34" charset="0"/>
              </a:rPr>
              <a:t> </a:t>
            </a:r>
            <a:r>
              <a:rPr lang="fr-FR" sz="1800" dirty="0" err="1" smtClean="0">
                <a:solidFill>
                  <a:schemeClr val="tx1"/>
                </a:solidFill>
                <a:ea typeface="Calibri"/>
                <a:cs typeface="Arial" panose="020B0604020202020204" pitchFamily="34" charset="0"/>
              </a:rPr>
              <a:t>account</a:t>
            </a:r>
            <a:endParaRPr lang="de-DE" sz="1800" dirty="0" smtClean="0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  <a:p>
            <a:pPr marL="742950" lvl="1" indent="-28575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de-DE" sz="1800" dirty="0" err="1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Procured</a:t>
            </a:r>
            <a:r>
              <a:rPr lang="de-DE" sz="1800" dirty="0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de-DE" sz="1800" dirty="0" err="1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eatable</a:t>
            </a:r>
            <a:r>
              <a:rPr lang="de-DE" sz="1800" dirty="0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de-DE" sz="1800" dirty="0" err="1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ink</a:t>
            </a:r>
            <a:r>
              <a:rPr lang="de-DE" sz="1800" dirty="0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de-DE" sz="1800" dirty="0" err="1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from</a:t>
            </a:r>
            <a:r>
              <a:rPr lang="de-DE" sz="1800" dirty="0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de-DE" sz="1800" dirty="0" err="1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Makerere</a:t>
            </a:r>
            <a:r>
              <a:rPr lang="de-DE" sz="1800" dirty="0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University in Uganda </a:t>
            </a:r>
            <a:r>
              <a:rPr lang="de-DE" sz="1800" dirty="0" err="1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for</a:t>
            </a:r>
            <a:r>
              <a:rPr lang="de-DE" sz="1800" dirty="0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de-DE" sz="1800" dirty="0" err="1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stamping</a:t>
            </a:r>
            <a:r>
              <a:rPr lang="de-DE" sz="1800" dirty="0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de-DE" sz="1800" dirty="0" err="1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of</a:t>
            </a:r>
            <a:r>
              <a:rPr lang="de-DE" sz="1800" dirty="0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de-DE" sz="1800" dirty="0" err="1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meat</a:t>
            </a:r>
            <a:r>
              <a:rPr lang="de-DE" sz="1800" dirty="0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after </a:t>
            </a:r>
            <a:r>
              <a:rPr lang="de-DE" sz="1800" dirty="0" err="1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inspection</a:t>
            </a:r>
            <a:endParaRPr lang="de-DE" sz="1800" dirty="0" smtClean="0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  <a:p>
            <a:pPr marL="742950" lvl="1" indent="-28575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de-DE" sz="1800" dirty="0" smtClean="0">
                <a:solidFill>
                  <a:schemeClr val="tx1"/>
                </a:solidFill>
                <a:cs typeface="Arial" panose="020B0604020202020204" pitchFamily="34" charset="0"/>
              </a:rPr>
              <a:t>Establishment </a:t>
            </a:r>
            <a:r>
              <a:rPr lang="de-DE" sz="1800" dirty="0" err="1" smtClean="0">
                <a:solidFill>
                  <a:schemeClr val="tx1"/>
                </a:solidFill>
                <a:cs typeface="Arial" panose="020B0604020202020204" pitchFamily="34" charset="0"/>
              </a:rPr>
              <a:t>of</a:t>
            </a:r>
            <a:r>
              <a:rPr lang="de-DE" sz="1800" dirty="0" smtClean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de-DE" sz="1800" dirty="0" err="1" smtClean="0">
                <a:solidFill>
                  <a:schemeClr val="tx1"/>
                </a:solidFill>
                <a:cs typeface="Arial" panose="020B0604020202020204" pitchFamily="34" charset="0"/>
              </a:rPr>
              <a:t>training</a:t>
            </a:r>
            <a:r>
              <a:rPr lang="de-DE" sz="1800" dirty="0" smtClean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de-DE" sz="1800" dirty="0" err="1" smtClean="0">
                <a:solidFill>
                  <a:schemeClr val="tx1"/>
                </a:solidFill>
                <a:cs typeface="Arial" panose="020B0604020202020204" pitchFamily="34" charset="0"/>
              </a:rPr>
              <a:t>calender</a:t>
            </a:r>
            <a:r>
              <a:rPr lang="de-DE" sz="1800" dirty="0" smtClean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de-DE" sz="1800" dirty="0" err="1" smtClean="0">
                <a:solidFill>
                  <a:schemeClr val="tx1"/>
                </a:solidFill>
                <a:cs typeface="Arial" panose="020B0604020202020204" pitchFamily="34" charset="0"/>
              </a:rPr>
              <a:t>ongoing</a:t>
            </a:r>
            <a:r>
              <a:rPr lang="de-DE" sz="1800" dirty="0" smtClean="0">
                <a:solidFill>
                  <a:schemeClr val="tx1"/>
                </a:solidFill>
                <a:cs typeface="Arial" panose="020B0604020202020204" pitchFamily="34" charset="0"/>
              </a:rPr>
              <a:t>, </a:t>
            </a:r>
            <a:r>
              <a:rPr lang="de-DE" sz="1800" dirty="0" err="1" smtClean="0">
                <a:solidFill>
                  <a:schemeClr val="tx1"/>
                </a:solidFill>
                <a:cs typeface="Arial" panose="020B0604020202020204" pitchFamily="34" charset="0"/>
              </a:rPr>
              <a:t>taking</a:t>
            </a:r>
            <a:r>
              <a:rPr lang="de-DE" sz="1800" dirty="0" smtClean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de-DE" sz="1800" dirty="0" err="1" smtClean="0">
                <a:solidFill>
                  <a:schemeClr val="tx1"/>
                </a:solidFill>
                <a:cs typeface="Arial" panose="020B0604020202020204" pitchFamily="34" charset="0"/>
              </a:rPr>
              <a:t>into</a:t>
            </a:r>
            <a:r>
              <a:rPr lang="de-DE" sz="1800" dirty="0" smtClean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de-DE" sz="1800" dirty="0" err="1" smtClean="0">
                <a:solidFill>
                  <a:schemeClr val="tx1"/>
                </a:solidFill>
                <a:cs typeface="Arial" panose="020B0604020202020204" pitchFamily="34" charset="0"/>
              </a:rPr>
              <a:t>account</a:t>
            </a:r>
            <a:r>
              <a:rPr lang="de-DE" sz="1800" dirty="0" smtClean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de-DE" sz="1800" dirty="0" err="1" smtClean="0">
                <a:solidFill>
                  <a:schemeClr val="tx1"/>
                </a:solidFill>
                <a:cs typeface="Arial" panose="020B0604020202020204" pitchFamily="34" charset="0"/>
              </a:rPr>
              <a:t>training</a:t>
            </a:r>
            <a:r>
              <a:rPr lang="de-DE" sz="1800" dirty="0" smtClean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de-DE" sz="1800" dirty="0" err="1" smtClean="0">
                <a:solidFill>
                  <a:schemeClr val="tx1"/>
                </a:solidFill>
                <a:cs typeface="Arial" panose="020B0604020202020204" pitchFamily="34" charset="0"/>
              </a:rPr>
              <a:t>of</a:t>
            </a:r>
            <a:r>
              <a:rPr lang="de-DE" sz="1800" dirty="0" smtClean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de-DE" sz="1800" dirty="0" err="1" smtClean="0">
                <a:solidFill>
                  <a:schemeClr val="tx1"/>
                </a:solidFill>
                <a:cs typeface="Arial" panose="020B0604020202020204" pitchFamily="34" charset="0"/>
              </a:rPr>
              <a:t>stakeholders</a:t>
            </a:r>
            <a:r>
              <a:rPr lang="de-DE" sz="1800" dirty="0" smtClean="0">
                <a:solidFill>
                  <a:schemeClr val="tx1"/>
                </a:solidFill>
                <a:cs typeface="Arial" panose="020B0604020202020204" pitchFamily="34" charset="0"/>
              </a:rPr>
              <a:t> such </a:t>
            </a:r>
            <a:r>
              <a:rPr lang="de-DE" sz="1800" dirty="0" err="1" smtClean="0">
                <a:solidFill>
                  <a:schemeClr val="tx1"/>
                </a:solidFill>
                <a:cs typeface="Arial" panose="020B0604020202020204" pitchFamily="34" charset="0"/>
              </a:rPr>
              <a:t>as</a:t>
            </a:r>
            <a:r>
              <a:rPr lang="de-DE" sz="1800" dirty="0" smtClean="0">
                <a:solidFill>
                  <a:schemeClr val="tx1"/>
                </a:solidFill>
                <a:cs typeface="Arial" panose="020B0604020202020204" pitchFamily="34" charset="0"/>
              </a:rPr>
              <a:t> private </a:t>
            </a:r>
            <a:r>
              <a:rPr lang="de-DE" sz="1800" dirty="0" err="1" smtClean="0">
                <a:solidFill>
                  <a:schemeClr val="tx1"/>
                </a:solidFill>
                <a:cs typeface="Arial" panose="020B0604020202020204" pitchFamily="34" charset="0"/>
              </a:rPr>
              <a:t>operators</a:t>
            </a:r>
            <a:r>
              <a:rPr lang="de-DE" sz="1800" dirty="0" smtClean="0">
                <a:solidFill>
                  <a:schemeClr val="tx1"/>
                </a:solidFill>
                <a:cs typeface="Arial" panose="020B0604020202020204" pitchFamily="34" charset="0"/>
              </a:rPr>
              <a:t>, </a:t>
            </a:r>
            <a:r>
              <a:rPr lang="de-DE" sz="1800" dirty="0" err="1" smtClean="0">
                <a:solidFill>
                  <a:schemeClr val="tx1"/>
                </a:solidFill>
                <a:cs typeface="Arial" panose="020B0604020202020204" pitchFamily="34" charset="0"/>
              </a:rPr>
              <a:t>users</a:t>
            </a:r>
            <a:r>
              <a:rPr lang="de-DE" sz="1800" dirty="0" smtClean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de-DE" sz="1800" dirty="0" err="1" smtClean="0">
                <a:solidFill>
                  <a:schemeClr val="tx1"/>
                </a:solidFill>
                <a:cs typeface="Arial" panose="020B0604020202020204" pitchFamily="34" charset="0"/>
              </a:rPr>
              <a:t>of</a:t>
            </a:r>
            <a:r>
              <a:rPr lang="de-DE" sz="1800" dirty="0" smtClean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de-DE" sz="1800" dirty="0" err="1" smtClean="0">
                <a:solidFill>
                  <a:schemeClr val="tx1"/>
                </a:solidFill>
                <a:cs typeface="Arial" panose="020B0604020202020204" pitchFamily="34" charset="0"/>
              </a:rPr>
              <a:t>facilities</a:t>
            </a:r>
            <a:r>
              <a:rPr lang="de-DE" sz="1800" dirty="0" smtClean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de-DE" sz="1800" dirty="0" err="1" smtClean="0">
                <a:solidFill>
                  <a:schemeClr val="tx1"/>
                </a:solidFill>
                <a:cs typeface="Arial" panose="020B0604020202020204" pitchFamily="34" charset="0"/>
              </a:rPr>
              <a:t>as</a:t>
            </a:r>
            <a:r>
              <a:rPr lang="de-DE" sz="1800" dirty="0" smtClean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de-DE" sz="1800" dirty="0" err="1" smtClean="0">
                <a:solidFill>
                  <a:schemeClr val="tx1"/>
                </a:solidFill>
                <a:cs typeface="Arial" panose="020B0604020202020204" pitchFamily="34" charset="0"/>
              </a:rPr>
              <a:t>well</a:t>
            </a:r>
            <a:r>
              <a:rPr lang="de-DE" sz="1800" dirty="0" smtClean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de-DE" sz="1800" dirty="0" err="1" smtClean="0">
                <a:solidFill>
                  <a:schemeClr val="tx1"/>
                </a:solidFill>
                <a:cs typeface="Arial" panose="020B0604020202020204" pitchFamily="34" charset="0"/>
              </a:rPr>
              <a:t>as</a:t>
            </a:r>
            <a:r>
              <a:rPr lang="de-DE" sz="1800" dirty="0" smtClean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de-DE" sz="1800" dirty="0" err="1" smtClean="0">
                <a:solidFill>
                  <a:schemeClr val="tx1"/>
                </a:solidFill>
                <a:cs typeface="Arial" panose="020B0604020202020204" pitchFamily="34" charset="0"/>
              </a:rPr>
              <a:t>owneres</a:t>
            </a:r>
            <a:r>
              <a:rPr lang="de-DE" sz="1800" dirty="0" smtClean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de-DE" sz="1800" dirty="0" err="1" smtClean="0">
                <a:solidFill>
                  <a:schemeClr val="tx1"/>
                </a:solidFill>
                <a:cs typeface="Arial" panose="020B0604020202020204" pitchFamily="34" charset="0"/>
              </a:rPr>
              <a:t>and</a:t>
            </a:r>
            <a:r>
              <a:rPr lang="de-DE" sz="1800" dirty="0" smtClean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de-DE" sz="1800" dirty="0" err="1" smtClean="0">
                <a:solidFill>
                  <a:schemeClr val="tx1"/>
                </a:solidFill>
                <a:cs typeface="Arial" panose="020B0604020202020204" pitchFamily="34" charset="0"/>
              </a:rPr>
              <a:t>service</a:t>
            </a:r>
            <a:r>
              <a:rPr lang="de-DE" sz="1800" dirty="0" smtClean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de-DE" sz="1800" dirty="0" err="1" smtClean="0">
                <a:solidFill>
                  <a:schemeClr val="tx1"/>
                </a:solidFill>
                <a:cs typeface="Arial" panose="020B0604020202020204" pitchFamily="34" charset="0"/>
              </a:rPr>
              <a:t>providers</a:t>
            </a:r>
            <a:endParaRPr lang="de-DE" sz="1800" dirty="0" smtClean="0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  <a:p>
            <a:pPr marL="742950" lvl="1" indent="-285750" algn="l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de-DE" sz="1800" dirty="0" smtClean="0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  <a:p>
            <a:pPr lvl="1" algn="l">
              <a:lnSpc>
                <a:spcPct val="100000"/>
              </a:lnSpc>
            </a:pPr>
            <a:endParaRPr lang="de-DE" sz="1800" dirty="0" smtClean="0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  <a:p>
            <a:pPr lvl="1" algn="l">
              <a:lnSpc>
                <a:spcPct val="100000"/>
              </a:lnSpc>
            </a:pPr>
            <a:endParaRPr lang="en-GB" sz="1800" dirty="0" smtClean="0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  <a:p>
            <a:pPr marL="742950" lvl="1" indent="-285750" algn="l">
              <a:lnSpc>
                <a:spcPct val="100000"/>
              </a:lnSpc>
            </a:pPr>
            <a:endParaRPr lang="en-GB" sz="1600" dirty="0" smtClean="0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  <a:p>
            <a:pPr marL="742950" lvl="1" indent="-285750" algn="l">
              <a:lnSpc>
                <a:spcPct val="100000"/>
              </a:lnSpc>
            </a:pPr>
            <a:endParaRPr lang="en-GB" sz="1600" dirty="0" smtClean="0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  <a:p>
            <a:pPr marL="742950" lvl="1" indent="-285750" algn="l">
              <a:lnSpc>
                <a:spcPct val="100000"/>
              </a:lnSpc>
              <a:buFont typeface="Wingdings" pitchFamily="2" charset="2"/>
              <a:buChar char="Ø"/>
            </a:pPr>
            <a:endParaRPr lang="en-GB" sz="1600" dirty="0" smtClean="0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  <a:p>
            <a:pPr marL="742950" lvl="1" indent="-285750" algn="l">
              <a:lnSpc>
                <a:spcPct val="100000"/>
              </a:lnSpc>
              <a:buFont typeface="Wingdings" pitchFamily="2" charset="2"/>
              <a:buChar char="Ø"/>
            </a:pPr>
            <a:endParaRPr lang="en-GB" sz="1600" dirty="0" smtClean="0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  <a:p>
            <a:pPr marL="742950" lvl="1" indent="-285750" algn="l">
              <a:lnSpc>
                <a:spcPct val="100000"/>
              </a:lnSpc>
            </a:pPr>
            <a:r>
              <a:rPr lang="en-GB" sz="1800" dirty="0" smtClean="0">
                <a:latin typeface="+mn-lt"/>
                <a:cs typeface="Arial" panose="020B0604020202020204" pitchFamily="34" charset="0"/>
              </a:rPr>
              <a:t>	</a:t>
            </a:r>
          </a:p>
          <a:p>
            <a:pPr marL="285750" indent="-285750" algn="l">
              <a:lnSpc>
                <a:spcPct val="100000"/>
              </a:lnSpc>
            </a:pPr>
            <a:endParaRPr lang="fr-FR" sz="1800" b="1" dirty="0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10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115616" y="6237312"/>
            <a:ext cx="7754064" cy="393827"/>
          </a:xfrm>
        </p:spPr>
        <p:txBody>
          <a:bodyPr/>
          <a:lstStyle/>
          <a:p>
            <a:r>
              <a:rPr lang="en-US" sz="1800" b="1" i="1" dirty="0" smtClean="0">
                <a:solidFill>
                  <a:srgbClr val="FF0000"/>
                </a:solidFill>
              </a:rPr>
              <a:t>Owned by the State - run by the private sector</a:t>
            </a:r>
            <a:endParaRPr lang="fr-FR" sz="1800" b="1" i="1" dirty="0">
              <a:solidFill>
                <a:srgbClr val="FF0000"/>
              </a:solidFill>
            </a:endParaRPr>
          </a:p>
        </p:txBody>
      </p:sp>
      <p:pic>
        <p:nvPicPr>
          <p:cNvPr id="11" name="Picture 10"/>
          <p:cNvPicPr/>
          <p:nvPr/>
        </p:nvPicPr>
        <p:blipFill>
          <a:blip r:embed="rId5"/>
          <a:stretch>
            <a:fillRect/>
          </a:stretch>
        </p:blipFill>
        <p:spPr>
          <a:xfrm>
            <a:off x="6948264" y="566619"/>
            <a:ext cx="836295" cy="1123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4958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1163</Words>
  <Application>Microsoft Office PowerPoint</Application>
  <PresentationFormat>On-screen Show (4:3)</PresentationFormat>
  <Paragraphs>160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   AGRICULTURAL MARKETING AND TRANSFORMATION INVESTMENT PROGRAMME (AMTIP)</vt:lpstr>
      <vt:lpstr>   AGRICULTURAL MARKETING AND TRANSFORMATION INVESTMENT PROGRAMME (AMTIP)</vt:lpstr>
      <vt:lpstr>   AGRICULTURAL MARKETING AND TRANSFORMATION INVESTMENT PROGRAMME (AMTIP)</vt:lpstr>
      <vt:lpstr>   AGRICULTURAL MARKETING AND TRANSFORMATION INVESTMENT PROGRAMME (AMTIP)</vt:lpstr>
      <vt:lpstr>   AGRICULTURAL MARKETING AND TRANSFORMATION INVESTMENT PROGRAMME (AMTIP)</vt:lpstr>
      <vt:lpstr>   AGRICULTURAL MARKETING AND TRANSFORMATION INVESTMENT PROGRAMME (AMTIP)</vt:lpstr>
      <vt:lpstr>   AGRICULTURAL MARKETING AND TRANSFORMATION INVESTMENT PROGRAMME (AMTIP)</vt:lpstr>
      <vt:lpstr>   AGRICULTURAL MARKETING AND TRANSFORMATION INVESTMENT PROGRAMME (AMTIP)</vt:lpstr>
      <vt:lpstr>   AGRICULTURAL MARKETING AND TRANSFORMATION INVESTMENT PROGRAMME (AMTIP)</vt:lpstr>
      <vt:lpstr>   AGRICULTURAL MARKETING AND TRANSFORMATION INVESTMENT PROGRAMME (AMTIP)</vt:lpstr>
      <vt:lpstr>   AGRICULTURAL MARKETING AND TRANSFORMATION INVESTMENT PROGRAMME (AMTIP)</vt:lpstr>
      <vt:lpstr>   AGRICULTURAL MARKETING AND TRANSFORMATION INVESTMENT PROGRAMME (AMTIP)</vt:lpstr>
      <vt:lpstr>   AGRICULTURAL MARKETING AND TRANSFORMATION INVESTMENT PROGRAMME (AMTIP)</vt:lpstr>
      <vt:lpstr>   AGRICULTURAL MARKETING AND TRANSFORMATION INVESTMENT PROGRAMME (AMTIP)</vt:lpstr>
    </vt:vector>
  </TitlesOfParts>
  <Company>GIZ GmbH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AGRICULTURAL MARKETING AND TRANSFORMATION INVESTMENT PROGRAMME (AMTIP)</dc:title>
  <dc:creator>UserLA3956</dc:creator>
  <cp:lastModifiedBy>FSDAM02</cp:lastModifiedBy>
  <cp:revision>231</cp:revision>
  <cp:lastPrinted>2015-09-29T05:12:03Z</cp:lastPrinted>
  <dcterms:created xsi:type="dcterms:W3CDTF">2015-05-25T09:03:02Z</dcterms:created>
  <dcterms:modified xsi:type="dcterms:W3CDTF">2016-04-26T19:22:25Z</dcterms:modified>
</cp:coreProperties>
</file>