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handoutMasterIdLst>
    <p:handoutMasterId r:id="rId19"/>
  </p:handoutMasterIdLst>
  <p:sldIdLst>
    <p:sldId id="256" r:id="rId2"/>
    <p:sldId id="263" r:id="rId3"/>
    <p:sldId id="264" r:id="rId4"/>
    <p:sldId id="267" r:id="rId5"/>
    <p:sldId id="272" r:id="rId6"/>
    <p:sldId id="316" r:id="rId7"/>
    <p:sldId id="286" r:id="rId8"/>
    <p:sldId id="322" r:id="rId9"/>
    <p:sldId id="290" r:id="rId10"/>
    <p:sldId id="301" r:id="rId11"/>
    <p:sldId id="312" r:id="rId12"/>
    <p:sldId id="317" r:id="rId13"/>
    <p:sldId id="318" r:id="rId14"/>
    <p:sldId id="320" r:id="rId15"/>
    <p:sldId id="323" r:id="rId16"/>
    <p:sldId id="313" r:id="rId17"/>
  </p:sldIdLst>
  <p:sldSz cx="9144000" cy="6858000" type="screen4x3"/>
  <p:notesSz cx="6797675" cy="9926638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rgbClr val="0F5494"/>
        </a:solidFill>
        <a:latin typeface="Verdan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Pierre" initials="P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F5494"/>
    <a:srgbClr val="2D5EC1"/>
    <a:srgbClr val="3E6FD2"/>
    <a:srgbClr val="99CCFF"/>
    <a:srgbClr val="FFD624"/>
    <a:srgbClr val="3166CF"/>
    <a:srgbClr val="BDDEFF"/>
    <a:srgbClr val="8080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838" autoAdjust="0"/>
    <p:restoredTop sz="92718" autoAdjust="0"/>
  </p:normalViewPr>
  <p:slideViewPr>
    <p:cSldViewPr>
      <p:cViewPr varScale="1">
        <p:scale>
          <a:sx n="77" d="100"/>
          <a:sy n="77" d="100"/>
        </p:scale>
        <p:origin x="1085" y="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10" d="100"/>
        <a:sy n="11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commentAuthors" Target="commentAuthor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8" tIns="45715" rIns="91428" bIns="45715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8" tIns="45715" rIns="91428" bIns="45715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8" tIns="45715" rIns="91428" bIns="45715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789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8" tIns="45715" rIns="91428" bIns="45715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E740AB68-7B73-42AC-B819-3AD5B513F47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1870971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8" tIns="45715" rIns="91428" bIns="45715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8" tIns="45715" rIns="91428" bIns="45715" numCol="1" anchor="t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843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9163" y="744538"/>
            <a:ext cx="4960937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68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8" tIns="45715" rIns="91428" bIns="4571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/>
              <a:t>Click to edit Master text styles</a:t>
            </a:r>
          </a:p>
          <a:p>
            <a:pPr lvl="1"/>
            <a:r>
              <a:rPr lang="en-GB" noProof="0"/>
              <a:t>Second level</a:t>
            </a:r>
          </a:p>
          <a:p>
            <a:pPr lvl="2"/>
            <a:r>
              <a:rPr lang="en-GB" noProof="0"/>
              <a:t>Third level</a:t>
            </a:r>
          </a:p>
          <a:p>
            <a:pPr lvl="3"/>
            <a:r>
              <a:rPr lang="en-GB" noProof="0"/>
              <a:t>Fourth level</a:t>
            </a:r>
          </a:p>
          <a:p>
            <a:pPr lvl="4"/>
            <a:r>
              <a:rPr lang="en-GB" noProof="0"/>
              <a:t>Fifth level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8" tIns="45715" rIns="91428" bIns="45715" numCol="1" anchor="b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68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28" tIns="45715" rIns="91428" bIns="45715" numCol="1" anchor="b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2D66EE0F-C1E1-447F-BD40-C3A90F4A589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0241366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031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pPr defTabSz="917575" eaLnBrk="0" hangingPunct="0"/>
            <a:fld id="{889BF907-CBB8-4AF1-9F61-089A93A0D415}" type="slidenum">
              <a:rPr lang="en-GB" altLang="en-US" smtClean="0"/>
              <a:pPr defTabSz="917575" eaLnBrk="0" hangingPunct="0"/>
              <a:t>2</a:t>
            </a:fld>
            <a:endParaRPr lang="en-GB" altLang="en-US"/>
          </a:p>
        </p:txBody>
      </p:sp>
      <p:sp>
        <p:nvSpPr>
          <p:cNvPr id="1945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46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marL="227013" indent="-227013">
              <a:lnSpc>
                <a:spcPct val="80000"/>
              </a:lnSpc>
            </a:pPr>
            <a:endParaRPr lang="en-GB" altLang="en-US" sz="800" dirty="0"/>
          </a:p>
        </p:txBody>
      </p:sp>
    </p:spTree>
    <p:extLst>
      <p:ext uri="{BB962C8B-B14F-4D97-AF65-F5344CB8AC3E}">
        <p14:creationId xmlns:p14="http://schemas.microsoft.com/office/powerpoint/2010/main" val="14073144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1031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pPr defTabSz="917575" eaLnBrk="0" hangingPunct="0"/>
            <a:fld id="{B8A0ACCC-8BB3-41EF-9CB0-B6A82ECE6865}" type="slidenum">
              <a:rPr lang="en-GB" altLang="en-US" smtClean="0"/>
              <a:pPr defTabSz="917575" eaLnBrk="0" hangingPunct="0"/>
              <a:t>11</a:t>
            </a:fld>
            <a:endParaRPr lang="en-GB" altLang="en-US"/>
          </a:p>
        </p:txBody>
      </p:sp>
      <p:sp>
        <p:nvSpPr>
          <p:cNvPr id="2867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08050" y="4718050"/>
            <a:ext cx="4981575" cy="4462463"/>
          </a:xfrm>
          <a:noFill/>
          <a:ln/>
        </p:spPr>
        <p:txBody>
          <a:bodyPr/>
          <a:lstStyle/>
          <a:p>
            <a:endParaRPr lang="en-GB" altLang="en-US" sz="800" dirty="0"/>
          </a:p>
        </p:txBody>
      </p:sp>
    </p:spTree>
    <p:extLst>
      <p:ext uri="{BB962C8B-B14F-4D97-AF65-F5344CB8AC3E}">
        <p14:creationId xmlns:p14="http://schemas.microsoft.com/office/powerpoint/2010/main" val="24409685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EC358DA-EA9A-4EEF-8E03-AC3E380B1B14}" type="slidenum">
              <a:rPr lang="en-US" altLang="fr-FR"/>
              <a:pPr/>
              <a:t>12</a:t>
            </a:fld>
            <a:endParaRPr lang="en-US" altLang="fr-FR"/>
          </a:p>
        </p:txBody>
      </p:sp>
      <p:sp>
        <p:nvSpPr>
          <p:cNvPr id="1229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98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4073702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3774150-BF86-4FF6-A3B4-8A4B5650AA02}" type="slidenum">
              <a:rPr lang="en-US" altLang="fr-FR"/>
              <a:pPr/>
              <a:t>13</a:t>
            </a:fld>
            <a:endParaRPr lang="en-US" altLang="fr-FR"/>
          </a:p>
        </p:txBody>
      </p:sp>
      <p:sp>
        <p:nvSpPr>
          <p:cNvPr id="1326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26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307122096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24160B8-DECD-4BE6-98A6-A463B08D828C}" type="slidenum">
              <a:rPr lang="en-US" altLang="fr-FR"/>
              <a:pPr/>
              <a:t>14</a:t>
            </a:fld>
            <a:endParaRPr lang="en-US" altLang="fr-FR"/>
          </a:p>
        </p:txBody>
      </p:sp>
      <p:sp>
        <p:nvSpPr>
          <p:cNvPr id="13281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28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fr-FR" altLang="fr-FR"/>
          </a:p>
        </p:txBody>
      </p:sp>
    </p:spTree>
    <p:extLst>
      <p:ext uri="{BB962C8B-B14F-4D97-AF65-F5344CB8AC3E}">
        <p14:creationId xmlns:p14="http://schemas.microsoft.com/office/powerpoint/2010/main" val="243162317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1031"/>
          <p:cNvSpPr txBox="1">
            <a:spLocks noGrp="1" noChangeArrowheads="1"/>
          </p:cNvSpPr>
          <p:nvPr/>
        </p:nvSpPr>
        <p:spPr bwMode="auto">
          <a:xfrm>
            <a:off x="3851275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1916" tIns="45958" rIns="91916" bIns="45958" anchor="b"/>
          <a:lstStyle/>
          <a:p>
            <a:pPr algn="r" defTabSz="952500" eaLnBrk="0" hangingPunct="0">
              <a:spcBef>
                <a:spcPct val="50000"/>
              </a:spcBef>
            </a:pPr>
            <a:fld id="{B00F0671-F82C-474A-A74A-278A0C00D568}" type="slidenum">
              <a:rPr lang="en-GB" altLang="en-US" b="1">
                <a:solidFill>
                  <a:schemeClr val="tx1"/>
                </a:solidFill>
                <a:latin typeface="Arial" charset="0"/>
              </a:rPr>
              <a:pPr algn="r" defTabSz="952500" eaLnBrk="0" hangingPunct="0">
                <a:spcBef>
                  <a:spcPct val="50000"/>
                </a:spcBef>
              </a:pPr>
              <a:t>16</a:t>
            </a:fld>
            <a:endParaRPr lang="en-GB" altLang="en-US" b="1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296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nl-NL" altLang="en-US" dirty="0"/>
          </a:p>
        </p:txBody>
      </p:sp>
    </p:spTree>
    <p:extLst>
      <p:ext uri="{BB962C8B-B14F-4D97-AF65-F5344CB8AC3E}">
        <p14:creationId xmlns:p14="http://schemas.microsoft.com/office/powerpoint/2010/main" val="272350024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1031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pPr defTabSz="917575" eaLnBrk="0" hangingPunct="0"/>
            <a:fld id="{EF19DF3A-BB01-4B28-B8C5-929078CEDA88}" type="slidenum">
              <a:rPr lang="en-GB" altLang="en-US" smtClean="0"/>
              <a:pPr defTabSz="917575" eaLnBrk="0" hangingPunct="0"/>
              <a:t>3</a:t>
            </a:fld>
            <a:endParaRPr lang="en-GB" altLang="en-US"/>
          </a:p>
        </p:txBody>
      </p:sp>
      <p:sp>
        <p:nvSpPr>
          <p:cNvPr id="204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08050" y="4718050"/>
            <a:ext cx="4981575" cy="4462463"/>
          </a:xfrm>
          <a:ln/>
          <a:extLst/>
        </p:spPr>
        <p:txBody>
          <a:bodyPr/>
          <a:lstStyle/>
          <a:p>
            <a:pPr marL="220550" indent="-220550">
              <a:lnSpc>
                <a:spcPct val="90000"/>
              </a:lnSpc>
              <a:defRPr/>
            </a:pPr>
            <a:endParaRPr lang="en-GB" sz="800" dirty="0"/>
          </a:p>
        </p:txBody>
      </p:sp>
    </p:spTree>
    <p:extLst>
      <p:ext uri="{BB962C8B-B14F-4D97-AF65-F5344CB8AC3E}">
        <p14:creationId xmlns:p14="http://schemas.microsoft.com/office/powerpoint/2010/main" val="352969096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1031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pPr defTabSz="917575" eaLnBrk="0" hangingPunct="0"/>
            <a:fld id="{24DF6FC3-3478-4AF7-9875-BABC049F4419}" type="slidenum">
              <a:rPr lang="en-GB" altLang="en-US" smtClean="0"/>
              <a:pPr defTabSz="917575" eaLnBrk="0" hangingPunct="0"/>
              <a:t>4</a:t>
            </a:fld>
            <a:endParaRPr lang="en-GB" altLang="en-US"/>
          </a:p>
        </p:txBody>
      </p:sp>
      <p:sp>
        <p:nvSpPr>
          <p:cNvPr id="215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50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08050" y="4718050"/>
            <a:ext cx="4981575" cy="4462463"/>
          </a:xfrm>
          <a:noFill/>
          <a:ln/>
        </p:spPr>
        <p:txBody>
          <a:bodyPr/>
          <a:lstStyle/>
          <a:p>
            <a:endParaRPr lang="en-GB" altLang="en-US" sz="800" dirty="0"/>
          </a:p>
        </p:txBody>
      </p:sp>
    </p:spTree>
    <p:extLst>
      <p:ext uri="{BB962C8B-B14F-4D97-AF65-F5344CB8AC3E}">
        <p14:creationId xmlns:p14="http://schemas.microsoft.com/office/powerpoint/2010/main" val="246197734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1031"/>
          <p:cNvSpPr txBox="1">
            <a:spLocks noGrp="1" noChangeArrowheads="1"/>
          </p:cNvSpPr>
          <p:nvPr/>
        </p:nvSpPr>
        <p:spPr bwMode="auto">
          <a:xfrm>
            <a:off x="3851275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1916" tIns="45958" rIns="91916" bIns="45958" anchor="b"/>
          <a:lstStyle/>
          <a:p>
            <a:pPr algn="r" defTabSz="952500" eaLnBrk="0" hangingPunct="0">
              <a:spcBef>
                <a:spcPct val="50000"/>
              </a:spcBef>
            </a:pPr>
            <a:fld id="{09134221-5CA9-4537-ADC6-324C06056A07}" type="slidenum">
              <a:rPr lang="en-GB" altLang="en-US" b="1">
                <a:solidFill>
                  <a:schemeClr val="tx1"/>
                </a:solidFill>
                <a:latin typeface="Arial" charset="0"/>
              </a:rPr>
              <a:pPr algn="r" defTabSz="952500" eaLnBrk="0" hangingPunct="0">
                <a:spcBef>
                  <a:spcPct val="50000"/>
                </a:spcBef>
              </a:pPr>
              <a:t>5</a:t>
            </a:fld>
            <a:endParaRPr lang="en-GB" altLang="en-US" b="1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2253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08050" y="4718050"/>
            <a:ext cx="4981575" cy="4462463"/>
          </a:xfrm>
          <a:noFill/>
          <a:ln/>
        </p:spPr>
        <p:txBody>
          <a:bodyPr/>
          <a:lstStyle/>
          <a:p>
            <a:pPr marL="219075" indent="-219075">
              <a:lnSpc>
                <a:spcPct val="80000"/>
              </a:lnSpc>
            </a:pPr>
            <a:endParaRPr lang="en-GB" altLang="en-US" sz="800" dirty="0"/>
          </a:p>
        </p:txBody>
      </p:sp>
    </p:spTree>
    <p:extLst>
      <p:ext uri="{BB962C8B-B14F-4D97-AF65-F5344CB8AC3E}">
        <p14:creationId xmlns:p14="http://schemas.microsoft.com/office/powerpoint/2010/main" val="127777600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>
              <a:buClr>
                <a:schemeClr val="tx1"/>
              </a:buClr>
            </a:pPr>
            <a:endParaRPr lang="en-US" altLang="en-US" sz="800" dirty="0"/>
          </a:p>
        </p:txBody>
      </p:sp>
    </p:spTree>
    <p:extLst>
      <p:ext uri="{BB962C8B-B14F-4D97-AF65-F5344CB8AC3E}">
        <p14:creationId xmlns:p14="http://schemas.microsoft.com/office/powerpoint/2010/main" val="92462145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1031"/>
          <p:cNvSpPr txBox="1">
            <a:spLocks noGrp="1" noChangeArrowheads="1"/>
          </p:cNvSpPr>
          <p:nvPr/>
        </p:nvSpPr>
        <p:spPr bwMode="auto">
          <a:xfrm>
            <a:off x="3851275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1916" tIns="45958" rIns="91916" bIns="45958" anchor="b"/>
          <a:lstStyle/>
          <a:p>
            <a:pPr algn="r" defTabSz="952500" eaLnBrk="0" hangingPunct="0">
              <a:spcBef>
                <a:spcPct val="50000"/>
              </a:spcBef>
            </a:pPr>
            <a:fld id="{6D735B22-4211-4058-9D26-D9C3DA6CB70A}" type="slidenum">
              <a:rPr lang="en-GB" altLang="en-US" b="1">
                <a:solidFill>
                  <a:schemeClr val="tx1"/>
                </a:solidFill>
                <a:latin typeface="Arial" charset="0"/>
              </a:rPr>
              <a:pPr algn="r" defTabSz="952500" eaLnBrk="0" hangingPunct="0">
                <a:spcBef>
                  <a:spcPct val="50000"/>
                </a:spcBef>
              </a:pPr>
              <a:t>7</a:t>
            </a:fld>
            <a:endParaRPr lang="en-GB" altLang="en-US" b="1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2457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8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08050" y="4718050"/>
            <a:ext cx="4981575" cy="4462463"/>
          </a:xfrm>
          <a:noFill/>
          <a:ln/>
        </p:spPr>
        <p:txBody>
          <a:bodyPr/>
          <a:lstStyle/>
          <a:p>
            <a:pPr marL="219075" indent="-219075"/>
            <a:endParaRPr lang="en-US" altLang="en-US" sz="700" dirty="0"/>
          </a:p>
        </p:txBody>
      </p:sp>
    </p:spTree>
    <p:extLst>
      <p:ext uri="{BB962C8B-B14F-4D97-AF65-F5344CB8AC3E}">
        <p14:creationId xmlns:p14="http://schemas.microsoft.com/office/powerpoint/2010/main" val="174265026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1031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pPr defTabSz="917575" eaLnBrk="0" hangingPunct="0"/>
            <a:fld id="{FB0320AB-5865-4151-AB82-E39E20648FC2}" type="slidenum">
              <a:rPr lang="en-GB" altLang="en-US" smtClean="0"/>
              <a:pPr defTabSz="917575" eaLnBrk="0" hangingPunct="0"/>
              <a:t>8</a:t>
            </a:fld>
            <a:endParaRPr lang="en-GB" altLang="en-US"/>
          </a:p>
        </p:txBody>
      </p:sp>
      <p:sp>
        <p:nvSpPr>
          <p:cNvPr id="2560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08050" y="4718050"/>
            <a:ext cx="4981575" cy="4462463"/>
          </a:xfrm>
          <a:noFill/>
          <a:ln/>
        </p:spPr>
        <p:txBody>
          <a:bodyPr/>
          <a:lstStyle/>
          <a:p>
            <a:endParaRPr lang="en-GB" altLang="en-US" sz="800" dirty="0"/>
          </a:p>
        </p:txBody>
      </p:sp>
    </p:spTree>
    <p:extLst>
      <p:ext uri="{BB962C8B-B14F-4D97-AF65-F5344CB8AC3E}">
        <p14:creationId xmlns:p14="http://schemas.microsoft.com/office/powerpoint/2010/main" val="404664217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1031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pPr defTabSz="917575" eaLnBrk="0" hangingPunct="0"/>
            <a:fld id="{FB0320AB-5865-4151-AB82-E39E20648FC2}" type="slidenum">
              <a:rPr lang="en-GB" altLang="en-US" smtClean="0"/>
              <a:pPr defTabSz="917575" eaLnBrk="0" hangingPunct="0"/>
              <a:t>9</a:t>
            </a:fld>
            <a:endParaRPr lang="en-GB" altLang="en-US"/>
          </a:p>
        </p:txBody>
      </p:sp>
      <p:sp>
        <p:nvSpPr>
          <p:cNvPr id="2560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08050" y="4718050"/>
            <a:ext cx="4981575" cy="4462463"/>
          </a:xfrm>
          <a:noFill/>
          <a:ln/>
        </p:spPr>
        <p:txBody>
          <a:bodyPr/>
          <a:lstStyle/>
          <a:p>
            <a:endParaRPr lang="en-GB" altLang="en-US" sz="800" dirty="0"/>
          </a:p>
        </p:txBody>
      </p:sp>
    </p:spTree>
    <p:extLst>
      <p:ext uri="{BB962C8B-B14F-4D97-AF65-F5344CB8AC3E}">
        <p14:creationId xmlns:p14="http://schemas.microsoft.com/office/powerpoint/2010/main" val="51667285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1031"/>
          <p:cNvSpPr txBox="1">
            <a:spLocks noGrp="1" noChangeArrowheads="1"/>
          </p:cNvSpPr>
          <p:nvPr/>
        </p:nvSpPr>
        <p:spPr bwMode="auto">
          <a:xfrm>
            <a:off x="3851275" y="9431338"/>
            <a:ext cx="2946400" cy="495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1916" tIns="45958" rIns="91916" bIns="45958" anchor="b"/>
          <a:lstStyle/>
          <a:p>
            <a:pPr algn="r" defTabSz="952500" eaLnBrk="0" hangingPunct="0">
              <a:spcBef>
                <a:spcPct val="50000"/>
              </a:spcBef>
            </a:pPr>
            <a:fld id="{31BB391D-D963-4A47-BDC7-5FF9CD643994}" type="slidenum">
              <a:rPr lang="en-GB" altLang="en-US" b="1">
                <a:solidFill>
                  <a:schemeClr val="tx1"/>
                </a:solidFill>
                <a:latin typeface="Arial" charset="0"/>
              </a:rPr>
              <a:pPr algn="r" defTabSz="952500" eaLnBrk="0" hangingPunct="0">
                <a:spcBef>
                  <a:spcPct val="50000"/>
                </a:spcBef>
              </a:pPr>
              <a:t>10</a:t>
            </a:fld>
            <a:endParaRPr lang="en-GB" altLang="en-US" b="1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2765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08050" y="4718050"/>
            <a:ext cx="4981575" cy="4462463"/>
          </a:xfrm>
          <a:noFill/>
          <a:ln/>
        </p:spPr>
        <p:txBody>
          <a:bodyPr/>
          <a:lstStyle/>
          <a:p>
            <a:endParaRPr lang="en-GB" altLang="en-US" sz="800" dirty="0"/>
          </a:p>
        </p:txBody>
      </p:sp>
    </p:spTree>
    <p:extLst>
      <p:ext uri="{BB962C8B-B14F-4D97-AF65-F5344CB8AC3E}">
        <p14:creationId xmlns:p14="http://schemas.microsoft.com/office/powerpoint/2010/main" val="32261384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0" y="981075"/>
            <a:ext cx="9180513" cy="5876925"/>
          </a:xfrm>
          <a:prstGeom prst="rect">
            <a:avLst/>
          </a:prstGeom>
          <a:solidFill>
            <a:srgbClr val="0F5494"/>
          </a:solidFill>
          <a:ln w="25400" algn="ctr">
            <a:solidFill>
              <a:srgbClr val="0F5494"/>
            </a:solidFill>
            <a:miter lim="800000"/>
            <a:headEnd/>
            <a:tailEnd/>
          </a:ln>
          <a:effectLst>
            <a:outerShdw dist="23000" dir="5400000" rotWithShape="0">
              <a:srgbClr val="000000">
                <a:alpha val="34998"/>
              </a:srgbClr>
            </a:outerShdw>
          </a:effectLst>
        </p:spPr>
        <p:txBody>
          <a:bodyPr anchor="ctr"/>
          <a:lstStyle>
            <a:lvl1pPr defTabSz="457200" eaLnBrk="0" hangingPunct="0">
              <a:defRPr sz="1200">
                <a:solidFill>
                  <a:srgbClr val="0F5494"/>
                </a:solidFill>
                <a:latin typeface="Verdana" pitchFamily="34" charset="0"/>
              </a:defRPr>
            </a:lvl1pPr>
            <a:lvl2pPr marL="742950" indent="-285750" defTabSz="457200" eaLnBrk="0" hangingPunct="0">
              <a:defRPr sz="1200">
                <a:solidFill>
                  <a:srgbClr val="0F5494"/>
                </a:solidFill>
                <a:latin typeface="Verdana" pitchFamily="34" charset="0"/>
              </a:defRPr>
            </a:lvl2pPr>
            <a:lvl3pPr marL="1143000" indent="-228600" defTabSz="457200" eaLnBrk="0" hangingPunct="0">
              <a:defRPr sz="1200">
                <a:solidFill>
                  <a:srgbClr val="0F5494"/>
                </a:solidFill>
                <a:latin typeface="Verdana" pitchFamily="34" charset="0"/>
              </a:defRPr>
            </a:lvl3pPr>
            <a:lvl4pPr marL="1600200" indent="-228600" defTabSz="457200" eaLnBrk="0" hangingPunct="0">
              <a:defRPr sz="1200">
                <a:solidFill>
                  <a:srgbClr val="0F5494"/>
                </a:solidFill>
                <a:latin typeface="Verdana" pitchFamily="34" charset="0"/>
              </a:defRPr>
            </a:lvl4pPr>
            <a:lvl5pPr marL="2057400" indent="-228600" defTabSz="457200" eaLnBrk="0" hangingPunct="0">
              <a:defRPr sz="1200">
                <a:solidFill>
                  <a:srgbClr val="0F5494"/>
                </a:solidFill>
                <a:latin typeface="Verdana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rgbClr val="0F5494"/>
                </a:solidFill>
                <a:latin typeface="Verdana" pitchFamily="34" charset="0"/>
              </a:defRPr>
            </a:lvl9pPr>
          </a:lstStyle>
          <a:p>
            <a:pPr algn="ctr" eaLnBrk="1" hangingPunct="1">
              <a:defRPr/>
            </a:pPr>
            <a:endParaRPr lang="en-US" altLang="en-US" sz="1800">
              <a:solidFill>
                <a:srgbClr val="FFFFFF"/>
              </a:solidFill>
            </a:endParaRPr>
          </a:p>
        </p:txBody>
      </p:sp>
      <p:pic>
        <p:nvPicPr>
          <p:cNvPr id="5" name="Picture 6" descr="LOGO CE-EN-quadri.eps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957638" y="258763"/>
            <a:ext cx="1436687" cy="998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Rectangle 5"/>
          <p:cNvSpPr/>
          <p:nvPr userDrawn="1"/>
        </p:nvSpPr>
        <p:spPr>
          <a:xfrm>
            <a:off x="4267200" y="6659563"/>
            <a:ext cx="611188" cy="215900"/>
          </a:xfrm>
          <a:prstGeom prst="rect">
            <a:avLst/>
          </a:prstGeom>
          <a:solidFill>
            <a:srgbClr val="133176"/>
          </a:solidFill>
          <a:ln>
            <a:solidFill>
              <a:srgbClr val="13317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995738" y="2565400"/>
            <a:ext cx="5040312" cy="790575"/>
          </a:xfrm>
        </p:spPr>
        <p:txBody>
          <a:bodyPr/>
          <a:lstStyle>
            <a:lvl1pPr marL="3175">
              <a:defRPr sz="7600">
                <a:solidFill>
                  <a:srgbClr val="FFD624"/>
                </a:solidFill>
              </a:defRPr>
            </a:lvl1pPr>
          </a:lstStyle>
          <a:p>
            <a:r>
              <a:rPr lang="fr-BE"/>
              <a:t>Title</a:t>
            </a:r>
            <a:endParaRPr lang="en-GB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611188" y="3716338"/>
            <a:ext cx="8532812" cy="1728787"/>
          </a:xfrm>
        </p:spPr>
        <p:txBody>
          <a:bodyPr/>
          <a:lstStyle>
            <a:lvl1pPr marL="0" indent="0">
              <a:buFontTx/>
              <a:buNone/>
              <a:defRPr sz="3000" b="1" i="0">
                <a:solidFill>
                  <a:schemeClr val="bg1"/>
                </a:solidFill>
              </a:defRPr>
            </a:lvl1pPr>
          </a:lstStyle>
          <a:p>
            <a:r>
              <a:rPr lang="fr-BE"/>
              <a:t>Subtitle</a:t>
            </a: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z="1200" b="1"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  <a:latin typeface="+mn-lt"/>
              </a:defRPr>
            </a:lvl1pPr>
          </a:lstStyle>
          <a:p>
            <a:pPr>
              <a:defRPr/>
            </a:pPr>
            <a:fld id="{D650B993-190D-4FAB-9186-F4F94112DE6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3F23B3F-B071-4BE1-8B9F-04E401DD0264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5113" y="1339850"/>
            <a:ext cx="2071687" cy="46815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288" y="1339850"/>
            <a:ext cx="6067425" cy="46815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5CBDEB-8907-450C-98F7-469FCD848904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A5CC4B2-D7E4-4D70-BCEE-FDAB4D271B04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234858-E695-4225-9C32-67A9CC2A12C1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92375"/>
            <a:ext cx="4038600" cy="35290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B5DB652-6678-441B-9DA5-C001A2B93F5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579A8B-4802-4E07-BF21-22F137B9F46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9EA5C6-FC48-4492-8818-E3956DA45DB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B079ED5-AC53-461F-90A3-CE0462312C2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0A3294-84A9-41F7-9BCE-AB950DE6CF4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2ED700-A39F-4731-9B7E-AB0A289E4BA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1339850"/>
            <a:ext cx="8229600" cy="936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/>
              <a:t>Title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492375"/>
            <a:ext cx="8229600" cy="3529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BE" altLang="en-US"/>
              <a:t>Second level</a:t>
            </a:r>
            <a:endParaRPr lang="en-GB" altLang="en-US"/>
          </a:p>
          <a:p>
            <a:pPr lvl="1"/>
            <a:r>
              <a:rPr lang="en-GB" altLang="en-US"/>
              <a:t>Third level</a:t>
            </a:r>
          </a:p>
          <a:p>
            <a:pPr lvl="2"/>
            <a:r>
              <a:rPr lang="en-GB" altLang="en-US"/>
              <a:t>- Fourth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  <a:latin typeface="Arial" charset="0"/>
              </a:defRPr>
            </a:lvl1pPr>
          </a:lstStyle>
          <a:p>
            <a:pPr>
              <a:defRPr/>
            </a:pPr>
            <a:fld id="{9EDF82F8-FF94-4E55-ABA2-FB0A9B52D4AB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15" name="Rectangle 14"/>
          <p:cNvSpPr/>
          <p:nvPr/>
        </p:nvSpPr>
        <p:spPr>
          <a:xfrm>
            <a:off x="0" y="0"/>
            <a:ext cx="9144000" cy="957263"/>
          </a:xfrm>
          <a:prstGeom prst="rect">
            <a:avLst/>
          </a:prstGeom>
          <a:solidFill>
            <a:srgbClr val="0F5494"/>
          </a:solidFill>
          <a:ln>
            <a:solidFill>
              <a:srgbClr val="0F5494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sp>
        <p:nvSpPr>
          <p:cNvPr id="7" name="Rectangle 6"/>
          <p:cNvSpPr/>
          <p:nvPr/>
        </p:nvSpPr>
        <p:spPr>
          <a:xfrm>
            <a:off x="4262438" y="6659563"/>
            <a:ext cx="611187" cy="198437"/>
          </a:xfrm>
          <a:prstGeom prst="rect">
            <a:avLst/>
          </a:prstGeom>
          <a:solidFill>
            <a:srgbClr val="133176"/>
          </a:solidFill>
          <a:ln>
            <a:solidFill>
              <a:srgbClr val="133176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  <p:pic>
        <p:nvPicPr>
          <p:cNvPr id="1033" name="Picture 17" descr="LOGO CE_Vertical_EN_NEG_quadri_HR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3957638" y="258763"/>
            <a:ext cx="1436687" cy="1004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827" r:id="rId1"/>
    <p:sldLayoutId id="2147483817" r:id="rId2"/>
    <p:sldLayoutId id="2147483818" r:id="rId3"/>
    <p:sldLayoutId id="2147483819" r:id="rId4"/>
    <p:sldLayoutId id="2147483820" r:id="rId5"/>
    <p:sldLayoutId id="2147483821" r:id="rId6"/>
    <p:sldLayoutId id="2147483822" r:id="rId7"/>
    <p:sldLayoutId id="2147483823" r:id="rId8"/>
    <p:sldLayoutId id="2147483824" r:id="rId9"/>
    <p:sldLayoutId id="2147483825" r:id="rId10"/>
    <p:sldLayoutId id="2147483826" r:id="rId11"/>
  </p:sldLayoutIdLst>
  <p:txStyles>
    <p:titleStyle>
      <a:lvl1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+mj-lt"/>
          <a:ea typeface="+mj-ea"/>
          <a:cs typeface="+mj-cs"/>
        </a:defRPr>
      </a:lvl1pPr>
      <a:lvl2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2pPr>
      <a:lvl3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3pPr>
      <a:lvl4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4pPr>
      <a:lvl5pPr marL="358775" indent="-358775" algn="l" rtl="0" eaLnBrk="0" fontAlgn="base" hangingPunct="0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5pPr>
      <a:lvl6pPr marL="8159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6pPr>
      <a:lvl7pPr marL="12731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7pPr>
      <a:lvl8pPr marL="17303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8pPr>
      <a:lvl9pPr marL="2187575" algn="l" rtl="0" fontAlgn="base">
        <a:spcBef>
          <a:spcPct val="0"/>
        </a:spcBef>
        <a:spcAft>
          <a:spcPct val="0"/>
        </a:spcAft>
        <a:defRPr sz="3000" b="1">
          <a:solidFill>
            <a:srgbClr val="0F5494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1"/>
        </a:buClr>
        <a:buChar char="•"/>
        <a:defRPr sz="2400" i="1">
          <a:solidFill>
            <a:srgbClr val="0F5494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009FBA"/>
        </a:buClr>
        <a:buChar char="•"/>
        <a:defRPr sz="2000" b="1">
          <a:solidFill>
            <a:srgbClr val="0F5494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defRPr sz="1400">
          <a:solidFill>
            <a:srgbClr val="0F5494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Arial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ubtitle 2"/>
          <p:cNvSpPr>
            <a:spLocks noGrp="1"/>
          </p:cNvSpPr>
          <p:nvPr>
            <p:ph type="subTitle" idx="1"/>
          </p:nvPr>
        </p:nvSpPr>
        <p:spPr>
          <a:xfrm>
            <a:off x="1389068" y="3573016"/>
            <a:ext cx="6326204" cy="855669"/>
          </a:xfrm>
        </p:spPr>
        <p:txBody>
          <a:bodyPr/>
          <a:lstStyle/>
          <a:p>
            <a:r>
              <a:rPr lang="fr-FR" altLang="en-US" sz="2800" dirty="0"/>
              <a:t>Module 1.2: Le cycle budgétaire</a:t>
            </a:r>
          </a:p>
          <a:p>
            <a:endParaRPr lang="en-GB" altLang="en-US" sz="2800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ctrTitle"/>
          </p:nvPr>
        </p:nvSpPr>
        <p:spPr>
          <a:xfrm>
            <a:off x="944576" y="1844824"/>
            <a:ext cx="7215188" cy="790575"/>
          </a:xfrm>
        </p:spPr>
        <p:txBody>
          <a:bodyPr/>
          <a:lstStyle/>
          <a:p>
            <a:pPr indent="0" algn="ctr" eaLnBrk="1" hangingPunct="1"/>
            <a:r>
              <a:rPr lang="en-US" altLang="en-US" sz="2800" dirty="0">
                <a:solidFill>
                  <a:srgbClr val="FFC000"/>
                </a:solidFill>
              </a:rPr>
              <a:t>INTRODUCTION TO </a:t>
            </a:r>
            <a:br>
              <a:rPr lang="en-US" altLang="en-US" sz="2800" dirty="0">
                <a:solidFill>
                  <a:srgbClr val="FFC000"/>
                </a:solidFill>
              </a:rPr>
            </a:br>
            <a:r>
              <a:rPr lang="en-US" altLang="en-US" sz="2800" dirty="0">
                <a:solidFill>
                  <a:srgbClr val="FFC000"/>
                </a:solidFill>
              </a:rPr>
              <a:t>PUBLIC FINANCE MANAGEMENT</a:t>
            </a:r>
            <a:endParaRPr lang="en-GB" altLang="en-US" sz="2800" dirty="0">
              <a:solidFill>
                <a:srgbClr val="FFC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Rectangle 7"/>
          <p:cNvSpPr>
            <a:spLocks noChangeArrowheads="1"/>
          </p:cNvSpPr>
          <p:nvPr/>
        </p:nvSpPr>
        <p:spPr bwMode="auto">
          <a:xfrm>
            <a:off x="4457700" y="3260725"/>
            <a:ext cx="226344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kumimoji="1" lang="en-GB" altLang="en-US">
                <a:solidFill>
                  <a:srgbClr val="DBE0E7"/>
                </a:solidFill>
              </a:rPr>
              <a:t>l</a:t>
            </a:r>
          </a:p>
        </p:txBody>
      </p:sp>
      <p:sp>
        <p:nvSpPr>
          <p:cNvPr id="27652" name="Rectangle 8"/>
          <p:cNvSpPr>
            <a:spLocks noGrp="1" noChangeArrowheads="1"/>
          </p:cNvSpPr>
          <p:nvPr>
            <p:ph type="title"/>
          </p:nvPr>
        </p:nvSpPr>
        <p:spPr>
          <a:xfrm>
            <a:off x="952500" y="1266827"/>
            <a:ext cx="7467600" cy="804851"/>
          </a:xfrm>
        </p:spPr>
        <p:txBody>
          <a:bodyPr/>
          <a:lstStyle/>
          <a:p>
            <a:pPr>
              <a:defRPr/>
            </a:pPr>
            <a:r>
              <a:rPr lang="en-GB" sz="3200" kern="1200" dirty="0"/>
              <a:t>Phase 5. Audit </a:t>
            </a:r>
            <a:r>
              <a:rPr lang="en-GB" sz="3200" kern="1200" dirty="0" err="1"/>
              <a:t>externe</a:t>
            </a:r>
            <a:endParaRPr lang="en-GB" sz="3200" kern="1200" dirty="0"/>
          </a:p>
        </p:txBody>
      </p:sp>
      <p:sp>
        <p:nvSpPr>
          <p:cNvPr id="14341" name="Rectangle 9"/>
          <p:cNvSpPr>
            <a:spLocks noGrp="1" noChangeArrowheads="1"/>
          </p:cNvSpPr>
          <p:nvPr>
            <p:ph type="body" idx="1"/>
          </p:nvPr>
        </p:nvSpPr>
        <p:spPr>
          <a:xfrm>
            <a:off x="571472" y="2205038"/>
            <a:ext cx="8105802" cy="4438672"/>
          </a:xfrm>
        </p:spPr>
        <p:txBody>
          <a:bodyPr/>
          <a:lstStyle/>
          <a:p>
            <a:pPr marL="0" indent="0">
              <a:buFontTx/>
              <a:buNone/>
            </a:pPr>
            <a:r>
              <a:rPr lang="fr-FR" altLang="en-US" b="1" dirty="0"/>
              <a:t>Institution supérieure de contrôle (ISC)</a:t>
            </a:r>
            <a:r>
              <a:rPr lang="en-GB" altLang="en-US" i="0" dirty="0"/>
              <a:t> </a:t>
            </a:r>
          </a:p>
          <a:p>
            <a:pPr marL="0" indent="0">
              <a:buFontTx/>
              <a:buNone/>
            </a:pPr>
            <a:r>
              <a:rPr lang="fr-FR" dirty="0"/>
              <a:t>La principale tâche des institutions supérieures de contrôle des finances publiques (ISC) consiste à vérifier si les deniers publics sont dépensés en veillant aux aspects d’économie, de rendement et de conformité aux législations et réglementations en vigueur. (INTOSAI 2009)</a:t>
            </a:r>
          </a:p>
          <a:p>
            <a:pPr marL="0" indent="0">
              <a:buFontTx/>
              <a:buNone/>
            </a:pPr>
            <a:r>
              <a:rPr lang="fr-FR" dirty="0"/>
              <a:t>Pour bien s’acquitter de leurs tâches, les ISC doivent être indépendantes des entités qu’elles contrôlent et doivent être protégées de toute forme d’influence externe.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3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3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3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3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3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3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1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1" name="Rectangle 2"/>
          <p:cNvSpPr>
            <a:spLocks noChangeArrowheads="1"/>
          </p:cNvSpPr>
          <p:nvPr/>
        </p:nvSpPr>
        <p:spPr bwMode="auto">
          <a:xfrm>
            <a:off x="1187450" y="1319202"/>
            <a:ext cx="7344990" cy="609600"/>
          </a:xfrm>
          <a:prstGeom prst="rect">
            <a:avLst/>
          </a:prstGeom>
          <a:noFill/>
          <a:ln>
            <a:noFill/>
          </a:ln>
        </p:spPr>
        <p:txBody>
          <a:bodyPr lIns="92075" tIns="46038" rIns="92075" bIns="46038"/>
          <a:lstStyle/>
          <a:p>
            <a:pPr eaLnBrk="0" hangingPunct="0">
              <a:defRPr/>
            </a:pPr>
            <a:r>
              <a:rPr kumimoji="1" lang="en-GB" sz="3400" b="1" dirty="0"/>
              <a:t> </a:t>
            </a:r>
            <a:r>
              <a:rPr kumimoji="1" lang="fr-FR" sz="3400" b="1" dirty="0"/>
              <a:t>Phase </a:t>
            </a:r>
            <a:r>
              <a:rPr lang="fr-FR" sz="3200" b="1" dirty="0">
                <a:latin typeface="+mj-lt"/>
                <a:ea typeface="+mj-ea"/>
                <a:cs typeface="+mj-cs"/>
              </a:rPr>
              <a:t>6. Revue des politiques</a:t>
            </a:r>
          </a:p>
        </p:txBody>
      </p:sp>
      <p:sp>
        <p:nvSpPr>
          <p:cNvPr id="15364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571472" y="2143116"/>
            <a:ext cx="8164508" cy="4286280"/>
          </a:xfrm>
        </p:spPr>
        <p:txBody>
          <a:bodyPr/>
          <a:lstStyle/>
          <a:p>
            <a:pPr>
              <a:lnSpc>
                <a:spcPct val="90000"/>
              </a:lnSpc>
              <a:spcBef>
                <a:spcPct val="50000"/>
              </a:spcBef>
              <a:buClrTx/>
              <a:buFont typeface="Wingdings" panose="05000000000000000000" pitchFamily="2" charset="2"/>
              <a:buChar char="§"/>
            </a:pPr>
            <a:r>
              <a:rPr lang="fr-FR" altLang="en-US" i="0" dirty="0"/>
              <a:t>Comparaison des résultats des politiques aux prévisions;</a:t>
            </a:r>
          </a:p>
          <a:p>
            <a:pPr>
              <a:lnSpc>
                <a:spcPct val="90000"/>
              </a:lnSpc>
              <a:spcBef>
                <a:spcPct val="50000"/>
              </a:spcBef>
              <a:buClrTx/>
              <a:buFont typeface="Wingdings" panose="05000000000000000000" pitchFamily="2" charset="2"/>
              <a:buChar char="§"/>
            </a:pPr>
            <a:r>
              <a:rPr lang="fr-FR" altLang="en-US" i="0" dirty="0"/>
              <a:t>Analyse a posteriori de l’impact des politiques publiques;</a:t>
            </a:r>
          </a:p>
          <a:p>
            <a:pPr>
              <a:lnSpc>
                <a:spcPct val="90000"/>
              </a:lnSpc>
              <a:spcBef>
                <a:spcPct val="50000"/>
              </a:spcBef>
              <a:buClrTx/>
              <a:buFont typeface="Wingdings" panose="05000000000000000000" pitchFamily="2" charset="2"/>
              <a:buChar char="§"/>
            </a:pPr>
            <a:r>
              <a:rPr lang="fr-FR" altLang="en-US" i="0" dirty="0"/>
              <a:t>Y-a-t-il un cadre de performance pour le suivi et l’évaluation? </a:t>
            </a:r>
          </a:p>
          <a:p>
            <a:pPr>
              <a:lnSpc>
                <a:spcPct val="90000"/>
              </a:lnSpc>
              <a:spcBef>
                <a:spcPct val="50000"/>
              </a:spcBef>
              <a:buClrTx/>
              <a:buFont typeface="Wingdings" panose="05000000000000000000" pitchFamily="2" charset="2"/>
              <a:buChar char="§"/>
            </a:pPr>
            <a:r>
              <a:rPr lang="fr-FR" altLang="en-US" i="0" dirty="0"/>
              <a:t>Adaptation de la planification stratégique sur la base de l’analyse des résultats des politiques</a:t>
            </a:r>
          </a:p>
          <a:p>
            <a:pPr marL="0" indent="0">
              <a:lnSpc>
                <a:spcPct val="90000"/>
              </a:lnSpc>
              <a:spcBef>
                <a:spcPct val="50000"/>
              </a:spcBef>
              <a:buClrTx/>
              <a:buNone/>
            </a:pPr>
            <a:r>
              <a:rPr lang="fr-FR" altLang="en-US" i="0" dirty="0"/>
              <a:t>NB: Un input crucial pour la phase de planification stratégique du budget suivant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3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36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536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536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536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536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536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536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536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536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4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6D16EB-6D4D-42C4-AC17-402342F8D03B}" type="slidenum">
              <a:rPr lang="en-GB" altLang="fr-FR"/>
              <a:pPr/>
              <a:t>12</a:t>
            </a:fld>
            <a:endParaRPr lang="en-GB" altLang="fr-FR"/>
          </a:p>
        </p:txBody>
      </p:sp>
      <p:sp>
        <p:nvSpPr>
          <p:cNvPr id="1228802" name="Rectangle 2"/>
          <p:cNvSpPr>
            <a:spLocks noGrp="1" noChangeArrowheads="1"/>
          </p:cNvSpPr>
          <p:nvPr>
            <p:ph type="title"/>
          </p:nvPr>
        </p:nvSpPr>
        <p:spPr>
          <a:xfrm>
            <a:off x="456357" y="764704"/>
            <a:ext cx="8229600" cy="987425"/>
          </a:xfrm>
        </p:spPr>
        <p:txBody>
          <a:bodyPr/>
          <a:lstStyle/>
          <a:p>
            <a:r>
              <a:rPr lang="fr-FR" altLang="fr-FR" dirty="0"/>
              <a:t>Les acteurs (1)</a:t>
            </a:r>
          </a:p>
        </p:txBody>
      </p:sp>
      <p:sp>
        <p:nvSpPr>
          <p:cNvPr id="12288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-99863" y="1556792"/>
            <a:ext cx="8784976" cy="5805264"/>
          </a:xfrm>
        </p:spPr>
        <p:txBody>
          <a:bodyPr/>
          <a:lstStyle/>
          <a:p>
            <a:pPr lvl="1"/>
            <a:r>
              <a:rPr lang="fr-FR" altLang="fr-FR" dirty="0">
                <a:latin typeface="+mj-lt"/>
                <a:cs typeface="Arial" panose="020B0604020202020204" pitchFamily="34" charset="0"/>
              </a:rPr>
              <a:t>le centre: Premier Ministre, Conseil des Ministres, etc.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  <a:cs typeface="Arial" panose="020B0604020202020204" pitchFamily="34" charset="0"/>
              </a:rPr>
              <a:t>Décisions sur les politiques publiques et coordination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  <a:cs typeface="Arial" panose="020B0604020202020204" pitchFamily="34" charset="0"/>
              </a:rPr>
              <a:t>Approbation du projet de budget ; 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  <a:cs typeface="Arial" panose="020B0604020202020204" pitchFamily="34" charset="0"/>
              </a:rPr>
              <a:t>Rôle d'arbitrage du Premier Ministre</a:t>
            </a:r>
          </a:p>
          <a:p>
            <a:pPr lvl="1"/>
            <a:r>
              <a:rPr lang="fr-FR" altLang="fr-FR" dirty="0">
                <a:latin typeface="+mj-lt"/>
                <a:cs typeface="Arial" panose="020B0604020202020204" pitchFamily="34" charset="0"/>
              </a:rPr>
              <a:t>Le ministère des finances (MF)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  <a:cs typeface="Arial" panose="020B0604020202020204" pitchFamily="34" charset="0"/>
              </a:rPr>
              <a:t>Etablit la réglementation financière, supervise la gestion des finances publiques et régule l'exécution budgétaire 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  <a:cs typeface="Arial" panose="020B0604020202020204" pitchFamily="34" charset="0"/>
              </a:rPr>
              <a:t>Coordonne la préparation du budget, prépare le cadrage macroéconomique et macro-budgétaire du budget.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  <a:cs typeface="Arial" panose="020B0604020202020204" pitchFamily="34" charset="0"/>
              </a:rPr>
              <a:t>Coordonne le suivi budgétaire et la comptabilité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  <a:cs typeface="Arial" panose="020B0604020202020204" pitchFamily="34" charset="0"/>
              </a:rPr>
              <a:t>Assure la planification financière intra-annuelle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  <a:cs typeface="Arial" panose="020B0604020202020204" pitchFamily="34" charset="0"/>
              </a:rPr>
              <a:t>Peut contrôler certaines transactions</a:t>
            </a:r>
          </a:p>
          <a:p>
            <a:pPr marL="857250" lvl="1" indent="-342900">
              <a:buFont typeface="Courier New" panose="02070309020205020404" pitchFamily="49" charset="0"/>
              <a:buChar char="o"/>
            </a:pPr>
            <a:r>
              <a:rPr lang="fr-FR" altLang="fr-FR" dirty="0">
                <a:latin typeface="+mj-lt"/>
                <a:cs typeface="Arial" panose="020B0604020202020204" pitchFamily="34" charset="0"/>
              </a:rPr>
              <a:t>Ministère du Plan et/ou de l’Economie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  <a:cs typeface="Arial" panose="020B0604020202020204" pitchFamily="34" charset="0"/>
              </a:rPr>
              <a:t>Chargé de préparer les stratégies de développement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  <a:cs typeface="Arial" panose="020B0604020202020204" pitchFamily="34" charset="0"/>
              </a:rPr>
              <a:t>Dans certains pays, peut exercer des responsabilités placées sous la responsabilité du MF dans d’autres pays: préparation du cadre macroéconomique et programmation des investissements publics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endParaRPr lang="fr-FR" altLang="fr-FR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907078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7142D3-EF36-4E38-854A-9FCD86D792FF}" type="slidenum">
              <a:rPr lang="en-GB" altLang="fr-FR"/>
              <a:pPr/>
              <a:t>13</a:t>
            </a:fld>
            <a:endParaRPr lang="en-GB" altLang="fr-FR"/>
          </a:p>
        </p:txBody>
      </p:sp>
      <p:sp>
        <p:nvSpPr>
          <p:cNvPr id="132505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764704"/>
            <a:ext cx="8229600" cy="987425"/>
          </a:xfrm>
        </p:spPr>
        <p:txBody>
          <a:bodyPr/>
          <a:lstStyle/>
          <a:p>
            <a:r>
              <a:rPr lang="fr-FR" altLang="fr-FR"/>
              <a:t>Les acteurs (2)</a:t>
            </a:r>
          </a:p>
        </p:txBody>
      </p:sp>
      <p:sp>
        <p:nvSpPr>
          <p:cNvPr id="13250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73050" y="1526940"/>
            <a:ext cx="8597900" cy="5127625"/>
          </a:xfrm>
        </p:spPr>
        <p:txBody>
          <a:bodyPr/>
          <a:lstStyle/>
          <a:p>
            <a:pPr lvl="1"/>
            <a:r>
              <a:rPr lang="fr-FR" altLang="fr-FR" dirty="0">
                <a:latin typeface="+mj-lt"/>
                <a:cs typeface="Arial" panose="020B0604020202020204" pitchFamily="34" charset="0"/>
              </a:rPr>
              <a:t>Les ministères sectoriels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800" dirty="0">
                <a:latin typeface="+mj-lt"/>
                <a:cs typeface="Arial" panose="020B0604020202020204" pitchFamily="34" charset="0"/>
              </a:rPr>
              <a:t>Formulation des politiques sectorielles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800" dirty="0">
                <a:latin typeface="+mj-lt"/>
                <a:cs typeface="Arial" panose="020B0604020202020204" pitchFamily="34" charset="0"/>
              </a:rPr>
              <a:t>Établissement des priorités et arbitrages intra-sectoriels</a:t>
            </a: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fr-FR" altLang="fr-FR" sz="1800" dirty="0">
                <a:latin typeface="+mj-lt"/>
                <a:cs typeface="Arial" panose="020B0604020202020204" pitchFamily="34" charset="0"/>
              </a:rPr>
              <a:t>Exécution du budget</a:t>
            </a:r>
          </a:p>
          <a:p>
            <a:pPr marL="971550" lvl="1" indent="-457200">
              <a:buFont typeface="Arial" panose="020B0604020202020204" pitchFamily="34" charset="0"/>
              <a:buChar char="•"/>
            </a:pPr>
            <a:r>
              <a:rPr lang="fr-FR" altLang="fr-FR" dirty="0">
                <a:latin typeface="+mj-lt"/>
                <a:cs typeface="Arial" panose="020B0604020202020204" pitchFamily="34" charset="0"/>
              </a:rPr>
              <a:t>Le législatif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fr-FR" altLang="fr-FR" sz="1800" dirty="0">
                <a:latin typeface="+mj-lt"/>
                <a:cs typeface="Arial" panose="020B0604020202020204" pitchFamily="34" charset="0"/>
              </a:rPr>
              <a:t>Approuve les politiques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fr-FR" altLang="fr-FR" sz="1800" dirty="0">
                <a:latin typeface="+mj-lt"/>
                <a:cs typeface="Arial" panose="020B0604020202020204" pitchFamily="34" charset="0"/>
              </a:rPr>
              <a:t>Vote les lois de finances initiale et rectificative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fr-FR" altLang="fr-FR" sz="1800" dirty="0">
                <a:latin typeface="+mj-lt"/>
                <a:cs typeface="Arial" panose="020B0604020202020204" pitchFamily="34" charset="0"/>
              </a:rPr>
              <a:t>Est tenu informé de l'exécution budgétaire  et peut exercer des contrôles en cours d'exécution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fr-FR" altLang="fr-FR" sz="1800" dirty="0">
                <a:latin typeface="+mj-lt"/>
                <a:cs typeface="Arial" panose="020B0604020202020204" pitchFamily="34" charset="0"/>
              </a:rPr>
              <a:t>Examine les comptes de fin d'année; Vote la loi de règlement (pays francophones)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fr-FR" altLang="fr-FR" dirty="0">
                <a:latin typeface="+mj-lt"/>
                <a:cs typeface="Arial" panose="020B0604020202020204" pitchFamily="34" charset="0"/>
              </a:rPr>
              <a:t>L’Institution supérieure de contrôle (ISC)</a:t>
            </a:r>
          </a:p>
          <a:p>
            <a:pPr marL="1200150" lvl="2" indent="-28575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</a:rPr>
              <a:t>Contrôle indépendant de l'exécutif, audits</a:t>
            </a:r>
          </a:p>
          <a:p>
            <a:pPr marL="1200150" lvl="2" indent="-285750">
              <a:buFont typeface="Courier New" panose="02070309020205020404" pitchFamily="49" charset="0"/>
              <a:buChar char="o"/>
            </a:pPr>
            <a:r>
              <a:rPr lang="fr-FR" altLang="fr-FR" sz="1600" dirty="0">
                <a:latin typeface="+mj-lt"/>
              </a:rPr>
              <a:t>Cour/Chambre des Comptes ayant un rôle juridictionnel dans les pays francophones</a:t>
            </a:r>
          </a:p>
          <a:p>
            <a:pPr lvl="2">
              <a:buFont typeface="Courier New" panose="02070309020205020404" pitchFamily="49" charset="0"/>
              <a:buChar char="o"/>
            </a:pPr>
            <a:endParaRPr lang="fr-FR" altLang="fr-FR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2"/>
            <a:endParaRPr lang="fr-FR" altLang="fr-FR" dirty="0"/>
          </a:p>
        </p:txBody>
      </p:sp>
    </p:spTree>
    <p:extLst>
      <p:ext uri="{BB962C8B-B14F-4D97-AF65-F5344CB8AC3E}">
        <p14:creationId xmlns:p14="http://schemas.microsoft.com/office/powerpoint/2010/main" val="312476272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B2D652E-A539-4936-920C-A3B8F733D36F}" type="slidenum">
              <a:rPr lang="en-GB" altLang="fr-FR"/>
              <a:pPr/>
              <a:t>14</a:t>
            </a:fld>
            <a:endParaRPr lang="en-GB" altLang="fr-FR"/>
          </a:p>
        </p:txBody>
      </p:sp>
      <p:sp>
        <p:nvSpPr>
          <p:cNvPr id="1327106" name="Rectangle 2"/>
          <p:cNvSpPr>
            <a:spLocks noGrp="1" noChangeArrowheads="1"/>
          </p:cNvSpPr>
          <p:nvPr>
            <p:ph type="title"/>
          </p:nvPr>
        </p:nvSpPr>
        <p:spPr>
          <a:xfrm>
            <a:off x="241300" y="0"/>
            <a:ext cx="8559800" cy="1139825"/>
          </a:xfrm>
        </p:spPr>
        <p:txBody>
          <a:bodyPr/>
          <a:lstStyle/>
          <a:p>
            <a:r>
              <a:rPr lang="fr-FR" altLang="fr-FR" sz="2400" dirty="0">
                <a:solidFill>
                  <a:schemeClr val="bg1"/>
                </a:solidFill>
              </a:rPr>
              <a:t>   Organisation et fonctions du ministère des finances (1)</a:t>
            </a:r>
          </a:p>
        </p:txBody>
      </p:sp>
      <p:sp>
        <p:nvSpPr>
          <p:cNvPr id="13271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4960" y="1139825"/>
            <a:ext cx="8892480" cy="5572547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fr-FR" altLang="fr-FR" sz="1600" dirty="0">
                <a:latin typeface="+mj-lt"/>
                <a:cs typeface="Arial" panose="020B0604020202020204" pitchFamily="34" charset="0"/>
              </a:rPr>
              <a:t>Variable selon les pays, à titre d'exemple</a:t>
            </a:r>
            <a:endParaRPr lang="fr-FR" altLang="fr-FR" sz="1600" i="0" dirty="0">
              <a:latin typeface="+mj-lt"/>
              <a:cs typeface="Arial" panose="020B0604020202020204" pitchFamily="34" charset="0"/>
            </a:endParaRPr>
          </a:p>
          <a:p>
            <a:pPr>
              <a:lnSpc>
                <a:spcPct val="80000"/>
              </a:lnSpc>
              <a:buClrTx/>
            </a:pPr>
            <a:r>
              <a:rPr lang="fr-FR" altLang="fr-FR" sz="2000" b="1" i="0" dirty="0">
                <a:latin typeface="+mj-lt"/>
                <a:cs typeface="Arial" panose="020B0604020202020204" pitchFamily="34" charset="0"/>
              </a:rPr>
              <a:t>Direction de la Prévision</a:t>
            </a:r>
          </a:p>
          <a:p>
            <a:pPr>
              <a:lnSpc>
                <a:spcPct val="80000"/>
              </a:lnSpc>
              <a:buClrTx/>
            </a:pPr>
            <a:r>
              <a:rPr lang="fr-FR" altLang="fr-FR" sz="2000" b="1" i="0" dirty="0">
                <a:latin typeface="+mj-lt"/>
                <a:cs typeface="Arial" panose="020B0604020202020204" pitchFamily="34" charset="0"/>
              </a:rPr>
              <a:t>DG budget</a:t>
            </a:r>
            <a:r>
              <a:rPr lang="fr-FR" altLang="fr-FR" sz="2000" i="0" dirty="0">
                <a:latin typeface="+mj-lt"/>
                <a:cs typeface="Arial" panose="020B0604020202020204" pitchFamily="34" charset="0"/>
              </a:rPr>
              <a:t>: </a:t>
            </a:r>
            <a:r>
              <a:rPr lang="fr-FR" altLang="fr-FR" sz="1800" i="0" dirty="0">
                <a:latin typeface="+mj-lt"/>
                <a:cs typeface="Arial" panose="020B0604020202020204" pitchFamily="34" charset="0"/>
              </a:rPr>
              <a:t>préparation de la loi de finances, des programmes de dépense à moyen terme,  gestion budgétaire intra-annuelle</a:t>
            </a:r>
          </a:p>
          <a:p>
            <a:pPr lvl="1">
              <a:lnSpc>
                <a:spcPct val="80000"/>
              </a:lnSpc>
            </a:pPr>
            <a:r>
              <a:rPr lang="fr-FR" altLang="fr-FR" sz="1800" b="0" dirty="0">
                <a:latin typeface="+mj-lt"/>
                <a:cs typeface="Arial" panose="020B0604020202020204" pitchFamily="34" charset="0"/>
              </a:rPr>
              <a:t>Certains pays d'Afrique francophone: ordonnateur </a:t>
            </a:r>
          </a:p>
          <a:p>
            <a:pPr lvl="1">
              <a:lnSpc>
                <a:spcPct val="80000"/>
              </a:lnSpc>
            </a:pPr>
            <a:r>
              <a:rPr lang="fr-FR" altLang="fr-FR" sz="1800" b="0" dirty="0">
                <a:latin typeface="+mj-lt"/>
                <a:cs typeface="Arial" panose="020B0604020202020204" pitchFamily="34" charset="0"/>
              </a:rPr>
              <a:t>Quelquefois, une organisation séparée (DG des investissement ou ministère du Plan) prépare le programme d'investissement public.</a:t>
            </a:r>
          </a:p>
          <a:p>
            <a:pPr>
              <a:lnSpc>
                <a:spcPct val="80000"/>
              </a:lnSpc>
              <a:buClrTx/>
            </a:pPr>
            <a:r>
              <a:rPr lang="fr-FR" altLang="fr-FR" sz="2000" b="1" i="0" dirty="0">
                <a:latin typeface="+mj-lt"/>
                <a:cs typeface="Arial" panose="020B0604020202020204" pitchFamily="34" charset="0"/>
              </a:rPr>
              <a:t>DG du Trésor et de la Comptabilité publique</a:t>
            </a:r>
            <a:r>
              <a:rPr lang="fr-FR" altLang="fr-FR" sz="1800" i="0" dirty="0">
                <a:latin typeface="+mj-lt"/>
                <a:cs typeface="Arial" panose="020B0604020202020204" pitchFamily="34" charset="0"/>
              </a:rPr>
              <a:t>: gestion du système de paiement, de la trésorerie, de la dette, tenue de la comptabilité de l'Etat. </a:t>
            </a:r>
          </a:p>
          <a:p>
            <a:pPr lvl="1">
              <a:lnSpc>
                <a:spcPct val="80000"/>
              </a:lnSpc>
            </a:pPr>
            <a:r>
              <a:rPr lang="fr-FR" altLang="fr-FR" sz="1800" b="0" dirty="0">
                <a:latin typeface="+mj-lt"/>
                <a:cs typeface="Arial" panose="020B0604020202020204" pitchFamily="34" charset="0"/>
              </a:rPr>
              <a:t>La dette est quelquefois gérée par une entité séparée</a:t>
            </a:r>
          </a:p>
          <a:p>
            <a:pPr>
              <a:buClrTx/>
            </a:pPr>
            <a:r>
              <a:rPr lang="fr-FR" altLang="fr-FR" sz="1800" dirty="0">
                <a:latin typeface="+mj-lt"/>
                <a:cs typeface="Arial" panose="020B0604020202020204" pitchFamily="34" charset="0"/>
              </a:rPr>
              <a:t>Pays francophones</a:t>
            </a:r>
            <a:r>
              <a:rPr lang="fr-FR" altLang="fr-FR" sz="1800" i="0" dirty="0">
                <a:latin typeface="+mj-lt"/>
                <a:cs typeface="Arial" panose="020B0604020202020204" pitchFamily="34" charset="0"/>
              </a:rPr>
              <a:t>, </a:t>
            </a:r>
            <a:r>
              <a:rPr lang="fr-FR" altLang="fr-FR" sz="2000" b="1" i="0" dirty="0">
                <a:latin typeface="+mj-lt"/>
                <a:cs typeface="Arial" panose="020B0604020202020204" pitchFamily="34" charset="0"/>
              </a:rPr>
              <a:t>direction du contrôle financier</a:t>
            </a:r>
          </a:p>
          <a:p>
            <a:pPr lvl="1"/>
            <a:r>
              <a:rPr lang="fr-FR" altLang="fr-FR" sz="1800" b="0" dirty="0">
                <a:latin typeface="+mj-lt"/>
                <a:cs typeface="Arial" panose="020B0604020202020204" pitchFamily="34" charset="0"/>
              </a:rPr>
              <a:t>Contrôle de régularité des engagements et autres décisions ayant un impact budgétaire </a:t>
            </a:r>
          </a:p>
          <a:p>
            <a:pPr>
              <a:buClrTx/>
            </a:pPr>
            <a:r>
              <a:rPr lang="fr-FR" altLang="fr-FR" sz="2000" b="1" i="0" dirty="0">
                <a:latin typeface="+mj-lt"/>
                <a:cs typeface="Arial" panose="020B0604020202020204" pitchFamily="34" charset="0"/>
              </a:rPr>
              <a:t>DG des impôts, des douanes</a:t>
            </a:r>
          </a:p>
          <a:p>
            <a:pPr lvl="1"/>
            <a:r>
              <a:rPr lang="fr-FR" altLang="fr-FR" sz="1800" b="0" dirty="0">
                <a:latin typeface="+mj-lt"/>
                <a:cs typeface="Arial" panose="020B0604020202020204" pitchFamily="34" charset="0"/>
              </a:rPr>
              <a:t>Agences semi-autonomes dans plusieurs pays africains anglophones</a:t>
            </a:r>
          </a:p>
          <a:p>
            <a:pPr>
              <a:buClrTx/>
            </a:pPr>
            <a:r>
              <a:rPr lang="fr-FR" altLang="fr-FR" sz="2000" b="1" i="0" dirty="0">
                <a:latin typeface="+mj-lt"/>
                <a:cs typeface="Arial" panose="020B0604020202020204" pitchFamily="34" charset="0"/>
              </a:rPr>
              <a:t>Audit.</a:t>
            </a:r>
            <a:r>
              <a:rPr lang="fr-FR" altLang="fr-FR" sz="1800" i="0" dirty="0">
                <a:latin typeface="+mj-lt"/>
                <a:cs typeface="Arial" panose="020B0604020202020204" pitchFamily="34" charset="0"/>
              </a:rPr>
              <a:t>  Pays francophones, inspection générale des finances. Pays anglophones, auditeur interne</a:t>
            </a:r>
          </a:p>
          <a:p>
            <a:pPr>
              <a:buClrTx/>
            </a:pPr>
            <a:r>
              <a:rPr lang="fr-FR" altLang="fr-FR" sz="2000" b="1" i="0" dirty="0">
                <a:latin typeface="+mj-lt"/>
                <a:cs typeface="Arial" panose="020B0604020202020204" pitchFamily="34" charset="0"/>
              </a:rPr>
              <a:t>Direction centrale des marchés publics</a:t>
            </a:r>
          </a:p>
          <a:p>
            <a:pPr>
              <a:lnSpc>
                <a:spcPct val="80000"/>
              </a:lnSpc>
            </a:pPr>
            <a:endParaRPr lang="fr-FR" altLang="fr-FR" sz="2400" dirty="0"/>
          </a:p>
          <a:p>
            <a:pPr lvl="1">
              <a:lnSpc>
                <a:spcPct val="80000"/>
              </a:lnSpc>
            </a:pPr>
            <a:endParaRPr lang="fr-FR" altLang="fr-FR" sz="2000" dirty="0"/>
          </a:p>
        </p:txBody>
      </p:sp>
    </p:spTree>
    <p:extLst>
      <p:ext uri="{BB962C8B-B14F-4D97-AF65-F5344CB8AC3E}">
        <p14:creationId xmlns:p14="http://schemas.microsoft.com/office/powerpoint/2010/main" val="321428056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9C3DC44-F050-4890-A90A-A8EC7898D2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1292" y="1484784"/>
            <a:ext cx="8229600" cy="936625"/>
          </a:xfrm>
        </p:spPr>
        <p:txBody>
          <a:bodyPr/>
          <a:lstStyle/>
          <a:p>
            <a:r>
              <a:rPr lang="fr-FR" sz="2800" dirty="0"/>
              <a:t>Responsabilités des gestionnaires des ministères dépensiers dans les pays anglophones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06CD63F-6F03-4F9E-BF46-BBF19FE234E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292" y="2852936"/>
            <a:ext cx="8229600" cy="3529013"/>
          </a:xfrm>
        </p:spPr>
        <p:txBody>
          <a:bodyPr/>
          <a:lstStyle/>
          <a:p>
            <a:r>
              <a:rPr lang="fr-FR" sz="2000" dirty="0"/>
              <a:t>● Préparer les projections budgétaires de leur ministère. </a:t>
            </a:r>
          </a:p>
          <a:p>
            <a:r>
              <a:rPr lang="fr-FR" sz="2000" dirty="0"/>
              <a:t>● Veiller à ce qu’aucun plafond de dépenses ne soit dépassé et à ce qu’aucun poste de dépenses ne soit dépassé sans une autorisation préalable.</a:t>
            </a:r>
          </a:p>
          <a:p>
            <a:r>
              <a:rPr lang="fr-FR" sz="2000" dirty="0"/>
              <a:t> ● Déléguer l’autorisation de dépenser aux agents concernés du ministère – les détenteurs de mandat – et veiller à ce que ceux-ci ne dépassent pas les plafonds de dépenses imposés. </a:t>
            </a:r>
          </a:p>
          <a:p>
            <a:r>
              <a:rPr lang="fr-FR" sz="2000" dirty="0"/>
              <a:t>● Préparer et avaliser les comptes annuels du ministère et expliquer les résultats budgétaires du ministère au Comité des comptes publics du Parlement.</a:t>
            </a:r>
          </a:p>
        </p:txBody>
      </p:sp>
    </p:spTree>
    <p:extLst>
      <p:ext uri="{BB962C8B-B14F-4D97-AF65-F5344CB8AC3E}">
        <p14:creationId xmlns:p14="http://schemas.microsoft.com/office/powerpoint/2010/main" val="326856938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6498" name="Rectangle 2"/>
          <p:cNvSpPr>
            <a:spLocks noChangeArrowheads="1"/>
          </p:cNvSpPr>
          <p:nvPr/>
        </p:nvSpPr>
        <p:spPr bwMode="auto">
          <a:xfrm>
            <a:off x="4267200" y="2466996"/>
            <a:ext cx="1581150" cy="3962400"/>
          </a:xfrm>
          <a:prstGeom prst="rect">
            <a:avLst/>
          </a:prstGeom>
          <a:solidFill>
            <a:srgbClr val="3366FF"/>
          </a:solidFill>
          <a:ln w="9525">
            <a:noFill/>
            <a:miter lim="800000"/>
            <a:headEnd/>
            <a:tailEnd/>
          </a:ln>
        </p:spPr>
        <p:txBody>
          <a:bodyPr wrap="none" lIns="0" tIns="0" rIns="0" bIns="0" anchor="ctr"/>
          <a:lstStyle/>
          <a:p>
            <a:pPr algn="r" eaLnBrk="0" hangingPunct="0">
              <a:lnSpc>
                <a:spcPts val="2000"/>
              </a:lnSpc>
              <a:spcBef>
                <a:spcPct val="50000"/>
              </a:spcBef>
            </a:pPr>
            <a:endParaRPr lang="en-US" altLang="en-US" b="1"/>
          </a:p>
        </p:txBody>
      </p:sp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533400" y="2314596"/>
            <a:ext cx="9906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ctr"/>
          <a:lstStyle/>
          <a:p>
            <a:pPr algn="r" eaLnBrk="0" hangingPunct="0">
              <a:lnSpc>
                <a:spcPts val="2000"/>
              </a:lnSpc>
              <a:spcBef>
                <a:spcPct val="50000"/>
              </a:spcBef>
            </a:pPr>
            <a:endParaRPr lang="en-US" altLang="en-US" b="1"/>
          </a:p>
        </p:txBody>
      </p:sp>
      <p:sp>
        <p:nvSpPr>
          <p:cNvPr id="16389" name="Rectangle 5"/>
          <p:cNvSpPr>
            <a:spLocks noChangeArrowheads="1"/>
          </p:cNvSpPr>
          <p:nvPr/>
        </p:nvSpPr>
        <p:spPr bwMode="auto">
          <a:xfrm>
            <a:off x="609600" y="2619396"/>
            <a:ext cx="11430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ctr"/>
          <a:lstStyle/>
          <a:p>
            <a:pPr algn="r" eaLnBrk="0" hangingPunct="0">
              <a:lnSpc>
                <a:spcPts val="2000"/>
              </a:lnSpc>
              <a:spcBef>
                <a:spcPct val="50000"/>
              </a:spcBef>
            </a:pPr>
            <a:endParaRPr lang="en-US" altLang="en-US" b="1"/>
          </a:p>
        </p:txBody>
      </p:sp>
      <p:sp>
        <p:nvSpPr>
          <p:cNvPr id="16390" name="AutoShape 6"/>
          <p:cNvSpPr>
            <a:spLocks noChangeArrowheads="1"/>
          </p:cNvSpPr>
          <p:nvPr/>
        </p:nvSpPr>
        <p:spPr bwMode="auto">
          <a:xfrm>
            <a:off x="533400" y="3228996"/>
            <a:ext cx="381000" cy="228600"/>
          </a:xfrm>
          <a:prstGeom prst="flowChartProcess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ctr"/>
          <a:lstStyle/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endParaRPr lang="nl-NL" altLang="en-US" b="1"/>
          </a:p>
        </p:txBody>
      </p:sp>
      <p:sp>
        <p:nvSpPr>
          <p:cNvPr id="16391" name="Rectangle 7"/>
          <p:cNvSpPr>
            <a:spLocks noChangeArrowheads="1"/>
          </p:cNvSpPr>
          <p:nvPr/>
        </p:nvSpPr>
        <p:spPr bwMode="auto">
          <a:xfrm>
            <a:off x="5029200" y="5817316"/>
            <a:ext cx="70532" cy="2564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/>
              <a:t>t</a:t>
            </a:r>
            <a:endParaRPr lang="en-GB" altLang="en-US" b="1" dirty="0"/>
          </a:p>
        </p:txBody>
      </p:sp>
      <p:sp>
        <p:nvSpPr>
          <p:cNvPr id="16392" name="Rectangle 8"/>
          <p:cNvSpPr>
            <a:spLocks noChangeArrowheads="1"/>
          </p:cNvSpPr>
          <p:nvPr/>
        </p:nvSpPr>
        <p:spPr bwMode="auto">
          <a:xfrm>
            <a:off x="6400800" y="5893516"/>
            <a:ext cx="312586" cy="2564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/>
              <a:t>t+1</a:t>
            </a:r>
            <a:endParaRPr lang="en-GB" altLang="en-US" b="1"/>
          </a:p>
        </p:txBody>
      </p:sp>
      <p:sp>
        <p:nvSpPr>
          <p:cNvPr id="16393" name="Rectangle 9"/>
          <p:cNvSpPr>
            <a:spLocks noChangeArrowheads="1"/>
          </p:cNvSpPr>
          <p:nvPr/>
        </p:nvSpPr>
        <p:spPr bwMode="auto">
          <a:xfrm>
            <a:off x="7848600" y="5893516"/>
            <a:ext cx="312586" cy="2564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/>
              <a:t>t+2</a:t>
            </a:r>
            <a:endParaRPr lang="en-GB" altLang="en-US" b="1"/>
          </a:p>
        </p:txBody>
      </p:sp>
      <p:sp>
        <p:nvSpPr>
          <p:cNvPr id="16395" name="Rectangle 11"/>
          <p:cNvSpPr>
            <a:spLocks noChangeArrowheads="1"/>
          </p:cNvSpPr>
          <p:nvPr/>
        </p:nvSpPr>
        <p:spPr bwMode="auto">
          <a:xfrm>
            <a:off x="1752600" y="5817316"/>
            <a:ext cx="253274" cy="2564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/>
              <a:t>t-2</a:t>
            </a:r>
            <a:endParaRPr lang="en-GB" altLang="en-US" b="1"/>
          </a:p>
        </p:txBody>
      </p:sp>
      <p:sp>
        <p:nvSpPr>
          <p:cNvPr id="16396" name="Rectangle 12"/>
          <p:cNvSpPr>
            <a:spLocks noChangeArrowheads="1"/>
          </p:cNvSpPr>
          <p:nvPr/>
        </p:nvSpPr>
        <p:spPr bwMode="auto">
          <a:xfrm>
            <a:off x="3352800" y="5817316"/>
            <a:ext cx="253274" cy="2564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/>
              <a:t>t-1</a:t>
            </a:r>
            <a:endParaRPr lang="en-GB" altLang="en-US" b="1"/>
          </a:p>
        </p:txBody>
      </p:sp>
      <p:sp>
        <p:nvSpPr>
          <p:cNvPr id="16397" name="Line 13"/>
          <p:cNvSpPr>
            <a:spLocks noChangeShapeType="1"/>
          </p:cNvSpPr>
          <p:nvPr/>
        </p:nvSpPr>
        <p:spPr bwMode="auto">
          <a:xfrm>
            <a:off x="4267200" y="2466996"/>
            <a:ext cx="0" cy="76200"/>
          </a:xfrm>
          <a:prstGeom prst="line">
            <a:avLst/>
          </a:prstGeom>
          <a:noFill/>
          <a:ln w="19050">
            <a:solidFill>
              <a:schemeClr val="accent2"/>
            </a:solidFill>
            <a:round/>
            <a:headEnd/>
            <a:tailEnd/>
          </a:ln>
        </p:spPr>
        <p:txBody>
          <a:bodyPr lIns="0" tIns="0" rIns="0" bIns="0" anchor="b"/>
          <a:lstStyle/>
          <a:p>
            <a:endParaRPr lang="el-GR"/>
          </a:p>
        </p:txBody>
      </p:sp>
      <p:grpSp>
        <p:nvGrpSpPr>
          <p:cNvPr id="2" name="Group 14"/>
          <p:cNvGrpSpPr>
            <a:grpSpLocks/>
          </p:cNvGrpSpPr>
          <p:nvPr/>
        </p:nvGrpSpPr>
        <p:grpSpPr bwMode="auto">
          <a:xfrm>
            <a:off x="228600" y="2730521"/>
            <a:ext cx="5589588" cy="604838"/>
            <a:chOff x="144" y="1318"/>
            <a:chExt cx="3521" cy="381"/>
          </a:xfrm>
        </p:grpSpPr>
        <p:sp>
          <p:nvSpPr>
            <p:cNvPr id="16423" name="Rectangle 15"/>
            <p:cNvSpPr>
              <a:spLocks noChangeArrowheads="1"/>
            </p:cNvSpPr>
            <p:nvPr/>
          </p:nvSpPr>
          <p:spPr bwMode="auto">
            <a:xfrm>
              <a:off x="144" y="1318"/>
              <a:ext cx="528" cy="381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lIns="0" tIns="0" rIns="0" bIns="0" anchor="b">
              <a:spAutoFit/>
            </a:bodyPr>
            <a:lstStyle/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/>
                <a:t>Budget</a:t>
              </a:r>
            </a:p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/>
                <a:t>T-1</a:t>
              </a:r>
              <a:endParaRPr lang="en-GB" altLang="en-US" b="1"/>
            </a:p>
          </p:txBody>
        </p:sp>
        <p:sp>
          <p:nvSpPr>
            <p:cNvPr id="16424" name="AutoShape 16"/>
            <p:cNvSpPr>
              <a:spLocks noChangeArrowheads="1"/>
            </p:cNvSpPr>
            <p:nvPr/>
          </p:nvSpPr>
          <p:spPr bwMode="auto">
            <a:xfrm>
              <a:off x="2735" y="1440"/>
              <a:ext cx="930" cy="236"/>
            </a:xfrm>
            <a:prstGeom prst="flowChartProcess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 anchor="ctr"/>
            <a:lstStyle/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 dirty="0"/>
                <a:t> </a:t>
              </a:r>
              <a:r>
                <a:rPr lang="en-US" altLang="en-US" b="1" dirty="0">
                  <a:solidFill>
                    <a:schemeClr val="bg1"/>
                  </a:solidFill>
                </a:rPr>
                <a:t>Audit </a:t>
              </a:r>
              <a:r>
                <a:rPr lang="en-US" altLang="en-US" b="1" dirty="0" err="1">
                  <a:solidFill>
                    <a:schemeClr val="bg1"/>
                  </a:solidFill>
                </a:rPr>
                <a:t>externe</a:t>
              </a:r>
              <a:endParaRPr lang="en-US" altLang="en-US" b="1" dirty="0">
                <a:solidFill>
                  <a:schemeClr val="bg1"/>
                </a:solidFill>
              </a:endParaRPr>
            </a:p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 dirty="0">
                  <a:solidFill>
                    <a:schemeClr val="bg1"/>
                  </a:solidFill>
                </a:rPr>
                <a:t>Revue des pol</a:t>
              </a:r>
              <a:r>
                <a:rPr lang="en-US" altLang="en-US" b="1" dirty="0"/>
                <a:t>.</a:t>
              </a:r>
              <a:endParaRPr lang="en-GB" altLang="en-US" b="1" dirty="0"/>
            </a:p>
          </p:txBody>
        </p:sp>
        <p:sp>
          <p:nvSpPr>
            <p:cNvPr id="16425" name="AutoShape 17"/>
            <p:cNvSpPr>
              <a:spLocks noChangeArrowheads="1"/>
            </p:cNvSpPr>
            <p:nvPr/>
          </p:nvSpPr>
          <p:spPr bwMode="auto">
            <a:xfrm>
              <a:off x="1743" y="1440"/>
              <a:ext cx="905" cy="231"/>
            </a:xfrm>
            <a:prstGeom prst="flowChartProcess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 anchor="ctr"/>
            <a:lstStyle/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 dirty="0"/>
                <a:t>Execution</a:t>
              </a:r>
            </a:p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 dirty="0" err="1"/>
                <a:t>Compta</a:t>
              </a:r>
              <a:r>
                <a:rPr lang="en-US" altLang="en-US" b="1" dirty="0"/>
                <a:t>. Rapports.</a:t>
              </a:r>
              <a:endParaRPr lang="en-GB" altLang="en-US" b="1" dirty="0"/>
            </a:p>
          </p:txBody>
        </p:sp>
        <p:sp>
          <p:nvSpPr>
            <p:cNvPr id="16426" name="AutoShape 18"/>
            <p:cNvSpPr>
              <a:spLocks noChangeArrowheads="1"/>
            </p:cNvSpPr>
            <p:nvPr/>
          </p:nvSpPr>
          <p:spPr bwMode="auto">
            <a:xfrm>
              <a:off x="751" y="1440"/>
              <a:ext cx="930" cy="236"/>
            </a:xfrm>
            <a:prstGeom prst="flowChartProcess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 anchor="ctr"/>
            <a:lstStyle/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 dirty="0" err="1"/>
                <a:t>Planif</a:t>
              </a:r>
              <a:r>
                <a:rPr lang="en-US" altLang="en-US" b="1" dirty="0"/>
                <a:t> </a:t>
              </a:r>
              <a:r>
                <a:rPr lang="en-US" altLang="en-US" b="1" dirty="0" err="1"/>
                <a:t>strat</a:t>
              </a:r>
              <a:r>
                <a:rPr lang="en-US" altLang="en-US" b="1" dirty="0"/>
                <a:t>. &amp;</a:t>
              </a:r>
            </a:p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 dirty="0" err="1"/>
                <a:t>Prép</a:t>
              </a:r>
              <a:r>
                <a:rPr lang="en-US" altLang="en-US" b="1" dirty="0"/>
                <a:t>. du Budget</a:t>
              </a:r>
              <a:endParaRPr lang="en-GB" altLang="en-US" b="1" dirty="0"/>
            </a:p>
          </p:txBody>
        </p:sp>
      </p:grpSp>
      <p:sp>
        <p:nvSpPr>
          <p:cNvPr id="16399" name="Line 19"/>
          <p:cNvSpPr>
            <a:spLocks noChangeShapeType="1"/>
          </p:cNvSpPr>
          <p:nvPr/>
        </p:nvSpPr>
        <p:spPr bwMode="auto">
          <a:xfrm>
            <a:off x="2667000" y="2162196"/>
            <a:ext cx="0" cy="4267200"/>
          </a:xfrm>
          <a:prstGeom prst="line">
            <a:avLst/>
          </a:prstGeom>
          <a:noFill/>
          <a:ln w="9525">
            <a:solidFill>
              <a:schemeClr val="tx1"/>
            </a:solidFill>
            <a:prstDash val="sysDot"/>
            <a:round/>
            <a:headEnd/>
            <a:tailEnd/>
          </a:ln>
        </p:spPr>
        <p:txBody>
          <a:bodyPr lIns="0" tIns="0" rIns="0" bIns="0" anchor="b"/>
          <a:lstStyle/>
          <a:p>
            <a:endParaRPr lang="el-GR"/>
          </a:p>
        </p:txBody>
      </p:sp>
      <p:sp>
        <p:nvSpPr>
          <p:cNvPr id="16400" name="Line 20"/>
          <p:cNvSpPr>
            <a:spLocks noChangeShapeType="1"/>
          </p:cNvSpPr>
          <p:nvPr/>
        </p:nvSpPr>
        <p:spPr bwMode="auto">
          <a:xfrm>
            <a:off x="4267200" y="2162196"/>
            <a:ext cx="0" cy="4267200"/>
          </a:xfrm>
          <a:prstGeom prst="line">
            <a:avLst/>
          </a:prstGeom>
          <a:noFill/>
          <a:ln w="9525">
            <a:solidFill>
              <a:schemeClr val="tx1"/>
            </a:solidFill>
            <a:prstDash val="sysDot"/>
            <a:round/>
            <a:headEnd/>
            <a:tailEnd/>
          </a:ln>
        </p:spPr>
        <p:txBody>
          <a:bodyPr lIns="0" tIns="0" rIns="0" bIns="0" anchor="b"/>
          <a:lstStyle/>
          <a:p>
            <a:endParaRPr lang="el-GR"/>
          </a:p>
        </p:txBody>
      </p:sp>
      <p:sp>
        <p:nvSpPr>
          <p:cNvPr id="16401" name="Line 21"/>
          <p:cNvSpPr>
            <a:spLocks noChangeShapeType="1"/>
          </p:cNvSpPr>
          <p:nvPr/>
        </p:nvSpPr>
        <p:spPr bwMode="auto">
          <a:xfrm>
            <a:off x="5867400" y="2162196"/>
            <a:ext cx="0" cy="4267200"/>
          </a:xfrm>
          <a:prstGeom prst="line">
            <a:avLst/>
          </a:prstGeom>
          <a:noFill/>
          <a:ln w="9525">
            <a:solidFill>
              <a:schemeClr val="tx1"/>
            </a:solidFill>
            <a:prstDash val="sysDot"/>
            <a:round/>
            <a:headEnd/>
            <a:tailEnd/>
          </a:ln>
        </p:spPr>
        <p:txBody>
          <a:bodyPr lIns="0" tIns="0" rIns="0" bIns="0" anchor="b"/>
          <a:lstStyle/>
          <a:p>
            <a:endParaRPr lang="el-GR"/>
          </a:p>
        </p:txBody>
      </p:sp>
      <p:sp>
        <p:nvSpPr>
          <p:cNvPr id="16402" name="Line 22"/>
          <p:cNvSpPr>
            <a:spLocks noChangeShapeType="1"/>
          </p:cNvSpPr>
          <p:nvPr/>
        </p:nvSpPr>
        <p:spPr bwMode="auto">
          <a:xfrm>
            <a:off x="7467600" y="2162196"/>
            <a:ext cx="0" cy="4267200"/>
          </a:xfrm>
          <a:prstGeom prst="line">
            <a:avLst/>
          </a:prstGeom>
          <a:noFill/>
          <a:ln w="9525">
            <a:solidFill>
              <a:srgbClr val="FF0000"/>
            </a:solidFill>
            <a:prstDash val="sysDot"/>
            <a:round/>
            <a:headEnd/>
            <a:tailEnd/>
          </a:ln>
        </p:spPr>
        <p:txBody>
          <a:bodyPr lIns="0" tIns="0" rIns="0" bIns="0" anchor="b"/>
          <a:lstStyle/>
          <a:p>
            <a:endParaRPr lang="el-GR"/>
          </a:p>
        </p:txBody>
      </p:sp>
      <p:sp>
        <p:nvSpPr>
          <p:cNvPr id="16403" name="Line 23"/>
          <p:cNvSpPr>
            <a:spLocks noChangeShapeType="1"/>
          </p:cNvSpPr>
          <p:nvPr/>
        </p:nvSpPr>
        <p:spPr bwMode="auto">
          <a:xfrm>
            <a:off x="1219200" y="3609996"/>
            <a:ext cx="4648200" cy="0"/>
          </a:xfrm>
          <a:prstGeom prst="line">
            <a:avLst/>
          </a:prstGeom>
          <a:noFill/>
          <a:ln w="19050">
            <a:solidFill>
              <a:srgbClr val="DBE0E7"/>
            </a:solidFill>
            <a:round/>
            <a:headEnd/>
            <a:tailEnd/>
          </a:ln>
        </p:spPr>
        <p:txBody>
          <a:bodyPr lIns="0" tIns="0" rIns="0" bIns="0" anchor="b"/>
          <a:lstStyle/>
          <a:p>
            <a:endParaRPr lang="el-GR"/>
          </a:p>
        </p:txBody>
      </p:sp>
      <p:sp>
        <p:nvSpPr>
          <p:cNvPr id="16404" name="Line 24"/>
          <p:cNvSpPr>
            <a:spLocks noChangeShapeType="1"/>
          </p:cNvSpPr>
          <p:nvPr/>
        </p:nvSpPr>
        <p:spPr bwMode="auto">
          <a:xfrm>
            <a:off x="5867400" y="3609996"/>
            <a:ext cx="3048000" cy="0"/>
          </a:xfrm>
          <a:prstGeom prst="line">
            <a:avLst/>
          </a:prstGeom>
          <a:noFill/>
          <a:ln w="19050">
            <a:solidFill>
              <a:schemeClr val="tx1"/>
            </a:solidFill>
            <a:prstDash val="sysDot"/>
            <a:round/>
            <a:headEnd/>
            <a:tailEnd/>
          </a:ln>
        </p:spPr>
        <p:txBody>
          <a:bodyPr lIns="0" tIns="0" rIns="0" bIns="0" anchor="b"/>
          <a:lstStyle/>
          <a:p>
            <a:endParaRPr lang="el-GR"/>
          </a:p>
        </p:txBody>
      </p:sp>
      <p:grpSp>
        <p:nvGrpSpPr>
          <p:cNvPr id="3" name="Group 25"/>
          <p:cNvGrpSpPr>
            <a:grpSpLocks/>
          </p:cNvGrpSpPr>
          <p:nvPr/>
        </p:nvGrpSpPr>
        <p:grpSpPr bwMode="auto">
          <a:xfrm>
            <a:off x="228600" y="4940321"/>
            <a:ext cx="8686800" cy="803275"/>
            <a:chOff x="144" y="2710"/>
            <a:chExt cx="5472" cy="506"/>
          </a:xfrm>
        </p:grpSpPr>
        <p:sp>
          <p:nvSpPr>
            <p:cNvPr id="16417" name="Rectangle 26"/>
            <p:cNvSpPr>
              <a:spLocks noChangeArrowheads="1"/>
            </p:cNvSpPr>
            <p:nvPr/>
          </p:nvSpPr>
          <p:spPr bwMode="auto">
            <a:xfrm>
              <a:off x="144" y="2710"/>
              <a:ext cx="528" cy="381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lIns="0" tIns="0" rIns="0" bIns="0" anchor="b">
              <a:spAutoFit/>
            </a:bodyPr>
            <a:lstStyle/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/>
                <a:t>Budget</a:t>
              </a:r>
            </a:p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/>
                <a:t>T+1</a:t>
              </a:r>
              <a:endParaRPr lang="en-GB" altLang="en-US" b="1"/>
            </a:p>
          </p:txBody>
        </p:sp>
        <p:sp>
          <p:nvSpPr>
            <p:cNvPr id="16421" name="Line 30"/>
            <p:cNvSpPr>
              <a:spLocks noChangeShapeType="1"/>
            </p:cNvSpPr>
            <p:nvPr/>
          </p:nvSpPr>
          <p:spPr bwMode="auto">
            <a:xfrm>
              <a:off x="2688" y="3216"/>
              <a:ext cx="2928" cy="0"/>
            </a:xfrm>
            <a:prstGeom prst="line">
              <a:avLst/>
            </a:prstGeom>
            <a:noFill/>
            <a:ln w="19050">
              <a:solidFill>
                <a:srgbClr val="DBE0E7"/>
              </a:solidFill>
              <a:round/>
              <a:headEnd/>
              <a:tailEnd/>
            </a:ln>
          </p:spPr>
          <p:txBody>
            <a:bodyPr lIns="0" tIns="0" rIns="0" bIns="0" anchor="b"/>
            <a:lstStyle/>
            <a:p>
              <a:endParaRPr lang="el-GR"/>
            </a:p>
          </p:txBody>
        </p:sp>
        <p:sp>
          <p:nvSpPr>
            <p:cNvPr id="16422" name="Line 31"/>
            <p:cNvSpPr>
              <a:spLocks noChangeShapeType="1"/>
            </p:cNvSpPr>
            <p:nvPr/>
          </p:nvSpPr>
          <p:spPr bwMode="auto">
            <a:xfrm>
              <a:off x="768" y="3216"/>
              <a:ext cx="1920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prstDash val="sysDot"/>
              <a:round/>
              <a:headEnd/>
              <a:tailEnd/>
            </a:ln>
          </p:spPr>
          <p:txBody>
            <a:bodyPr lIns="0" tIns="0" rIns="0" bIns="0" anchor="b"/>
            <a:lstStyle/>
            <a:p>
              <a:endParaRPr lang="el-GR"/>
            </a:p>
          </p:txBody>
        </p:sp>
      </p:grpSp>
      <p:grpSp>
        <p:nvGrpSpPr>
          <p:cNvPr id="16406" name="Group 32"/>
          <p:cNvGrpSpPr>
            <a:grpSpLocks/>
          </p:cNvGrpSpPr>
          <p:nvPr/>
        </p:nvGrpSpPr>
        <p:grpSpPr bwMode="auto">
          <a:xfrm>
            <a:off x="228600" y="3905271"/>
            <a:ext cx="8610600" cy="847725"/>
            <a:chOff x="144" y="2058"/>
            <a:chExt cx="5424" cy="534"/>
          </a:xfrm>
        </p:grpSpPr>
        <p:sp>
          <p:nvSpPr>
            <p:cNvPr id="16409" name="AutoShape 33"/>
            <p:cNvSpPr>
              <a:spLocks noChangeArrowheads="1"/>
            </p:cNvSpPr>
            <p:nvPr/>
          </p:nvSpPr>
          <p:spPr bwMode="auto">
            <a:xfrm>
              <a:off x="336" y="2304"/>
              <a:ext cx="240" cy="144"/>
            </a:xfrm>
            <a:prstGeom prst="flowChartProcess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 anchor="ctr"/>
            <a:lstStyle/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endParaRPr lang="nl-NL" altLang="en-US" b="1"/>
            </a:p>
          </p:txBody>
        </p:sp>
        <p:sp>
          <p:nvSpPr>
            <p:cNvPr id="16410" name="Rectangle 34"/>
            <p:cNvSpPr>
              <a:spLocks noChangeArrowheads="1"/>
            </p:cNvSpPr>
            <p:nvPr/>
          </p:nvSpPr>
          <p:spPr bwMode="auto">
            <a:xfrm>
              <a:off x="144" y="2058"/>
              <a:ext cx="528" cy="361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lIns="0" tIns="0" rIns="0" bIns="0" anchor="b">
              <a:spAutoFit/>
            </a:bodyPr>
            <a:lstStyle/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/>
                <a:t>Budget</a:t>
              </a:r>
            </a:p>
            <a:p>
              <a:pPr algn="ctr" eaLnBrk="0" hangingPunct="0">
                <a:lnSpc>
                  <a:spcPts val="2000"/>
                </a:lnSpc>
                <a:spcBef>
                  <a:spcPct val="50000"/>
                </a:spcBef>
              </a:pPr>
              <a:r>
                <a:rPr lang="en-US" altLang="en-US" b="1"/>
                <a:t>T</a:t>
              </a:r>
              <a:endParaRPr lang="en-GB" altLang="en-US" b="1"/>
            </a:p>
          </p:txBody>
        </p:sp>
        <p:sp>
          <p:nvSpPr>
            <p:cNvPr id="16414" name="Line 38"/>
            <p:cNvSpPr>
              <a:spLocks noChangeShapeType="1"/>
            </p:cNvSpPr>
            <p:nvPr/>
          </p:nvSpPr>
          <p:spPr bwMode="auto">
            <a:xfrm>
              <a:off x="1680" y="2592"/>
              <a:ext cx="3024" cy="0"/>
            </a:xfrm>
            <a:prstGeom prst="line">
              <a:avLst/>
            </a:prstGeom>
            <a:noFill/>
            <a:ln w="19050">
              <a:solidFill>
                <a:srgbClr val="DBE0E7"/>
              </a:solidFill>
              <a:round/>
              <a:headEnd/>
              <a:tailEnd/>
            </a:ln>
          </p:spPr>
          <p:txBody>
            <a:bodyPr lIns="0" tIns="0" rIns="0" bIns="0" anchor="b"/>
            <a:lstStyle/>
            <a:p>
              <a:endParaRPr lang="el-GR"/>
            </a:p>
          </p:txBody>
        </p:sp>
        <p:sp>
          <p:nvSpPr>
            <p:cNvPr id="16415" name="Line 39"/>
            <p:cNvSpPr>
              <a:spLocks noChangeShapeType="1"/>
            </p:cNvSpPr>
            <p:nvPr/>
          </p:nvSpPr>
          <p:spPr bwMode="auto">
            <a:xfrm>
              <a:off x="720" y="2592"/>
              <a:ext cx="960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prstDash val="sysDot"/>
              <a:round/>
              <a:headEnd/>
              <a:tailEnd/>
            </a:ln>
          </p:spPr>
          <p:txBody>
            <a:bodyPr lIns="0" tIns="0" rIns="0" bIns="0" anchor="b"/>
            <a:lstStyle/>
            <a:p>
              <a:endParaRPr lang="el-GR"/>
            </a:p>
          </p:txBody>
        </p:sp>
        <p:sp>
          <p:nvSpPr>
            <p:cNvPr id="16416" name="Line 40"/>
            <p:cNvSpPr>
              <a:spLocks noChangeShapeType="1"/>
            </p:cNvSpPr>
            <p:nvPr/>
          </p:nvSpPr>
          <p:spPr bwMode="auto">
            <a:xfrm>
              <a:off x="4704" y="2592"/>
              <a:ext cx="864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prstDash val="sysDot"/>
              <a:round/>
              <a:headEnd/>
              <a:tailEnd/>
            </a:ln>
          </p:spPr>
          <p:txBody>
            <a:bodyPr lIns="0" tIns="0" rIns="0" bIns="0" anchor="b"/>
            <a:lstStyle/>
            <a:p>
              <a:endParaRPr lang="el-GR"/>
            </a:p>
          </p:txBody>
        </p:sp>
      </p:grpSp>
      <p:sp>
        <p:nvSpPr>
          <p:cNvPr id="16407" name="Line 41"/>
          <p:cNvSpPr>
            <a:spLocks noChangeShapeType="1"/>
          </p:cNvSpPr>
          <p:nvPr/>
        </p:nvSpPr>
        <p:spPr bwMode="auto">
          <a:xfrm>
            <a:off x="1219200" y="2466996"/>
            <a:ext cx="7696200" cy="0"/>
          </a:xfrm>
          <a:prstGeom prst="line">
            <a:avLst/>
          </a:prstGeom>
          <a:noFill/>
          <a:ln w="19050">
            <a:solidFill>
              <a:srgbClr val="DBE0E7"/>
            </a:solidFill>
            <a:round/>
            <a:headEnd/>
            <a:tailEnd/>
          </a:ln>
        </p:spPr>
        <p:txBody>
          <a:bodyPr lIns="0" tIns="0" rIns="0" bIns="0" anchor="b"/>
          <a:lstStyle/>
          <a:p>
            <a:endParaRPr lang="el-GR"/>
          </a:p>
        </p:txBody>
      </p:sp>
      <p:sp>
        <p:nvSpPr>
          <p:cNvPr id="16408" name="Line 42"/>
          <p:cNvSpPr>
            <a:spLocks noChangeShapeType="1"/>
          </p:cNvSpPr>
          <p:nvPr/>
        </p:nvSpPr>
        <p:spPr bwMode="auto">
          <a:xfrm>
            <a:off x="1219200" y="2162196"/>
            <a:ext cx="0" cy="4267200"/>
          </a:xfrm>
          <a:prstGeom prst="line">
            <a:avLst/>
          </a:prstGeom>
          <a:noFill/>
          <a:ln w="9525">
            <a:solidFill>
              <a:schemeClr val="tx1"/>
            </a:solidFill>
            <a:prstDash val="sysDot"/>
            <a:round/>
            <a:headEnd/>
            <a:tailEnd/>
          </a:ln>
        </p:spPr>
        <p:txBody>
          <a:bodyPr lIns="0" tIns="0" rIns="0" bIns="0" anchor="b"/>
          <a:lstStyle/>
          <a:p>
            <a:endParaRPr lang="el-GR"/>
          </a:p>
        </p:txBody>
      </p:sp>
      <p:sp>
        <p:nvSpPr>
          <p:cNvPr id="43" name="Rectangle 2"/>
          <p:cNvSpPr>
            <a:spLocks noChangeArrowheads="1"/>
          </p:cNvSpPr>
          <p:nvPr/>
        </p:nvSpPr>
        <p:spPr bwMode="auto">
          <a:xfrm>
            <a:off x="1381148" y="1319202"/>
            <a:ext cx="6477000" cy="609600"/>
          </a:xfrm>
          <a:prstGeom prst="rect">
            <a:avLst/>
          </a:prstGeom>
          <a:noFill/>
          <a:ln>
            <a:noFill/>
          </a:ln>
        </p:spPr>
        <p:txBody>
          <a:bodyPr lIns="92075" tIns="46038" rIns="92075" bIns="46038"/>
          <a:lstStyle/>
          <a:p>
            <a:pPr algn="ctr" eaLnBrk="0" hangingPunct="0">
              <a:defRPr/>
            </a:pPr>
            <a:r>
              <a:rPr kumimoji="1" lang="en-GB" sz="3400" b="1" dirty="0"/>
              <a:t> Message clef</a:t>
            </a:r>
            <a:endParaRPr lang="en-GB" sz="3200" b="1" dirty="0">
              <a:latin typeface="+mj-lt"/>
              <a:ea typeface="+mj-ea"/>
              <a:cs typeface="+mj-cs"/>
            </a:endParaRPr>
          </a:p>
        </p:txBody>
      </p:sp>
      <p:sp>
        <p:nvSpPr>
          <p:cNvPr id="44" name="AutoShape 18"/>
          <p:cNvSpPr>
            <a:spLocks noChangeArrowheads="1"/>
          </p:cNvSpPr>
          <p:nvPr/>
        </p:nvSpPr>
        <p:spPr bwMode="auto">
          <a:xfrm>
            <a:off x="2709431" y="3921146"/>
            <a:ext cx="1476375" cy="374650"/>
          </a:xfrm>
          <a:prstGeom prst="flowChartProcess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ctr"/>
          <a:lstStyle/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 err="1"/>
              <a:t>Planif</a:t>
            </a:r>
            <a:r>
              <a:rPr lang="en-US" altLang="en-US" b="1" dirty="0"/>
              <a:t> </a:t>
            </a:r>
            <a:r>
              <a:rPr lang="en-US" altLang="en-US" b="1" dirty="0" err="1"/>
              <a:t>strat</a:t>
            </a:r>
            <a:r>
              <a:rPr lang="en-US" altLang="en-US" b="1" dirty="0"/>
              <a:t>. &amp;</a:t>
            </a:r>
          </a:p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 err="1"/>
              <a:t>Prép</a:t>
            </a:r>
            <a:r>
              <a:rPr lang="en-US" altLang="en-US" b="1" dirty="0"/>
              <a:t>. du Budget</a:t>
            </a:r>
            <a:endParaRPr lang="en-GB" altLang="en-US" b="1" dirty="0"/>
          </a:p>
        </p:txBody>
      </p:sp>
      <p:sp>
        <p:nvSpPr>
          <p:cNvPr id="45" name="AutoShape 18"/>
          <p:cNvSpPr>
            <a:spLocks noChangeArrowheads="1"/>
          </p:cNvSpPr>
          <p:nvPr/>
        </p:nvSpPr>
        <p:spPr bwMode="auto">
          <a:xfrm>
            <a:off x="4319588" y="5071960"/>
            <a:ext cx="1476375" cy="374650"/>
          </a:xfrm>
          <a:prstGeom prst="flowChartProcess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ctr"/>
          <a:lstStyle/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 err="1">
                <a:solidFill>
                  <a:schemeClr val="bg1"/>
                </a:solidFill>
              </a:rPr>
              <a:t>Planif</a:t>
            </a:r>
            <a:r>
              <a:rPr lang="en-US" altLang="en-US" b="1" dirty="0">
                <a:solidFill>
                  <a:schemeClr val="bg1"/>
                </a:solidFill>
              </a:rPr>
              <a:t> </a:t>
            </a:r>
            <a:r>
              <a:rPr lang="en-US" altLang="en-US" b="1" dirty="0" err="1">
                <a:solidFill>
                  <a:schemeClr val="bg1"/>
                </a:solidFill>
              </a:rPr>
              <a:t>strat</a:t>
            </a:r>
            <a:r>
              <a:rPr lang="en-US" altLang="en-US" b="1" dirty="0">
                <a:solidFill>
                  <a:schemeClr val="bg1"/>
                </a:solidFill>
              </a:rPr>
              <a:t>. &amp;</a:t>
            </a:r>
          </a:p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 err="1">
                <a:solidFill>
                  <a:schemeClr val="bg1"/>
                </a:solidFill>
              </a:rPr>
              <a:t>Prép</a:t>
            </a:r>
            <a:r>
              <a:rPr lang="en-US" altLang="en-US" b="1" dirty="0">
                <a:solidFill>
                  <a:schemeClr val="bg1"/>
                </a:solidFill>
              </a:rPr>
              <a:t>. du Budget</a:t>
            </a:r>
            <a:endParaRPr lang="en-GB" altLang="en-US" b="1" dirty="0">
              <a:solidFill>
                <a:schemeClr val="bg1"/>
              </a:solidFill>
            </a:endParaRPr>
          </a:p>
        </p:txBody>
      </p:sp>
      <p:sp>
        <p:nvSpPr>
          <p:cNvPr id="46" name="AutoShape 17"/>
          <p:cNvSpPr>
            <a:spLocks noChangeArrowheads="1"/>
          </p:cNvSpPr>
          <p:nvPr/>
        </p:nvSpPr>
        <p:spPr bwMode="auto">
          <a:xfrm>
            <a:off x="4361544" y="3921146"/>
            <a:ext cx="1476375" cy="374650"/>
          </a:xfrm>
          <a:prstGeom prst="flowChartProcess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ctr"/>
          <a:lstStyle/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>
                <a:solidFill>
                  <a:schemeClr val="bg1"/>
                </a:solidFill>
              </a:rPr>
              <a:t>Execution</a:t>
            </a:r>
          </a:p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 err="1">
                <a:solidFill>
                  <a:schemeClr val="bg1"/>
                </a:solidFill>
              </a:rPr>
              <a:t>Compta</a:t>
            </a:r>
            <a:r>
              <a:rPr lang="en-US" altLang="en-US" b="1" dirty="0">
                <a:solidFill>
                  <a:schemeClr val="bg1"/>
                </a:solidFill>
              </a:rPr>
              <a:t>. Rapports.</a:t>
            </a:r>
            <a:endParaRPr lang="en-GB" altLang="en-US" b="1" dirty="0">
              <a:solidFill>
                <a:schemeClr val="bg1"/>
              </a:solidFill>
            </a:endParaRPr>
          </a:p>
        </p:txBody>
      </p:sp>
      <p:sp>
        <p:nvSpPr>
          <p:cNvPr id="47" name="AutoShape 17"/>
          <p:cNvSpPr>
            <a:spLocks noChangeArrowheads="1"/>
          </p:cNvSpPr>
          <p:nvPr/>
        </p:nvSpPr>
        <p:spPr bwMode="auto">
          <a:xfrm>
            <a:off x="5994256" y="5043074"/>
            <a:ext cx="1476375" cy="374650"/>
          </a:xfrm>
          <a:prstGeom prst="flowChartProcess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ctr"/>
          <a:lstStyle/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/>
              <a:t>Execution</a:t>
            </a:r>
          </a:p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 err="1"/>
              <a:t>Compta</a:t>
            </a:r>
            <a:r>
              <a:rPr lang="en-US" altLang="en-US" b="1" dirty="0"/>
              <a:t>. Rapports.</a:t>
            </a:r>
            <a:endParaRPr lang="en-GB" altLang="en-US" b="1" dirty="0"/>
          </a:p>
        </p:txBody>
      </p:sp>
      <p:sp>
        <p:nvSpPr>
          <p:cNvPr id="48" name="AutoShape 16"/>
          <p:cNvSpPr>
            <a:spLocks noChangeArrowheads="1"/>
          </p:cNvSpPr>
          <p:nvPr/>
        </p:nvSpPr>
        <p:spPr bwMode="auto">
          <a:xfrm>
            <a:off x="6046934" y="4059383"/>
            <a:ext cx="1476375" cy="374650"/>
          </a:xfrm>
          <a:prstGeom prst="flowChartProcess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ctr"/>
          <a:lstStyle/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/>
              <a:t> Audit </a:t>
            </a:r>
            <a:r>
              <a:rPr lang="en-US" altLang="en-US" b="1" dirty="0" err="1"/>
              <a:t>externe</a:t>
            </a:r>
            <a:endParaRPr lang="en-US" altLang="en-US" b="1" dirty="0"/>
          </a:p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/>
              <a:t>Revue des pol.</a:t>
            </a:r>
            <a:endParaRPr lang="en-GB" altLang="en-US" b="1" dirty="0"/>
          </a:p>
        </p:txBody>
      </p:sp>
      <p:sp>
        <p:nvSpPr>
          <p:cNvPr id="49" name="AutoShape 16"/>
          <p:cNvSpPr>
            <a:spLocks noChangeArrowheads="1"/>
          </p:cNvSpPr>
          <p:nvPr/>
        </p:nvSpPr>
        <p:spPr bwMode="auto">
          <a:xfrm>
            <a:off x="7531388" y="5018685"/>
            <a:ext cx="1476375" cy="374650"/>
          </a:xfrm>
          <a:prstGeom prst="flowChartProcess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ctr"/>
          <a:lstStyle/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/>
              <a:t> Audit </a:t>
            </a:r>
            <a:r>
              <a:rPr lang="en-US" altLang="en-US" b="1" dirty="0" err="1"/>
              <a:t>externe</a:t>
            </a:r>
            <a:endParaRPr lang="en-US" altLang="en-US" b="1" dirty="0"/>
          </a:p>
          <a:p>
            <a:pPr algn="ctr" eaLnBrk="0" hangingPunct="0">
              <a:lnSpc>
                <a:spcPts val="2000"/>
              </a:lnSpc>
              <a:spcBef>
                <a:spcPct val="50000"/>
              </a:spcBef>
            </a:pPr>
            <a:r>
              <a:rPr lang="en-US" altLang="en-US" b="1" dirty="0"/>
              <a:t>Revue des pol.</a:t>
            </a:r>
            <a:endParaRPr lang="en-GB" altLang="en-US" b="1" dirty="0"/>
          </a:p>
        </p:txBody>
      </p:sp>
      <p:sp>
        <p:nvSpPr>
          <p:cNvPr id="42" name="Right Arrow 41"/>
          <p:cNvSpPr>
            <a:spLocks noChangeArrowheads="1"/>
          </p:cNvSpPr>
          <p:nvPr/>
        </p:nvSpPr>
        <p:spPr bwMode="auto">
          <a:xfrm>
            <a:off x="1230536" y="1248574"/>
            <a:ext cx="1584325" cy="720725"/>
          </a:xfrm>
          <a:prstGeom prst="rightArrow">
            <a:avLst>
              <a:gd name="adj1" fmla="val 50000"/>
              <a:gd name="adj2" fmla="val 49959"/>
            </a:avLst>
          </a:prstGeom>
          <a:solidFill>
            <a:srgbClr val="FFC000"/>
          </a:solidFill>
          <a:ln w="9525" algn="ctr">
            <a:noFill/>
            <a:round/>
            <a:headEnd/>
            <a:tailEnd/>
          </a:ln>
        </p:spPr>
        <p:txBody>
          <a:bodyPr anchor="ctr"/>
          <a:lstStyle>
            <a:defPPr>
              <a:defRPr lang="en-GB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9pPr>
          </a:lstStyle>
          <a:p>
            <a:pPr marL="3175"/>
            <a:endParaRPr lang="en-US"/>
          </a:p>
        </p:txBody>
      </p:sp>
      <p:sp>
        <p:nvSpPr>
          <p:cNvPr id="50" name="Right Arrow 49"/>
          <p:cNvSpPr>
            <a:spLocks noChangeArrowheads="1"/>
          </p:cNvSpPr>
          <p:nvPr/>
        </p:nvSpPr>
        <p:spPr bwMode="auto">
          <a:xfrm rot="10800000">
            <a:off x="6560093" y="1240870"/>
            <a:ext cx="1584325" cy="720725"/>
          </a:xfrm>
          <a:prstGeom prst="rightArrow">
            <a:avLst>
              <a:gd name="adj1" fmla="val 50000"/>
              <a:gd name="adj2" fmla="val 49959"/>
            </a:avLst>
          </a:prstGeom>
          <a:solidFill>
            <a:srgbClr val="FFC000"/>
          </a:solidFill>
          <a:ln w="9525" algn="ctr">
            <a:noFill/>
            <a:round/>
            <a:headEnd/>
            <a:tailEnd/>
          </a:ln>
        </p:spPr>
        <p:txBody>
          <a:bodyPr anchor="ctr"/>
          <a:lstStyle>
            <a:defPPr>
              <a:defRPr lang="en-GB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rgbClr val="0F5494"/>
                </a:solidFill>
                <a:latin typeface="Verdana" pitchFamily="34" charset="0"/>
                <a:ea typeface="+mn-ea"/>
                <a:cs typeface="+mn-cs"/>
              </a:defRPr>
            </a:lvl9pPr>
          </a:lstStyle>
          <a:p>
            <a:pPr marL="3175"/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64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7464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464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46498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3124200" y="6245225"/>
            <a:ext cx="2895600" cy="476250"/>
          </a:xfrm>
          <a:noFill/>
          <a:ln w="12700" cap="sq">
            <a:headEnd type="none" w="sm" len="sm"/>
            <a:tailEnd type="none" w="sm" len="sm"/>
          </a:ln>
        </p:spPr>
        <p:txBody>
          <a:bodyPr/>
          <a:lstStyle/>
          <a:p>
            <a:pPr algn="ctr" eaLnBrk="0" hangingPunct="0"/>
            <a:fld id="{07CAFFDD-EBED-4A96-ACE5-6F19C15F2A03}" type="slidenum">
              <a:rPr lang="en-GB" altLang="en-US" sz="1200" smtClean="0"/>
              <a:pPr algn="ctr" eaLnBrk="0" hangingPunct="0"/>
              <a:t>2</a:t>
            </a:fld>
            <a:endParaRPr lang="en-GB" altLang="en-US" sz="1200"/>
          </a:p>
        </p:txBody>
      </p:sp>
      <p:sp>
        <p:nvSpPr>
          <p:cNvPr id="7171" name="Rectangle 2"/>
          <p:cNvSpPr>
            <a:spLocks noChangeArrowheads="1"/>
          </p:cNvSpPr>
          <p:nvPr/>
        </p:nvSpPr>
        <p:spPr bwMode="auto">
          <a:xfrm>
            <a:off x="571472" y="1390640"/>
            <a:ext cx="8305800" cy="609600"/>
          </a:xfrm>
          <a:prstGeom prst="rect">
            <a:avLst/>
          </a:prstGeom>
          <a:noFill/>
          <a:ln>
            <a:noFill/>
          </a:ln>
        </p:spPr>
        <p:txBody>
          <a:bodyPr lIns="92075" tIns="46038" rIns="92075" bIns="46038"/>
          <a:lstStyle/>
          <a:p>
            <a:pPr eaLnBrk="0" hangingPunct="0">
              <a:defRPr/>
            </a:pPr>
            <a:r>
              <a:rPr lang="fr-FR" sz="3200" b="1" dirty="0">
                <a:latin typeface="+mj-lt"/>
                <a:ea typeface="+mj-ea"/>
                <a:cs typeface="+mj-cs"/>
              </a:rPr>
              <a:t>Les phases du cycle budgétaire</a:t>
            </a:r>
          </a:p>
        </p:txBody>
      </p:sp>
      <p:sp>
        <p:nvSpPr>
          <p:cNvPr id="6148" name="Rectangle 53"/>
          <p:cNvSpPr>
            <a:spLocks noChangeArrowheads="1"/>
          </p:cNvSpPr>
          <p:nvPr/>
        </p:nvSpPr>
        <p:spPr bwMode="auto">
          <a:xfrm>
            <a:off x="642910" y="2357430"/>
            <a:ext cx="2943220" cy="838200"/>
          </a:xfrm>
          <a:prstGeom prst="rect">
            <a:avLst/>
          </a:prstGeom>
          <a:solidFill>
            <a:srgbClr val="DBE0E7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fr-FR" altLang="en-US" sz="2200" b="1" dirty="0"/>
              <a:t>Revue des </a:t>
            </a:r>
          </a:p>
          <a:p>
            <a:pPr algn="ctr"/>
            <a:r>
              <a:rPr lang="fr-FR" altLang="en-US" sz="2200" b="1" dirty="0"/>
              <a:t>politiques</a:t>
            </a:r>
          </a:p>
        </p:txBody>
      </p:sp>
      <p:sp>
        <p:nvSpPr>
          <p:cNvPr id="6149" name="Rectangle 54"/>
          <p:cNvSpPr>
            <a:spLocks noChangeArrowheads="1"/>
          </p:cNvSpPr>
          <p:nvPr/>
        </p:nvSpPr>
        <p:spPr bwMode="auto">
          <a:xfrm>
            <a:off x="3800444" y="2357430"/>
            <a:ext cx="2928958" cy="838200"/>
          </a:xfrm>
          <a:prstGeom prst="rect">
            <a:avLst/>
          </a:prstGeom>
          <a:solidFill>
            <a:srgbClr val="DBE0E7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fr-FR" altLang="en-US" sz="2200" b="1" dirty="0"/>
              <a:t>Exécution </a:t>
            </a:r>
          </a:p>
          <a:p>
            <a:pPr algn="ctr"/>
            <a:r>
              <a:rPr lang="fr-FR" altLang="en-US" sz="2200" b="1" dirty="0"/>
              <a:t>du budget</a:t>
            </a:r>
          </a:p>
        </p:txBody>
      </p:sp>
      <p:sp>
        <p:nvSpPr>
          <p:cNvPr id="6150" name="Rectangle 55"/>
          <p:cNvSpPr>
            <a:spLocks noChangeArrowheads="1"/>
          </p:cNvSpPr>
          <p:nvPr/>
        </p:nvSpPr>
        <p:spPr bwMode="auto">
          <a:xfrm>
            <a:off x="4572000" y="3554993"/>
            <a:ext cx="2895600" cy="838200"/>
          </a:xfrm>
          <a:prstGeom prst="rect">
            <a:avLst/>
          </a:prstGeom>
          <a:solidFill>
            <a:srgbClr val="DBE0E7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fr-FR" altLang="en-US" sz="2200" b="1" dirty="0"/>
              <a:t>Comptabilité et </a:t>
            </a:r>
          </a:p>
          <a:p>
            <a:pPr algn="ctr"/>
            <a:r>
              <a:rPr lang="fr-FR" altLang="en-US" sz="2200" b="1" dirty="0"/>
              <a:t>reporting</a:t>
            </a:r>
          </a:p>
        </p:txBody>
      </p:sp>
      <p:sp>
        <p:nvSpPr>
          <p:cNvPr id="6151" name="Rectangle 56"/>
          <p:cNvSpPr>
            <a:spLocks noChangeArrowheads="1"/>
          </p:cNvSpPr>
          <p:nvPr/>
        </p:nvSpPr>
        <p:spPr bwMode="auto">
          <a:xfrm>
            <a:off x="1357290" y="3519494"/>
            <a:ext cx="2928958" cy="838200"/>
          </a:xfrm>
          <a:prstGeom prst="rect">
            <a:avLst/>
          </a:prstGeom>
          <a:solidFill>
            <a:srgbClr val="DBE0E7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fr-FR" altLang="en-US" sz="2200" b="1" dirty="0"/>
              <a:t>Planification</a:t>
            </a:r>
          </a:p>
          <a:p>
            <a:pPr algn="ctr"/>
            <a:r>
              <a:rPr lang="fr-FR" altLang="en-US" sz="2200" b="1" dirty="0"/>
              <a:t>Programmation</a:t>
            </a:r>
          </a:p>
        </p:txBody>
      </p:sp>
      <p:sp>
        <p:nvSpPr>
          <p:cNvPr id="6152" name="Rectangle 57"/>
          <p:cNvSpPr>
            <a:spLocks noChangeArrowheads="1"/>
          </p:cNvSpPr>
          <p:nvPr/>
        </p:nvSpPr>
        <p:spPr bwMode="auto">
          <a:xfrm>
            <a:off x="5436096" y="4662502"/>
            <a:ext cx="2928958" cy="838200"/>
          </a:xfrm>
          <a:prstGeom prst="rect">
            <a:avLst/>
          </a:prstGeom>
          <a:solidFill>
            <a:srgbClr val="DBE0E7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nl-NL" altLang="en-US" sz="2200" b="1" dirty="0"/>
              <a:t> </a:t>
            </a:r>
            <a:r>
              <a:rPr lang="fr-FR" altLang="en-US" sz="2200" b="1" dirty="0"/>
              <a:t>Audit externe</a:t>
            </a:r>
          </a:p>
        </p:txBody>
      </p:sp>
      <p:sp>
        <p:nvSpPr>
          <p:cNvPr id="6153" name="Rectangle 58"/>
          <p:cNvSpPr>
            <a:spLocks noChangeArrowheads="1"/>
          </p:cNvSpPr>
          <p:nvPr/>
        </p:nvSpPr>
        <p:spPr bwMode="auto">
          <a:xfrm>
            <a:off x="2071670" y="4662502"/>
            <a:ext cx="2928958" cy="838200"/>
          </a:xfrm>
          <a:prstGeom prst="rect">
            <a:avLst/>
          </a:prstGeom>
          <a:solidFill>
            <a:srgbClr val="DBE0E7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fr-FR" altLang="en-US" sz="2200" b="1" dirty="0"/>
              <a:t>Préparation</a:t>
            </a:r>
          </a:p>
          <a:p>
            <a:pPr algn="ctr"/>
            <a:r>
              <a:rPr lang="fr-FR" altLang="en-US" sz="2200" b="1" dirty="0"/>
              <a:t> du budget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Rectangle 2"/>
          <p:cNvSpPr>
            <a:spLocks noChangeArrowheads="1"/>
          </p:cNvSpPr>
          <p:nvPr/>
        </p:nvSpPr>
        <p:spPr bwMode="auto">
          <a:xfrm>
            <a:off x="990600" y="1962152"/>
            <a:ext cx="7397824" cy="110965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/>
          <a:lstStyle/>
          <a:p>
            <a:pPr marL="342900" indent="-342900" eaLnBrk="0" hangingPunct="0">
              <a:tabLst>
                <a:tab pos="1238250" algn="l"/>
              </a:tabLst>
            </a:pPr>
            <a:r>
              <a:rPr kumimoji="1" lang="en-GB" altLang="en-US" sz="2400" dirty="0">
                <a:solidFill>
                  <a:srgbClr val="DBE0E7"/>
                </a:solidFill>
              </a:rPr>
              <a:t>	</a:t>
            </a:r>
            <a:r>
              <a:rPr kumimoji="1" lang="fr-FR" altLang="en-US" sz="2000" i="1" dirty="0"/>
              <a:t>Traduire les politiques économiques et sociales dans un programme d’action à moyen terme, prenant en compte les contraintes financières</a:t>
            </a:r>
          </a:p>
        </p:txBody>
      </p:sp>
      <p:sp>
        <p:nvSpPr>
          <p:cNvPr id="8196" name="Rectangle 3"/>
          <p:cNvSpPr>
            <a:spLocks noChangeArrowheads="1"/>
          </p:cNvSpPr>
          <p:nvPr/>
        </p:nvSpPr>
        <p:spPr bwMode="auto">
          <a:xfrm>
            <a:off x="323528" y="1271220"/>
            <a:ext cx="8064896" cy="701664"/>
          </a:xfrm>
          <a:prstGeom prst="rect">
            <a:avLst/>
          </a:prstGeom>
          <a:noFill/>
          <a:ln>
            <a:noFill/>
          </a:ln>
        </p:spPr>
        <p:txBody>
          <a:bodyPr lIns="92075" tIns="46038" rIns="92075" bIns="46038"/>
          <a:lstStyle/>
          <a:p>
            <a:pPr algn="ctr" eaLnBrk="0" hangingPunct="0">
              <a:defRPr/>
            </a:pPr>
            <a:r>
              <a:rPr lang="en-GB" sz="3200" b="1" dirty="0">
                <a:latin typeface="+mj-lt"/>
                <a:ea typeface="+mj-ea"/>
                <a:cs typeface="+mj-cs"/>
              </a:rPr>
              <a:t>Phase 1. </a:t>
            </a:r>
            <a:r>
              <a:rPr lang="fr-FR" sz="3200" b="1" dirty="0">
                <a:latin typeface="+mj-lt"/>
                <a:ea typeface="+mj-ea"/>
                <a:cs typeface="+mj-cs"/>
              </a:rPr>
              <a:t>Planification stratégique</a:t>
            </a:r>
          </a:p>
        </p:txBody>
      </p:sp>
      <p:sp>
        <p:nvSpPr>
          <p:cNvPr id="7173" name="Text Box 6"/>
          <p:cNvSpPr txBox="1">
            <a:spLocks noChangeArrowheads="1"/>
          </p:cNvSpPr>
          <p:nvPr/>
        </p:nvSpPr>
        <p:spPr bwMode="auto">
          <a:xfrm>
            <a:off x="533400" y="3214686"/>
            <a:ext cx="3505200" cy="338554"/>
          </a:xfrm>
          <a:prstGeom prst="rect">
            <a:avLst/>
          </a:prstGeom>
          <a:solidFill>
            <a:srgbClr val="99CCFF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FR" altLang="en-US" sz="1600" b="1" dirty="0">
                <a:latin typeface="Arial" charset="0"/>
              </a:rPr>
              <a:t>Politique macro-économique</a:t>
            </a:r>
          </a:p>
        </p:txBody>
      </p:sp>
      <p:sp>
        <p:nvSpPr>
          <p:cNvPr id="7174" name="Text Box 7"/>
          <p:cNvSpPr txBox="1">
            <a:spLocks noChangeArrowheads="1"/>
          </p:cNvSpPr>
          <p:nvPr/>
        </p:nvSpPr>
        <p:spPr bwMode="auto">
          <a:xfrm>
            <a:off x="5029200" y="3792536"/>
            <a:ext cx="3733800" cy="338554"/>
          </a:xfrm>
          <a:prstGeom prst="rect">
            <a:avLst/>
          </a:prstGeom>
          <a:solidFill>
            <a:srgbClr val="DBE0E7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FR" altLang="en-US" sz="1600" b="1" dirty="0">
                <a:latin typeface="Arial" charset="0"/>
              </a:rPr>
              <a:t>Stratégie sectorielles</a:t>
            </a:r>
          </a:p>
        </p:txBody>
      </p:sp>
      <p:sp>
        <p:nvSpPr>
          <p:cNvPr id="7175" name="Text Box 8"/>
          <p:cNvSpPr txBox="1">
            <a:spLocks noChangeArrowheads="1"/>
          </p:cNvSpPr>
          <p:nvPr/>
        </p:nvSpPr>
        <p:spPr bwMode="auto">
          <a:xfrm>
            <a:off x="2483768" y="5233586"/>
            <a:ext cx="4017058" cy="338554"/>
          </a:xfrm>
          <a:prstGeom prst="rect">
            <a:avLst/>
          </a:prstGeom>
          <a:solidFill>
            <a:schemeClr val="bg1"/>
          </a:solidFill>
          <a:ln w="76200">
            <a:solidFill>
              <a:schemeClr val="bg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fr-FR" altLang="en-US" sz="1600" b="1" i="1" dirty="0">
                <a:solidFill>
                  <a:srgbClr val="FF0000"/>
                </a:solidFill>
                <a:latin typeface="Arial" charset="0"/>
              </a:rPr>
              <a:t>Priorisation sous contrainte financière</a:t>
            </a:r>
          </a:p>
        </p:txBody>
      </p:sp>
      <p:sp>
        <p:nvSpPr>
          <p:cNvPr id="7176" name="Text Box 9"/>
          <p:cNvSpPr txBox="1">
            <a:spLocks noChangeArrowheads="1"/>
          </p:cNvSpPr>
          <p:nvPr/>
        </p:nvSpPr>
        <p:spPr bwMode="auto">
          <a:xfrm>
            <a:off x="5029200" y="4429132"/>
            <a:ext cx="3733800" cy="584775"/>
          </a:xfrm>
          <a:prstGeom prst="rect">
            <a:avLst/>
          </a:prstGeom>
          <a:solidFill>
            <a:srgbClr val="DBE0E7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FR" altLang="en-US" sz="1600" b="1" dirty="0">
                <a:latin typeface="Arial" charset="0"/>
              </a:rPr>
              <a:t>Chiffrage/évaluation de l’impact budgétaire</a:t>
            </a:r>
          </a:p>
        </p:txBody>
      </p:sp>
      <p:sp>
        <p:nvSpPr>
          <p:cNvPr id="7177" name="Text Box 10"/>
          <p:cNvSpPr txBox="1">
            <a:spLocks noChangeArrowheads="1"/>
          </p:cNvSpPr>
          <p:nvPr/>
        </p:nvSpPr>
        <p:spPr bwMode="auto">
          <a:xfrm>
            <a:off x="533400" y="3792536"/>
            <a:ext cx="3505200" cy="338554"/>
          </a:xfrm>
          <a:prstGeom prst="rect">
            <a:avLst/>
          </a:prstGeom>
          <a:solidFill>
            <a:srgbClr val="99CCFF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FR" altLang="en-US" sz="1600" b="1" dirty="0">
                <a:latin typeface="Arial" charset="0"/>
              </a:rPr>
              <a:t>TOFE prévisionnel</a:t>
            </a:r>
          </a:p>
        </p:txBody>
      </p:sp>
      <p:sp>
        <p:nvSpPr>
          <p:cNvPr id="7178" name="Text Box 11"/>
          <p:cNvSpPr txBox="1">
            <a:spLocks noChangeArrowheads="1"/>
          </p:cNvSpPr>
          <p:nvPr/>
        </p:nvSpPr>
        <p:spPr bwMode="auto">
          <a:xfrm>
            <a:off x="533400" y="4406352"/>
            <a:ext cx="3505200" cy="338554"/>
          </a:xfrm>
          <a:prstGeom prst="rect">
            <a:avLst/>
          </a:prstGeom>
          <a:solidFill>
            <a:srgbClr val="99CCFF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nl-NL" altLang="en-US" sz="1600" b="1" dirty="0">
                <a:latin typeface="Arial" charset="0"/>
              </a:rPr>
              <a:t>Plafonds de </a:t>
            </a:r>
            <a:r>
              <a:rPr lang="fr-FR" altLang="en-US" sz="1600" b="1" dirty="0">
                <a:latin typeface="Arial" charset="0"/>
              </a:rPr>
              <a:t>dépenses</a:t>
            </a:r>
          </a:p>
        </p:txBody>
      </p:sp>
      <p:sp>
        <p:nvSpPr>
          <p:cNvPr id="7180" name="Text Box 14"/>
          <p:cNvSpPr txBox="1">
            <a:spLocks noChangeArrowheads="1"/>
          </p:cNvSpPr>
          <p:nvPr/>
        </p:nvSpPr>
        <p:spPr bwMode="auto">
          <a:xfrm>
            <a:off x="4953016" y="3253087"/>
            <a:ext cx="3733800" cy="338554"/>
          </a:xfrm>
          <a:prstGeom prst="rect">
            <a:avLst/>
          </a:prstGeom>
          <a:solidFill>
            <a:srgbClr val="DBE0E7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FR" altLang="en-US" sz="1600" b="1" dirty="0">
                <a:latin typeface="Arial" charset="0"/>
              </a:rPr>
              <a:t>Plan national de développement</a:t>
            </a:r>
          </a:p>
        </p:txBody>
      </p:sp>
      <p:sp>
        <p:nvSpPr>
          <p:cNvPr id="7183" name="Text Box 17"/>
          <p:cNvSpPr txBox="1">
            <a:spLocks noChangeArrowheads="1"/>
          </p:cNvSpPr>
          <p:nvPr/>
        </p:nvSpPr>
        <p:spPr bwMode="auto">
          <a:xfrm>
            <a:off x="457200" y="5791960"/>
            <a:ext cx="1828800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FR" altLang="en-US" sz="2000" i="1" dirty="0">
                <a:latin typeface="Arial" charset="0"/>
              </a:rPr>
              <a:t>Volet budgétaire</a:t>
            </a:r>
          </a:p>
        </p:txBody>
      </p:sp>
      <p:sp>
        <p:nvSpPr>
          <p:cNvPr id="7184" name="Text Box 18"/>
          <p:cNvSpPr txBox="1">
            <a:spLocks noChangeArrowheads="1"/>
          </p:cNvSpPr>
          <p:nvPr/>
        </p:nvSpPr>
        <p:spPr bwMode="auto">
          <a:xfrm>
            <a:off x="6858016" y="5715016"/>
            <a:ext cx="1828800" cy="8617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fr-FR" altLang="en-US" sz="2000" i="1" dirty="0">
                <a:latin typeface="Arial" charset="0"/>
              </a:rPr>
              <a:t>Volet</a:t>
            </a:r>
          </a:p>
          <a:p>
            <a:pPr algn="ctr">
              <a:spcBef>
                <a:spcPct val="50000"/>
              </a:spcBef>
            </a:pPr>
            <a:r>
              <a:rPr lang="fr-FR" altLang="en-US" sz="2000" i="1" dirty="0">
                <a:latin typeface="Arial" charset="0"/>
              </a:rPr>
              <a:t>Planification</a:t>
            </a:r>
          </a:p>
        </p:txBody>
      </p:sp>
      <p:sp>
        <p:nvSpPr>
          <p:cNvPr id="19" name="Up Arrow 18"/>
          <p:cNvSpPr/>
          <p:nvPr/>
        </p:nvSpPr>
        <p:spPr bwMode="auto">
          <a:xfrm>
            <a:off x="7596335" y="5013906"/>
            <a:ext cx="354675" cy="745239"/>
          </a:xfrm>
          <a:prstGeom prst="upArrow">
            <a:avLst>
              <a:gd name="adj1" fmla="val 50000"/>
              <a:gd name="adj2" fmla="val 50000"/>
            </a:avLst>
          </a:prstGeom>
          <a:solidFill>
            <a:srgbClr val="FFFF00"/>
          </a:solidFill>
          <a:ln w="9525" cap="flat" cmpd="sng" algn="ctr">
            <a:solidFill>
              <a:srgbClr val="0F5494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3175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l-GR" sz="1200" b="0" i="0" u="none" strike="noStrike" cap="none" normalizeH="0" baseline="0">
              <a:ln>
                <a:noFill/>
              </a:ln>
              <a:solidFill>
                <a:srgbClr val="0F5494"/>
              </a:solidFill>
              <a:effectLst/>
              <a:latin typeface="Verdana" pitchFamily="34" charset="0"/>
            </a:endParaRPr>
          </a:p>
        </p:txBody>
      </p:sp>
      <p:sp>
        <p:nvSpPr>
          <p:cNvPr id="20" name="Up Arrow 19"/>
          <p:cNvSpPr/>
          <p:nvPr/>
        </p:nvSpPr>
        <p:spPr bwMode="auto">
          <a:xfrm>
            <a:off x="1209664" y="4973327"/>
            <a:ext cx="357190" cy="785818"/>
          </a:xfrm>
          <a:prstGeom prst="upArrow">
            <a:avLst>
              <a:gd name="adj1" fmla="val 50000"/>
              <a:gd name="adj2" fmla="val 50000"/>
            </a:avLst>
          </a:prstGeom>
          <a:solidFill>
            <a:srgbClr val="FFFF00"/>
          </a:solidFill>
          <a:ln w="9525" cap="flat" cmpd="sng" algn="ctr">
            <a:solidFill>
              <a:srgbClr val="0F5494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3175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l-GR" sz="1200" b="0" i="0" u="none" strike="noStrike" cap="none" normalizeH="0" baseline="0">
              <a:ln>
                <a:noFill/>
              </a:ln>
              <a:solidFill>
                <a:srgbClr val="0F5494"/>
              </a:solidFill>
              <a:effectLst/>
              <a:latin typeface="Verdana" pitchFamily="34" charset="0"/>
            </a:endParaRPr>
          </a:p>
        </p:txBody>
      </p:sp>
      <p:cxnSp>
        <p:nvCxnSpPr>
          <p:cNvPr id="22" name="Straight Arrow Connector 21"/>
          <p:cNvCxnSpPr>
            <a:stCxn id="7176" idx="1"/>
            <a:endCxn id="7178" idx="3"/>
          </p:cNvCxnSpPr>
          <p:nvPr/>
        </p:nvCxnSpPr>
        <p:spPr bwMode="auto">
          <a:xfrm flipH="1" flipV="1">
            <a:off x="4038600" y="4575629"/>
            <a:ext cx="990600" cy="145891"/>
          </a:xfrm>
          <a:prstGeom prst="straightConnector1">
            <a:avLst/>
          </a:prstGeom>
          <a:noFill/>
          <a:ln w="57150" cap="flat" cmpd="sng" algn="ctr">
            <a:solidFill>
              <a:srgbClr val="0F5494"/>
            </a:solidFill>
            <a:prstDash val="solid"/>
            <a:round/>
            <a:headEnd type="none" w="med" len="med"/>
            <a:tailEnd type="arrow"/>
          </a:ln>
          <a:effectLst/>
        </p:spPr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71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71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71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1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5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00"/>
                                        <p:tgtEl>
                                          <p:spTgt spid="7175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71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5" grpId="0" build="allAtOnce" animBg="1"/>
      <p:bldP spid="7183" grpId="0"/>
      <p:bldP spid="7184" grpId="0"/>
      <p:bldP spid="19" grpId="0" animBg="1"/>
      <p:bldP spid="20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Rectangle 2"/>
          <p:cNvSpPr>
            <a:spLocks noChangeArrowheads="1"/>
          </p:cNvSpPr>
          <p:nvPr/>
        </p:nvSpPr>
        <p:spPr bwMode="auto">
          <a:xfrm>
            <a:off x="395536" y="1268760"/>
            <a:ext cx="8382000" cy="762000"/>
          </a:xfrm>
          <a:prstGeom prst="rect">
            <a:avLst/>
          </a:prstGeom>
          <a:noFill/>
          <a:ln>
            <a:noFill/>
          </a:ln>
        </p:spPr>
        <p:txBody>
          <a:bodyPr lIns="92075" tIns="46038" rIns="92075" bIns="46038"/>
          <a:lstStyle/>
          <a:p>
            <a:pPr eaLnBrk="0" hangingPunct="0">
              <a:defRPr/>
            </a:pPr>
            <a:r>
              <a:rPr lang="en-GB" sz="3200" b="1" dirty="0">
                <a:latin typeface="+mj-lt"/>
                <a:ea typeface="+mj-ea"/>
                <a:cs typeface="+mj-cs"/>
              </a:rPr>
              <a:t>Phase 2. </a:t>
            </a:r>
            <a:r>
              <a:rPr lang="en-GB" sz="3200" b="1" dirty="0" err="1">
                <a:latin typeface="+mj-lt"/>
                <a:ea typeface="+mj-ea"/>
                <a:cs typeface="+mj-cs"/>
              </a:rPr>
              <a:t>Préparation</a:t>
            </a:r>
            <a:r>
              <a:rPr lang="en-GB" sz="3200" b="1" dirty="0">
                <a:latin typeface="+mj-lt"/>
                <a:ea typeface="+mj-ea"/>
                <a:cs typeface="+mj-cs"/>
              </a:rPr>
              <a:t> du budget (1)</a:t>
            </a:r>
            <a:br>
              <a:rPr lang="en-GB" sz="3200" b="1" dirty="0">
                <a:latin typeface="+mj-lt"/>
                <a:ea typeface="+mj-ea"/>
                <a:cs typeface="+mj-cs"/>
              </a:rPr>
            </a:br>
            <a:endParaRPr lang="en-GB" sz="3200" b="1" dirty="0">
              <a:latin typeface="+mj-lt"/>
              <a:ea typeface="+mj-ea"/>
              <a:cs typeface="+mj-cs"/>
            </a:endParaRPr>
          </a:p>
        </p:txBody>
      </p:sp>
      <p:sp>
        <p:nvSpPr>
          <p:cNvPr id="8196" name="Rectangle 3"/>
          <p:cNvSpPr>
            <a:spLocks noChangeArrowheads="1"/>
          </p:cNvSpPr>
          <p:nvPr/>
        </p:nvSpPr>
        <p:spPr bwMode="auto">
          <a:xfrm>
            <a:off x="395536" y="2204864"/>
            <a:ext cx="8382000" cy="45005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/>
          <a:lstStyle/>
          <a:p>
            <a:pPr eaLnBrk="0" hangingPunct="0">
              <a:lnSpc>
                <a:spcPct val="80000"/>
              </a:lnSpc>
              <a:spcBef>
                <a:spcPts val="0"/>
              </a:spcBef>
              <a:spcAft>
                <a:spcPts val="1200"/>
              </a:spcAft>
            </a:pPr>
            <a:r>
              <a:rPr kumimoji="1" lang="fr-FR" altLang="en-US" sz="2300" dirty="0"/>
              <a:t>La préparation du budget doit viser à traduire les stratégies dans des plans de dépense</a:t>
            </a:r>
          </a:p>
          <a:p>
            <a:pPr eaLnBrk="0" hangingPunct="0">
              <a:lnSpc>
                <a:spcPct val="80000"/>
              </a:lnSpc>
              <a:spcBef>
                <a:spcPts val="0"/>
              </a:spcBef>
              <a:spcAft>
                <a:spcPts val="1200"/>
              </a:spcAft>
            </a:pPr>
            <a:r>
              <a:rPr kumimoji="1" lang="fr-FR" altLang="en-US" sz="2300" dirty="0"/>
              <a:t>Le processus de préparation du budget doit:</a:t>
            </a:r>
          </a:p>
          <a:p>
            <a:pPr marL="363538" indent="-363538" eaLnBrk="0" hangingPunct="0">
              <a:lnSpc>
                <a:spcPct val="80000"/>
              </a:lnSpc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§"/>
            </a:pPr>
            <a:r>
              <a:rPr kumimoji="1" lang="fr-FR" altLang="en-US" sz="1900" dirty="0"/>
              <a:t>Etre défini dans le cadre législatif et règlementaire: Constitution, loi organique relative aux lois de finances (LO), (ou </a:t>
            </a:r>
            <a:r>
              <a:rPr kumimoji="1" lang="fr-FR" altLang="en-US" sz="1900" i="1" dirty="0"/>
              <a:t>public finance management </a:t>
            </a:r>
            <a:r>
              <a:rPr kumimoji="1" lang="fr-FR" altLang="en-US" sz="1900" i="1" dirty="0" err="1"/>
              <a:t>act</a:t>
            </a:r>
            <a:r>
              <a:rPr kumimoji="1" lang="fr-FR" altLang="en-US" sz="1900" dirty="0"/>
              <a:t>), textes règlementaires et manuels de procédures;</a:t>
            </a:r>
          </a:p>
          <a:p>
            <a:pPr marL="363538" indent="-363538" eaLnBrk="0" hangingPunct="0">
              <a:lnSpc>
                <a:spcPct val="80000"/>
              </a:lnSpc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§"/>
            </a:pPr>
            <a:r>
              <a:rPr kumimoji="1" lang="fr-FR" altLang="en-US" sz="1900" dirty="0"/>
              <a:t>Placer le budget dans une perspective à moyen terme glissante</a:t>
            </a:r>
          </a:p>
          <a:p>
            <a:pPr marL="363538" indent="-363538" eaLnBrk="0" hangingPunct="0">
              <a:lnSpc>
                <a:spcPct val="80000"/>
              </a:lnSpc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§"/>
            </a:pPr>
            <a:r>
              <a:rPr kumimoji="1" lang="fr-FR" altLang="en-US" sz="1900" dirty="0"/>
              <a:t>Conduire au vote par le Parlement de la loi de finances autorisant l’exécutif à dépenser (crédits de paiement, appropriations)</a:t>
            </a:r>
          </a:p>
          <a:p>
            <a:pPr marL="363538" indent="-363538" eaLnBrk="0" hangingPunct="0">
              <a:lnSpc>
                <a:spcPct val="80000"/>
              </a:lnSpc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§"/>
            </a:pPr>
            <a:r>
              <a:rPr kumimoji="1" lang="fr-FR" altLang="en-US" sz="1900" dirty="0"/>
              <a:t>Des changements dans le budget au delà d’un certain seuil défini dans la LO nécessitent en principe un collectif budgétaire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81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819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819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819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819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819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6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Slide Number Placeholder 2"/>
          <p:cNvSpPr txBox="1">
            <a:spLocks noGrp="1"/>
          </p:cNvSpPr>
          <p:nvPr/>
        </p:nvSpPr>
        <p:spPr bwMode="auto">
          <a:xfrm>
            <a:off x="4648200" y="6172200"/>
            <a:ext cx="5334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</p:spPr>
        <p:txBody>
          <a:bodyPr/>
          <a:lstStyle/>
          <a:p>
            <a:pPr eaLnBrk="0" hangingPunct="0">
              <a:spcBef>
                <a:spcPct val="50000"/>
              </a:spcBef>
            </a:pPr>
            <a:fld id="{0A59E9EA-F964-4A98-99E0-031016D84110}" type="slidenum">
              <a:rPr lang="en-GB" altLang="en-US">
                <a:latin typeface="Arial" charset="0"/>
              </a:rPr>
              <a:pPr eaLnBrk="0" hangingPunct="0">
                <a:spcBef>
                  <a:spcPct val="50000"/>
                </a:spcBef>
              </a:pPr>
              <a:t>5</a:t>
            </a:fld>
            <a:endParaRPr lang="en-GB" altLang="en-US">
              <a:latin typeface="Arial" charset="0"/>
            </a:endParaRPr>
          </a:p>
        </p:txBody>
      </p:sp>
      <p:grpSp>
        <p:nvGrpSpPr>
          <p:cNvPr id="9220" name="Group 7"/>
          <p:cNvGrpSpPr>
            <a:grpSpLocks noChangeAspect="1"/>
          </p:cNvGrpSpPr>
          <p:nvPr/>
        </p:nvGrpSpPr>
        <p:grpSpPr bwMode="auto">
          <a:xfrm>
            <a:off x="228600" y="1903413"/>
            <a:ext cx="8591550" cy="4713287"/>
            <a:chOff x="144" y="1199"/>
            <a:chExt cx="5412" cy="2969"/>
          </a:xfrm>
        </p:grpSpPr>
        <p:sp>
          <p:nvSpPr>
            <p:cNvPr id="9221" name="AutoShape 6"/>
            <p:cNvSpPr>
              <a:spLocks noChangeAspect="1" noChangeArrowheads="1" noTextEdit="1"/>
            </p:cNvSpPr>
            <p:nvPr/>
          </p:nvSpPr>
          <p:spPr bwMode="auto">
            <a:xfrm>
              <a:off x="144" y="1199"/>
              <a:ext cx="5412" cy="296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l-GR"/>
            </a:p>
          </p:txBody>
        </p:sp>
        <p:sp>
          <p:nvSpPr>
            <p:cNvPr id="9222" name="Rectangle 8"/>
            <p:cNvSpPr>
              <a:spLocks noChangeArrowheads="1"/>
            </p:cNvSpPr>
            <p:nvPr/>
          </p:nvSpPr>
          <p:spPr bwMode="auto">
            <a:xfrm>
              <a:off x="144" y="1200"/>
              <a:ext cx="154" cy="14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en-US" altLang="en-US" sz="130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endParaRPr lang="en-US" altLang="en-US"/>
            </a:p>
          </p:txBody>
        </p:sp>
        <p:sp>
          <p:nvSpPr>
            <p:cNvPr id="9279" name="Rectangle 10"/>
            <p:cNvSpPr>
              <a:spLocks noChangeArrowheads="1"/>
            </p:cNvSpPr>
            <p:nvPr/>
          </p:nvSpPr>
          <p:spPr bwMode="auto">
            <a:xfrm>
              <a:off x="905" y="1665"/>
              <a:ext cx="2544" cy="450"/>
            </a:xfrm>
            <a:prstGeom prst="rect">
              <a:avLst/>
            </a:prstGeom>
            <a:solidFill>
              <a:srgbClr val="99CCFF"/>
            </a:solidFill>
            <a:ln w="23813" cap="rnd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nl-NL" altLang="en-US"/>
            </a:p>
          </p:txBody>
        </p:sp>
        <p:sp>
          <p:nvSpPr>
            <p:cNvPr id="9225" name="Rectangle 14"/>
            <p:cNvSpPr>
              <a:spLocks noChangeArrowheads="1"/>
            </p:cNvSpPr>
            <p:nvPr/>
          </p:nvSpPr>
          <p:spPr bwMode="auto">
            <a:xfrm>
              <a:off x="1003" y="1735"/>
              <a:ext cx="2109" cy="3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 lIns="0" tIns="0" rIns="0" bIns="0">
              <a:spAutoFit/>
            </a:bodyPr>
            <a:lstStyle/>
            <a:p>
              <a:pPr marL="3175" algn="ctr"/>
              <a:r>
                <a:rPr lang="en-US" altLang="en-US" sz="1300" dirty="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r>
                <a:rPr lang="fr-FR" altLang="en-US" sz="1600" b="1" dirty="0">
                  <a:solidFill>
                    <a:srgbClr val="000000"/>
                  </a:solidFill>
                  <a:latin typeface="Times New Roman" pitchFamily="18" charset="0"/>
                </a:rPr>
                <a:t>Détermine les plafonds de dépense par secteur/ministère </a:t>
              </a:r>
              <a:endParaRPr lang="fr-FR" altLang="en-US" sz="1600" b="1" dirty="0"/>
            </a:p>
          </p:txBody>
        </p:sp>
        <p:grpSp>
          <p:nvGrpSpPr>
            <p:cNvPr id="9227" name="Group 19"/>
            <p:cNvGrpSpPr>
              <a:grpSpLocks/>
            </p:cNvGrpSpPr>
            <p:nvPr/>
          </p:nvGrpSpPr>
          <p:grpSpPr bwMode="auto">
            <a:xfrm>
              <a:off x="242" y="1666"/>
              <a:ext cx="663" cy="2021"/>
              <a:chOff x="242" y="1666"/>
              <a:chExt cx="663" cy="2021"/>
            </a:xfrm>
          </p:grpSpPr>
          <p:sp>
            <p:nvSpPr>
              <p:cNvPr id="9276" name="Rectangle 17"/>
              <p:cNvSpPr>
                <a:spLocks noChangeArrowheads="1"/>
              </p:cNvSpPr>
              <p:nvPr/>
            </p:nvSpPr>
            <p:spPr bwMode="auto">
              <a:xfrm>
                <a:off x="242" y="1666"/>
                <a:ext cx="663" cy="2021"/>
              </a:xfrm>
              <a:prstGeom prst="rect">
                <a:avLst/>
              </a:prstGeom>
              <a:solidFill>
                <a:srgbClr val="A9A9A9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endParaRPr lang="nl-NL" altLang="en-US"/>
              </a:p>
            </p:txBody>
          </p:sp>
          <p:sp>
            <p:nvSpPr>
              <p:cNvPr id="9277" name="Rectangle 18"/>
              <p:cNvSpPr>
                <a:spLocks noChangeArrowheads="1"/>
              </p:cNvSpPr>
              <p:nvPr/>
            </p:nvSpPr>
            <p:spPr bwMode="auto">
              <a:xfrm>
                <a:off x="242" y="1666"/>
                <a:ext cx="663" cy="2021"/>
              </a:xfrm>
              <a:prstGeom prst="rect">
                <a:avLst/>
              </a:prstGeom>
              <a:noFill/>
              <a:ln w="23813" cap="rnd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nl-NL" altLang="en-US"/>
              </a:p>
            </p:txBody>
          </p:sp>
        </p:grpSp>
        <p:sp>
          <p:nvSpPr>
            <p:cNvPr id="9228" name="Rectangle 20"/>
            <p:cNvSpPr>
              <a:spLocks noChangeArrowheads="1"/>
            </p:cNvSpPr>
            <p:nvPr/>
          </p:nvSpPr>
          <p:spPr bwMode="auto">
            <a:xfrm rot="16200000">
              <a:off x="-173" y="2507"/>
              <a:ext cx="1531" cy="1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fr-FR" altLang="en-US" sz="2000" b="1" dirty="0">
                  <a:solidFill>
                    <a:srgbClr val="000000"/>
                  </a:solidFill>
                  <a:latin typeface="Times New Roman" pitchFamily="18" charset="0"/>
                </a:rPr>
                <a:t>Ministère</a:t>
              </a:r>
              <a:r>
                <a:rPr lang="en-US" altLang="en-US" sz="2000" b="1" dirty="0">
                  <a:solidFill>
                    <a:srgbClr val="000000"/>
                  </a:solidFill>
                  <a:latin typeface="Times New Roman" pitchFamily="18" charset="0"/>
                </a:rPr>
                <a:t> des finances</a:t>
              </a:r>
              <a:endParaRPr lang="en-US" altLang="en-US" sz="2000" dirty="0"/>
            </a:p>
          </p:txBody>
        </p:sp>
        <p:sp>
          <p:nvSpPr>
            <p:cNvPr id="9229" name="Rectangle 21"/>
            <p:cNvSpPr>
              <a:spLocks noChangeArrowheads="1"/>
            </p:cNvSpPr>
            <p:nvPr/>
          </p:nvSpPr>
          <p:spPr bwMode="auto">
            <a:xfrm rot="-5400000">
              <a:off x="509" y="2091"/>
              <a:ext cx="161" cy="1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en-US" altLang="en-US" sz="1300" b="1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endParaRPr lang="en-US" altLang="en-US"/>
            </a:p>
          </p:txBody>
        </p:sp>
        <p:grpSp>
          <p:nvGrpSpPr>
            <p:cNvPr id="9230" name="Group 24"/>
            <p:cNvGrpSpPr>
              <a:grpSpLocks/>
            </p:cNvGrpSpPr>
            <p:nvPr/>
          </p:nvGrpSpPr>
          <p:grpSpPr bwMode="auto">
            <a:xfrm>
              <a:off x="4779" y="1673"/>
              <a:ext cx="686" cy="2014"/>
              <a:chOff x="4779" y="1673"/>
              <a:chExt cx="686" cy="2014"/>
            </a:xfrm>
          </p:grpSpPr>
          <p:sp>
            <p:nvSpPr>
              <p:cNvPr id="9274" name="Rectangle 22"/>
              <p:cNvSpPr>
                <a:spLocks noChangeArrowheads="1"/>
              </p:cNvSpPr>
              <p:nvPr/>
            </p:nvSpPr>
            <p:spPr bwMode="auto">
              <a:xfrm>
                <a:off x="4801" y="1673"/>
                <a:ext cx="664" cy="2014"/>
              </a:xfrm>
              <a:prstGeom prst="rect">
                <a:avLst/>
              </a:prstGeom>
              <a:solidFill>
                <a:srgbClr val="A9A9A9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endParaRPr lang="nl-NL" altLang="en-US"/>
              </a:p>
            </p:txBody>
          </p:sp>
          <p:sp>
            <p:nvSpPr>
              <p:cNvPr id="9275" name="Rectangle 23"/>
              <p:cNvSpPr>
                <a:spLocks noChangeArrowheads="1"/>
              </p:cNvSpPr>
              <p:nvPr/>
            </p:nvSpPr>
            <p:spPr bwMode="auto">
              <a:xfrm>
                <a:off x="4779" y="1673"/>
                <a:ext cx="664" cy="2014"/>
              </a:xfrm>
              <a:prstGeom prst="rect">
                <a:avLst/>
              </a:prstGeom>
              <a:noFill/>
              <a:ln w="23813" cap="rnd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nl-NL" altLang="en-US" dirty="0"/>
              </a:p>
            </p:txBody>
          </p:sp>
        </p:grpSp>
        <p:sp>
          <p:nvSpPr>
            <p:cNvPr id="9231" name="Rectangle 25"/>
            <p:cNvSpPr>
              <a:spLocks noChangeArrowheads="1"/>
            </p:cNvSpPr>
            <p:nvPr/>
          </p:nvSpPr>
          <p:spPr bwMode="auto">
            <a:xfrm rot="5400000">
              <a:off x="4418" y="2570"/>
              <a:ext cx="1400" cy="1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fr-FR" altLang="en-US" sz="2000" b="1" dirty="0">
                  <a:solidFill>
                    <a:srgbClr val="000000"/>
                  </a:solidFill>
                  <a:latin typeface="Times New Roman" pitchFamily="18" charset="0"/>
                </a:rPr>
                <a:t>Ministères</a:t>
              </a:r>
              <a:r>
                <a:rPr lang="en-US" altLang="en-US" sz="2000" b="1" dirty="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r>
                <a:rPr lang="fr-FR" altLang="en-US" sz="2000" b="1" dirty="0">
                  <a:solidFill>
                    <a:srgbClr val="000000"/>
                  </a:solidFill>
                  <a:latin typeface="Times New Roman" pitchFamily="18" charset="0"/>
                </a:rPr>
                <a:t>sectoriels</a:t>
              </a:r>
              <a:endParaRPr lang="fr-FR" altLang="en-US" sz="2000" dirty="0"/>
            </a:p>
          </p:txBody>
        </p:sp>
        <p:sp>
          <p:nvSpPr>
            <p:cNvPr id="9232" name="Rectangle 27"/>
            <p:cNvSpPr>
              <a:spLocks noChangeArrowheads="1"/>
            </p:cNvSpPr>
            <p:nvPr/>
          </p:nvSpPr>
          <p:spPr bwMode="auto">
            <a:xfrm rot="5400000">
              <a:off x="5015" y="3023"/>
              <a:ext cx="161" cy="1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en-US" altLang="en-US" sz="1300" b="1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endParaRPr lang="en-US" altLang="en-US"/>
            </a:p>
          </p:txBody>
        </p:sp>
        <p:sp>
          <p:nvSpPr>
            <p:cNvPr id="9273" name="Freeform 29"/>
            <p:cNvSpPr>
              <a:spLocks/>
            </p:cNvSpPr>
            <p:nvPr/>
          </p:nvSpPr>
          <p:spPr bwMode="auto">
            <a:xfrm>
              <a:off x="905" y="3240"/>
              <a:ext cx="2529" cy="654"/>
            </a:xfrm>
            <a:custGeom>
              <a:avLst/>
              <a:gdLst>
                <a:gd name="T0" fmla="*/ 0 w 2529"/>
                <a:gd name="T1" fmla="*/ 0 h 654"/>
                <a:gd name="T2" fmla="*/ 2529 w 2529"/>
                <a:gd name="T3" fmla="*/ 0 h 654"/>
                <a:gd name="T4" fmla="*/ 2529 w 2529"/>
                <a:gd name="T5" fmla="*/ 443 h 654"/>
                <a:gd name="T6" fmla="*/ 1581 w 2529"/>
                <a:gd name="T7" fmla="*/ 443 h 654"/>
                <a:gd name="T8" fmla="*/ 1581 w 2529"/>
                <a:gd name="T9" fmla="*/ 545 h 654"/>
                <a:gd name="T10" fmla="*/ 1897 w 2529"/>
                <a:gd name="T11" fmla="*/ 545 h 654"/>
                <a:gd name="T12" fmla="*/ 1265 w 2529"/>
                <a:gd name="T13" fmla="*/ 654 h 654"/>
                <a:gd name="T14" fmla="*/ 633 w 2529"/>
                <a:gd name="T15" fmla="*/ 545 h 654"/>
                <a:gd name="T16" fmla="*/ 949 w 2529"/>
                <a:gd name="T17" fmla="*/ 545 h 654"/>
                <a:gd name="T18" fmla="*/ 949 w 2529"/>
                <a:gd name="T19" fmla="*/ 443 h 654"/>
                <a:gd name="T20" fmla="*/ 0 w 2529"/>
                <a:gd name="T21" fmla="*/ 443 h 654"/>
                <a:gd name="T22" fmla="*/ 0 w 2529"/>
                <a:gd name="T23" fmla="*/ 0 h 654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2529" h="654">
                  <a:moveTo>
                    <a:pt x="0" y="0"/>
                  </a:moveTo>
                  <a:lnTo>
                    <a:pt x="2529" y="0"/>
                  </a:lnTo>
                  <a:lnTo>
                    <a:pt x="2529" y="443"/>
                  </a:lnTo>
                  <a:lnTo>
                    <a:pt x="1581" y="443"/>
                  </a:lnTo>
                  <a:lnTo>
                    <a:pt x="1581" y="545"/>
                  </a:lnTo>
                  <a:lnTo>
                    <a:pt x="1897" y="545"/>
                  </a:lnTo>
                  <a:lnTo>
                    <a:pt x="1265" y="654"/>
                  </a:lnTo>
                  <a:lnTo>
                    <a:pt x="633" y="545"/>
                  </a:lnTo>
                  <a:lnTo>
                    <a:pt x="949" y="545"/>
                  </a:lnTo>
                  <a:lnTo>
                    <a:pt x="949" y="443"/>
                  </a:lnTo>
                  <a:lnTo>
                    <a:pt x="0" y="44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FF"/>
            </a:solidFill>
            <a:ln w="23813" cap="rnd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el-GR"/>
            </a:p>
          </p:txBody>
        </p:sp>
        <p:sp>
          <p:nvSpPr>
            <p:cNvPr id="9235" name="Rectangle 33"/>
            <p:cNvSpPr>
              <a:spLocks noChangeArrowheads="1"/>
            </p:cNvSpPr>
            <p:nvPr/>
          </p:nvSpPr>
          <p:spPr bwMode="auto">
            <a:xfrm>
              <a:off x="1575" y="3285"/>
              <a:ext cx="1287" cy="4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 lIns="0" tIns="0" rIns="0" bIns="0">
              <a:spAutoFit/>
            </a:bodyPr>
            <a:lstStyle/>
            <a:p>
              <a:pPr marL="3175" algn="ctr"/>
              <a:r>
                <a:rPr lang="en-US" altLang="en-US" sz="1300" dirty="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r>
                <a:rPr lang="fr-FR" altLang="en-US" sz="1600" b="1" dirty="0">
                  <a:solidFill>
                    <a:srgbClr val="000000"/>
                  </a:solidFill>
                  <a:latin typeface="Times New Roman" pitchFamily="18" charset="0"/>
                </a:rPr>
                <a:t>Soumet le budget au Parlement</a:t>
              </a:r>
              <a:endParaRPr lang="fr-FR" altLang="en-US" sz="1600" b="1" dirty="0"/>
            </a:p>
            <a:p>
              <a:pPr marL="3175"/>
              <a:r>
                <a:rPr lang="fr-FR" altLang="en-US" sz="1600" b="1" dirty="0">
                  <a:solidFill>
                    <a:srgbClr val="000000"/>
                  </a:solidFill>
                  <a:latin typeface="Times New Roman" pitchFamily="18" charset="0"/>
                </a:rPr>
                <a:t>  </a:t>
              </a:r>
              <a:endParaRPr lang="fr-FR" altLang="en-US" sz="1600" b="1" dirty="0"/>
            </a:p>
          </p:txBody>
        </p:sp>
        <p:sp>
          <p:nvSpPr>
            <p:cNvPr id="9237" name="Rectangle 36"/>
            <p:cNvSpPr>
              <a:spLocks noChangeArrowheads="1"/>
            </p:cNvSpPr>
            <p:nvPr/>
          </p:nvSpPr>
          <p:spPr bwMode="auto">
            <a:xfrm>
              <a:off x="2742" y="3514"/>
              <a:ext cx="154" cy="14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en-US" altLang="en-US" sz="130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endParaRPr lang="en-US" altLang="en-US"/>
            </a:p>
          </p:txBody>
        </p:sp>
        <p:sp>
          <p:nvSpPr>
            <p:cNvPr id="9238" name="Rectangle 37"/>
            <p:cNvSpPr>
              <a:spLocks noChangeArrowheads="1"/>
            </p:cNvSpPr>
            <p:nvPr/>
          </p:nvSpPr>
          <p:spPr bwMode="auto">
            <a:xfrm>
              <a:off x="1040" y="3633"/>
              <a:ext cx="154" cy="14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en-US" altLang="en-US" sz="130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endParaRPr lang="en-US" altLang="en-US"/>
            </a:p>
          </p:txBody>
        </p:sp>
        <p:sp>
          <p:nvSpPr>
            <p:cNvPr id="9271" name="Freeform 39"/>
            <p:cNvSpPr>
              <a:spLocks/>
            </p:cNvSpPr>
            <p:nvPr/>
          </p:nvSpPr>
          <p:spPr bwMode="auto">
            <a:xfrm>
              <a:off x="900" y="2165"/>
              <a:ext cx="3857" cy="310"/>
            </a:xfrm>
            <a:custGeom>
              <a:avLst/>
              <a:gdLst>
                <a:gd name="T0" fmla="*/ 0 w 3851"/>
                <a:gd name="T1" fmla="*/ 0 h 310"/>
                <a:gd name="T2" fmla="*/ 0 w 3851"/>
                <a:gd name="T3" fmla="*/ 310 h 310"/>
                <a:gd name="T4" fmla="*/ 2568 w 3851"/>
                <a:gd name="T5" fmla="*/ 310 h 310"/>
                <a:gd name="T6" fmla="*/ 2568 w 3851"/>
                <a:gd name="T7" fmla="*/ 194 h 310"/>
                <a:gd name="T8" fmla="*/ 3210 w 3851"/>
                <a:gd name="T9" fmla="*/ 194 h 310"/>
                <a:gd name="T10" fmla="*/ 3210 w 3851"/>
                <a:gd name="T11" fmla="*/ 233 h 310"/>
                <a:gd name="T12" fmla="*/ 3851 w 3851"/>
                <a:gd name="T13" fmla="*/ 155 h 310"/>
                <a:gd name="T14" fmla="*/ 3210 w 3851"/>
                <a:gd name="T15" fmla="*/ 77 h 310"/>
                <a:gd name="T16" fmla="*/ 3210 w 3851"/>
                <a:gd name="T17" fmla="*/ 116 h 310"/>
                <a:gd name="T18" fmla="*/ 2568 w 3851"/>
                <a:gd name="T19" fmla="*/ 116 h 310"/>
                <a:gd name="T20" fmla="*/ 2568 w 3851"/>
                <a:gd name="T21" fmla="*/ 0 h 310"/>
                <a:gd name="T22" fmla="*/ 0 w 3851"/>
                <a:gd name="T23" fmla="*/ 0 h 310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3851" h="310">
                  <a:moveTo>
                    <a:pt x="0" y="0"/>
                  </a:moveTo>
                  <a:lnTo>
                    <a:pt x="0" y="310"/>
                  </a:lnTo>
                  <a:lnTo>
                    <a:pt x="2568" y="310"/>
                  </a:lnTo>
                  <a:lnTo>
                    <a:pt x="2568" y="194"/>
                  </a:lnTo>
                  <a:lnTo>
                    <a:pt x="3210" y="194"/>
                  </a:lnTo>
                  <a:lnTo>
                    <a:pt x="3210" y="233"/>
                  </a:lnTo>
                  <a:lnTo>
                    <a:pt x="3851" y="155"/>
                  </a:lnTo>
                  <a:lnTo>
                    <a:pt x="3210" y="77"/>
                  </a:lnTo>
                  <a:lnTo>
                    <a:pt x="3210" y="116"/>
                  </a:lnTo>
                  <a:lnTo>
                    <a:pt x="2568" y="116"/>
                  </a:lnTo>
                  <a:lnTo>
                    <a:pt x="2568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FF"/>
            </a:solidFill>
            <a:ln w="23813" cap="rnd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el-GR"/>
            </a:p>
          </p:txBody>
        </p:sp>
        <p:sp>
          <p:nvSpPr>
            <p:cNvPr id="9241" name="Rectangle 43"/>
            <p:cNvSpPr>
              <a:spLocks noChangeArrowheads="1"/>
            </p:cNvSpPr>
            <p:nvPr/>
          </p:nvSpPr>
          <p:spPr bwMode="auto">
            <a:xfrm>
              <a:off x="1323" y="2230"/>
              <a:ext cx="1730" cy="1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 algn="ctr"/>
              <a:r>
                <a:rPr lang="fr-FR" altLang="en-US" sz="1300" dirty="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r>
                <a:rPr lang="fr-FR" altLang="en-US" sz="1600" b="1" dirty="0">
                  <a:solidFill>
                    <a:srgbClr val="000000"/>
                  </a:solidFill>
                  <a:latin typeface="Times New Roman" pitchFamily="18" charset="0"/>
                </a:rPr>
                <a:t>Envoie la circulaire budgétaire</a:t>
              </a:r>
              <a:endParaRPr lang="fr-FR" altLang="en-US" sz="1600" b="1" dirty="0"/>
            </a:p>
          </p:txBody>
        </p:sp>
        <p:sp>
          <p:nvSpPr>
            <p:cNvPr id="9242" name="Rectangle 45"/>
            <p:cNvSpPr>
              <a:spLocks noChangeArrowheads="1"/>
            </p:cNvSpPr>
            <p:nvPr/>
          </p:nvSpPr>
          <p:spPr bwMode="auto">
            <a:xfrm>
              <a:off x="2540" y="2211"/>
              <a:ext cx="154" cy="14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en-US" altLang="en-US" sz="130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endParaRPr lang="en-US" altLang="en-US"/>
            </a:p>
          </p:txBody>
        </p:sp>
        <p:sp>
          <p:nvSpPr>
            <p:cNvPr id="9269" name="Freeform 47"/>
            <p:cNvSpPr>
              <a:spLocks/>
            </p:cNvSpPr>
            <p:nvPr/>
          </p:nvSpPr>
          <p:spPr bwMode="auto">
            <a:xfrm>
              <a:off x="900" y="2524"/>
              <a:ext cx="3869" cy="311"/>
            </a:xfrm>
            <a:custGeom>
              <a:avLst/>
              <a:gdLst>
                <a:gd name="T0" fmla="*/ 1290 w 3869"/>
                <a:gd name="T1" fmla="*/ 0 h 311"/>
                <a:gd name="T2" fmla="*/ 1290 w 3869"/>
                <a:gd name="T3" fmla="*/ 116 h 311"/>
                <a:gd name="T4" fmla="*/ 645 w 3869"/>
                <a:gd name="T5" fmla="*/ 116 h 311"/>
                <a:gd name="T6" fmla="*/ 645 w 3869"/>
                <a:gd name="T7" fmla="*/ 77 h 311"/>
                <a:gd name="T8" fmla="*/ 0 w 3869"/>
                <a:gd name="T9" fmla="*/ 155 h 311"/>
                <a:gd name="T10" fmla="*/ 645 w 3869"/>
                <a:gd name="T11" fmla="*/ 233 h 311"/>
                <a:gd name="T12" fmla="*/ 645 w 3869"/>
                <a:gd name="T13" fmla="*/ 194 h 311"/>
                <a:gd name="T14" fmla="*/ 1290 w 3869"/>
                <a:gd name="T15" fmla="*/ 194 h 311"/>
                <a:gd name="T16" fmla="*/ 1290 w 3869"/>
                <a:gd name="T17" fmla="*/ 311 h 311"/>
                <a:gd name="T18" fmla="*/ 3869 w 3869"/>
                <a:gd name="T19" fmla="*/ 311 h 311"/>
                <a:gd name="T20" fmla="*/ 3869 w 3869"/>
                <a:gd name="T21" fmla="*/ 0 h 311"/>
                <a:gd name="T22" fmla="*/ 1290 w 3869"/>
                <a:gd name="T23" fmla="*/ 0 h 311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</a:gdLst>
              <a:ahLst/>
              <a:cxnLst>
                <a:cxn ang="T24">
                  <a:pos x="T0" y="T1"/>
                </a:cxn>
                <a:cxn ang="T25">
                  <a:pos x="T2" y="T3"/>
                </a:cxn>
                <a:cxn ang="T26">
                  <a:pos x="T4" y="T5"/>
                </a:cxn>
                <a:cxn ang="T27">
                  <a:pos x="T6" y="T7"/>
                </a:cxn>
                <a:cxn ang="T28">
                  <a:pos x="T8" y="T9"/>
                </a:cxn>
                <a:cxn ang="T29">
                  <a:pos x="T10" y="T11"/>
                </a:cxn>
                <a:cxn ang="T30">
                  <a:pos x="T12" y="T13"/>
                </a:cxn>
                <a:cxn ang="T31">
                  <a:pos x="T14" y="T15"/>
                </a:cxn>
                <a:cxn ang="T32">
                  <a:pos x="T16" y="T17"/>
                </a:cxn>
                <a:cxn ang="T33">
                  <a:pos x="T18" y="T19"/>
                </a:cxn>
                <a:cxn ang="T34">
                  <a:pos x="T20" y="T21"/>
                </a:cxn>
                <a:cxn ang="T35">
                  <a:pos x="T22" y="T23"/>
                </a:cxn>
              </a:cxnLst>
              <a:rect l="0" t="0" r="r" b="b"/>
              <a:pathLst>
                <a:path w="3869" h="311">
                  <a:moveTo>
                    <a:pt x="1290" y="0"/>
                  </a:moveTo>
                  <a:lnTo>
                    <a:pt x="1290" y="116"/>
                  </a:lnTo>
                  <a:lnTo>
                    <a:pt x="645" y="116"/>
                  </a:lnTo>
                  <a:lnTo>
                    <a:pt x="645" y="77"/>
                  </a:lnTo>
                  <a:lnTo>
                    <a:pt x="0" y="155"/>
                  </a:lnTo>
                  <a:lnTo>
                    <a:pt x="645" y="233"/>
                  </a:lnTo>
                  <a:lnTo>
                    <a:pt x="645" y="194"/>
                  </a:lnTo>
                  <a:lnTo>
                    <a:pt x="1290" y="194"/>
                  </a:lnTo>
                  <a:lnTo>
                    <a:pt x="1290" y="311"/>
                  </a:lnTo>
                  <a:lnTo>
                    <a:pt x="3869" y="311"/>
                  </a:lnTo>
                  <a:lnTo>
                    <a:pt x="3869" y="0"/>
                  </a:lnTo>
                  <a:lnTo>
                    <a:pt x="1290" y="0"/>
                  </a:lnTo>
                  <a:close/>
                </a:path>
              </a:pathLst>
            </a:custGeom>
            <a:solidFill>
              <a:srgbClr val="99CCFF"/>
            </a:solidFill>
            <a:ln w="23813" cap="rnd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el-GR"/>
            </a:p>
          </p:txBody>
        </p:sp>
        <p:sp>
          <p:nvSpPr>
            <p:cNvPr id="9245" name="Rectangle 50"/>
            <p:cNvSpPr>
              <a:spLocks noChangeArrowheads="1"/>
            </p:cNvSpPr>
            <p:nvPr/>
          </p:nvSpPr>
          <p:spPr bwMode="auto">
            <a:xfrm>
              <a:off x="3036" y="2527"/>
              <a:ext cx="2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endParaRPr lang="en-US" altLang="en-US"/>
            </a:p>
          </p:txBody>
        </p:sp>
        <p:sp>
          <p:nvSpPr>
            <p:cNvPr id="9246" name="Rectangle 51"/>
            <p:cNvSpPr>
              <a:spLocks noChangeArrowheads="1"/>
            </p:cNvSpPr>
            <p:nvPr/>
          </p:nvSpPr>
          <p:spPr bwMode="auto">
            <a:xfrm>
              <a:off x="2222" y="2590"/>
              <a:ext cx="2219" cy="1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 algn="ctr"/>
              <a:r>
                <a:rPr lang="en-US" altLang="en-US" sz="1300" dirty="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r>
                <a:rPr lang="fr-FR" altLang="en-US" sz="1600" b="1" dirty="0">
                  <a:solidFill>
                    <a:srgbClr val="000000"/>
                  </a:solidFill>
                  <a:latin typeface="Times New Roman" pitchFamily="18" charset="0"/>
                </a:rPr>
                <a:t>Soumettent des avant-projets de budget</a:t>
              </a:r>
              <a:endParaRPr lang="fr-FR" altLang="en-US" sz="1600" b="1" dirty="0"/>
            </a:p>
          </p:txBody>
        </p:sp>
        <p:sp>
          <p:nvSpPr>
            <p:cNvPr id="9247" name="Rectangle 52"/>
            <p:cNvSpPr>
              <a:spLocks noChangeArrowheads="1"/>
            </p:cNvSpPr>
            <p:nvPr/>
          </p:nvSpPr>
          <p:spPr bwMode="auto">
            <a:xfrm>
              <a:off x="4206" y="2527"/>
              <a:ext cx="154" cy="14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en-US" altLang="en-US" sz="130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endParaRPr lang="en-US" altLang="en-US"/>
            </a:p>
          </p:txBody>
        </p:sp>
        <p:sp>
          <p:nvSpPr>
            <p:cNvPr id="9267" name="Freeform 54"/>
            <p:cNvSpPr>
              <a:spLocks/>
            </p:cNvSpPr>
            <p:nvPr/>
          </p:nvSpPr>
          <p:spPr bwMode="auto">
            <a:xfrm>
              <a:off x="910" y="2877"/>
              <a:ext cx="3869" cy="318"/>
            </a:xfrm>
            <a:custGeom>
              <a:avLst/>
              <a:gdLst>
                <a:gd name="T0" fmla="*/ 967 w 3869"/>
                <a:gd name="T1" fmla="*/ 0 h 318"/>
                <a:gd name="T2" fmla="*/ 967 w 3869"/>
                <a:gd name="T3" fmla="*/ 120 h 318"/>
                <a:gd name="T4" fmla="*/ 484 w 3869"/>
                <a:gd name="T5" fmla="*/ 120 h 318"/>
                <a:gd name="T6" fmla="*/ 484 w 3869"/>
                <a:gd name="T7" fmla="*/ 80 h 318"/>
                <a:gd name="T8" fmla="*/ 0 w 3869"/>
                <a:gd name="T9" fmla="*/ 159 h 318"/>
                <a:gd name="T10" fmla="*/ 484 w 3869"/>
                <a:gd name="T11" fmla="*/ 239 h 318"/>
                <a:gd name="T12" fmla="*/ 484 w 3869"/>
                <a:gd name="T13" fmla="*/ 199 h 318"/>
                <a:gd name="T14" fmla="*/ 967 w 3869"/>
                <a:gd name="T15" fmla="*/ 199 h 318"/>
                <a:gd name="T16" fmla="*/ 967 w 3869"/>
                <a:gd name="T17" fmla="*/ 318 h 318"/>
                <a:gd name="T18" fmla="*/ 2902 w 3869"/>
                <a:gd name="T19" fmla="*/ 318 h 318"/>
                <a:gd name="T20" fmla="*/ 2902 w 3869"/>
                <a:gd name="T21" fmla="*/ 199 h 318"/>
                <a:gd name="T22" fmla="*/ 3386 w 3869"/>
                <a:gd name="T23" fmla="*/ 199 h 318"/>
                <a:gd name="T24" fmla="*/ 3386 w 3869"/>
                <a:gd name="T25" fmla="*/ 239 h 318"/>
                <a:gd name="T26" fmla="*/ 3869 w 3869"/>
                <a:gd name="T27" fmla="*/ 159 h 318"/>
                <a:gd name="T28" fmla="*/ 3386 w 3869"/>
                <a:gd name="T29" fmla="*/ 80 h 318"/>
                <a:gd name="T30" fmla="*/ 3386 w 3869"/>
                <a:gd name="T31" fmla="*/ 120 h 318"/>
                <a:gd name="T32" fmla="*/ 2902 w 3869"/>
                <a:gd name="T33" fmla="*/ 120 h 318"/>
                <a:gd name="T34" fmla="*/ 2902 w 3869"/>
                <a:gd name="T35" fmla="*/ 0 h 318"/>
                <a:gd name="T36" fmla="*/ 967 w 3869"/>
                <a:gd name="T37" fmla="*/ 0 h 318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</a:gdLst>
              <a:ahLst/>
              <a:cxnLst>
                <a:cxn ang="T38">
                  <a:pos x="T0" y="T1"/>
                </a:cxn>
                <a:cxn ang="T39">
                  <a:pos x="T2" y="T3"/>
                </a:cxn>
                <a:cxn ang="T40">
                  <a:pos x="T4" y="T5"/>
                </a:cxn>
                <a:cxn ang="T41">
                  <a:pos x="T6" y="T7"/>
                </a:cxn>
                <a:cxn ang="T42">
                  <a:pos x="T8" y="T9"/>
                </a:cxn>
                <a:cxn ang="T43">
                  <a:pos x="T10" y="T11"/>
                </a:cxn>
                <a:cxn ang="T44">
                  <a:pos x="T12" y="T13"/>
                </a:cxn>
                <a:cxn ang="T45">
                  <a:pos x="T14" y="T15"/>
                </a:cxn>
                <a:cxn ang="T46">
                  <a:pos x="T16" y="T17"/>
                </a:cxn>
                <a:cxn ang="T47">
                  <a:pos x="T18" y="T19"/>
                </a:cxn>
                <a:cxn ang="T48">
                  <a:pos x="T20" y="T21"/>
                </a:cxn>
                <a:cxn ang="T49">
                  <a:pos x="T22" y="T23"/>
                </a:cxn>
                <a:cxn ang="T50">
                  <a:pos x="T24" y="T25"/>
                </a:cxn>
                <a:cxn ang="T51">
                  <a:pos x="T26" y="T27"/>
                </a:cxn>
                <a:cxn ang="T52">
                  <a:pos x="T28" y="T29"/>
                </a:cxn>
                <a:cxn ang="T53">
                  <a:pos x="T30" y="T31"/>
                </a:cxn>
                <a:cxn ang="T54">
                  <a:pos x="T32" y="T33"/>
                </a:cxn>
                <a:cxn ang="T55">
                  <a:pos x="T34" y="T35"/>
                </a:cxn>
                <a:cxn ang="T56">
                  <a:pos x="T36" y="T37"/>
                </a:cxn>
              </a:cxnLst>
              <a:rect l="0" t="0" r="r" b="b"/>
              <a:pathLst>
                <a:path w="3869" h="318">
                  <a:moveTo>
                    <a:pt x="967" y="0"/>
                  </a:moveTo>
                  <a:lnTo>
                    <a:pt x="967" y="120"/>
                  </a:lnTo>
                  <a:lnTo>
                    <a:pt x="484" y="120"/>
                  </a:lnTo>
                  <a:lnTo>
                    <a:pt x="484" y="80"/>
                  </a:lnTo>
                  <a:lnTo>
                    <a:pt x="0" y="159"/>
                  </a:lnTo>
                  <a:lnTo>
                    <a:pt x="484" y="239"/>
                  </a:lnTo>
                  <a:lnTo>
                    <a:pt x="484" y="199"/>
                  </a:lnTo>
                  <a:lnTo>
                    <a:pt x="967" y="199"/>
                  </a:lnTo>
                  <a:lnTo>
                    <a:pt x="967" y="318"/>
                  </a:lnTo>
                  <a:lnTo>
                    <a:pt x="2902" y="318"/>
                  </a:lnTo>
                  <a:lnTo>
                    <a:pt x="2902" y="199"/>
                  </a:lnTo>
                  <a:lnTo>
                    <a:pt x="3386" y="199"/>
                  </a:lnTo>
                  <a:lnTo>
                    <a:pt x="3386" y="239"/>
                  </a:lnTo>
                  <a:lnTo>
                    <a:pt x="3869" y="159"/>
                  </a:lnTo>
                  <a:lnTo>
                    <a:pt x="3386" y="80"/>
                  </a:lnTo>
                  <a:lnTo>
                    <a:pt x="3386" y="120"/>
                  </a:lnTo>
                  <a:lnTo>
                    <a:pt x="2902" y="120"/>
                  </a:lnTo>
                  <a:lnTo>
                    <a:pt x="2902" y="0"/>
                  </a:lnTo>
                  <a:lnTo>
                    <a:pt x="967" y="0"/>
                  </a:lnTo>
                  <a:close/>
                </a:path>
              </a:pathLst>
            </a:custGeom>
            <a:solidFill>
              <a:srgbClr val="99CCFF"/>
            </a:solidFill>
            <a:ln w="23813" cap="rnd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el-GR"/>
            </a:p>
          </p:txBody>
        </p:sp>
        <p:sp>
          <p:nvSpPr>
            <p:cNvPr id="9250" name="Rectangle 57"/>
            <p:cNvSpPr>
              <a:spLocks noChangeArrowheads="1"/>
            </p:cNvSpPr>
            <p:nvPr/>
          </p:nvSpPr>
          <p:spPr bwMode="auto">
            <a:xfrm>
              <a:off x="2324" y="2915"/>
              <a:ext cx="2" cy="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endParaRPr lang="en-US" altLang="en-US"/>
            </a:p>
          </p:txBody>
        </p:sp>
        <p:sp>
          <p:nvSpPr>
            <p:cNvPr id="9251" name="Rectangle 58"/>
            <p:cNvSpPr>
              <a:spLocks noChangeArrowheads="1"/>
            </p:cNvSpPr>
            <p:nvPr/>
          </p:nvSpPr>
          <p:spPr bwMode="auto">
            <a:xfrm>
              <a:off x="2102" y="2950"/>
              <a:ext cx="1363" cy="15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 algn="ctr"/>
              <a:r>
                <a:rPr lang="fr-FR" altLang="en-US" sz="1300" dirty="0">
                  <a:solidFill>
                    <a:srgbClr val="000000"/>
                  </a:solidFill>
                  <a:latin typeface="Times New Roman" pitchFamily="18" charset="0"/>
                </a:rPr>
                <a:t> C</a:t>
              </a:r>
              <a:r>
                <a:rPr lang="fr-FR" altLang="en-US" sz="1600" b="1" dirty="0">
                  <a:solidFill>
                    <a:srgbClr val="000000"/>
                  </a:solidFill>
                  <a:latin typeface="Times New Roman" pitchFamily="18" charset="0"/>
                </a:rPr>
                <a:t>onférences budgétaires</a:t>
              </a:r>
              <a:endParaRPr lang="fr-FR" altLang="en-US" sz="1600" b="1" dirty="0"/>
            </a:p>
          </p:txBody>
        </p:sp>
        <p:sp>
          <p:nvSpPr>
            <p:cNvPr id="9252" name="Rectangle 59"/>
            <p:cNvSpPr>
              <a:spLocks noChangeArrowheads="1"/>
            </p:cNvSpPr>
            <p:nvPr/>
          </p:nvSpPr>
          <p:spPr bwMode="auto">
            <a:xfrm>
              <a:off x="3654" y="2915"/>
              <a:ext cx="154" cy="14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en-US" altLang="en-US" sz="1300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endParaRPr lang="en-US" altLang="en-US"/>
            </a:p>
          </p:txBody>
        </p:sp>
        <p:grpSp>
          <p:nvGrpSpPr>
            <p:cNvPr id="9253" name="Group 62"/>
            <p:cNvGrpSpPr>
              <a:grpSpLocks/>
            </p:cNvGrpSpPr>
            <p:nvPr/>
          </p:nvGrpSpPr>
          <p:grpSpPr bwMode="auto">
            <a:xfrm>
              <a:off x="913" y="3893"/>
              <a:ext cx="2521" cy="218"/>
              <a:chOff x="913" y="3893"/>
              <a:chExt cx="2521" cy="218"/>
            </a:xfrm>
          </p:grpSpPr>
          <p:sp>
            <p:nvSpPr>
              <p:cNvPr id="9264" name="Rectangle 60"/>
              <p:cNvSpPr>
                <a:spLocks noChangeArrowheads="1"/>
              </p:cNvSpPr>
              <p:nvPr/>
            </p:nvSpPr>
            <p:spPr bwMode="auto">
              <a:xfrm>
                <a:off x="913" y="3893"/>
                <a:ext cx="2521" cy="218"/>
              </a:xfrm>
              <a:prstGeom prst="rect">
                <a:avLst/>
              </a:prstGeom>
              <a:solidFill>
                <a:srgbClr val="A9A9A9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endParaRPr lang="nl-NL" altLang="en-US"/>
              </a:p>
            </p:txBody>
          </p:sp>
          <p:sp>
            <p:nvSpPr>
              <p:cNvPr id="9265" name="Rectangle 61"/>
              <p:cNvSpPr>
                <a:spLocks noChangeArrowheads="1"/>
              </p:cNvSpPr>
              <p:nvPr/>
            </p:nvSpPr>
            <p:spPr bwMode="auto">
              <a:xfrm>
                <a:off x="913" y="3893"/>
                <a:ext cx="2521" cy="218"/>
              </a:xfrm>
              <a:prstGeom prst="rect">
                <a:avLst/>
              </a:prstGeom>
              <a:noFill/>
              <a:ln w="23813" cap="rnd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nl-NL" altLang="en-US"/>
              </a:p>
            </p:txBody>
          </p:sp>
        </p:grpSp>
        <p:sp>
          <p:nvSpPr>
            <p:cNvPr id="9254" name="Rectangle 63"/>
            <p:cNvSpPr>
              <a:spLocks noChangeArrowheads="1"/>
            </p:cNvSpPr>
            <p:nvPr/>
          </p:nvSpPr>
          <p:spPr bwMode="auto">
            <a:xfrm>
              <a:off x="1793" y="3915"/>
              <a:ext cx="772" cy="1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 lIns="0" tIns="0" rIns="0" bIns="0" anchor="ctr">
              <a:spAutoFit/>
            </a:bodyPr>
            <a:lstStyle/>
            <a:p>
              <a:pPr marL="3175"/>
              <a:r>
                <a:rPr lang="fr-FR" altLang="en-US" sz="2000" b="1" dirty="0">
                  <a:solidFill>
                    <a:srgbClr val="000000"/>
                  </a:solidFill>
                  <a:latin typeface="Times New Roman" pitchFamily="18" charset="0"/>
                </a:rPr>
                <a:t>Parlement</a:t>
              </a:r>
              <a:endParaRPr lang="fr-FR" altLang="en-US" sz="2000" dirty="0"/>
            </a:p>
          </p:txBody>
        </p:sp>
        <p:sp>
          <p:nvSpPr>
            <p:cNvPr id="9255" name="Rectangle 64"/>
            <p:cNvSpPr>
              <a:spLocks noChangeArrowheads="1"/>
            </p:cNvSpPr>
            <p:nvPr/>
          </p:nvSpPr>
          <p:spPr bwMode="auto">
            <a:xfrm>
              <a:off x="2742" y="3931"/>
              <a:ext cx="161" cy="1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en-US" altLang="en-US" sz="1300" b="1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endParaRPr lang="en-US" altLang="en-US"/>
            </a:p>
          </p:txBody>
        </p:sp>
        <p:grpSp>
          <p:nvGrpSpPr>
            <p:cNvPr id="9256" name="Group 67"/>
            <p:cNvGrpSpPr>
              <a:grpSpLocks/>
            </p:cNvGrpSpPr>
            <p:nvPr/>
          </p:nvGrpSpPr>
          <p:grpSpPr bwMode="auto">
            <a:xfrm>
              <a:off x="895" y="1262"/>
              <a:ext cx="2522" cy="218"/>
              <a:chOff x="895" y="1262"/>
              <a:chExt cx="2522" cy="218"/>
            </a:xfrm>
          </p:grpSpPr>
          <p:sp>
            <p:nvSpPr>
              <p:cNvPr id="9262" name="Rectangle 65"/>
              <p:cNvSpPr>
                <a:spLocks noChangeArrowheads="1"/>
              </p:cNvSpPr>
              <p:nvPr/>
            </p:nvSpPr>
            <p:spPr bwMode="auto">
              <a:xfrm>
                <a:off x="895" y="1262"/>
                <a:ext cx="2522" cy="218"/>
              </a:xfrm>
              <a:prstGeom prst="rect">
                <a:avLst/>
              </a:prstGeom>
              <a:solidFill>
                <a:srgbClr val="A9A9A9"/>
              </a:solidFill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endParaRPr lang="nl-NL" altLang="en-US"/>
              </a:p>
            </p:txBody>
          </p:sp>
          <p:sp>
            <p:nvSpPr>
              <p:cNvPr id="9263" name="Rectangle 66"/>
              <p:cNvSpPr>
                <a:spLocks noChangeArrowheads="1"/>
              </p:cNvSpPr>
              <p:nvPr/>
            </p:nvSpPr>
            <p:spPr bwMode="auto">
              <a:xfrm>
                <a:off x="895" y="1262"/>
                <a:ext cx="2522" cy="218"/>
              </a:xfrm>
              <a:prstGeom prst="rect">
                <a:avLst/>
              </a:prstGeom>
              <a:noFill/>
              <a:ln w="23813" cap="rnd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nl-NL" altLang="en-US"/>
              </a:p>
            </p:txBody>
          </p:sp>
        </p:grpSp>
        <p:sp>
          <p:nvSpPr>
            <p:cNvPr id="9257" name="Rectangle 68"/>
            <p:cNvSpPr>
              <a:spLocks noChangeArrowheads="1"/>
            </p:cNvSpPr>
            <p:nvPr/>
          </p:nvSpPr>
          <p:spPr bwMode="auto">
            <a:xfrm>
              <a:off x="1056" y="1273"/>
              <a:ext cx="1450" cy="19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 algn="ctr"/>
              <a:r>
                <a:rPr lang="fr-FR" altLang="en-US" sz="2000" b="1" dirty="0">
                  <a:solidFill>
                    <a:srgbClr val="000000"/>
                  </a:solidFill>
                  <a:latin typeface="Times New Roman" pitchFamily="18" charset="0"/>
                </a:rPr>
                <a:t>Conseil des ministres</a:t>
              </a:r>
              <a:endParaRPr lang="fr-FR" altLang="en-US" sz="2000" dirty="0"/>
            </a:p>
          </p:txBody>
        </p:sp>
        <p:sp>
          <p:nvSpPr>
            <p:cNvPr id="9258" name="Rectangle 69"/>
            <p:cNvSpPr>
              <a:spLocks noChangeArrowheads="1"/>
            </p:cNvSpPr>
            <p:nvPr/>
          </p:nvSpPr>
          <p:spPr bwMode="auto">
            <a:xfrm>
              <a:off x="2559" y="1301"/>
              <a:ext cx="161" cy="1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pPr marL="3175"/>
              <a:r>
                <a:rPr lang="en-US" altLang="en-US" sz="1300" b="1">
                  <a:solidFill>
                    <a:srgbClr val="000000"/>
                  </a:solidFill>
                  <a:latin typeface="Times New Roman" pitchFamily="18" charset="0"/>
                </a:rPr>
                <a:t> </a:t>
              </a:r>
              <a:endParaRPr lang="en-US" altLang="en-US"/>
            </a:p>
          </p:txBody>
        </p:sp>
        <p:sp>
          <p:nvSpPr>
            <p:cNvPr id="9261" name="Freeform 71"/>
            <p:cNvSpPr>
              <a:spLocks/>
            </p:cNvSpPr>
            <p:nvPr/>
          </p:nvSpPr>
          <p:spPr bwMode="auto">
            <a:xfrm>
              <a:off x="1575" y="1480"/>
              <a:ext cx="1160" cy="186"/>
            </a:xfrm>
            <a:custGeom>
              <a:avLst/>
              <a:gdLst>
                <a:gd name="T0" fmla="*/ 0 w 1160"/>
                <a:gd name="T1" fmla="*/ 140 h 186"/>
                <a:gd name="T2" fmla="*/ 290 w 1160"/>
                <a:gd name="T3" fmla="*/ 140 h 186"/>
                <a:gd name="T4" fmla="*/ 290 w 1160"/>
                <a:gd name="T5" fmla="*/ 0 h 186"/>
                <a:gd name="T6" fmla="*/ 870 w 1160"/>
                <a:gd name="T7" fmla="*/ 0 h 186"/>
                <a:gd name="T8" fmla="*/ 870 w 1160"/>
                <a:gd name="T9" fmla="*/ 140 h 186"/>
                <a:gd name="T10" fmla="*/ 1160 w 1160"/>
                <a:gd name="T11" fmla="*/ 140 h 186"/>
                <a:gd name="T12" fmla="*/ 580 w 1160"/>
                <a:gd name="T13" fmla="*/ 186 h 186"/>
                <a:gd name="T14" fmla="*/ 0 w 1160"/>
                <a:gd name="T15" fmla="*/ 140 h 18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1160" h="186">
                  <a:moveTo>
                    <a:pt x="0" y="140"/>
                  </a:moveTo>
                  <a:lnTo>
                    <a:pt x="290" y="140"/>
                  </a:lnTo>
                  <a:lnTo>
                    <a:pt x="290" y="0"/>
                  </a:lnTo>
                  <a:lnTo>
                    <a:pt x="870" y="0"/>
                  </a:lnTo>
                  <a:lnTo>
                    <a:pt x="870" y="140"/>
                  </a:lnTo>
                  <a:lnTo>
                    <a:pt x="1160" y="140"/>
                  </a:lnTo>
                  <a:lnTo>
                    <a:pt x="580" y="186"/>
                  </a:lnTo>
                  <a:lnTo>
                    <a:pt x="0" y="140"/>
                  </a:lnTo>
                  <a:close/>
                </a:path>
              </a:pathLst>
            </a:custGeom>
            <a:solidFill>
              <a:srgbClr val="99CCFF"/>
            </a:solidFill>
            <a:ln w="23813" cap="rnd">
              <a:solidFill>
                <a:srgbClr val="000000"/>
              </a:solidFill>
              <a:prstDash val="solid"/>
              <a:round/>
              <a:headEnd/>
              <a:tailEnd/>
            </a:ln>
          </p:spPr>
          <p:txBody>
            <a:bodyPr/>
            <a:lstStyle/>
            <a:p>
              <a:endParaRPr lang="el-GR"/>
            </a:p>
          </p:txBody>
        </p:sp>
      </p:grpSp>
      <p:sp>
        <p:nvSpPr>
          <p:cNvPr id="64" name="Rectangle 2"/>
          <p:cNvSpPr>
            <a:spLocks noChangeArrowheads="1"/>
          </p:cNvSpPr>
          <p:nvPr/>
        </p:nvSpPr>
        <p:spPr bwMode="auto">
          <a:xfrm>
            <a:off x="695324" y="1133763"/>
            <a:ext cx="8341172" cy="762000"/>
          </a:xfrm>
          <a:prstGeom prst="rect">
            <a:avLst/>
          </a:prstGeom>
          <a:noFill/>
          <a:ln>
            <a:noFill/>
          </a:ln>
        </p:spPr>
        <p:txBody>
          <a:bodyPr lIns="92075" tIns="46038" rIns="92075" bIns="46038"/>
          <a:lstStyle/>
          <a:p>
            <a:pPr eaLnBrk="0" hangingPunct="0">
              <a:defRPr/>
            </a:pPr>
            <a:r>
              <a:rPr lang="en-GB" sz="3200" b="1" dirty="0">
                <a:latin typeface="+mj-lt"/>
                <a:ea typeface="+mj-ea"/>
                <a:cs typeface="+mj-cs"/>
              </a:rPr>
              <a:t>Phase 2. </a:t>
            </a:r>
            <a:r>
              <a:rPr lang="en-GB" sz="3200" b="1" dirty="0" err="1">
                <a:latin typeface="+mj-lt"/>
                <a:ea typeface="+mj-ea"/>
                <a:cs typeface="+mj-cs"/>
              </a:rPr>
              <a:t>Préparation</a:t>
            </a:r>
            <a:r>
              <a:rPr lang="en-GB" sz="3200" b="1" dirty="0">
                <a:latin typeface="+mj-lt"/>
                <a:ea typeface="+mj-ea"/>
                <a:cs typeface="+mj-cs"/>
              </a:rPr>
              <a:t> du budget (2) </a:t>
            </a:r>
            <a:br>
              <a:rPr lang="en-GB" sz="3200" b="1" dirty="0">
                <a:latin typeface="+mj-lt"/>
                <a:ea typeface="+mj-ea"/>
                <a:cs typeface="+mj-cs"/>
              </a:rPr>
            </a:br>
            <a:endParaRPr lang="en-GB" sz="3200" b="1" dirty="0"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1042988" y="1171564"/>
            <a:ext cx="7467600" cy="685800"/>
          </a:xfrm>
        </p:spPr>
        <p:txBody>
          <a:bodyPr/>
          <a:lstStyle/>
          <a:p>
            <a:pPr>
              <a:defRPr/>
            </a:pPr>
            <a:r>
              <a:rPr lang="en-GB" sz="3200" kern="1200" dirty="0"/>
              <a:t>Phase 3. </a:t>
            </a:r>
            <a:r>
              <a:rPr lang="fr-FR" sz="3200" kern="1200" dirty="0"/>
              <a:t>Exécution du budget</a:t>
            </a:r>
          </a:p>
        </p:txBody>
      </p:sp>
      <p:grpSp>
        <p:nvGrpSpPr>
          <p:cNvPr id="10244" name="Group 1"/>
          <p:cNvGrpSpPr>
            <a:grpSpLocks/>
          </p:cNvGrpSpPr>
          <p:nvPr/>
        </p:nvGrpSpPr>
        <p:grpSpPr bwMode="auto">
          <a:xfrm>
            <a:off x="467544" y="2147153"/>
            <a:ext cx="8208962" cy="4250332"/>
            <a:chOff x="457200" y="1367001"/>
            <a:chExt cx="8208912" cy="4250571"/>
          </a:xfrm>
        </p:grpSpPr>
        <p:sp>
          <p:nvSpPr>
            <p:cNvPr id="10246" name="Text Box 5"/>
            <p:cNvSpPr txBox="1">
              <a:spLocks noChangeArrowheads="1"/>
            </p:cNvSpPr>
            <p:nvPr/>
          </p:nvSpPr>
          <p:spPr bwMode="auto">
            <a:xfrm>
              <a:off x="457200" y="3227164"/>
              <a:ext cx="3124200" cy="1985271"/>
            </a:xfrm>
            <a:prstGeom prst="rect">
              <a:avLst/>
            </a:prstGeom>
            <a:noFill/>
            <a:ln w="28575">
              <a:solidFill>
                <a:srgbClr val="0F5494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fr-FR" altLang="en-US" sz="2400" b="1" dirty="0">
                  <a:solidFill>
                    <a:srgbClr val="FF0000"/>
                  </a:solidFill>
                  <a:latin typeface="Arial" charset="0"/>
                </a:rPr>
                <a:t>Recouvrement des recettes</a:t>
              </a:r>
            </a:p>
            <a:p>
              <a:pPr>
                <a:spcBef>
                  <a:spcPts val="600"/>
                </a:spcBef>
                <a:buFontTx/>
                <a:buChar char="•"/>
              </a:pPr>
              <a:r>
                <a:rPr lang="fr-FR" altLang="en-US" sz="2000" b="1" dirty="0">
                  <a:latin typeface="Arial" charset="0"/>
                </a:rPr>
                <a:t> Impôts (direct/indirect)</a:t>
              </a:r>
            </a:p>
            <a:p>
              <a:pPr>
                <a:spcBef>
                  <a:spcPts val="600"/>
                </a:spcBef>
                <a:buFontTx/>
                <a:buChar char="•"/>
              </a:pPr>
              <a:r>
                <a:rPr lang="fr-FR" altLang="en-US" sz="2000" b="1" dirty="0">
                  <a:latin typeface="Arial" charset="0"/>
                </a:rPr>
                <a:t>Recettes non fiscales</a:t>
              </a:r>
            </a:p>
            <a:p>
              <a:pPr>
                <a:spcBef>
                  <a:spcPts val="600"/>
                </a:spcBef>
                <a:buFontTx/>
                <a:buChar char="•"/>
              </a:pPr>
              <a:r>
                <a:rPr lang="fr-FR" altLang="en-US" sz="2000" b="1" dirty="0">
                  <a:latin typeface="Arial" charset="0"/>
                </a:rPr>
                <a:t> Dons (en cash)</a:t>
              </a:r>
              <a:endParaRPr lang="fr-FR" altLang="en-US" sz="2400" b="1" dirty="0">
                <a:latin typeface="Arial" charset="0"/>
              </a:endParaRPr>
            </a:p>
          </p:txBody>
        </p:sp>
        <p:sp>
          <p:nvSpPr>
            <p:cNvPr id="10247" name="Text Box 6"/>
            <p:cNvSpPr txBox="1">
              <a:spLocks noChangeArrowheads="1"/>
            </p:cNvSpPr>
            <p:nvPr/>
          </p:nvSpPr>
          <p:spPr bwMode="auto">
            <a:xfrm>
              <a:off x="4421832" y="1367001"/>
              <a:ext cx="4244280" cy="2000661"/>
            </a:xfrm>
            <a:prstGeom prst="rect">
              <a:avLst/>
            </a:prstGeom>
            <a:noFill/>
            <a:ln w="28575">
              <a:solidFill>
                <a:srgbClr val="0F5494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fr-FR" altLang="en-US" sz="2400" b="1" dirty="0">
                  <a:solidFill>
                    <a:srgbClr val="FF0000"/>
                  </a:solidFill>
                  <a:latin typeface="Arial" charset="0"/>
                </a:rPr>
                <a:t>Gestion des dépenses</a:t>
              </a:r>
              <a:endParaRPr lang="fr-FR" altLang="en-US" sz="2000" b="1" dirty="0">
                <a:solidFill>
                  <a:srgbClr val="FF0000"/>
                </a:solidFill>
                <a:latin typeface="Arial" charset="0"/>
              </a:endParaRPr>
            </a:p>
            <a:p>
              <a:pPr>
                <a:spcBef>
                  <a:spcPts val="600"/>
                </a:spcBef>
                <a:buFontTx/>
                <a:buChar char="•"/>
              </a:pPr>
              <a:r>
                <a:rPr lang="fr-FR" altLang="en-US" sz="2000" b="1" dirty="0">
                  <a:latin typeface="Arial" charset="0"/>
                </a:rPr>
                <a:t> Paye</a:t>
              </a:r>
            </a:p>
            <a:p>
              <a:pPr>
                <a:spcBef>
                  <a:spcPts val="600"/>
                </a:spcBef>
                <a:buFontTx/>
                <a:buChar char="•"/>
              </a:pPr>
              <a:r>
                <a:rPr lang="fr-FR" altLang="en-US" sz="2000" b="1" dirty="0">
                  <a:latin typeface="Arial" charset="0"/>
                </a:rPr>
                <a:t> Achats de biens et services</a:t>
              </a:r>
            </a:p>
            <a:p>
              <a:pPr>
                <a:spcBef>
                  <a:spcPts val="600"/>
                </a:spcBef>
                <a:buFontTx/>
                <a:buChar char="•"/>
              </a:pPr>
              <a:r>
                <a:rPr lang="fr-FR" altLang="en-US" sz="2000" b="1" dirty="0">
                  <a:latin typeface="Arial" charset="0"/>
                </a:rPr>
                <a:t> Transferts / subvention</a:t>
              </a:r>
            </a:p>
            <a:p>
              <a:pPr>
                <a:spcBef>
                  <a:spcPts val="600"/>
                </a:spcBef>
                <a:buFontTx/>
                <a:buChar char="•"/>
              </a:pPr>
              <a:r>
                <a:rPr lang="fr-FR" altLang="en-US" sz="2000" b="1" dirty="0">
                  <a:latin typeface="Arial" charset="0"/>
                </a:rPr>
                <a:t> Investissement</a:t>
              </a:r>
            </a:p>
          </p:txBody>
        </p:sp>
        <p:sp>
          <p:nvSpPr>
            <p:cNvPr id="2" name="Text Box 7"/>
            <p:cNvSpPr txBox="1">
              <a:spLocks noChangeArrowheads="1"/>
            </p:cNvSpPr>
            <p:nvPr/>
          </p:nvSpPr>
          <p:spPr bwMode="auto">
            <a:xfrm>
              <a:off x="4400526" y="4078603"/>
              <a:ext cx="4121125" cy="1538969"/>
            </a:xfrm>
            <a:prstGeom prst="rect">
              <a:avLst/>
            </a:prstGeom>
            <a:noFill/>
            <a:ln w="28575">
              <a:solidFill>
                <a:srgbClr val="0F5494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lr>
                  <a:schemeClr val="bg1"/>
                </a:buClr>
                <a:buChar char="•"/>
                <a:defRPr sz="2400" i="1">
                  <a:solidFill>
                    <a:srgbClr val="0F5494"/>
                  </a:solidFill>
                  <a:latin typeface="Verdana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lr>
                  <a:srgbClr val="009FBA"/>
                </a:buClr>
                <a:buChar char="•"/>
                <a:defRPr sz="2000" b="1">
                  <a:solidFill>
                    <a:srgbClr val="0F5494"/>
                  </a:solidFill>
                  <a:latin typeface="Verdana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defRPr sz="1400">
                  <a:solidFill>
                    <a:srgbClr val="0F5494"/>
                  </a:solidFill>
                  <a:latin typeface="Verdana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pPr eaLnBrk="1" hangingPunct="1">
                <a:spcBef>
                  <a:spcPct val="50000"/>
                </a:spcBef>
                <a:buClrTx/>
                <a:buFontTx/>
                <a:buNone/>
                <a:defRPr/>
              </a:pPr>
              <a:r>
                <a:rPr lang="fr-FR" altLang="en-US" b="1" i="0" dirty="0">
                  <a:solidFill>
                    <a:srgbClr val="FF0000"/>
                  </a:solidFill>
                  <a:latin typeface="Arial" charset="0"/>
                </a:rPr>
                <a:t>Gestion des liquidités</a:t>
              </a:r>
            </a:p>
            <a:p>
              <a:pPr eaLnBrk="1" hangingPunct="1">
                <a:spcBef>
                  <a:spcPts val="600"/>
                </a:spcBef>
                <a:buClrTx/>
                <a:defRPr/>
              </a:pPr>
              <a:r>
                <a:rPr lang="fr-FR" altLang="en-US" sz="2000" b="1" i="0" dirty="0">
                  <a:latin typeface="Arial" charset="0"/>
                </a:rPr>
                <a:t> Gestion de la trésorerie</a:t>
              </a:r>
            </a:p>
            <a:p>
              <a:pPr marL="177800" indent="-177800" eaLnBrk="1" hangingPunct="1">
                <a:spcBef>
                  <a:spcPts val="600"/>
                </a:spcBef>
                <a:buClrTx/>
                <a:defRPr/>
              </a:pPr>
              <a:r>
                <a:rPr lang="fr-FR" altLang="en-US" sz="2000" b="1" i="0" dirty="0">
                  <a:latin typeface="Arial" charset="0"/>
                </a:rPr>
                <a:t>Gestion de la dette à moyen/long terme</a:t>
              </a:r>
            </a:p>
          </p:txBody>
        </p:sp>
        <p:sp>
          <p:nvSpPr>
            <p:cNvPr id="10249" name="Text Box 21"/>
            <p:cNvSpPr txBox="1">
              <a:spLocks noChangeArrowheads="1"/>
            </p:cNvSpPr>
            <p:nvPr/>
          </p:nvSpPr>
          <p:spPr bwMode="auto">
            <a:xfrm>
              <a:off x="969996" y="1518583"/>
              <a:ext cx="1812527" cy="461691"/>
            </a:xfrm>
            <a:prstGeom prst="rect">
              <a:avLst/>
            </a:prstGeom>
            <a:solidFill>
              <a:srgbClr val="FFFF00"/>
            </a:solidFill>
            <a:ln w="28575">
              <a:solidFill>
                <a:srgbClr val="0F5494"/>
              </a:solidFill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ctr">
                <a:spcBef>
                  <a:spcPct val="50000"/>
                </a:spcBef>
              </a:pPr>
              <a:r>
                <a:rPr lang="en-GB" altLang="en-US" sz="2400" b="1" dirty="0">
                  <a:latin typeface="Arial" charset="0"/>
                </a:rPr>
                <a:t>Budget</a:t>
              </a:r>
            </a:p>
          </p:txBody>
        </p:sp>
        <p:sp>
          <p:nvSpPr>
            <p:cNvPr id="10250" name="Line 22"/>
            <p:cNvSpPr>
              <a:spLocks noChangeShapeType="1"/>
            </p:cNvSpPr>
            <p:nvPr/>
          </p:nvSpPr>
          <p:spPr bwMode="auto">
            <a:xfrm flipV="1">
              <a:off x="2782523" y="1781354"/>
              <a:ext cx="1633878" cy="6781"/>
            </a:xfrm>
            <a:prstGeom prst="line">
              <a:avLst/>
            </a:prstGeom>
            <a:noFill/>
            <a:ln w="63500">
              <a:solidFill>
                <a:srgbClr val="0F5494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el-GR"/>
            </a:p>
          </p:txBody>
        </p:sp>
        <p:sp>
          <p:nvSpPr>
            <p:cNvPr id="10251" name="Line 24"/>
            <p:cNvSpPr>
              <a:spLocks noChangeShapeType="1"/>
            </p:cNvSpPr>
            <p:nvPr/>
          </p:nvSpPr>
          <p:spPr bwMode="auto">
            <a:xfrm flipV="1">
              <a:off x="3581400" y="4924804"/>
              <a:ext cx="835001" cy="17671"/>
            </a:xfrm>
            <a:prstGeom prst="line">
              <a:avLst/>
            </a:prstGeom>
            <a:noFill/>
            <a:ln w="63500">
              <a:solidFill>
                <a:srgbClr val="0F5494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el-GR"/>
            </a:p>
          </p:txBody>
        </p:sp>
        <p:sp>
          <p:nvSpPr>
            <p:cNvPr id="10252" name="Line 25"/>
            <p:cNvSpPr>
              <a:spLocks noChangeShapeType="1"/>
            </p:cNvSpPr>
            <p:nvPr/>
          </p:nvSpPr>
          <p:spPr bwMode="auto">
            <a:xfrm>
              <a:off x="1897351" y="1980273"/>
              <a:ext cx="18735" cy="1222766"/>
            </a:xfrm>
            <a:prstGeom prst="line">
              <a:avLst/>
            </a:prstGeom>
            <a:noFill/>
            <a:ln w="63500">
              <a:solidFill>
                <a:srgbClr val="0F5494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el-GR"/>
            </a:p>
          </p:txBody>
        </p:sp>
      </p:grpSp>
      <p:sp>
        <p:nvSpPr>
          <p:cNvPr id="10245" name="Line 25"/>
          <p:cNvSpPr>
            <a:spLocks noChangeShapeType="1"/>
          </p:cNvSpPr>
          <p:nvPr/>
        </p:nvSpPr>
        <p:spPr bwMode="auto">
          <a:xfrm>
            <a:off x="6660232" y="4133120"/>
            <a:ext cx="12689" cy="725483"/>
          </a:xfrm>
          <a:prstGeom prst="line">
            <a:avLst/>
          </a:prstGeom>
          <a:noFill/>
          <a:ln w="63500">
            <a:solidFill>
              <a:srgbClr val="0F5494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el-GR"/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8" name="Rectangle 6"/>
          <p:cNvSpPr>
            <a:spLocks noChangeArrowheads="1"/>
          </p:cNvSpPr>
          <p:nvPr/>
        </p:nvSpPr>
        <p:spPr bwMode="auto">
          <a:xfrm>
            <a:off x="273050" y="2500306"/>
            <a:ext cx="7656536" cy="609600"/>
          </a:xfrm>
          <a:prstGeom prst="rect">
            <a:avLst/>
          </a:prstGeom>
          <a:solidFill>
            <a:srgbClr val="DBE0E7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fr-FR" altLang="en-US" sz="2000" dirty="0">
                <a:solidFill>
                  <a:srgbClr val="FF0000"/>
                </a:solidFill>
              </a:rPr>
              <a:t>Crédits</a:t>
            </a:r>
            <a:r>
              <a:rPr lang="fr-FR" altLang="en-US" sz="2000" dirty="0"/>
              <a:t> (ministre des finances ou ministre sectoriel)</a:t>
            </a:r>
          </a:p>
        </p:txBody>
      </p:sp>
      <p:sp>
        <p:nvSpPr>
          <p:cNvPr id="11269" name="Rectangle 7"/>
          <p:cNvSpPr>
            <a:spLocks noChangeArrowheads="1"/>
          </p:cNvSpPr>
          <p:nvPr/>
        </p:nvSpPr>
        <p:spPr bwMode="auto">
          <a:xfrm>
            <a:off x="928662" y="3279768"/>
            <a:ext cx="7000924" cy="571500"/>
          </a:xfrm>
          <a:prstGeom prst="rect">
            <a:avLst/>
          </a:prstGeom>
          <a:solidFill>
            <a:srgbClr val="DBE0E7"/>
          </a:solidFill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fr-FR" altLang="en-US" sz="2000" dirty="0">
                <a:solidFill>
                  <a:srgbClr val="FF0000"/>
                </a:solidFill>
              </a:rPr>
              <a:t>Engagement </a:t>
            </a:r>
            <a:r>
              <a:rPr lang="fr-FR" altLang="en-US" sz="2000" dirty="0"/>
              <a:t>(contrat, bon de commande, etc.)</a:t>
            </a:r>
          </a:p>
        </p:txBody>
      </p:sp>
      <p:sp>
        <p:nvSpPr>
          <p:cNvPr id="11270" name="Rectangle 8"/>
          <p:cNvSpPr>
            <a:spLocks noChangeArrowheads="1"/>
          </p:cNvSpPr>
          <p:nvPr/>
        </p:nvSpPr>
        <p:spPr bwMode="auto">
          <a:xfrm>
            <a:off x="1571604" y="4035418"/>
            <a:ext cx="7143800" cy="571500"/>
          </a:xfrm>
          <a:prstGeom prst="rect">
            <a:avLst/>
          </a:prstGeom>
          <a:solidFill>
            <a:srgbClr val="DBE0E7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fr-FR" altLang="en-US" sz="2000" dirty="0">
                <a:solidFill>
                  <a:srgbClr val="FF0000"/>
                </a:solidFill>
              </a:rPr>
              <a:t>Liquidation </a:t>
            </a:r>
            <a:r>
              <a:rPr lang="fr-FR" altLang="en-US" sz="2000" dirty="0"/>
              <a:t>(à la livraison, reconnaissance d’une dette</a:t>
            </a:r>
            <a:r>
              <a:rPr lang="en-GB" altLang="en-US" sz="2000" dirty="0"/>
              <a:t>)</a:t>
            </a:r>
          </a:p>
        </p:txBody>
      </p:sp>
      <p:sp>
        <p:nvSpPr>
          <p:cNvPr id="11271" name="Rectangle 9"/>
          <p:cNvSpPr>
            <a:spLocks noChangeArrowheads="1"/>
          </p:cNvSpPr>
          <p:nvPr/>
        </p:nvSpPr>
        <p:spPr bwMode="auto">
          <a:xfrm>
            <a:off x="2214546" y="4795838"/>
            <a:ext cx="6500858" cy="533400"/>
          </a:xfrm>
          <a:prstGeom prst="rect">
            <a:avLst/>
          </a:prstGeom>
          <a:solidFill>
            <a:srgbClr val="DBE0E7"/>
          </a:solidFill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fr-FR" altLang="en-US" sz="2000" dirty="0">
                <a:solidFill>
                  <a:srgbClr val="FF0000"/>
                </a:solidFill>
              </a:rPr>
              <a:t>Ordonnancement </a:t>
            </a:r>
            <a:r>
              <a:rPr lang="fr-FR" altLang="en-US" sz="2000" dirty="0"/>
              <a:t>(Ministère des fin. ou sectoriel) </a:t>
            </a:r>
          </a:p>
        </p:txBody>
      </p:sp>
      <p:sp>
        <p:nvSpPr>
          <p:cNvPr id="11272" name="Rectangle 10"/>
          <p:cNvSpPr>
            <a:spLocks noChangeArrowheads="1"/>
          </p:cNvSpPr>
          <p:nvPr/>
        </p:nvSpPr>
        <p:spPr bwMode="auto">
          <a:xfrm>
            <a:off x="2857488" y="5510218"/>
            <a:ext cx="5343525" cy="533400"/>
          </a:xfrm>
          <a:prstGeom prst="rect">
            <a:avLst/>
          </a:prstGeom>
          <a:solidFill>
            <a:srgbClr val="DBE0E7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fr-FR" altLang="en-US" sz="2000" dirty="0">
                <a:solidFill>
                  <a:srgbClr val="FF0000"/>
                </a:solidFill>
              </a:rPr>
              <a:t>Paiement </a:t>
            </a:r>
            <a:r>
              <a:rPr lang="fr-FR" altLang="en-US" sz="2000" dirty="0"/>
              <a:t>(Trésor ou min. sectoriel)</a:t>
            </a:r>
          </a:p>
        </p:txBody>
      </p:sp>
      <p:sp>
        <p:nvSpPr>
          <p:cNvPr id="11273" name="AutoShape 11"/>
          <p:cNvSpPr>
            <a:spLocks noChangeArrowheads="1"/>
          </p:cNvSpPr>
          <p:nvPr/>
        </p:nvSpPr>
        <p:spPr bwMode="auto">
          <a:xfrm rot="5400000">
            <a:off x="254000" y="3260718"/>
            <a:ext cx="609600" cy="571500"/>
          </a:xfrm>
          <a:custGeom>
            <a:avLst/>
            <a:gdLst>
              <a:gd name="T0" fmla="*/ 2147483647 w 21600"/>
              <a:gd name="T1" fmla="*/ 0 h 21600"/>
              <a:gd name="T2" fmla="*/ 2147483647 w 21600"/>
              <a:gd name="T3" fmla="*/ 2147483647 h 21600"/>
              <a:gd name="T4" fmla="*/ 0 w 21600"/>
              <a:gd name="T5" fmla="*/ 2147483647 h 21600"/>
              <a:gd name="T6" fmla="*/ 2147483647 w 21600"/>
              <a:gd name="T7" fmla="*/ 2147483647 h 21600"/>
              <a:gd name="T8" fmla="*/ 2147483647 w 21600"/>
              <a:gd name="T9" fmla="*/ 2147483647 h 21600"/>
              <a:gd name="T10" fmla="*/ 2147483647 w 21600"/>
              <a:gd name="T11" fmla="*/ 2147483647 h 21600"/>
              <a:gd name="T12" fmla="*/ 17694720 60000 65536"/>
              <a:gd name="T13" fmla="*/ 11796480 60000 65536"/>
              <a:gd name="T14" fmla="*/ 11796480 60000 65536"/>
              <a:gd name="T15" fmla="*/ 5898240 60000 65536"/>
              <a:gd name="T16" fmla="*/ 0 60000 65536"/>
              <a:gd name="T17" fmla="*/ 0 60000 65536"/>
              <a:gd name="T18" fmla="*/ 0 w 21600"/>
              <a:gd name="T19" fmla="*/ 14400 h 21600"/>
              <a:gd name="T20" fmla="*/ 18514 w 21600"/>
              <a:gd name="T21" fmla="*/ 21600 h 21600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T18" t="T19" r="T20" b="T21"/>
            <a:pathLst>
              <a:path w="21600" h="21600">
                <a:moveTo>
                  <a:pt x="15429" y="0"/>
                </a:moveTo>
                <a:lnTo>
                  <a:pt x="9257" y="7200"/>
                </a:lnTo>
                <a:lnTo>
                  <a:pt x="12343" y="7200"/>
                </a:lnTo>
                <a:lnTo>
                  <a:pt x="12343" y="14400"/>
                </a:lnTo>
                <a:lnTo>
                  <a:pt x="0" y="14400"/>
                </a:lnTo>
                <a:lnTo>
                  <a:pt x="0" y="21600"/>
                </a:lnTo>
                <a:lnTo>
                  <a:pt x="18514" y="21600"/>
                </a:lnTo>
                <a:lnTo>
                  <a:pt x="18514" y="7200"/>
                </a:lnTo>
                <a:lnTo>
                  <a:pt x="21600" y="7200"/>
                </a:lnTo>
                <a:lnTo>
                  <a:pt x="15429" y="0"/>
                </a:lnTo>
                <a:close/>
              </a:path>
            </a:pathLst>
          </a:cu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GB"/>
          </a:p>
        </p:txBody>
      </p:sp>
      <p:sp>
        <p:nvSpPr>
          <p:cNvPr id="11274" name="AutoShape 13"/>
          <p:cNvSpPr>
            <a:spLocks noChangeArrowheads="1"/>
          </p:cNvSpPr>
          <p:nvPr/>
        </p:nvSpPr>
        <p:spPr bwMode="auto">
          <a:xfrm rot="5400000">
            <a:off x="909612" y="3990974"/>
            <a:ext cx="609600" cy="571500"/>
          </a:xfrm>
          <a:custGeom>
            <a:avLst/>
            <a:gdLst>
              <a:gd name="T0" fmla="*/ 2147483647 w 21600"/>
              <a:gd name="T1" fmla="*/ 0 h 21600"/>
              <a:gd name="T2" fmla="*/ 2147483647 w 21600"/>
              <a:gd name="T3" fmla="*/ 2147483647 h 21600"/>
              <a:gd name="T4" fmla="*/ 0 w 21600"/>
              <a:gd name="T5" fmla="*/ 2147483647 h 21600"/>
              <a:gd name="T6" fmla="*/ 2147483647 w 21600"/>
              <a:gd name="T7" fmla="*/ 2147483647 h 21600"/>
              <a:gd name="T8" fmla="*/ 2147483647 w 21600"/>
              <a:gd name="T9" fmla="*/ 2147483647 h 21600"/>
              <a:gd name="T10" fmla="*/ 2147483647 w 21600"/>
              <a:gd name="T11" fmla="*/ 2147483647 h 21600"/>
              <a:gd name="T12" fmla="*/ 17694720 60000 65536"/>
              <a:gd name="T13" fmla="*/ 11796480 60000 65536"/>
              <a:gd name="T14" fmla="*/ 11796480 60000 65536"/>
              <a:gd name="T15" fmla="*/ 5898240 60000 65536"/>
              <a:gd name="T16" fmla="*/ 0 60000 65536"/>
              <a:gd name="T17" fmla="*/ 0 60000 65536"/>
              <a:gd name="T18" fmla="*/ 0 w 21600"/>
              <a:gd name="T19" fmla="*/ 14400 h 21600"/>
              <a:gd name="T20" fmla="*/ 18514 w 21600"/>
              <a:gd name="T21" fmla="*/ 21600 h 21600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T18" t="T19" r="T20" b="T21"/>
            <a:pathLst>
              <a:path w="21600" h="21600">
                <a:moveTo>
                  <a:pt x="15429" y="0"/>
                </a:moveTo>
                <a:lnTo>
                  <a:pt x="9257" y="7200"/>
                </a:lnTo>
                <a:lnTo>
                  <a:pt x="12343" y="7200"/>
                </a:lnTo>
                <a:lnTo>
                  <a:pt x="12343" y="14400"/>
                </a:lnTo>
                <a:lnTo>
                  <a:pt x="0" y="14400"/>
                </a:lnTo>
                <a:lnTo>
                  <a:pt x="0" y="21600"/>
                </a:lnTo>
                <a:lnTo>
                  <a:pt x="18514" y="21600"/>
                </a:lnTo>
                <a:lnTo>
                  <a:pt x="18514" y="7200"/>
                </a:lnTo>
                <a:lnTo>
                  <a:pt x="21600" y="7200"/>
                </a:lnTo>
                <a:lnTo>
                  <a:pt x="15429" y="0"/>
                </a:lnTo>
                <a:close/>
              </a:path>
            </a:pathLst>
          </a:cu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GB"/>
          </a:p>
        </p:txBody>
      </p:sp>
      <p:sp>
        <p:nvSpPr>
          <p:cNvPr id="11275" name="AutoShape 14"/>
          <p:cNvSpPr>
            <a:spLocks noChangeArrowheads="1"/>
          </p:cNvSpPr>
          <p:nvPr/>
        </p:nvSpPr>
        <p:spPr bwMode="auto">
          <a:xfrm rot="5400000">
            <a:off x="1552554" y="4743450"/>
            <a:ext cx="609600" cy="571500"/>
          </a:xfrm>
          <a:custGeom>
            <a:avLst/>
            <a:gdLst>
              <a:gd name="T0" fmla="*/ 2147483647 w 21600"/>
              <a:gd name="T1" fmla="*/ 0 h 21600"/>
              <a:gd name="T2" fmla="*/ 2147483647 w 21600"/>
              <a:gd name="T3" fmla="*/ 2147483647 h 21600"/>
              <a:gd name="T4" fmla="*/ 0 w 21600"/>
              <a:gd name="T5" fmla="*/ 2147483647 h 21600"/>
              <a:gd name="T6" fmla="*/ 2147483647 w 21600"/>
              <a:gd name="T7" fmla="*/ 2147483647 h 21600"/>
              <a:gd name="T8" fmla="*/ 2147483647 w 21600"/>
              <a:gd name="T9" fmla="*/ 2147483647 h 21600"/>
              <a:gd name="T10" fmla="*/ 2147483647 w 21600"/>
              <a:gd name="T11" fmla="*/ 2147483647 h 21600"/>
              <a:gd name="T12" fmla="*/ 17694720 60000 65536"/>
              <a:gd name="T13" fmla="*/ 11796480 60000 65536"/>
              <a:gd name="T14" fmla="*/ 11796480 60000 65536"/>
              <a:gd name="T15" fmla="*/ 5898240 60000 65536"/>
              <a:gd name="T16" fmla="*/ 0 60000 65536"/>
              <a:gd name="T17" fmla="*/ 0 60000 65536"/>
              <a:gd name="T18" fmla="*/ 0 w 21600"/>
              <a:gd name="T19" fmla="*/ 14400 h 21600"/>
              <a:gd name="T20" fmla="*/ 18514 w 21600"/>
              <a:gd name="T21" fmla="*/ 21600 h 21600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T18" t="T19" r="T20" b="T21"/>
            <a:pathLst>
              <a:path w="21600" h="21600">
                <a:moveTo>
                  <a:pt x="15429" y="0"/>
                </a:moveTo>
                <a:lnTo>
                  <a:pt x="9257" y="7200"/>
                </a:lnTo>
                <a:lnTo>
                  <a:pt x="12343" y="7200"/>
                </a:lnTo>
                <a:lnTo>
                  <a:pt x="12343" y="14400"/>
                </a:lnTo>
                <a:lnTo>
                  <a:pt x="0" y="14400"/>
                </a:lnTo>
                <a:lnTo>
                  <a:pt x="0" y="21600"/>
                </a:lnTo>
                <a:lnTo>
                  <a:pt x="18514" y="21600"/>
                </a:lnTo>
                <a:lnTo>
                  <a:pt x="18514" y="7200"/>
                </a:lnTo>
                <a:lnTo>
                  <a:pt x="21600" y="7200"/>
                </a:lnTo>
                <a:lnTo>
                  <a:pt x="15429" y="0"/>
                </a:lnTo>
                <a:close/>
              </a:path>
            </a:pathLst>
          </a:cu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GB"/>
          </a:p>
        </p:txBody>
      </p:sp>
      <p:sp>
        <p:nvSpPr>
          <p:cNvPr id="11276" name="AutoShape 15"/>
          <p:cNvSpPr>
            <a:spLocks noChangeArrowheads="1"/>
          </p:cNvSpPr>
          <p:nvPr/>
        </p:nvSpPr>
        <p:spPr bwMode="auto">
          <a:xfrm rot="5400000">
            <a:off x="2195496" y="5457830"/>
            <a:ext cx="609600" cy="571500"/>
          </a:xfrm>
          <a:custGeom>
            <a:avLst/>
            <a:gdLst>
              <a:gd name="T0" fmla="*/ 2147483647 w 21600"/>
              <a:gd name="T1" fmla="*/ 0 h 21600"/>
              <a:gd name="T2" fmla="*/ 2147483647 w 21600"/>
              <a:gd name="T3" fmla="*/ 2147483647 h 21600"/>
              <a:gd name="T4" fmla="*/ 0 w 21600"/>
              <a:gd name="T5" fmla="*/ 2147483647 h 21600"/>
              <a:gd name="T6" fmla="*/ 2147483647 w 21600"/>
              <a:gd name="T7" fmla="*/ 2147483647 h 21600"/>
              <a:gd name="T8" fmla="*/ 2147483647 w 21600"/>
              <a:gd name="T9" fmla="*/ 2147483647 h 21600"/>
              <a:gd name="T10" fmla="*/ 2147483647 w 21600"/>
              <a:gd name="T11" fmla="*/ 2147483647 h 21600"/>
              <a:gd name="T12" fmla="*/ 17694720 60000 65536"/>
              <a:gd name="T13" fmla="*/ 11796480 60000 65536"/>
              <a:gd name="T14" fmla="*/ 11796480 60000 65536"/>
              <a:gd name="T15" fmla="*/ 5898240 60000 65536"/>
              <a:gd name="T16" fmla="*/ 0 60000 65536"/>
              <a:gd name="T17" fmla="*/ 0 60000 65536"/>
              <a:gd name="T18" fmla="*/ 0 w 21600"/>
              <a:gd name="T19" fmla="*/ 14400 h 21600"/>
              <a:gd name="T20" fmla="*/ 18514 w 21600"/>
              <a:gd name="T21" fmla="*/ 21600 h 21600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T18" t="T19" r="T20" b="T21"/>
            <a:pathLst>
              <a:path w="21600" h="21600">
                <a:moveTo>
                  <a:pt x="15429" y="0"/>
                </a:moveTo>
                <a:lnTo>
                  <a:pt x="9257" y="7200"/>
                </a:lnTo>
                <a:lnTo>
                  <a:pt x="12343" y="7200"/>
                </a:lnTo>
                <a:lnTo>
                  <a:pt x="12343" y="14400"/>
                </a:lnTo>
                <a:lnTo>
                  <a:pt x="0" y="14400"/>
                </a:lnTo>
                <a:lnTo>
                  <a:pt x="0" y="21600"/>
                </a:lnTo>
                <a:lnTo>
                  <a:pt x="18514" y="21600"/>
                </a:lnTo>
                <a:lnTo>
                  <a:pt x="18514" y="7200"/>
                </a:lnTo>
                <a:lnTo>
                  <a:pt x="21600" y="7200"/>
                </a:lnTo>
                <a:lnTo>
                  <a:pt x="15429" y="0"/>
                </a:lnTo>
                <a:close/>
              </a:path>
            </a:pathLst>
          </a:cu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GB"/>
          </a:p>
        </p:txBody>
      </p:sp>
      <p:sp>
        <p:nvSpPr>
          <p:cNvPr id="13" name="Rectangle 2"/>
          <p:cNvSpPr txBox="1">
            <a:spLocks noChangeArrowheads="1"/>
          </p:cNvSpPr>
          <p:nvPr/>
        </p:nvSpPr>
        <p:spPr bwMode="auto">
          <a:xfrm>
            <a:off x="962052" y="1385878"/>
            <a:ext cx="74676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358775" marR="0" lvl="0" indent="-358775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32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+mj-lt"/>
                <a:ea typeface="+mj-ea"/>
                <a:cs typeface="+mj-cs"/>
              </a:rPr>
              <a:t>Phase 3. </a:t>
            </a:r>
            <a:r>
              <a:rPr kumimoji="0" lang="fr-FR" sz="3200" b="1" i="0" u="none" strike="noStrike" kern="1200" cap="none" spc="0" normalizeH="0" baseline="0" dirty="0">
                <a:ln>
                  <a:noFill/>
                </a:ln>
                <a:effectLst/>
                <a:uLnTx/>
                <a:uFillTx/>
                <a:latin typeface="+mj-lt"/>
                <a:ea typeface="+mj-ea"/>
                <a:cs typeface="+mj-cs"/>
              </a:rPr>
              <a:t>Exécution du budget</a:t>
            </a:r>
          </a:p>
        </p:txBody>
      </p:sp>
      <p:sp>
        <p:nvSpPr>
          <p:cNvPr id="2" name="ZoneTexte 1"/>
          <p:cNvSpPr txBox="1"/>
          <p:nvPr/>
        </p:nvSpPr>
        <p:spPr>
          <a:xfrm>
            <a:off x="465636" y="6224598"/>
            <a:ext cx="84604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000" i="1" dirty="0"/>
              <a:t>La répartition des responsabilités dépend du système budgétaire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7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95536" y="1052736"/>
            <a:ext cx="8424862" cy="685800"/>
          </a:xfrm>
        </p:spPr>
        <p:txBody>
          <a:bodyPr/>
          <a:lstStyle/>
          <a:p>
            <a:pPr>
              <a:defRPr/>
            </a:pPr>
            <a:r>
              <a:rPr lang="en-GB" sz="3200" kern="1200" dirty="0"/>
              <a:t>Phase 4. </a:t>
            </a:r>
            <a:r>
              <a:rPr lang="fr-FR" sz="3200" kern="1200" dirty="0"/>
              <a:t>Comptabilité et rapports</a:t>
            </a:r>
          </a:p>
        </p:txBody>
      </p:sp>
      <p:sp>
        <p:nvSpPr>
          <p:cNvPr id="12292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07504" y="1628800"/>
            <a:ext cx="9036496" cy="4498776"/>
          </a:xfrm>
        </p:spPr>
        <p:txBody>
          <a:bodyPr/>
          <a:lstStyle/>
          <a:p>
            <a:pPr>
              <a:spcBef>
                <a:spcPts val="0"/>
              </a:spcBef>
              <a:spcAft>
                <a:spcPts val="0"/>
              </a:spcAft>
              <a:buClrTx/>
              <a:buFont typeface="Wingdings" panose="05000000000000000000" pitchFamily="2" charset="2"/>
              <a:buChar char="Ø"/>
            </a:pPr>
            <a:endParaRPr lang="fr-FR" altLang="en-US" sz="2000" i="0" dirty="0">
              <a:solidFill>
                <a:schemeClr val="accent5">
                  <a:lumMod val="2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spcBef>
                <a:spcPts val="0"/>
              </a:spcBef>
              <a:spcAft>
                <a:spcPts val="0"/>
              </a:spcAft>
              <a:buClrTx/>
              <a:buFont typeface="Wingdings" panose="05000000000000000000" pitchFamily="2" charset="2"/>
              <a:buChar char="Ø"/>
            </a:pPr>
            <a:r>
              <a:rPr lang="fr-FR" altLang="en-US" sz="2800" i="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Comptabilité budgétaire</a:t>
            </a:r>
          </a:p>
          <a:p>
            <a:pPr>
              <a:spcBef>
                <a:spcPts val="0"/>
              </a:spcBef>
              <a:spcAft>
                <a:spcPts val="0"/>
              </a:spcAft>
              <a:buClrTx/>
              <a:buFont typeface="Wingdings" panose="05000000000000000000" pitchFamily="2" charset="2"/>
              <a:buChar char="Ø"/>
            </a:pPr>
            <a:endParaRPr lang="fr-FR" altLang="en-US" sz="2800" b="0" i="0" dirty="0">
              <a:solidFill>
                <a:schemeClr val="accent5">
                  <a:lumMod val="2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spcBef>
                <a:spcPts val="0"/>
              </a:spcBef>
              <a:spcAft>
                <a:spcPts val="0"/>
              </a:spcAft>
              <a:buClrTx/>
              <a:buFont typeface="Arial" panose="020B0604020202020204" pitchFamily="34" charset="0"/>
              <a:buChar char="•"/>
            </a:pPr>
            <a:r>
              <a:rPr lang="fr-FR" altLang="en-US" sz="2800" b="0" i="0" dirty="0">
                <a:solidFill>
                  <a:schemeClr val="accent5">
                    <a:lumMod val="2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Enregistrer les opérations et produire les rapports d’exécution du budget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ClrTx/>
              <a:buFont typeface="Arial" panose="020B0604020202020204" pitchFamily="34" charset="0"/>
              <a:buChar char="•"/>
            </a:pPr>
            <a:r>
              <a:rPr lang="fr-FR" altLang="en-US" sz="2800" b="0" i="0" dirty="0">
                <a:solidFill>
                  <a:schemeClr val="accent5">
                    <a:lumMod val="2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Permet de suivre et contrôler le respect du budget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ClrTx/>
              <a:buFont typeface="Arial" panose="020B0604020202020204" pitchFamily="34" charset="0"/>
              <a:buChar char="•"/>
            </a:pPr>
            <a:r>
              <a:rPr lang="fr-FR" altLang="en-US" sz="2800" b="0" i="0" dirty="0">
                <a:solidFill>
                  <a:schemeClr val="accent5">
                    <a:lumMod val="2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Comptabilité portant sur les différents stades de la dépense: engagement, liquidation, ordonnancement, paiement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ClrTx/>
              <a:buFont typeface="Arial" panose="020B0604020202020204" pitchFamily="34" charset="0"/>
              <a:buChar char="•"/>
            </a:pPr>
            <a:endParaRPr lang="fr-FR" altLang="en-US" sz="2800" b="0" i="0" dirty="0">
              <a:solidFill>
                <a:schemeClr val="accent5">
                  <a:lumMod val="2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lvl="1" indent="0">
              <a:spcBef>
                <a:spcPts val="0"/>
              </a:spcBef>
              <a:spcAft>
                <a:spcPts val="0"/>
              </a:spcAft>
              <a:buClrTx/>
              <a:buNone/>
            </a:pPr>
            <a:endParaRPr lang="fr-FR" altLang="en-US" sz="1000" b="0" i="0" dirty="0">
              <a:solidFill>
                <a:schemeClr val="accent5">
                  <a:lumMod val="2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spcBef>
                <a:spcPts val="0"/>
              </a:spcBef>
              <a:spcAft>
                <a:spcPts val="0"/>
              </a:spcAft>
              <a:buClrTx/>
              <a:buFont typeface="Arial" panose="020B0604020202020204" pitchFamily="34" charset="0"/>
              <a:buChar char="•"/>
            </a:pPr>
            <a:endParaRPr lang="fr-FR" altLang="en-US" sz="2000" i="0" dirty="0">
              <a:solidFill>
                <a:srgbClr val="2D5EC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endParaRPr lang="fr-FR" altLang="en-US" sz="2000" i="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endParaRPr lang="en-GB" altLang="en-US" sz="2000" i="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endParaRPr lang="en-GB" altLang="en-US" sz="2000" i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532256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1229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1229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122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500"/>
                                        <p:tgtEl>
                                          <p:spTgt spid="1229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2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7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395536" y="1052736"/>
            <a:ext cx="8424862" cy="685800"/>
          </a:xfrm>
        </p:spPr>
        <p:txBody>
          <a:bodyPr/>
          <a:lstStyle/>
          <a:p>
            <a:pPr>
              <a:defRPr/>
            </a:pPr>
            <a:r>
              <a:rPr lang="en-GB" sz="3200" kern="1200" dirty="0"/>
              <a:t>Phase 4. </a:t>
            </a:r>
            <a:r>
              <a:rPr lang="fr-FR" sz="3200" kern="1200" dirty="0"/>
              <a:t>Comptabilité et rapports</a:t>
            </a:r>
          </a:p>
        </p:txBody>
      </p:sp>
      <p:sp>
        <p:nvSpPr>
          <p:cNvPr id="12292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07504" y="1628800"/>
            <a:ext cx="9036496" cy="4752528"/>
          </a:xfrm>
        </p:spPr>
        <p:txBody>
          <a:bodyPr/>
          <a:lstStyle/>
          <a:p>
            <a:pPr marL="457200" lvl="1" indent="0">
              <a:spcBef>
                <a:spcPts val="0"/>
              </a:spcBef>
              <a:spcAft>
                <a:spcPts val="0"/>
              </a:spcAft>
              <a:buClrTx/>
              <a:buNone/>
            </a:pPr>
            <a:endParaRPr lang="fr-FR" altLang="en-US" sz="1200" b="0" i="0" dirty="0">
              <a:solidFill>
                <a:schemeClr val="accent5">
                  <a:lumMod val="2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spcBef>
                <a:spcPts val="0"/>
              </a:spcBef>
              <a:spcAft>
                <a:spcPts val="0"/>
              </a:spcAft>
              <a:buClrTx/>
              <a:buFont typeface="Wingdings" panose="05000000000000000000" pitchFamily="2" charset="2"/>
              <a:buChar char="Ø"/>
            </a:pPr>
            <a:r>
              <a:rPr lang="fr-FR" altLang="en-US" sz="3200" i="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Comptabilité générale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ClrTx/>
              <a:buFont typeface="Arial" panose="020B0604020202020204" pitchFamily="34" charset="0"/>
              <a:buChar char="•"/>
            </a:pPr>
            <a:endParaRPr lang="fr-FR" altLang="en-US" sz="3200" b="0" i="0" dirty="0">
              <a:solidFill>
                <a:schemeClr val="accent5">
                  <a:lumMod val="2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spcBef>
                <a:spcPts val="0"/>
              </a:spcBef>
              <a:spcAft>
                <a:spcPts val="0"/>
              </a:spcAft>
              <a:buClrTx/>
              <a:buFont typeface="Arial" panose="020B0604020202020204" pitchFamily="34" charset="0"/>
              <a:buChar char="•"/>
            </a:pPr>
            <a:r>
              <a:rPr lang="fr-FR" altLang="en-US" sz="3200" b="0" i="0" dirty="0">
                <a:solidFill>
                  <a:schemeClr val="accent5">
                    <a:lumMod val="2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Enregistrer les recettes, dépenses, actifs et passifs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ClrTx/>
              <a:buFont typeface="Arial" panose="020B0604020202020204" pitchFamily="34" charset="0"/>
              <a:buChar char="•"/>
            </a:pPr>
            <a:r>
              <a:rPr lang="fr-FR" altLang="en-US" sz="3200" b="0" i="0" dirty="0">
                <a:solidFill>
                  <a:schemeClr val="accent5">
                    <a:lumMod val="2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Permet de produire les états financiers:</a:t>
            </a:r>
          </a:p>
          <a:p>
            <a:pPr lvl="2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altLang="en-US" sz="2000" dirty="0">
                <a:solidFill>
                  <a:schemeClr val="accent5">
                    <a:lumMod val="2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Dépenses et recettes</a:t>
            </a:r>
          </a:p>
          <a:p>
            <a:pPr lvl="2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fr-FR" altLang="en-US" sz="2000" b="0" i="0" dirty="0">
                <a:solidFill>
                  <a:schemeClr val="accent5">
                    <a:lumMod val="2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Actifs et passifs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ClrTx/>
              <a:buFont typeface="Arial" panose="020B0604020202020204" pitchFamily="34" charset="0"/>
              <a:buChar char="•"/>
            </a:pPr>
            <a:r>
              <a:rPr lang="fr-FR" altLang="en-US" sz="3200" b="0" i="0" dirty="0">
                <a:solidFill>
                  <a:schemeClr val="accent5">
                    <a:lumMod val="2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Méthode comptable : base caisse, ou d’exercice ou modification d’une de ces méthodes.</a:t>
            </a:r>
          </a:p>
          <a:p>
            <a:pPr marL="0" indent="0">
              <a:spcBef>
                <a:spcPts val="0"/>
              </a:spcBef>
              <a:buNone/>
            </a:pPr>
            <a:endParaRPr lang="fr-FR" altLang="en-US" sz="2000" i="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endParaRPr lang="en-GB" altLang="en-US" sz="2000" i="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spcBef>
                <a:spcPts val="0"/>
              </a:spcBef>
              <a:buNone/>
            </a:pPr>
            <a:endParaRPr lang="en-GB" altLang="en-US" sz="2000" i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1229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1229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122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500"/>
                                        <p:tgtEl>
                                          <p:spTgt spid="1229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1229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1229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2" grpId="0" build="p"/>
    </p:bldLst>
  </p:timing>
</p:sld>
</file>

<file path=ppt/theme/theme1.xml><?xml version="1.0" encoding="utf-8"?>
<a:theme xmlns:a="http://schemas.openxmlformats.org/drawingml/2006/main" name="Slide_Master">
  <a:themeElements>
    <a:clrScheme name="Slide_Master 3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99CCFF"/>
      </a:accent1>
      <a:accent2>
        <a:srgbClr val="CCCCFF"/>
      </a:accent2>
      <a:accent3>
        <a:srgbClr val="FFFFFF"/>
      </a:accent3>
      <a:accent4>
        <a:srgbClr val="000000"/>
      </a:accent4>
      <a:accent5>
        <a:srgbClr val="CAE2FF"/>
      </a:accent5>
      <a:accent6>
        <a:srgbClr val="B9B9E7"/>
      </a:accent6>
      <a:hlink>
        <a:srgbClr val="3333CC"/>
      </a:hlink>
      <a:folHlink>
        <a:srgbClr val="AF67FF"/>
      </a:folHlink>
    </a:clrScheme>
    <a:fontScheme name="Slide_Master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</a:bodyPr>
      <a:lstStyle>
        <a:defPPr marL="3175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rgbClr val="0F5494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Slide_Mas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lide_Mast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lide_Mast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1177</Words>
  <Application>Microsoft Office PowerPoint</Application>
  <PresentationFormat>On-screen Show (4:3)</PresentationFormat>
  <Paragraphs>201</Paragraphs>
  <Slides>16</Slides>
  <Notes>14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2" baseType="lpstr">
      <vt:lpstr>Arial</vt:lpstr>
      <vt:lpstr>Courier New</vt:lpstr>
      <vt:lpstr>Times New Roman</vt:lpstr>
      <vt:lpstr>Verdana</vt:lpstr>
      <vt:lpstr>Wingdings</vt:lpstr>
      <vt:lpstr>Slide_Master</vt:lpstr>
      <vt:lpstr>INTRODUCTION TO  PUBLIC FINANCE MANAGEMENT</vt:lpstr>
      <vt:lpstr>PowerPoint Presentation</vt:lpstr>
      <vt:lpstr>PowerPoint Presentation</vt:lpstr>
      <vt:lpstr>PowerPoint Presentation</vt:lpstr>
      <vt:lpstr>PowerPoint Presentation</vt:lpstr>
      <vt:lpstr>Phase 3. Exécution du budget</vt:lpstr>
      <vt:lpstr>PowerPoint Presentation</vt:lpstr>
      <vt:lpstr>Phase 4. Comptabilité et rapports</vt:lpstr>
      <vt:lpstr>Phase 4. Comptabilité et rapports</vt:lpstr>
      <vt:lpstr>Phase 5. Audit externe</vt:lpstr>
      <vt:lpstr>PowerPoint Presentation</vt:lpstr>
      <vt:lpstr>Les acteurs (1)</vt:lpstr>
      <vt:lpstr>Les acteurs (2)</vt:lpstr>
      <vt:lpstr>   Organisation et fonctions du ministère des finances (1)</vt:lpstr>
      <vt:lpstr>Responsabilités des gestionnaires des ministères dépensiers dans les pays anglophones</vt:lpstr>
      <vt:lpstr>PowerPoint Presentation</vt:lpstr>
    </vt:vector>
  </TitlesOfParts>
  <Company>European Commission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 PUBLIC FINANCE MANAGEMENT</dc:title>
  <dc:creator>Yiannis</dc:creator>
  <cp:lastModifiedBy>Florence Brosset-Heckel</cp:lastModifiedBy>
  <cp:revision>276</cp:revision>
  <cp:lastPrinted>2013-05-20T17:57:16Z</cp:lastPrinted>
  <dcterms:created xsi:type="dcterms:W3CDTF">2011-10-28T10:25:18Z</dcterms:created>
  <dcterms:modified xsi:type="dcterms:W3CDTF">2018-06-13T08:15:45Z</dcterms:modified>
</cp:coreProperties>
</file>

<file path=docProps/thumbnail.jpeg>
</file>