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handoutMasterIdLst>
    <p:handoutMasterId r:id="rId4"/>
  </p:handoutMasterIdLst>
  <p:sldIdLst>
    <p:sldId id="347" r:id="rId2"/>
  </p:sldIdLst>
  <p:sldSz cx="9144000" cy="6858000" type="screen4x3"/>
  <p:notesSz cx="6797675" cy="987425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166CF"/>
    <a:srgbClr val="3E6FD2"/>
    <a:srgbClr val="2D5EC1"/>
    <a:srgbClr val="BDDEFF"/>
    <a:srgbClr val="99CCFF"/>
    <a:srgbClr val="808080"/>
    <a:srgbClr val="A20202"/>
    <a:srgbClr val="F8F8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6697" autoAdjust="0"/>
  </p:normalViewPr>
  <p:slideViewPr>
    <p:cSldViewPr>
      <p:cViewPr>
        <p:scale>
          <a:sx n="101" d="100"/>
          <a:sy n="101" d="100"/>
        </p:scale>
        <p:origin x="-1878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2" d="100"/>
          <a:sy n="82" d="100"/>
        </p:scale>
        <p:origin x="-3840" y="-78"/>
      </p:cViewPr>
      <p:guideLst>
        <p:guide orient="horz" pos="3110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1"/>
            <a:ext cx="2945873" cy="4946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143" tIns="45571" rIns="91143" bIns="45571" numCol="1" anchor="t" anchorCtr="0" compatLnSpc="1">
            <a:prstTxWarp prst="textNoShape">
              <a:avLst/>
            </a:prstTxWarp>
          </a:bodyPr>
          <a:lstStyle>
            <a:lvl1pPr defTabSz="91181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0197" y="1"/>
            <a:ext cx="2945873" cy="4946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143" tIns="45571" rIns="91143" bIns="45571" numCol="1" anchor="t" anchorCtr="0" compatLnSpc="1">
            <a:prstTxWarp prst="textNoShape">
              <a:avLst/>
            </a:prstTxWarp>
          </a:bodyPr>
          <a:lstStyle>
            <a:lvl1pPr algn="r" defTabSz="91181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1" y="9377993"/>
            <a:ext cx="2945873" cy="4946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143" tIns="45571" rIns="91143" bIns="45571" numCol="1" anchor="b" anchorCtr="0" compatLnSpc="1">
            <a:prstTxWarp prst="textNoShape">
              <a:avLst/>
            </a:prstTxWarp>
          </a:bodyPr>
          <a:lstStyle>
            <a:lvl1pPr defTabSz="91181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0197" y="9377993"/>
            <a:ext cx="2945873" cy="4946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143" tIns="45571" rIns="91143" bIns="45571" numCol="1" anchor="b" anchorCtr="0" compatLnSpc="1">
            <a:prstTxWarp prst="textNoShape">
              <a:avLst/>
            </a:prstTxWarp>
          </a:bodyPr>
          <a:lstStyle>
            <a:lvl1pPr algn="r" defTabSz="91181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3B0E5FB8-22B5-48F5-B2E7-36840B68F1A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37873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1"/>
            <a:ext cx="2945873" cy="4946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143" tIns="45571" rIns="91143" bIns="45571" numCol="1" anchor="t" anchorCtr="0" compatLnSpc="1">
            <a:prstTxWarp prst="textNoShape">
              <a:avLst/>
            </a:prstTxWarp>
          </a:bodyPr>
          <a:lstStyle>
            <a:lvl1pPr defTabSz="91181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0197" y="1"/>
            <a:ext cx="2945873" cy="4946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143" tIns="45571" rIns="91143" bIns="45571" numCol="1" anchor="t" anchorCtr="0" compatLnSpc="1">
            <a:prstTxWarp prst="textNoShape">
              <a:avLst/>
            </a:prstTxWarp>
          </a:bodyPr>
          <a:lstStyle>
            <a:lvl1pPr algn="r" defTabSz="91181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31863" y="741363"/>
            <a:ext cx="4937125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47" y="4690588"/>
            <a:ext cx="5438783" cy="444245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143" tIns="45571" rIns="91143" bIns="4557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1" y="9377993"/>
            <a:ext cx="2945873" cy="4946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143" tIns="45571" rIns="91143" bIns="45571" numCol="1" anchor="b" anchorCtr="0" compatLnSpc="1">
            <a:prstTxWarp prst="textNoShape">
              <a:avLst/>
            </a:prstTxWarp>
          </a:bodyPr>
          <a:lstStyle>
            <a:lvl1pPr defTabSz="91181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0197" y="9377993"/>
            <a:ext cx="2945873" cy="4946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143" tIns="45571" rIns="91143" bIns="45571" numCol="1" anchor="b" anchorCtr="0" compatLnSpc="1">
            <a:prstTxWarp prst="textNoShape">
              <a:avLst/>
            </a:prstTxWarp>
          </a:bodyPr>
          <a:lstStyle>
            <a:lvl1pPr algn="r" defTabSz="91181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DBD25DC2-35AF-4252-888D-34C333E6205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959753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DBD25DC2-35AF-4252-888D-34C333E62053}" type="slidenum">
              <a:rPr lang="en-GB" smtClean="0"/>
              <a:pPr>
                <a:defRPr/>
              </a:pPr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1059306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E2B35494-D324-4B9C-8A3C-200C09DB883C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B6ED9D83-D8E2-4E1D-9FA8-918C7119A7B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8678B184-AF0B-4863-96ED-AF0436B72649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8EE941FD-02C4-4871-A425-927BC8FCE1A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FE579886-9972-433F-82CA-B66B3F9F2D26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1290277B-7A59-4C79-82F8-E81BBDCC0BD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B53C2840-886E-4CA7-85E5-05DA122A02BF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53C84D8E-B408-4364-AD7E-E04E9C2DD47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D20C86E4-BDF1-44B0-A857-89360AC57F31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F0893A97-0915-451F-9DAF-B73C8D7B20F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71C39CDC-C139-40CA-AABD-E5DE17138AA8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F202DE53-9CC5-4660-84C8-E07F91B4917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67D253C5-E87D-496E-AED9-49BA49052C25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4DD65AA6-06DC-4FE2-BA9F-C5A7449B97C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0050B50C-4D09-43EB-86B6-F422E5FEE692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EBACD3DA-4E27-42B1-9816-25E551A52F2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0A35FCE5-1C6F-4EA0-A5AD-C16F137A9480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F5D9CE5E-E7CF-459C-BB76-E03D0A67C8B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22DB5BEA-0EBA-494C-B997-3E0CE9E8F629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B10C462E-2583-422E-A731-872705B09F7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EC339E65-F423-4F54-A862-24A878771389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ea typeface="+mn-ea"/>
              </a:defRPr>
            </a:lvl1pPr>
          </a:lstStyle>
          <a:p>
            <a:pPr>
              <a:defRPr/>
            </a:pPr>
            <a:fld id="{08C4D87C-1348-4A52-843E-5FA73C05A95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GB" smtClean="0"/>
          </a:p>
        </p:txBody>
      </p:sp>
      <p:sp>
        <p:nvSpPr>
          <p:cNvPr id="3075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 smtClean="0">
                <a:solidFill>
                  <a:srgbClr val="898989"/>
                </a:solidFill>
                <a:latin typeface="Calibri" pitchFamily="34" charset="0"/>
                <a:ea typeface="ＭＳ Ｐゴシック" pitchFamily="34" charset="-128"/>
                <a:cs typeface="Arial" pitchFamily="34" charset="0"/>
              </a:defRPr>
            </a:lvl1pPr>
          </a:lstStyle>
          <a:p>
            <a:pPr>
              <a:defRPr/>
            </a:pPr>
            <a:fld id="{B90BA673-F563-4BA2-BCFC-E34E692181A2}" type="datetimeFigureOut">
              <a:rPr lang="en-GB"/>
              <a:pPr>
                <a:defRPr/>
              </a:pPr>
              <a:t>03/07/2014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 smtClean="0">
                <a:solidFill>
                  <a:srgbClr val="898989"/>
                </a:solidFill>
                <a:latin typeface="Calibri" pitchFamily="34" charset="0"/>
                <a:ea typeface="ＭＳ Ｐゴシック" pitchFamily="34" charset="-128"/>
                <a:cs typeface="Arial" pitchFamily="34" charset="0"/>
              </a:defRPr>
            </a:lvl1pPr>
          </a:lstStyle>
          <a:p>
            <a:pPr>
              <a:defRPr/>
            </a:pPr>
            <a:fld id="{8FA8B3FF-39D4-4B94-AA21-F2167AC7976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20" r:id="rId2"/>
    <p:sldLayoutId id="2147483721" r:id="rId3"/>
    <p:sldLayoutId id="2147483722" r:id="rId4"/>
    <p:sldLayoutId id="2147483723" r:id="rId5"/>
    <p:sldLayoutId id="2147483724" r:id="rId6"/>
    <p:sldLayoutId id="2147483725" r:id="rId7"/>
    <p:sldLayoutId id="2147483726" r:id="rId8"/>
    <p:sldLayoutId id="2147483727" r:id="rId9"/>
    <p:sldLayoutId id="2147483728" r:id="rId10"/>
    <p:sldLayoutId id="214748372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ＭＳ Ｐゴシック" charset="0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ＭＳ Ｐゴシック" charset="0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3528" y="332656"/>
            <a:ext cx="8229600" cy="719137"/>
          </a:xfrm>
        </p:spPr>
        <p:txBody>
          <a:bodyPr/>
          <a:lstStyle/>
          <a:p>
            <a:pPr algn="ctr">
              <a:defRPr/>
            </a:pPr>
            <a:r>
              <a:rPr lang="en-GB" sz="3600" kern="1200" dirty="0">
                <a:solidFill>
                  <a:srgbClr val="660066"/>
                </a:solidFill>
                <a:ea typeface="ＭＳ Ｐゴシック" pitchFamily="34" charset="-128"/>
                <a:cs typeface="ＭＳ Ｐゴシック" charset="0"/>
              </a:rPr>
              <a:t>Overview of the impact of BS 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</p:nvPr>
        </p:nvGraphicFramePr>
        <p:xfrm>
          <a:off x="179512" y="980728"/>
          <a:ext cx="8517630" cy="914400"/>
        </p:xfrm>
        <a:graphic>
          <a:graphicData uri="http://schemas.openxmlformats.org/drawingml/2006/table">
            <a:tbl>
              <a:tblPr firstRow="1" firstCol="1" bandRow="1"/>
              <a:tblGrid>
                <a:gridCol w="1703046"/>
                <a:gridCol w="1542201"/>
                <a:gridCol w="2088232"/>
                <a:gridCol w="1480505"/>
                <a:gridCol w="1703646"/>
              </a:tblGrid>
              <a:tr h="787182"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pt-PT" sz="2000" b="1" dirty="0" smtClean="0">
                          <a:effectLst/>
                          <a:latin typeface="Times New Roman"/>
                          <a:ea typeface="Times New Roman"/>
                        </a:rPr>
                        <a:t>BS </a:t>
                      </a:r>
                      <a:r>
                        <a:rPr lang="pt-PT" sz="2000" b="1" dirty="0">
                          <a:effectLst/>
                          <a:latin typeface="Times New Roman"/>
                          <a:ea typeface="Times New Roman"/>
                        </a:rPr>
                        <a:t>inputs</a:t>
                      </a:r>
                      <a:endParaRPr lang="en-GB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2706" marR="6270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pt-PT" sz="2000" b="1" dirty="0" err="1">
                          <a:effectLst/>
                          <a:latin typeface="Times New Roman"/>
                          <a:ea typeface="Times New Roman"/>
                        </a:rPr>
                        <a:t>Strength</a:t>
                      </a:r>
                      <a:r>
                        <a:rPr lang="pt-PT" sz="2000" b="1" dirty="0"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pt-PT" sz="2000" b="1" dirty="0" err="1">
                          <a:effectLst/>
                          <a:latin typeface="Times New Roman"/>
                          <a:ea typeface="Times New Roman"/>
                        </a:rPr>
                        <a:t>of</a:t>
                      </a:r>
                      <a:r>
                        <a:rPr lang="pt-PT" sz="2000" b="1" dirty="0"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pt-PT" sz="2000" b="1" dirty="0" err="1">
                          <a:effectLst/>
                          <a:latin typeface="Times New Roman"/>
                          <a:ea typeface="Times New Roman"/>
                        </a:rPr>
                        <a:t>linkage</a:t>
                      </a:r>
                      <a:endParaRPr lang="en-GB" sz="20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pt-PT" sz="2000" b="1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en-GB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2706" marR="6270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pt-PT" sz="2000" b="1" dirty="0" err="1">
                          <a:effectLst/>
                          <a:latin typeface="Times New Roman"/>
                          <a:ea typeface="Times New Roman"/>
                        </a:rPr>
                        <a:t>Induced</a:t>
                      </a:r>
                      <a:r>
                        <a:rPr lang="pt-PT" sz="2000" b="1" dirty="0">
                          <a:effectLst/>
                          <a:latin typeface="Times New Roman"/>
                          <a:ea typeface="Times New Roman"/>
                        </a:rPr>
                        <a:t> outputs</a:t>
                      </a:r>
                      <a:endParaRPr lang="en-GB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2706" marR="6270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pt-PT" sz="2000" b="1" dirty="0" err="1">
                          <a:effectLst/>
                          <a:latin typeface="Times New Roman"/>
                          <a:ea typeface="Times New Roman"/>
                        </a:rPr>
                        <a:t>Strength</a:t>
                      </a:r>
                      <a:r>
                        <a:rPr lang="pt-PT" sz="2000" b="1" dirty="0"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pt-PT" sz="2000" b="1" dirty="0" err="1">
                          <a:effectLst/>
                          <a:latin typeface="Times New Roman"/>
                          <a:ea typeface="Times New Roman"/>
                        </a:rPr>
                        <a:t>of</a:t>
                      </a:r>
                      <a:r>
                        <a:rPr lang="pt-PT" sz="2000" b="1" dirty="0"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pt-PT" sz="2000" b="1" dirty="0" err="1">
                          <a:effectLst/>
                          <a:latin typeface="Times New Roman"/>
                          <a:ea typeface="Times New Roman"/>
                        </a:rPr>
                        <a:t>linkage</a:t>
                      </a:r>
                      <a:endParaRPr lang="en-GB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2706" marR="6270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pt-PT" sz="2000" b="1" dirty="0" err="1">
                          <a:effectLst/>
                          <a:latin typeface="Times New Roman"/>
                          <a:ea typeface="Times New Roman"/>
                        </a:rPr>
                        <a:t>Impacts</a:t>
                      </a:r>
                      <a:endParaRPr lang="en-GB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2706" marR="6270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pic>
        <p:nvPicPr>
          <p:cNvPr id="17425" name="Picture 1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11787" y="2173544"/>
            <a:ext cx="1867926" cy="3476625"/>
          </a:xfrm>
          <a:prstGeom prst="rect">
            <a:avLst/>
          </a:prstGeom>
          <a:ln>
            <a:noFill/>
          </a:ln>
          <a:effectLst>
            <a:outerShdw blurRad="190500" algn="tl" rotWithShape="0">
              <a:srgbClr val="000000">
                <a:alpha val="70000"/>
              </a:srgbClr>
            </a:outerShdw>
          </a:effectLst>
        </p:spPr>
      </p:pic>
      <p:sp>
        <p:nvSpPr>
          <p:cNvPr id="4" name="TextBox 3"/>
          <p:cNvSpPr txBox="1"/>
          <p:nvPr/>
        </p:nvSpPr>
        <p:spPr>
          <a:xfrm>
            <a:off x="3491880" y="2606675"/>
            <a:ext cx="1875458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 smtClean="0"/>
              <a:t>Prudent Macroeconomic Management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3491879" y="3911857"/>
            <a:ext cx="1875459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 smtClean="0"/>
              <a:t>Improved PFM</a:t>
            </a:r>
          </a:p>
          <a:p>
            <a:endParaRPr lang="en-GB" dirty="0" smtClean="0"/>
          </a:p>
        </p:txBody>
      </p:sp>
      <p:sp>
        <p:nvSpPr>
          <p:cNvPr id="11" name="TextBox 10"/>
          <p:cNvSpPr txBox="1"/>
          <p:nvPr/>
        </p:nvSpPr>
        <p:spPr>
          <a:xfrm>
            <a:off x="3559334" y="4546382"/>
            <a:ext cx="1837830" cy="64633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/>
              <a:t>Improved Budget </a:t>
            </a:r>
            <a:r>
              <a:rPr lang="en-GB" dirty="0" err="1"/>
              <a:t>Alloc</a:t>
            </a:r>
            <a:r>
              <a:rPr lang="en-GB" dirty="0"/>
              <a:t>. </a:t>
            </a:r>
            <a:r>
              <a:rPr lang="en-GB" dirty="0" smtClean="0"/>
              <a:t>to Education and related service delivery</a:t>
            </a:r>
            <a:endParaRPr lang="en-GB" dirty="0"/>
          </a:p>
        </p:txBody>
      </p:sp>
      <p:sp>
        <p:nvSpPr>
          <p:cNvPr id="12" name="TextBox 11"/>
          <p:cNvSpPr txBox="1"/>
          <p:nvPr/>
        </p:nvSpPr>
        <p:spPr>
          <a:xfrm>
            <a:off x="3521706" y="5417745"/>
            <a:ext cx="1875458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 smtClean="0"/>
              <a:t>Improved public policy formulation</a:t>
            </a:r>
            <a:endParaRPr lang="en-GB" dirty="0"/>
          </a:p>
        </p:txBody>
      </p:sp>
      <p:sp>
        <p:nvSpPr>
          <p:cNvPr id="14" name="TextBox 13"/>
          <p:cNvSpPr txBox="1"/>
          <p:nvPr/>
        </p:nvSpPr>
        <p:spPr>
          <a:xfrm>
            <a:off x="7019925" y="2606675"/>
            <a:ext cx="1728539" cy="276999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 smtClean="0"/>
              <a:t>Economic Growth </a:t>
            </a:r>
            <a:endParaRPr lang="en-GB" dirty="0"/>
          </a:p>
        </p:txBody>
      </p:sp>
      <p:sp>
        <p:nvSpPr>
          <p:cNvPr id="15" name="TextBox 14"/>
          <p:cNvSpPr txBox="1"/>
          <p:nvPr/>
        </p:nvSpPr>
        <p:spPr>
          <a:xfrm>
            <a:off x="7019926" y="3447108"/>
            <a:ext cx="1833053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 smtClean="0"/>
              <a:t>Quantitative factors: </a:t>
            </a:r>
          </a:p>
          <a:p>
            <a:endParaRPr lang="en-GB" dirty="0"/>
          </a:p>
        </p:txBody>
      </p:sp>
      <p:sp>
        <p:nvSpPr>
          <p:cNvPr id="17" name="TextBox 16"/>
          <p:cNvSpPr txBox="1"/>
          <p:nvPr/>
        </p:nvSpPr>
        <p:spPr>
          <a:xfrm>
            <a:off x="7003047" y="5013325"/>
            <a:ext cx="1799974" cy="1015663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 err="1" smtClean="0"/>
              <a:t>Empowerment&amp;social</a:t>
            </a:r>
            <a:r>
              <a:rPr lang="en-GB" dirty="0" smtClean="0"/>
              <a:t> inclusion of poor people and disadvantaged groups</a:t>
            </a:r>
            <a:endParaRPr lang="en-GB" dirty="0"/>
          </a:p>
        </p:txBody>
      </p:sp>
      <p:sp>
        <p:nvSpPr>
          <p:cNvPr id="22" name="TextBox 21"/>
          <p:cNvSpPr txBox="1"/>
          <p:nvPr/>
        </p:nvSpPr>
        <p:spPr>
          <a:xfrm>
            <a:off x="7019926" y="4142690"/>
            <a:ext cx="1783095" cy="64633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 smtClean="0"/>
              <a:t>Qualitative factors:</a:t>
            </a:r>
          </a:p>
          <a:p>
            <a:endParaRPr lang="en-GB" dirty="0"/>
          </a:p>
          <a:p>
            <a:endParaRPr lang="en-GB" dirty="0"/>
          </a:p>
        </p:txBody>
      </p:sp>
      <p:sp>
        <p:nvSpPr>
          <p:cNvPr id="75" name="TextBox 74"/>
          <p:cNvSpPr txBox="1"/>
          <p:nvPr/>
        </p:nvSpPr>
        <p:spPr>
          <a:xfrm>
            <a:off x="3491879" y="3283830"/>
            <a:ext cx="1875458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 smtClean="0"/>
              <a:t>Increased Public Investments</a:t>
            </a:r>
          </a:p>
        </p:txBody>
      </p:sp>
    </p:spTree>
    <p:extLst>
      <p:ext uri="{BB962C8B-B14F-4D97-AF65-F5344CB8AC3E}">
        <p14:creationId xmlns:p14="http://schemas.microsoft.com/office/powerpoint/2010/main" val="27666805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74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4608</TotalTime>
  <Words>56</Words>
  <Application>Microsoft Office PowerPoint</Application>
  <PresentationFormat>On-screen Show (4:3)</PresentationFormat>
  <Paragraphs>17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Overview of the impact of BS </vt:lpstr>
    </vt:vector>
  </TitlesOfParts>
  <Company>European Commission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turneem</dc:creator>
  <cp:lastModifiedBy>LOVASZ Juergen (DEVCO)</cp:lastModifiedBy>
  <cp:revision>242</cp:revision>
  <cp:lastPrinted>2014-07-02T11:56:42Z</cp:lastPrinted>
  <dcterms:created xsi:type="dcterms:W3CDTF">2011-10-28T10:25:18Z</dcterms:created>
  <dcterms:modified xsi:type="dcterms:W3CDTF">2014-07-03T10:17:55Z</dcterms:modified>
</cp:coreProperties>
</file>

<file path=docProps/thumbnail.jpeg>
</file>