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08" r:id="rId1"/>
    <p:sldMasterId id="2147483720" r:id="rId2"/>
  </p:sldMasterIdLst>
  <p:notesMasterIdLst>
    <p:notesMasterId r:id="rId26"/>
  </p:notesMasterIdLst>
  <p:handoutMasterIdLst>
    <p:handoutMasterId r:id="rId27"/>
  </p:handoutMasterIdLst>
  <p:sldIdLst>
    <p:sldId id="388" r:id="rId3"/>
    <p:sldId id="381" r:id="rId4"/>
    <p:sldId id="424" r:id="rId5"/>
    <p:sldId id="379" r:id="rId6"/>
    <p:sldId id="425" r:id="rId7"/>
    <p:sldId id="426" r:id="rId8"/>
    <p:sldId id="422" r:id="rId9"/>
    <p:sldId id="427" r:id="rId10"/>
    <p:sldId id="423" r:id="rId11"/>
    <p:sldId id="421" r:id="rId12"/>
    <p:sldId id="430" r:id="rId13"/>
    <p:sldId id="428" r:id="rId14"/>
    <p:sldId id="439" r:id="rId15"/>
    <p:sldId id="440" r:id="rId16"/>
    <p:sldId id="441" r:id="rId17"/>
    <p:sldId id="442" r:id="rId18"/>
    <p:sldId id="431" r:id="rId19"/>
    <p:sldId id="433" r:id="rId20"/>
    <p:sldId id="437" r:id="rId21"/>
    <p:sldId id="438" r:id="rId22"/>
    <p:sldId id="429" r:id="rId23"/>
    <p:sldId id="436" r:id="rId24"/>
    <p:sldId id="413" r:id="rId25"/>
  </p:sldIdLst>
  <p:sldSz cx="9144000" cy="6858000" type="screen4x3"/>
  <p:notesSz cx="6797675" cy="9926638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camilla" initials="c" lastIdx="2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D653"/>
    <a:srgbClr val="FD9508"/>
    <a:srgbClr val="D29364"/>
    <a:srgbClr val="002060"/>
    <a:srgbClr val="0E223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87" autoAdjust="0"/>
    <p:restoredTop sz="95973" autoAdjust="0"/>
  </p:normalViewPr>
  <p:slideViewPr>
    <p:cSldViewPr>
      <p:cViewPr>
        <p:scale>
          <a:sx n="74" d="100"/>
          <a:sy n="74" d="100"/>
        </p:scale>
        <p:origin x="-2610" y="-84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48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commentAuthors" Target="commentAuthor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handoutMaster" Target="handoutMasters/handoutMaster1.xml"/><Relationship Id="rId30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E5FF56-38FE-4676-A92F-6FA1B1DB0520}" type="datetimeFigureOut">
              <a:rPr lang="en-US" smtClean="0"/>
              <a:pPr/>
              <a:t>7/3/2014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CC9E203-C293-4F36-B61E-332FA1FACC1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24228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EF4CBD-3BD4-4109-B9F4-7EBE15328181}" type="datetimeFigureOut">
              <a:rPr lang="fr-FR" smtClean="0"/>
              <a:pPr/>
              <a:t>03/07/2014</a:t>
            </a:fld>
            <a:endParaRPr lang="fr-FR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79768" y="4715152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fr-FR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3B137CB-675C-4841-BCEE-2FA6D6A4AB88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809261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B137CB-675C-4841-BCEE-2FA6D6A4AB88}" type="slidenum">
              <a:rPr lang="fr-FR" smtClean="0"/>
              <a:pPr/>
              <a:t>1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95309014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331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 smtClean="0"/>
          </a:p>
        </p:txBody>
      </p:sp>
      <p:sp>
        <p:nvSpPr>
          <p:cNvPr id="16387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DA34352C-F85B-4432-8A6D-852AD06D4E50}" type="slidenum">
              <a:rPr lang="de-DE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7</a:t>
            </a:fld>
            <a:endParaRPr lang="de-DE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331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 smtClean="0"/>
          </a:p>
        </p:txBody>
      </p:sp>
      <p:sp>
        <p:nvSpPr>
          <p:cNvPr id="16387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DA34352C-F85B-4432-8A6D-852AD06D4E50}" type="slidenum">
              <a:rPr lang="de-DE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9</a:t>
            </a:fld>
            <a:endParaRPr lang="de-DE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71600"/>
            <a:ext cx="7848600" cy="1927225"/>
          </a:xfrm>
        </p:spPr>
        <p:txBody>
          <a:bodyPr anchor="b">
            <a:noAutofit/>
          </a:bodyPr>
          <a:lstStyle>
            <a:lvl1pPr>
              <a:defRPr sz="5400" cap="all" baseline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505200"/>
            <a:ext cx="6400800" cy="1752600"/>
          </a:xfrm>
        </p:spPr>
        <p:txBody>
          <a:bodyPr/>
          <a:lstStyle>
            <a:lvl1pPr marL="0" indent="0" algn="l">
              <a:buNone/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B190D-E907-4A91-B55B-36422865B6A4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  <p:cxnSp>
        <p:nvCxnSpPr>
          <p:cNvPr id="8" name="Straight Connector 7"/>
          <p:cNvCxnSpPr/>
          <p:nvPr/>
        </p:nvCxnSpPr>
        <p:spPr>
          <a:xfrm>
            <a:off x="685800" y="3398520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220671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ACD70-382C-498D-A628-766C0AC96BB2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047733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867400"/>
          </a:xfrm>
        </p:spPr>
        <p:txBody>
          <a:bodyPr vert="eaVert" anchor="b"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867400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D3C87-AFF6-49F3-9393-E9202FBA6771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386981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71601"/>
            <a:ext cx="7848600" cy="1927225"/>
          </a:xfrm>
        </p:spPr>
        <p:txBody>
          <a:bodyPr anchor="b">
            <a:noAutofit/>
          </a:bodyPr>
          <a:lstStyle>
            <a:lvl1pPr>
              <a:defRPr sz="5400" cap="all" baseline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505200"/>
            <a:ext cx="6400800" cy="1752600"/>
          </a:xfrm>
        </p:spPr>
        <p:txBody>
          <a:bodyPr/>
          <a:lstStyle>
            <a:lvl1pPr marL="0" indent="0" algn="l">
              <a:buNone/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37458-A781-4491-B127-C115AB27364B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  <p:cxnSp>
        <p:nvCxnSpPr>
          <p:cNvPr id="8" name="Straight Connector 7"/>
          <p:cNvCxnSpPr/>
          <p:nvPr/>
        </p:nvCxnSpPr>
        <p:spPr>
          <a:xfrm>
            <a:off x="685800" y="3398520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5822279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82EF-D278-4D5F-873A-017110338490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6130137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2362201"/>
            <a:ext cx="7772400" cy="2200275"/>
          </a:xfrm>
        </p:spPr>
        <p:txBody>
          <a:bodyPr anchor="b">
            <a:normAutofit/>
          </a:bodyPr>
          <a:lstStyle>
            <a:lvl1pPr algn="l">
              <a:defRPr sz="4800" b="0" cap="all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626865"/>
            <a:ext cx="77724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C727D-D107-48EB-961F-BBECCCA7829F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  <p:cxnSp>
        <p:nvCxnSpPr>
          <p:cNvPr id="7" name="Straight Connector 6"/>
          <p:cNvCxnSpPr/>
          <p:nvPr/>
        </p:nvCxnSpPr>
        <p:spPr>
          <a:xfrm>
            <a:off x="731520" y="4599432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5068303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6492-70DE-475C-8E21-2139907B55E0}" type="datetime1">
              <a:rPr lang="en-GB" smtClean="0"/>
              <a:t>03/07/2014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1882754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488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lang="en-US" sz="2000" b="0" kern="1200" dirty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488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BDF6CE-9440-44C6-B799-04A286902653}" type="datetime1">
              <a:rPr lang="en-GB" smtClean="0"/>
              <a:t>03/07/2014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  <p:cxnSp>
        <p:nvCxnSpPr>
          <p:cNvPr id="11" name="Straight Connector 10"/>
          <p:cNvCxnSpPr/>
          <p:nvPr/>
        </p:nvCxnSpPr>
        <p:spPr>
          <a:xfrm rot="5400000">
            <a:off x="2217817" y="4045823"/>
            <a:ext cx="4709160" cy="795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3494458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E7B79-3144-4CE0-8708-16EECA89CB3B}" type="datetime1">
              <a:rPr lang="en-GB" smtClean="0"/>
              <a:t>03/07/2014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4137838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A1DDF-56DA-4BD6-8B60-1390C86A9729}" type="datetime1">
              <a:rPr lang="en-GB" smtClean="0"/>
              <a:t>03/07/2014</a:t>
            </a:fld>
            <a:endParaRPr lang="it-I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9510414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080"/>
            <a:ext cx="2139696" cy="1261872"/>
          </a:xfrm>
        </p:spPr>
        <p:txBody>
          <a:bodyPr anchor="b">
            <a:noAutofit/>
          </a:bodyPr>
          <a:lstStyle>
            <a:lvl1pPr algn="l">
              <a:defRPr sz="2400" b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71800" y="792080"/>
            <a:ext cx="5715000" cy="55778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2130553"/>
            <a:ext cx="2139696" cy="42436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E0784B-D759-493F-877C-14687C03DCB2}" type="datetime1">
              <a:rPr lang="en-GB" smtClean="0"/>
              <a:t>03/07/2014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  <p:cxnSp>
        <p:nvCxnSpPr>
          <p:cNvPr id="9" name="Straight Connector 8"/>
          <p:cNvCxnSpPr/>
          <p:nvPr/>
        </p:nvCxnSpPr>
        <p:spPr>
          <a:xfrm rot="5400000">
            <a:off x="-13116" y="3580206"/>
            <a:ext cx="557784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445617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170F8C-FF55-44F1-BB05-FA6C60B831EE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0156178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480"/>
            <a:ext cx="2142680" cy="126492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58610" y="838202"/>
            <a:ext cx="5904391" cy="5500456"/>
          </a:xfrm>
          <a:solidFill>
            <a:schemeClr val="bg2"/>
          </a:solidFill>
          <a:ln w="76200">
            <a:solidFill>
              <a:srgbClr val="FFFFFF"/>
            </a:solidFill>
            <a:miter lim="800000"/>
          </a:ln>
          <a:effectLst>
            <a:outerShdw blurRad="50800" dist="12700" dir="5400000" algn="t" rotWithShape="0">
              <a:prstClr val="black">
                <a:alpha val="59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133600"/>
            <a:ext cx="2139696" cy="424281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05310-3C75-4A42-9EE4-859F88C88EE0}" type="datetime1">
              <a:rPr lang="en-GB" smtClean="0"/>
              <a:t>03/07/2014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0407976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6FD31-4E4F-447C-98EB-255F4D891119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0766134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867400"/>
          </a:xfrm>
        </p:spPr>
        <p:txBody>
          <a:bodyPr vert="eaVert" anchor="b"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867400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843F-3353-4458-9BE9-C8678DFEA219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47994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2362200"/>
            <a:ext cx="7772400" cy="2200275"/>
          </a:xfrm>
        </p:spPr>
        <p:txBody>
          <a:bodyPr anchor="b">
            <a:normAutofit/>
          </a:bodyPr>
          <a:lstStyle>
            <a:lvl1pPr algn="l">
              <a:defRPr sz="4800" b="0" cap="all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626864"/>
            <a:ext cx="77724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91265-FC28-4271-B4CD-711684F8B025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  <p:cxnSp>
        <p:nvCxnSpPr>
          <p:cNvPr id="7" name="Straight Connector 6"/>
          <p:cNvCxnSpPr/>
          <p:nvPr/>
        </p:nvCxnSpPr>
        <p:spPr>
          <a:xfrm>
            <a:off x="731520" y="4599432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850386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6A25-89A7-4540-93C1-BDF9779FA518}" type="datetime1">
              <a:rPr lang="en-GB" smtClean="0"/>
              <a:t>03/07/2014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397475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488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lang="en-US" sz="2000" b="0" kern="1200" dirty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488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0B1E-F7FE-4799-BA9A-977952455CFC}" type="datetime1">
              <a:rPr lang="en-GB" smtClean="0"/>
              <a:t>03/07/2014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  <p:cxnSp>
        <p:nvCxnSpPr>
          <p:cNvPr id="11" name="Straight Connector 10"/>
          <p:cNvCxnSpPr/>
          <p:nvPr/>
        </p:nvCxnSpPr>
        <p:spPr>
          <a:xfrm rot="5400000">
            <a:off x="2217817" y="4045823"/>
            <a:ext cx="4709160" cy="794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658605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4E1D-9C8C-43AE-ADD9-FB559C2794C2}" type="datetime1">
              <a:rPr lang="en-GB" smtClean="0"/>
              <a:t>03/07/2014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928917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1CF3A4-CD5D-489C-89A0-19520F0375E3}" type="datetime1">
              <a:rPr lang="en-GB" smtClean="0"/>
              <a:t>03/07/2014</a:t>
            </a:fld>
            <a:endParaRPr lang="it-I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67790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080"/>
            <a:ext cx="2139696" cy="1261872"/>
          </a:xfrm>
        </p:spPr>
        <p:txBody>
          <a:bodyPr anchor="b">
            <a:noAutofit/>
          </a:bodyPr>
          <a:lstStyle>
            <a:lvl1pPr algn="l">
              <a:defRPr sz="2400" b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71800" y="792080"/>
            <a:ext cx="5715000" cy="55778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2130552"/>
            <a:ext cx="2139696" cy="42436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87AE4-B40A-4253-9FC8-E4280674933C}" type="datetime1">
              <a:rPr lang="en-GB" smtClean="0"/>
              <a:t>03/07/2014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  <p:cxnSp>
        <p:nvCxnSpPr>
          <p:cNvPr id="9" name="Straight Connector 8"/>
          <p:cNvCxnSpPr/>
          <p:nvPr/>
        </p:nvCxnSpPr>
        <p:spPr>
          <a:xfrm rot="5400000">
            <a:off x="-13116" y="3580206"/>
            <a:ext cx="557784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125973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480"/>
            <a:ext cx="2142680" cy="126492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58610" y="838201"/>
            <a:ext cx="5904390" cy="5500456"/>
          </a:xfrm>
          <a:solidFill>
            <a:schemeClr val="bg2"/>
          </a:solidFill>
          <a:ln w="76200">
            <a:solidFill>
              <a:srgbClr val="FFFFFF"/>
            </a:solidFill>
            <a:miter lim="800000"/>
          </a:ln>
          <a:effectLst>
            <a:outerShdw blurRad="50800" dist="12700" dir="5400000" algn="t" rotWithShape="0">
              <a:prstClr val="black">
                <a:alpha val="59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133600"/>
            <a:ext cx="2139696" cy="424281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FA695-9222-4C8D-A584-CFB1506438D6}" type="datetime1">
              <a:rPr lang="en-GB" smtClean="0"/>
              <a:t>03/07/2014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725228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220786"/>
            <a:ext cx="9144000" cy="2286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876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9144000" cy="3657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18288"/>
            <a:ext cx="28956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BE0742BB-8D15-4080-9D53-3DFEE004917C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29000" y="18288"/>
            <a:ext cx="4114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rgbClr val="FFFFFF"/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0000" y="18288"/>
            <a:ext cx="1066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00" b="1">
                <a:solidFill>
                  <a:srgbClr val="FFFFFF"/>
                </a:solidFill>
              </a:defRPr>
            </a:lvl1pPr>
          </a:lstStyle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466437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hf hdr="0" ftr="0" dt="0"/>
  <p:txStyles>
    <p:titleStyle>
      <a:lvl1pPr algn="l" defTabSz="914400" rtl="0" eaLnBrk="1" latinLnBrk="0" hangingPunct="1">
        <a:spcBef>
          <a:spcPct val="0"/>
        </a:spcBef>
        <a:buNone/>
        <a:defRPr sz="4000" kern="1200" spc="-1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3716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220786"/>
            <a:ext cx="9144000" cy="2286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876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9144000" cy="3657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18288"/>
            <a:ext cx="28956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2D445F2E-57E4-4888-9DDF-D48B31C25A73}" type="datetime1">
              <a:rPr lang="en-GB" smtClean="0"/>
              <a:t>03/07/2014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29000" y="18288"/>
            <a:ext cx="4114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rgbClr val="FFFFFF"/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0000" y="18288"/>
            <a:ext cx="1066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00" b="1">
                <a:solidFill>
                  <a:srgbClr val="FFFFFF"/>
                </a:solidFill>
              </a:defRPr>
            </a:lvl1pPr>
          </a:lstStyle>
          <a:p>
            <a:fld id="{A628447F-A97C-4C7B-8C09-5F588D6EBAB6}" type="slidenum">
              <a:rPr lang="it-IT" smtClean="0"/>
              <a:pPr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982915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hf hdr="0" ftr="0" dt="0"/>
  <p:txStyles>
    <p:titleStyle>
      <a:lvl1pPr algn="l" defTabSz="914400" rtl="0" eaLnBrk="1" latinLnBrk="0" hangingPunct="1">
        <a:spcBef>
          <a:spcPct val="0"/>
        </a:spcBef>
        <a:buNone/>
        <a:defRPr sz="4000" kern="1200" spc="-1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3716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7.xml"/><Relationship Id="rId1" Type="http://schemas.openxmlformats.org/officeDocument/2006/relationships/themeOverride" Target="../theme/themeOverride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slideLayout" Target="../slideLayouts/slideLayout13.xml"/><Relationship Id="rId1" Type="http://schemas.openxmlformats.org/officeDocument/2006/relationships/themeOverride" Target="../theme/themeOverride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3568" y="836712"/>
            <a:ext cx="7772400" cy="2331690"/>
          </a:xfrm>
        </p:spPr>
        <p:txBody>
          <a:bodyPr>
            <a:noAutofit/>
          </a:bodyPr>
          <a:lstStyle/>
          <a:p>
            <a:r>
              <a:rPr lang="en-GB" sz="3600" b="1" dirty="0" smtClean="0">
                <a:ln>
                  <a:solidFill>
                    <a:schemeClr val="tx2"/>
                  </a:solidFill>
                </a:ln>
              </a:rPr>
              <a:t/>
            </a:r>
            <a:br>
              <a:rPr lang="en-GB" sz="3600" b="1" dirty="0" smtClean="0">
                <a:ln>
                  <a:solidFill>
                    <a:schemeClr val="tx2"/>
                  </a:solidFill>
                </a:ln>
              </a:rPr>
            </a:br>
            <a:r>
              <a:rPr lang="en-GB" sz="3600" b="1" dirty="0">
                <a:ln>
                  <a:solidFill>
                    <a:schemeClr val="tx2"/>
                  </a:solidFill>
                </a:ln>
              </a:rPr>
              <a:t/>
            </a:r>
            <a:br>
              <a:rPr lang="en-GB" sz="3600" b="1" dirty="0">
                <a:ln>
                  <a:solidFill>
                    <a:schemeClr val="tx2"/>
                  </a:solidFill>
                </a:ln>
              </a:rPr>
            </a:br>
            <a:endParaRPr lang="en-GB" sz="3600" b="1" dirty="0">
              <a:ln>
                <a:solidFill>
                  <a:schemeClr val="tx2"/>
                </a:solidFill>
              </a:ln>
            </a:endParaRP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683568" y="4149080"/>
            <a:ext cx="8208912" cy="1752600"/>
          </a:xfrm>
        </p:spPr>
        <p:txBody>
          <a:bodyPr>
            <a:noAutofit/>
          </a:bodyPr>
          <a:lstStyle/>
          <a:p>
            <a:endParaRPr lang="it-IT" sz="1800" b="1" dirty="0" smtClean="0"/>
          </a:p>
          <a:p>
            <a:endParaRPr lang="it-IT" sz="1800" b="1" dirty="0" smtClean="0"/>
          </a:p>
          <a:p>
            <a:r>
              <a:rPr lang="it-IT" sz="1800" b="1" dirty="0" smtClean="0"/>
              <a:t>Enzo Caputo</a:t>
            </a:r>
          </a:p>
          <a:p>
            <a:r>
              <a:rPr lang="fr-FR" sz="1800" b="1" dirty="0" smtClean="0"/>
              <a:t>Independent Consultant</a:t>
            </a:r>
          </a:p>
          <a:p>
            <a:endParaRPr lang="en-US" sz="1800" b="1" dirty="0" smtClean="0"/>
          </a:p>
          <a:p>
            <a:endParaRPr lang="en-US" sz="1800" b="1" dirty="0" smtClean="0"/>
          </a:p>
          <a:p>
            <a:pPr algn="r"/>
            <a:r>
              <a:rPr lang="it-IT" sz="1800" b="1" dirty="0" err="1" smtClean="0">
                <a:solidFill>
                  <a:srgbClr val="FF0000"/>
                </a:solidFill>
              </a:rPr>
              <a:t>Brussels</a:t>
            </a:r>
            <a:r>
              <a:rPr lang="it-IT" sz="1800" b="1" dirty="0" smtClean="0">
                <a:solidFill>
                  <a:srgbClr val="FF0000"/>
                </a:solidFill>
              </a:rPr>
              <a:t> </a:t>
            </a:r>
            <a:r>
              <a:rPr lang="it-IT" sz="1800" b="1" dirty="0" smtClean="0">
                <a:solidFill>
                  <a:srgbClr val="FF0000"/>
                </a:solidFill>
              </a:rPr>
              <a:t>8-9 </a:t>
            </a:r>
            <a:r>
              <a:rPr lang="it-IT" sz="1800" b="1" dirty="0" err="1" smtClean="0">
                <a:solidFill>
                  <a:srgbClr val="FF0000"/>
                </a:solidFill>
              </a:rPr>
              <a:t>July</a:t>
            </a:r>
            <a:r>
              <a:rPr lang="it-IT" sz="1800" b="1" smtClean="0">
                <a:solidFill>
                  <a:srgbClr val="FF0000"/>
                </a:solidFill>
              </a:rPr>
              <a:t> 2014</a:t>
            </a:r>
            <a:endParaRPr lang="es-ES" sz="1800" b="1" dirty="0" smtClean="0">
              <a:solidFill>
                <a:srgbClr val="FF0000"/>
              </a:solidFill>
            </a:endParaRPr>
          </a:p>
        </p:txBody>
      </p:sp>
      <p:sp>
        <p:nvSpPr>
          <p:cNvPr id="6" name="Sottotitolo 2"/>
          <p:cNvSpPr txBox="1">
            <a:spLocks/>
          </p:cNvSpPr>
          <p:nvPr/>
        </p:nvSpPr>
        <p:spPr>
          <a:xfrm>
            <a:off x="683568" y="476672"/>
            <a:ext cx="7992887" cy="252028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None/>
              <a:defRPr sz="2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90000"/>
              <a:buFont typeface="Arial" pitchFamily="34" charset="0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Arial" pitchFamily="34" charset="0"/>
              <a:buNone/>
              <a:defRPr sz="1400" kern="1200" baseline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buClr>
                <a:srgbClr val="93A299"/>
              </a:buClr>
            </a:pPr>
            <a:r>
              <a:rPr lang="en-GB" sz="3200" b="1" dirty="0" smtClean="0">
                <a:solidFill>
                  <a:srgbClr val="292934">
                    <a:lumMod val="75000"/>
                    <a:lumOff val="25000"/>
                  </a:srgbClr>
                </a:solidFill>
              </a:rPr>
              <a:t>Quantitative and qualitative tools for the implementation of the 3 STEP approach </a:t>
            </a:r>
            <a:endParaRPr lang="en-GB" sz="4000" dirty="0">
              <a:solidFill>
                <a:srgbClr val="292934">
                  <a:lumMod val="75000"/>
                  <a:lumOff val="25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51790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807368"/>
          </a:xfrm>
        </p:spPr>
        <p:txBody>
          <a:bodyPr/>
          <a:lstStyle/>
          <a:p>
            <a:pPr algn="ctr"/>
            <a:r>
              <a:rPr lang="en-GB" b="1" smtClean="0"/>
              <a:t>Typical EQs for Step 1</a:t>
            </a:r>
            <a:endParaRPr lang="en-GB" b="1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251520" y="1412776"/>
            <a:ext cx="8784976" cy="4876800"/>
          </a:xfrm>
        </p:spPr>
        <p:txBody>
          <a:bodyPr vert="horz" lIns="91440" tIns="45720" rIns="91440" bIns="45720" rtlCol="0">
            <a:no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en-GB" sz="2300" b="1" dirty="0" smtClean="0">
                <a:solidFill>
                  <a:srgbClr val="0070C0"/>
                </a:solidFill>
              </a:rPr>
              <a:t>Level 1: relevance and coherence of the design to the context, government priorities, EU strategic framework</a:t>
            </a:r>
          </a:p>
          <a:p>
            <a:pPr marL="457200" indent="-457200">
              <a:buFont typeface="+mj-lt"/>
              <a:buAutoNum type="arabicPeriod"/>
            </a:pPr>
            <a:r>
              <a:rPr lang="en-GB" sz="2300" b="1" dirty="0" smtClean="0">
                <a:solidFill>
                  <a:srgbClr val="0070C0"/>
                </a:solidFill>
              </a:rPr>
              <a:t>Level 2: direct effects on the aid framework and aid-based opportunities</a:t>
            </a:r>
          </a:p>
          <a:p>
            <a:pPr marL="731520" lvl="1" indent="-457200">
              <a:buFont typeface="+mj-lt"/>
              <a:buAutoNum type="alphaLcPeriod"/>
            </a:pPr>
            <a:r>
              <a:rPr lang="en-GB" sz="1900" b="1" dirty="0" smtClean="0">
                <a:solidFill>
                  <a:srgbClr val="0070C0"/>
                </a:solidFill>
              </a:rPr>
              <a:t>Non-financial inputs: Policy dialogue structure and modalities, Technical Assistance (type and modalities), Harmonisation and Alignment (PAF, government ownership, coordination, reduction of transaction costs).</a:t>
            </a:r>
          </a:p>
          <a:p>
            <a:pPr marL="731520" lvl="1" indent="-457200">
              <a:buFont typeface="+mj-lt"/>
              <a:buAutoNum type="alphaLcPeriod"/>
            </a:pPr>
            <a:r>
              <a:rPr lang="en-GB" sz="1900" b="1" dirty="0">
                <a:solidFill>
                  <a:srgbClr val="0070C0"/>
                </a:solidFill>
              </a:rPr>
              <a:t>F</a:t>
            </a:r>
            <a:r>
              <a:rPr lang="en-GB" sz="1900" b="1" dirty="0" smtClean="0">
                <a:solidFill>
                  <a:srgbClr val="0070C0"/>
                </a:solidFill>
              </a:rPr>
              <a:t>inancial inputs: discretionary funds, increased </a:t>
            </a:r>
            <a:r>
              <a:rPr lang="en-GB" sz="1900" b="1" dirty="0" err="1" smtClean="0">
                <a:solidFill>
                  <a:srgbClr val="0070C0"/>
                </a:solidFill>
              </a:rPr>
              <a:t>gov.</a:t>
            </a:r>
            <a:r>
              <a:rPr lang="en-GB" sz="1900" b="1" dirty="0" smtClean="0">
                <a:solidFill>
                  <a:srgbClr val="0070C0"/>
                </a:solidFill>
              </a:rPr>
              <a:t> control on aid</a:t>
            </a:r>
          </a:p>
          <a:p>
            <a:pPr marL="457200" indent="-457200">
              <a:buFont typeface="+mj-lt"/>
              <a:buAutoNum type="arabicPeriod"/>
            </a:pPr>
            <a:r>
              <a:rPr lang="en-GB" sz="2300" b="1" dirty="0" smtClean="0">
                <a:solidFill>
                  <a:srgbClr val="0070C0"/>
                </a:solidFill>
              </a:rPr>
              <a:t>Level 3: induced effects on PFM and policy outputs, incl.:</a:t>
            </a:r>
          </a:p>
          <a:p>
            <a:pPr marL="731520" lvl="1" indent="-457200">
              <a:buFont typeface="+mj-lt"/>
              <a:buAutoNum type="alphaLcPeriod"/>
            </a:pPr>
            <a:r>
              <a:rPr lang="en-GB" b="1" dirty="0" smtClean="0">
                <a:solidFill>
                  <a:srgbClr val="0070C0"/>
                </a:solidFill>
              </a:rPr>
              <a:t>PFM (resource balance, strategic allocations, transparency)</a:t>
            </a:r>
          </a:p>
          <a:p>
            <a:pPr marL="731520" lvl="1" indent="-457200">
              <a:buFont typeface="+mj-lt"/>
              <a:buAutoNum type="alphaLcPeriod"/>
            </a:pPr>
            <a:r>
              <a:rPr lang="en-GB" b="1" dirty="0" smtClean="0">
                <a:solidFill>
                  <a:srgbClr val="0070C0"/>
                </a:solidFill>
              </a:rPr>
              <a:t>Policy outputs</a:t>
            </a:r>
          </a:p>
          <a:p>
            <a:pPr marL="1005840" lvl="2" indent="-457200">
              <a:buFont typeface="+mj-lt"/>
              <a:buAutoNum type="romanLcPeriod"/>
            </a:pPr>
            <a:r>
              <a:rPr lang="en-GB" b="1" dirty="0">
                <a:solidFill>
                  <a:srgbClr val="0070C0"/>
                </a:solidFill>
              </a:rPr>
              <a:t>P</a:t>
            </a:r>
            <a:r>
              <a:rPr lang="en-GB" b="1" dirty="0" smtClean="0">
                <a:solidFill>
                  <a:srgbClr val="0070C0"/>
                </a:solidFill>
              </a:rPr>
              <a:t>rocess (strategic dev., decentralisation, CSOs participation, …)</a:t>
            </a:r>
          </a:p>
          <a:p>
            <a:pPr marL="1005840" lvl="2" indent="-457200">
              <a:buFont typeface="+mj-lt"/>
              <a:buAutoNum type="romanLcPeriod"/>
            </a:pPr>
            <a:r>
              <a:rPr lang="en-GB" b="1" dirty="0" smtClean="0">
                <a:solidFill>
                  <a:srgbClr val="0070C0"/>
                </a:solidFill>
              </a:rPr>
              <a:t>Service delivery (economic and social services)</a:t>
            </a:r>
          </a:p>
          <a:p>
            <a:pPr marL="0" indent="0">
              <a:buNone/>
            </a:pPr>
            <a:endParaRPr lang="en-GB" b="1" dirty="0">
              <a:solidFill>
                <a:srgbClr val="0070C0"/>
              </a:solidFill>
            </a:endParaRP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10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61006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807368"/>
          </a:xfrm>
        </p:spPr>
        <p:txBody>
          <a:bodyPr/>
          <a:lstStyle/>
          <a:p>
            <a:pPr algn="ctr"/>
            <a:r>
              <a:rPr lang="en-GB" b="1" dirty="0" smtClean="0"/>
              <a:t>Typical EQs for Step 2</a:t>
            </a:r>
            <a:endParaRPr lang="en-GB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251520" y="1412776"/>
            <a:ext cx="8784976" cy="4876800"/>
          </a:xfrm>
        </p:spPr>
        <p:txBody>
          <a:bodyPr vert="horz" lIns="91440" tIns="45720" rIns="91440" bIns="45720" rtlCol="0">
            <a:noAutofit/>
          </a:bodyPr>
          <a:lstStyle/>
          <a:p>
            <a:pPr marL="457200" indent="-457200">
              <a:buFont typeface="+mj-lt"/>
              <a:buAutoNum type="arabicPeriod" startAt="4"/>
            </a:pPr>
            <a:r>
              <a:rPr lang="en-GB" b="1" dirty="0" smtClean="0">
                <a:solidFill>
                  <a:srgbClr val="0070C0"/>
                </a:solidFill>
              </a:rPr>
              <a:t>Levels 4 and 5: Outcomes and Impacts and determining factors:</a:t>
            </a:r>
          </a:p>
          <a:p>
            <a:pPr marL="731520" lvl="1" indent="-457200">
              <a:buFont typeface="+mj-lt"/>
              <a:buAutoNum type="arabicPeriod" startAt="4"/>
            </a:pPr>
            <a:r>
              <a:rPr lang="en-GB" sz="2400" b="1" dirty="0" smtClean="0">
                <a:solidFill>
                  <a:srgbClr val="0070C0"/>
                </a:solidFill>
              </a:rPr>
              <a:t>Focal sector A</a:t>
            </a:r>
          </a:p>
          <a:p>
            <a:pPr marL="1005840" lvl="2" indent="-457200">
              <a:buFont typeface="+mj-lt"/>
              <a:buAutoNum type="alphaLcPeriod"/>
            </a:pPr>
            <a:r>
              <a:rPr lang="en-GB" sz="2000" b="1" dirty="0" smtClean="0">
                <a:solidFill>
                  <a:srgbClr val="0070C0"/>
                </a:solidFill>
              </a:rPr>
              <a:t>Quantitative and qualitative assessment of the development outcomes targeted by the BS programmes (evolution over the period of the evaluation)</a:t>
            </a:r>
          </a:p>
          <a:p>
            <a:pPr marL="1005840" lvl="2" indent="-457200">
              <a:buFont typeface="+mj-lt"/>
              <a:buAutoNum type="alphaLcPeriod"/>
            </a:pPr>
            <a:r>
              <a:rPr lang="en-GB" sz="2000" b="1" dirty="0" smtClean="0">
                <a:solidFill>
                  <a:srgbClr val="0070C0"/>
                </a:solidFill>
              </a:rPr>
              <a:t>Causality analysis of the determining factors of such outcomes, including both context- and policy-related factors.</a:t>
            </a:r>
          </a:p>
          <a:p>
            <a:pPr marL="731520" lvl="1" indent="-457200">
              <a:buFont typeface="+mj-lt"/>
              <a:buAutoNum type="arabicPeriod" startAt="4"/>
            </a:pPr>
            <a:r>
              <a:rPr lang="en-GB" sz="2400" b="1" dirty="0" smtClean="0">
                <a:solidFill>
                  <a:srgbClr val="0070C0"/>
                </a:solidFill>
              </a:rPr>
              <a:t>Focal Sector B</a:t>
            </a:r>
          </a:p>
          <a:p>
            <a:pPr marL="1005840" lvl="2" indent="-457200">
              <a:buFont typeface="+mj-lt"/>
              <a:buAutoNum type="alphaLcPeriod"/>
            </a:pPr>
            <a:r>
              <a:rPr lang="en-GB" sz="2000" b="1" dirty="0" smtClean="0">
                <a:solidFill>
                  <a:srgbClr val="0070C0"/>
                </a:solidFill>
              </a:rPr>
              <a:t>As above</a:t>
            </a:r>
          </a:p>
          <a:p>
            <a:pPr marL="1005840" lvl="2" indent="-457200">
              <a:buFont typeface="+mj-lt"/>
              <a:buAutoNum type="alphaLcPeriod"/>
            </a:pPr>
            <a:r>
              <a:rPr lang="en-GB" sz="2000" b="1" dirty="0" smtClean="0">
                <a:solidFill>
                  <a:srgbClr val="0070C0"/>
                </a:solidFill>
              </a:rPr>
              <a:t>As above</a:t>
            </a:r>
          </a:p>
          <a:p>
            <a:pPr marL="731520" lvl="1" indent="-457200">
              <a:buFont typeface="+mj-lt"/>
              <a:buAutoNum type="arabicPeriod" startAt="4"/>
            </a:pPr>
            <a:r>
              <a:rPr lang="en-GB" sz="2400" b="1" dirty="0" smtClean="0">
                <a:solidFill>
                  <a:srgbClr val="0070C0"/>
                </a:solidFill>
              </a:rPr>
              <a:t>Focal Sector C</a:t>
            </a:r>
          </a:p>
          <a:p>
            <a:pPr marL="274320" lvl="1" indent="0">
              <a:buNone/>
            </a:pPr>
            <a:r>
              <a:rPr lang="en-GB" sz="2400" b="1" dirty="0" smtClean="0">
                <a:solidFill>
                  <a:srgbClr val="0070C0"/>
                </a:solidFill>
              </a:rPr>
              <a:t>………………………</a:t>
            </a:r>
            <a:endParaRPr lang="en-GB" sz="2400" b="1" dirty="0">
              <a:solidFill>
                <a:srgbClr val="0070C0"/>
              </a:solidFill>
            </a:endParaRP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11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779082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512" y="2780928"/>
            <a:ext cx="8640960" cy="990600"/>
          </a:xfrm>
        </p:spPr>
        <p:txBody>
          <a:bodyPr>
            <a:noAutofit/>
          </a:bodyPr>
          <a:lstStyle/>
          <a:p>
            <a:pPr algn="ctr"/>
            <a:r>
              <a:rPr lang="en-GB" sz="2800" b="1" dirty="0" smtClean="0">
                <a:solidFill>
                  <a:schemeClr val="tx2">
                    <a:lumMod val="75000"/>
                  </a:schemeClr>
                </a:solidFill>
              </a:rPr>
              <a:t>Contribution Analysis</a:t>
            </a:r>
            <a:endParaRPr lang="en-GB" sz="2800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fld id="{77CE807C-7646-4C32-A46C-C42A4488FEB5}" type="slidenum">
              <a:rPr lang="fr-FR" smtClean="0"/>
              <a:pPr/>
              <a:t>12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175681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512" y="476672"/>
            <a:ext cx="8712968" cy="576064"/>
          </a:xfrm>
        </p:spPr>
        <p:txBody>
          <a:bodyPr>
            <a:noAutofit/>
          </a:bodyPr>
          <a:lstStyle/>
          <a:p>
            <a:pPr algn="ctr"/>
            <a:r>
              <a:rPr lang="en-GB" sz="2600" b="1" dirty="0" smtClean="0"/>
              <a:t>EVIDENCE: Fact finding - Correlation and Validation of the Contribution, in Step 1</a:t>
            </a:r>
            <a:endParaRPr lang="en-GB" sz="2600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107504" y="1268760"/>
            <a:ext cx="9001000" cy="5328592"/>
          </a:xfrm>
        </p:spPr>
        <p:txBody>
          <a:bodyPr vert="horz" lIns="91440" tIns="45720" rIns="91440" bIns="45720" rtlCol="0">
            <a:noAutofit/>
          </a:bodyPr>
          <a:lstStyle/>
          <a:p>
            <a:pPr marL="0" lvl="1" indent="0">
              <a:buNone/>
            </a:pPr>
            <a:r>
              <a:rPr lang="en-GB" sz="2400" b="1" u="sng" dirty="0" smtClean="0">
                <a:solidFill>
                  <a:srgbClr val="0070C0"/>
                </a:solidFill>
              </a:rPr>
              <a:t>Fact Finding: Documentary and field research</a:t>
            </a:r>
            <a:r>
              <a:rPr lang="en-GB" sz="2400" b="1" dirty="0" smtClean="0">
                <a:solidFill>
                  <a:srgbClr val="0070C0"/>
                </a:solidFill>
              </a:rPr>
              <a:t> :</a:t>
            </a:r>
          </a:p>
          <a:p>
            <a:pPr marL="265113" lvl="1" indent="-179388">
              <a:spcAft>
                <a:spcPts val="1200"/>
              </a:spcAft>
            </a:pPr>
            <a:r>
              <a:rPr lang="en-GB" b="1" dirty="0" smtClean="0">
                <a:solidFill>
                  <a:srgbClr val="0070C0"/>
                </a:solidFill>
              </a:rPr>
              <a:t>Opportunity framework: political economy and national dynamics, international context, strategic partnerships and motivation towards international partnerships.</a:t>
            </a:r>
          </a:p>
          <a:p>
            <a:pPr marL="265113" lvl="1" indent="-179388"/>
            <a:r>
              <a:rPr lang="en-GB" b="1" dirty="0" smtClean="0">
                <a:solidFill>
                  <a:srgbClr val="0070C0"/>
                </a:solidFill>
              </a:rPr>
              <a:t>Identify facts related to changes in the targeted Gov. policies </a:t>
            </a:r>
            <a:r>
              <a:rPr lang="en-GB" b="1" dirty="0">
                <a:solidFill>
                  <a:srgbClr val="0070C0"/>
                </a:solidFill>
              </a:rPr>
              <a:t>and service delivery (</a:t>
            </a:r>
            <a:r>
              <a:rPr lang="en-GB" b="1" dirty="0" smtClean="0">
                <a:solidFill>
                  <a:srgbClr val="0070C0"/>
                </a:solidFill>
              </a:rPr>
              <a:t>strategies and implementation of programmes...)</a:t>
            </a:r>
          </a:p>
          <a:p>
            <a:pPr marL="265113" lvl="1" indent="-179388"/>
            <a:r>
              <a:rPr lang="en-GB" b="1" dirty="0" smtClean="0">
                <a:solidFill>
                  <a:srgbClr val="0070C0"/>
                </a:solidFill>
              </a:rPr>
              <a:t>Identify facts related to BS action (through funds, dialogue, capacity building components)</a:t>
            </a:r>
          </a:p>
          <a:p>
            <a:pPr marL="85725" lvl="1" indent="0">
              <a:buNone/>
            </a:pPr>
            <a:endParaRPr lang="en-GB" sz="1800" b="1" dirty="0" smtClean="0">
              <a:solidFill>
                <a:srgbClr val="0070C0"/>
              </a:solidFill>
            </a:endParaRPr>
          </a:p>
          <a:p>
            <a:pPr marL="0" lvl="3" indent="0">
              <a:buNone/>
            </a:pPr>
            <a:r>
              <a:rPr lang="en-GB" sz="2400" b="1" u="sng" dirty="0" smtClean="0">
                <a:solidFill>
                  <a:srgbClr val="0070C0"/>
                </a:solidFill>
              </a:rPr>
              <a:t>Establishing correlations and validating: BS          Induced outputs</a:t>
            </a:r>
            <a:r>
              <a:rPr lang="en-GB" sz="2400" b="1" dirty="0" smtClean="0">
                <a:solidFill>
                  <a:srgbClr val="0070C0"/>
                </a:solidFill>
              </a:rPr>
              <a:t>:</a:t>
            </a:r>
            <a:endParaRPr lang="en-GB" sz="2400" b="1" dirty="0">
              <a:solidFill>
                <a:srgbClr val="0070C0"/>
              </a:solidFill>
            </a:endParaRPr>
          </a:p>
          <a:p>
            <a:pPr marL="265113" lvl="1" indent="-179388"/>
            <a:r>
              <a:rPr lang="en-GB" b="1" dirty="0" smtClean="0">
                <a:solidFill>
                  <a:srgbClr val="0070C0"/>
                </a:solidFill>
              </a:rPr>
              <a:t>Qualitative and quantitative correlations between BS implementation and Government Policy &amp; Delivery change</a:t>
            </a:r>
          </a:p>
          <a:p>
            <a:pPr marL="265113" lvl="1" indent="-179388"/>
            <a:r>
              <a:rPr lang="en-GB" b="1" dirty="0" smtClean="0">
                <a:solidFill>
                  <a:srgbClr val="0070C0"/>
                </a:solidFill>
              </a:rPr>
              <a:t>Validation of the correlations through qualitative analyses and COUNTERFACTUAL</a:t>
            </a:r>
            <a:endParaRPr lang="en-GB" sz="2400" b="1" dirty="0">
              <a:solidFill>
                <a:srgbClr val="0070C0"/>
              </a:solidFill>
            </a:endParaRP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13</a:t>
            </a:fld>
            <a:endParaRPr lang="it-IT"/>
          </a:p>
        </p:txBody>
      </p:sp>
      <p:sp>
        <p:nvSpPr>
          <p:cNvPr id="5" name="Freccia a destra 4"/>
          <p:cNvSpPr/>
          <p:nvPr/>
        </p:nvSpPr>
        <p:spPr>
          <a:xfrm>
            <a:off x="6732240" y="4581128"/>
            <a:ext cx="561212" cy="288032"/>
          </a:xfrm>
          <a:prstGeom prst="rightArrow">
            <a:avLst/>
          </a:prstGeom>
          <a:solidFill>
            <a:schemeClr val="tx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8785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576064"/>
          </a:xfrm>
        </p:spPr>
        <p:txBody>
          <a:bodyPr>
            <a:normAutofit fontScale="90000"/>
          </a:bodyPr>
          <a:lstStyle/>
          <a:p>
            <a:pPr algn="ctr"/>
            <a:r>
              <a:rPr lang="en-GB" b="1" i="1" dirty="0" smtClean="0"/>
              <a:t>How</a:t>
            </a:r>
            <a:r>
              <a:rPr lang="en-GB" b="1" dirty="0" smtClean="0"/>
              <a:t> to find </a:t>
            </a:r>
            <a:r>
              <a:rPr lang="en-GB" b="1" i="1" dirty="0" smtClean="0"/>
              <a:t>what</a:t>
            </a:r>
            <a:r>
              <a:rPr lang="en-GB" b="1" dirty="0" smtClean="0"/>
              <a:t> for Step 1: examples</a:t>
            </a:r>
            <a:endParaRPr lang="en-GB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179512" y="1124744"/>
            <a:ext cx="8856984" cy="5328592"/>
          </a:xfrm>
        </p:spPr>
        <p:txBody>
          <a:bodyPr vert="horz" lIns="91440" tIns="45720" rIns="91440" bIns="45720" rtlCol="0">
            <a:noAutofit/>
          </a:bodyPr>
          <a:lstStyle/>
          <a:p>
            <a:pPr marL="0" lvl="1" indent="0">
              <a:buNone/>
            </a:pPr>
            <a:r>
              <a:rPr lang="en-GB" sz="1800" b="1" u="sng" dirty="0" smtClean="0">
                <a:solidFill>
                  <a:srgbClr val="0070C0"/>
                </a:solidFill>
              </a:rPr>
              <a:t>Discretionary expenditure</a:t>
            </a:r>
            <a:r>
              <a:rPr lang="en-GB" sz="1800" b="1" dirty="0" smtClean="0">
                <a:solidFill>
                  <a:srgbClr val="0070C0"/>
                </a:solidFill>
              </a:rPr>
              <a:t>:</a:t>
            </a:r>
          </a:p>
          <a:p>
            <a:pPr marL="265113" lvl="1" indent="-179388"/>
            <a:r>
              <a:rPr lang="en-GB" sz="1600" b="1" dirty="0" smtClean="0">
                <a:solidFill>
                  <a:srgbClr val="0070C0"/>
                </a:solidFill>
              </a:rPr>
              <a:t>Additional resources available for new allocations (neither recurrent, nor development expenditure from previous years) named in various ways (additional, fiscal space..)</a:t>
            </a:r>
          </a:p>
          <a:p>
            <a:pPr marL="0" lvl="1" indent="0">
              <a:spcBef>
                <a:spcPts val="1200"/>
              </a:spcBef>
              <a:buNone/>
            </a:pPr>
            <a:r>
              <a:rPr lang="en-GB" sz="1800" b="1" u="sng" dirty="0">
                <a:solidFill>
                  <a:srgbClr val="0070C0"/>
                </a:solidFill>
              </a:rPr>
              <a:t>Strategic </a:t>
            </a:r>
            <a:r>
              <a:rPr lang="en-GB" sz="1800" b="1" u="sng" dirty="0" smtClean="0">
                <a:solidFill>
                  <a:srgbClr val="0070C0"/>
                </a:solidFill>
              </a:rPr>
              <a:t>budgeting</a:t>
            </a:r>
          </a:p>
          <a:p>
            <a:pPr marL="342900" lvl="1" indent="-342900">
              <a:spcBef>
                <a:spcPts val="500"/>
              </a:spcBef>
            </a:pPr>
            <a:r>
              <a:rPr lang="en-GB" sz="1600" b="1" dirty="0" smtClean="0">
                <a:solidFill>
                  <a:srgbClr val="0070C0"/>
                </a:solidFill>
              </a:rPr>
              <a:t>Trends in budget allocations and variation in the strategic sectors.</a:t>
            </a:r>
          </a:p>
          <a:p>
            <a:pPr marL="0" lvl="1" indent="0">
              <a:spcBef>
                <a:spcPts val="1200"/>
              </a:spcBef>
              <a:buNone/>
            </a:pPr>
            <a:r>
              <a:rPr lang="en-GB" sz="1800" b="1" u="sng" dirty="0" smtClean="0">
                <a:solidFill>
                  <a:srgbClr val="0070C0"/>
                </a:solidFill>
              </a:rPr>
              <a:t>Strategies, laws, institutional building</a:t>
            </a:r>
            <a:endParaRPr lang="en-GB" sz="1800" b="1" u="sng" dirty="0">
              <a:solidFill>
                <a:srgbClr val="0070C0"/>
              </a:solidFill>
            </a:endParaRPr>
          </a:p>
          <a:p>
            <a:pPr marL="342900" lvl="1" indent="-342900">
              <a:spcBef>
                <a:spcPts val="500"/>
              </a:spcBef>
            </a:pPr>
            <a:r>
              <a:rPr lang="en-GB" sz="1600" b="1" dirty="0" smtClean="0">
                <a:solidFill>
                  <a:srgbClr val="0070C0"/>
                </a:solidFill>
              </a:rPr>
              <a:t>New strategies and plans...</a:t>
            </a:r>
            <a:endParaRPr lang="en-GB" sz="1600" b="1" u="sng" dirty="0">
              <a:solidFill>
                <a:srgbClr val="0070C0"/>
              </a:solidFill>
            </a:endParaRPr>
          </a:p>
          <a:p>
            <a:pPr marL="0" lvl="1" indent="0">
              <a:spcBef>
                <a:spcPts val="1200"/>
              </a:spcBef>
              <a:buNone/>
            </a:pPr>
            <a:r>
              <a:rPr lang="en-GB" sz="1800" b="1" u="sng" dirty="0" smtClean="0">
                <a:solidFill>
                  <a:srgbClr val="0070C0"/>
                </a:solidFill>
              </a:rPr>
              <a:t>Improvements in service delivery</a:t>
            </a:r>
            <a:endParaRPr lang="en-GB" sz="1800" b="1" u="sng" dirty="0">
              <a:solidFill>
                <a:srgbClr val="0070C0"/>
              </a:solidFill>
            </a:endParaRPr>
          </a:p>
          <a:p>
            <a:pPr marL="342900" lvl="1" indent="-342900">
              <a:spcBef>
                <a:spcPts val="500"/>
              </a:spcBef>
            </a:pPr>
            <a:r>
              <a:rPr lang="en-GB" sz="1600" b="1" dirty="0" smtClean="0">
                <a:solidFill>
                  <a:srgbClr val="0070C0"/>
                </a:solidFill>
              </a:rPr>
              <a:t>Data and trends on public works, construction of schools, number of teachers...</a:t>
            </a:r>
            <a:endParaRPr lang="en-GB" sz="1600" b="1" u="sng" dirty="0">
              <a:solidFill>
                <a:srgbClr val="0070C0"/>
              </a:solidFill>
            </a:endParaRPr>
          </a:p>
          <a:p>
            <a:pPr marL="0" lvl="1" indent="0">
              <a:spcBef>
                <a:spcPts val="1200"/>
              </a:spcBef>
              <a:buNone/>
            </a:pPr>
            <a:r>
              <a:rPr lang="en-GB" sz="1800" b="1" u="sng" dirty="0" smtClean="0">
                <a:solidFill>
                  <a:srgbClr val="0070C0"/>
                </a:solidFill>
              </a:rPr>
              <a:t>Policy dialogue</a:t>
            </a:r>
            <a:r>
              <a:rPr lang="en-GB" sz="1800" b="1" dirty="0" smtClean="0">
                <a:solidFill>
                  <a:srgbClr val="0070C0"/>
                </a:solidFill>
              </a:rPr>
              <a:t>:</a:t>
            </a:r>
            <a:endParaRPr lang="en-GB" sz="1800" b="1" dirty="0">
              <a:solidFill>
                <a:srgbClr val="0070C0"/>
              </a:solidFill>
            </a:endParaRPr>
          </a:p>
          <a:p>
            <a:pPr marL="265113" lvl="1" indent="-179388"/>
            <a:r>
              <a:rPr lang="en-GB" sz="1600" b="1" dirty="0" smtClean="0">
                <a:solidFill>
                  <a:srgbClr val="0070C0"/>
                </a:solidFill>
              </a:rPr>
              <a:t>Policy Dialogue </a:t>
            </a:r>
            <a:r>
              <a:rPr lang="en-GB" sz="1600" b="1" u="sng" dirty="0" smtClean="0">
                <a:solidFill>
                  <a:srgbClr val="0070C0"/>
                </a:solidFill>
              </a:rPr>
              <a:t>in the BS process</a:t>
            </a:r>
            <a:r>
              <a:rPr lang="en-GB" sz="1600" b="1" dirty="0" smtClean="0">
                <a:solidFill>
                  <a:srgbClr val="0070C0"/>
                </a:solidFill>
              </a:rPr>
              <a:t> (identification, design, M&amp;E, disbursement): acquiring documents and meeting minutes, assessing consistency, alignment of PAF and quality of indicators.</a:t>
            </a:r>
          </a:p>
          <a:p>
            <a:pPr marL="265113" lvl="1" indent="-179388"/>
            <a:r>
              <a:rPr lang="en-GB" sz="1600" b="1" dirty="0" smtClean="0">
                <a:solidFill>
                  <a:srgbClr val="0070C0"/>
                </a:solidFill>
              </a:rPr>
              <a:t>Policy Dialogue </a:t>
            </a:r>
            <a:r>
              <a:rPr lang="en-GB" sz="1600" b="1" u="sng" dirty="0" smtClean="0">
                <a:solidFill>
                  <a:srgbClr val="0070C0"/>
                </a:solidFill>
              </a:rPr>
              <a:t>in the Gov. led structures</a:t>
            </a:r>
            <a:r>
              <a:rPr lang="en-GB" sz="1600" b="1" dirty="0" smtClean="0">
                <a:solidFill>
                  <a:srgbClr val="0070C0"/>
                </a:solidFill>
              </a:rPr>
              <a:t>. Records</a:t>
            </a:r>
            <a:r>
              <a:rPr lang="en-GB" sz="1600" b="1" dirty="0">
                <a:solidFill>
                  <a:srgbClr val="0070C0"/>
                </a:solidFill>
              </a:rPr>
              <a:t>, </a:t>
            </a:r>
            <a:r>
              <a:rPr lang="en-GB" sz="1600" b="1" dirty="0" smtClean="0">
                <a:solidFill>
                  <a:srgbClr val="0070C0"/>
                </a:solidFill>
              </a:rPr>
              <a:t>stakeholders perceptions.</a:t>
            </a:r>
          </a:p>
          <a:p>
            <a:pPr marL="265113" lvl="1" indent="-179388">
              <a:spcAft>
                <a:spcPts val="600"/>
              </a:spcAft>
            </a:pPr>
            <a:r>
              <a:rPr lang="en-GB" sz="1600" b="1" u="sng" dirty="0" smtClean="0">
                <a:solidFill>
                  <a:srgbClr val="0070C0"/>
                </a:solidFill>
              </a:rPr>
              <a:t>Informal</a:t>
            </a:r>
            <a:r>
              <a:rPr lang="en-GB" sz="1600" b="1" dirty="0" smtClean="0">
                <a:solidFill>
                  <a:srgbClr val="0070C0"/>
                </a:solidFill>
              </a:rPr>
              <a:t> Policy Dialogue: records and memory: Tunisia on privatisation; SA on water.</a:t>
            </a:r>
          </a:p>
          <a:p>
            <a:pPr marL="0" lvl="1" indent="0">
              <a:buNone/>
            </a:pPr>
            <a:r>
              <a:rPr lang="en-GB" sz="1800" b="1" u="sng" dirty="0" smtClean="0">
                <a:solidFill>
                  <a:srgbClr val="0070C0"/>
                </a:solidFill>
              </a:rPr>
              <a:t>Capacity Development support</a:t>
            </a:r>
            <a:r>
              <a:rPr lang="en-GB" sz="1800" b="1" dirty="0" smtClean="0">
                <a:solidFill>
                  <a:srgbClr val="0070C0"/>
                </a:solidFill>
              </a:rPr>
              <a:t> (Gov. ownership, coordination, complementarity…)</a:t>
            </a: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14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438818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735360"/>
          </a:xfrm>
        </p:spPr>
        <p:txBody>
          <a:bodyPr>
            <a:normAutofit fontScale="90000"/>
          </a:bodyPr>
          <a:lstStyle/>
          <a:p>
            <a:pPr algn="ctr"/>
            <a:r>
              <a:rPr lang="en-GB" sz="3400" b="1" i="1" dirty="0" smtClean="0"/>
              <a:t>Evidence</a:t>
            </a:r>
            <a:r>
              <a:rPr lang="en-GB" sz="3400" b="1" dirty="0" smtClean="0"/>
              <a:t> of BS contribution: examples (1/2)</a:t>
            </a:r>
            <a:endParaRPr lang="en-GB" sz="3400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107504" y="1389112"/>
            <a:ext cx="8928992" cy="5136232"/>
          </a:xfrm>
        </p:spPr>
        <p:txBody>
          <a:bodyPr>
            <a:noAutofit/>
          </a:bodyPr>
          <a:lstStyle/>
          <a:p>
            <a:pPr marL="265113" lvl="1" indent="-179388">
              <a:spcAft>
                <a:spcPts val="600"/>
              </a:spcAft>
            </a:pPr>
            <a:r>
              <a:rPr lang="en-GB" sz="2400" b="1" u="sng" dirty="0" smtClean="0">
                <a:solidFill>
                  <a:srgbClr val="0070C0"/>
                </a:solidFill>
              </a:rPr>
              <a:t>Funds</a:t>
            </a:r>
            <a:r>
              <a:rPr lang="en-GB" sz="2400" b="1" dirty="0" smtClean="0">
                <a:solidFill>
                  <a:srgbClr val="0070C0"/>
                </a:solidFill>
              </a:rPr>
              <a:t> </a:t>
            </a:r>
            <a:r>
              <a:rPr lang="en-GB" sz="2400" b="1" dirty="0">
                <a:solidFill>
                  <a:srgbClr val="0070C0"/>
                </a:solidFill>
              </a:rPr>
              <a:t>have increased </a:t>
            </a:r>
            <a:r>
              <a:rPr lang="en-GB" sz="2400" b="1" dirty="0" smtClean="0">
                <a:solidFill>
                  <a:srgbClr val="0070C0"/>
                </a:solidFill>
              </a:rPr>
              <a:t>government control of aid and discretionary resources in </a:t>
            </a:r>
            <a:r>
              <a:rPr lang="en-GB" sz="2400" b="1" dirty="0">
                <a:solidFill>
                  <a:srgbClr val="0070C0"/>
                </a:solidFill>
              </a:rPr>
              <a:t>the </a:t>
            </a:r>
            <a:r>
              <a:rPr lang="en-GB" sz="2400" b="1" dirty="0" smtClean="0">
                <a:solidFill>
                  <a:srgbClr val="0070C0"/>
                </a:solidFill>
              </a:rPr>
              <a:t>budget (</a:t>
            </a:r>
            <a:r>
              <a:rPr lang="en-GB" sz="2400" b="1" i="1" u="sng" dirty="0" smtClean="0">
                <a:solidFill>
                  <a:srgbClr val="0070C0"/>
                </a:solidFill>
              </a:rPr>
              <a:t>level 2</a:t>
            </a:r>
            <a:r>
              <a:rPr lang="en-GB" sz="2400" b="1" dirty="0" smtClean="0">
                <a:solidFill>
                  <a:srgbClr val="0070C0"/>
                </a:solidFill>
              </a:rPr>
              <a:t>).</a:t>
            </a:r>
            <a:endParaRPr lang="en-GB" sz="2400" b="1" i="1" dirty="0" smtClean="0">
              <a:solidFill>
                <a:srgbClr val="0070C0"/>
              </a:solidFill>
            </a:endParaRPr>
          </a:p>
          <a:p>
            <a:pPr marL="265113" lvl="1" indent="-179388">
              <a:spcAft>
                <a:spcPts val="600"/>
              </a:spcAft>
            </a:pPr>
            <a:r>
              <a:rPr lang="en-GB" sz="2400" b="1" u="sng" dirty="0" smtClean="0">
                <a:solidFill>
                  <a:srgbClr val="0070C0"/>
                </a:solidFill>
              </a:rPr>
              <a:t>Funds</a:t>
            </a:r>
            <a:r>
              <a:rPr lang="en-GB" sz="2400" b="1" dirty="0" smtClean="0">
                <a:solidFill>
                  <a:srgbClr val="0070C0"/>
                </a:solidFill>
              </a:rPr>
              <a:t> have contributed to resource balance and have facilitated macro-economic stabilisation policies (</a:t>
            </a:r>
            <a:r>
              <a:rPr lang="en-GB" sz="2400" b="1" i="1" u="sng" dirty="0" smtClean="0">
                <a:solidFill>
                  <a:srgbClr val="0070C0"/>
                </a:solidFill>
              </a:rPr>
              <a:t>level 3</a:t>
            </a:r>
            <a:r>
              <a:rPr lang="en-GB" sz="2400" b="1" dirty="0" smtClean="0">
                <a:solidFill>
                  <a:srgbClr val="0070C0"/>
                </a:solidFill>
              </a:rPr>
              <a:t>).</a:t>
            </a:r>
            <a:endParaRPr lang="en-GB" sz="2400" b="1" i="1" dirty="0" smtClean="0">
              <a:solidFill>
                <a:srgbClr val="0070C0"/>
              </a:solidFill>
            </a:endParaRPr>
          </a:p>
          <a:p>
            <a:pPr marL="265113" lvl="1" indent="-179388">
              <a:spcAft>
                <a:spcPts val="600"/>
              </a:spcAft>
            </a:pPr>
            <a:r>
              <a:rPr lang="en-GB" sz="2400" b="1" u="sng" dirty="0" smtClean="0">
                <a:solidFill>
                  <a:srgbClr val="0070C0"/>
                </a:solidFill>
              </a:rPr>
              <a:t>Funds and dialogue</a:t>
            </a:r>
            <a:r>
              <a:rPr lang="en-GB" sz="2400" b="1" dirty="0" smtClean="0">
                <a:solidFill>
                  <a:srgbClr val="0070C0"/>
                </a:solidFill>
              </a:rPr>
              <a:t> have facilitated matching </a:t>
            </a:r>
            <a:r>
              <a:rPr lang="en-GB" sz="2400" b="1" dirty="0">
                <a:solidFill>
                  <a:srgbClr val="0070C0"/>
                </a:solidFill>
              </a:rPr>
              <a:t>expenditure and </a:t>
            </a:r>
            <a:r>
              <a:rPr lang="en-GB" sz="2400" b="1" dirty="0" smtClean="0">
                <a:solidFill>
                  <a:srgbClr val="0070C0"/>
                </a:solidFill>
              </a:rPr>
              <a:t>policy priorities (</a:t>
            </a:r>
            <a:r>
              <a:rPr lang="en-GB" sz="2400" b="1" i="1" u="sng" dirty="0" smtClean="0">
                <a:solidFill>
                  <a:srgbClr val="0070C0"/>
                </a:solidFill>
              </a:rPr>
              <a:t>level 3</a:t>
            </a:r>
            <a:r>
              <a:rPr lang="en-GB" sz="2400" b="1" dirty="0" smtClean="0">
                <a:solidFill>
                  <a:srgbClr val="0070C0"/>
                </a:solidFill>
              </a:rPr>
              <a:t>).</a:t>
            </a:r>
          </a:p>
          <a:p>
            <a:pPr marL="265113" lvl="1" indent="-179388">
              <a:spcAft>
                <a:spcPts val="600"/>
              </a:spcAft>
            </a:pPr>
            <a:r>
              <a:rPr lang="en-GB" sz="2400" b="1" u="sng" dirty="0" smtClean="0">
                <a:solidFill>
                  <a:srgbClr val="0070C0"/>
                </a:solidFill>
              </a:rPr>
              <a:t>Dialogue</a:t>
            </a:r>
            <a:r>
              <a:rPr lang="en-GB" sz="2400" b="1" dirty="0" smtClean="0">
                <a:solidFill>
                  <a:srgbClr val="0070C0"/>
                </a:solidFill>
              </a:rPr>
              <a:t> has built on a solid framework (</a:t>
            </a:r>
            <a:r>
              <a:rPr lang="en-GB" sz="2400" b="1" i="1" u="sng" dirty="0" smtClean="0">
                <a:solidFill>
                  <a:srgbClr val="0070C0"/>
                </a:solidFill>
              </a:rPr>
              <a:t>level 2</a:t>
            </a:r>
            <a:r>
              <a:rPr lang="en-GB" sz="2400" b="1" dirty="0" smtClean="0">
                <a:solidFill>
                  <a:srgbClr val="0070C0"/>
                </a:solidFill>
              </a:rPr>
              <a:t>) and has </a:t>
            </a:r>
            <a:r>
              <a:rPr lang="en-GB" sz="2400" b="1" dirty="0">
                <a:solidFill>
                  <a:srgbClr val="0070C0"/>
                </a:solidFill>
              </a:rPr>
              <a:t>strengthened the </a:t>
            </a:r>
            <a:r>
              <a:rPr lang="en-GB" sz="2400" b="1" dirty="0" smtClean="0">
                <a:solidFill>
                  <a:srgbClr val="0070C0"/>
                </a:solidFill>
              </a:rPr>
              <a:t>decision capacity and/or the knowledge base </a:t>
            </a:r>
            <a:r>
              <a:rPr lang="en-GB" sz="2400" b="1" dirty="0">
                <a:solidFill>
                  <a:srgbClr val="0070C0"/>
                </a:solidFill>
              </a:rPr>
              <a:t>of the </a:t>
            </a:r>
            <a:r>
              <a:rPr lang="en-GB" sz="2400" b="1" dirty="0" smtClean="0">
                <a:solidFill>
                  <a:srgbClr val="0070C0"/>
                </a:solidFill>
              </a:rPr>
              <a:t>policy process (</a:t>
            </a:r>
            <a:r>
              <a:rPr lang="en-GB" sz="2400" b="1" i="1" u="sng" dirty="0" smtClean="0">
                <a:solidFill>
                  <a:srgbClr val="0070C0"/>
                </a:solidFill>
              </a:rPr>
              <a:t>level 3</a:t>
            </a:r>
            <a:r>
              <a:rPr lang="en-GB" sz="2400" b="1" dirty="0" smtClean="0">
                <a:solidFill>
                  <a:srgbClr val="0070C0"/>
                </a:solidFill>
              </a:rPr>
              <a:t>).</a:t>
            </a:r>
            <a:endParaRPr lang="en-GB" sz="2400" b="1" i="1" dirty="0">
              <a:solidFill>
                <a:srgbClr val="0070C0"/>
              </a:solidFill>
            </a:endParaRPr>
          </a:p>
          <a:p>
            <a:pPr marL="265113" lvl="1" indent="-179388">
              <a:spcAft>
                <a:spcPts val="600"/>
              </a:spcAft>
            </a:pPr>
            <a:r>
              <a:rPr lang="en-GB" sz="2400" b="1" u="sng" dirty="0" smtClean="0">
                <a:solidFill>
                  <a:srgbClr val="0070C0"/>
                </a:solidFill>
              </a:rPr>
              <a:t>TA</a:t>
            </a:r>
            <a:r>
              <a:rPr lang="en-GB" sz="2400" b="1" dirty="0" smtClean="0">
                <a:solidFill>
                  <a:srgbClr val="0070C0"/>
                </a:solidFill>
              </a:rPr>
              <a:t> was provided through coordinated and owned mechanisms (</a:t>
            </a:r>
            <a:r>
              <a:rPr lang="en-GB" sz="2400" b="1" i="1" u="sng" dirty="0" smtClean="0">
                <a:solidFill>
                  <a:srgbClr val="0070C0"/>
                </a:solidFill>
              </a:rPr>
              <a:t>level 2</a:t>
            </a:r>
            <a:r>
              <a:rPr lang="en-GB" sz="2400" b="1" dirty="0" smtClean="0">
                <a:solidFill>
                  <a:srgbClr val="0070C0"/>
                </a:solidFill>
              </a:rPr>
              <a:t>) and helped identify </a:t>
            </a:r>
            <a:r>
              <a:rPr lang="en-GB" sz="2400" b="1" dirty="0">
                <a:solidFill>
                  <a:srgbClr val="0070C0"/>
                </a:solidFill>
              </a:rPr>
              <a:t>solutions for </a:t>
            </a:r>
            <a:r>
              <a:rPr lang="en-GB" sz="2400" b="1" dirty="0" smtClean="0">
                <a:solidFill>
                  <a:srgbClr val="0070C0"/>
                </a:solidFill>
              </a:rPr>
              <a:t>policy development (</a:t>
            </a:r>
            <a:r>
              <a:rPr lang="en-GB" sz="2400" b="1" i="1" u="sng" dirty="0" smtClean="0">
                <a:solidFill>
                  <a:srgbClr val="0070C0"/>
                </a:solidFill>
              </a:rPr>
              <a:t>level 3</a:t>
            </a:r>
            <a:r>
              <a:rPr lang="en-GB" sz="2400" b="1" dirty="0" smtClean="0">
                <a:solidFill>
                  <a:srgbClr val="0070C0"/>
                </a:solidFill>
              </a:rPr>
              <a:t>).</a:t>
            </a: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15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4596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251520" y="1340768"/>
            <a:ext cx="8712968" cy="5136232"/>
          </a:xfrm>
        </p:spPr>
        <p:txBody>
          <a:bodyPr>
            <a:noAutofit/>
          </a:bodyPr>
          <a:lstStyle/>
          <a:p>
            <a:pPr marL="179388" lvl="1" indent="-179388"/>
            <a:r>
              <a:rPr lang="en-GB" sz="2200" b="1" u="sng" dirty="0" smtClean="0">
                <a:solidFill>
                  <a:srgbClr val="0070C0"/>
                </a:solidFill>
              </a:rPr>
              <a:t>PAF were not really aligned</a:t>
            </a:r>
            <a:r>
              <a:rPr lang="en-GB" sz="2200" b="1" dirty="0" smtClean="0">
                <a:solidFill>
                  <a:srgbClr val="0070C0"/>
                </a:solidFill>
              </a:rPr>
              <a:t> with government key indicators, as the DPs emphasised their own priorities (</a:t>
            </a:r>
            <a:r>
              <a:rPr lang="en-GB" sz="2200" b="1" i="1" u="sng" dirty="0" smtClean="0">
                <a:solidFill>
                  <a:srgbClr val="0070C0"/>
                </a:solidFill>
              </a:rPr>
              <a:t>levels 2 &amp; 3</a:t>
            </a:r>
            <a:r>
              <a:rPr lang="en-GB" sz="2200" b="1" dirty="0" smtClean="0">
                <a:solidFill>
                  <a:srgbClr val="0070C0"/>
                </a:solidFill>
              </a:rPr>
              <a:t>). </a:t>
            </a:r>
            <a:endParaRPr lang="en-GB" sz="2200" b="1" i="1" dirty="0" smtClean="0">
              <a:solidFill>
                <a:srgbClr val="0070C0"/>
              </a:solidFill>
            </a:endParaRPr>
          </a:p>
          <a:p>
            <a:pPr marL="179388" lvl="1" indent="-179388"/>
            <a:r>
              <a:rPr lang="en-GB" sz="2200" b="1" dirty="0" smtClean="0">
                <a:solidFill>
                  <a:srgbClr val="0070C0"/>
                </a:solidFill>
              </a:rPr>
              <a:t>Some indicators in </a:t>
            </a:r>
            <a:r>
              <a:rPr lang="en-GB" sz="2200" b="1" u="sng" dirty="0" smtClean="0">
                <a:solidFill>
                  <a:srgbClr val="0070C0"/>
                </a:solidFill>
              </a:rPr>
              <a:t>PAF helped the government achieve</a:t>
            </a:r>
            <a:r>
              <a:rPr lang="en-GB" sz="2200" b="1" dirty="0" smtClean="0">
                <a:solidFill>
                  <a:srgbClr val="0070C0"/>
                </a:solidFill>
              </a:rPr>
              <a:t> its own targets thanks to the establishment of a political and economic partnership and/or an external discipline and/or supplementary technical support (</a:t>
            </a:r>
            <a:r>
              <a:rPr lang="en-GB" sz="2200" b="1" i="1" u="sng" dirty="0" smtClean="0">
                <a:solidFill>
                  <a:srgbClr val="0070C0"/>
                </a:solidFill>
              </a:rPr>
              <a:t>level 3</a:t>
            </a:r>
            <a:r>
              <a:rPr lang="en-GB" sz="2200" b="1" dirty="0" smtClean="0">
                <a:solidFill>
                  <a:srgbClr val="0070C0"/>
                </a:solidFill>
              </a:rPr>
              <a:t>).</a:t>
            </a:r>
          </a:p>
          <a:p>
            <a:pPr marL="274320" lvl="1" indent="0">
              <a:buNone/>
            </a:pPr>
            <a:endParaRPr lang="en-GB" sz="2200" b="1" dirty="0">
              <a:solidFill>
                <a:srgbClr val="0070C0"/>
              </a:solidFill>
            </a:endParaRPr>
          </a:p>
          <a:p>
            <a:pPr marL="0" indent="0">
              <a:buNone/>
            </a:pPr>
            <a:r>
              <a:rPr lang="en-GB" b="1" dirty="0">
                <a:solidFill>
                  <a:srgbClr val="0070C0"/>
                </a:solidFill>
              </a:rPr>
              <a:t>Confirm the </a:t>
            </a:r>
            <a:r>
              <a:rPr lang="en-GB" b="1" dirty="0" smtClean="0">
                <a:solidFill>
                  <a:srgbClr val="0070C0"/>
                </a:solidFill>
              </a:rPr>
              <a:t>evidence </a:t>
            </a:r>
            <a:r>
              <a:rPr lang="en-GB" b="1" dirty="0">
                <a:solidFill>
                  <a:srgbClr val="0070C0"/>
                </a:solidFill>
              </a:rPr>
              <a:t>by </a:t>
            </a:r>
            <a:r>
              <a:rPr lang="en-GB" b="1" u="sng" dirty="0">
                <a:solidFill>
                  <a:srgbClr val="0070C0"/>
                </a:solidFill>
              </a:rPr>
              <a:t>counterfactual</a:t>
            </a:r>
            <a:r>
              <a:rPr lang="en-GB" b="1" dirty="0">
                <a:solidFill>
                  <a:srgbClr val="0070C0"/>
                </a:solidFill>
              </a:rPr>
              <a:t> </a:t>
            </a:r>
            <a:r>
              <a:rPr lang="en-GB" b="1" dirty="0" smtClean="0">
                <a:solidFill>
                  <a:srgbClr val="0070C0"/>
                </a:solidFill>
              </a:rPr>
              <a:t>arguments:</a:t>
            </a:r>
          </a:p>
          <a:p>
            <a:pPr marL="179388" lvl="1" indent="-179388"/>
            <a:r>
              <a:rPr lang="en-GB" sz="2200" b="1" dirty="0">
                <a:solidFill>
                  <a:srgbClr val="0070C0"/>
                </a:solidFill>
              </a:rPr>
              <a:t>would the identified effects (especially induced outputs) have been achieved ​​(at a comparable or better level) </a:t>
            </a:r>
            <a:r>
              <a:rPr lang="en-GB" sz="2200" b="1" i="1" u="sng" dirty="0" smtClean="0">
                <a:solidFill>
                  <a:srgbClr val="0070C0"/>
                </a:solidFill>
              </a:rPr>
              <a:t>without</a:t>
            </a:r>
            <a:r>
              <a:rPr lang="en-GB" sz="2200" b="1" dirty="0" smtClean="0">
                <a:solidFill>
                  <a:srgbClr val="0070C0"/>
                </a:solidFill>
              </a:rPr>
              <a:t> BS</a:t>
            </a:r>
            <a:r>
              <a:rPr lang="en-GB" sz="2200" b="1" dirty="0">
                <a:solidFill>
                  <a:srgbClr val="0070C0"/>
                </a:solidFill>
              </a:rPr>
              <a:t>?</a:t>
            </a:r>
          </a:p>
          <a:p>
            <a:pPr marL="179388" lvl="1" indent="-179388">
              <a:spcAft>
                <a:spcPts val="600"/>
              </a:spcAft>
            </a:pPr>
            <a:r>
              <a:rPr lang="en-GB" sz="2200" b="1" dirty="0">
                <a:solidFill>
                  <a:srgbClr val="0070C0"/>
                </a:solidFill>
              </a:rPr>
              <a:t>or with the support of a </a:t>
            </a:r>
            <a:r>
              <a:rPr lang="en-GB" sz="2200" b="1" i="1" u="sng" dirty="0">
                <a:solidFill>
                  <a:srgbClr val="0070C0"/>
                </a:solidFill>
              </a:rPr>
              <a:t>project</a:t>
            </a:r>
            <a:r>
              <a:rPr lang="en-GB" sz="2200" b="1" dirty="0">
                <a:solidFill>
                  <a:srgbClr val="0070C0"/>
                </a:solidFill>
              </a:rPr>
              <a:t> outside the scope of </a:t>
            </a:r>
            <a:r>
              <a:rPr lang="en-GB" sz="2200" b="1" dirty="0" smtClean="0">
                <a:solidFill>
                  <a:srgbClr val="0070C0"/>
                </a:solidFill>
              </a:rPr>
              <a:t>BS?</a:t>
            </a:r>
          </a:p>
          <a:p>
            <a:pPr marL="0" lvl="1" indent="0">
              <a:buNone/>
            </a:pPr>
            <a:r>
              <a:rPr lang="en-GB" sz="2200" b="1" dirty="0" smtClean="0">
                <a:solidFill>
                  <a:srgbClr val="0070C0"/>
                </a:solidFill>
              </a:rPr>
              <a:t>Counterfactuals in Step 1 are based on </a:t>
            </a:r>
            <a:r>
              <a:rPr lang="en-GB" sz="2200" b="1" u="sng" dirty="0" smtClean="0">
                <a:solidFill>
                  <a:srgbClr val="0070C0"/>
                </a:solidFill>
              </a:rPr>
              <a:t>hypothetical alternative scenarios</a:t>
            </a:r>
            <a:r>
              <a:rPr lang="en-GB" sz="2200" b="1" dirty="0" smtClean="0">
                <a:solidFill>
                  <a:srgbClr val="0070C0"/>
                </a:solidFill>
              </a:rPr>
              <a:t>, to be built </a:t>
            </a:r>
            <a:r>
              <a:rPr lang="en-GB" sz="2200" b="1" i="1" dirty="0" smtClean="0">
                <a:solidFill>
                  <a:srgbClr val="0070C0"/>
                </a:solidFill>
              </a:rPr>
              <a:t>case by case</a:t>
            </a:r>
            <a:r>
              <a:rPr lang="en-GB" sz="2200" b="1" dirty="0" smtClean="0">
                <a:solidFill>
                  <a:srgbClr val="0070C0"/>
                </a:solidFill>
              </a:rPr>
              <a:t> with the help of informed persons, or using the experience of other non-BS programmes.</a:t>
            </a:r>
            <a:endParaRPr lang="en-GB" sz="2200" b="1" dirty="0">
              <a:solidFill>
                <a:srgbClr val="0070C0"/>
              </a:solidFill>
            </a:endParaRP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16</a:t>
            </a:fld>
            <a:endParaRPr lang="it-IT"/>
          </a:p>
        </p:txBody>
      </p:sp>
      <p:sp>
        <p:nvSpPr>
          <p:cNvPr id="7" name="Titolo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735360"/>
          </a:xfrm>
        </p:spPr>
        <p:txBody>
          <a:bodyPr>
            <a:normAutofit fontScale="90000"/>
          </a:bodyPr>
          <a:lstStyle/>
          <a:p>
            <a:pPr algn="ctr"/>
            <a:r>
              <a:rPr lang="en-GB" sz="3400" b="1" i="1" dirty="0" smtClean="0"/>
              <a:t>Evidence</a:t>
            </a:r>
            <a:r>
              <a:rPr lang="en-GB" sz="3400" b="1" dirty="0" smtClean="0"/>
              <a:t> of BS contribution: examples (2/2)</a:t>
            </a:r>
            <a:endParaRPr lang="en-GB" sz="3400" b="1" dirty="0"/>
          </a:p>
        </p:txBody>
      </p:sp>
    </p:spTree>
    <p:extLst>
      <p:ext uri="{BB962C8B-B14F-4D97-AF65-F5344CB8AC3E}">
        <p14:creationId xmlns:p14="http://schemas.microsoft.com/office/powerpoint/2010/main" val="2981971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512" y="2780928"/>
            <a:ext cx="8640960" cy="990600"/>
          </a:xfrm>
        </p:spPr>
        <p:txBody>
          <a:bodyPr>
            <a:noAutofit/>
          </a:bodyPr>
          <a:lstStyle/>
          <a:p>
            <a:pPr algn="ctr"/>
            <a:r>
              <a:rPr lang="en-GB" sz="2800" b="1" dirty="0" smtClean="0">
                <a:solidFill>
                  <a:schemeClr val="tx2">
                    <a:lumMod val="75000"/>
                  </a:schemeClr>
                </a:solidFill>
              </a:rPr>
              <a:t>Policy Impact (causality) Analysis</a:t>
            </a:r>
            <a:endParaRPr lang="en-GB" sz="2800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fld id="{77CE807C-7646-4C32-A46C-C42A4488FEB5}" type="slidenum">
              <a:rPr lang="fr-FR" smtClean="0"/>
              <a:pPr/>
              <a:t>17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948901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807368"/>
          </a:xfrm>
        </p:spPr>
        <p:txBody>
          <a:bodyPr/>
          <a:lstStyle/>
          <a:p>
            <a:pPr algn="ctr"/>
            <a:r>
              <a:rPr lang="en-GB" b="1" dirty="0" smtClean="0"/>
              <a:t>Outcome assessment</a:t>
            </a:r>
            <a:endParaRPr lang="en-GB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251520" y="1268760"/>
            <a:ext cx="8784976" cy="4876800"/>
          </a:xfrm>
        </p:spPr>
        <p:txBody>
          <a:bodyPr vert="horz" lIns="91440" tIns="45720" rIns="91440" bIns="45720" rtlCol="0">
            <a:noAutofit/>
          </a:bodyPr>
          <a:lstStyle/>
          <a:p>
            <a:pPr marL="0" lvl="1" indent="0">
              <a:buNone/>
            </a:pPr>
            <a:r>
              <a:rPr lang="en-GB" sz="2600" b="1" u="sng" dirty="0" smtClean="0">
                <a:solidFill>
                  <a:srgbClr val="0070C0"/>
                </a:solidFill>
              </a:rPr>
              <a:t>Documentary</a:t>
            </a:r>
            <a:r>
              <a:rPr lang="en-GB" sz="2600" b="1" dirty="0" smtClean="0">
                <a:solidFill>
                  <a:srgbClr val="0070C0"/>
                </a:solidFill>
              </a:rPr>
              <a:t> research (Policy and Research documents and statistics):</a:t>
            </a:r>
          </a:p>
          <a:p>
            <a:pPr lvl="1"/>
            <a:r>
              <a:rPr lang="en-GB" sz="2200" b="1" dirty="0" smtClean="0">
                <a:solidFill>
                  <a:srgbClr val="0070C0"/>
                </a:solidFill>
              </a:rPr>
              <a:t>A clear and exhaustive framework of the quantitative and qualitative data related to the </a:t>
            </a:r>
            <a:r>
              <a:rPr lang="en-GB" sz="2200" b="1" u="sng" dirty="0" smtClean="0">
                <a:solidFill>
                  <a:srgbClr val="0070C0"/>
                </a:solidFill>
              </a:rPr>
              <a:t>development outcomes targeted by BS</a:t>
            </a:r>
            <a:r>
              <a:rPr lang="en-GB" sz="2200" b="1" dirty="0" smtClean="0">
                <a:solidFill>
                  <a:srgbClr val="0070C0"/>
                </a:solidFill>
              </a:rPr>
              <a:t> at macro and sectoral level.</a:t>
            </a:r>
          </a:p>
          <a:p>
            <a:pPr lvl="1"/>
            <a:r>
              <a:rPr lang="en-GB" sz="2200" b="1" dirty="0" smtClean="0">
                <a:solidFill>
                  <a:srgbClr val="0070C0"/>
                </a:solidFill>
              </a:rPr>
              <a:t>Important: not a global assessment of the government policies, but a targeted data collection.</a:t>
            </a:r>
          </a:p>
          <a:p>
            <a:pPr lvl="1"/>
            <a:endParaRPr lang="en-GB" sz="1800" b="1" dirty="0" smtClean="0">
              <a:solidFill>
                <a:srgbClr val="0070C0"/>
              </a:solidFill>
            </a:endParaRPr>
          </a:p>
          <a:p>
            <a:pPr marL="0" lvl="1" indent="0">
              <a:buNone/>
            </a:pPr>
            <a:r>
              <a:rPr lang="en-GB" sz="2600" b="1" u="sng" dirty="0" smtClean="0">
                <a:solidFill>
                  <a:srgbClr val="0070C0"/>
                </a:solidFill>
              </a:rPr>
              <a:t>Critical assessment</a:t>
            </a:r>
            <a:r>
              <a:rPr lang="en-GB" sz="2600" b="1" dirty="0" smtClean="0">
                <a:solidFill>
                  <a:srgbClr val="0070C0"/>
                </a:solidFill>
              </a:rPr>
              <a:t> of the data on Outcomes (interviews and cross-checking):</a:t>
            </a:r>
          </a:p>
          <a:p>
            <a:pPr lvl="1"/>
            <a:r>
              <a:rPr lang="en-GB" sz="2200" b="1" dirty="0" smtClean="0">
                <a:solidFill>
                  <a:srgbClr val="0070C0"/>
                </a:solidFill>
              </a:rPr>
              <a:t>Check data (sources, comparability).</a:t>
            </a:r>
          </a:p>
          <a:p>
            <a:pPr lvl="1"/>
            <a:r>
              <a:rPr lang="en-GB" sz="2200" b="1" dirty="0" smtClean="0">
                <a:solidFill>
                  <a:srgbClr val="0070C0"/>
                </a:solidFill>
              </a:rPr>
              <a:t>Understand the data.</a:t>
            </a:r>
          </a:p>
          <a:p>
            <a:pPr marL="274320" lvl="1" indent="0">
              <a:buNone/>
            </a:pPr>
            <a:endParaRPr lang="en-GB" b="1" dirty="0" smtClean="0">
              <a:solidFill>
                <a:srgbClr val="0070C0"/>
              </a:solidFill>
            </a:endParaRPr>
          </a:p>
          <a:p>
            <a:pPr lvl="1"/>
            <a:endParaRPr lang="en-GB" b="1" dirty="0">
              <a:solidFill>
                <a:srgbClr val="0070C0"/>
              </a:solidFill>
            </a:endParaRP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18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596748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663352"/>
          </a:xfrm>
        </p:spPr>
        <p:txBody>
          <a:bodyPr>
            <a:normAutofit/>
          </a:bodyPr>
          <a:lstStyle/>
          <a:p>
            <a:pPr algn="ctr"/>
            <a:r>
              <a:rPr lang="en-GB" sz="3000" b="1" dirty="0" smtClean="0"/>
              <a:t>Causality analyses for Step 2 (types)</a:t>
            </a:r>
            <a:endParaRPr lang="en-GB" sz="3000" b="1" dirty="0"/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19</a:t>
            </a:fld>
            <a:endParaRPr lang="it-IT"/>
          </a:p>
        </p:txBody>
      </p:sp>
      <p:sp>
        <p:nvSpPr>
          <p:cNvPr id="4" name="CasellaDiTesto 3"/>
          <p:cNvSpPr txBox="1"/>
          <p:nvPr/>
        </p:nvSpPr>
        <p:spPr>
          <a:xfrm>
            <a:off x="179512" y="1124744"/>
            <a:ext cx="8784976" cy="554461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182880" indent="-182880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Char char="•"/>
              <a:defRPr sz="2400">
                <a:solidFill>
                  <a:srgbClr val="0070C0"/>
                </a:solidFill>
              </a:defRPr>
            </a:lvl1pPr>
            <a:lvl2pPr lvl="1" indent="-182880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Char char="•"/>
              <a:defRPr sz="2000">
                <a:solidFill>
                  <a:srgbClr val="0070C0"/>
                </a:solidFill>
              </a:defRPr>
            </a:lvl2pPr>
            <a:lvl3pPr marL="731520" indent="-182880">
              <a:spcBef>
                <a:spcPct val="20000"/>
              </a:spcBef>
              <a:buClr>
                <a:schemeClr val="accent1"/>
              </a:buClr>
              <a:buSzPct val="90000"/>
              <a:buFont typeface="Arial" pitchFamily="34" charset="0"/>
              <a:buChar char="•"/>
            </a:lvl3pPr>
            <a:lvl4pPr marL="100584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600"/>
            </a:lvl4pPr>
            <a:lvl5pPr marL="1188720" indent="-137160">
              <a:spcBef>
                <a:spcPct val="20000"/>
              </a:spcBef>
              <a:buClr>
                <a:schemeClr val="accent1"/>
              </a:buClr>
              <a:buSzPct val="100000"/>
              <a:buFont typeface="Arial" pitchFamily="34" charset="0"/>
              <a:buChar char="•"/>
              <a:defRPr sz="1400" baseline="0"/>
            </a:lvl5pPr>
            <a:lvl6pPr marL="137160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6pPr>
            <a:lvl7pPr marL="155448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7pPr>
            <a:lvl8pPr marL="173736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8pPr>
            <a:lvl9pPr marL="192024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9pPr>
          </a:lstStyle>
          <a:p>
            <a:pPr marL="0" indent="0">
              <a:spcBef>
                <a:spcPts val="0"/>
              </a:spcBef>
              <a:buNone/>
            </a:pPr>
            <a:r>
              <a:rPr lang="en-GB" sz="1800" b="1" dirty="0"/>
              <a:t>Use quantitative methods and / or qualitative </a:t>
            </a:r>
            <a:r>
              <a:rPr lang="en-GB" sz="1800" b="1" dirty="0" smtClean="0"/>
              <a:t>assessments </a:t>
            </a:r>
            <a:r>
              <a:rPr lang="en-GB" sz="1800" b="1" dirty="0"/>
              <a:t>to identify the </a:t>
            </a:r>
            <a:r>
              <a:rPr lang="en-GB" sz="1800" b="1" dirty="0" smtClean="0"/>
              <a:t>determinants (</a:t>
            </a:r>
            <a:r>
              <a:rPr lang="en-GB" sz="1800" b="1" u="sng" dirty="0" smtClean="0"/>
              <a:t>including both context- and policy-related factors</a:t>
            </a:r>
            <a:r>
              <a:rPr lang="en-GB" sz="1800" b="1" dirty="0" smtClean="0"/>
              <a:t>) of the development outcomes:</a:t>
            </a:r>
          </a:p>
          <a:p>
            <a:endParaRPr lang="en-GB" sz="900" b="1" dirty="0"/>
          </a:p>
          <a:p>
            <a:pPr>
              <a:spcBef>
                <a:spcPts val="600"/>
              </a:spcBef>
            </a:pPr>
            <a:r>
              <a:rPr lang="en-GB" b="1" u="sng" dirty="0" smtClean="0"/>
              <a:t>Statistical regression</a:t>
            </a:r>
            <a:r>
              <a:rPr lang="en-GB" b="1" dirty="0" smtClean="0"/>
              <a:t> of some outcome indicators (dependent variables) against some context- and policy-related factors (independent variables).</a:t>
            </a:r>
          </a:p>
          <a:p>
            <a:pPr marL="179388" indent="0">
              <a:buNone/>
            </a:pPr>
            <a:r>
              <a:rPr lang="en-GB" sz="1600" b="1" dirty="0" smtClean="0"/>
              <a:t>Recommended when there are clear quantified outcomes and policy outputs with time series covering the period considered.</a:t>
            </a:r>
          </a:p>
          <a:p>
            <a:pPr marL="179388" indent="0">
              <a:buNone/>
            </a:pPr>
            <a:r>
              <a:rPr lang="en-GB" sz="1600" b="1" dirty="0" smtClean="0"/>
              <a:t>At </a:t>
            </a:r>
            <a:r>
              <a:rPr lang="en-GB" sz="1600" b="1" u="sng" dirty="0" smtClean="0"/>
              <a:t>sectoral level</a:t>
            </a:r>
            <a:r>
              <a:rPr lang="en-GB" sz="1600" b="1" dirty="0" smtClean="0"/>
              <a:t> (e.g. education), and/or at </a:t>
            </a:r>
            <a:r>
              <a:rPr lang="en-GB" sz="1600" b="1" u="sng" dirty="0" smtClean="0"/>
              <a:t>macro level</a:t>
            </a:r>
            <a:r>
              <a:rPr lang="en-GB" sz="1600" b="1" dirty="0" smtClean="0"/>
              <a:t> to measure the impact of different sector policies on global outcomes (e.g. on HD index, GNI p.c.).</a:t>
            </a:r>
          </a:p>
          <a:p>
            <a:pPr marL="179388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GB" sz="1600" b="1" dirty="0" smtClean="0"/>
              <a:t>Among the independent variable, put both supported and non-supported policies and other ‘context’ factors: e.g. demography).</a:t>
            </a:r>
          </a:p>
          <a:p>
            <a:pPr>
              <a:spcBef>
                <a:spcPts val="600"/>
              </a:spcBef>
            </a:pPr>
            <a:r>
              <a:rPr lang="en-GB" b="1" u="sng" dirty="0"/>
              <a:t>Double difference</a:t>
            </a:r>
            <a:r>
              <a:rPr lang="en-GB" b="1" dirty="0"/>
              <a:t> (to measure different evolution of “treated" areas compared to similar "untreated" areas.</a:t>
            </a:r>
          </a:p>
          <a:p>
            <a:pPr marL="179388" lvl="1" indent="0">
              <a:buNone/>
            </a:pPr>
            <a:r>
              <a:rPr lang="en-GB" sz="1600" b="1" dirty="0"/>
              <a:t>Recommended when policies supported are implemented in selected areas and similar areas are excluded.</a:t>
            </a:r>
          </a:p>
          <a:p>
            <a:pPr marL="179388" lvl="1" indent="0">
              <a:buNone/>
            </a:pPr>
            <a:r>
              <a:rPr lang="en-GB" sz="1600" b="1" dirty="0"/>
              <a:t>May be more or less formalised (with stronger of weaker selection biases).</a:t>
            </a:r>
          </a:p>
          <a:p>
            <a:pPr marL="179388" indent="0">
              <a:buNone/>
            </a:pPr>
            <a:endParaRPr lang="en-GB" sz="1600" b="1" dirty="0"/>
          </a:p>
        </p:txBody>
      </p:sp>
    </p:spTree>
    <p:extLst>
      <p:ext uri="{BB962C8B-B14F-4D97-AF65-F5344CB8AC3E}">
        <p14:creationId xmlns:p14="http://schemas.microsoft.com/office/powerpoint/2010/main" val="9250854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323528" y="422176"/>
            <a:ext cx="8640960" cy="990600"/>
          </a:xfrm>
        </p:spPr>
        <p:txBody>
          <a:bodyPr>
            <a:noAutofit/>
          </a:bodyPr>
          <a:lstStyle/>
          <a:p>
            <a:pPr algn="ctr"/>
            <a:r>
              <a:rPr lang="en-GB" sz="3200" b="1" smtClean="0">
                <a:solidFill>
                  <a:schemeClr val="tx2">
                    <a:lumMod val="75000"/>
                  </a:schemeClr>
                </a:solidFill>
              </a:rPr>
              <a:t>Focus of the presentation</a:t>
            </a:r>
            <a:endParaRPr lang="en-GB" sz="3200" b="1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fld id="{77CE807C-7646-4C32-A46C-C42A4488FEB5}" type="slidenum">
              <a:rPr lang="fr-FR" smtClean="0"/>
              <a:pPr/>
              <a:t>2</a:t>
            </a:fld>
            <a:endParaRPr lang="fr-FR" dirty="0"/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179512" y="1890993"/>
            <a:ext cx="8856984" cy="44627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342900" lvl="0" indent="-342900">
              <a:spcBef>
                <a:spcPts val="1200"/>
              </a:spcBef>
              <a:buFont typeface="Arial" pitchFamily="34" charset="0"/>
              <a:buChar char="•"/>
            </a:pPr>
            <a:r>
              <a:rPr lang="en-GB" sz="2800" b="1" dirty="0" smtClean="0">
                <a:solidFill>
                  <a:srgbClr val="0070C0"/>
                </a:solidFill>
                <a:latin typeface="Cambria" pitchFamily="18" charset="0"/>
              </a:rPr>
              <a:t>Mixing two evaluation methods in 3 STEP approach</a:t>
            </a:r>
          </a:p>
          <a:p>
            <a:pPr marL="342900" lvl="0" indent="-342900">
              <a:spcBef>
                <a:spcPts val="1200"/>
              </a:spcBef>
              <a:buFont typeface="Arial" pitchFamily="34" charset="0"/>
              <a:buChar char="•"/>
            </a:pPr>
            <a:r>
              <a:rPr lang="en-GB" sz="2800" b="1" dirty="0" smtClean="0">
                <a:solidFill>
                  <a:srgbClr val="0070C0"/>
                </a:solidFill>
                <a:latin typeface="Cambria" pitchFamily="18" charset="0"/>
              </a:rPr>
              <a:t>Fixing the Intervention Logic (global and sectoral)</a:t>
            </a:r>
          </a:p>
          <a:p>
            <a:pPr marL="342900" lvl="0" indent="-342900">
              <a:spcBef>
                <a:spcPts val="1200"/>
              </a:spcBef>
              <a:buFont typeface="Arial" pitchFamily="34" charset="0"/>
              <a:buChar char="•"/>
            </a:pPr>
            <a:r>
              <a:rPr lang="en-GB" sz="2800" b="1" dirty="0" smtClean="0">
                <a:solidFill>
                  <a:srgbClr val="0070C0"/>
                </a:solidFill>
                <a:latin typeface="Cambria" pitchFamily="18" charset="0"/>
              </a:rPr>
              <a:t>Identifying the EQs</a:t>
            </a:r>
          </a:p>
          <a:p>
            <a:pPr marL="342900" lvl="0" indent="-342900">
              <a:spcBef>
                <a:spcPts val="1200"/>
              </a:spcBef>
              <a:buFont typeface="Arial" pitchFamily="34" charset="0"/>
              <a:buChar char="•"/>
            </a:pPr>
            <a:r>
              <a:rPr lang="en-GB" sz="2800" b="1" dirty="0" smtClean="0">
                <a:solidFill>
                  <a:srgbClr val="0070C0"/>
                </a:solidFill>
                <a:latin typeface="Cambria" pitchFamily="18" charset="0"/>
              </a:rPr>
              <a:t>Analytical tools</a:t>
            </a:r>
          </a:p>
          <a:p>
            <a:pPr marL="800100" lvl="1" indent="-342900">
              <a:spcBef>
                <a:spcPts val="1200"/>
              </a:spcBef>
              <a:buFont typeface="Arial" pitchFamily="34" charset="0"/>
              <a:buChar char="•"/>
            </a:pPr>
            <a:r>
              <a:rPr lang="en-GB" sz="2800" b="1" dirty="0" smtClean="0">
                <a:solidFill>
                  <a:srgbClr val="0070C0"/>
                </a:solidFill>
                <a:latin typeface="Cambria" pitchFamily="18" charset="0"/>
              </a:rPr>
              <a:t>Contribution analysis</a:t>
            </a:r>
          </a:p>
          <a:p>
            <a:pPr marL="800100" lvl="1" indent="-342900">
              <a:spcBef>
                <a:spcPts val="1200"/>
              </a:spcBef>
              <a:buFont typeface="Arial" pitchFamily="34" charset="0"/>
              <a:buChar char="•"/>
            </a:pPr>
            <a:r>
              <a:rPr lang="en-GB" sz="2800" b="1" dirty="0" smtClean="0">
                <a:solidFill>
                  <a:srgbClr val="0070C0"/>
                </a:solidFill>
                <a:latin typeface="Cambria" pitchFamily="18" charset="0"/>
              </a:rPr>
              <a:t>Policy impact analysis (causality analysis of the targeted outcomes)</a:t>
            </a:r>
          </a:p>
          <a:p>
            <a:pPr marL="358775" lvl="1" indent="-358775">
              <a:spcBef>
                <a:spcPts val="1200"/>
              </a:spcBef>
              <a:buFont typeface="Arial" pitchFamily="34" charset="0"/>
              <a:buChar char="•"/>
            </a:pPr>
            <a:r>
              <a:rPr lang="en-GB" sz="2800" b="1" dirty="0" smtClean="0">
                <a:solidFill>
                  <a:srgbClr val="0070C0"/>
                </a:solidFill>
                <a:latin typeface="Cambria" pitchFamily="18" charset="0"/>
              </a:rPr>
              <a:t>Combination of STEP 1 and 2 in STEP 3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389384"/>
            <a:ext cx="8229600" cy="663352"/>
          </a:xfrm>
        </p:spPr>
        <p:txBody>
          <a:bodyPr>
            <a:normAutofit/>
          </a:bodyPr>
          <a:lstStyle/>
          <a:p>
            <a:pPr algn="ctr"/>
            <a:r>
              <a:rPr lang="en-GB" sz="3000" b="1" dirty="0" smtClean="0"/>
              <a:t>Causality analyses for Step 2 (</a:t>
            </a:r>
            <a:r>
              <a:rPr lang="en-GB" sz="3000" b="1" i="1" dirty="0" smtClean="0"/>
              <a:t>examples</a:t>
            </a:r>
            <a:r>
              <a:rPr lang="en-GB" sz="3000" b="1" dirty="0" smtClean="0"/>
              <a:t>)</a:t>
            </a:r>
            <a:endParaRPr lang="en-GB" sz="3000" b="1" dirty="0"/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20</a:t>
            </a:fld>
            <a:endParaRPr lang="it-IT"/>
          </a:p>
        </p:txBody>
      </p:sp>
      <p:sp>
        <p:nvSpPr>
          <p:cNvPr id="4" name="CasellaDiTesto 3"/>
          <p:cNvSpPr txBox="1"/>
          <p:nvPr/>
        </p:nvSpPr>
        <p:spPr>
          <a:xfrm>
            <a:off x="467544" y="1124744"/>
            <a:ext cx="8352928" cy="5616624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20000"/>
          </a:bodyPr>
          <a:lstStyle>
            <a:lvl1pPr marL="182880" indent="-182880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Char char="•"/>
              <a:defRPr sz="2400">
                <a:solidFill>
                  <a:srgbClr val="0070C0"/>
                </a:solidFill>
              </a:defRPr>
            </a:lvl1pPr>
            <a:lvl2pPr lvl="1" indent="-182880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Char char="•"/>
              <a:defRPr sz="2000">
                <a:solidFill>
                  <a:srgbClr val="0070C0"/>
                </a:solidFill>
              </a:defRPr>
            </a:lvl2pPr>
            <a:lvl3pPr marL="731520" indent="-182880">
              <a:spcBef>
                <a:spcPct val="20000"/>
              </a:spcBef>
              <a:buClr>
                <a:schemeClr val="accent1"/>
              </a:buClr>
              <a:buSzPct val="90000"/>
              <a:buFont typeface="Arial" pitchFamily="34" charset="0"/>
              <a:buChar char="•"/>
            </a:lvl3pPr>
            <a:lvl4pPr marL="100584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600"/>
            </a:lvl4pPr>
            <a:lvl5pPr marL="1188720" indent="-137160">
              <a:spcBef>
                <a:spcPct val="20000"/>
              </a:spcBef>
              <a:buClr>
                <a:schemeClr val="accent1"/>
              </a:buClr>
              <a:buSzPct val="100000"/>
              <a:buFont typeface="Arial" pitchFamily="34" charset="0"/>
              <a:buChar char="•"/>
              <a:defRPr sz="1400" baseline="0"/>
            </a:lvl5pPr>
            <a:lvl6pPr marL="137160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6pPr>
            <a:lvl7pPr marL="155448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7pPr>
            <a:lvl8pPr marL="173736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8pPr>
            <a:lvl9pPr marL="192024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9pPr>
          </a:lstStyle>
          <a:p>
            <a:pPr marL="0" indent="0">
              <a:buNone/>
            </a:pPr>
            <a:r>
              <a:rPr lang="en-GB" b="1" dirty="0" smtClean="0"/>
              <a:t>Education:</a:t>
            </a:r>
          </a:p>
          <a:p>
            <a:pPr marL="0" indent="0">
              <a:buNone/>
            </a:pPr>
            <a:r>
              <a:rPr lang="en-GB" b="1" dirty="0" smtClean="0"/>
              <a:t>DEP. VAR = Exam Pass Rates</a:t>
            </a:r>
          </a:p>
          <a:p>
            <a:pPr marL="0" indent="0">
              <a:buNone/>
            </a:pPr>
            <a:r>
              <a:rPr lang="en-GB" b="1" dirty="0" smtClean="0"/>
              <a:t>IND. VAR = Classes, N. Teachers, Books, </a:t>
            </a:r>
            <a:r>
              <a:rPr lang="en-GB" b="1" dirty="0"/>
              <a:t>D</a:t>
            </a:r>
            <a:r>
              <a:rPr lang="en-GB" b="1" dirty="0" smtClean="0"/>
              <a:t>esks etc. Strong correlation between Pass Rates and </a:t>
            </a:r>
            <a:r>
              <a:rPr lang="en-GB" b="1" dirty="0" err="1" smtClean="0"/>
              <a:t>Books+Desks</a:t>
            </a:r>
            <a:r>
              <a:rPr lang="en-GB" b="1" dirty="0" smtClean="0"/>
              <a:t>. The qualitative work shows that there is a causality link and how.</a:t>
            </a:r>
          </a:p>
          <a:p>
            <a:pPr marL="0" indent="0">
              <a:buNone/>
            </a:pPr>
            <a:endParaRPr lang="en-GB" b="1" dirty="0" smtClean="0"/>
          </a:p>
          <a:p>
            <a:pPr marL="0" indent="0">
              <a:buNone/>
            </a:pPr>
            <a:r>
              <a:rPr lang="en-GB" b="1" dirty="0" smtClean="0"/>
              <a:t>Economic Reform:</a:t>
            </a:r>
          </a:p>
          <a:p>
            <a:pPr marL="0" indent="0">
              <a:buNone/>
            </a:pPr>
            <a:r>
              <a:rPr lang="en-GB" b="1" dirty="0" smtClean="0"/>
              <a:t>DEP. VAR = Human Dev. Index and GDP p.c. growth</a:t>
            </a:r>
          </a:p>
          <a:p>
            <a:pPr marL="0" indent="0" algn="just">
              <a:buNone/>
            </a:pPr>
            <a:r>
              <a:rPr lang="en-GB" b="1" dirty="0" smtClean="0"/>
              <a:t>IND. VAR = Fix Capital (inv.); FDI; Quasi-money (Fin. Market); Export; Savings; Eco Reform Index (Chinn). Strong correlation of FDI, QM, EXP and Eco Ref Index, confirmed </a:t>
            </a:r>
            <a:r>
              <a:rPr lang="en-GB" b="1" dirty="0"/>
              <a:t>by other </a:t>
            </a:r>
            <a:r>
              <a:rPr lang="en-GB" b="1" dirty="0" smtClean="0"/>
              <a:t>analyses (Panel and Cluster) and literature.</a:t>
            </a:r>
          </a:p>
          <a:p>
            <a:pPr marL="0" indent="0" algn="just">
              <a:buNone/>
            </a:pPr>
            <a:endParaRPr lang="en-GB" b="1" dirty="0" smtClean="0"/>
          </a:p>
          <a:p>
            <a:pPr marL="0" indent="0" algn="just">
              <a:buNone/>
            </a:pPr>
            <a:r>
              <a:rPr lang="en-GB" b="1" i="1" dirty="0" smtClean="0"/>
              <a:t>Regression </a:t>
            </a:r>
            <a:r>
              <a:rPr lang="en-GB" b="1" i="1" dirty="0"/>
              <a:t>show correlations between DEP. and IND. VAR, but not causalities. Ex. correlation between potatoes’ consumption and GDP level is strong (at least in the ‘80s) but there was not a causality relation. Qualitative work to ascertain the nature of the correlation and the ways it works.</a:t>
            </a:r>
          </a:p>
          <a:p>
            <a:pPr marL="0" indent="0" algn="just">
              <a:buNone/>
            </a:pPr>
            <a:endParaRPr lang="en-GB" b="1" dirty="0"/>
          </a:p>
        </p:txBody>
      </p:sp>
    </p:spTree>
    <p:extLst>
      <p:ext uri="{BB962C8B-B14F-4D97-AF65-F5344CB8AC3E}">
        <p14:creationId xmlns:p14="http://schemas.microsoft.com/office/powerpoint/2010/main" val="15874934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389384"/>
            <a:ext cx="8229600" cy="663352"/>
          </a:xfrm>
        </p:spPr>
        <p:txBody>
          <a:bodyPr>
            <a:normAutofit/>
          </a:bodyPr>
          <a:lstStyle/>
          <a:p>
            <a:pPr algn="ctr"/>
            <a:r>
              <a:rPr lang="en-GB" sz="3000" b="1" dirty="0" smtClean="0"/>
              <a:t>Causality analyses for Step 2 (other types)</a:t>
            </a:r>
            <a:endParaRPr lang="en-GB" sz="3000" b="1" dirty="0"/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21</a:t>
            </a:fld>
            <a:endParaRPr lang="it-IT"/>
          </a:p>
        </p:txBody>
      </p:sp>
      <p:sp>
        <p:nvSpPr>
          <p:cNvPr id="4" name="CasellaDiTesto 3"/>
          <p:cNvSpPr txBox="1"/>
          <p:nvPr/>
        </p:nvSpPr>
        <p:spPr>
          <a:xfrm>
            <a:off x="467544" y="1124744"/>
            <a:ext cx="8352928" cy="5616624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20000"/>
          </a:bodyPr>
          <a:lstStyle>
            <a:lvl1pPr marL="182880" indent="-182880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Char char="•"/>
              <a:defRPr sz="2400">
                <a:solidFill>
                  <a:srgbClr val="0070C0"/>
                </a:solidFill>
              </a:defRPr>
            </a:lvl1pPr>
            <a:lvl2pPr lvl="1" indent="-182880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Char char="•"/>
              <a:defRPr sz="2000">
                <a:solidFill>
                  <a:srgbClr val="0070C0"/>
                </a:solidFill>
              </a:defRPr>
            </a:lvl2pPr>
            <a:lvl3pPr marL="731520" indent="-182880">
              <a:spcBef>
                <a:spcPct val="20000"/>
              </a:spcBef>
              <a:buClr>
                <a:schemeClr val="accent1"/>
              </a:buClr>
              <a:buSzPct val="90000"/>
              <a:buFont typeface="Arial" pitchFamily="34" charset="0"/>
              <a:buChar char="•"/>
            </a:lvl3pPr>
            <a:lvl4pPr marL="100584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600"/>
            </a:lvl4pPr>
            <a:lvl5pPr marL="1188720" indent="-137160">
              <a:spcBef>
                <a:spcPct val="20000"/>
              </a:spcBef>
              <a:buClr>
                <a:schemeClr val="accent1"/>
              </a:buClr>
              <a:buSzPct val="100000"/>
              <a:buFont typeface="Arial" pitchFamily="34" charset="0"/>
              <a:buChar char="•"/>
              <a:defRPr sz="1400" baseline="0"/>
            </a:lvl5pPr>
            <a:lvl6pPr marL="137160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6pPr>
            <a:lvl7pPr marL="155448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7pPr>
            <a:lvl8pPr marL="173736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8pPr>
            <a:lvl9pPr marL="1920240" indent="-182880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/>
            </a:lvl9pPr>
          </a:lstStyle>
          <a:p>
            <a:r>
              <a:rPr lang="en-GB" sz="2600" b="1" dirty="0" smtClean="0"/>
              <a:t>Other </a:t>
            </a:r>
            <a:r>
              <a:rPr lang="en-GB" sz="2600" b="1" dirty="0"/>
              <a:t>types of </a:t>
            </a:r>
            <a:r>
              <a:rPr lang="en-GB" sz="2600" b="1" u="sng" dirty="0"/>
              <a:t>cross-country statistical </a:t>
            </a:r>
            <a:r>
              <a:rPr lang="en-GB" sz="2600" b="1" u="sng" dirty="0" smtClean="0"/>
              <a:t>analyses</a:t>
            </a:r>
            <a:r>
              <a:rPr lang="en-GB" sz="2600" b="1" dirty="0" smtClean="0"/>
              <a:t> (cluster, panel data).</a:t>
            </a:r>
          </a:p>
          <a:p>
            <a:pPr marL="179388" indent="0">
              <a:spcAft>
                <a:spcPts val="600"/>
              </a:spcAft>
              <a:buNone/>
            </a:pPr>
            <a:r>
              <a:rPr lang="en-GB" sz="2000" b="1" dirty="0" smtClean="0"/>
              <a:t>For instance in a geopolitical region, to identify the specific development patterns and historical drivers of development.</a:t>
            </a:r>
          </a:p>
          <a:p>
            <a:pPr marL="179388" indent="-179388">
              <a:spcAft>
                <a:spcPts val="600"/>
              </a:spcAft>
            </a:pPr>
            <a:r>
              <a:rPr lang="en-GB" sz="2600" b="1" dirty="0" smtClean="0"/>
              <a:t>Quantitative checks and qualitative assessments always necessary to </a:t>
            </a:r>
            <a:r>
              <a:rPr lang="en-GB" sz="2600" b="1" u="sng" dirty="0" smtClean="0"/>
              <a:t>integrate and understand the statistical correlations</a:t>
            </a:r>
            <a:r>
              <a:rPr lang="en-GB" sz="2600" b="1" dirty="0" smtClean="0"/>
              <a:t>.</a:t>
            </a:r>
          </a:p>
          <a:p>
            <a:pPr marL="179388" indent="-179388"/>
            <a:r>
              <a:rPr lang="en-GB" sz="2600" b="1" u="sng" dirty="0" smtClean="0"/>
              <a:t>Political-economy analyses</a:t>
            </a:r>
            <a:r>
              <a:rPr lang="en-GB" sz="2600" b="1" dirty="0" smtClean="0"/>
              <a:t> in </a:t>
            </a:r>
            <a:r>
              <a:rPr lang="en-GB" sz="2600" b="1" dirty="0"/>
              <a:t>a historical perspective, </a:t>
            </a:r>
            <a:r>
              <a:rPr lang="en-GB" sz="2600" b="1" dirty="0" smtClean="0"/>
              <a:t>and literature reviews, using existing studies and resource persons.</a:t>
            </a:r>
          </a:p>
          <a:p>
            <a:pPr marL="179388" indent="0">
              <a:buNone/>
            </a:pPr>
            <a:r>
              <a:rPr lang="en-GB" sz="2000" b="1" dirty="0" smtClean="0"/>
              <a:t>To assess broad and complex policy issues, such as the key factors of employment and unemployment at country level during a period, or some historical development drivers.</a:t>
            </a:r>
          </a:p>
          <a:p>
            <a:pPr marL="179388" indent="0">
              <a:buNone/>
            </a:pPr>
            <a:endParaRPr lang="en-GB" sz="1100" b="1" dirty="0" smtClean="0"/>
          </a:p>
          <a:p>
            <a:pPr marL="0" indent="0">
              <a:buNone/>
            </a:pPr>
            <a:r>
              <a:rPr lang="en-GB" sz="2600" b="1" i="1" dirty="0" smtClean="0"/>
              <a:t>There is a </a:t>
            </a:r>
            <a:r>
              <a:rPr lang="en-GB" sz="2600" b="1" i="1" u="sng" dirty="0" smtClean="0"/>
              <a:t>limited time</a:t>
            </a:r>
            <a:r>
              <a:rPr lang="en-GB" sz="2600" b="1" i="1" dirty="0" smtClean="0"/>
              <a:t>: either fulfil quick statistical assessments or use existing evaluations, policy studies and literature, while keeping a high qualitative rigorous approach.</a:t>
            </a:r>
            <a:endParaRPr lang="en-GB" sz="2600" b="1" i="1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99318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512" y="2780928"/>
            <a:ext cx="8640960" cy="990600"/>
          </a:xfrm>
        </p:spPr>
        <p:txBody>
          <a:bodyPr>
            <a:noAutofit/>
          </a:bodyPr>
          <a:lstStyle/>
          <a:p>
            <a:pPr algn="ctr"/>
            <a:r>
              <a:rPr lang="en-GB" sz="2800" b="1" dirty="0" smtClean="0">
                <a:solidFill>
                  <a:schemeClr val="tx2">
                    <a:lumMod val="75000"/>
                  </a:schemeClr>
                </a:solidFill>
              </a:rPr>
              <a:t>Combination of STEP 1 and 2 results in STEP 3</a:t>
            </a:r>
            <a:br>
              <a:rPr lang="en-GB" sz="2800" b="1" dirty="0" smtClean="0">
                <a:solidFill>
                  <a:schemeClr val="tx2">
                    <a:lumMod val="75000"/>
                  </a:schemeClr>
                </a:solidFill>
              </a:rPr>
            </a:br>
            <a:r>
              <a:rPr lang="en-GB" sz="2800" b="1" i="1" dirty="0" smtClean="0">
                <a:solidFill>
                  <a:schemeClr val="tx2">
                    <a:lumMod val="75000"/>
                  </a:schemeClr>
                </a:solidFill>
              </a:rPr>
              <a:t>Theoretical possibilities</a:t>
            </a:r>
            <a:endParaRPr lang="en-GB" sz="2800" b="1" i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fld id="{77CE807C-7646-4C32-A46C-C42A4488FEB5}" type="slidenum">
              <a:rPr lang="fr-FR" smtClean="0"/>
              <a:pPr/>
              <a:t>22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0295903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GB" sz="3200" b="1" dirty="0" smtClean="0"/>
              <a:t>Analysis</a:t>
            </a:r>
            <a:r>
              <a:rPr lang="fr-FR" sz="3200" b="1" dirty="0" smtClean="0"/>
              <a:t> of the </a:t>
            </a:r>
            <a:r>
              <a:rPr lang="fr-FR" sz="3200" b="1" i="1" dirty="0" smtClean="0"/>
              <a:t>Transitive Relations</a:t>
            </a:r>
            <a:r>
              <a:rPr lang="fr-FR" sz="3200" b="1" dirty="0" smtClean="0"/>
              <a:t> </a:t>
            </a:r>
            <a:r>
              <a:rPr lang="en-GB" sz="3200" b="1" dirty="0" smtClean="0"/>
              <a:t>between</a:t>
            </a:r>
            <a:r>
              <a:rPr lang="fr-FR" sz="3200" b="1" dirty="0" smtClean="0"/>
              <a:t> BS and </a:t>
            </a:r>
            <a:r>
              <a:rPr lang="en-GB" sz="3200" b="1" dirty="0" smtClean="0"/>
              <a:t>development</a:t>
            </a:r>
            <a:r>
              <a:rPr lang="fr-FR" sz="3200" b="1" dirty="0" smtClean="0"/>
              <a:t> </a:t>
            </a:r>
            <a:r>
              <a:rPr lang="en-GB" sz="3200" b="1" dirty="0" smtClean="0"/>
              <a:t>outcomes</a:t>
            </a:r>
            <a:r>
              <a:rPr lang="fr-FR" sz="3200" b="1" dirty="0" smtClean="0"/>
              <a:t> </a:t>
            </a:r>
            <a:r>
              <a:rPr lang="it-IT" sz="3200" b="1" dirty="0" smtClean="0"/>
              <a:t>in STEP </a:t>
            </a:r>
            <a:r>
              <a:rPr lang="en-GB" sz="3200" b="1" dirty="0" smtClean="0"/>
              <a:t>3</a:t>
            </a:r>
            <a:endParaRPr lang="en-GB" sz="3200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GB" dirty="0" smtClean="0">
                <a:solidFill>
                  <a:srgbClr val="0070C0"/>
                </a:solidFill>
              </a:rPr>
              <a:t>Theoretically possible STEP 3 conclusions</a:t>
            </a:r>
          </a:p>
          <a:p>
            <a:pPr lvl="1"/>
            <a:endParaRPr lang="en-GB" dirty="0">
              <a:solidFill>
                <a:srgbClr val="0070C0"/>
              </a:solidFill>
            </a:endParaRP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28447F-A97C-4C7B-8C09-5F588D6EBAB6}" type="slidenum">
              <a:rPr lang="it-IT" smtClean="0"/>
              <a:pPr/>
              <a:t>23</a:t>
            </a:fld>
            <a:endParaRPr lang="it-IT"/>
          </a:p>
        </p:txBody>
      </p:sp>
      <p:cxnSp>
        <p:nvCxnSpPr>
          <p:cNvPr id="6" name="Connettore 1 5"/>
          <p:cNvCxnSpPr/>
          <p:nvPr/>
        </p:nvCxnSpPr>
        <p:spPr>
          <a:xfrm flipV="1">
            <a:off x="1013679" y="2492896"/>
            <a:ext cx="0" cy="4231048"/>
          </a:xfrm>
          <a:prstGeom prst="line">
            <a:avLst/>
          </a:prstGeom>
          <a:ln w="25400" cmpd="sng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Connettore 1 6"/>
          <p:cNvCxnSpPr/>
          <p:nvPr/>
        </p:nvCxnSpPr>
        <p:spPr>
          <a:xfrm>
            <a:off x="683568" y="6093296"/>
            <a:ext cx="6048672" cy="0"/>
          </a:xfrm>
          <a:prstGeom prst="line">
            <a:avLst/>
          </a:prstGeom>
          <a:ln w="25400" cmpd="sng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Casella di testo 2"/>
          <p:cNvSpPr txBox="1">
            <a:spLocks noChangeArrowheads="1"/>
          </p:cNvSpPr>
          <p:nvPr/>
        </p:nvSpPr>
        <p:spPr bwMode="auto">
          <a:xfrm>
            <a:off x="4139952" y="6290156"/>
            <a:ext cx="4119612" cy="52322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rot="0" vert="horz" wrap="square" lIns="91440" tIns="45720" rIns="91440" bIns="45720" anchor="t" anchorCtr="0">
            <a:spAutoFit/>
          </a:bodyPr>
          <a:lstStyle/>
          <a:p>
            <a:pPr>
              <a:spcAft>
                <a:spcPts val="0"/>
              </a:spcAft>
            </a:pPr>
            <a:r>
              <a:rPr lang="en-GB" sz="1400" b="1" i="1" dirty="0" smtClean="0">
                <a:effectLst/>
                <a:latin typeface="Cambria"/>
                <a:ea typeface="Calibri"/>
                <a:cs typeface="Times New Roman"/>
              </a:rPr>
              <a:t>X = Impact of the policies supported through BS </a:t>
            </a:r>
            <a:r>
              <a:rPr lang="en-GB" sz="1400" b="1" i="1" dirty="0" smtClean="0">
                <a:latin typeface="Cambria"/>
                <a:ea typeface="Calibri"/>
                <a:cs typeface="Times New Roman"/>
              </a:rPr>
              <a:t>(WEAK-MODERATE-STRONG)</a:t>
            </a:r>
            <a:endParaRPr lang="en-GB" sz="1400" b="1" i="1" dirty="0">
              <a:effectLst/>
              <a:latin typeface="Cambria"/>
              <a:ea typeface="Calibri"/>
              <a:cs typeface="Times New Roman"/>
            </a:endParaRPr>
          </a:p>
        </p:txBody>
      </p:sp>
      <p:sp>
        <p:nvSpPr>
          <p:cNvPr id="9" name="Casella di testo 2"/>
          <p:cNvSpPr txBox="1">
            <a:spLocks noChangeArrowheads="1"/>
          </p:cNvSpPr>
          <p:nvPr/>
        </p:nvSpPr>
        <p:spPr bwMode="auto">
          <a:xfrm rot="16200000">
            <a:off x="-1561936" y="3743454"/>
            <a:ext cx="3744416" cy="52322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rot="0" vert="horz" wrap="square" lIns="91440" tIns="45720" rIns="91440" bIns="45720" anchor="t" anchorCtr="0">
            <a:spAutoFit/>
          </a:bodyPr>
          <a:lstStyle/>
          <a:p>
            <a:pPr algn="ctr">
              <a:spcAft>
                <a:spcPts val="0"/>
              </a:spcAft>
            </a:pPr>
            <a:r>
              <a:rPr lang="en-GB" sz="1400" b="1" i="1" dirty="0" smtClean="0">
                <a:effectLst/>
                <a:latin typeface="Cambria"/>
                <a:ea typeface="Calibri"/>
                <a:cs typeface="Times New Roman"/>
              </a:rPr>
              <a:t>Y = BS Contribution to policies and public expenditure (WEAK-MODERATE-STRONG)</a:t>
            </a:r>
            <a:endParaRPr lang="en-GB" sz="1400" b="1" i="1" dirty="0">
              <a:effectLst/>
              <a:latin typeface="Cambria"/>
              <a:ea typeface="Calibri"/>
              <a:cs typeface="Times New Roman"/>
            </a:endParaRPr>
          </a:p>
        </p:txBody>
      </p:sp>
      <p:sp>
        <p:nvSpPr>
          <p:cNvPr id="13" name="Rectangle 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/>
          </a:p>
        </p:txBody>
      </p:sp>
      <p:sp>
        <p:nvSpPr>
          <p:cNvPr id="14" name="Rectangle 14"/>
          <p:cNvSpPr>
            <a:spLocks noChangeArrowheads="1"/>
          </p:cNvSpPr>
          <p:nvPr/>
        </p:nvSpPr>
        <p:spPr bwMode="auto">
          <a:xfrm>
            <a:off x="0" y="45720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" name="Ovale 14"/>
          <p:cNvSpPr/>
          <p:nvPr/>
        </p:nvSpPr>
        <p:spPr>
          <a:xfrm>
            <a:off x="1547664" y="2852936"/>
            <a:ext cx="216024" cy="24387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>
                <a:solidFill>
                  <a:srgbClr val="FF0000"/>
                </a:solidFill>
              </a:rPr>
              <a:t>A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6" name="Ovale 15"/>
          <p:cNvSpPr/>
          <p:nvPr/>
        </p:nvSpPr>
        <p:spPr>
          <a:xfrm>
            <a:off x="3923928" y="4149080"/>
            <a:ext cx="216024" cy="24387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>
                <a:solidFill>
                  <a:srgbClr val="FF0000"/>
                </a:solidFill>
              </a:rPr>
              <a:t>B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7" name="Ovale 16"/>
          <p:cNvSpPr/>
          <p:nvPr/>
        </p:nvSpPr>
        <p:spPr>
          <a:xfrm>
            <a:off x="6228184" y="5345370"/>
            <a:ext cx="216024" cy="24387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>
                <a:solidFill>
                  <a:srgbClr val="FF0000"/>
                </a:solidFill>
              </a:rPr>
              <a:t>C</a:t>
            </a:r>
            <a:endParaRPr lang="en-GB" dirty="0">
              <a:solidFill>
                <a:srgbClr val="FF0000"/>
              </a:solidFill>
            </a:endParaRPr>
          </a:p>
        </p:txBody>
      </p:sp>
      <p:graphicFrame>
        <p:nvGraphicFramePr>
          <p:cNvPr id="21" name="Tabella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34915991"/>
              </p:ext>
            </p:extLst>
          </p:nvPr>
        </p:nvGraphicFramePr>
        <p:xfrm>
          <a:off x="6480720" y="2237983"/>
          <a:ext cx="2627784" cy="285623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20732"/>
                <a:gridCol w="520732"/>
                <a:gridCol w="1586320"/>
              </a:tblGrid>
              <a:tr h="18415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 dirty="0">
                          <a:effectLst/>
                        </a:rPr>
                        <a:t>A</a:t>
                      </a:r>
                      <a:endParaRPr lang="en-GB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400" u="none" strike="noStrike">
                          <a:effectLst/>
                        </a:rPr>
                        <a:t>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>
                          <a:effectLst/>
                        </a:rPr>
                        <a:t>Contribution of BS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FFC000"/>
                    </a:solidFill>
                  </a:tcPr>
                </a:tc>
              </a:tr>
              <a:tr h="18415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w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>
                          <a:effectLst/>
                        </a:rPr>
                        <a:t>Impact of Policies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FFC000"/>
                    </a:solidFill>
                  </a:tcPr>
                </a:tc>
              </a:tr>
              <a:tr h="18415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B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M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>
                          <a:effectLst/>
                        </a:rPr>
                        <a:t>Contribution of BS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FFC000"/>
                    </a:solidFill>
                  </a:tcPr>
                </a:tc>
              </a:tr>
              <a:tr h="18415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M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>
                          <a:effectLst/>
                        </a:rPr>
                        <a:t>Impact of Policies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FFC000"/>
                    </a:solidFill>
                  </a:tcPr>
                </a:tc>
              </a:tr>
              <a:tr h="18415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C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W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>
                          <a:effectLst/>
                        </a:rPr>
                        <a:t>Contribution of BS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FFC000"/>
                    </a:solidFill>
                  </a:tcPr>
                </a:tc>
              </a:tr>
              <a:tr h="18415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>
                          <a:effectLst/>
                        </a:rPr>
                        <a:t>Impact of Policies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FFC000"/>
                    </a:solidFill>
                  </a:tcPr>
                </a:tc>
              </a:tr>
              <a:tr h="18415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D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>
                          <a:effectLst/>
                        </a:rPr>
                        <a:t>Contribution of BS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FFC000"/>
                    </a:solidFill>
                  </a:tcPr>
                </a:tc>
              </a:tr>
              <a:tr h="18415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M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>
                          <a:effectLst/>
                        </a:rPr>
                        <a:t>Impact of Policies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FFC000"/>
                    </a:solidFill>
                  </a:tcPr>
                </a:tc>
              </a:tr>
              <a:tr h="18415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E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M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>
                          <a:effectLst/>
                        </a:rPr>
                        <a:t>Contribution of BS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FFC000"/>
                    </a:solidFill>
                  </a:tcPr>
                </a:tc>
              </a:tr>
              <a:tr h="18415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>
                          <a:effectLst/>
                        </a:rPr>
                        <a:t>Impact of Policies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FFC000"/>
                    </a:solidFill>
                  </a:tcPr>
                </a:tc>
              </a:tr>
              <a:tr h="18415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F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>
                          <a:effectLst/>
                        </a:rPr>
                        <a:t>Contribution of BS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FFC000"/>
                    </a:solidFill>
                  </a:tcPr>
                </a:tc>
              </a:tr>
              <a:tr h="18415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1400" u="none" strike="noStrike">
                          <a:effectLst/>
                        </a:rPr>
                        <a:t>S</a:t>
                      </a:r>
                      <a:endParaRPr lang="en-GB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 dirty="0">
                          <a:effectLst/>
                        </a:rPr>
                        <a:t>Impact of Policies</a:t>
                      </a:r>
                      <a:endParaRPr lang="en-GB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FFC000"/>
                    </a:solidFill>
                  </a:tcPr>
                </a:tc>
              </a:tr>
              <a:tr h="184150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GB" sz="1400" u="none" strike="noStrike" dirty="0" smtClean="0">
                          <a:effectLst/>
                        </a:rPr>
                        <a:t>………………………………</a:t>
                      </a:r>
                      <a:endParaRPr lang="en-GB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350" marR="6350" marT="635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2" name="Ovale 21"/>
          <p:cNvSpPr/>
          <p:nvPr/>
        </p:nvSpPr>
        <p:spPr>
          <a:xfrm>
            <a:off x="3851920" y="2924944"/>
            <a:ext cx="216024" cy="24387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>
                <a:solidFill>
                  <a:srgbClr val="FF0000"/>
                </a:solidFill>
              </a:rPr>
              <a:t>D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23" name="Ovale 22"/>
          <p:cNvSpPr/>
          <p:nvPr/>
        </p:nvSpPr>
        <p:spPr>
          <a:xfrm>
            <a:off x="6228184" y="2924944"/>
            <a:ext cx="216024" cy="24387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rgbClr val="FF0000"/>
                </a:solidFill>
              </a:rPr>
              <a:t>F</a:t>
            </a:r>
          </a:p>
        </p:txBody>
      </p:sp>
      <p:sp>
        <p:nvSpPr>
          <p:cNvPr id="24" name="Ovale 23"/>
          <p:cNvSpPr/>
          <p:nvPr/>
        </p:nvSpPr>
        <p:spPr>
          <a:xfrm>
            <a:off x="6228184" y="4077072"/>
            <a:ext cx="216024" cy="24387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>
                <a:solidFill>
                  <a:srgbClr val="FF0000"/>
                </a:solidFill>
              </a:rPr>
              <a:t>E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26" name="Ovale 25"/>
          <p:cNvSpPr/>
          <p:nvPr/>
        </p:nvSpPr>
        <p:spPr>
          <a:xfrm>
            <a:off x="3923928" y="5373216"/>
            <a:ext cx="216024" cy="24387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rgbClr val="FF0000"/>
                </a:solidFill>
              </a:rPr>
              <a:t>H</a:t>
            </a:r>
          </a:p>
        </p:txBody>
      </p:sp>
      <p:sp>
        <p:nvSpPr>
          <p:cNvPr id="27" name="Ovale 26"/>
          <p:cNvSpPr/>
          <p:nvPr/>
        </p:nvSpPr>
        <p:spPr>
          <a:xfrm>
            <a:off x="1547664" y="5301208"/>
            <a:ext cx="216024" cy="24387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>
                <a:solidFill>
                  <a:srgbClr val="FF0000"/>
                </a:solidFill>
              </a:rPr>
              <a:t>G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20" name="Ovale 19"/>
          <p:cNvSpPr/>
          <p:nvPr/>
        </p:nvSpPr>
        <p:spPr>
          <a:xfrm>
            <a:off x="1547664" y="4149080"/>
            <a:ext cx="216024" cy="24387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>
                <a:solidFill>
                  <a:srgbClr val="FF0000"/>
                </a:solidFill>
              </a:rPr>
              <a:t>I</a:t>
            </a:r>
            <a:endParaRPr lang="en-GB" dirty="0">
              <a:solidFill>
                <a:srgbClr val="FF0000"/>
              </a:solidFill>
            </a:endParaRPr>
          </a:p>
        </p:txBody>
      </p:sp>
      <p:cxnSp>
        <p:nvCxnSpPr>
          <p:cNvPr id="10" name="Connettore 1 9"/>
          <p:cNvCxnSpPr>
            <a:endCxn id="23" idx="3"/>
          </p:cNvCxnSpPr>
          <p:nvPr/>
        </p:nvCxnSpPr>
        <p:spPr>
          <a:xfrm flipV="1">
            <a:off x="1835696" y="3133100"/>
            <a:ext cx="4424124" cy="221227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Connettore 1 11"/>
          <p:cNvCxnSpPr/>
          <p:nvPr/>
        </p:nvCxnSpPr>
        <p:spPr>
          <a:xfrm>
            <a:off x="1835696" y="3096806"/>
            <a:ext cx="4364062" cy="23263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16140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512" y="2780928"/>
            <a:ext cx="8640960" cy="990600"/>
          </a:xfrm>
        </p:spPr>
        <p:txBody>
          <a:bodyPr>
            <a:noAutofit/>
          </a:bodyPr>
          <a:lstStyle/>
          <a:p>
            <a:pPr algn="ctr"/>
            <a:r>
              <a:rPr lang="en-GB" sz="2800" b="1" dirty="0" smtClean="0">
                <a:solidFill>
                  <a:schemeClr val="tx2">
                    <a:lumMod val="75000"/>
                  </a:schemeClr>
                </a:solidFill>
              </a:rPr>
              <a:t>Mixing two evaluation methods in 3 STEP approach</a:t>
            </a:r>
            <a:endParaRPr lang="en-GB" sz="2800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fld id="{77CE807C-7646-4C32-A46C-C42A4488FEB5}" type="slidenum">
              <a:rPr lang="fr-FR" smtClean="0"/>
              <a:pPr/>
              <a:t>3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597506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ChangeArrowheads="1"/>
          </p:cNvSpPr>
          <p:nvPr/>
        </p:nvSpPr>
        <p:spPr bwMode="auto">
          <a:xfrm>
            <a:off x="107504" y="418629"/>
            <a:ext cx="8928992" cy="346075"/>
          </a:xfrm>
          <a:prstGeom prst="rect">
            <a:avLst/>
          </a:prstGeom>
        </p:spPr>
        <p:txBody>
          <a:bodyPr vert="horz" anchor="ctr">
            <a:noAutofit/>
          </a:bodyPr>
          <a:lstStyle/>
          <a:p>
            <a:pPr algn="ctr">
              <a:spcBef>
                <a:spcPct val="0"/>
              </a:spcBef>
            </a:pPr>
            <a:r>
              <a:rPr lang="fr-FR" sz="3200" b="1" dirty="0" smtClean="0">
                <a:solidFill>
                  <a:schemeClr val="tx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The global Evaluation Framework</a:t>
            </a:r>
            <a:endParaRPr lang="fr-FR" sz="3200" b="1" dirty="0">
              <a:solidFill>
                <a:schemeClr val="tx2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fld id="{77CE807C-7646-4C32-A46C-C42A4488FEB5}" type="slidenum">
              <a:rPr lang="fr-FR" smtClean="0"/>
              <a:pPr/>
              <a:t>4</a:t>
            </a:fld>
            <a:endParaRPr lang="fr-FR" dirty="0"/>
          </a:p>
        </p:txBody>
      </p:sp>
      <p:pic>
        <p:nvPicPr>
          <p:cNvPr id="5123" name="Picture 7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7504" y="3909053"/>
            <a:ext cx="8928992" cy="297633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8" name="CasellaDiTesto 7"/>
          <p:cNvSpPr txBox="1"/>
          <p:nvPr/>
        </p:nvSpPr>
        <p:spPr>
          <a:xfrm>
            <a:off x="107504" y="834965"/>
            <a:ext cx="8856983" cy="30162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defPPr>
              <a:defRPr lang="fr-FR"/>
            </a:defPPr>
            <a:lvl1pPr lvl="0">
              <a:spcBef>
                <a:spcPts val="1200"/>
              </a:spcBef>
              <a:defRPr sz="2000" b="1">
                <a:solidFill>
                  <a:srgbClr val="0070C0"/>
                </a:solidFill>
                <a:latin typeface="Cambria" pitchFamily="18" charset="0"/>
              </a:defRPr>
            </a:lvl1pPr>
          </a:lstStyle>
          <a:p>
            <a:pPr>
              <a:spcBef>
                <a:spcPts val="600"/>
              </a:spcBef>
            </a:pPr>
            <a:r>
              <a:rPr lang="en-GB" dirty="0" smtClean="0"/>
              <a:t>5 levels:</a:t>
            </a:r>
          </a:p>
          <a:p>
            <a:pPr marL="342900" indent="-342900">
              <a:spcBef>
                <a:spcPts val="600"/>
              </a:spcBef>
              <a:buFont typeface="Arial" pitchFamily="34" charset="0"/>
              <a:buChar char="•"/>
            </a:pPr>
            <a:r>
              <a:rPr lang="en-GB" dirty="0" smtClean="0"/>
              <a:t>Specific importance is given to the context</a:t>
            </a:r>
          </a:p>
          <a:p>
            <a:pPr marL="342900" indent="-342900">
              <a:spcBef>
                <a:spcPts val="600"/>
              </a:spcBef>
              <a:buFont typeface="Arial" pitchFamily="34" charset="0"/>
              <a:buChar char="•"/>
            </a:pPr>
            <a:r>
              <a:rPr lang="en-GB" dirty="0" smtClean="0"/>
              <a:t>Two evaluation processes (             &amp;             ) distinguished &amp;combined</a:t>
            </a:r>
          </a:p>
          <a:p>
            <a:pPr marL="342900" indent="-342900">
              <a:spcBef>
                <a:spcPts val="600"/>
              </a:spcBef>
              <a:spcAft>
                <a:spcPts val="1200"/>
              </a:spcAft>
              <a:buFont typeface="Arial" pitchFamily="34" charset="0"/>
              <a:buChar char="•"/>
            </a:pPr>
            <a:r>
              <a:rPr lang="en-GB" dirty="0" smtClean="0"/>
              <a:t>With a shared level: the “induced outputs”</a:t>
            </a:r>
          </a:p>
          <a:p>
            <a:pPr>
              <a:spcBef>
                <a:spcPts val="600"/>
              </a:spcBef>
            </a:pPr>
            <a:r>
              <a:rPr lang="en-GB" dirty="0" smtClean="0"/>
              <a:t>The 3 STEP approach </a:t>
            </a:r>
            <a:r>
              <a:rPr lang="en-GB" u="sng" dirty="0" smtClean="0"/>
              <a:t>does not propose a new evaluation method, but the combination of two existing methods</a:t>
            </a:r>
            <a:r>
              <a:rPr lang="en-GB" dirty="0"/>
              <a:t>. </a:t>
            </a:r>
            <a:r>
              <a:rPr lang="en-GB" dirty="0" smtClean="0"/>
              <a:t>Each </a:t>
            </a:r>
            <a:r>
              <a:rPr lang="en-GB" dirty="0"/>
              <a:t>can be applied widely or narrowly, brilliantly or imperfectly, with abundant resources or </a:t>
            </a:r>
            <a:r>
              <a:rPr lang="en-GB" dirty="0" smtClean="0"/>
              <a:t>limited </a:t>
            </a:r>
            <a:r>
              <a:rPr lang="en-GB" dirty="0"/>
              <a:t>means</a:t>
            </a:r>
            <a:r>
              <a:rPr lang="en-GB" dirty="0" smtClean="0"/>
              <a:t>.  Such differences in quality do not depend on the 3 STEP approach.</a:t>
            </a:r>
            <a:endParaRPr lang="en-GB" dirty="0"/>
          </a:p>
        </p:txBody>
      </p:sp>
      <p:sp>
        <p:nvSpPr>
          <p:cNvPr id="9" name="Freccia a sinistra 8"/>
          <p:cNvSpPr/>
          <p:nvPr/>
        </p:nvSpPr>
        <p:spPr>
          <a:xfrm>
            <a:off x="5148064" y="4852800"/>
            <a:ext cx="3024336" cy="288032"/>
          </a:xfrm>
          <a:prstGeom prst="leftArrow">
            <a:avLst/>
          </a:prstGeom>
          <a:solidFill>
            <a:schemeClr val="tx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5" name="Freccia a sinistra 14"/>
          <p:cNvSpPr/>
          <p:nvPr/>
        </p:nvSpPr>
        <p:spPr>
          <a:xfrm flipH="1">
            <a:off x="1677600" y="4834800"/>
            <a:ext cx="3096344" cy="288032"/>
          </a:xfrm>
          <a:prstGeom prst="leftArrow">
            <a:avLst/>
          </a:prstGeom>
          <a:solidFill>
            <a:srgbClr val="FD9508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Freccia a destra 9"/>
          <p:cNvSpPr/>
          <p:nvPr/>
        </p:nvSpPr>
        <p:spPr>
          <a:xfrm>
            <a:off x="3779912" y="1703129"/>
            <a:ext cx="576064" cy="213703"/>
          </a:xfrm>
          <a:prstGeom prst="rightArrow">
            <a:avLst/>
          </a:prstGeom>
          <a:solidFill>
            <a:srgbClr val="FD9508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7" name="Freccia a destra 16"/>
          <p:cNvSpPr/>
          <p:nvPr/>
        </p:nvSpPr>
        <p:spPr>
          <a:xfrm flipH="1">
            <a:off x="4686737" y="1703129"/>
            <a:ext cx="576064" cy="213703"/>
          </a:xfrm>
          <a:prstGeom prst="rightArrow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2" name="Rectangle 1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7931224" cy="562074"/>
          </a:xfrm>
        </p:spPr>
        <p:txBody>
          <a:bodyPr vert="horz" anchor="ctr">
            <a:noAutofit/>
          </a:bodyPr>
          <a:lstStyle/>
          <a:p>
            <a:pPr algn="ctr"/>
            <a:r>
              <a:rPr lang="fr-BE" sz="3600" b="1" dirty="0" smtClean="0">
                <a:solidFill>
                  <a:schemeClr val="tx2">
                    <a:lumMod val="75000"/>
                  </a:schemeClr>
                </a:solidFill>
              </a:rPr>
              <a:t>EVALUATION PROCESS</a:t>
            </a:r>
            <a:endParaRPr lang="en-GB" sz="3600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12" name="Segnaposto numero diapositiva 11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fld id="{77CE807C-7646-4C32-A46C-C42A4488FEB5}" type="slidenum">
              <a:rPr lang="fr-FR" smtClean="0"/>
              <a:pPr/>
              <a:t>5</a:t>
            </a:fld>
            <a:endParaRPr lang="fr-FR"/>
          </a:p>
        </p:txBody>
      </p:sp>
      <p:pic>
        <p:nvPicPr>
          <p:cNvPr id="160769" name="Picture 1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07504" y="1268760"/>
            <a:ext cx="8880368" cy="547260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9220443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512" y="2780928"/>
            <a:ext cx="8640960" cy="990600"/>
          </a:xfrm>
        </p:spPr>
        <p:txBody>
          <a:bodyPr>
            <a:noAutofit/>
          </a:bodyPr>
          <a:lstStyle/>
          <a:p>
            <a:pPr algn="ctr"/>
            <a:r>
              <a:rPr lang="en-GB" sz="2800" b="1" dirty="0">
                <a:solidFill>
                  <a:schemeClr val="tx2">
                    <a:lumMod val="75000"/>
                  </a:schemeClr>
                </a:solidFill>
              </a:rPr>
              <a:t>Fixing the Intervention Logic (global and sectoral)</a:t>
            </a:r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fld id="{77CE807C-7646-4C32-A46C-C42A4488FEB5}" type="slidenum">
              <a:rPr lang="fr-FR" smtClean="0"/>
              <a:pPr/>
              <a:t>6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353731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Rettangolo arrotondato 60"/>
          <p:cNvSpPr/>
          <p:nvPr/>
        </p:nvSpPr>
        <p:spPr bwMode="auto">
          <a:xfrm>
            <a:off x="7397021" y="996620"/>
            <a:ext cx="882884" cy="4526932"/>
          </a:xfrm>
          <a:prstGeom prst="roundRect">
            <a:avLst/>
          </a:prstGeom>
          <a:noFill/>
          <a:ln w="28575" cap="flat" cmpd="sng" algn="ctr">
            <a:solidFill>
              <a:srgbClr val="1F497D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lIns="29255" tIns="0" rIns="29255" bIns="29255" rtlCol="0" anchor="t" anchorCtr="0"/>
          <a:lstStyle/>
          <a:p>
            <a:pPr algn="ctr" defTabSz="786956">
              <a:defRPr/>
            </a:pPr>
            <a:r>
              <a:rPr lang="en-GB" sz="700" kern="0" dirty="0">
                <a:solidFill>
                  <a:srgbClr val="1F497D"/>
                </a:solidFill>
                <a:latin typeface="Calibri"/>
              </a:rPr>
              <a:t>POTENTIAL FOR SUSTAINABLE AND INCLUSIVE GROWTH &amp; POVERTY REDUCTION</a:t>
            </a:r>
          </a:p>
          <a:p>
            <a:pPr algn="ctr" defTabSz="786956">
              <a:defRPr/>
            </a:pPr>
            <a:r>
              <a:rPr lang="en-GB" sz="700" kern="0" dirty="0">
                <a:solidFill>
                  <a:srgbClr val="1F497D"/>
                </a:solidFill>
                <a:latin typeface="Calibri"/>
              </a:rPr>
              <a:t>TOWARD</a:t>
            </a: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132" name="Rettangolo arrotondato 125"/>
          <p:cNvSpPr/>
          <p:nvPr/>
        </p:nvSpPr>
        <p:spPr bwMode="auto">
          <a:xfrm>
            <a:off x="6183713" y="793921"/>
            <a:ext cx="1072072" cy="5067461"/>
          </a:xfrm>
          <a:prstGeom prst="roundRect">
            <a:avLst/>
          </a:prstGeom>
          <a:noFill/>
          <a:ln w="28575" cap="flat" cmpd="sng" algn="ctr">
            <a:solidFill>
              <a:srgbClr val="00B050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lIns="29255" tIns="0" rIns="29255" bIns="29255" rtlCol="0" anchor="t" anchorCtr="0"/>
          <a:lstStyle/>
          <a:p>
            <a:pPr algn="ctr" defTabSz="786956">
              <a:defRPr/>
            </a:pPr>
            <a:r>
              <a:rPr lang="en-GB" sz="700" kern="0" dirty="0">
                <a:solidFill>
                  <a:srgbClr val="1F497D"/>
                </a:solidFill>
                <a:latin typeface="Calibri"/>
              </a:rPr>
              <a:t>POSITIVE RESPONSES BY BENEFICIARIES – service users and economic actors – to government policy management and service delivery</a:t>
            </a: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u="sng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US" sz="600" u="sng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US" sz="600" u="sng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600" kern="0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133" name="Rettangolo 111"/>
          <p:cNvSpPr/>
          <p:nvPr/>
        </p:nvSpPr>
        <p:spPr bwMode="auto">
          <a:xfrm>
            <a:off x="347662" y="5933296"/>
            <a:ext cx="8008125" cy="675662"/>
          </a:xfrm>
          <a:prstGeom prst="rect">
            <a:avLst/>
          </a:prstGeom>
          <a:solidFill>
            <a:srgbClr val="1F497D">
              <a:lumMod val="20000"/>
              <a:lumOff val="80000"/>
            </a:srgbClr>
          </a:solidFill>
          <a:ln w="19050" cap="flat" cmpd="sng" algn="ctr">
            <a:solidFill>
              <a:srgbClr val="1F497D">
                <a:lumMod val="20000"/>
                <a:lumOff val="8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29255" tIns="29255" rIns="29255" bIns="29255" rtlCol="0" anchor="ctr"/>
          <a:lstStyle/>
          <a:p>
            <a:pPr defTabSz="786956">
              <a:defRPr/>
            </a:pPr>
            <a:endParaRPr lang="it-IT" sz="700" kern="0" dirty="0">
              <a:solidFill>
                <a:sysClr val="windowText" lastClr="000000"/>
              </a:solidFill>
              <a:latin typeface="Calibri"/>
            </a:endParaRPr>
          </a:p>
        </p:txBody>
      </p:sp>
      <p:sp>
        <p:nvSpPr>
          <p:cNvPr id="134" name="Rettangolo arrotondato 181"/>
          <p:cNvSpPr/>
          <p:nvPr/>
        </p:nvSpPr>
        <p:spPr bwMode="auto">
          <a:xfrm>
            <a:off x="729156" y="793922"/>
            <a:ext cx="1103482" cy="3235080"/>
          </a:xfrm>
          <a:prstGeom prst="roundRect">
            <a:avLst/>
          </a:prstGeom>
          <a:noFill/>
          <a:ln w="28575" cap="flat" cmpd="sng" algn="ctr">
            <a:solidFill>
              <a:srgbClr val="FF0000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lIns="29255" tIns="0" rIns="29255" bIns="29255" rtlCol="0" anchor="t" anchorCtr="0"/>
          <a:lstStyle/>
          <a:p>
            <a:pPr defTabSz="824332">
              <a:defRPr/>
            </a:pPr>
            <a:r>
              <a:rPr lang="en-US" sz="700" kern="0" dirty="0">
                <a:solidFill>
                  <a:srgbClr val="1F497D"/>
                </a:solidFill>
                <a:latin typeface="Calibri"/>
              </a:rPr>
              <a:t>INPUTS of BS</a:t>
            </a:r>
          </a:p>
          <a:p>
            <a:pPr defTabSz="824332">
              <a:defRPr/>
            </a:pPr>
            <a:r>
              <a:rPr lang="en-US" sz="700" kern="0" dirty="0">
                <a:solidFill>
                  <a:srgbClr val="1F497D"/>
                </a:solidFill>
                <a:latin typeface="Calibri"/>
              </a:rPr>
              <a:t>encompassing: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US" sz="700" kern="0" dirty="0">
                <a:solidFill>
                  <a:srgbClr val="1F497D"/>
                </a:solidFill>
                <a:latin typeface="Calibri"/>
              </a:rPr>
              <a:t> Education,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US" sz="700" kern="0" dirty="0">
                <a:solidFill>
                  <a:srgbClr val="1F497D"/>
                </a:solidFill>
                <a:latin typeface="Calibri"/>
              </a:rPr>
              <a:t> Health,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US" sz="700" kern="0" dirty="0">
                <a:solidFill>
                  <a:srgbClr val="1F497D"/>
                </a:solidFill>
                <a:latin typeface="Calibri"/>
              </a:rPr>
              <a:t> Water,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US" sz="700" kern="0" dirty="0">
                <a:solidFill>
                  <a:srgbClr val="1F497D"/>
                </a:solidFill>
                <a:latin typeface="Calibri"/>
              </a:rPr>
              <a:t> Private sector / Employment creation,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US" sz="700" kern="0" dirty="0">
                <a:solidFill>
                  <a:srgbClr val="1F497D"/>
                </a:solidFill>
                <a:latin typeface="Calibri"/>
              </a:rPr>
              <a:t> Urban renewal, 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US" sz="700" kern="0" dirty="0">
                <a:solidFill>
                  <a:srgbClr val="1F497D"/>
                </a:solidFill>
                <a:latin typeface="Calibri"/>
              </a:rPr>
              <a:t> Science &amp;Technology 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US" sz="700" kern="0" dirty="0">
                <a:solidFill>
                  <a:srgbClr val="1F497D"/>
                </a:solidFill>
                <a:latin typeface="Calibri"/>
              </a:rPr>
              <a:t> Legislative,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US" sz="700" kern="0" dirty="0">
                <a:solidFill>
                  <a:srgbClr val="1F497D"/>
                </a:solidFill>
                <a:latin typeface="Calibri"/>
              </a:rPr>
              <a:t> Justice.</a:t>
            </a: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defTabSz="824332">
              <a:buFont typeface="Arial" pitchFamily="34" charset="0"/>
              <a:buChar char="•"/>
              <a:defRPr/>
            </a:pPr>
            <a:endParaRPr lang="en-US" sz="9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US" sz="900" kern="0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135" name="Rounded Rectangle 134"/>
          <p:cNvSpPr/>
          <p:nvPr/>
        </p:nvSpPr>
        <p:spPr bwMode="auto">
          <a:xfrm>
            <a:off x="2021547" y="4831702"/>
            <a:ext cx="1828830" cy="608095"/>
          </a:xfrm>
          <a:prstGeom prst="roundRect">
            <a:avLst/>
          </a:prstGeom>
          <a:noFill/>
          <a:ln w="28575" cap="flat" cmpd="sng" algn="ctr">
            <a:solidFill>
              <a:srgbClr val="8064A2">
                <a:lumMod val="75000"/>
              </a:srgb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lIns="29255" tIns="0" rIns="29255" bIns="29255" rtlCol="0" anchor="t" anchorCtr="0"/>
          <a:lstStyle/>
          <a:p>
            <a:pPr algn="ctr" defTabSz="786956">
              <a:defRPr/>
            </a:pPr>
            <a:r>
              <a:rPr lang="en-GB" sz="700" kern="0" dirty="0">
                <a:solidFill>
                  <a:srgbClr val="1F497D"/>
                </a:solidFill>
                <a:latin typeface="Calibri"/>
              </a:rPr>
              <a:t>OTHER EFFECTS BY VARIOUS OTHER GOVERNMENT INPUTS</a:t>
            </a:r>
            <a:endParaRPr lang="en-GB" sz="700" kern="0" dirty="0">
              <a:solidFill>
                <a:srgbClr val="4F81BD">
                  <a:lumMod val="75000"/>
                </a:srgbClr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4F81BD">
                  <a:lumMod val="75000"/>
                </a:srgbClr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4F81BD">
                  <a:lumMod val="75000"/>
                </a:srgbClr>
              </a:solidFill>
              <a:latin typeface="Calibri"/>
            </a:endParaRPr>
          </a:p>
        </p:txBody>
      </p:sp>
      <p:sp>
        <p:nvSpPr>
          <p:cNvPr id="136" name="Chevron 4"/>
          <p:cNvSpPr/>
          <p:nvPr/>
        </p:nvSpPr>
        <p:spPr bwMode="auto">
          <a:xfrm>
            <a:off x="760286" y="523656"/>
            <a:ext cx="1135136" cy="202698"/>
          </a:xfrm>
          <a:prstGeom prst="chevron">
            <a:avLst/>
          </a:prstGeom>
          <a:solidFill>
            <a:srgbClr val="9BBB59">
              <a:lumMod val="20000"/>
              <a:lumOff val="80000"/>
            </a:srgbClr>
          </a:solidFill>
          <a:ln w="9525" cap="flat" cmpd="sng" algn="ctr">
            <a:solidFill>
              <a:srgbClr val="F79646">
                <a:lumMod val="20000"/>
                <a:lumOff val="8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anchor="ctr" anchorCtr="1"/>
          <a:lstStyle/>
          <a:p>
            <a:pPr defTabSz="786956">
              <a:defRPr/>
            </a:pPr>
            <a:r>
              <a:rPr lang="en-GB" sz="900" kern="0" dirty="0">
                <a:solidFill>
                  <a:srgbClr val="0033CC"/>
                </a:solidFill>
              </a:rPr>
              <a:t>Inputs</a:t>
            </a:r>
          </a:p>
        </p:txBody>
      </p:sp>
      <p:sp>
        <p:nvSpPr>
          <p:cNvPr id="137" name="Chevron 4"/>
          <p:cNvSpPr/>
          <p:nvPr/>
        </p:nvSpPr>
        <p:spPr bwMode="auto">
          <a:xfrm>
            <a:off x="3976504" y="523656"/>
            <a:ext cx="2012287" cy="202698"/>
          </a:xfrm>
          <a:prstGeom prst="chevron">
            <a:avLst/>
          </a:prstGeom>
          <a:solidFill>
            <a:srgbClr val="9BBB59">
              <a:lumMod val="20000"/>
              <a:lumOff val="80000"/>
            </a:srgbClr>
          </a:solidFill>
          <a:ln w="9525" cap="flat" cmpd="sng" algn="ctr">
            <a:solidFill>
              <a:srgbClr val="F79646">
                <a:lumMod val="20000"/>
                <a:lumOff val="8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anchor="ctr" anchorCtr="1"/>
          <a:lstStyle/>
          <a:p>
            <a:pPr algn="ctr" defTabSz="786956">
              <a:defRPr/>
            </a:pPr>
            <a:r>
              <a:rPr lang="en-GB" sz="900" kern="0" dirty="0">
                <a:solidFill>
                  <a:srgbClr val="0033CC"/>
                </a:solidFill>
              </a:rPr>
              <a:t>Induced Outputs</a:t>
            </a:r>
          </a:p>
        </p:txBody>
      </p:sp>
      <p:sp>
        <p:nvSpPr>
          <p:cNvPr id="138" name="Chevron 4"/>
          <p:cNvSpPr/>
          <p:nvPr/>
        </p:nvSpPr>
        <p:spPr bwMode="auto">
          <a:xfrm>
            <a:off x="1958485" y="523656"/>
            <a:ext cx="1954956" cy="202698"/>
          </a:xfrm>
          <a:prstGeom prst="chevron">
            <a:avLst/>
          </a:prstGeom>
          <a:solidFill>
            <a:srgbClr val="9BBB59">
              <a:lumMod val="20000"/>
              <a:lumOff val="80000"/>
            </a:srgbClr>
          </a:solidFill>
          <a:ln w="9525" cap="flat" cmpd="sng" algn="ctr">
            <a:solidFill>
              <a:srgbClr val="F79646">
                <a:lumMod val="20000"/>
                <a:lumOff val="8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anchor="ctr" anchorCtr="1"/>
          <a:lstStyle/>
          <a:p>
            <a:pPr defTabSz="786956">
              <a:defRPr/>
            </a:pPr>
            <a:r>
              <a:rPr lang="en-GB" sz="900" kern="0" dirty="0">
                <a:solidFill>
                  <a:srgbClr val="0033CC"/>
                </a:solidFill>
              </a:rPr>
              <a:t>Direct Outputs</a:t>
            </a:r>
          </a:p>
        </p:txBody>
      </p:sp>
      <p:sp>
        <p:nvSpPr>
          <p:cNvPr id="139" name="Chevron 4"/>
          <p:cNvSpPr/>
          <p:nvPr/>
        </p:nvSpPr>
        <p:spPr bwMode="auto">
          <a:xfrm>
            <a:off x="6139489" y="523656"/>
            <a:ext cx="1179360" cy="202698"/>
          </a:xfrm>
          <a:prstGeom prst="chevron">
            <a:avLst/>
          </a:prstGeom>
          <a:solidFill>
            <a:srgbClr val="9BBB59">
              <a:lumMod val="20000"/>
              <a:lumOff val="80000"/>
            </a:srgbClr>
          </a:solidFill>
          <a:ln w="9525" cap="flat" cmpd="sng" algn="ctr">
            <a:solidFill>
              <a:srgbClr val="F79646">
                <a:lumMod val="20000"/>
                <a:lumOff val="8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anchor="ctr" anchorCtr="1"/>
          <a:lstStyle/>
          <a:p>
            <a:pPr defTabSz="786956">
              <a:defRPr/>
            </a:pPr>
            <a:r>
              <a:rPr lang="en-GB" sz="900" kern="0" dirty="0">
                <a:solidFill>
                  <a:srgbClr val="0033CC"/>
                </a:solidFill>
              </a:rPr>
              <a:t>Outcomes</a:t>
            </a:r>
          </a:p>
        </p:txBody>
      </p:sp>
      <p:sp>
        <p:nvSpPr>
          <p:cNvPr id="140" name="Chevron 4"/>
          <p:cNvSpPr/>
          <p:nvPr/>
        </p:nvSpPr>
        <p:spPr bwMode="auto">
          <a:xfrm>
            <a:off x="7444975" y="523656"/>
            <a:ext cx="819820" cy="202698"/>
          </a:xfrm>
          <a:prstGeom prst="chevron">
            <a:avLst/>
          </a:prstGeom>
          <a:solidFill>
            <a:srgbClr val="9BBB59">
              <a:lumMod val="20000"/>
              <a:lumOff val="80000"/>
            </a:srgbClr>
          </a:solidFill>
          <a:ln w="9525" cap="flat" cmpd="sng" algn="ctr">
            <a:solidFill>
              <a:srgbClr val="F79646">
                <a:lumMod val="20000"/>
                <a:lumOff val="8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anchor="ctr" anchorCtr="1"/>
          <a:lstStyle/>
          <a:p>
            <a:pPr defTabSz="786956">
              <a:defRPr/>
            </a:pPr>
            <a:r>
              <a:rPr lang="en-GB" sz="900" kern="0" dirty="0">
                <a:solidFill>
                  <a:srgbClr val="0033CC"/>
                </a:solidFill>
              </a:rPr>
              <a:t>Impact</a:t>
            </a:r>
          </a:p>
        </p:txBody>
      </p:sp>
      <p:cxnSp>
        <p:nvCxnSpPr>
          <p:cNvPr id="141" name="Connettore 1 267"/>
          <p:cNvCxnSpPr/>
          <p:nvPr/>
        </p:nvCxnSpPr>
        <p:spPr>
          <a:xfrm>
            <a:off x="1895421" y="692571"/>
            <a:ext cx="0" cy="5979604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65000"/>
              </a:sysClr>
            </a:solidFill>
            <a:prstDash val="sysDot"/>
          </a:ln>
          <a:effectLst/>
        </p:spPr>
      </p:cxnSp>
      <p:cxnSp>
        <p:nvCxnSpPr>
          <p:cNvPr id="142" name="Connettore 1 269"/>
          <p:cNvCxnSpPr/>
          <p:nvPr/>
        </p:nvCxnSpPr>
        <p:spPr>
          <a:xfrm>
            <a:off x="3913440" y="726354"/>
            <a:ext cx="0" cy="5844472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65000"/>
              </a:sysClr>
            </a:solidFill>
            <a:prstDash val="sysDot"/>
          </a:ln>
          <a:effectLst/>
        </p:spPr>
      </p:cxnSp>
      <p:cxnSp>
        <p:nvCxnSpPr>
          <p:cNvPr id="143" name="Connettore 1 71"/>
          <p:cNvCxnSpPr/>
          <p:nvPr/>
        </p:nvCxnSpPr>
        <p:spPr>
          <a:xfrm>
            <a:off x="6120649" y="726354"/>
            <a:ext cx="0" cy="5945821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65000"/>
              </a:sysClr>
            </a:solidFill>
            <a:prstDash val="sysDot"/>
          </a:ln>
          <a:effectLst/>
        </p:spPr>
      </p:cxnSp>
      <p:sp>
        <p:nvSpPr>
          <p:cNvPr id="144" name="Rettangolo arrotondato 90"/>
          <p:cNvSpPr/>
          <p:nvPr/>
        </p:nvSpPr>
        <p:spPr bwMode="auto">
          <a:xfrm>
            <a:off x="4024457" y="793921"/>
            <a:ext cx="1654750" cy="3113878"/>
          </a:xfrm>
          <a:prstGeom prst="roundRect">
            <a:avLst/>
          </a:prstGeom>
          <a:noFill/>
          <a:ln w="28575" cap="flat" cmpd="sng" algn="ctr">
            <a:solidFill>
              <a:srgbClr val="F79646">
                <a:lumMod val="75000"/>
              </a:srgb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lIns="29255" tIns="0" rIns="29255" bIns="0" rtlCol="0" anchor="t" anchorCtr="0"/>
          <a:lstStyle/>
          <a:p>
            <a:pPr algn="ctr" defTabSz="786956">
              <a:defRPr/>
            </a:pPr>
            <a:r>
              <a:rPr lang="en-GB" sz="700" kern="0" dirty="0">
                <a:solidFill>
                  <a:srgbClr val="1F497D"/>
                </a:solidFill>
                <a:latin typeface="Calibri"/>
              </a:rPr>
              <a:t>IMPROVED PUBLIC POLICIES, PUBLIC SECTOR INSTITUTIONS &amp; PUBLIC SPENDING PROCESS</a:t>
            </a: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US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en-US" sz="800" u="sng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145" name="Rounded Rectangle 18"/>
          <p:cNvSpPr/>
          <p:nvPr/>
        </p:nvSpPr>
        <p:spPr bwMode="auto">
          <a:xfrm>
            <a:off x="2021548" y="5591118"/>
            <a:ext cx="1812051" cy="270265"/>
          </a:xfrm>
          <a:prstGeom prst="roundRect">
            <a:avLst/>
          </a:prstGeom>
          <a:noFill/>
          <a:ln w="28575" cap="flat" cmpd="sng" algn="ctr">
            <a:solidFill>
              <a:srgbClr val="8064A2">
                <a:lumMod val="75000"/>
              </a:srgb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lIns="29255" tIns="29255" rIns="29255" bIns="29255" rtlCol="0" anchor="ctr"/>
          <a:lstStyle/>
          <a:p>
            <a:pPr algn="ctr" defTabSz="786956">
              <a:defRPr/>
            </a:pPr>
            <a:r>
              <a:rPr lang="en-GB" sz="700" kern="0" dirty="0">
                <a:solidFill>
                  <a:srgbClr val="1F497D"/>
                </a:solidFill>
                <a:latin typeface="Calibri"/>
              </a:rPr>
              <a:t>OTHER EFFECTS BY OTHER </a:t>
            </a:r>
            <a:r>
              <a:rPr lang="en-GB" sz="700" kern="0" dirty="0">
                <a:solidFill>
                  <a:srgbClr val="4F81BD">
                    <a:lumMod val="75000"/>
                  </a:srgbClr>
                </a:solidFill>
                <a:latin typeface="Calibri"/>
              </a:rPr>
              <a:t>EXTERNAL ASSISTANCE</a:t>
            </a:r>
          </a:p>
        </p:txBody>
      </p:sp>
      <p:sp>
        <p:nvSpPr>
          <p:cNvPr id="146" name="Rettangolo arrotondato 107"/>
          <p:cNvSpPr/>
          <p:nvPr/>
        </p:nvSpPr>
        <p:spPr bwMode="auto">
          <a:xfrm>
            <a:off x="2021547" y="793921"/>
            <a:ext cx="1828830" cy="3886604"/>
          </a:xfrm>
          <a:prstGeom prst="roundRect">
            <a:avLst/>
          </a:prstGeom>
          <a:noFill/>
          <a:ln w="28575" cap="flat" cmpd="sng" algn="ctr">
            <a:solidFill>
              <a:srgbClr val="8064A2">
                <a:lumMod val="75000"/>
              </a:srgb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lIns="29255" tIns="0" rIns="29255" bIns="29255" rtlCol="0" anchor="t" anchorCtr="0"/>
          <a:lstStyle/>
          <a:p>
            <a:pPr algn="ctr" defTabSz="786956">
              <a:defRPr/>
            </a:pPr>
            <a:r>
              <a:rPr lang="en-GB" sz="700" kern="0" dirty="0">
                <a:solidFill>
                  <a:srgbClr val="1F497D"/>
                </a:solidFill>
                <a:latin typeface="Calibri"/>
              </a:rPr>
              <a:t>OVERALL &amp; SECTOR SPECIFIC IMPROVEMENTS IN THE RELATIONSHIP BETWEEN EXTERNAL ASSISTANCE AND THE NATIONAL BUDGET AND POLICY</a:t>
            </a:r>
          </a:p>
          <a:p>
            <a:pPr algn="ctr" defTabSz="786956">
              <a:defRPr/>
            </a:pPr>
            <a:r>
              <a:rPr lang="en-GB" sz="700" kern="0" dirty="0">
                <a:solidFill>
                  <a:srgbClr val="1F497D"/>
                </a:solidFill>
                <a:latin typeface="Calibri"/>
              </a:rPr>
              <a:t> PROCESSES</a:t>
            </a: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</p:txBody>
      </p:sp>
      <p:cxnSp>
        <p:nvCxnSpPr>
          <p:cNvPr id="147" name="Connettore 1 115"/>
          <p:cNvCxnSpPr/>
          <p:nvPr/>
        </p:nvCxnSpPr>
        <p:spPr>
          <a:xfrm>
            <a:off x="7318848" y="726354"/>
            <a:ext cx="0" cy="5878255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65000"/>
              </a:sysClr>
            </a:solidFill>
            <a:prstDash val="sysDot"/>
          </a:ln>
          <a:effectLst/>
        </p:spPr>
      </p:cxnSp>
      <p:sp>
        <p:nvSpPr>
          <p:cNvPr id="148" name="Rettangolo arrotondato 101"/>
          <p:cNvSpPr/>
          <p:nvPr/>
        </p:nvSpPr>
        <p:spPr bwMode="auto">
          <a:xfrm>
            <a:off x="729156" y="4128366"/>
            <a:ext cx="1103482" cy="676240"/>
          </a:xfrm>
          <a:prstGeom prst="roundRect">
            <a:avLst/>
          </a:prstGeom>
          <a:noFill/>
          <a:ln w="28575" cap="flat" cmpd="sng" algn="ctr">
            <a:solidFill>
              <a:srgbClr val="FF0000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lIns="29255" tIns="0" rIns="29255" bIns="29255" rtlCol="0" anchor="t" anchorCtr="0"/>
          <a:lstStyle/>
          <a:p>
            <a:pPr algn="ctr" defTabSz="786956">
              <a:defRPr/>
            </a:pPr>
            <a:r>
              <a:rPr lang="it-IT" sz="700" kern="0" dirty="0" err="1">
                <a:solidFill>
                  <a:srgbClr val="1F497D"/>
                </a:solidFill>
                <a:latin typeface="Calibri"/>
              </a:rPr>
              <a:t>Main</a:t>
            </a:r>
            <a:r>
              <a:rPr lang="it-IT" sz="700" kern="0" dirty="0">
                <a:solidFill>
                  <a:srgbClr val="1F497D"/>
                </a:solidFill>
                <a:latin typeface="Calibri"/>
              </a:rPr>
              <a:t> </a:t>
            </a:r>
            <a:r>
              <a:rPr lang="it-IT" sz="700" kern="0" dirty="0" err="1">
                <a:solidFill>
                  <a:srgbClr val="1F497D"/>
                </a:solidFill>
                <a:latin typeface="Calibri"/>
              </a:rPr>
              <a:t>government</a:t>
            </a:r>
            <a:r>
              <a:rPr lang="it-IT" sz="700" kern="0" dirty="0">
                <a:solidFill>
                  <a:srgbClr val="1F497D"/>
                </a:solidFill>
                <a:latin typeface="Calibri"/>
              </a:rPr>
              <a:t> </a:t>
            </a:r>
            <a:r>
              <a:rPr lang="it-IT" sz="700" kern="0" dirty="0" err="1">
                <a:solidFill>
                  <a:srgbClr val="1F497D"/>
                </a:solidFill>
                <a:latin typeface="Calibri"/>
              </a:rPr>
              <a:t>programmes</a:t>
            </a:r>
            <a:r>
              <a:rPr lang="it-IT" sz="700" kern="0" dirty="0">
                <a:solidFill>
                  <a:srgbClr val="1F497D"/>
                </a:solidFill>
                <a:latin typeface="Calibri"/>
              </a:rPr>
              <a:t> and </a:t>
            </a:r>
            <a:r>
              <a:rPr lang="it-IT" sz="700" kern="0" dirty="0" err="1">
                <a:solidFill>
                  <a:srgbClr val="1F497D"/>
                </a:solidFill>
                <a:latin typeface="Calibri"/>
              </a:rPr>
              <a:t>other</a:t>
            </a:r>
            <a:r>
              <a:rPr lang="it-IT" sz="700" kern="0" dirty="0">
                <a:solidFill>
                  <a:srgbClr val="1F497D"/>
                </a:solidFill>
                <a:latin typeface="Calibri"/>
              </a:rPr>
              <a:t> SPECIFIC INPUTS</a:t>
            </a:r>
          </a:p>
        </p:txBody>
      </p:sp>
      <p:sp>
        <p:nvSpPr>
          <p:cNvPr id="149" name="Rettangolo arrotondato 102"/>
          <p:cNvSpPr/>
          <p:nvPr/>
        </p:nvSpPr>
        <p:spPr bwMode="auto">
          <a:xfrm>
            <a:off x="729156" y="4890020"/>
            <a:ext cx="1103482" cy="1038928"/>
          </a:xfrm>
          <a:prstGeom prst="roundRect">
            <a:avLst/>
          </a:prstGeom>
          <a:noFill/>
          <a:ln w="28575" cap="flat" cmpd="sng" algn="ctr">
            <a:solidFill>
              <a:srgbClr val="FF0000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lIns="29255" tIns="0" rIns="29255" bIns="29255" rtlCol="0" anchor="t" anchorCtr="0"/>
          <a:lstStyle/>
          <a:p>
            <a:pPr algn="ctr" defTabSz="786956">
              <a:defRPr/>
            </a:pPr>
            <a:r>
              <a:rPr lang="it-IT" sz="700" kern="0" dirty="0">
                <a:solidFill>
                  <a:srgbClr val="1F497D"/>
                </a:solidFill>
                <a:latin typeface="Calibri"/>
              </a:rPr>
              <a:t>INPUTS of </a:t>
            </a:r>
            <a:r>
              <a:rPr lang="it-IT" sz="700" kern="0" dirty="0" err="1">
                <a:solidFill>
                  <a:srgbClr val="1F497D"/>
                </a:solidFill>
                <a:latin typeface="Calibri"/>
              </a:rPr>
              <a:t>other</a:t>
            </a:r>
            <a:r>
              <a:rPr lang="it-IT" sz="700" kern="0" dirty="0">
                <a:solidFill>
                  <a:srgbClr val="1F497D"/>
                </a:solidFill>
                <a:latin typeface="Calibri"/>
              </a:rPr>
              <a:t> </a:t>
            </a:r>
            <a:r>
              <a:rPr lang="it-IT" sz="700" kern="0" dirty="0" err="1">
                <a:solidFill>
                  <a:srgbClr val="1F497D"/>
                </a:solidFill>
                <a:latin typeface="Calibri"/>
              </a:rPr>
              <a:t>external</a:t>
            </a:r>
            <a:r>
              <a:rPr lang="it-IT" sz="700" kern="0" dirty="0">
                <a:solidFill>
                  <a:srgbClr val="1F497D"/>
                </a:solidFill>
                <a:latin typeface="Calibri"/>
              </a:rPr>
              <a:t> </a:t>
            </a:r>
            <a:r>
              <a:rPr lang="it-IT" sz="700" kern="0" dirty="0" err="1">
                <a:solidFill>
                  <a:srgbClr val="1F497D"/>
                </a:solidFill>
                <a:latin typeface="Calibri"/>
              </a:rPr>
              <a:t>assistance</a:t>
            </a:r>
            <a:r>
              <a:rPr lang="it-IT" sz="700" kern="0" dirty="0">
                <a:solidFill>
                  <a:srgbClr val="1F497D"/>
                </a:solidFill>
                <a:latin typeface="Calibri"/>
              </a:rPr>
              <a:t> </a:t>
            </a:r>
            <a:r>
              <a:rPr lang="it-IT" sz="700" kern="0" dirty="0" err="1">
                <a:solidFill>
                  <a:srgbClr val="1F497D"/>
                </a:solidFill>
                <a:latin typeface="Calibri"/>
              </a:rPr>
              <a:t>programmes</a:t>
            </a:r>
            <a:endParaRPr lang="it-IT" sz="700" kern="0" dirty="0">
              <a:solidFill>
                <a:srgbClr val="1F497D"/>
              </a:solidFill>
              <a:latin typeface="Calibri"/>
            </a:endParaRPr>
          </a:p>
          <a:p>
            <a:pPr algn="ctr" defTabSz="786956">
              <a:defRPr/>
            </a:pPr>
            <a:r>
              <a:rPr lang="en-GB" sz="700" kern="0" dirty="0">
                <a:solidFill>
                  <a:srgbClr val="1F497D"/>
                </a:solidFill>
                <a:latin typeface="Calibri"/>
              </a:rPr>
              <a:t>(EU / EU MS, and others), e.g.: PSPPD, TDCA dialogue facility, Other donors (health, education…).</a:t>
            </a:r>
          </a:p>
          <a:p>
            <a:pPr algn="ctr" defTabSz="786956">
              <a:defRPr/>
            </a:pPr>
            <a:endParaRPr lang="it-IT" sz="700" kern="0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150" name="Rettangolo 103"/>
          <p:cNvSpPr/>
          <p:nvPr/>
        </p:nvSpPr>
        <p:spPr bwMode="auto">
          <a:xfrm>
            <a:off x="350820" y="861486"/>
            <a:ext cx="346402" cy="5067461"/>
          </a:xfrm>
          <a:prstGeom prst="rect">
            <a:avLst/>
          </a:prstGeom>
          <a:solidFill>
            <a:srgbClr val="1F497D">
              <a:lumMod val="20000"/>
              <a:lumOff val="80000"/>
            </a:srgbClr>
          </a:solidFill>
          <a:ln w="9525" cap="flat" cmpd="sng" algn="ctr">
            <a:solidFill>
              <a:srgbClr val="1F497D">
                <a:lumMod val="20000"/>
                <a:lumOff val="8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vert270" lIns="29255" tIns="29255" rIns="29255" bIns="29255" rtlCol="0" anchor="ctr"/>
          <a:lstStyle/>
          <a:p>
            <a:pPr algn="ctr" defTabSz="786956">
              <a:defRPr/>
            </a:pPr>
            <a:r>
              <a:rPr lang="en-GB" sz="8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SA-EU </a:t>
            </a:r>
            <a:r>
              <a:rPr lang="it-IT" sz="8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STRATEGIC PARTNERHSIP &amp; </a:t>
            </a:r>
          </a:p>
          <a:p>
            <a:pPr algn="ctr" defTabSz="786956">
              <a:defRPr/>
            </a:pPr>
            <a:r>
              <a:rPr lang="it-IT" sz="8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 OTHER EXTERNAL FACTORS, CONTEXT FEATURES AND FEEDBACK PROCESSES</a:t>
            </a:r>
          </a:p>
        </p:txBody>
      </p:sp>
      <p:sp>
        <p:nvSpPr>
          <p:cNvPr id="151" name="Rettangolo arrotondato 65"/>
          <p:cNvSpPr/>
          <p:nvPr/>
        </p:nvSpPr>
        <p:spPr bwMode="auto">
          <a:xfrm>
            <a:off x="855641" y="222491"/>
            <a:ext cx="2931673" cy="202676"/>
          </a:xfrm>
          <a:prstGeom prst="roundRect">
            <a:avLst/>
          </a:prstGeom>
          <a:solidFill>
            <a:srgbClr val="9BBB59">
              <a:lumMod val="20000"/>
              <a:lumOff val="80000"/>
            </a:srgbClr>
          </a:solidFill>
          <a:ln w="19050" cap="flat" cmpd="sng" algn="ctr">
            <a:solidFill>
              <a:srgbClr val="00B050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lIns="0" tIns="0" rIns="0" bIns="0" anchor="ctr" anchorCtr="1"/>
          <a:lstStyle/>
          <a:p>
            <a:pPr defTabSz="786956"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</a:rPr>
              <a:t>Inputs to government policies and spending actions  </a:t>
            </a:r>
          </a:p>
        </p:txBody>
      </p:sp>
      <p:sp>
        <p:nvSpPr>
          <p:cNvPr id="152" name="Rettangolo arrotondato 66"/>
          <p:cNvSpPr/>
          <p:nvPr/>
        </p:nvSpPr>
        <p:spPr bwMode="auto">
          <a:xfrm>
            <a:off x="3936106" y="222492"/>
            <a:ext cx="2161880" cy="202676"/>
          </a:xfrm>
          <a:prstGeom prst="roundRect">
            <a:avLst/>
          </a:prstGeom>
          <a:solidFill>
            <a:srgbClr val="9BBB59">
              <a:lumMod val="20000"/>
              <a:lumOff val="80000"/>
            </a:srgbClr>
          </a:solidFill>
          <a:ln w="19050" cap="flat" cmpd="sng" algn="ctr">
            <a:solidFill>
              <a:srgbClr val="00B050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lIns="0" tIns="0" rIns="0" bIns="0" anchor="ctr" anchorCtr="1"/>
          <a:lstStyle/>
          <a:p>
            <a:pPr defTabSz="786956"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</a:rPr>
              <a:t>Government policies and spending actions (strategy)  </a:t>
            </a:r>
          </a:p>
        </p:txBody>
      </p:sp>
      <p:sp>
        <p:nvSpPr>
          <p:cNvPr id="153" name="Parentesi graffa chiusa 84"/>
          <p:cNvSpPr/>
          <p:nvPr/>
        </p:nvSpPr>
        <p:spPr>
          <a:xfrm>
            <a:off x="1814562" y="861486"/>
            <a:ext cx="189189" cy="5067461"/>
          </a:xfrm>
          <a:prstGeom prst="rightBrace">
            <a:avLst/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  <p:txBody>
          <a:bodyPr lIns="82429" tIns="41215" rIns="82429" bIns="41215" rtlCol="0" anchor="ctr"/>
          <a:lstStyle/>
          <a:p>
            <a:pPr algn="ctr" defTabSz="824332">
              <a:defRPr/>
            </a:pPr>
            <a:endParaRPr lang="it-IT" sz="1600" kern="0">
              <a:solidFill>
                <a:sysClr val="windowText" lastClr="000000"/>
              </a:solidFill>
              <a:latin typeface="Calibri"/>
            </a:endParaRPr>
          </a:p>
        </p:txBody>
      </p:sp>
      <p:sp>
        <p:nvSpPr>
          <p:cNvPr id="154" name="Arrotonda angolo diagonale rettangolo 106"/>
          <p:cNvSpPr/>
          <p:nvPr/>
        </p:nvSpPr>
        <p:spPr bwMode="auto">
          <a:xfrm>
            <a:off x="696000" y="6024163"/>
            <a:ext cx="7414478" cy="534835"/>
          </a:xfrm>
          <a:prstGeom prst="round2DiagRect">
            <a:avLst/>
          </a:prstGeom>
          <a:solidFill>
            <a:sysClr val="window" lastClr="FFFFFF"/>
          </a:solidFill>
          <a:ln w="12700" cap="flat" cmpd="sng" algn="ctr">
            <a:solidFill>
              <a:srgbClr val="FF0000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lIns="29255" tIns="29255" rIns="29255" bIns="29255" numCol="3" rtlCol="0" anchor="ctr"/>
          <a:lstStyle/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</a:rPr>
              <a:t> Various features of the “entry conditions”,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</a:rPr>
              <a:t> Overall aid framework,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</a:rPr>
              <a:t> Existing learning processes and tools,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</a:rPr>
              <a:t> Government capacity to implement reforms, 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</a:rPr>
              <a:t> Extent of political commitment to reform processes,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</a:rPr>
              <a:t> Capacity of public sector,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</a:rPr>
              <a:t> Nature of demand for public services,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</a:rPr>
              <a:t> Strength of domestic accountability,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US" sz="700" kern="0" dirty="0">
                <a:solidFill>
                  <a:sysClr val="windowText" lastClr="000000"/>
                </a:solidFill>
              </a:rPr>
              <a:t> </a:t>
            </a:r>
            <a:r>
              <a:rPr lang="en-GB" sz="700" kern="0" dirty="0">
                <a:solidFill>
                  <a:sysClr val="windowText" lastClr="000000"/>
                </a:solidFill>
              </a:rPr>
              <a:t>Global economic development,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</a:rPr>
              <a:t> Foreign capital inflows,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</a:rPr>
              <a:t> Responses to changing incentives 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US" sz="700" kern="0" dirty="0">
                <a:solidFill>
                  <a:sysClr val="windowText" lastClr="000000"/>
                </a:solidFill>
              </a:rPr>
              <a:t> …</a:t>
            </a:r>
            <a:endParaRPr lang="en-GB" sz="700" kern="0" dirty="0">
              <a:solidFill>
                <a:sysClr val="windowText" lastClr="000000"/>
              </a:solidFill>
            </a:endParaRPr>
          </a:p>
        </p:txBody>
      </p:sp>
      <p:sp>
        <p:nvSpPr>
          <p:cNvPr id="155" name="Rounded Rectangle 8"/>
          <p:cNvSpPr/>
          <p:nvPr/>
        </p:nvSpPr>
        <p:spPr bwMode="auto">
          <a:xfrm>
            <a:off x="4165693" y="3969529"/>
            <a:ext cx="1932293" cy="1891852"/>
          </a:xfrm>
          <a:prstGeom prst="roundRect">
            <a:avLst/>
          </a:prstGeom>
          <a:noFill/>
          <a:ln w="28575" cap="flat" cmpd="sng" algn="ctr">
            <a:solidFill>
              <a:srgbClr val="8064A2">
                <a:lumMod val="75000"/>
              </a:srgb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t" anchorCtr="0"/>
          <a:lstStyle/>
          <a:p>
            <a:pPr algn="ctr" defTabSz="824332">
              <a:defRPr/>
            </a:pPr>
            <a:r>
              <a:rPr lang="en-GB" sz="700" kern="0" dirty="0">
                <a:solidFill>
                  <a:srgbClr val="1F497D"/>
                </a:solidFill>
                <a:latin typeface="Calibri"/>
              </a:rPr>
              <a:t>IMPROVED PUBLIC SERVICE DELIVERY IN THE INTERVENTION SUB-SECTORS</a:t>
            </a:r>
          </a:p>
          <a:p>
            <a:pPr algn="ctr" defTabSz="786956">
              <a:defRPr/>
            </a:pPr>
            <a:endParaRPr lang="en-GB" sz="700" kern="0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156" name="Chevron 4"/>
          <p:cNvSpPr/>
          <p:nvPr/>
        </p:nvSpPr>
        <p:spPr bwMode="auto">
          <a:xfrm>
            <a:off x="760286" y="538410"/>
            <a:ext cx="1135136" cy="202698"/>
          </a:xfrm>
          <a:prstGeom prst="chevron">
            <a:avLst/>
          </a:prstGeom>
          <a:solidFill>
            <a:srgbClr val="9BBB59">
              <a:lumMod val="20000"/>
              <a:lumOff val="80000"/>
            </a:srgbClr>
          </a:solidFill>
          <a:ln w="9525" cap="flat" cmpd="sng" algn="ctr">
            <a:solidFill>
              <a:srgbClr val="F79646">
                <a:lumMod val="20000"/>
                <a:lumOff val="8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anchor="ctr" anchorCtr="1"/>
          <a:lstStyle/>
          <a:p>
            <a:pPr defTabSz="786956">
              <a:defRPr/>
            </a:pPr>
            <a:r>
              <a:rPr lang="en-GB" sz="900" kern="0" dirty="0">
                <a:solidFill>
                  <a:srgbClr val="0033CC"/>
                </a:solidFill>
              </a:rPr>
              <a:t>Inputs</a:t>
            </a:r>
          </a:p>
        </p:txBody>
      </p:sp>
      <p:sp>
        <p:nvSpPr>
          <p:cNvPr id="157" name="Chevron 4"/>
          <p:cNvSpPr/>
          <p:nvPr/>
        </p:nvSpPr>
        <p:spPr bwMode="auto">
          <a:xfrm>
            <a:off x="3976504" y="538410"/>
            <a:ext cx="2012287" cy="202698"/>
          </a:xfrm>
          <a:prstGeom prst="chevron">
            <a:avLst/>
          </a:prstGeom>
          <a:solidFill>
            <a:srgbClr val="9BBB59">
              <a:lumMod val="20000"/>
              <a:lumOff val="80000"/>
            </a:srgbClr>
          </a:solidFill>
          <a:ln w="9525" cap="flat" cmpd="sng" algn="ctr">
            <a:solidFill>
              <a:srgbClr val="F79646">
                <a:lumMod val="20000"/>
                <a:lumOff val="8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anchor="ctr" anchorCtr="1"/>
          <a:lstStyle/>
          <a:p>
            <a:pPr algn="ctr" defTabSz="786956">
              <a:defRPr/>
            </a:pPr>
            <a:r>
              <a:rPr lang="en-GB" sz="900" kern="0" dirty="0">
                <a:solidFill>
                  <a:srgbClr val="0033CC"/>
                </a:solidFill>
              </a:rPr>
              <a:t>Induced Outputs</a:t>
            </a:r>
          </a:p>
        </p:txBody>
      </p:sp>
      <p:sp>
        <p:nvSpPr>
          <p:cNvPr id="158" name="Chevron 4"/>
          <p:cNvSpPr/>
          <p:nvPr/>
        </p:nvSpPr>
        <p:spPr bwMode="auto">
          <a:xfrm>
            <a:off x="1958485" y="538410"/>
            <a:ext cx="1954956" cy="202698"/>
          </a:xfrm>
          <a:prstGeom prst="chevron">
            <a:avLst/>
          </a:prstGeom>
          <a:solidFill>
            <a:srgbClr val="9BBB59">
              <a:lumMod val="20000"/>
              <a:lumOff val="80000"/>
            </a:srgbClr>
          </a:solidFill>
          <a:ln w="9525" cap="flat" cmpd="sng" algn="ctr">
            <a:solidFill>
              <a:srgbClr val="F79646">
                <a:lumMod val="20000"/>
                <a:lumOff val="8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anchor="ctr" anchorCtr="1"/>
          <a:lstStyle/>
          <a:p>
            <a:pPr defTabSz="786956">
              <a:defRPr/>
            </a:pPr>
            <a:r>
              <a:rPr lang="en-GB" sz="900" kern="0" dirty="0">
                <a:solidFill>
                  <a:srgbClr val="0033CC"/>
                </a:solidFill>
              </a:rPr>
              <a:t>Direct Outputs</a:t>
            </a:r>
          </a:p>
        </p:txBody>
      </p:sp>
      <p:sp>
        <p:nvSpPr>
          <p:cNvPr id="159" name="Rettangolo 160"/>
          <p:cNvSpPr/>
          <p:nvPr/>
        </p:nvSpPr>
        <p:spPr bwMode="auto">
          <a:xfrm>
            <a:off x="842202" y="3337681"/>
            <a:ext cx="856463" cy="570584"/>
          </a:xfrm>
          <a:prstGeom prst="rect">
            <a:avLst/>
          </a:prstGeom>
          <a:solidFill>
            <a:srgbClr val="4BACC6">
              <a:lumMod val="20000"/>
              <a:lumOff val="80000"/>
            </a:srgbClr>
          </a:solidFill>
          <a:ln w="9525" cap="flat" cmpd="sng" algn="ctr">
            <a:solidFill>
              <a:srgbClr val="1F497D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14629" tIns="14629" rIns="14629" bIns="14629" rtlCol="0" anchor="ctr"/>
          <a:lstStyle/>
          <a:p>
            <a:pPr algn="ctr" defTabSz="709481">
              <a:defRPr/>
            </a:pPr>
            <a:r>
              <a:rPr lang="en-GB" sz="700" b="1" kern="0" dirty="0">
                <a:solidFill>
                  <a:srgbClr val="1F497D"/>
                </a:solidFill>
                <a:latin typeface="Calibri"/>
              </a:rPr>
              <a:t>Transfer of funds </a:t>
            </a:r>
            <a:r>
              <a:rPr lang="en-GB" sz="700" kern="0" dirty="0">
                <a:solidFill>
                  <a:srgbClr val="1F497D"/>
                </a:solidFill>
                <a:latin typeface="Calibri"/>
              </a:rPr>
              <a:t>to the National Treasury </a:t>
            </a:r>
            <a:r>
              <a:rPr lang="en-US" sz="700" kern="0" dirty="0">
                <a:solidFill>
                  <a:srgbClr val="1F497D"/>
                </a:solidFill>
                <a:latin typeface="Calibri"/>
              </a:rPr>
              <a:t>(just shy of 1 </a:t>
            </a:r>
            <a:r>
              <a:rPr lang="en-US" sz="700" kern="0" dirty="0" err="1">
                <a:solidFill>
                  <a:srgbClr val="1F497D"/>
                </a:solidFill>
                <a:latin typeface="Calibri"/>
              </a:rPr>
              <a:t>bln</a:t>
            </a:r>
            <a:r>
              <a:rPr lang="en-US" sz="700" kern="0" dirty="0">
                <a:solidFill>
                  <a:srgbClr val="1F497D"/>
                </a:solidFill>
                <a:latin typeface="Calibri"/>
              </a:rPr>
              <a:t> € or </a:t>
            </a:r>
            <a:r>
              <a:rPr lang="en-US" sz="700" kern="0" dirty="0">
                <a:solidFill>
                  <a:srgbClr val="1F497D"/>
                </a:solidFill>
                <a:latin typeface="Calibri"/>
                <a:sym typeface="Symbol"/>
              </a:rPr>
              <a:t> 75% of EU funds</a:t>
            </a:r>
            <a:r>
              <a:rPr lang="en-US" sz="700" kern="0" dirty="0">
                <a:solidFill>
                  <a:srgbClr val="1F497D"/>
                </a:solidFill>
                <a:latin typeface="Calibri"/>
              </a:rPr>
              <a:t>)</a:t>
            </a:r>
          </a:p>
        </p:txBody>
      </p:sp>
      <p:sp>
        <p:nvSpPr>
          <p:cNvPr id="160" name="Rettangolo 164"/>
          <p:cNvSpPr/>
          <p:nvPr/>
        </p:nvSpPr>
        <p:spPr bwMode="auto">
          <a:xfrm>
            <a:off x="847410" y="2269188"/>
            <a:ext cx="856463" cy="380390"/>
          </a:xfrm>
          <a:prstGeom prst="rect">
            <a:avLst/>
          </a:prstGeom>
          <a:solidFill>
            <a:srgbClr val="F79646">
              <a:lumMod val="20000"/>
              <a:lumOff val="80000"/>
            </a:srgbClr>
          </a:solidFill>
          <a:ln w="9525" cap="flat" cmpd="sng" algn="ctr">
            <a:solidFill>
              <a:srgbClr val="1F497D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14629" tIns="14629" rIns="14629" bIns="14629" rtlCol="0" anchor="ctr"/>
          <a:lstStyle/>
          <a:p>
            <a:pPr algn="ctr" defTabSz="709481">
              <a:defRPr/>
            </a:pPr>
            <a:r>
              <a:rPr lang="en-GB" sz="700" b="1" kern="0" dirty="0">
                <a:solidFill>
                  <a:srgbClr val="1F497D"/>
                </a:solidFill>
                <a:latin typeface="Calibri"/>
              </a:rPr>
              <a:t>Policy dialogue </a:t>
            </a:r>
            <a:r>
              <a:rPr lang="en-GB" sz="700" kern="0" dirty="0">
                <a:solidFill>
                  <a:srgbClr val="1F497D"/>
                </a:solidFill>
                <a:latin typeface="Calibri"/>
              </a:rPr>
              <a:t>and performance indicators</a:t>
            </a:r>
          </a:p>
        </p:txBody>
      </p:sp>
      <p:sp>
        <p:nvSpPr>
          <p:cNvPr id="161" name="Rettangolo 68"/>
          <p:cNvSpPr/>
          <p:nvPr/>
        </p:nvSpPr>
        <p:spPr bwMode="auto">
          <a:xfrm>
            <a:off x="841698" y="2739359"/>
            <a:ext cx="856967" cy="503225"/>
          </a:xfrm>
          <a:prstGeom prst="rect">
            <a:avLst/>
          </a:prstGeom>
          <a:solidFill>
            <a:srgbClr val="F79646">
              <a:lumMod val="20000"/>
              <a:lumOff val="80000"/>
            </a:srgbClr>
          </a:solidFill>
          <a:ln w="9525" cap="flat" cmpd="sng" algn="ctr">
            <a:solidFill>
              <a:srgbClr val="1F497D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14629" tIns="14629" rIns="14629" bIns="14629" rtlCol="0" anchor="ctr"/>
          <a:lstStyle/>
          <a:p>
            <a:pPr algn="ctr" defTabSz="709481">
              <a:defRPr/>
            </a:pPr>
            <a:r>
              <a:rPr lang="en-GB" sz="700" b="1" kern="0" dirty="0">
                <a:solidFill>
                  <a:srgbClr val="1F497D"/>
                </a:solidFill>
                <a:latin typeface="Calibri"/>
              </a:rPr>
              <a:t>Capacity development </a:t>
            </a:r>
            <a:r>
              <a:rPr lang="en-GB" sz="700" kern="0" dirty="0">
                <a:solidFill>
                  <a:srgbClr val="1F497D"/>
                </a:solidFill>
                <a:latin typeface="Calibri"/>
              </a:rPr>
              <a:t>inputs incl. technical assistance</a:t>
            </a:r>
          </a:p>
        </p:txBody>
      </p:sp>
      <p:sp>
        <p:nvSpPr>
          <p:cNvPr id="162" name="Rounded Rectangle 30"/>
          <p:cNvSpPr/>
          <p:nvPr/>
        </p:nvSpPr>
        <p:spPr bwMode="auto">
          <a:xfrm>
            <a:off x="2145709" y="1577230"/>
            <a:ext cx="1546250" cy="789973"/>
          </a:xfrm>
          <a:prstGeom prst="roundRect">
            <a:avLst/>
          </a:prstGeom>
          <a:solidFill>
            <a:srgbClr val="F79646">
              <a:lumMod val="20000"/>
              <a:lumOff val="80000"/>
            </a:srgbClr>
          </a:solidFill>
          <a:ln w="9525" cap="flat" cmpd="sng" algn="ctr">
            <a:solidFill>
              <a:srgbClr val="4BACC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14629" tIns="26375" rIns="14629" bIns="26375" anchor="ctr"/>
          <a:lstStyle/>
          <a:p>
            <a:pPr algn="ctr" defTabSz="709481">
              <a:defRPr/>
            </a:pPr>
            <a:r>
              <a:rPr lang="en-GB" sz="700" b="1" kern="0" dirty="0">
                <a:solidFill>
                  <a:sysClr val="windowText" lastClr="000000"/>
                </a:solidFill>
                <a:latin typeface="Calibri"/>
              </a:rPr>
              <a:t>Policy dialogue architecture </a:t>
            </a: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(including TDCA, Strategic partnership, sector policy dialogue related to SBS, negotiation of conditions &amp; KPIs) allows interaction and synergies between high level political dialogue &amp; policy support.</a:t>
            </a:r>
          </a:p>
        </p:txBody>
      </p:sp>
      <p:sp>
        <p:nvSpPr>
          <p:cNvPr id="163" name="Rounded Rectangle 162"/>
          <p:cNvSpPr/>
          <p:nvPr/>
        </p:nvSpPr>
        <p:spPr bwMode="auto">
          <a:xfrm>
            <a:off x="2145709" y="4058816"/>
            <a:ext cx="1546250" cy="380390"/>
          </a:xfrm>
          <a:prstGeom prst="roundRect">
            <a:avLst/>
          </a:prstGeom>
          <a:solidFill>
            <a:srgbClr val="8064A2">
              <a:lumMod val="20000"/>
              <a:lumOff val="80000"/>
            </a:srgbClr>
          </a:solidFill>
          <a:ln w="9525" cap="flat" cmpd="sng" algn="ctr">
            <a:solidFill>
              <a:srgbClr val="4BACC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14629" tIns="26375" rIns="14629" bIns="26375" anchor="ctr"/>
          <a:lstStyle/>
          <a:p>
            <a:pPr algn="ctr" defTabSz="709481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Increased size and share of </a:t>
            </a:r>
            <a:r>
              <a:rPr lang="en-GB" sz="700" b="1" kern="0" dirty="0">
                <a:solidFill>
                  <a:sysClr val="windowText" lastClr="000000"/>
                </a:solidFill>
                <a:latin typeface="Calibri"/>
              </a:rPr>
              <a:t>external assistance funds</a:t>
            </a: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 made available through the national budget.</a:t>
            </a:r>
          </a:p>
        </p:txBody>
      </p:sp>
      <p:sp>
        <p:nvSpPr>
          <p:cNvPr id="164" name="Rounded Rectangle 30"/>
          <p:cNvSpPr/>
          <p:nvPr/>
        </p:nvSpPr>
        <p:spPr bwMode="auto">
          <a:xfrm>
            <a:off x="2145709" y="3511015"/>
            <a:ext cx="1546250" cy="507186"/>
          </a:xfrm>
          <a:prstGeom prst="roundRect">
            <a:avLst/>
          </a:prstGeom>
          <a:solidFill>
            <a:srgbClr val="8064A2">
              <a:lumMod val="20000"/>
              <a:lumOff val="80000"/>
            </a:srgbClr>
          </a:solidFill>
          <a:ln w="9525" cap="flat" cmpd="sng" algn="ctr">
            <a:solidFill>
              <a:srgbClr val="4BACC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14629" tIns="26375" rIns="14629" bIns="26375" anchor="ctr"/>
          <a:lstStyle/>
          <a:p>
            <a:pPr algn="ctr" defTabSz="709481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Increased size and share of budget available for </a:t>
            </a:r>
            <a:r>
              <a:rPr lang="en-GB" sz="700" b="1" kern="0" dirty="0">
                <a:solidFill>
                  <a:sysClr val="windowText" lastClr="000000"/>
                </a:solidFill>
                <a:latin typeface="Calibri"/>
              </a:rPr>
              <a:t>discretionary spending</a:t>
            </a: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, to facilitate innovation and institutional development.</a:t>
            </a:r>
          </a:p>
        </p:txBody>
      </p:sp>
      <p:sp>
        <p:nvSpPr>
          <p:cNvPr id="165" name="Rounded Rectangle 30"/>
          <p:cNvSpPr/>
          <p:nvPr/>
        </p:nvSpPr>
        <p:spPr bwMode="auto">
          <a:xfrm>
            <a:off x="2145709" y="2932836"/>
            <a:ext cx="1546250" cy="507186"/>
          </a:xfrm>
          <a:prstGeom prst="roundRect">
            <a:avLst/>
          </a:prstGeom>
          <a:solidFill>
            <a:srgbClr val="F79646">
              <a:lumMod val="20000"/>
              <a:lumOff val="80000"/>
            </a:srgbClr>
          </a:solidFill>
          <a:ln w="9525" cap="flat" cmpd="sng" algn="ctr">
            <a:solidFill>
              <a:srgbClr val="4BACC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14629" tIns="26375" rIns="14629" bIns="26375" anchor="ctr"/>
          <a:lstStyle/>
          <a:p>
            <a:pPr algn="ctr" defTabSz="709481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SBS strengthens the alignment with GoSA systems, helps reducing transaction costs and is conducive to harmonisation with other donors.</a:t>
            </a:r>
          </a:p>
        </p:txBody>
      </p:sp>
      <p:sp>
        <p:nvSpPr>
          <p:cNvPr id="166" name="Rettangolo arrotondato 1"/>
          <p:cNvSpPr/>
          <p:nvPr/>
        </p:nvSpPr>
        <p:spPr bwMode="auto">
          <a:xfrm>
            <a:off x="2145709" y="2408261"/>
            <a:ext cx="1546250" cy="485039"/>
          </a:xfrm>
          <a:prstGeom prst="roundRect">
            <a:avLst/>
          </a:prstGeom>
          <a:solidFill>
            <a:srgbClr val="F79646">
              <a:lumMod val="20000"/>
              <a:lumOff val="80000"/>
            </a:srgbClr>
          </a:solidFill>
          <a:ln w="9525" cap="flat" cmpd="sng" algn="ctr">
            <a:solidFill>
              <a:srgbClr val="4BACC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14629" tIns="26375" rIns="14629" bIns="26375" anchor="ctr"/>
          <a:lstStyle/>
          <a:p>
            <a:pPr algn="ctr" defTabSz="709481">
              <a:defRPr/>
            </a:pPr>
            <a:r>
              <a:rPr lang="en-GB" sz="700" b="1" kern="0" dirty="0">
                <a:solidFill>
                  <a:sysClr val="windowText" lastClr="000000"/>
                </a:solidFill>
                <a:latin typeface="Calibri"/>
              </a:rPr>
              <a:t>Capacity Development</a:t>
            </a: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, TA and  complementary actions are connected to budget support according to the actual needs and feed the dialogue.</a:t>
            </a:r>
          </a:p>
        </p:txBody>
      </p:sp>
      <p:sp>
        <p:nvSpPr>
          <p:cNvPr id="167" name="Rounded Rectangle 30"/>
          <p:cNvSpPr/>
          <p:nvPr/>
        </p:nvSpPr>
        <p:spPr bwMode="auto">
          <a:xfrm>
            <a:off x="2228466" y="5116580"/>
            <a:ext cx="1380734" cy="253594"/>
          </a:xfrm>
          <a:prstGeom prst="roundRect">
            <a:avLst/>
          </a:prstGeom>
          <a:solidFill>
            <a:srgbClr val="8064A2">
              <a:lumMod val="20000"/>
              <a:lumOff val="80000"/>
            </a:srgbClr>
          </a:solidFill>
          <a:ln w="9525" cap="flat" cmpd="sng" algn="ctr">
            <a:solidFill>
              <a:srgbClr val="4BACC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14629" tIns="26375" rIns="14629" bIns="26375" anchor="ctr"/>
          <a:lstStyle/>
          <a:p>
            <a:pPr algn="ctr" defTabSz="709481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Domestic revenue  funding  and domestic policy inputs…</a:t>
            </a:r>
          </a:p>
        </p:txBody>
      </p:sp>
      <p:sp>
        <p:nvSpPr>
          <p:cNvPr id="168" name="Rounded Rectangle 698"/>
          <p:cNvSpPr/>
          <p:nvPr/>
        </p:nvSpPr>
        <p:spPr bwMode="auto">
          <a:xfrm>
            <a:off x="4108916" y="1337642"/>
            <a:ext cx="1546422" cy="633983"/>
          </a:xfrm>
          <a:prstGeom prst="roundRect">
            <a:avLst/>
          </a:prstGeom>
          <a:solidFill>
            <a:srgbClr val="FFFFCC"/>
          </a:solidFill>
          <a:ln w="9525" cap="flat" cmpd="sng" algn="ctr">
            <a:solidFill>
              <a:srgbClr val="F7964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26375" tIns="26375" rIns="26375" bIns="26375" anchor="ctr"/>
          <a:lstStyle/>
          <a:p>
            <a:pPr algn="ctr" defTabSz="824332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PFM and procurement systems, incl. decentralised level, are strengthened (namely with respect to flexibility for policy innovation, allocative and operational efficiency).</a:t>
            </a:r>
            <a:endParaRPr lang="en-GB" sz="600" kern="0" dirty="0">
              <a:solidFill>
                <a:sysClr val="windowText" lastClr="000000"/>
              </a:solidFill>
              <a:latin typeface="Calibri"/>
            </a:endParaRPr>
          </a:p>
        </p:txBody>
      </p:sp>
      <p:sp>
        <p:nvSpPr>
          <p:cNvPr id="169" name="Rounded Rectangle 698"/>
          <p:cNvSpPr/>
          <p:nvPr/>
        </p:nvSpPr>
        <p:spPr bwMode="auto">
          <a:xfrm>
            <a:off x="4108916" y="2981044"/>
            <a:ext cx="1546422" cy="697382"/>
          </a:xfrm>
          <a:prstGeom prst="roundRect">
            <a:avLst/>
          </a:prstGeom>
          <a:solidFill>
            <a:srgbClr val="FFFFCC"/>
          </a:solidFill>
          <a:ln w="9525" cap="flat" cmpd="sng" algn="ctr">
            <a:solidFill>
              <a:srgbClr val="F7964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26375" tIns="26375" rIns="26375" bIns="26375" anchor="ctr"/>
          <a:lstStyle/>
          <a:p>
            <a:pPr defTabSz="824332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Improved public policy formulation and execution processes, incl. mainstreaming of  innovative initiatives and pilots, evidence-based policy making, M&amp;E and accountability.</a:t>
            </a:r>
          </a:p>
        </p:txBody>
      </p:sp>
      <p:sp>
        <p:nvSpPr>
          <p:cNvPr id="170" name="Rounded Rectangle 698"/>
          <p:cNvSpPr/>
          <p:nvPr/>
        </p:nvSpPr>
        <p:spPr bwMode="auto">
          <a:xfrm>
            <a:off x="4108916" y="2019834"/>
            <a:ext cx="1546422" cy="507186"/>
          </a:xfrm>
          <a:prstGeom prst="roundRect">
            <a:avLst/>
          </a:prstGeom>
          <a:solidFill>
            <a:srgbClr val="FFFFCC"/>
          </a:solidFill>
          <a:ln w="9525" cap="flat" cmpd="sng" algn="ctr">
            <a:solidFill>
              <a:srgbClr val="F7964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26375" tIns="26375" rIns="26375" bIns="26375" anchor="ctr"/>
          <a:lstStyle/>
          <a:p>
            <a:pPr algn="ctr" defTabSz="824332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Public institutions involved, namely (though not only) at decentralised level, are enabled to plan and implement the relevant policies.</a:t>
            </a:r>
          </a:p>
        </p:txBody>
      </p:sp>
      <p:sp>
        <p:nvSpPr>
          <p:cNvPr id="171" name="Rounded Rectangle 698"/>
          <p:cNvSpPr/>
          <p:nvPr/>
        </p:nvSpPr>
        <p:spPr bwMode="auto">
          <a:xfrm>
            <a:off x="4108916" y="2567635"/>
            <a:ext cx="1546422" cy="380390"/>
          </a:xfrm>
          <a:prstGeom prst="roundRect">
            <a:avLst/>
          </a:prstGeom>
          <a:solidFill>
            <a:srgbClr val="FFFFCC"/>
          </a:solidFill>
          <a:ln w="9525" cap="flat" cmpd="sng" algn="ctr">
            <a:solidFill>
              <a:srgbClr val="F7964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26375" tIns="26375" rIns="26375" bIns="26375" anchor="ctr"/>
          <a:lstStyle/>
          <a:p>
            <a:pPr algn="ctr" defTabSz="824332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Enhanced interaction between GoSA, the CSOs and the Private Sector in the policy processes.</a:t>
            </a:r>
          </a:p>
        </p:txBody>
      </p:sp>
      <p:sp>
        <p:nvSpPr>
          <p:cNvPr id="172" name="Arrotonda angolo diagonale rettangolo 77"/>
          <p:cNvSpPr/>
          <p:nvPr/>
        </p:nvSpPr>
        <p:spPr bwMode="auto">
          <a:xfrm>
            <a:off x="5619712" y="1396087"/>
            <a:ext cx="146086" cy="2218940"/>
          </a:xfrm>
          <a:prstGeom prst="round2DiagRect">
            <a:avLst/>
          </a:prstGeom>
          <a:solidFill>
            <a:sysClr val="window" lastClr="FFFFFF"/>
          </a:solidFill>
          <a:ln w="25400" cap="flat" cmpd="sng" algn="ctr">
            <a:solidFill>
              <a:srgbClr val="C0504D"/>
            </a:solidFill>
            <a:prstDash val="sysDash"/>
            <a:headEnd type="none" w="med" len="med"/>
            <a:tailEnd type="none" w="med" len="med"/>
          </a:ln>
          <a:effectLst/>
        </p:spPr>
        <p:txBody>
          <a:bodyPr vert="vert" lIns="0" tIns="0" rIns="0" bIns="0" rtlCol="0" anchor="ctr">
            <a:noAutofit/>
          </a:bodyPr>
          <a:lstStyle/>
          <a:p>
            <a:pPr algn="ctr" defTabSz="709481">
              <a:defRPr/>
            </a:pPr>
            <a:r>
              <a:rPr lang="en-GB" sz="600" b="1" kern="0" dirty="0">
                <a:solidFill>
                  <a:sysClr val="windowText" lastClr="000000"/>
                </a:solidFill>
                <a:latin typeface="Calibri"/>
              </a:rPr>
              <a:t>Mainstreaming of lessons from innovation </a:t>
            </a:r>
            <a:endParaRPr lang="it-IT" sz="600" b="1" kern="0" dirty="0">
              <a:solidFill>
                <a:sysClr val="windowText" lastClr="000000"/>
              </a:solidFill>
              <a:latin typeface="Calibri"/>
            </a:endParaRPr>
          </a:p>
        </p:txBody>
      </p:sp>
      <p:sp>
        <p:nvSpPr>
          <p:cNvPr id="173" name="Rounded Rectangle 698"/>
          <p:cNvSpPr/>
          <p:nvPr/>
        </p:nvSpPr>
        <p:spPr bwMode="auto">
          <a:xfrm>
            <a:off x="4228756" y="4756196"/>
            <a:ext cx="1807877" cy="950974"/>
          </a:xfrm>
          <a:prstGeom prst="roundRect">
            <a:avLst/>
          </a:prstGeom>
          <a:solidFill>
            <a:srgbClr val="4F81BD">
              <a:lumMod val="20000"/>
              <a:lumOff val="80000"/>
            </a:srgbClr>
          </a:solidFill>
          <a:ln w="9525" cap="flat" cmpd="sng" algn="ctr">
            <a:solidFill>
              <a:srgbClr val="F7964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26375" tIns="26375" rIns="26375" bIns="26375" anchor="ctr"/>
          <a:lstStyle/>
          <a:p>
            <a:pPr defTabSz="709481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Social sectors (Water, Education, Health)</a:t>
            </a:r>
          </a:p>
          <a:p>
            <a:pPr defTabSz="709481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 Enhanced and </a:t>
            </a:r>
            <a:r>
              <a:rPr lang="en-US" sz="700" kern="0" dirty="0">
                <a:solidFill>
                  <a:sysClr val="windowText" lastClr="000000"/>
                </a:solidFill>
                <a:latin typeface="Calibri"/>
              </a:rPr>
              <a:t>sustainable provision of public services </a:t>
            </a: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at both central and decentralised levels,</a:t>
            </a:r>
          </a:p>
          <a:p>
            <a:pPr defTabSz="709481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 Increased responsiveness of services to the needs of the population,</a:t>
            </a:r>
          </a:p>
          <a:p>
            <a:pPr defTabSz="709481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 Piloting of different models of service delivery.</a:t>
            </a:r>
            <a:endParaRPr lang="en-GB" sz="600" kern="0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175" name="Rounded Rectangle 698"/>
          <p:cNvSpPr/>
          <p:nvPr/>
        </p:nvSpPr>
        <p:spPr bwMode="auto">
          <a:xfrm>
            <a:off x="4228756" y="4299728"/>
            <a:ext cx="1807877" cy="278953"/>
          </a:xfrm>
          <a:prstGeom prst="roundRect">
            <a:avLst/>
          </a:prstGeom>
          <a:solidFill>
            <a:srgbClr val="4F81BD">
              <a:lumMod val="20000"/>
              <a:lumOff val="80000"/>
            </a:srgbClr>
          </a:solidFill>
          <a:ln w="9525" cap="flat" cmpd="sng" algn="ctr">
            <a:solidFill>
              <a:srgbClr val="F7964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26375" tIns="26375" rIns="26375" bIns="26375" anchor="ctr"/>
          <a:lstStyle/>
          <a:p>
            <a:pPr defTabSz="709481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Private sector / Employment:</a:t>
            </a:r>
          </a:p>
          <a:p>
            <a:pPr defTabSz="709481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ECF, RCF, Innovation &amp; Poverty alleviation.</a:t>
            </a:r>
            <a:endParaRPr lang="en-GB" sz="600" kern="0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178" name="Rounded Rectangle 698"/>
          <p:cNvSpPr/>
          <p:nvPr/>
        </p:nvSpPr>
        <p:spPr bwMode="auto">
          <a:xfrm>
            <a:off x="4228756" y="4599155"/>
            <a:ext cx="1807877" cy="126796"/>
          </a:xfrm>
          <a:prstGeom prst="roundRect">
            <a:avLst/>
          </a:prstGeom>
          <a:solidFill>
            <a:srgbClr val="4F81BD">
              <a:lumMod val="20000"/>
              <a:lumOff val="80000"/>
            </a:srgbClr>
          </a:solidFill>
          <a:ln w="9525" cap="flat" cmpd="sng" algn="ctr">
            <a:solidFill>
              <a:srgbClr val="F79646">
                <a:lumMod val="60000"/>
                <a:lumOff val="40000"/>
              </a:srgb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26375" tIns="26375" rIns="26375" bIns="26375" anchor="ctr"/>
          <a:lstStyle/>
          <a:p>
            <a:pPr defTabSz="709481">
              <a:defRPr/>
            </a:pPr>
            <a:r>
              <a:rPr lang="en-GB" sz="700" kern="0" dirty="0">
                <a:solidFill>
                  <a:sysClr val="windowText" lastClr="000000"/>
                </a:solidFill>
                <a:latin typeface="Calibri"/>
              </a:rPr>
              <a:t>Governance: Access to Justice; Legislature.</a:t>
            </a:r>
            <a:endParaRPr lang="en-GB" sz="600" kern="0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179" name="Rounded Rectangle 178"/>
          <p:cNvSpPr/>
          <p:nvPr/>
        </p:nvSpPr>
        <p:spPr bwMode="auto">
          <a:xfrm>
            <a:off x="6299051" y="4446801"/>
            <a:ext cx="828441" cy="507186"/>
          </a:xfrm>
          <a:prstGeom prst="roundRect">
            <a:avLst/>
          </a:prstGeom>
          <a:gradFill rotWithShape="1">
            <a:gsLst>
              <a:gs pos="0">
                <a:srgbClr val="9BBB59">
                  <a:tint val="50000"/>
                  <a:satMod val="300000"/>
                </a:srgbClr>
              </a:gs>
              <a:gs pos="35000">
                <a:srgbClr val="9BBB59">
                  <a:tint val="37000"/>
                  <a:satMod val="300000"/>
                </a:srgbClr>
              </a:gs>
              <a:gs pos="100000">
                <a:srgbClr val="9BBB59">
                  <a:tint val="15000"/>
                  <a:satMod val="350000"/>
                </a:srgbClr>
              </a:gs>
            </a:gsLst>
            <a:lin ang="16200000" scaled="1"/>
          </a:gradFill>
          <a:ln w="9525" cap="flat" cmpd="sng" algn="ctr">
            <a:solidFill>
              <a:srgbClr val="9BBB59">
                <a:shade val="95000"/>
                <a:satMod val="105000"/>
              </a:srgbClr>
            </a:solidFill>
            <a:prstDash val="solid"/>
            <a:headEnd type="none" w="med" len="med"/>
            <a:tailEnd type="none" w="med" len="med"/>
          </a:ln>
          <a:effectLst/>
        </p:spPr>
        <p:txBody>
          <a:bodyPr lIns="14629" tIns="26375" rIns="11703" bIns="26375" anchor="ctr"/>
          <a:lstStyle/>
          <a:p>
            <a:pPr algn="ctr" defTabSz="824332"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Enhanced equitable access  and use of public goods in the Water sector.</a:t>
            </a:r>
            <a:endParaRPr lang="it-IT" sz="700" kern="0" dirty="0">
              <a:solidFill>
                <a:srgbClr val="1F497D">
                  <a:lumMod val="50000"/>
                </a:srgbClr>
              </a:solidFill>
              <a:latin typeface="Calibri"/>
            </a:endParaRPr>
          </a:p>
        </p:txBody>
      </p:sp>
      <p:sp>
        <p:nvSpPr>
          <p:cNvPr id="183" name="Rounded Rectangle 182"/>
          <p:cNvSpPr/>
          <p:nvPr/>
        </p:nvSpPr>
        <p:spPr bwMode="auto">
          <a:xfrm>
            <a:off x="6287910" y="1691866"/>
            <a:ext cx="828440" cy="1216614"/>
          </a:xfrm>
          <a:prstGeom prst="roundRect">
            <a:avLst/>
          </a:prstGeom>
          <a:gradFill rotWithShape="1">
            <a:gsLst>
              <a:gs pos="0">
                <a:srgbClr val="9BBB59">
                  <a:tint val="50000"/>
                  <a:satMod val="300000"/>
                </a:srgbClr>
              </a:gs>
              <a:gs pos="35000">
                <a:srgbClr val="9BBB59">
                  <a:tint val="37000"/>
                  <a:satMod val="300000"/>
                </a:srgbClr>
              </a:gs>
              <a:gs pos="100000">
                <a:srgbClr val="9BBB59">
                  <a:tint val="15000"/>
                  <a:satMod val="350000"/>
                </a:srgbClr>
              </a:gs>
            </a:gsLst>
            <a:lin ang="16200000" scaled="1"/>
          </a:gradFill>
          <a:ln w="9525" cap="flat" cmpd="sng" algn="ctr">
            <a:solidFill>
              <a:srgbClr val="9BBB59">
                <a:shade val="95000"/>
                <a:satMod val="105000"/>
              </a:srgbClr>
            </a:solidFill>
            <a:prstDash val="solid"/>
            <a:headEnd type="none" w="med" len="med"/>
            <a:tailEnd type="none" w="med" len="med"/>
          </a:ln>
          <a:effectLst/>
        </p:spPr>
        <p:txBody>
          <a:bodyPr lIns="14629" tIns="26375" rIns="11703" bIns="26375" anchor="ctr"/>
          <a:lstStyle/>
          <a:p>
            <a:pPr algn="ctr" defTabSz="824332"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Private sector / employment: </a:t>
            </a:r>
          </a:p>
          <a:p>
            <a:pPr algn="ctr"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 Increased employment (esp. among HDP),</a:t>
            </a:r>
          </a:p>
          <a:p>
            <a:pPr algn="ctr"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 Increased business confidence, and</a:t>
            </a:r>
          </a:p>
          <a:p>
            <a:pPr algn="ctr"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 Increased private sector investment and production.</a:t>
            </a:r>
            <a:endParaRPr lang="it-IT" sz="700" kern="0" dirty="0">
              <a:solidFill>
                <a:srgbClr val="1F497D">
                  <a:lumMod val="50000"/>
                </a:srgbClr>
              </a:solidFill>
              <a:latin typeface="Calibri"/>
            </a:endParaRPr>
          </a:p>
        </p:txBody>
      </p:sp>
      <p:sp>
        <p:nvSpPr>
          <p:cNvPr id="184" name="Rounded Rectangle 588"/>
          <p:cNvSpPr>
            <a:spLocks noChangeArrowheads="1"/>
          </p:cNvSpPr>
          <p:nvPr/>
        </p:nvSpPr>
        <p:spPr bwMode="auto">
          <a:xfrm>
            <a:off x="6287910" y="2940431"/>
            <a:ext cx="828441" cy="1465755"/>
          </a:xfrm>
          <a:prstGeom prst="roundRect">
            <a:avLst>
              <a:gd name="adj" fmla="val 16667"/>
            </a:avLst>
          </a:prstGeom>
          <a:gradFill rotWithShape="1">
            <a:gsLst>
              <a:gs pos="0">
                <a:srgbClr val="9BBB59">
                  <a:tint val="50000"/>
                  <a:satMod val="300000"/>
                </a:srgbClr>
              </a:gs>
              <a:gs pos="35000">
                <a:srgbClr val="9BBB59">
                  <a:tint val="37000"/>
                  <a:satMod val="300000"/>
                </a:srgbClr>
              </a:gs>
              <a:gs pos="100000">
                <a:srgbClr val="9BBB59">
                  <a:tint val="15000"/>
                  <a:satMod val="350000"/>
                </a:srgbClr>
              </a:gs>
            </a:gsLst>
            <a:lin ang="16200000" scaled="1"/>
          </a:gradFill>
          <a:ln w="9525" cap="flat" cmpd="sng" algn="ctr">
            <a:solidFill>
              <a:srgbClr val="9BBB59">
                <a:shade val="95000"/>
                <a:satMod val="105000"/>
              </a:srgbClr>
            </a:solidFill>
            <a:prstDash val="solid"/>
            <a:headEnd type="none" w="med" len="med"/>
            <a:tailEnd type="none" w="med" len="med"/>
          </a:ln>
          <a:effectLst/>
        </p:spPr>
        <p:txBody>
          <a:bodyPr lIns="14629" tIns="26375" rIns="11703" bIns="26375" anchor="ctr"/>
          <a:lstStyle/>
          <a:p>
            <a:pPr algn="ctr" defTabSz="824332"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Governance: 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 Improved access to justice by the poor/marginalised groups,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 Enhanced oversight and orientation capacity of the Parliament,</a:t>
            </a:r>
          </a:p>
          <a:p>
            <a:pPr defTabSz="824332">
              <a:buFont typeface="Arial" pitchFamily="34" charset="0"/>
              <a:buChar char="•"/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Enhanced participatory democracy.</a:t>
            </a:r>
          </a:p>
        </p:txBody>
      </p:sp>
      <p:sp>
        <p:nvSpPr>
          <p:cNvPr id="185" name="Rounded Rectangle 321"/>
          <p:cNvSpPr/>
          <p:nvPr/>
        </p:nvSpPr>
        <p:spPr bwMode="auto">
          <a:xfrm>
            <a:off x="6287911" y="5009790"/>
            <a:ext cx="850722" cy="633983"/>
          </a:xfrm>
          <a:prstGeom prst="roundRect">
            <a:avLst/>
          </a:prstGeom>
          <a:solidFill>
            <a:srgbClr val="FFC000">
              <a:alpha val="30000"/>
            </a:srgbClr>
          </a:solidFill>
          <a:ln w="9525" cap="flat" cmpd="sng" algn="ctr">
            <a:solidFill>
              <a:srgbClr val="9BBB59">
                <a:shade val="95000"/>
                <a:satMod val="105000"/>
              </a:srgbClr>
            </a:solidFill>
            <a:prstDash val="solid"/>
            <a:headEnd type="none" w="med" len="med"/>
            <a:tailEnd type="none" w="med" len="med"/>
          </a:ln>
          <a:effectLst/>
        </p:spPr>
        <p:txBody>
          <a:bodyPr lIns="14629" tIns="26375" rIns="11703" bIns="26375" anchor="ctr"/>
          <a:lstStyle/>
          <a:p>
            <a:pPr algn="ctr" defTabSz="824332"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Enhanced equitable access  and use of public goods in the Education &amp; Health sectors.</a:t>
            </a:r>
            <a:endParaRPr lang="it-IT" sz="700" kern="0" dirty="0">
              <a:solidFill>
                <a:srgbClr val="1F497D">
                  <a:lumMod val="50000"/>
                </a:srgbClr>
              </a:solidFill>
              <a:latin typeface="Calibri"/>
            </a:endParaRPr>
          </a:p>
        </p:txBody>
      </p:sp>
      <p:sp>
        <p:nvSpPr>
          <p:cNvPr id="186" name="Rounded Rectangle 588"/>
          <p:cNvSpPr>
            <a:spLocks noChangeArrowheads="1"/>
          </p:cNvSpPr>
          <p:nvPr/>
        </p:nvSpPr>
        <p:spPr bwMode="auto">
          <a:xfrm>
            <a:off x="7491650" y="1966671"/>
            <a:ext cx="690757" cy="633983"/>
          </a:xfrm>
          <a:prstGeom prst="roundRect">
            <a:avLst>
              <a:gd name="adj" fmla="val 16667"/>
            </a:avLst>
          </a:prstGeom>
          <a:gradFill rotWithShape="1">
            <a:gsLst>
              <a:gs pos="0">
                <a:srgbClr val="4F81BD">
                  <a:tint val="50000"/>
                  <a:satMod val="300000"/>
                </a:srgbClr>
              </a:gs>
              <a:gs pos="35000">
                <a:srgbClr val="4F81BD">
                  <a:tint val="37000"/>
                  <a:satMod val="300000"/>
                </a:srgbClr>
              </a:gs>
              <a:gs pos="100000">
                <a:srgbClr val="4F81BD">
                  <a:tint val="15000"/>
                  <a:satMod val="350000"/>
                </a:srgbClr>
              </a:gs>
            </a:gsLst>
            <a:lin ang="16200000" scaled="1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  <a:headEnd type="none" w="med" len="med"/>
            <a:tailEnd type="none" w="med" len="med"/>
          </a:ln>
          <a:effectLst/>
        </p:spPr>
        <p:txBody>
          <a:bodyPr lIns="26375" tIns="26375" rIns="26375" bIns="26375" anchor="ctr"/>
          <a:lstStyle/>
          <a:p>
            <a:pPr defTabSz="709481"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Enhanced sustainable and inclusive economic growth.</a:t>
            </a:r>
            <a:endParaRPr lang="it-IT" sz="700" kern="0" dirty="0">
              <a:solidFill>
                <a:srgbClr val="1F497D">
                  <a:lumMod val="50000"/>
                </a:srgbClr>
              </a:solidFill>
              <a:latin typeface="Calibri"/>
            </a:endParaRPr>
          </a:p>
        </p:txBody>
      </p:sp>
      <p:sp>
        <p:nvSpPr>
          <p:cNvPr id="187" name="Rounded Rectangle 588"/>
          <p:cNvSpPr>
            <a:spLocks noChangeArrowheads="1"/>
          </p:cNvSpPr>
          <p:nvPr/>
        </p:nvSpPr>
        <p:spPr bwMode="auto">
          <a:xfrm>
            <a:off x="7491650" y="2790850"/>
            <a:ext cx="690757" cy="570584"/>
          </a:xfrm>
          <a:prstGeom prst="roundRect">
            <a:avLst>
              <a:gd name="adj" fmla="val 16667"/>
            </a:avLst>
          </a:prstGeom>
          <a:gradFill rotWithShape="1">
            <a:gsLst>
              <a:gs pos="0">
                <a:srgbClr val="4F81BD">
                  <a:tint val="50000"/>
                  <a:satMod val="300000"/>
                </a:srgbClr>
              </a:gs>
              <a:gs pos="35000">
                <a:srgbClr val="4F81BD">
                  <a:tint val="37000"/>
                  <a:satMod val="300000"/>
                </a:srgbClr>
              </a:gs>
              <a:gs pos="100000">
                <a:srgbClr val="4F81BD">
                  <a:tint val="15000"/>
                  <a:satMod val="350000"/>
                </a:srgbClr>
              </a:gs>
            </a:gsLst>
            <a:lin ang="16200000" scaled="1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  <a:headEnd type="none" w="med" len="med"/>
            <a:tailEnd type="none" w="med" len="med"/>
          </a:ln>
          <a:effectLst/>
        </p:spPr>
        <p:txBody>
          <a:bodyPr lIns="26375" tIns="26375" rIns="26375" bIns="26375" anchor="ctr"/>
          <a:lstStyle/>
          <a:p>
            <a:pPr defTabSz="709481"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Reductions in income poverty &amp; non-income poverty.</a:t>
            </a:r>
            <a:endParaRPr lang="it-IT" sz="700" kern="0" dirty="0">
              <a:solidFill>
                <a:srgbClr val="1F497D">
                  <a:lumMod val="50000"/>
                </a:srgbClr>
              </a:solidFill>
              <a:latin typeface="Calibri"/>
            </a:endParaRPr>
          </a:p>
        </p:txBody>
      </p:sp>
      <p:sp>
        <p:nvSpPr>
          <p:cNvPr id="188" name="Rounded Rectangle 588"/>
          <p:cNvSpPr>
            <a:spLocks noChangeArrowheads="1"/>
          </p:cNvSpPr>
          <p:nvPr/>
        </p:nvSpPr>
        <p:spPr bwMode="auto">
          <a:xfrm>
            <a:off x="7491650" y="3551629"/>
            <a:ext cx="690757" cy="1141170"/>
          </a:xfrm>
          <a:prstGeom prst="roundRect">
            <a:avLst>
              <a:gd name="adj" fmla="val 16667"/>
            </a:avLst>
          </a:prstGeom>
          <a:gradFill rotWithShape="1">
            <a:gsLst>
              <a:gs pos="0">
                <a:srgbClr val="4F81BD">
                  <a:tint val="50000"/>
                  <a:satMod val="300000"/>
                </a:srgbClr>
              </a:gs>
              <a:gs pos="35000">
                <a:srgbClr val="4F81BD">
                  <a:tint val="37000"/>
                  <a:satMod val="300000"/>
                </a:srgbClr>
              </a:gs>
              <a:gs pos="100000">
                <a:srgbClr val="4F81BD">
                  <a:tint val="15000"/>
                  <a:satMod val="350000"/>
                </a:srgbClr>
              </a:gs>
            </a:gsLst>
            <a:lin ang="16200000" scaled="1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  <a:headEnd type="none" w="med" len="med"/>
            <a:tailEnd type="none" w="med" len="med"/>
          </a:ln>
          <a:effectLst/>
        </p:spPr>
        <p:txBody>
          <a:bodyPr lIns="26375" tIns="26375" rIns="26375" bIns="26375" anchor="ctr"/>
          <a:lstStyle/>
          <a:p>
            <a:pPr defTabSz="709481"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Empowerment &amp; social inclusion of poor people &amp; historically disadvantaged people (incl. women).</a:t>
            </a:r>
            <a:endParaRPr lang="it-IT" sz="700" kern="0" dirty="0">
              <a:solidFill>
                <a:srgbClr val="1F497D">
                  <a:lumMod val="50000"/>
                </a:srgbClr>
              </a:solidFill>
              <a:latin typeface="Calibri"/>
            </a:endParaRPr>
          </a:p>
        </p:txBody>
      </p:sp>
      <p:sp>
        <p:nvSpPr>
          <p:cNvPr id="189" name="Rounded Rectangle 588"/>
          <p:cNvSpPr>
            <a:spLocks noChangeArrowheads="1"/>
          </p:cNvSpPr>
          <p:nvPr/>
        </p:nvSpPr>
        <p:spPr bwMode="auto">
          <a:xfrm>
            <a:off x="7494606" y="4819596"/>
            <a:ext cx="690757" cy="570584"/>
          </a:xfrm>
          <a:prstGeom prst="roundRect">
            <a:avLst>
              <a:gd name="adj" fmla="val 16667"/>
            </a:avLst>
          </a:prstGeom>
          <a:gradFill rotWithShape="1">
            <a:gsLst>
              <a:gs pos="0">
                <a:srgbClr val="4F81BD">
                  <a:tint val="50000"/>
                  <a:satMod val="300000"/>
                </a:srgbClr>
              </a:gs>
              <a:gs pos="35000">
                <a:srgbClr val="4F81BD">
                  <a:tint val="37000"/>
                  <a:satMod val="300000"/>
                </a:srgbClr>
              </a:gs>
              <a:gs pos="100000">
                <a:srgbClr val="4F81BD">
                  <a:tint val="15000"/>
                  <a:satMod val="350000"/>
                </a:srgbClr>
              </a:gs>
            </a:gsLst>
            <a:lin ang="16200000" scaled="1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  <a:headEnd type="none" w="med" len="med"/>
            <a:tailEnd type="none" w="med" len="med"/>
          </a:ln>
          <a:effectLst/>
        </p:spPr>
        <p:txBody>
          <a:bodyPr lIns="26375" tIns="26375" rIns="26375" bIns="26375" anchor="ctr"/>
          <a:lstStyle/>
          <a:p>
            <a:pPr defTabSz="709481"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  <a:latin typeface="Calibri"/>
              </a:rPr>
              <a:t>Consolidated governance and democracy.</a:t>
            </a:r>
            <a:endParaRPr lang="it-IT" sz="700" kern="0" dirty="0">
              <a:solidFill>
                <a:srgbClr val="1F497D">
                  <a:lumMod val="50000"/>
                </a:srgbClr>
              </a:solidFill>
              <a:latin typeface="Calibri"/>
            </a:endParaRPr>
          </a:p>
        </p:txBody>
      </p:sp>
      <p:sp>
        <p:nvSpPr>
          <p:cNvPr id="190" name="Rettangolo arrotondato 66"/>
          <p:cNvSpPr/>
          <p:nvPr/>
        </p:nvSpPr>
        <p:spPr bwMode="auto">
          <a:xfrm>
            <a:off x="6183713" y="222492"/>
            <a:ext cx="2081082" cy="202676"/>
          </a:xfrm>
          <a:prstGeom prst="roundRect">
            <a:avLst/>
          </a:prstGeom>
          <a:solidFill>
            <a:srgbClr val="9BBB59">
              <a:lumMod val="20000"/>
              <a:lumOff val="80000"/>
            </a:srgbClr>
          </a:solidFill>
          <a:ln w="19050" cap="flat" cmpd="sng" algn="ctr">
            <a:solidFill>
              <a:srgbClr val="00B050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lIns="0" tIns="0" rIns="0" bIns="0" anchor="ctr" anchorCtr="1"/>
          <a:lstStyle/>
          <a:p>
            <a:pPr defTabSz="786956">
              <a:defRPr/>
            </a:pPr>
            <a:r>
              <a:rPr lang="en-GB" sz="700" kern="0" dirty="0">
                <a:solidFill>
                  <a:srgbClr val="1F497D">
                    <a:lumMod val="50000"/>
                  </a:srgbClr>
                </a:solidFill>
              </a:rPr>
              <a:t>Development results  </a:t>
            </a:r>
          </a:p>
        </p:txBody>
      </p:sp>
    </p:spTree>
    <p:extLst>
      <p:ext uri="{BB962C8B-B14F-4D97-AF65-F5344CB8AC3E}">
        <p14:creationId xmlns:p14="http://schemas.microsoft.com/office/powerpoint/2010/main" val="37803060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3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3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3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3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1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1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1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1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1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1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1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1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1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1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8" dur="500"/>
                                        <p:tgtEl>
                                          <p:spTgt spid="1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1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9" dur="500"/>
                                        <p:tgtEl>
                                          <p:spTgt spid="1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500"/>
                                        <p:tgtEl>
                                          <p:spTgt spid="1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5" dur="500"/>
                                        <p:tgtEl>
                                          <p:spTgt spid="1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6" fill="hold">
                      <p:stCondLst>
                        <p:cond delay="indefinite"/>
                      </p:stCondLst>
                      <p:childTnLst>
                        <p:par>
                          <p:cTn id="107" fill="hold">
                            <p:stCondLst>
                              <p:cond delay="0"/>
                            </p:stCondLst>
                            <p:childTnLst>
                              <p:par>
                                <p:cTn id="10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1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1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1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1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4" dur="500"/>
                                        <p:tgtEl>
                                          <p:spTgt spid="15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500"/>
                                        <p:tgtEl>
                                          <p:spTgt spid="15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0" dur="500"/>
                                        <p:tgtEl>
                                          <p:spTgt spid="15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3" dur="500"/>
                                        <p:tgtEl>
                                          <p:spTgt spid="15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6" dur="500"/>
                                        <p:tgtEl>
                                          <p:spTgt spid="15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9" dur="500"/>
                                        <p:tgtEl>
                                          <p:spTgt spid="15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500"/>
                                        <p:tgtEl>
                                          <p:spTgt spid="15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5" dur="500"/>
                                        <p:tgtEl>
                                          <p:spTgt spid="15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500"/>
                                        <p:tgtEl>
                                          <p:spTgt spid="15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1" dur="500"/>
                                        <p:tgtEl>
                                          <p:spTgt spid="15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4" dur="500"/>
                                        <p:tgtEl>
                                          <p:spTgt spid="15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7" dur="500"/>
                                        <p:tgtEl>
                                          <p:spTgt spid="15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9" grpId="0" animBg="1"/>
      <p:bldP spid="160" grpId="0" animBg="1"/>
      <p:bldP spid="161" grpId="0" animBg="1"/>
      <p:bldP spid="162" grpId="0" animBg="1"/>
      <p:bldP spid="163" grpId="0" animBg="1"/>
      <p:bldP spid="164" grpId="0" animBg="1"/>
      <p:bldP spid="165" grpId="0" animBg="1"/>
      <p:bldP spid="166" grpId="0" animBg="1"/>
      <p:bldP spid="167" grpId="0" animBg="1"/>
      <p:bldP spid="168" grpId="0" animBg="1"/>
      <p:bldP spid="169" grpId="0" animBg="1"/>
      <p:bldP spid="170" grpId="0" animBg="1"/>
      <p:bldP spid="171" grpId="0" animBg="1"/>
      <p:bldP spid="172" grpId="0" animBg="1"/>
      <p:bldP spid="173" grpId="0" animBg="1"/>
      <p:bldP spid="175" grpId="0" animBg="1"/>
      <p:bldP spid="178" grpId="0" animBg="1"/>
      <p:bldP spid="179" grpId="0" animBg="1"/>
      <p:bldP spid="183" grpId="0" animBg="1"/>
      <p:bldP spid="184" grpId="0" animBg="1"/>
      <p:bldP spid="185" grpId="0" animBg="1"/>
      <p:bldP spid="186" grpId="0" animBg="1"/>
      <p:bldP spid="187" grpId="0" animBg="1"/>
      <p:bldP spid="188" grpId="0" animBg="1"/>
      <p:bldP spid="189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512" y="2780928"/>
            <a:ext cx="8640960" cy="990600"/>
          </a:xfrm>
        </p:spPr>
        <p:txBody>
          <a:bodyPr>
            <a:noAutofit/>
          </a:bodyPr>
          <a:lstStyle/>
          <a:p>
            <a:pPr algn="ctr"/>
            <a:r>
              <a:rPr lang="en-GB" sz="2800" b="1" dirty="0" smtClean="0">
                <a:solidFill>
                  <a:schemeClr val="tx2">
                    <a:lumMod val="75000"/>
                  </a:schemeClr>
                </a:solidFill>
              </a:rPr>
              <a:t>Identifying the EQs</a:t>
            </a:r>
            <a:endParaRPr lang="en-GB" sz="2800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fld id="{77CE807C-7646-4C32-A46C-C42A4488FEB5}" type="slidenum">
              <a:rPr lang="fr-FR" smtClean="0"/>
              <a:pPr/>
              <a:t>8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501000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Picture 3"/>
          <p:cNvPicPr>
            <a:picLocks noChangeAspect="1" noChangeArrowheads="1"/>
          </p:cNvPicPr>
          <p:nvPr/>
        </p:nvPicPr>
        <p:blipFill>
          <a:blip r:embed="rId3" cstate="print">
            <a:duotone>
              <a:schemeClr val="bg2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9362" y="69545"/>
            <a:ext cx="9159293" cy="686097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1" name="Ovale 3"/>
          <p:cNvSpPr/>
          <p:nvPr/>
        </p:nvSpPr>
        <p:spPr>
          <a:xfrm>
            <a:off x="1797223" y="320957"/>
            <a:ext cx="2522524" cy="3120226"/>
          </a:xfrm>
          <a:prstGeom prst="ellipse">
            <a:avLst/>
          </a:prstGeom>
          <a:solidFill>
            <a:schemeClr val="accent1">
              <a:alpha val="19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2454" tIns="32454" rIns="32454" bIns="32454" rtlCol="0" anchor="ctr">
            <a:normAutofit/>
          </a:bodyPr>
          <a:lstStyle/>
          <a:p>
            <a:pPr algn="ctr"/>
            <a:r>
              <a:rPr lang="en-GB" dirty="0">
                <a:solidFill>
                  <a:schemeClr val="tx2">
                    <a:lumMod val="50000"/>
                  </a:schemeClr>
                </a:solidFill>
              </a:rPr>
              <a:t>EQ 2:</a:t>
            </a:r>
          </a:p>
          <a:p>
            <a:pPr algn="ctr"/>
            <a:r>
              <a:rPr lang="en-GB" dirty="0">
                <a:solidFill>
                  <a:schemeClr val="tx2">
                    <a:lumMod val="50000"/>
                  </a:schemeClr>
                </a:solidFill>
              </a:rPr>
              <a:t>Policy Dialogue, TA and H&amp;A</a:t>
            </a:r>
          </a:p>
        </p:txBody>
      </p:sp>
      <p:sp>
        <p:nvSpPr>
          <p:cNvPr id="80" name="Ovale 1"/>
          <p:cNvSpPr/>
          <p:nvPr/>
        </p:nvSpPr>
        <p:spPr>
          <a:xfrm>
            <a:off x="118989" y="591221"/>
            <a:ext cx="2018019" cy="6080954"/>
          </a:xfrm>
          <a:prstGeom prst="ellipse">
            <a:avLst/>
          </a:prstGeom>
          <a:solidFill>
            <a:schemeClr val="accent1">
              <a:alpha val="19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2454" tIns="32454" rIns="32454" bIns="32454" rtlCol="0" anchor="ctr">
            <a:normAutofit/>
          </a:bodyPr>
          <a:lstStyle/>
          <a:p>
            <a:pPr algn="ctr"/>
            <a:r>
              <a:rPr lang="en-GB" dirty="0">
                <a:solidFill>
                  <a:schemeClr val="tx2">
                    <a:lumMod val="50000"/>
                  </a:schemeClr>
                </a:solidFill>
              </a:rPr>
              <a:t>EQ 1:</a:t>
            </a:r>
          </a:p>
          <a:p>
            <a:pPr algn="ctr"/>
            <a:r>
              <a:rPr lang="en-GB" dirty="0">
                <a:solidFill>
                  <a:schemeClr val="tx2">
                    <a:lumMod val="50000"/>
                  </a:schemeClr>
                </a:solidFill>
              </a:rPr>
              <a:t>Relevance / design</a:t>
            </a:r>
          </a:p>
        </p:txBody>
      </p:sp>
      <p:sp>
        <p:nvSpPr>
          <p:cNvPr id="87" name="Ovale 8"/>
          <p:cNvSpPr/>
          <p:nvPr/>
        </p:nvSpPr>
        <p:spPr>
          <a:xfrm>
            <a:off x="3856134" y="511473"/>
            <a:ext cx="2882185" cy="1431072"/>
          </a:xfrm>
          <a:prstGeom prst="ellipse">
            <a:avLst/>
          </a:prstGeom>
          <a:solidFill>
            <a:schemeClr val="accent1">
              <a:alpha val="19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2454" tIns="32454" rIns="32454" bIns="32454" rtlCol="0" anchor="ctr">
            <a:normAutofit fontScale="92500" lnSpcReduction="10000"/>
          </a:bodyPr>
          <a:lstStyle/>
          <a:p>
            <a:pPr algn="ctr"/>
            <a:r>
              <a:rPr lang="en-GB" dirty="0">
                <a:solidFill>
                  <a:schemeClr val="tx2">
                    <a:lumMod val="50000"/>
                  </a:schemeClr>
                </a:solidFill>
              </a:rPr>
              <a:t>EQ 4:</a:t>
            </a:r>
          </a:p>
          <a:p>
            <a:pPr algn="ctr"/>
            <a:r>
              <a:rPr lang="en-GB" dirty="0">
                <a:solidFill>
                  <a:schemeClr val="tx2">
                    <a:lumMod val="50000"/>
                  </a:schemeClr>
                </a:solidFill>
              </a:rPr>
              <a:t>Public Spending / Budget </a:t>
            </a:r>
            <a:r>
              <a:rPr lang="en-GB" dirty="0" smtClean="0">
                <a:solidFill>
                  <a:schemeClr val="tx2">
                    <a:lumMod val="50000"/>
                  </a:schemeClr>
                </a:solidFill>
              </a:rPr>
              <a:t>management</a:t>
            </a:r>
          </a:p>
          <a:p>
            <a:pPr algn="ctr"/>
            <a:endParaRPr lang="en-GB" sz="160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95" name="Ovale 15"/>
          <p:cNvSpPr/>
          <p:nvPr/>
        </p:nvSpPr>
        <p:spPr>
          <a:xfrm>
            <a:off x="6211640" y="861487"/>
            <a:ext cx="1954957" cy="4704985"/>
          </a:xfrm>
          <a:prstGeom prst="ellipse">
            <a:avLst/>
          </a:prstGeom>
          <a:solidFill>
            <a:schemeClr val="accent1">
              <a:alpha val="19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2454" tIns="32454" rIns="32454" bIns="32454" rtlCol="0" anchor="ctr">
            <a:normAutofit/>
          </a:bodyPr>
          <a:lstStyle/>
          <a:p>
            <a:pPr algn="ctr"/>
            <a:r>
              <a:rPr lang="en-GB" sz="1750" dirty="0" smtClean="0">
                <a:solidFill>
                  <a:schemeClr val="tx2">
                    <a:lumMod val="50000"/>
                  </a:schemeClr>
                </a:solidFill>
              </a:rPr>
              <a:t>EQ 6-7-8-9:</a:t>
            </a:r>
          </a:p>
          <a:p>
            <a:pPr algn="ctr"/>
            <a:r>
              <a:rPr lang="en-GB" sz="1750" dirty="0" smtClean="0">
                <a:solidFill>
                  <a:schemeClr val="tx2">
                    <a:lumMod val="50000"/>
                  </a:schemeClr>
                </a:solidFill>
              </a:rPr>
              <a:t>Achievement and determinants of the outcomes in the focal and other sectors</a:t>
            </a:r>
            <a:endParaRPr lang="en-GB" sz="175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86" name="Freccia in su 6"/>
          <p:cNvSpPr/>
          <p:nvPr/>
        </p:nvSpPr>
        <p:spPr>
          <a:xfrm>
            <a:off x="3101484" y="2685772"/>
            <a:ext cx="272317" cy="3445874"/>
          </a:xfrm>
          <a:prstGeom prst="upArrow">
            <a:avLst/>
          </a:prstGeom>
          <a:solidFill>
            <a:srgbClr val="FAB882"/>
          </a:solidFill>
          <a:ln>
            <a:solidFill>
              <a:srgbClr val="F7903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2433" tIns="41217" rIns="82433" bIns="41217" rtlCol="0" anchor="ctr"/>
          <a:lstStyle/>
          <a:p>
            <a:pPr algn="ctr"/>
            <a:endParaRPr lang="en-GB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97" name="Ovale 16"/>
          <p:cNvSpPr/>
          <p:nvPr/>
        </p:nvSpPr>
        <p:spPr>
          <a:xfrm>
            <a:off x="7788219" y="929052"/>
            <a:ext cx="1417084" cy="4704985"/>
          </a:xfrm>
          <a:prstGeom prst="ellipse">
            <a:avLst/>
          </a:prstGeom>
          <a:solidFill>
            <a:schemeClr val="accent1">
              <a:alpha val="19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32454" rIns="0" bIns="32454" rtlCol="0" anchor="ctr">
            <a:normAutofit/>
          </a:bodyPr>
          <a:lstStyle/>
          <a:p>
            <a:pPr algn="ctr"/>
            <a:r>
              <a:rPr lang="en-GB" dirty="0">
                <a:solidFill>
                  <a:schemeClr val="tx2">
                    <a:lumMod val="50000"/>
                  </a:schemeClr>
                </a:solidFill>
              </a:rPr>
              <a:t>EQ 10:</a:t>
            </a:r>
          </a:p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</a:rPr>
              <a:t>Sustainability</a:t>
            </a:r>
          </a:p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</a:rPr>
              <a:t>of the</a:t>
            </a:r>
          </a:p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</a:rPr>
              <a:t>achievements</a:t>
            </a:r>
          </a:p>
        </p:txBody>
      </p:sp>
      <p:sp>
        <p:nvSpPr>
          <p:cNvPr id="83" name="Ovale 5"/>
          <p:cNvSpPr/>
          <p:nvPr/>
        </p:nvSpPr>
        <p:spPr>
          <a:xfrm>
            <a:off x="1953090" y="3226302"/>
            <a:ext cx="2316225" cy="1554021"/>
          </a:xfrm>
          <a:prstGeom prst="ellipse">
            <a:avLst/>
          </a:prstGeom>
          <a:solidFill>
            <a:schemeClr val="accent1">
              <a:alpha val="19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2454" tIns="32454" rIns="32454" bIns="32454" rtlCol="0" anchor="ctr">
            <a:normAutofit/>
          </a:bodyPr>
          <a:lstStyle/>
          <a:p>
            <a:pPr algn="ctr"/>
            <a:r>
              <a:rPr lang="en-GB" dirty="0">
                <a:solidFill>
                  <a:schemeClr val="tx2">
                    <a:lumMod val="50000"/>
                  </a:schemeClr>
                </a:solidFill>
              </a:rPr>
              <a:t>EQ 3: </a:t>
            </a:r>
            <a:r>
              <a:rPr lang="en-GB" dirty="0" smtClean="0">
                <a:solidFill>
                  <a:schemeClr val="tx2">
                    <a:lumMod val="50000"/>
                  </a:schemeClr>
                </a:solidFill>
              </a:rPr>
              <a:t>Financial </a:t>
            </a:r>
            <a:r>
              <a:rPr lang="en-GB" dirty="0">
                <a:solidFill>
                  <a:schemeClr val="tx2">
                    <a:lumMod val="50000"/>
                  </a:schemeClr>
                </a:solidFill>
              </a:rPr>
              <a:t>inputs</a:t>
            </a:r>
          </a:p>
        </p:txBody>
      </p:sp>
      <p:sp>
        <p:nvSpPr>
          <p:cNvPr id="89" name="Ovale 10"/>
          <p:cNvSpPr/>
          <p:nvPr/>
        </p:nvSpPr>
        <p:spPr>
          <a:xfrm>
            <a:off x="4310750" y="6020966"/>
            <a:ext cx="4666670" cy="827387"/>
          </a:xfrm>
          <a:prstGeom prst="ellipse">
            <a:avLst/>
          </a:prstGeom>
          <a:solidFill>
            <a:srgbClr val="FAB882">
              <a:alpha val="60000"/>
            </a:srgbClr>
          </a:solidFill>
          <a:ln>
            <a:solidFill>
              <a:srgbClr val="F7903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2433" tIns="41217" rIns="82433" bIns="41217" rtlCol="0" anchor="ctr">
            <a:normAutofit/>
          </a:bodyPr>
          <a:lstStyle/>
          <a:p>
            <a:pPr algn="ctr"/>
            <a:r>
              <a:rPr lang="en-GB" dirty="0" smtClean="0">
                <a:solidFill>
                  <a:schemeClr val="tx2">
                    <a:lumMod val="50000"/>
                  </a:schemeClr>
                </a:solidFill>
              </a:rPr>
              <a:t>Other factors</a:t>
            </a:r>
            <a:endParaRPr lang="en-GB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92" name="Freccia in su 12"/>
          <p:cNvSpPr/>
          <p:nvPr/>
        </p:nvSpPr>
        <p:spPr>
          <a:xfrm>
            <a:off x="5517946" y="1517952"/>
            <a:ext cx="272317" cy="4898546"/>
          </a:xfrm>
          <a:prstGeom prst="upArrow">
            <a:avLst/>
          </a:prstGeom>
          <a:solidFill>
            <a:srgbClr val="FAB882"/>
          </a:solidFill>
          <a:ln>
            <a:solidFill>
              <a:srgbClr val="F7903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2433" tIns="41217" rIns="82433" bIns="41217" rtlCol="0" anchor="ctr"/>
          <a:lstStyle/>
          <a:p>
            <a:pPr algn="ctr"/>
            <a:endParaRPr lang="en-GB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88" name="Ovale 9"/>
          <p:cNvSpPr/>
          <p:nvPr/>
        </p:nvSpPr>
        <p:spPr>
          <a:xfrm>
            <a:off x="3859523" y="1881070"/>
            <a:ext cx="2882185" cy="4250577"/>
          </a:xfrm>
          <a:prstGeom prst="ellipse">
            <a:avLst/>
          </a:prstGeom>
          <a:solidFill>
            <a:schemeClr val="accent1">
              <a:alpha val="19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2454" tIns="32454" rIns="32454" bIns="32454" rtlCol="0" anchor="ctr">
            <a:normAutofit/>
          </a:bodyPr>
          <a:lstStyle/>
          <a:p>
            <a:pPr algn="ctr"/>
            <a:r>
              <a:rPr lang="en-GB" dirty="0">
                <a:solidFill>
                  <a:schemeClr val="tx2">
                    <a:lumMod val="50000"/>
                  </a:schemeClr>
                </a:solidFill>
              </a:rPr>
              <a:t>EQ 5:</a:t>
            </a:r>
          </a:p>
          <a:p>
            <a:pPr algn="ctr"/>
            <a:r>
              <a:rPr lang="en-GB" dirty="0">
                <a:solidFill>
                  <a:schemeClr val="tx2">
                    <a:lumMod val="50000"/>
                  </a:schemeClr>
                </a:solidFill>
              </a:rPr>
              <a:t>Policy formulation &amp; implementation processes</a:t>
            </a:r>
          </a:p>
        </p:txBody>
      </p:sp>
      <p:sp>
        <p:nvSpPr>
          <p:cNvPr id="84" name="Freccia in su 2"/>
          <p:cNvSpPr/>
          <p:nvPr/>
        </p:nvSpPr>
        <p:spPr>
          <a:xfrm>
            <a:off x="2806233" y="4442492"/>
            <a:ext cx="295251" cy="1689154"/>
          </a:xfrm>
          <a:prstGeom prst="upArrow">
            <a:avLst/>
          </a:prstGeom>
          <a:solidFill>
            <a:srgbClr val="FAB882"/>
          </a:solidFill>
          <a:ln>
            <a:solidFill>
              <a:srgbClr val="F7903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2433" tIns="41217" rIns="82433" bIns="41217" rtlCol="0" anchor="ctr"/>
          <a:lstStyle/>
          <a:p>
            <a:pPr algn="ctr"/>
            <a:endParaRPr lang="en-GB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90" name="Freccia in su 11"/>
          <p:cNvSpPr/>
          <p:nvPr/>
        </p:nvSpPr>
        <p:spPr>
          <a:xfrm>
            <a:off x="5222695" y="4423296"/>
            <a:ext cx="295251" cy="1993201"/>
          </a:xfrm>
          <a:prstGeom prst="upArrow">
            <a:avLst/>
          </a:prstGeom>
          <a:solidFill>
            <a:srgbClr val="FAB882"/>
          </a:solidFill>
          <a:ln>
            <a:solidFill>
              <a:srgbClr val="F7903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2433" tIns="41217" rIns="82433" bIns="41217" rtlCol="0" anchor="ctr"/>
          <a:lstStyle/>
          <a:p>
            <a:pPr algn="ctr"/>
            <a:endParaRPr lang="en-GB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82" name="Ovale 4"/>
          <p:cNvSpPr/>
          <p:nvPr/>
        </p:nvSpPr>
        <p:spPr>
          <a:xfrm>
            <a:off x="1619965" y="4780323"/>
            <a:ext cx="2946042" cy="2008524"/>
          </a:xfrm>
          <a:prstGeom prst="ellipse">
            <a:avLst/>
          </a:prstGeom>
          <a:solidFill>
            <a:srgbClr val="FAB882">
              <a:alpha val="60000"/>
            </a:srgbClr>
          </a:solidFill>
          <a:ln>
            <a:solidFill>
              <a:srgbClr val="F7903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2433" tIns="41217" rIns="82433" bIns="41217" rtlCol="0" anchor="ctr">
            <a:normAutofit/>
          </a:bodyPr>
          <a:lstStyle/>
          <a:p>
            <a:pPr algn="ctr"/>
            <a:r>
              <a:rPr lang="en-GB" dirty="0" smtClean="0">
                <a:solidFill>
                  <a:schemeClr val="tx2">
                    <a:lumMod val="50000"/>
                  </a:schemeClr>
                </a:solidFill>
              </a:rPr>
              <a:t>Other factors</a:t>
            </a:r>
            <a:endParaRPr lang="en-GB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93" name="Freccia in su 13"/>
          <p:cNvSpPr/>
          <p:nvPr/>
        </p:nvSpPr>
        <p:spPr>
          <a:xfrm>
            <a:off x="7041493" y="4404016"/>
            <a:ext cx="295251" cy="1959418"/>
          </a:xfrm>
          <a:prstGeom prst="upArrow">
            <a:avLst/>
          </a:prstGeom>
          <a:solidFill>
            <a:srgbClr val="FAB882"/>
          </a:solidFill>
          <a:ln>
            <a:solidFill>
              <a:srgbClr val="F7903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2433" tIns="41217" rIns="82433" bIns="41217" rtlCol="0" anchor="ctr"/>
          <a:lstStyle/>
          <a:p>
            <a:pPr algn="ctr"/>
            <a:endParaRPr lang="en-GB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94" name="Freccia in su 14"/>
          <p:cNvSpPr/>
          <p:nvPr/>
        </p:nvSpPr>
        <p:spPr>
          <a:xfrm>
            <a:off x="8461848" y="4404016"/>
            <a:ext cx="272317" cy="1891852"/>
          </a:xfrm>
          <a:prstGeom prst="upArrow">
            <a:avLst/>
          </a:prstGeom>
          <a:solidFill>
            <a:srgbClr val="FAB882"/>
          </a:solidFill>
          <a:ln>
            <a:solidFill>
              <a:srgbClr val="F7903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2433" tIns="41217" rIns="82433" bIns="41217" rtlCol="0" anchor="ctr"/>
          <a:lstStyle/>
          <a:p>
            <a:pPr algn="ctr"/>
            <a:endParaRPr lang="en-GB">
              <a:solidFill>
                <a:schemeClr val="tx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660641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" grpId="0" animBg="1"/>
      <p:bldP spid="80" grpId="0" animBg="1"/>
      <p:bldP spid="87" grpId="0" animBg="1"/>
      <p:bldP spid="95" grpId="0" animBg="1"/>
      <p:bldP spid="86" grpId="0" animBg="1"/>
      <p:bldP spid="97" grpId="0" animBg="1"/>
      <p:bldP spid="83" grpId="0" animBg="1"/>
      <p:bldP spid="89" grpId="0" animBg="1"/>
      <p:bldP spid="92" grpId="0" animBg="1"/>
      <p:bldP spid="88" grpId="0" animBg="1"/>
      <p:bldP spid="84" grpId="0" animBg="1"/>
      <p:bldP spid="90" grpId="0" animBg="1"/>
      <p:bldP spid="82" grpId="0" animBg="1"/>
      <p:bldP spid="93" grpId="0" animBg="1"/>
      <p:bldP spid="94" grpId="0" animBg="1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hiaro">
  <a:themeElements>
    <a:clrScheme name="Chiaro">
      <a:dk1>
        <a:srgbClr val="292934"/>
      </a:dk1>
      <a:lt1>
        <a:srgbClr val="FFFFFF"/>
      </a:lt1>
      <a:dk2>
        <a:srgbClr val="D2533C"/>
      </a:dk2>
      <a:lt2>
        <a:srgbClr val="F3F2DC"/>
      </a:lt2>
      <a:accent1>
        <a:srgbClr val="93A299"/>
      </a:accent1>
      <a:accent2>
        <a:srgbClr val="AD8F67"/>
      </a:accent2>
      <a:accent3>
        <a:srgbClr val="726056"/>
      </a:accent3>
      <a:accent4>
        <a:srgbClr val="4C5A6A"/>
      </a:accent4>
      <a:accent5>
        <a:srgbClr val="808DA0"/>
      </a:accent5>
      <a:accent6>
        <a:srgbClr val="79463D"/>
      </a:accent6>
      <a:hlink>
        <a:srgbClr val="0000FF"/>
      </a:hlink>
      <a:folHlink>
        <a:srgbClr val="800080"/>
      </a:folHlink>
    </a:clrScheme>
    <a:fontScheme name="Office classico 2">
      <a:maj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hiar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86000"/>
                <a:satMod val="140000"/>
              </a:schemeClr>
            </a:gs>
            <a:gs pos="45000">
              <a:schemeClr val="phClr">
                <a:tint val="48000"/>
                <a:satMod val="150000"/>
              </a:schemeClr>
            </a:gs>
            <a:gs pos="100000">
              <a:schemeClr val="phClr">
                <a:tint val="28000"/>
                <a:satMod val="16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70000"/>
                <a:satMod val="150000"/>
              </a:schemeClr>
            </a:gs>
            <a:gs pos="34000">
              <a:schemeClr val="phClr">
                <a:shade val="70000"/>
                <a:satMod val="140000"/>
              </a:schemeClr>
            </a:gs>
            <a:gs pos="70000">
              <a:schemeClr val="phClr">
                <a:tint val="100000"/>
                <a:shade val="90000"/>
                <a:satMod val="140000"/>
              </a:schemeClr>
            </a:gs>
            <a:gs pos="100000">
              <a:schemeClr val="phClr">
                <a:tint val="100000"/>
                <a:shade val="100000"/>
                <a:sat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6425" cap="flat" cmpd="sng" algn="ctr">
          <a:solidFill>
            <a:schemeClr val="phClr"/>
          </a:solidFill>
          <a:prstDash val="solid"/>
        </a:ln>
        <a:ln w="444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hade val="3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atMod val="180000"/>
              </a:schemeClr>
            </a:gs>
            <a:gs pos="40000">
              <a:schemeClr val="phClr">
                <a:tint val="95000"/>
                <a:shade val="85000"/>
                <a:satMod val="150000"/>
              </a:schemeClr>
            </a:gs>
            <a:gs pos="100000">
              <a:schemeClr val="phClr">
                <a:shade val="45000"/>
                <a:satMod val="2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55000"/>
              </a:schemeClr>
              <a:schemeClr val="phClr">
                <a:tint val="97000"/>
                <a:satMod val="95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Chiaro">
  <a:themeElements>
    <a:clrScheme name="Chiaro">
      <a:dk1>
        <a:srgbClr val="292934"/>
      </a:dk1>
      <a:lt1>
        <a:srgbClr val="FFFFFF"/>
      </a:lt1>
      <a:dk2>
        <a:srgbClr val="D2533C"/>
      </a:dk2>
      <a:lt2>
        <a:srgbClr val="F3F2DC"/>
      </a:lt2>
      <a:accent1>
        <a:srgbClr val="93A299"/>
      </a:accent1>
      <a:accent2>
        <a:srgbClr val="AD8F67"/>
      </a:accent2>
      <a:accent3>
        <a:srgbClr val="726056"/>
      </a:accent3>
      <a:accent4>
        <a:srgbClr val="4C5A6A"/>
      </a:accent4>
      <a:accent5>
        <a:srgbClr val="808DA0"/>
      </a:accent5>
      <a:accent6>
        <a:srgbClr val="79463D"/>
      </a:accent6>
      <a:hlink>
        <a:srgbClr val="0000FF"/>
      </a:hlink>
      <a:folHlink>
        <a:srgbClr val="800080"/>
      </a:folHlink>
    </a:clrScheme>
    <a:fontScheme name="Office classico 2">
      <a:maj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hiar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86000"/>
                <a:satMod val="140000"/>
              </a:schemeClr>
            </a:gs>
            <a:gs pos="45000">
              <a:schemeClr val="phClr">
                <a:tint val="48000"/>
                <a:satMod val="150000"/>
              </a:schemeClr>
            </a:gs>
            <a:gs pos="100000">
              <a:schemeClr val="phClr">
                <a:tint val="28000"/>
                <a:satMod val="16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70000"/>
                <a:satMod val="150000"/>
              </a:schemeClr>
            </a:gs>
            <a:gs pos="34000">
              <a:schemeClr val="phClr">
                <a:shade val="70000"/>
                <a:satMod val="140000"/>
              </a:schemeClr>
            </a:gs>
            <a:gs pos="70000">
              <a:schemeClr val="phClr">
                <a:tint val="100000"/>
                <a:shade val="90000"/>
                <a:satMod val="140000"/>
              </a:schemeClr>
            </a:gs>
            <a:gs pos="100000">
              <a:schemeClr val="phClr">
                <a:tint val="100000"/>
                <a:shade val="100000"/>
                <a:sat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6425" cap="flat" cmpd="sng" algn="ctr">
          <a:solidFill>
            <a:schemeClr val="phClr"/>
          </a:solidFill>
          <a:prstDash val="solid"/>
        </a:ln>
        <a:ln w="444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hade val="3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atMod val="180000"/>
              </a:schemeClr>
            </a:gs>
            <a:gs pos="40000">
              <a:schemeClr val="phClr">
                <a:tint val="95000"/>
                <a:shade val="85000"/>
                <a:satMod val="150000"/>
              </a:schemeClr>
            </a:gs>
            <a:gs pos="100000">
              <a:schemeClr val="phClr">
                <a:shade val="45000"/>
                <a:satMod val="2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55000"/>
              </a:schemeClr>
              <a:schemeClr val="phClr">
                <a:tint val="97000"/>
                <a:satMod val="95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Chiaro">
    <a:dk1>
      <a:srgbClr val="292934"/>
    </a:dk1>
    <a:lt1>
      <a:srgbClr val="FFFFFF"/>
    </a:lt1>
    <a:dk2>
      <a:srgbClr val="D2533C"/>
    </a:dk2>
    <a:lt2>
      <a:srgbClr val="F3F2DC"/>
    </a:lt2>
    <a:accent1>
      <a:srgbClr val="93A299"/>
    </a:accent1>
    <a:accent2>
      <a:srgbClr val="AD8F67"/>
    </a:accent2>
    <a:accent3>
      <a:srgbClr val="726056"/>
    </a:accent3>
    <a:accent4>
      <a:srgbClr val="4C5A6A"/>
    </a:accent4>
    <a:accent5>
      <a:srgbClr val="808DA0"/>
    </a:accent5>
    <a:accent6>
      <a:srgbClr val="79463D"/>
    </a:accent6>
    <a:hlink>
      <a:srgbClr val="0000FF"/>
    </a:hlink>
    <a:folHlink>
      <a:srgbClr val="800080"/>
    </a:folHlink>
  </a:clrScheme>
</a:themeOverride>
</file>

<file path=ppt/theme/themeOverride2.xml><?xml version="1.0" encoding="utf-8"?>
<a:themeOverride xmlns:a="http://schemas.openxmlformats.org/drawingml/2006/main">
  <a:clrScheme name="Chiaro">
    <a:dk1>
      <a:srgbClr val="292934"/>
    </a:dk1>
    <a:lt1>
      <a:srgbClr val="FFFFFF"/>
    </a:lt1>
    <a:dk2>
      <a:srgbClr val="D2533C"/>
    </a:dk2>
    <a:lt2>
      <a:srgbClr val="F3F2DC"/>
    </a:lt2>
    <a:accent1>
      <a:srgbClr val="93A299"/>
    </a:accent1>
    <a:accent2>
      <a:srgbClr val="AD8F67"/>
    </a:accent2>
    <a:accent3>
      <a:srgbClr val="726056"/>
    </a:accent3>
    <a:accent4>
      <a:srgbClr val="4C5A6A"/>
    </a:accent4>
    <a:accent5>
      <a:srgbClr val="808DA0"/>
    </a:accent5>
    <a:accent6>
      <a:srgbClr val="79463D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4800</TotalTime>
  <Words>2367</Words>
  <Application>Microsoft Office PowerPoint</Application>
  <PresentationFormat>On-screen Show (4:3)</PresentationFormat>
  <Paragraphs>409</Paragraphs>
  <Slides>23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23</vt:i4>
      </vt:variant>
    </vt:vector>
  </HeadingPairs>
  <TitlesOfParts>
    <vt:vector size="25" baseType="lpstr">
      <vt:lpstr>Chiaro</vt:lpstr>
      <vt:lpstr>1_Chiaro</vt:lpstr>
      <vt:lpstr>  </vt:lpstr>
      <vt:lpstr>Focus of the presentation</vt:lpstr>
      <vt:lpstr>Mixing two evaluation methods in 3 STEP approach</vt:lpstr>
      <vt:lpstr>PowerPoint Presentation</vt:lpstr>
      <vt:lpstr>EVALUATION PROCESS</vt:lpstr>
      <vt:lpstr>Fixing the Intervention Logic (global and sectoral)</vt:lpstr>
      <vt:lpstr>PowerPoint Presentation</vt:lpstr>
      <vt:lpstr>Identifying the EQs</vt:lpstr>
      <vt:lpstr>PowerPoint Presentation</vt:lpstr>
      <vt:lpstr>Typical EQs for Step 1</vt:lpstr>
      <vt:lpstr>Typical EQs for Step 2</vt:lpstr>
      <vt:lpstr>Contribution Analysis</vt:lpstr>
      <vt:lpstr>EVIDENCE: Fact finding - Correlation and Validation of the Contribution, in Step 1</vt:lpstr>
      <vt:lpstr>How to find what for Step 1: examples</vt:lpstr>
      <vt:lpstr>Evidence of BS contribution: examples (1/2)</vt:lpstr>
      <vt:lpstr>Evidence of BS contribution: examples (2/2)</vt:lpstr>
      <vt:lpstr>Policy Impact (causality) Analysis</vt:lpstr>
      <vt:lpstr>Outcome assessment</vt:lpstr>
      <vt:lpstr>Causality analyses for Step 2 (types)</vt:lpstr>
      <vt:lpstr>Causality analyses for Step 2 (examples)</vt:lpstr>
      <vt:lpstr>Causality analyses for Step 2 (other types)</vt:lpstr>
      <vt:lpstr>Combination of STEP 1 and 2 results in STEP 3 Theoretical possibilities</vt:lpstr>
      <vt:lpstr>Analysis of the Transitive Relations between BS and development outcomes in STEP 3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Vincenzo Caputo</dc:creator>
  <cp:lastModifiedBy>LOVASZ Juergen (DEVCO)</cp:lastModifiedBy>
  <cp:revision>421</cp:revision>
  <dcterms:created xsi:type="dcterms:W3CDTF">2010-07-02T04:39:04Z</dcterms:created>
  <dcterms:modified xsi:type="dcterms:W3CDTF">2014-07-03T09:43:43Z</dcterms:modified>
</cp:coreProperties>
</file>

<file path=docProps/thumbnail.jpeg>
</file>