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302" r:id="rId2"/>
    <p:sldId id="300" r:id="rId3"/>
    <p:sldId id="304" r:id="rId4"/>
    <p:sldId id="305" r:id="rId5"/>
    <p:sldId id="298" r:id="rId6"/>
    <p:sldId id="303" r:id="rId7"/>
  </p:sldIdLst>
  <p:sldSz cx="9144000" cy="6858000" type="screen4x3"/>
  <p:notesSz cx="6797675" cy="9926638"/>
  <p:defaultTextStyle>
    <a:defPPr>
      <a:defRPr lang="en-GB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anose="020B0604030504040204" pitchFamily="34" charset="0"/>
        <a:ea typeface="MS PGothic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anose="020B0604030504040204" pitchFamily="34" charset="0"/>
        <a:ea typeface="MS PGothic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anose="020B0604030504040204" pitchFamily="34" charset="0"/>
        <a:ea typeface="MS PGothic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anose="020B0604030504040204" pitchFamily="34" charset="0"/>
        <a:ea typeface="MS PGothic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anose="020B0604030504040204" pitchFamily="34" charset="0"/>
        <a:ea typeface="MS PGothic" panose="020B0600070205080204" pitchFamily="34" charset="-128"/>
        <a:cs typeface="+mn-cs"/>
      </a:defRPr>
    </a:lvl5pPr>
    <a:lvl6pPr marL="2286000" algn="l" defTabSz="914400" rtl="0" eaLnBrk="1" latinLnBrk="0" hangingPunct="1">
      <a:defRPr sz="1200" kern="1200">
        <a:solidFill>
          <a:srgbClr val="0F5494"/>
        </a:solidFill>
        <a:latin typeface="Verdana" panose="020B0604030504040204" pitchFamily="34" charset="0"/>
        <a:ea typeface="MS PGothic" panose="020B0600070205080204" pitchFamily="34" charset="-128"/>
        <a:cs typeface="+mn-cs"/>
      </a:defRPr>
    </a:lvl6pPr>
    <a:lvl7pPr marL="2743200" algn="l" defTabSz="914400" rtl="0" eaLnBrk="1" latinLnBrk="0" hangingPunct="1">
      <a:defRPr sz="1200" kern="1200">
        <a:solidFill>
          <a:srgbClr val="0F5494"/>
        </a:solidFill>
        <a:latin typeface="Verdana" panose="020B0604030504040204" pitchFamily="34" charset="0"/>
        <a:ea typeface="MS PGothic" panose="020B0600070205080204" pitchFamily="34" charset="-128"/>
        <a:cs typeface="+mn-cs"/>
      </a:defRPr>
    </a:lvl7pPr>
    <a:lvl8pPr marL="3200400" algn="l" defTabSz="914400" rtl="0" eaLnBrk="1" latinLnBrk="0" hangingPunct="1">
      <a:defRPr sz="1200" kern="1200">
        <a:solidFill>
          <a:srgbClr val="0F5494"/>
        </a:solidFill>
        <a:latin typeface="Verdana" panose="020B0604030504040204" pitchFamily="34" charset="0"/>
        <a:ea typeface="MS PGothic" panose="020B0600070205080204" pitchFamily="34" charset="-128"/>
        <a:cs typeface="+mn-cs"/>
      </a:defRPr>
    </a:lvl8pPr>
    <a:lvl9pPr marL="3657600" algn="l" defTabSz="914400" rtl="0" eaLnBrk="1" latinLnBrk="0" hangingPunct="1">
      <a:defRPr sz="1200" kern="1200">
        <a:solidFill>
          <a:srgbClr val="0F5494"/>
        </a:solidFill>
        <a:latin typeface="Verdana" panose="020B0604030504040204" pitchFamily="34" charset="0"/>
        <a:ea typeface="MS PGothic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Pierre" initials="P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166CF"/>
    <a:srgbClr val="0F5494"/>
    <a:srgbClr val="FFD624"/>
    <a:srgbClr val="3E6FD2"/>
    <a:srgbClr val="2D5EC1"/>
    <a:srgbClr val="BDDEFF"/>
    <a:srgbClr val="99CCFF"/>
    <a:srgbClr val="8080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1085" y="3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B2B4E433-C10F-4E9D-9646-A9714804252D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428335177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1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4113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/>
              <a:t>Click to edit Master text styles</a:t>
            </a:r>
          </a:p>
          <a:p>
            <a:pPr lvl="1"/>
            <a:r>
              <a:rPr lang="en-GB" noProof="0"/>
              <a:t>Second level</a:t>
            </a:r>
          </a:p>
          <a:p>
            <a:pPr lvl="2"/>
            <a:r>
              <a:rPr lang="en-GB" noProof="0"/>
              <a:t>Third level</a:t>
            </a:r>
          </a:p>
          <a:p>
            <a:pPr lvl="3"/>
            <a:r>
              <a:rPr lang="en-GB" noProof="0"/>
              <a:t>Fourth level</a:t>
            </a:r>
          </a:p>
          <a:p>
            <a:pPr lvl="4"/>
            <a:r>
              <a:rPr lang="en-GB" noProof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29B5A96D-DEB4-45AF-8F6E-83D162253333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127064669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MS PGothic" pitchFamily="34" charset="-128"/>
        <a:cs typeface="MS PGothic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MS PGothic" pitchFamily="34" charset="-128"/>
        <a:cs typeface="MS PGothic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MS PGothic" pitchFamily="34" charset="-128"/>
        <a:cs typeface="MS PGothic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MS PGothic" pitchFamily="34" charset="-128"/>
        <a:cs typeface="MS PGothic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MS PGothic" pitchFamily="34" charset="-128"/>
        <a:cs typeface="MS PGothic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7171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altLang="en-US">
              <a:latin typeface="Arial" panose="020B0604020202020204" pitchFamily="34" charset="0"/>
            </a:endParaRPr>
          </a:p>
        </p:txBody>
      </p:sp>
      <p:sp>
        <p:nvSpPr>
          <p:cNvPr id="7172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1pPr>
            <a:lvl2pPr marL="742950" indent="-28575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2pPr>
            <a:lvl3pPr marL="1143000" indent="-22860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3pPr>
            <a:lvl4pPr marL="1600200" indent="-22860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4pPr>
            <a:lvl5pPr marL="2057400" indent="-22860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9pPr>
          </a:lstStyle>
          <a:p>
            <a:fld id="{8AF01170-3BFE-4DE3-B654-0283366CF04D}" type="slidenum">
              <a:rPr lang="fr-BE" altLang="en-US" smtClean="0">
                <a:solidFill>
                  <a:schemeClr val="tx1"/>
                </a:solidFill>
                <a:latin typeface="Arial" panose="020B0604020202020204" pitchFamily="34" charset="0"/>
              </a:rPr>
              <a:pPr/>
              <a:t>1</a:t>
            </a:fld>
            <a:endParaRPr lang="fr-BE" altLang="en-US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7906690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0243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BE" altLang="fr-FR">
              <a:latin typeface="Arial" panose="020B0604020202020204" pitchFamily="34" charset="0"/>
            </a:endParaRPr>
          </a:p>
        </p:txBody>
      </p:sp>
      <p:sp>
        <p:nvSpPr>
          <p:cNvPr id="10244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1pPr>
            <a:lvl2pPr marL="742950" indent="-28575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2pPr>
            <a:lvl3pPr marL="1143000" indent="-22860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3pPr>
            <a:lvl4pPr marL="1600200" indent="-22860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4pPr>
            <a:lvl5pPr marL="2057400" indent="-22860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9pPr>
          </a:lstStyle>
          <a:p>
            <a:fld id="{D375C3F1-FCDA-43DB-ACB1-DE5867EDE769}" type="slidenum">
              <a:rPr lang="en-GB" altLang="fr-FR" smtClean="0">
                <a:solidFill>
                  <a:schemeClr val="tx1"/>
                </a:solidFill>
                <a:latin typeface="Arial" panose="020B0604020202020204" pitchFamily="34" charset="0"/>
              </a:rPr>
              <a:pPr/>
              <a:t>4</a:t>
            </a:fld>
            <a:endParaRPr lang="en-GB" altLang="fr-FR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7412866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291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BE" altLang="fr-FR">
              <a:latin typeface="Arial" panose="020B0604020202020204" pitchFamily="34" charset="0"/>
            </a:endParaRPr>
          </a:p>
        </p:txBody>
      </p:sp>
      <p:sp>
        <p:nvSpPr>
          <p:cNvPr id="12292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1pPr>
            <a:lvl2pPr marL="742950" indent="-28575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2pPr>
            <a:lvl3pPr marL="1143000" indent="-22860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3pPr>
            <a:lvl4pPr marL="1600200" indent="-22860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4pPr>
            <a:lvl5pPr marL="2057400" indent="-228600"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9pPr>
          </a:lstStyle>
          <a:p>
            <a:fld id="{096E95FF-B96E-4463-9550-48971185FAC7}" type="slidenum">
              <a:rPr lang="en-GB" altLang="fr-FR" smtClean="0">
                <a:solidFill>
                  <a:schemeClr val="tx1"/>
                </a:solidFill>
                <a:latin typeface="Arial" panose="020B0604020202020204" pitchFamily="34" charset="0"/>
              </a:rPr>
              <a:pPr/>
              <a:t>5</a:t>
            </a:fld>
            <a:endParaRPr lang="en-GB" altLang="fr-FR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943327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0" y="981075"/>
            <a:ext cx="9180513" cy="5876925"/>
          </a:xfrm>
          <a:prstGeom prst="rect">
            <a:avLst/>
          </a:prstGeom>
          <a:solidFill>
            <a:srgbClr val="0F5494"/>
          </a:solidFill>
          <a:ln w="25400">
            <a:solidFill>
              <a:srgbClr val="0F5494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</a:endParaRPr>
          </a:p>
        </p:txBody>
      </p:sp>
      <p:pic>
        <p:nvPicPr>
          <p:cNvPr id="5" name="Picture 6" descr="LOGO CE-EN-quadri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Rectangle 5"/>
          <p:cNvSpPr>
            <a:spLocks noChangeArrowheads="1"/>
          </p:cNvSpPr>
          <p:nvPr userDrawn="1"/>
        </p:nvSpPr>
        <p:spPr bwMode="auto">
          <a:xfrm>
            <a:off x="4267200" y="6659563"/>
            <a:ext cx="611188" cy="215900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995738" y="2565400"/>
            <a:ext cx="5040312" cy="790575"/>
          </a:xfrm>
        </p:spPr>
        <p:txBody>
          <a:bodyPr/>
          <a:lstStyle>
            <a:lvl1pPr marL="3175">
              <a:defRPr sz="7600">
                <a:solidFill>
                  <a:srgbClr val="FFD624"/>
                </a:solidFill>
              </a:defRPr>
            </a:lvl1pPr>
          </a:lstStyle>
          <a:p>
            <a:r>
              <a:rPr lang="fr-BE"/>
              <a:t>Title</a:t>
            </a:r>
            <a:endParaRPr lang="en-GB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3716338"/>
            <a:ext cx="8532812" cy="1728787"/>
          </a:xfrm>
        </p:spPr>
        <p:txBody>
          <a:bodyPr/>
          <a:lstStyle>
            <a:lvl1pPr marL="0" indent="0">
              <a:buFontTx/>
              <a:buNone/>
              <a:defRPr sz="3000" b="1" i="0">
                <a:solidFill>
                  <a:schemeClr val="bg1"/>
                </a:solidFill>
              </a:defRPr>
            </a:lvl1pPr>
          </a:lstStyle>
          <a:p>
            <a:r>
              <a:rPr lang="fr-BE"/>
              <a:t>Subtitle</a:t>
            </a: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z="1200" b="1"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Verdana" panose="020B0604030504040204" pitchFamily="34" charset="0"/>
              </a:defRPr>
            </a:lvl1pPr>
          </a:lstStyle>
          <a:p>
            <a:pPr>
              <a:defRPr/>
            </a:pPr>
            <a:fld id="{61D14EB3-E6AC-4A21-BA63-1882A7BFA420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11958951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en-GB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EF7831-FB24-4101-8564-CE4F584A030B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7742254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15113" y="1339850"/>
            <a:ext cx="2071687" cy="4681538"/>
          </a:xfrm>
        </p:spPr>
        <p:txBody>
          <a:bodyPr vert="eaVert"/>
          <a:lstStyle/>
          <a:p>
            <a:r>
              <a:rPr lang="fr-FR"/>
              <a:t>Cliquez pour modifier le style du titre</a:t>
            </a:r>
            <a:endParaRPr lang="en-GB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395288" y="1339850"/>
            <a:ext cx="6067425" cy="46815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47D1AA-B52A-43FA-B10D-E2AF8F2E55BC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271456784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-32" y="-14068"/>
            <a:ext cx="9144000" cy="1143001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/>
          <a:lstStyle/>
          <a:p>
            <a:pPr lvl="0"/>
            <a:r>
              <a:rPr lang="en-GB" dirty="0"/>
              <a:t>Click to edit Master title style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DFDAC9-56BC-44B2-BAF4-1FD472DB341E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20442787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en-GB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DA1F3B-2453-4608-8BE3-11A6FF6DAFC2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24497341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/>
              <a:t>Cliquez pour modifier le style du titre</a:t>
            </a:r>
            <a:endParaRPr lang="en-GB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3FE7CD-E998-4A2F-B34C-EE03C62CCC68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18948520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en-GB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63F9A6-7F4F-41D6-98DD-DE670A5B99EF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378126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fr-FR"/>
              <a:t>Cliquez pour modifier le style du titre</a:t>
            </a:r>
            <a:endParaRPr lang="en-GB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0E77ED-4096-4FEF-AF74-B575FCB02523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21777244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en-GB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C77DBC-2D40-4191-947E-54CFD486CEE7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13501289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0E4BC6F-A3DC-40ED-A83F-19709721B719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41231635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Cliquez pour modifier le style du titre</a:t>
            </a:r>
            <a:endParaRPr lang="en-GB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3F13F0-0FA2-4A63-9093-8CD864BEC90D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36802365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Cliquez pour modifier le style du titre</a:t>
            </a:r>
            <a:endParaRPr lang="en-GB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70CC61F-FF43-435F-874A-57DB98DE5D61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</p:spTree>
    <p:extLst>
      <p:ext uri="{BB962C8B-B14F-4D97-AF65-F5344CB8AC3E}">
        <p14:creationId xmlns:p14="http://schemas.microsoft.com/office/powerpoint/2010/main" val="38627260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1339850"/>
            <a:ext cx="8229600" cy="936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fr-FR"/>
              <a:t>Title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492375"/>
            <a:ext cx="8229600" cy="3529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BE" altLang="fr-FR"/>
              <a:t>Second level</a:t>
            </a:r>
            <a:endParaRPr lang="en-GB" altLang="fr-FR"/>
          </a:p>
          <a:p>
            <a:pPr lvl="1"/>
            <a:r>
              <a:rPr lang="en-GB" altLang="fr-FR"/>
              <a:t>Third level</a:t>
            </a:r>
          </a:p>
          <a:p>
            <a:pPr lvl="2"/>
            <a:r>
              <a:rPr lang="en-GB" altLang="fr-FR"/>
              <a:t>- Fourth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solidFill>
                  <a:schemeClr val="tx1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6CC03FC-2DB4-4082-9403-7AAE16D8354F}" type="slidenum">
              <a:rPr lang="en-GB" altLang="fr-FR"/>
              <a:pPr>
                <a:defRPr/>
              </a:pPr>
              <a:t>‹#›</a:t>
            </a:fld>
            <a:endParaRPr lang="en-GB" altLang="fr-FR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9144000" cy="957263"/>
          </a:xfrm>
          <a:prstGeom prst="rect">
            <a:avLst/>
          </a:prstGeom>
          <a:solidFill>
            <a:srgbClr val="0F5494"/>
          </a:solidFill>
          <a:ln>
            <a:solidFill>
              <a:srgbClr val="0F5494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sp>
        <p:nvSpPr>
          <p:cNvPr id="7" name="Rectangle 6"/>
          <p:cNvSpPr>
            <a:spLocks noChangeArrowheads="1"/>
          </p:cNvSpPr>
          <p:nvPr/>
        </p:nvSpPr>
        <p:spPr bwMode="auto">
          <a:xfrm>
            <a:off x="4262438" y="6659563"/>
            <a:ext cx="611187" cy="198437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</a:endParaRPr>
          </a:p>
        </p:txBody>
      </p:sp>
      <p:pic>
        <p:nvPicPr>
          <p:cNvPr id="1033" name="Picture 17" descr="LOGO CE_Vertical_EN_NEG_quadri_HR"/>
          <p:cNvPicPr>
            <a:picLocks noChangeAspect="1" noChangeArrowheads="1"/>
          </p:cNvPicPr>
          <p:nvPr userDrawn="1"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1004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31" r:id="rId2"/>
    <p:sldLayoutId id="2147483832" r:id="rId3"/>
    <p:sldLayoutId id="2147483833" r:id="rId4"/>
    <p:sldLayoutId id="2147483834" r:id="rId5"/>
    <p:sldLayoutId id="2147483835" r:id="rId6"/>
    <p:sldLayoutId id="2147483836" r:id="rId7"/>
    <p:sldLayoutId id="2147483837" r:id="rId8"/>
    <p:sldLayoutId id="2147483838" r:id="rId9"/>
    <p:sldLayoutId id="2147483839" r:id="rId10"/>
    <p:sldLayoutId id="2147483840" r:id="rId11"/>
    <p:sldLayoutId id="2147483842" r:id="rId12"/>
  </p:sldLayoutIdLst>
  <p:txStyles>
    <p:titleStyle>
      <a:lvl1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+mj-lt"/>
          <a:ea typeface="MS PGothic" pitchFamily="34" charset="-128"/>
          <a:cs typeface="MS PGothic" charset="0"/>
        </a:defRPr>
      </a:lvl1pPr>
      <a:lvl2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MS PGothic" pitchFamily="34" charset="-128"/>
          <a:cs typeface="MS PGothic" charset="0"/>
        </a:defRPr>
      </a:lvl2pPr>
      <a:lvl3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MS PGothic" pitchFamily="34" charset="-128"/>
          <a:cs typeface="MS PGothic" charset="0"/>
        </a:defRPr>
      </a:lvl3pPr>
      <a:lvl4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MS PGothic" pitchFamily="34" charset="-128"/>
          <a:cs typeface="MS PGothic" charset="0"/>
        </a:defRPr>
      </a:lvl4pPr>
      <a:lvl5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MS PGothic" pitchFamily="34" charset="-128"/>
          <a:cs typeface="MS PGothic" charset="0"/>
        </a:defRPr>
      </a:lvl5pPr>
      <a:lvl6pPr marL="8159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6pPr>
      <a:lvl7pPr marL="12731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7pPr>
      <a:lvl8pPr marL="17303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8pPr>
      <a:lvl9pPr marL="21875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1"/>
        </a:buClr>
        <a:buChar char="•"/>
        <a:defRPr sz="2400" i="1">
          <a:solidFill>
            <a:srgbClr val="0F5494"/>
          </a:solidFill>
          <a:latin typeface="+mn-lt"/>
          <a:ea typeface="MS PGothic" pitchFamily="34" charset="-128"/>
          <a:cs typeface="MS PGothic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9FBA"/>
        </a:buClr>
        <a:buChar char="•"/>
        <a:defRPr sz="2000" b="1">
          <a:solidFill>
            <a:srgbClr val="0F5494"/>
          </a:solidFill>
          <a:latin typeface="+mn-lt"/>
          <a:ea typeface="MS PGothic" pitchFamily="34" charset="-128"/>
          <a:cs typeface="MS PGothic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defRPr sz="1400">
          <a:solidFill>
            <a:srgbClr val="0F5494"/>
          </a:solidFill>
          <a:latin typeface="+mn-lt"/>
          <a:ea typeface="MS PGothic" pitchFamily="34" charset="-128"/>
          <a:cs typeface="MS PGothic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Arial" charset="0"/>
          <a:ea typeface="MS PGothic" pitchFamily="34" charset="-128"/>
          <a:cs typeface="MS PGothic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  <a:ea typeface="MS PGothic" pitchFamily="34" charset="-128"/>
          <a:cs typeface="MS PGothic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re 1"/>
          <p:cNvSpPr>
            <a:spLocks noGrp="1"/>
          </p:cNvSpPr>
          <p:nvPr>
            <p:ph type="ctrTitle"/>
          </p:nvPr>
        </p:nvSpPr>
        <p:spPr>
          <a:xfrm>
            <a:off x="1042988" y="3573463"/>
            <a:ext cx="6985000" cy="1284287"/>
          </a:xfrm>
        </p:spPr>
        <p:txBody>
          <a:bodyPr/>
          <a:lstStyle/>
          <a:p>
            <a:pPr marL="0" indent="0" algn="ctr" eaLnBrk="1" hangingPunct="1"/>
            <a:r>
              <a:rPr lang="en-GB" altLang="en-US" sz="2800" dirty="0">
                <a:solidFill>
                  <a:schemeClr val="bg1"/>
                </a:solidFill>
              </a:rPr>
              <a:t>Module 5.4: Introduction au </a:t>
            </a:r>
            <a:r>
              <a:rPr lang="en-GB" altLang="en-US" sz="2800" dirty="0" err="1">
                <a:solidFill>
                  <a:schemeClr val="bg1"/>
                </a:solidFill>
              </a:rPr>
              <a:t>processus</a:t>
            </a:r>
            <a:r>
              <a:rPr lang="en-GB" altLang="en-US" sz="2800" dirty="0">
                <a:solidFill>
                  <a:schemeClr val="bg1"/>
                </a:solidFill>
              </a:rPr>
              <a:t> de </a:t>
            </a:r>
            <a:r>
              <a:rPr lang="en-GB" altLang="en-US" sz="2800" dirty="0" err="1">
                <a:solidFill>
                  <a:schemeClr val="bg1"/>
                </a:solidFill>
              </a:rPr>
              <a:t>réforme</a:t>
            </a:r>
            <a:r>
              <a:rPr lang="en-GB" altLang="en-US" sz="2800" dirty="0">
                <a:solidFill>
                  <a:schemeClr val="bg1"/>
                </a:solidFill>
              </a:rPr>
              <a:t> de la GFP</a:t>
            </a:r>
          </a:p>
        </p:txBody>
      </p:sp>
      <p:sp>
        <p:nvSpPr>
          <p:cNvPr id="4" name="Rectangle 5"/>
          <p:cNvSpPr txBox="1">
            <a:spLocks noChangeArrowheads="1"/>
          </p:cNvSpPr>
          <p:nvPr/>
        </p:nvSpPr>
        <p:spPr bwMode="auto">
          <a:xfrm>
            <a:off x="1116013" y="1773238"/>
            <a:ext cx="6840537" cy="1150937"/>
          </a:xfrm>
          <a:prstGeom prst="rect">
            <a:avLst/>
          </a:prstGeom>
          <a:noFill/>
          <a:ln>
            <a:noFill/>
          </a:ln>
          <a:extLst/>
        </p:spPr>
        <p:txBody>
          <a:bodyPr anchor="ctr"/>
          <a:lstStyle>
            <a:lvl1pPr marL="3175" indent="-358775" algn="l" rtl="0" eaLnBrk="0" fontAlgn="base" hangingPunct="0">
              <a:spcBef>
                <a:spcPct val="0"/>
              </a:spcBef>
              <a:spcAft>
                <a:spcPct val="0"/>
              </a:spcAft>
              <a:defRPr sz="7600" b="1">
                <a:solidFill>
                  <a:srgbClr val="FFD624"/>
                </a:solidFill>
                <a:latin typeface="+mj-lt"/>
                <a:ea typeface="+mj-ea"/>
                <a:cs typeface="+mj-cs"/>
              </a:defRPr>
            </a:lvl1pPr>
            <a:lvl2pPr marL="358775" indent="-358775" algn="l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F5494"/>
                </a:solidFill>
                <a:latin typeface="Verdana" pitchFamily="34" charset="0"/>
              </a:defRPr>
            </a:lvl2pPr>
            <a:lvl3pPr marL="358775" indent="-358775" algn="l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F5494"/>
                </a:solidFill>
                <a:latin typeface="Verdana" pitchFamily="34" charset="0"/>
              </a:defRPr>
            </a:lvl3pPr>
            <a:lvl4pPr marL="358775" indent="-358775" algn="l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F5494"/>
                </a:solidFill>
                <a:latin typeface="Verdana" pitchFamily="34" charset="0"/>
              </a:defRPr>
            </a:lvl4pPr>
            <a:lvl5pPr marL="358775" indent="-358775" algn="l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F5494"/>
                </a:solidFill>
                <a:latin typeface="Verdana" pitchFamily="34" charset="0"/>
              </a:defRPr>
            </a:lvl5pPr>
            <a:lvl6pPr marL="815975" algn="l" rtl="0" fontAlgn="base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F5494"/>
                </a:solidFill>
                <a:latin typeface="Verdana" pitchFamily="34" charset="0"/>
              </a:defRPr>
            </a:lvl6pPr>
            <a:lvl7pPr marL="1273175" algn="l" rtl="0" fontAlgn="base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F5494"/>
                </a:solidFill>
                <a:latin typeface="Verdana" pitchFamily="34" charset="0"/>
              </a:defRPr>
            </a:lvl7pPr>
            <a:lvl8pPr marL="1730375" algn="l" rtl="0" fontAlgn="base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F5494"/>
                </a:solidFill>
                <a:latin typeface="Verdana" pitchFamily="34" charset="0"/>
              </a:defRPr>
            </a:lvl8pPr>
            <a:lvl9pPr marL="2187575" algn="l" rtl="0" fontAlgn="base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F5494"/>
                </a:solidFill>
                <a:latin typeface="Verdana" pitchFamily="34" charset="0"/>
              </a:defRPr>
            </a:lvl9pPr>
          </a:lstStyle>
          <a:p>
            <a:pPr indent="0" algn="ctr" eaLnBrk="1" hangingPunct="1">
              <a:defRPr/>
            </a:pPr>
            <a:r>
              <a:rPr lang="en-GB" sz="2800" kern="0" dirty="0">
                <a:solidFill>
                  <a:srgbClr val="FFC000"/>
                </a:solidFill>
              </a:rPr>
              <a:t>INTRODUCTION A LA GESTION DES FINANCES PUBLIQUES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Content Placeholder 1"/>
          <p:cNvSpPr>
            <a:spLocks noGrp="1"/>
          </p:cNvSpPr>
          <p:nvPr>
            <p:ph idx="1"/>
          </p:nvPr>
        </p:nvSpPr>
        <p:spPr>
          <a:xfrm>
            <a:off x="323119" y="2492896"/>
            <a:ext cx="8507288" cy="3529013"/>
          </a:xfrm>
        </p:spPr>
        <p:txBody>
          <a:bodyPr/>
          <a:lstStyle/>
          <a:p>
            <a:r>
              <a:rPr lang="fr-FR" altLang="fr-FR" i="0" dirty="0"/>
              <a:t>Ce module n’est pas un cours sur le processus de réforme, qui est examiné dans le cours PFM II.</a:t>
            </a:r>
          </a:p>
          <a:p>
            <a:r>
              <a:rPr lang="fr-FR" altLang="fr-FR" i="0" dirty="0"/>
              <a:t>Il s’agit d’une simple introduction, qui permettra d’ouvrir la discussion sur questions soulevées pendant le cours de cette semaine, dans la perspective de développement d’un bon système de GFP</a:t>
            </a:r>
          </a:p>
        </p:txBody>
      </p:sp>
      <p:sp>
        <p:nvSpPr>
          <p:cNvPr id="8195" name="Titre 2"/>
          <p:cNvSpPr>
            <a:spLocks noGrp="1"/>
          </p:cNvSpPr>
          <p:nvPr>
            <p:ph type="title"/>
          </p:nvPr>
        </p:nvSpPr>
        <p:spPr>
          <a:xfrm>
            <a:off x="4763" y="1125538"/>
            <a:ext cx="9144000" cy="1143000"/>
          </a:xfrm>
          <a:ln/>
          <a:extLs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indent="0" algn="ctr" eaLnBrk="1" hangingPunct="1"/>
            <a:r>
              <a:rPr lang="fr-FR" altLang="fr-FR" sz="2800" dirty="0"/>
              <a:t>Remarque préliminaire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383574" y="1916832"/>
            <a:ext cx="8229600" cy="4248571"/>
          </a:xfrm>
        </p:spPr>
        <p:txBody>
          <a:bodyPr/>
          <a:lstStyle/>
          <a:p>
            <a:pPr>
              <a:spcBef>
                <a:spcPts val="0"/>
              </a:spcBef>
              <a:buClr>
                <a:srgbClr val="0F5494"/>
              </a:buClr>
              <a:buFont typeface="Verdana" panose="020B0604030504040204" pitchFamily="34" charset="0"/>
              <a:buChar char="●"/>
            </a:pPr>
            <a:r>
              <a:rPr lang="fr-FR" sz="2000" i="0" dirty="0">
                <a:latin typeface="+mj-lt"/>
                <a:cs typeface="Arial" panose="020B0604020202020204" pitchFamily="34" charset="0"/>
              </a:rPr>
              <a:t>Le séquençage consiste à établir un ordre de priorité et un calendrier pour les mesures de réforme</a:t>
            </a:r>
          </a:p>
          <a:p>
            <a:pPr>
              <a:spcBef>
                <a:spcPts val="0"/>
              </a:spcBef>
              <a:buClr>
                <a:srgbClr val="0F5494"/>
              </a:buClr>
              <a:buFont typeface="Verdana" panose="020B0604030504040204" pitchFamily="34" charset="0"/>
              <a:buChar char="●"/>
            </a:pPr>
            <a:r>
              <a:rPr lang="fr-FR" sz="2000" i="0" dirty="0">
                <a:latin typeface="+mj-lt"/>
                <a:cs typeface="Arial" panose="020B0604020202020204" pitchFamily="34" charset="0"/>
              </a:rPr>
              <a:t>Le séquençage dépend du contexte de chaque pays</a:t>
            </a:r>
          </a:p>
          <a:p>
            <a:pPr>
              <a:spcBef>
                <a:spcPts val="0"/>
              </a:spcBef>
              <a:buClr>
                <a:srgbClr val="0F5494"/>
              </a:buClr>
              <a:buFont typeface="Verdana" panose="020B0604030504040204" pitchFamily="34" charset="0"/>
              <a:buChar char="●"/>
            </a:pPr>
            <a:r>
              <a:rPr lang="fr-FR" sz="2000" i="0" dirty="0">
                <a:latin typeface="+mj-lt"/>
                <a:cs typeface="Arial" panose="020B0604020202020204" pitchFamily="34" charset="0"/>
              </a:rPr>
              <a:t>Néanmoins quelques principes sur les ordres de priorité entre les mesures de réforme sont souvent rappelés :</a:t>
            </a:r>
          </a:p>
          <a:p>
            <a:pPr lvl="1">
              <a:spcBef>
                <a:spcPts val="0"/>
              </a:spcBef>
              <a:buFont typeface="Wingdings" panose="05000000000000000000" pitchFamily="2" charset="2"/>
              <a:buChar char="§"/>
            </a:pPr>
            <a:r>
              <a:rPr lang="fr-FR" sz="1900" b="0" i="0" dirty="0">
                <a:latin typeface="+mj-lt"/>
                <a:cs typeface="Arial" panose="020B0604020202020204" pitchFamily="34" charset="0"/>
              </a:rPr>
              <a:t>En premier lieu, les mesures visant à renforcer les « bases ». </a:t>
            </a:r>
            <a:r>
              <a:rPr lang="fr-FR" sz="1900" b="0" dirty="0">
                <a:latin typeface="+mj-lt"/>
                <a:cs typeface="Arial" panose="020B0604020202020204" pitchFamily="34" charset="0"/>
              </a:rPr>
              <a:t>Bien qu’il n‘existe pas de définition universelle des « bases », il s’agit en général des </a:t>
            </a:r>
            <a:r>
              <a:rPr lang="fr-FR" sz="1900" b="0" i="0" dirty="0">
                <a:latin typeface="+mj-lt"/>
                <a:cs typeface="Arial" panose="020B0604020202020204" pitchFamily="34" charset="0"/>
              </a:rPr>
              <a:t>fonctions liés à la discipline budgétaire, au respect des règlements, à la crédibilité du budget</a:t>
            </a:r>
          </a:p>
          <a:p>
            <a:pPr lvl="1">
              <a:spcBef>
                <a:spcPts val="0"/>
              </a:spcBef>
              <a:buFont typeface="Wingdings" panose="05000000000000000000" pitchFamily="2" charset="2"/>
              <a:buChar char="§"/>
            </a:pPr>
            <a:r>
              <a:rPr lang="fr-FR" sz="1900" b="0" i="0" dirty="0">
                <a:latin typeface="+mj-lt"/>
                <a:cs typeface="Arial" panose="020B0604020202020204" pitchFamily="34" charset="0"/>
              </a:rPr>
              <a:t>Ensuite, les actions liées à la discipline macroéconomique et macro-budgétaire</a:t>
            </a:r>
          </a:p>
          <a:p>
            <a:pPr lvl="1">
              <a:spcBef>
                <a:spcPts val="0"/>
              </a:spcBef>
              <a:buFont typeface="Wingdings" panose="05000000000000000000" pitchFamily="2" charset="2"/>
              <a:buChar char="§"/>
            </a:pPr>
            <a:r>
              <a:rPr lang="fr-FR" sz="1900" b="0" dirty="0">
                <a:latin typeface="+mj-lt"/>
                <a:cs typeface="Arial" panose="020B0604020202020204" pitchFamily="34" charset="0"/>
              </a:rPr>
              <a:t>Enfin des mesures plus sophistiquées, visant à améliorer l’efficacité et l’efficience dans les prestations de service public (ex. budget de programme/performance)</a:t>
            </a:r>
            <a:endParaRPr lang="fr-FR" sz="1900" b="0" i="0" dirty="0">
              <a:latin typeface="+mj-lt"/>
              <a:cs typeface="Arial" panose="020B0604020202020204" pitchFamily="34" charset="0"/>
            </a:endParaRPr>
          </a:p>
          <a:p>
            <a:pPr>
              <a:spcBef>
                <a:spcPts val="0"/>
              </a:spcBef>
            </a:pPr>
            <a:r>
              <a:rPr lang="fr-FR" sz="2000" i="0" dirty="0">
                <a:latin typeface="Arial" panose="020B0604020202020204" pitchFamily="34" charset="0"/>
                <a:cs typeface="Arial" panose="020B0604020202020204" pitchFamily="34" charset="0"/>
              </a:rPr>
              <a:t>   </a:t>
            </a: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>
          <a:xfrm>
            <a:off x="383574" y="980728"/>
            <a:ext cx="8788823" cy="936104"/>
          </a:xfrm>
        </p:spPr>
        <p:txBody>
          <a:bodyPr/>
          <a:lstStyle/>
          <a:p>
            <a:r>
              <a:rPr lang="fr-FR" dirty="0"/>
              <a:t>A propos du séquençage</a:t>
            </a:r>
          </a:p>
        </p:txBody>
      </p:sp>
    </p:spTree>
    <p:extLst>
      <p:ext uri="{BB962C8B-B14F-4D97-AF65-F5344CB8AC3E}">
        <p14:creationId xmlns:p14="http://schemas.microsoft.com/office/powerpoint/2010/main" val="33921954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Espace réservé du contenu 1"/>
          <p:cNvSpPr>
            <a:spLocks noGrp="1"/>
          </p:cNvSpPr>
          <p:nvPr>
            <p:ph idx="1"/>
          </p:nvPr>
        </p:nvSpPr>
        <p:spPr>
          <a:xfrm>
            <a:off x="179512" y="1979712"/>
            <a:ext cx="8229600" cy="4608512"/>
          </a:xfrm>
        </p:spPr>
        <p:txBody>
          <a:bodyPr/>
          <a:lstStyle/>
          <a:p>
            <a:pPr marL="457200" indent="-457200">
              <a:buFont typeface="+mj-lt"/>
              <a:buAutoNum type="arabicPeriod"/>
              <a:defRPr/>
            </a:pPr>
            <a:r>
              <a:rPr lang="en-US" sz="2000" i="0" dirty="0">
                <a:ea typeface="MS PGothic" charset="0"/>
              </a:rPr>
              <a:t>1. </a:t>
            </a:r>
            <a:r>
              <a:rPr lang="fr-FR" sz="2000" i="0" dirty="0">
                <a:ea typeface="MS PGothic" charset="0"/>
              </a:rPr>
              <a:t>Analyse et diagnostic des facteurs externes de la GFP</a:t>
            </a:r>
          </a:p>
          <a:p>
            <a:pPr marL="457200" indent="-457200">
              <a:buFont typeface="+mj-lt"/>
              <a:buAutoNum type="arabicPeriod"/>
              <a:defRPr/>
            </a:pPr>
            <a:endParaRPr lang="fr-FR" sz="1000" i="0" dirty="0">
              <a:ea typeface="MS PGothic" charset="0"/>
            </a:endParaRPr>
          </a:p>
          <a:p>
            <a:pPr marL="457200" indent="-457200">
              <a:buFont typeface="+mj-lt"/>
              <a:buAutoNum type="arabicPeriod"/>
              <a:defRPr/>
            </a:pPr>
            <a:r>
              <a:rPr lang="fr-FR" sz="2000" i="0" dirty="0">
                <a:ea typeface="MS PGothic" charset="0"/>
              </a:rPr>
              <a:t>2. Analyse et diagnostic des facteurs techniques de la GFP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fr-FR" sz="1700" dirty="0">
                <a:ea typeface="MS PGothic" charset="0"/>
              </a:rPr>
              <a:t>     </a:t>
            </a:r>
            <a:r>
              <a:rPr lang="fr-FR" sz="1700" dirty="0">
                <a:ea typeface="MS PGothic" charset="0"/>
                <a:sym typeface="Wingdings" panose="05000000000000000000" pitchFamily="2" charset="2"/>
              </a:rPr>
              <a:t> </a:t>
            </a:r>
            <a:r>
              <a:rPr lang="fr-FR" sz="1700" dirty="0">
                <a:ea typeface="MS PGothic" charset="0"/>
              </a:rPr>
              <a:t>Voir analyse des risques ci-dessous</a:t>
            </a:r>
          </a:p>
          <a:p>
            <a:pPr marL="457200" indent="-457200">
              <a:buFont typeface="+mj-lt"/>
              <a:buAutoNum type="arabicPeriod"/>
              <a:defRPr/>
            </a:pPr>
            <a:endParaRPr lang="fr-FR" sz="1000" dirty="0">
              <a:ea typeface="MS PGothic" charset="0"/>
            </a:endParaRPr>
          </a:p>
          <a:p>
            <a:pPr marL="457200" indent="-457200">
              <a:buFont typeface="+mj-lt"/>
              <a:buAutoNum type="arabicPeriod"/>
              <a:defRPr/>
            </a:pPr>
            <a:r>
              <a:rPr lang="fr-FR" sz="2000" i="0" dirty="0">
                <a:ea typeface="MS PGothic" charset="0"/>
              </a:rPr>
              <a:t>3</a:t>
            </a:r>
            <a:r>
              <a:rPr lang="fr-FR" sz="2000" dirty="0">
                <a:ea typeface="MS PGothic" charset="0"/>
              </a:rPr>
              <a:t>. </a:t>
            </a:r>
            <a:r>
              <a:rPr lang="fr-FR" sz="2000" i="0" dirty="0">
                <a:ea typeface="MS PGothic" charset="0"/>
              </a:rPr>
              <a:t>Identification des options de réforme</a:t>
            </a:r>
          </a:p>
          <a:p>
            <a:pPr marL="457200" indent="-457200">
              <a:buFont typeface="+mj-lt"/>
              <a:buAutoNum type="arabicPeriod"/>
              <a:defRPr/>
            </a:pPr>
            <a:endParaRPr lang="fr-FR" sz="1000" i="0" dirty="0">
              <a:ea typeface="MS PGothic" charset="0"/>
            </a:endParaRPr>
          </a:p>
          <a:p>
            <a:pPr marL="457200" indent="-457200">
              <a:buFont typeface="+mj-lt"/>
              <a:buAutoNum type="arabicPeriod"/>
              <a:defRPr/>
            </a:pPr>
            <a:r>
              <a:rPr lang="fr-FR" sz="2000" i="0" dirty="0">
                <a:ea typeface="MS PGothic" charset="0"/>
              </a:rPr>
              <a:t>4. Dialogue avec les parties prenantes pour dégager un accord sur les actions de réforme</a:t>
            </a:r>
          </a:p>
          <a:p>
            <a:pPr marL="457200" indent="-457200">
              <a:buFont typeface="+mj-lt"/>
              <a:buAutoNum type="arabicPeriod"/>
              <a:defRPr/>
            </a:pPr>
            <a:endParaRPr lang="fr-FR" sz="1000" i="0" dirty="0">
              <a:ea typeface="MS PGothic" charset="0"/>
            </a:endParaRPr>
          </a:p>
          <a:p>
            <a:pPr marL="457200" indent="-457200">
              <a:buFont typeface="+mj-lt"/>
              <a:buAutoNum type="arabicPeriod"/>
              <a:defRPr/>
            </a:pPr>
            <a:r>
              <a:rPr lang="fr-FR" sz="2000" i="0" dirty="0">
                <a:ea typeface="MS PGothic" charset="0"/>
              </a:rPr>
              <a:t>5. Décision sur le séquençage des actions de réforme</a:t>
            </a:r>
          </a:p>
          <a:p>
            <a:pPr marL="457200" indent="-457200">
              <a:buFont typeface="+mj-lt"/>
              <a:buAutoNum type="arabicPeriod"/>
              <a:defRPr/>
            </a:pPr>
            <a:endParaRPr lang="fr-FR" sz="1000" i="0" dirty="0">
              <a:ea typeface="MS PGothic" charset="0"/>
            </a:endParaRPr>
          </a:p>
          <a:p>
            <a:pPr marL="457200" indent="-457200">
              <a:buFont typeface="+mj-lt"/>
              <a:buAutoNum type="arabicPeriod"/>
              <a:defRPr/>
            </a:pPr>
            <a:r>
              <a:rPr lang="fr-FR" sz="2000" i="0" dirty="0">
                <a:ea typeface="MS PGothic" charset="0"/>
              </a:rPr>
              <a:t>6. Mettre en place un dispositif de gestion de la réforme</a:t>
            </a:r>
          </a:p>
          <a:p>
            <a:pPr marL="457200" indent="-457200">
              <a:buFont typeface="+mj-lt"/>
              <a:buAutoNum type="arabicPeriod"/>
              <a:defRPr/>
            </a:pPr>
            <a:endParaRPr lang="fr-FR" sz="1000" i="0" dirty="0">
              <a:ea typeface="MS PGothic" charset="0"/>
            </a:endParaRPr>
          </a:p>
          <a:p>
            <a:pPr marL="457200" indent="-457200">
              <a:buFont typeface="+mj-lt"/>
              <a:buAutoNum type="arabicPeriod"/>
              <a:defRPr/>
            </a:pPr>
            <a:r>
              <a:rPr lang="fr-FR" sz="2000" i="0" dirty="0">
                <a:ea typeface="MS PGothic" charset="0"/>
              </a:rPr>
              <a:t>7. Suivi formel et revue des actions</a:t>
            </a:r>
          </a:p>
          <a:p>
            <a:pPr marL="0" indent="0">
              <a:buFontTx/>
              <a:buNone/>
              <a:defRPr/>
            </a:pPr>
            <a:endParaRPr lang="fr-FR" sz="2000" i="0" dirty="0">
              <a:ea typeface="MS PGothic" charset="0"/>
            </a:endParaRPr>
          </a:p>
          <a:p>
            <a:pPr marL="0" indent="0">
              <a:buFontTx/>
              <a:buNone/>
              <a:defRPr/>
            </a:pPr>
            <a:endParaRPr lang="fr-FR" sz="1400" dirty="0">
              <a:ea typeface="MS PGothic" charset="0"/>
            </a:endParaRPr>
          </a:p>
          <a:p>
            <a:pPr>
              <a:defRPr/>
            </a:pPr>
            <a:endParaRPr lang="fr-BE" sz="1400" dirty="0">
              <a:solidFill>
                <a:schemeClr val="bg1">
                  <a:lumMod val="65000"/>
                </a:schemeClr>
              </a:solidFill>
              <a:ea typeface="MS PGothic" charset="0"/>
            </a:endParaRPr>
          </a:p>
          <a:p>
            <a:pPr>
              <a:defRPr/>
            </a:pPr>
            <a:r>
              <a:rPr lang="fr-BE" sz="1400" dirty="0">
                <a:solidFill>
                  <a:schemeClr val="bg1">
                    <a:lumMod val="65000"/>
                  </a:schemeClr>
                </a:solidFill>
                <a:ea typeface="MS PGothic" charset="0"/>
              </a:rPr>
              <a:t>Jack Diamond 2013</a:t>
            </a:r>
            <a:endParaRPr lang="fr-BE" sz="1200" dirty="0">
              <a:solidFill>
                <a:schemeClr val="bg1">
                  <a:lumMod val="65000"/>
                </a:schemeClr>
              </a:solidFill>
              <a:ea typeface="MS PGothic" charset="0"/>
            </a:endParaRPr>
          </a:p>
        </p:txBody>
      </p:sp>
      <p:sp>
        <p:nvSpPr>
          <p:cNvPr id="9219" name="Titre 2"/>
          <p:cNvSpPr>
            <a:spLocks noGrp="1"/>
          </p:cNvSpPr>
          <p:nvPr>
            <p:ph type="title"/>
          </p:nvPr>
        </p:nvSpPr>
        <p:spPr>
          <a:xfrm>
            <a:off x="7302" y="980728"/>
            <a:ext cx="9144000" cy="1143000"/>
          </a:xfrm>
          <a:ln/>
          <a:extLs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indent="0" eaLnBrk="1" hangingPunct="1"/>
            <a:r>
              <a:rPr lang="fr-FR" altLang="fr-FR" sz="2800" dirty="0"/>
              <a:t>Les étapes du processus de réforme</a:t>
            </a:r>
          </a:p>
        </p:txBody>
      </p:sp>
      <p:sp>
        <p:nvSpPr>
          <p:cNvPr id="9220" name="Espace réservé du numéro de diapositive 3"/>
          <p:cNvSpPr>
            <a:spLocks noGrp="1"/>
          </p:cNvSpPr>
          <p:nvPr>
            <p:ph type="sldNum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FontTx/>
              <a:buNone/>
            </a:pPr>
            <a:fld id="{8616AAEC-2760-4B67-879D-76CE599CEEEF}" type="slidenum">
              <a:rPr lang="en-GB" altLang="fr-FR" sz="1400" i="0" smtClean="0">
                <a:solidFill>
                  <a:schemeClr val="tx1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  <a:buClrTx/>
                <a:buFontTx/>
                <a:buNone/>
              </a:pPr>
              <a:t>4</a:t>
            </a:fld>
            <a:endParaRPr lang="en-GB" altLang="fr-FR" sz="1400" i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413307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Espace réservé du contenu 1"/>
          <p:cNvSpPr>
            <a:spLocks noGrp="1"/>
          </p:cNvSpPr>
          <p:nvPr>
            <p:ph idx="1"/>
          </p:nvPr>
        </p:nvSpPr>
        <p:spPr>
          <a:xfrm>
            <a:off x="0" y="2204864"/>
            <a:ext cx="9144000" cy="4764087"/>
          </a:xfrm>
        </p:spPr>
        <p:txBody>
          <a:bodyPr/>
          <a:lstStyle/>
          <a:p>
            <a:pPr>
              <a:defRPr/>
            </a:pPr>
            <a:r>
              <a:rPr lang="fr-FR" altLang="fr-FR" sz="1800" b="1" i="0" dirty="0">
                <a:latin typeface="+mj-lt"/>
                <a:cs typeface="Arial" panose="020B0604020202020204" pitchFamily="34" charset="0"/>
              </a:rPr>
              <a:t>Examiner les risques au haut niveau d’économie politique</a:t>
            </a:r>
            <a:endParaRPr lang="fr-FR" altLang="fr-FR" sz="1800" i="0" dirty="0">
              <a:latin typeface="+mj-lt"/>
              <a:cs typeface="Arial" panose="020B0604020202020204" pitchFamily="34" charset="0"/>
            </a:endParaRPr>
          </a:p>
          <a:p>
            <a:pPr>
              <a:buFont typeface="+mj-lt"/>
              <a:buAutoNum type="arabicPeriod"/>
              <a:defRPr/>
            </a:pPr>
            <a:r>
              <a:rPr lang="fr-FR" altLang="fr-FR" sz="1800" i="0" dirty="0">
                <a:latin typeface="+mj-lt"/>
                <a:cs typeface="Arial" panose="020B0604020202020204" pitchFamily="34" charset="0"/>
              </a:rPr>
              <a:t>1. Créer une demande pour la réforme est essentiel pour traiter les facteurs externes</a:t>
            </a:r>
          </a:p>
          <a:p>
            <a:pPr>
              <a:buFont typeface="+mj-lt"/>
              <a:buAutoNum type="arabicPeriod"/>
              <a:defRPr/>
            </a:pPr>
            <a:r>
              <a:rPr lang="fr-FR" altLang="fr-FR" sz="1800" i="0" dirty="0">
                <a:latin typeface="+mj-lt"/>
                <a:cs typeface="Arial" panose="020B0604020202020204" pitchFamily="34" charset="0"/>
              </a:rPr>
              <a:t>2. Décider ce qui est possible en tenant compte des facteurs externes</a:t>
            </a:r>
          </a:p>
          <a:p>
            <a:pPr>
              <a:buFont typeface="+mj-lt"/>
              <a:buAutoNum type="arabicPeriod"/>
              <a:defRPr/>
            </a:pPr>
            <a:r>
              <a:rPr lang="fr-FR" altLang="fr-FR" sz="1800" i="0" dirty="0">
                <a:latin typeface="+mj-lt"/>
                <a:cs typeface="Arial" panose="020B0604020202020204" pitchFamily="34" charset="0"/>
              </a:rPr>
              <a:t>3. Examiner comment traiter les systèmes informels, les “réalités” d’économie politique, les réformes en cours</a:t>
            </a:r>
          </a:p>
          <a:p>
            <a:pPr>
              <a:buFont typeface="+mj-lt"/>
              <a:buAutoNum type="arabicPeriod"/>
              <a:defRPr/>
            </a:pPr>
            <a:r>
              <a:rPr lang="fr-FR" altLang="fr-FR" sz="1800" i="0" dirty="0">
                <a:latin typeface="+mj-lt"/>
                <a:cs typeface="Arial" panose="020B0604020202020204" pitchFamily="34" charset="0"/>
              </a:rPr>
              <a:t>4. Prendre en compte l’analyse des risques (pas toutes les réformes sont possibles)</a:t>
            </a:r>
          </a:p>
          <a:p>
            <a:pPr>
              <a:defRPr/>
            </a:pPr>
            <a:r>
              <a:rPr lang="fr-FR" altLang="fr-FR" sz="1800" b="1" i="0" dirty="0">
                <a:latin typeface="+mj-lt"/>
                <a:cs typeface="Arial" panose="020B0604020202020204" pitchFamily="34" charset="0"/>
              </a:rPr>
              <a:t> Examiner les risques au niveau institutionnel et des organisations</a:t>
            </a:r>
            <a:endParaRPr lang="fr-FR" altLang="fr-FR" sz="1800" i="0" dirty="0">
              <a:latin typeface="+mj-lt"/>
              <a:cs typeface="Arial" panose="020B0604020202020204" pitchFamily="34" charset="0"/>
            </a:endParaRPr>
          </a:p>
          <a:p>
            <a:pPr>
              <a:defRPr/>
            </a:pPr>
            <a:r>
              <a:rPr lang="fr-FR" altLang="fr-FR" sz="1800" i="0" dirty="0">
                <a:latin typeface="+mj-lt"/>
                <a:cs typeface="Arial" panose="020B0604020202020204" pitchFamily="34" charset="0"/>
              </a:rPr>
              <a:t>1. Relations entre pouvoirs exécutif et législatif, pouvoirs du ministère des finances, relations entre ministères des finances et ministères sectoriels</a:t>
            </a:r>
          </a:p>
          <a:p>
            <a:pPr>
              <a:defRPr/>
            </a:pPr>
            <a:r>
              <a:rPr lang="fr-FR" altLang="fr-FR" sz="1800" i="0" dirty="0">
                <a:latin typeface="+mj-lt"/>
                <a:cs typeface="Arial" panose="020B0604020202020204" pitchFamily="34" charset="0"/>
              </a:rPr>
              <a:t>2. Capacités, mode d’exercice du pouvoir, consentement et motivations des acteurs </a:t>
            </a:r>
          </a:p>
          <a:p>
            <a:pPr algn="ctr">
              <a:defRPr/>
            </a:pPr>
            <a:r>
              <a:rPr lang="fr-FR" altLang="fr-FR" sz="1500" i="0" dirty="0">
                <a:solidFill>
                  <a:schemeClr val="bg1">
                    <a:lumMod val="65000"/>
                  </a:schemeClr>
                </a:solidFill>
                <a:latin typeface="+mj-lt"/>
                <a:cs typeface="Arial" panose="020B0604020202020204" pitchFamily="34" charset="0"/>
              </a:rPr>
              <a:t>Jack </a:t>
            </a:r>
            <a:r>
              <a:rPr lang="fr-FR" altLang="fr-FR" sz="1500" i="0" dirty="0" err="1">
                <a:solidFill>
                  <a:schemeClr val="bg1">
                    <a:lumMod val="65000"/>
                  </a:schemeClr>
                </a:solidFill>
                <a:latin typeface="+mj-lt"/>
                <a:cs typeface="Arial" panose="020B0604020202020204" pitchFamily="34" charset="0"/>
              </a:rPr>
              <a:t>Diamond</a:t>
            </a:r>
            <a:r>
              <a:rPr lang="fr-FR" altLang="fr-FR" sz="1500" i="0" dirty="0">
                <a:solidFill>
                  <a:schemeClr val="bg1">
                    <a:lumMod val="65000"/>
                  </a:schemeClr>
                </a:solidFill>
                <a:latin typeface="+mj-lt"/>
                <a:cs typeface="Arial" panose="020B0604020202020204" pitchFamily="34" charset="0"/>
              </a:rPr>
              <a:t> 2013</a:t>
            </a:r>
            <a:endParaRPr lang="fr-FR" altLang="fr-FR" sz="1500" dirty="0">
              <a:solidFill>
                <a:schemeClr val="bg1">
                  <a:lumMod val="65000"/>
                </a:schemeClr>
              </a:solidFill>
              <a:latin typeface="+mj-lt"/>
            </a:endParaRPr>
          </a:p>
        </p:txBody>
      </p:sp>
      <p:sp>
        <p:nvSpPr>
          <p:cNvPr id="11267" name="Titre 2"/>
          <p:cNvSpPr>
            <a:spLocks noGrp="1"/>
          </p:cNvSpPr>
          <p:nvPr>
            <p:ph type="title"/>
          </p:nvPr>
        </p:nvSpPr>
        <p:spPr>
          <a:xfrm>
            <a:off x="11561" y="1068557"/>
            <a:ext cx="9144000" cy="1143000"/>
          </a:xfrm>
          <a:ln/>
          <a:extLs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indent="0" eaLnBrk="1" hangingPunct="1"/>
            <a:r>
              <a:rPr lang="fr-FR" altLang="fr-FR" sz="2400" dirty="0"/>
              <a:t>Analyser les risques liés à la réforme pour préparer le séquençage</a:t>
            </a:r>
            <a:endParaRPr lang="en-GB" altLang="fr-FR" sz="2400" dirty="0"/>
          </a:p>
        </p:txBody>
      </p:sp>
      <p:sp>
        <p:nvSpPr>
          <p:cNvPr id="11268" name="Espace réservé du numéro de diapositive 3"/>
          <p:cNvSpPr>
            <a:spLocks noGrp="1"/>
          </p:cNvSpPr>
          <p:nvPr>
            <p:ph type="sldNum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FontTx/>
              <a:buNone/>
            </a:pPr>
            <a:fld id="{C4339CC0-BFBC-4EB2-ACBB-9C249EA736B8}" type="slidenum">
              <a:rPr lang="en-GB" altLang="fr-FR" sz="1400" i="0" smtClean="0">
                <a:solidFill>
                  <a:schemeClr val="tx1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  <a:buClrTx/>
                <a:buFontTx/>
                <a:buNone/>
              </a:pPr>
              <a:t>5</a:t>
            </a:fld>
            <a:endParaRPr lang="en-GB" altLang="fr-FR" sz="1400" i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323528" y="2204864"/>
            <a:ext cx="8229600" cy="4248572"/>
          </a:xfrm>
        </p:spPr>
        <p:txBody>
          <a:bodyPr/>
          <a:lstStyle/>
          <a:p>
            <a:pPr>
              <a:buClrTx/>
              <a:buFont typeface="Wingdings" panose="05000000000000000000" pitchFamily="2" charset="2"/>
              <a:buChar char="Ø"/>
            </a:pPr>
            <a:r>
              <a:rPr lang="en-US" sz="1800" i="0" dirty="0"/>
              <a:t>Good Practice Note on Sequencing PFM Reforms. Jack Diamond 2013</a:t>
            </a:r>
          </a:p>
          <a:p>
            <a:pPr marL="400050" lvl="1" indent="0">
              <a:buClrTx/>
              <a:buNone/>
            </a:pPr>
            <a:r>
              <a:rPr lang="en-US" sz="1600" b="0" i="1" dirty="0"/>
              <a:t>https://www.pefa.org/sites/pefa.org/files/v8-Good_Practice_Note_on_Sequencing_PFM_Reforms_(Jack_Diamond__January_2013)_1.pdf</a:t>
            </a:r>
          </a:p>
          <a:p>
            <a:pPr>
              <a:buClrTx/>
              <a:buFont typeface="Wingdings" panose="05000000000000000000" pitchFamily="2" charset="2"/>
              <a:buChar char="Ø"/>
            </a:pPr>
            <a:r>
              <a:rPr lang="en-US" sz="1800" i="0" dirty="0"/>
              <a:t>Background Paper 1: Sequencing PFM Reforms. Jack Diamond. 2013b</a:t>
            </a:r>
            <a:endParaRPr lang="fr-FR" sz="1800" i="0" dirty="0"/>
          </a:p>
          <a:p>
            <a:r>
              <a:rPr lang="fr-FR" sz="1600" dirty="0">
                <a:solidFill>
                  <a:srgbClr val="3166CF"/>
                </a:solidFill>
              </a:rPr>
              <a:t>https://www.pefa.org/sites/pefa.org/files/v13-Sequencing_PFM_Reforms_-_Background_Paper_1_(Jack_Diamond__Jan__2013)__0.pdf</a:t>
            </a:r>
          </a:p>
          <a:p>
            <a:pPr>
              <a:buClrTx/>
              <a:buFont typeface="Wingdings" panose="05000000000000000000" pitchFamily="2" charset="2"/>
              <a:buChar char="Ø"/>
            </a:pPr>
            <a:r>
              <a:rPr lang="en-US" sz="1800" i="0" dirty="0"/>
              <a:t>Background Paper 2: The Core PFM Functions and PEFA Performance Indicators. Daniel Tommasi. 2013. </a:t>
            </a:r>
          </a:p>
          <a:p>
            <a:r>
              <a:rPr lang="fr-FR" sz="1600" dirty="0"/>
              <a:t>https://www.pefa.org/sites/pefa.org/files/v1-The_Core_PFM_Functions_and_PEFA_Performance_Indicators__paper_2_(Tommassi__January_2013)_0.pdf</a:t>
            </a: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>
          <a:xfrm>
            <a:off x="323528" y="1196752"/>
            <a:ext cx="8686800" cy="1143001"/>
          </a:xfrm>
        </p:spPr>
        <p:txBody>
          <a:bodyPr/>
          <a:lstStyle/>
          <a:p>
            <a:r>
              <a:rPr lang="fr-FR" dirty="0"/>
              <a:t>Références</a:t>
            </a:r>
          </a:p>
        </p:txBody>
      </p:sp>
    </p:spTree>
    <p:extLst>
      <p:ext uri="{BB962C8B-B14F-4D97-AF65-F5344CB8AC3E}">
        <p14:creationId xmlns:p14="http://schemas.microsoft.com/office/powerpoint/2010/main" val="3369121744"/>
      </p:ext>
    </p:extLst>
  </p:cSld>
  <p:clrMapOvr>
    <a:masterClrMapping/>
  </p:clrMapOvr>
</p:sld>
</file>

<file path=ppt/theme/theme1.xml><?xml version="1.0" encoding="utf-8"?>
<a:theme xmlns:a="http://schemas.openxmlformats.org/drawingml/2006/main" name="Slide_Master">
  <a:themeElements>
    <a:clrScheme name="Slide_Mast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lide_Master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Slide_Mas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hèm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475</Words>
  <Application>Microsoft Office PowerPoint</Application>
  <PresentationFormat>On-screen Show (4:3)</PresentationFormat>
  <Paragraphs>54</Paragraphs>
  <Slides>6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MS PGothic</vt:lpstr>
      <vt:lpstr>Arial</vt:lpstr>
      <vt:lpstr>Verdana</vt:lpstr>
      <vt:lpstr>Wingdings</vt:lpstr>
      <vt:lpstr>Slide_Master</vt:lpstr>
      <vt:lpstr>Module 5.4: Introduction au processus de réforme de la GFP</vt:lpstr>
      <vt:lpstr>Remarque préliminaire</vt:lpstr>
      <vt:lpstr>A propos du séquençage</vt:lpstr>
      <vt:lpstr>Les étapes du processus de réforme</vt:lpstr>
      <vt:lpstr>Analyser les risques liés à la réforme pour préparer le séquençage</vt:lpstr>
      <vt:lpstr>Références</vt:lpstr>
    </vt:vector>
  </TitlesOfParts>
  <Company>European Commission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turneem</dc:creator>
  <cp:lastModifiedBy>Florence Brosset-Heckel</cp:lastModifiedBy>
  <cp:revision>132</cp:revision>
  <dcterms:created xsi:type="dcterms:W3CDTF">2011-10-28T10:25:18Z</dcterms:created>
  <dcterms:modified xsi:type="dcterms:W3CDTF">2018-06-13T09:50:00Z</dcterms:modified>
</cp:coreProperties>
</file>

<file path=docProps/thumbnail.jpeg>
</file>