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handoutMasterIdLst>
    <p:handoutMasterId r:id="rId29"/>
  </p:handoutMasterIdLst>
  <p:sldIdLst>
    <p:sldId id="327" r:id="rId2"/>
    <p:sldId id="328" r:id="rId3"/>
    <p:sldId id="524" r:id="rId4"/>
    <p:sldId id="525" r:id="rId5"/>
    <p:sldId id="526" r:id="rId6"/>
    <p:sldId id="527" r:id="rId7"/>
    <p:sldId id="513" r:id="rId8"/>
    <p:sldId id="498" r:id="rId9"/>
    <p:sldId id="499" r:id="rId10"/>
    <p:sldId id="500" r:id="rId11"/>
    <p:sldId id="509" r:id="rId12"/>
    <p:sldId id="510" r:id="rId13"/>
    <p:sldId id="517" r:id="rId14"/>
    <p:sldId id="511" r:id="rId15"/>
    <p:sldId id="503" r:id="rId16"/>
    <p:sldId id="519" r:id="rId17"/>
    <p:sldId id="501" r:id="rId18"/>
    <p:sldId id="502" r:id="rId19"/>
    <p:sldId id="504" r:id="rId20"/>
    <p:sldId id="442" r:id="rId21"/>
    <p:sldId id="514" r:id="rId22"/>
    <p:sldId id="520" r:id="rId23"/>
    <p:sldId id="521" r:id="rId24"/>
    <p:sldId id="522" r:id="rId25"/>
    <p:sldId id="523" r:id="rId26"/>
    <p:sldId id="528" r:id="rId27"/>
  </p:sldIdLst>
  <p:sldSz cx="12192000" cy="6858000"/>
  <p:notesSz cx="6858000"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rnaud Berghmans" initials="AB"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3766"/>
    <a:srgbClr val="0E3F7D"/>
    <a:srgbClr val="0087E6"/>
    <a:srgbClr val="FF99FF"/>
    <a:srgbClr val="1798D7"/>
    <a:srgbClr val="3BAEAE"/>
    <a:srgbClr val="EB8C6F"/>
    <a:srgbClr val="254AA5"/>
    <a:srgbClr val="5F88B8"/>
    <a:srgbClr val="2B56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32" autoAdjust="0"/>
    <p:restoredTop sz="86395" autoAdjust="0"/>
  </p:normalViewPr>
  <p:slideViewPr>
    <p:cSldViewPr snapToGrid="0">
      <p:cViewPr varScale="1">
        <p:scale>
          <a:sx n="115" d="100"/>
          <a:sy n="115" d="100"/>
        </p:scale>
        <p:origin x="312" y="12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3"/>
            <a:ext cx="2971800" cy="496332"/>
          </a:xfrm>
          <a:prstGeom prst="rect">
            <a:avLst/>
          </a:prstGeom>
        </p:spPr>
        <p:txBody>
          <a:bodyPr vert="horz" lIns="92026" tIns="46013" rIns="92026" bIns="46013" rtlCol="0"/>
          <a:lstStyle>
            <a:lvl1pPr algn="l">
              <a:defRPr sz="1200"/>
            </a:lvl1pPr>
          </a:lstStyle>
          <a:p>
            <a:endParaRPr lang="en-GB"/>
          </a:p>
        </p:txBody>
      </p:sp>
      <p:sp>
        <p:nvSpPr>
          <p:cNvPr id="3" name="Date Placeholder 2"/>
          <p:cNvSpPr>
            <a:spLocks noGrp="1"/>
          </p:cNvSpPr>
          <p:nvPr>
            <p:ph type="dt" sz="quarter" idx="1"/>
          </p:nvPr>
        </p:nvSpPr>
        <p:spPr>
          <a:xfrm>
            <a:off x="3884616" y="3"/>
            <a:ext cx="2971800" cy="496332"/>
          </a:xfrm>
          <a:prstGeom prst="rect">
            <a:avLst/>
          </a:prstGeom>
        </p:spPr>
        <p:txBody>
          <a:bodyPr vert="horz" lIns="92026" tIns="46013" rIns="92026" bIns="46013" rtlCol="0"/>
          <a:lstStyle>
            <a:lvl1pPr algn="r">
              <a:defRPr sz="1200"/>
            </a:lvl1pPr>
          </a:lstStyle>
          <a:p>
            <a:fld id="{E290C280-28A2-4A7F-9A68-D10325FE0FFE}" type="datetimeFigureOut">
              <a:rPr lang="en-GB" smtClean="0"/>
              <a:t>17/04/2018</a:t>
            </a:fld>
            <a:endParaRPr lang="en-GB"/>
          </a:p>
        </p:txBody>
      </p:sp>
      <p:sp>
        <p:nvSpPr>
          <p:cNvPr id="4" name="Footer Placeholder 3"/>
          <p:cNvSpPr>
            <a:spLocks noGrp="1"/>
          </p:cNvSpPr>
          <p:nvPr>
            <p:ph type="ftr" sz="quarter" idx="2"/>
          </p:nvPr>
        </p:nvSpPr>
        <p:spPr>
          <a:xfrm>
            <a:off x="1" y="9428585"/>
            <a:ext cx="2971800" cy="496332"/>
          </a:xfrm>
          <a:prstGeom prst="rect">
            <a:avLst/>
          </a:prstGeom>
        </p:spPr>
        <p:txBody>
          <a:bodyPr vert="horz" lIns="92026" tIns="46013" rIns="92026" bIns="46013" rtlCol="0" anchor="b"/>
          <a:lstStyle>
            <a:lvl1pPr algn="l">
              <a:defRPr sz="1200"/>
            </a:lvl1pPr>
          </a:lstStyle>
          <a:p>
            <a:endParaRPr lang="en-GB"/>
          </a:p>
        </p:txBody>
      </p:sp>
      <p:sp>
        <p:nvSpPr>
          <p:cNvPr id="5" name="Slide Number Placeholder 4"/>
          <p:cNvSpPr>
            <a:spLocks noGrp="1"/>
          </p:cNvSpPr>
          <p:nvPr>
            <p:ph type="sldNum" sz="quarter" idx="3"/>
          </p:nvPr>
        </p:nvSpPr>
        <p:spPr>
          <a:xfrm>
            <a:off x="3884616" y="9428585"/>
            <a:ext cx="2971800" cy="496332"/>
          </a:xfrm>
          <a:prstGeom prst="rect">
            <a:avLst/>
          </a:prstGeom>
        </p:spPr>
        <p:txBody>
          <a:bodyPr vert="horz" lIns="92026" tIns="46013" rIns="92026" bIns="46013" rtlCol="0" anchor="b"/>
          <a:lstStyle>
            <a:lvl1pPr algn="r">
              <a:defRPr sz="1200"/>
            </a:lvl1pPr>
          </a:lstStyle>
          <a:p>
            <a:fld id="{90BBB004-093C-4626-998F-D46C39F28599}" type="slidenum">
              <a:rPr lang="en-GB" smtClean="0"/>
              <a:t>‹#›</a:t>
            </a:fld>
            <a:endParaRPr lang="en-GB"/>
          </a:p>
        </p:txBody>
      </p:sp>
    </p:spTree>
    <p:extLst>
      <p:ext uri="{BB962C8B-B14F-4D97-AF65-F5344CB8AC3E}">
        <p14:creationId xmlns:p14="http://schemas.microsoft.com/office/powerpoint/2010/main" val="63536367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72016" cy="495692"/>
          </a:xfrm>
          <a:prstGeom prst="rect">
            <a:avLst/>
          </a:prstGeom>
        </p:spPr>
        <p:txBody>
          <a:bodyPr vert="horz" lIns="92581" tIns="46291" rIns="92581" bIns="46291" rtlCol="0"/>
          <a:lstStyle>
            <a:lvl1pPr algn="l">
              <a:defRPr sz="1200"/>
            </a:lvl1pPr>
          </a:lstStyle>
          <a:p>
            <a:endParaRPr lang="en-GB"/>
          </a:p>
        </p:txBody>
      </p:sp>
      <p:sp>
        <p:nvSpPr>
          <p:cNvPr id="3" name="Date Placeholder 2"/>
          <p:cNvSpPr>
            <a:spLocks noGrp="1"/>
          </p:cNvSpPr>
          <p:nvPr>
            <p:ph type="dt" idx="1"/>
          </p:nvPr>
        </p:nvSpPr>
        <p:spPr>
          <a:xfrm>
            <a:off x="3884365" y="1"/>
            <a:ext cx="2972016" cy="495692"/>
          </a:xfrm>
          <a:prstGeom prst="rect">
            <a:avLst/>
          </a:prstGeom>
        </p:spPr>
        <p:txBody>
          <a:bodyPr vert="horz" lIns="92581" tIns="46291" rIns="92581" bIns="46291" rtlCol="0"/>
          <a:lstStyle>
            <a:lvl1pPr algn="r">
              <a:defRPr sz="1200"/>
            </a:lvl1pPr>
          </a:lstStyle>
          <a:p>
            <a:fld id="{D1D874A6-A6B0-4A37-879B-96D787CD53D9}" type="datetimeFigureOut">
              <a:rPr lang="en-GB" smtClean="0"/>
              <a:t>17/04/2018</a:t>
            </a:fld>
            <a:endParaRPr lang="en-GB"/>
          </a:p>
        </p:txBody>
      </p:sp>
      <p:sp>
        <p:nvSpPr>
          <p:cNvPr id="4" name="Slide Image Placeholder 3"/>
          <p:cNvSpPr>
            <a:spLocks noGrp="1" noRot="1" noChangeAspect="1"/>
          </p:cNvSpPr>
          <p:nvPr>
            <p:ph type="sldImg" idx="2"/>
          </p:nvPr>
        </p:nvSpPr>
        <p:spPr>
          <a:xfrm>
            <a:off x="120650" y="744538"/>
            <a:ext cx="6616700" cy="3722687"/>
          </a:xfrm>
          <a:prstGeom prst="rect">
            <a:avLst/>
          </a:prstGeom>
          <a:noFill/>
          <a:ln w="12700">
            <a:solidFill>
              <a:prstClr val="black"/>
            </a:solidFill>
          </a:ln>
        </p:spPr>
        <p:txBody>
          <a:bodyPr vert="horz" lIns="92581" tIns="46291" rIns="92581" bIns="46291" rtlCol="0" anchor="ctr"/>
          <a:lstStyle/>
          <a:p>
            <a:endParaRPr lang="en-GB"/>
          </a:p>
        </p:txBody>
      </p:sp>
      <p:sp>
        <p:nvSpPr>
          <p:cNvPr id="5" name="Notes Placeholder 4"/>
          <p:cNvSpPr>
            <a:spLocks noGrp="1"/>
          </p:cNvSpPr>
          <p:nvPr>
            <p:ph type="body" sz="quarter" idx="3"/>
          </p:nvPr>
        </p:nvSpPr>
        <p:spPr>
          <a:xfrm>
            <a:off x="685478" y="4715474"/>
            <a:ext cx="5487049" cy="4466028"/>
          </a:xfrm>
          <a:prstGeom prst="rect">
            <a:avLst/>
          </a:prstGeom>
        </p:spPr>
        <p:txBody>
          <a:bodyPr vert="horz" lIns="92581" tIns="46291" rIns="92581" bIns="4629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1" y="9429348"/>
            <a:ext cx="2972016" cy="495692"/>
          </a:xfrm>
          <a:prstGeom prst="rect">
            <a:avLst/>
          </a:prstGeom>
        </p:spPr>
        <p:txBody>
          <a:bodyPr vert="horz" lIns="92581" tIns="46291" rIns="92581" bIns="46291" rtlCol="0" anchor="b"/>
          <a:lstStyle>
            <a:lvl1pPr algn="l">
              <a:defRPr sz="1200"/>
            </a:lvl1pPr>
          </a:lstStyle>
          <a:p>
            <a:endParaRPr lang="en-GB"/>
          </a:p>
        </p:txBody>
      </p:sp>
      <p:sp>
        <p:nvSpPr>
          <p:cNvPr id="7" name="Slide Number Placeholder 6"/>
          <p:cNvSpPr>
            <a:spLocks noGrp="1"/>
          </p:cNvSpPr>
          <p:nvPr>
            <p:ph type="sldNum" sz="quarter" idx="5"/>
          </p:nvPr>
        </p:nvSpPr>
        <p:spPr>
          <a:xfrm>
            <a:off x="3884365" y="9429348"/>
            <a:ext cx="2972016" cy="495692"/>
          </a:xfrm>
          <a:prstGeom prst="rect">
            <a:avLst/>
          </a:prstGeom>
        </p:spPr>
        <p:txBody>
          <a:bodyPr vert="horz" lIns="92581" tIns="46291" rIns="92581" bIns="46291" rtlCol="0" anchor="b"/>
          <a:lstStyle>
            <a:lvl1pPr algn="r">
              <a:defRPr sz="1200"/>
            </a:lvl1pPr>
          </a:lstStyle>
          <a:p>
            <a:fld id="{885F8DEE-3D2E-42BA-9118-3743B3B42198}" type="slidenum">
              <a:rPr lang="en-GB" smtClean="0"/>
              <a:t>‹#›</a:t>
            </a:fld>
            <a:endParaRPr lang="en-GB"/>
          </a:p>
        </p:txBody>
      </p:sp>
    </p:spTree>
    <p:extLst>
      <p:ext uri="{BB962C8B-B14F-4D97-AF65-F5344CB8AC3E}">
        <p14:creationId xmlns:p14="http://schemas.microsoft.com/office/powerpoint/2010/main" val="284957676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85F8DEE-3D2E-42BA-9118-3743B3B42198}" type="slidenum">
              <a:rPr lang="en-GB" smtClean="0"/>
              <a:t>1</a:t>
            </a:fld>
            <a:endParaRPr lang="en-GB" dirty="0"/>
          </a:p>
        </p:txBody>
      </p:sp>
    </p:spTree>
    <p:extLst>
      <p:ext uri="{BB962C8B-B14F-4D97-AF65-F5344CB8AC3E}">
        <p14:creationId xmlns:p14="http://schemas.microsoft.com/office/powerpoint/2010/main" val="15984869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85F8DEE-3D2E-42BA-9118-3743B3B42198}" type="slidenum">
              <a:rPr lang="en-GB" smtClean="0"/>
              <a:t>3</a:t>
            </a:fld>
            <a:endParaRPr lang="en-GB"/>
          </a:p>
        </p:txBody>
      </p:sp>
    </p:spTree>
    <p:extLst>
      <p:ext uri="{BB962C8B-B14F-4D97-AF65-F5344CB8AC3E}">
        <p14:creationId xmlns:p14="http://schemas.microsoft.com/office/powerpoint/2010/main" val="18342367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85F8DEE-3D2E-42BA-9118-3743B3B42198}" type="slidenum">
              <a:rPr lang="en-GB" smtClean="0"/>
              <a:t>7</a:t>
            </a:fld>
            <a:endParaRPr lang="en-GB"/>
          </a:p>
        </p:txBody>
      </p:sp>
    </p:spTree>
    <p:extLst>
      <p:ext uri="{BB962C8B-B14F-4D97-AF65-F5344CB8AC3E}">
        <p14:creationId xmlns:p14="http://schemas.microsoft.com/office/powerpoint/2010/main" val="28655614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85F8DEE-3D2E-42BA-9118-3743B3B42198}" type="slidenum">
              <a:rPr lang="en-GB" smtClean="0"/>
              <a:t>21</a:t>
            </a:fld>
            <a:endParaRPr lang="en-GB"/>
          </a:p>
        </p:txBody>
      </p:sp>
    </p:spTree>
    <p:extLst>
      <p:ext uri="{BB962C8B-B14F-4D97-AF65-F5344CB8AC3E}">
        <p14:creationId xmlns:p14="http://schemas.microsoft.com/office/powerpoint/2010/main" val="17542143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85F8DEE-3D2E-42BA-9118-3743B3B42198}" type="slidenum">
              <a:rPr lang="en-GB" smtClean="0"/>
              <a:t>26</a:t>
            </a:fld>
            <a:endParaRPr lang="en-GB"/>
          </a:p>
        </p:txBody>
      </p:sp>
    </p:spTree>
    <p:extLst>
      <p:ext uri="{BB962C8B-B14F-4D97-AF65-F5344CB8AC3E}">
        <p14:creationId xmlns:p14="http://schemas.microsoft.com/office/powerpoint/2010/main" val="11912492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hemeOverride" Target="../theme/themeOverride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691666-A3C8-4B8C-905D-A09820ECD427}" type="slidenum">
              <a:rPr lang="en-US" smtClean="0"/>
              <a:t>‹#›</a:t>
            </a:fld>
            <a:endParaRPr lang="en-US"/>
          </a:p>
        </p:txBody>
      </p:sp>
      <p:grpSp>
        <p:nvGrpSpPr>
          <p:cNvPr id="7" name="Group 6"/>
          <p:cNvGrpSpPr/>
          <p:nvPr userDrawn="1"/>
        </p:nvGrpSpPr>
        <p:grpSpPr>
          <a:xfrm>
            <a:off x="3235" y="50449"/>
            <a:ext cx="12192000" cy="1046826"/>
            <a:chOff x="3235" y="50449"/>
            <a:chExt cx="12192000" cy="1046826"/>
          </a:xfrm>
        </p:grpSpPr>
        <p:sp>
          <p:nvSpPr>
            <p:cNvPr id="8" name="Rectangle 7"/>
            <p:cNvSpPr/>
            <p:nvPr/>
          </p:nvSpPr>
          <p:spPr>
            <a:xfrm>
              <a:off x="3235" y="788576"/>
              <a:ext cx="12192000" cy="308699"/>
            </a:xfrm>
            <a:prstGeom prst="rect">
              <a:avLst/>
            </a:prstGeom>
            <a:gradFill flip="none" rotWithShape="1">
              <a:gsLst>
                <a:gs pos="0">
                  <a:srgbClr val="103766"/>
                </a:gs>
                <a:gs pos="100000">
                  <a:srgbClr val="0087E6"/>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1154" y="50449"/>
              <a:ext cx="1016679" cy="704527"/>
            </a:xfrm>
            <a:prstGeom prst="rect">
              <a:avLst/>
            </a:prstGeom>
          </p:spPr>
        </p:pic>
      </p:grpSp>
    </p:spTree>
    <p:extLst>
      <p:ext uri="{BB962C8B-B14F-4D97-AF65-F5344CB8AC3E}">
        <p14:creationId xmlns:p14="http://schemas.microsoft.com/office/powerpoint/2010/main" val="20527849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691666-A3C8-4B8C-905D-A09820ECD427}" type="slidenum">
              <a:rPr lang="en-US" smtClean="0"/>
              <a:t>‹#›</a:t>
            </a:fld>
            <a:endParaRPr lang="en-US"/>
          </a:p>
        </p:txBody>
      </p:sp>
    </p:spTree>
    <p:extLst>
      <p:ext uri="{BB962C8B-B14F-4D97-AF65-F5344CB8AC3E}">
        <p14:creationId xmlns:p14="http://schemas.microsoft.com/office/powerpoint/2010/main" val="41595652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691666-A3C8-4B8C-905D-A09820ECD427}" type="slidenum">
              <a:rPr lang="en-US" smtClean="0"/>
              <a:t>‹#›</a:t>
            </a:fld>
            <a:endParaRPr lang="en-US"/>
          </a:p>
        </p:txBody>
      </p:sp>
    </p:spTree>
    <p:extLst>
      <p:ext uri="{BB962C8B-B14F-4D97-AF65-F5344CB8AC3E}">
        <p14:creationId xmlns:p14="http://schemas.microsoft.com/office/powerpoint/2010/main" val="42408302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bg>
      <p:bgPr>
        <a:gradFill>
          <a:gsLst>
            <a:gs pos="73000">
              <a:srgbClr val="0F3766"/>
            </a:gs>
            <a:gs pos="11000">
              <a:srgbClr val="0087E6"/>
            </a:gs>
            <a:gs pos="47000">
              <a:srgbClr val="0C4DA2"/>
            </a:gs>
          </a:gsLst>
          <a:lin ang="16200000" scaled="1"/>
        </a:gradFill>
        <a:effectLst/>
      </p:bgPr>
    </p:bg>
    <p:spTree>
      <p:nvGrpSpPr>
        <p:cNvPr id="1" name=""/>
        <p:cNvGrpSpPr/>
        <p:nvPr/>
      </p:nvGrpSpPr>
      <p:grpSpPr>
        <a:xfrm>
          <a:off x="0" y="0"/>
          <a:ext cx="0" cy="0"/>
          <a:chOff x="0" y="0"/>
          <a:chExt cx="0" cy="0"/>
        </a:xfrm>
      </p:grpSpPr>
      <p:sp>
        <p:nvSpPr>
          <p:cNvPr id="4" name="Rectangle 3"/>
          <p:cNvSpPr/>
          <p:nvPr userDrawn="1"/>
        </p:nvSpPr>
        <p:spPr>
          <a:xfrm>
            <a:off x="0" y="1"/>
            <a:ext cx="12192000" cy="98107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ES_tradnl" sz="1800">
              <a:solidFill>
                <a:prstClr val="white"/>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991100" y="-100013"/>
            <a:ext cx="2209800" cy="1657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l="21297" t="28397" r="20311" b="48031"/>
          <a:stretch/>
        </p:blipFill>
        <p:spPr bwMode="auto">
          <a:xfrm>
            <a:off x="9292168" y="1"/>
            <a:ext cx="2899833" cy="6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014633" y="2166938"/>
            <a:ext cx="5130800" cy="342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userDrawn="1"/>
        </p:nvSpPr>
        <p:spPr>
          <a:xfrm>
            <a:off x="10032437" y="570166"/>
            <a:ext cx="1440160" cy="338554"/>
          </a:xfrm>
          <a:prstGeom prst="rect">
            <a:avLst/>
          </a:prstGeom>
          <a:noFill/>
        </p:spPr>
        <p:txBody>
          <a:bodyPr wrap="square" rtlCol="0">
            <a:spAutoFit/>
          </a:bodyPr>
          <a:lstStyle/>
          <a:p>
            <a:pPr eaLnBrk="1" hangingPunct="1"/>
            <a:r>
              <a:rPr lang="en-GB" sz="800" b="1" dirty="0">
                <a:solidFill>
                  <a:srgbClr val="2A47A1"/>
                </a:solidFill>
                <a:latin typeface="EC Square Sans Pro" pitchFamily="34" charset="0"/>
                <a:cs typeface="Arial" pitchFamily="34" charset="0"/>
              </a:rPr>
              <a:t>EU external action at your fingertips</a:t>
            </a:r>
            <a:endParaRPr lang="en-US" sz="800" dirty="0">
              <a:solidFill>
                <a:srgbClr val="2A47A1"/>
              </a:solidFill>
              <a:latin typeface="EC Square Sans Pro" pitchFamily="34" charset="0"/>
              <a:cs typeface="Arial" pitchFamily="34" charset="0"/>
            </a:endParaRPr>
          </a:p>
        </p:txBody>
      </p:sp>
    </p:spTree>
    <p:extLst>
      <p:ext uri="{BB962C8B-B14F-4D97-AF65-F5344CB8AC3E}">
        <p14:creationId xmlns:p14="http://schemas.microsoft.com/office/powerpoint/2010/main" val="4158323875"/>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691666-A3C8-4B8C-905D-A09820ECD427}" type="slidenum">
              <a:rPr lang="en-US" smtClean="0"/>
              <a:t>‹#›</a:t>
            </a:fld>
            <a:endParaRPr lang="en-US"/>
          </a:p>
        </p:txBody>
      </p:sp>
      <p:grpSp>
        <p:nvGrpSpPr>
          <p:cNvPr id="7" name="Group 6"/>
          <p:cNvGrpSpPr/>
          <p:nvPr userDrawn="1"/>
        </p:nvGrpSpPr>
        <p:grpSpPr>
          <a:xfrm>
            <a:off x="3235" y="50449"/>
            <a:ext cx="12192000" cy="1046826"/>
            <a:chOff x="3235" y="50449"/>
            <a:chExt cx="12192000" cy="1046826"/>
          </a:xfrm>
        </p:grpSpPr>
        <p:sp>
          <p:nvSpPr>
            <p:cNvPr id="8" name="Rectangle 7"/>
            <p:cNvSpPr/>
            <p:nvPr/>
          </p:nvSpPr>
          <p:spPr>
            <a:xfrm>
              <a:off x="3235" y="788576"/>
              <a:ext cx="12192000" cy="308699"/>
            </a:xfrm>
            <a:prstGeom prst="rect">
              <a:avLst/>
            </a:prstGeom>
            <a:gradFill flip="none" rotWithShape="1">
              <a:gsLst>
                <a:gs pos="0">
                  <a:srgbClr val="103766"/>
                </a:gs>
                <a:gs pos="100000">
                  <a:srgbClr val="0087E6"/>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1154" y="50449"/>
              <a:ext cx="1016679" cy="704527"/>
            </a:xfrm>
            <a:prstGeom prst="rect">
              <a:avLst/>
            </a:prstGeom>
          </p:spPr>
        </p:pic>
      </p:grpSp>
    </p:spTree>
    <p:extLst>
      <p:ext uri="{BB962C8B-B14F-4D97-AF65-F5344CB8AC3E}">
        <p14:creationId xmlns:p14="http://schemas.microsoft.com/office/powerpoint/2010/main" val="19291295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691666-A3C8-4B8C-905D-A09820ECD427}" type="slidenum">
              <a:rPr lang="en-US" smtClean="0"/>
              <a:t>‹#›</a:t>
            </a:fld>
            <a:endParaRPr lang="en-US"/>
          </a:p>
        </p:txBody>
      </p:sp>
      <p:grpSp>
        <p:nvGrpSpPr>
          <p:cNvPr id="7" name="Group 6"/>
          <p:cNvGrpSpPr/>
          <p:nvPr userDrawn="1"/>
        </p:nvGrpSpPr>
        <p:grpSpPr>
          <a:xfrm>
            <a:off x="3235" y="50449"/>
            <a:ext cx="12192000" cy="1046826"/>
            <a:chOff x="3235" y="50449"/>
            <a:chExt cx="12192000" cy="1046826"/>
          </a:xfrm>
        </p:grpSpPr>
        <p:sp>
          <p:nvSpPr>
            <p:cNvPr id="8" name="Rectangle 7"/>
            <p:cNvSpPr/>
            <p:nvPr/>
          </p:nvSpPr>
          <p:spPr>
            <a:xfrm>
              <a:off x="3235" y="788576"/>
              <a:ext cx="12192000" cy="308699"/>
            </a:xfrm>
            <a:prstGeom prst="rect">
              <a:avLst/>
            </a:prstGeom>
            <a:gradFill flip="none" rotWithShape="1">
              <a:gsLst>
                <a:gs pos="0">
                  <a:srgbClr val="103766"/>
                </a:gs>
                <a:gs pos="100000">
                  <a:srgbClr val="0087E6"/>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1154" y="50449"/>
              <a:ext cx="1016679" cy="704527"/>
            </a:xfrm>
            <a:prstGeom prst="rect">
              <a:avLst/>
            </a:prstGeom>
          </p:spPr>
        </p:pic>
      </p:grpSp>
    </p:spTree>
    <p:extLst>
      <p:ext uri="{BB962C8B-B14F-4D97-AF65-F5344CB8AC3E}">
        <p14:creationId xmlns:p14="http://schemas.microsoft.com/office/powerpoint/2010/main" val="30598592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691666-A3C8-4B8C-905D-A09820ECD427}" type="slidenum">
              <a:rPr lang="en-US" smtClean="0"/>
              <a:t>‹#›</a:t>
            </a:fld>
            <a:endParaRPr lang="en-US"/>
          </a:p>
        </p:txBody>
      </p:sp>
      <p:grpSp>
        <p:nvGrpSpPr>
          <p:cNvPr id="8" name="Group 7"/>
          <p:cNvGrpSpPr/>
          <p:nvPr userDrawn="1"/>
        </p:nvGrpSpPr>
        <p:grpSpPr>
          <a:xfrm>
            <a:off x="3235" y="50449"/>
            <a:ext cx="12192000" cy="1046826"/>
            <a:chOff x="3235" y="50449"/>
            <a:chExt cx="12192000" cy="1046826"/>
          </a:xfrm>
        </p:grpSpPr>
        <p:sp>
          <p:nvSpPr>
            <p:cNvPr id="9" name="Rectangle 8"/>
            <p:cNvSpPr/>
            <p:nvPr/>
          </p:nvSpPr>
          <p:spPr>
            <a:xfrm>
              <a:off x="3235" y="788576"/>
              <a:ext cx="12192000" cy="308699"/>
            </a:xfrm>
            <a:prstGeom prst="rect">
              <a:avLst/>
            </a:prstGeom>
            <a:gradFill flip="none" rotWithShape="1">
              <a:gsLst>
                <a:gs pos="0">
                  <a:srgbClr val="103766"/>
                </a:gs>
                <a:gs pos="100000">
                  <a:srgbClr val="0087E6"/>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1154" y="50449"/>
              <a:ext cx="1016679" cy="704527"/>
            </a:xfrm>
            <a:prstGeom prst="rect">
              <a:avLst/>
            </a:prstGeom>
          </p:spPr>
        </p:pic>
      </p:grpSp>
    </p:spTree>
    <p:extLst>
      <p:ext uri="{BB962C8B-B14F-4D97-AF65-F5344CB8AC3E}">
        <p14:creationId xmlns:p14="http://schemas.microsoft.com/office/powerpoint/2010/main" val="7296037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0691666-A3C8-4B8C-905D-A09820ECD427}" type="slidenum">
              <a:rPr lang="en-US" smtClean="0"/>
              <a:t>‹#›</a:t>
            </a:fld>
            <a:endParaRPr lang="en-US"/>
          </a:p>
        </p:txBody>
      </p:sp>
    </p:spTree>
    <p:extLst>
      <p:ext uri="{BB962C8B-B14F-4D97-AF65-F5344CB8AC3E}">
        <p14:creationId xmlns:p14="http://schemas.microsoft.com/office/powerpoint/2010/main" val="34850750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0691666-A3C8-4B8C-905D-A09820ECD427}" type="slidenum">
              <a:rPr lang="en-US" smtClean="0"/>
              <a:t>‹#›</a:t>
            </a:fld>
            <a:endParaRPr lang="en-US"/>
          </a:p>
        </p:txBody>
      </p:sp>
    </p:spTree>
    <p:extLst>
      <p:ext uri="{BB962C8B-B14F-4D97-AF65-F5344CB8AC3E}">
        <p14:creationId xmlns:p14="http://schemas.microsoft.com/office/powerpoint/2010/main" val="2938278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0691666-A3C8-4B8C-905D-A09820ECD427}" type="slidenum">
              <a:rPr lang="en-US" smtClean="0"/>
              <a:t>‹#›</a:t>
            </a:fld>
            <a:endParaRPr lang="en-US"/>
          </a:p>
        </p:txBody>
      </p:sp>
    </p:spTree>
    <p:extLst>
      <p:ext uri="{BB962C8B-B14F-4D97-AF65-F5344CB8AC3E}">
        <p14:creationId xmlns:p14="http://schemas.microsoft.com/office/powerpoint/2010/main" val="33592081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691666-A3C8-4B8C-905D-A09820ECD427}" type="slidenum">
              <a:rPr lang="en-US" smtClean="0"/>
              <a:t>‹#›</a:t>
            </a:fld>
            <a:endParaRPr lang="en-US"/>
          </a:p>
        </p:txBody>
      </p:sp>
    </p:spTree>
    <p:extLst>
      <p:ext uri="{BB962C8B-B14F-4D97-AF65-F5344CB8AC3E}">
        <p14:creationId xmlns:p14="http://schemas.microsoft.com/office/powerpoint/2010/main" val="12266027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691666-A3C8-4B8C-905D-A09820ECD427}" type="slidenum">
              <a:rPr lang="en-US" smtClean="0"/>
              <a:t>‹#›</a:t>
            </a:fld>
            <a:endParaRPr lang="en-US"/>
          </a:p>
        </p:txBody>
      </p:sp>
    </p:spTree>
    <p:extLst>
      <p:ext uri="{BB962C8B-B14F-4D97-AF65-F5344CB8AC3E}">
        <p14:creationId xmlns:p14="http://schemas.microsoft.com/office/powerpoint/2010/main" val="234561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691666-A3C8-4B8C-905D-A09820ECD427}" type="slidenum">
              <a:rPr lang="en-US" smtClean="0"/>
              <a:t>‹#›</a:t>
            </a:fld>
            <a:endParaRPr lang="en-US"/>
          </a:p>
        </p:txBody>
      </p:sp>
    </p:spTree>
    <p:extLst>
      <p:ext uri="{BB962C8B-B14F-4D97-AF65-F5344CB8AC3E}">
        <p14:creationId xmlns:p14="http://schemas.microsoft.com/office/powerpoint/2010/main" val="14050098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8.jpeg"/><Relationship Id="rId4" Type="http://schemas.openxmlformats.org/officeDocument/2006/relationships/image" Target="../media/image7.jpg"/></Relationships>
</file>

<file path=ppt/slides/_rels/slide20.xml.rels><?xml version="1.0" encoding="UTF-8" standalone="yes"?>
<Relationships xmlns="http://schemas.openxmlformats.org/package/2006/relationships"><Relationship Id="rId3" Type="http://schemas.openxmlformats.org/officeDocument/2006/relationships/hyperlink" Target="https://europa.eu/capacity4dev/implemeting-partners---opsys" TargetMode="External"/><Relationship Id="rId2" Type="http://schemas.openxmlformats.org/officeDocument/2006/relationships/hyperlink" Target="mailto:EuropeAid-OPSYS-USER-SUPPORT-COMMUNICATION@ec.europa.eu"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idx="4294967295"/>
          </p:nvPr>
        </p:nvSpPr>
        <p:spPr>
          <a:xfrm>
            <a:off x="267406" y="5629275"/>
            <a:ext cx="6440488" cy="608013"/>
          </a:xfrm>
          <a:prstGeom prst="rect">
            <a:avLst/>
          </a:prstGeom>
        </p:spPr>
        <p:txBody>
          <a:bodyPr>
            <a:normAutofit/>
          </a:bodyPr>
          <a:lstStyle/>
          <a:p>
            <a:pPr algn="l"/>
            <a:r>
              <a:rPr lang="en-GB" altLang="fr-FR" sz="2000" b="1" i="1" noProof="0" dirty="0" smtClean="0">
                <a:solidFill>
                  <a:srgbClr val="D0D961"/>
                </a:solidFill>
              </a:rPr>
              <a:t>April 17th, 2018</a:t>
            </a:r>
            <a:endParaRPr lang="en-GB" sz="2000" b="1" i="1" noProof="0" dirty="0">
              <a:solidFill>
                <a:srgbClr val="D0D961"/>
              </a:solidFill>
            </a:endParaRPr>
          </a:p>
        </p:txBody>
      </p:sp>
      <p:sp>
        <p:nvSpPr>
          <p:cNvPr id="6" name="Subtitle 5"/>
          <p:cNvSpPr>
            <a:spLocks noGrp="1"/>
          </p:cNvSpPr>
          <p:nvPr>
            <p:ph type="subTitle" idx="4294967295"/>
          </p:nvPr>
        </p:nvSpPr>
        <p:spPr>
          <a:xfrm>
            <a:off x="207024" y="2886075"/>
            <a:ext cx="6577013" cy="1952625"/>
          </a:xfrm>
        </p:spPr>
        <p:txBody>
          <a:bodyPr>
            <a:noAutofit/>
          </a:bodyPr>
          <a:lstStyle/>
          <a:p>
            <a:pPr marL="0" indent="0">
              <a:buNone/>
            </a:pPr>
            <a:r>
              <a:rPr lang="en-GB" altLang="es-ES_tradnl" sz="3200" b="1" i="1" noProof="0" dirty="0" smtClean="0"/>
              <a:t>Webinar to present the feedback from the 2</a:t>
            </a:r>
            <a:r>
              <a:rPr lang="en-GB" altLang="es-ES_tradnl" sz="3200" b="1" i="1" baseline="30000" noProof="0" dirty="0" smtClean="0"/>
              <a:t>nd</a:t>
            </a:r>
            <a:r>
              <a:rPr lang="en-GB" altLang="es-ES_tradnl" sz="3200" b="1" i="1" noProof="0" dirty="0" smtClean="0"/>
              <a:t> test phase with Implementing Partners</a:t>
            </a:r>
            <a:endParaRPr lang="en-GB" sz="2000" b="1" noProof="0" dirty="0" smtClean="0">
              <a:solidFill>
                <a:schemeClr val="tx1"/>
              </a:solidFill>
            </a:endParaRPr>
          </a:p>
          <a:p>
            <a:pPr marL="0" indent="0">
              <a:buNone/>
            </a:pPr>
            <a:endParaRPr lang="en-GB" sz="2000" b="1" i="1" noProof="0" dirty="0">
              <a:solidFill>
                <a:schemeClr val="tx1"/>
              </a:solidFill>
            </a:endParaRPr>
          </a:p>
        </p:txBody>
      </p:sp>
      <p:sp>
        <p:nvSpPr>
          <p:cNvPr id="7" name="Subtitle 5"/>
          <p:cNvSpPr txBox="1">
            <a:spLocks/>
          </p:cNvSpPr>
          <p:nvPr/>
        </p:nvSpPr>
        <p:spPr bwMode="auto">
          <a:xfrm>
            <a:off x="571438" y="1612363"/>
            <a:ext cx="6775001" cy="81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0" indent="0" algn="l" rtl="0" eaLnBrk="1" fontAlgn="base" hangingPunct="1">
              <a:spcBef>
                <a:spcPct val="20000"/>
              </a:spcBef>
              <a:spcAft>
                <a:spcPct val="0"/>
              </a:spcAft>
              <a:buFont typeface="Arial" pitchFamily="34" charset="0"/>
              <a:buNone/>
              <a:defRPr sz="2400" b="1" kern="1200">
                <a:solidFill>
                  <a:srgbClr val="F78A6C"/>
                </a:solidFill>
                <a:latin typeface="+mn-lt"/>
                <a:ea typeface="+mn-ea"/>
                <a:cs typeface="+mn-cs"/>
              </a:defRPr>
            </a:lvl1pPr>
            <a:lvl2pPr marL="457200" indent="0" algn="ctr" rtl="0" eaLnBrk="1" fontAlgn="base" hangingPunct="1">
              <a:spcBef>
                <a:spcPct val="20000"/>
              </a:spcBef>
              <a:spcAft>
                <a:spcPct val="0"/>
              </a:spcAft>
              <a:buFont typeface="Arial" pitchFamily="34" charset="0"/>
              <a:buNone/>
              <a:defRPr sz="2800" kern="1200">
                <a:solidFill>
                  <a:schemeClr val="tx1">
                    <a:tint val="75000"/>
                  </a:schemeClr>
                </a:solidFill>
                <a:latin typeface="+mn-lt"/>
                <a:ea typeface="+mn-ea"/>
                <a:cs typeface="+mn-cs"/>
              </a:defRPr>
            </a:lvl2pPr>
            <a:lvl3pPr marL="914400" indent="0" algn="ctr" rtl="0" eaLnBrk="1" fontAlgn="base" hangingPunct="1">
              <a:spcBef>
                <a:spcPct val="20000"/>
              </a:spcBef>
              <a:spcAft>
                <a:spcPct val="0"/>
              </a:spcAft>
              <a:buFont typeface="Arial" pitchFamily="34" charset="0"/>
              <a:buNone/>
              <a:defRPr sz="2400" kern="1200">
                <a:solidFill>
                  <a:schemeClr val="tx1">
                    <a:tint val="75000"/>
                  </a:schemeClr>
                </a:solidFill>
                <a:latin typeface="+mn-lt"/>
                <a:ea typeface="+mn-ea"/>
                <a:cs typeface="+mn-cs"/>
              </a:defRPr>
            </a:lvl3pPr>
            <a:lvl4pPr marL="1371600" indent="0" algn="ctr" rtl="0" eaLnBrk="1" fontAlgn="base" hangingPunct="1">
              <a:spcBef>
                <a:spcPct val="20000"/>
              </a:spcBef>
              <a:spcAft>
                <a:spcPct val="0"/>
              </a:spcAft>
              <a:buFont typeface="Arial" pitchFamily="34" charset="0"/>
              <a:buNone/>
              <a:defRPr sz="2000" kern="1200">
                <a:solidFill>
                  <a:schemeClr val="tx1">
                    <a:tint val="75000"/>
                  </a:schemeClr>
                </a:solidFill>
                <a:latin typeface="+mn-lt"/>
                <a:ea typeface="+mn-ea"/>
                <a:cs typeface="+mn-cs"/>
              </a:defRPr>
            </a:lvl4pPr>
            <a:lvl5pPr marL="1828800" indent="0" algn="ctr" rtl="0" eaLnBrk="1" fontAlgn="base" hangingPunct="1">
              <a:spcBef>
                <a:spcPct val="20000"/>
              </a:spcBef>
              <a:spcAft>
                <a:spcPct val="0"/>
              </a:spcAft>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en-GB" altLang="es-ES_tradnl" sz="4800" dirty="0" smtClean="0">
                <a:solidFill>
                  <a:prstClr val="white"/>
                </a:solidFill>
                <a:effectLst>
                  <a:glow rad="127000">
                    <a:srgbClr val="DFE1E9">
                      <a:alpha val="20000"/>
                    </a:srgbClr>
                  </a:glow>
                </a:effectLst>
                <a:ea typeface="Batang" panose="02030600000101010101" pitchFamily="18" charset="-127"/>
                <a:cs typeface="Arial" panose="020B0604020202020204" pitchFamily="34" charset="0"/>
              </a:rPr>
              <a:t>OPSYS</a:t>
            </a:r>
            <a:endParaRPr lang="es-ES_tradnl" sz="4800" dirty="0">
              <a:solidFill>
                <a:prstClr val="white"/>
              </a:solidFill>
              <a:effectLst>
                <a:glow rad="127000">
                  <a:srgbClr val="DFE1E9">
                    <a:alpha val="20000"/>
                  </a:srgbClr>
                </a:glow>
              </a:effectLst>
              <a:ea typeface="Batang" panose="02030600000101010101" pitchFamily="18" charset="-127"/>
              <a:cs typeface="Arial" panose="020B0604020202020204" pitchFamily="34" charset="0"/>
            </a:endParaRPr>
          </a:p>
        </p:txBody>
      </p:sp>
    </p:spTree>
    <p:extLst>
      <p:ext uri="{BB962C8B-B14F-4D97-AF65-F5344CB8AC3E}">
        <p14:creationId xmlns:p14="http://schemas.microsoft.com/office/powerpoint/2010/main" val="3254653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614791" y="165367"/>
            <a:ext cx="8686800" cy="523220"/>
          </a:xfrm>
          <a:prstGeom prst="rect">
            <a:avLst/>
          </a:prstGeom>
          <a:noFill/>
        </p:spPr>
        <p:txBody>
          <a:bodyPr wrap="square" rtlCol="0">
            <a:spAutoFit/>
          </a:bodyPr>
          <a:lstStyle/>
          <a:p>
            <a:r>
              <a:rPr lang="fr-BE" sz="2800" b="1" dirty="0" smtClean="0">
                <a:solidFill>
                  <a:srgbClr val="103766"/>
                </a:solidFill>
              </a:rPr>
              <a:t>Feedback: main </a:t>
            </a:r>
            <a:r>
              <a:rPr lang="fr-BE" sz="2800" b="1" dirty="0" err="1" smtClean="0">
                <a:solidFill>
                  <a:srgbClr val="103766"/>
                </a:solidFill>
              </a:rPr>
              <a:t>difficulties</a:t>
            </a:r>
            <a:r>
              <a:rPr lang="fr-BE" sz="2800" b="1" dirty="0" smtClean="0">
                <a:solidFill>
                  <a:srgbClr val="103766"/>
                </a:solidFill>
              </a:rPr>
              <a:t> &amp; </a:t>
            </a:r>
            <a:r>
              <a:rPr lang="fr-BE" sz="2800" b="1" dirty="0" err="1" smtClean="0">
                <a:solidFill>
                  <a:srgbClr val="103766"/>
                </a:solidFill>
              </a:rPr>
              <a:t>answers</a:t>
            </a:r>
            <a:r>
              <a:rPr lang="fr-BE" sz="2800" b="1" dirty="0" smtClean="0">
                <a:solidFill>
                  <a:srgbClr val="103766"/>
                </a:solidFill>
              </a:rPr>
              <a:t> (IP)</a:t>
            </a:r>
            <a:endParaRPr lang="fr-BE" sz="2800" b="1" dirty="0">
              <a:solidFill>
                <a:srgbClr val="103766"/>
              </a:solidFill>
            </a:endParaRPr>
          </a:p>
        </p:txBody>
      </p:sp>
      <p:sp>
        <p:nvSpPr>
          <p:cNvPr id="2" name="Slide Number Placeholder 1"/>
          <p:cNvSpPr>
            <a:spLocks noGrp="1"/>
          </p:cNvSpPr>
          <p:nvPr>
            <p:ph type="sldNum" sz="quarter" idx="12"/>
          </p:nvPr>
        </p:nvSpPr>
        <p:spPr/>
        <p:txBody>
          <a:bodyPr/>
          <a:lstStyle/>
          <a:p>
            <a:fld id="{10691666-A3C8-4B8C-905D-A09820ECD427}" type="slidenum">
              <a:rPr lang="en-US" smtClean="0"/>
              <a:t>10</a:t>
            </a:fld>
            <a:endParaRPr lang="en-US"/>
          </a:p>
        </p:txBody>
      </p:sp>
      <p:sp>
        <p:nvSpPr>
          <p:cNvPr id="4" name="TextBox 3"/>
          <p:cNvSpPr txBox="1"/>
          <p:nvPr/>
        </p:nvSpPr>
        <p:spPr>
          <a:xfrm>
            <a:off x="528395" y="1194737"/>
            <a:ext cx="10520605" cy="1200329"/>
          </a:xfrm>
          <a:prstGeom prst="rect">
            <a:avLst/>
          </a:prstGeom>
          <a:noFill/>
        </p:spPr>
        <p:txBody>
          <a:bodyPr wrap="square" rtlCol="0">
            <a:spAutoFit/>
          </a:bodyPr>
          <a:lstStyle/>
          <a:p>
            <a:pPr algn="ctr">
              <a:spcAft>
                <a:spcPts val="1200"/>
              </a:spcAft>
            </a:pPr>
            <a:r>
              <a:rPr lang="en-GB" sz="2400" b="1" dirty="0" smtClean="0">
                <a:solidFill>
                  <a:srgbClr val="103766"/>
                </a:solidFill>
              </a:rPr>
              <a:t>General</a:t>
            </a:r>
          </a:p>
          <a:p>
            <a:pPr marL="457200" indent="-457200">
              <a:spcAft>
                <a:spcPts val="1200"/>
              </a:spcAft>
              <a:buFont typeface="Arial" panose="020B0604020202020204" pitchFamily="34" charset="0"/>
              <a:buChar char="•"/>
            </a:pPr>
            <a:r>
              <a:rPr lang="en-GB" sz="2000" b="1" dirty="0" smtClean="0">
                <a:solidFill>
                  <a:srgbClr val="103766"/>
                </a:solidFill>
              </a:rPr>
              <a:t>I don’t have access!</a:t>
            </a:r>
            <a:r>
              <a:rPr lang="en-GB" sz="2000" dirty="0" smtClean="0">
                <a:solidFill>
                  <a:srgbClr val="103766"/>
                </a:solidFill>
              </a:rPr>
              <a:t>: </a:t>
            </a:r>
            <a:r>
              <a:rPr lang="en-GB" dirty="0" smtClean="0">
                <a:solidFill>
                  <a:srgbClr val="103766"/>
                </a:solidFill>
              </a:rPr>
              <a:t>many IPs could not start the test because OM had not provided them access. We will make sure to make it clearer next time!</a:t>
            </a:r>
          </a:p>
        </p:txBody>
      </p:sp>
      <p:graphicFrame>
        <p:nvGraphicFramePr>
          <p:cNvPr id="6" name="Table 5"/>
          <p:cNvGraphicFramePr>
            <a:graphicFrameLocks noGrp="1"/>
          </p:cNvGraphicFramePr>
          <p:nvPr>
            <p:extLst>
              <p:ext uri="{D42A27DB-BD31-4B8C-83A1-F6EECF244321}">
                <p14:modId xmlns:p14="http://schemas.microsoft.com/office/powerpoint/2010/main" val="3056437806"/>
              </p:ext>
            </p:extLst>
          </p:nvPr>
        </p:nvGraphicFramePr>
        <p:xfrm>
          <a:off x="8610600" y="3613690"/>
          <a:ext cx="2904702" cy="1415513"/>
        </p:xfrm>
        <a:graphic>
          <a:graphicData uri="http://schemas.openxmlformats.org/drawingml/2006/table">
            <a:tbl>
              <a:tblPr firstRow="1" bandRow="1">
                <a:tableStyleId>{3B4B98B0-60AC-42C2-AFA5-B58CD77FA1E5}</a:tableStyleId>
              </a:tblPr>
              <a:tblGrid>
                <a:gridCol w="2060391">
                  <a:extLst>
                    <a:ext uri="{9D8B030D-6E8A-4147-A177-3AD203B41FA5}">
                      <a16:colId xmlns:a16="http://schemas.microsoft.com/office/drawing/2014/main" val="760753813"/>
                    </a:ext>
                  </a:extLst>
                </a:gridCol>
                <a:gridCol w="844311">
                  <a:extLst>
                    <a:ext uri="{9D8B030D-6E8A-4147-A177-3AD203B41FA5}">
                      <a16:colId xmlns:a16="http://schemas.microsoft.com/office/drawing/2014/main" val="2893422536"/>
                    </a:ext>
                  </a:extLst>
                </a:gridCol>
              </a:tblGrid>
              <a:tr h="256559">
                <a:tc gridSpan="2">
                  <a:txBody>
                    <a:bodyPr/>
                    <a:lstStyle/>
                    <a:p>
                      <a:pPr algn="l" fontAlgn="b"/>
                      <a:r>
                        <a:rPr lang="en-US" sz="1400" b="1" i="1" u="none" strike="noStrike" dirty="0" smtClean="0">
                          <a:solidFill>
                            <a:srgbClr val="333333"/>
                          </a:solidFill>
                          <a:effectLst/>
                          <a:latin typeface="+mn-lt"/>
                        </a:rPr>
                        <a:t>How</a:t>
                      </a:r>
                      <a:r>
                        <a:rPr lang="en-US" sz="1400" b="1" i="1" u="none" strike="noStrike" baseline="0" dirty="0" smtClean="0">
                          <a:solidFill>
                            <a:srgbClr val="333333"/>
                          </a:solidFill>
                          <a:effectLst/>
                          <a:latin typeface="+mn-lt"/>
                        </a:rPr>
                        <a:t> fast did OPSYS/Results portal run</a:t>
                      </a:r>
                      <a:endParaRPr lang="en-GB" sz="1400" b="1" i="1" u="none" strike="noStrike" dirty="0">
                        <a:solidFill>
                          <a:srgbClr val="333333"/>
                        </a:solidFill>
                        <a:effectLst/>
                        <a:latin typeface="+mn-lt"/>
                      </a:endParaRPr>
                    </a:p>
                  </a:txBody>
                  <a:tcPr marL="9525" marR="9525" marT="9525" marB="0" anchor="ctr"/>
                </a:tc>
                <a:tc hMerge="1">
                  <a:txBody>
                    <a:bodyPr/>
                    <a:lstStyle/>
                    <a:p>
                      <a:pPr algn="r" fontAlgn="b"/>
                      <a:endParaRPr lang="en-GB" sz="1100" b="0" i="0" u="none" strike="noStrike" dirty="0">
                        <a:solidFill>
                          <a:srgbClr val="333333"/>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3638596858"/>
                  </a:ext>
                </a:extLst>
              </a:tr>
              <a:tr h="190500">
                <a:tc>
                  <a:txBody>
                    <a:bodyPr/>
                    <a:lstStyle/>
                    <a:p>
                      <a:pPr marL="0" algn="l" defTabSz="914400" rtl="0" eaLnBrk="1" fontAlgn="b" latinLnBrk="0" hangingPunct="1"/>
                      <a:r>
                        <a:rPr lang="en-US" sz="1400" u="none" strike="noStrike" kern="1200" dirty="0" smtClean="0">
                          <a:solidFill>
                            <a:schemeClr val="tx1"/>
                          </a:solidFill>
                          <a:effectLst/>
                          <a:latin typeface="+mn-lt"/>
                          <a:ea typeface="+mn-ea"/>
                          <a:cs typeface="+mn-cs"/>
                        </a:rPr>
                        <a:t>Very</a:t>
                      </a:r>
                      <a:r>
                        <a:rPr lang="en-US" sz="1400" u="none" strike="noStrike" kern="1200" baseline="0" dirty="0" smtClean="0">
                          <a:solidFill>
                            <a:schemeClr val="tx1"/>
                          </a:solidFill>
                          <a:effectLst/>
                          <a:latin typeface="+mn-lt"/>
                          <a:ea typeface="+mn-ea"/>
                          <a:cs typeface="+mn-cs"/>
                        </a:rPr>
                        <a:t> fast</a:t>
                      </a:r>
                      <a:endParaRPr lang="en-US" sz="1400" u="none" strike="noStrike" kern="1200" dirty="0">
                        <a:solidFill>
                          <a:schemeClr val="tx1"/>
                        </a:solidFill>
                        <a:effectLst/>
                        <a:latin typeface="+mn-lt"/>
                        <a:ea typeface="+mn-ea"/>
                        <a:cs typeface="+mn-cs"/>
                      </a:endParaRPr>
                    </a:p>
                  </a:txBody>
                  <a:tcPr marL="9525" marR="9525" marT="9525" marB="0" anchor="b"/>
                </a:tc>
                <a:tc>
                  <a:txBody>
                    <a:bodyPr/>
                    <a:lstStyle/>
                    <a:p>
                      <a:pPr marL="0" algn="ctr" defTabSz="914400" rtl="0" eaLnBrk="1" fontAlgn="b" latinLnBrk="0" hangingPunct="1"/>
                      <a:r>
                        <a:rPr lang="it-IT" sz="1400" u="none" strike="noStrike" kern="1200" dirty="0" smtClean="0">
                          <a:solidFill>
                            <a:schemeClr val="tx1"/>
                          </a:solidFill>
                          <a:effectLst/>
                          <a:latin typeface="+mn-lt"/>
                          <a:ea typeface="+mn-ea"/>
                          <a:cs typeface="+mn-cs"/>
                        </a:rPr>
                        <a:t>4%</a:t>
                      </a:r>
                      <a:endParaRPr lang="en-GB" sz="1400" u="none" strike="noStrike" kern="1200" dirty="0">
                        <a:solidFill>
                          <a:schemeClr val="tx1"/>
                        </a:solidFill>
                        <a:effectLst/>
                        <a:latin typeface="+mn-lt"/>
                        <a:ea typeface="+mn-ea"/>
                        <a:cs typeface="+mn-cs"/>
                      </a:endParaRPr>
                    </a:p>
                  </a:txBody>
                  <a:tcPr marL="9525" marR="9525" marT="9525" marB="0" anchor="b"/>
                </a:tc>
                <a:extLst>
                  <a:ext uri="{0D108BD9-81ED-4DB2-BD59-A6C34878D82A}">
                    <a16:rowId xmlns:a16="http://schemas.microsoft.com/office/drawing/2014/main" val="3366251391"/>
                  </a:ext>
                </a:extLst>
              </a:tr>
              <a:tr h="190500">
                <a:tc>
                  <a:txBody>
                    <a:bodyPr/>
                    <a:lstStyle/>
                    <a:p>
                      <a:pPr marL="0" algn="l" defTabSz="914400" rtl="0" eaLnBrk="1" fontAlgn="b" latinLnBrk="0" hangingPunct="1"/>
                      <a:r>
                        <a:rPr lang="en-US" sz="1400" u="none" strike="noStrike" kern="1200" dirty="0" smtClean="0">
                          <a:solidFill>
                            <a:schemeClr val="tx1"/>
                          </a:solidFill>
                          <a:effectLst/>
                          <a:latin typeface="+mn-lt"/>
                          <a:ea typeface="+mn-ea"/>
                          <a:cs typeface="+mn-cs"/>
                        </a:rPr>
                        <a:t>Fast</a:t>
                      </a:r>
                      <a:endParaRPr lang="en-US" sz="1400" u="none" strike="noStrike" kern="1200" dirty="0">
                        <a:solidFill>
                          <a:schemeClr val="tx1"/>
                        </a:solidFill>
                        <a:effectLst/>
                        <a:latin typeface="+mn-lt"/>
                        <a:ea typeface="+mn-ea"/>
                        <a:cs typeface="+mn-cs"/>
                      </a:endParaRPr>
                    </a:p>
                  </a:txBody>
                  <a:tcPr marL="9525" marR="9525" marT="9525" marB="0" anchor="b"/>
                </a:tc>
                <a:tc>
                  <a:txBody>
                    <a:bodyPr/>
                    <a:lstStyle/>
                    <a:p>
                      <a:pPr marL="0" algn="ctr" defTabSz="914400" rtl="0" eaLnBrk="1" fontAlgn="b" latinLnBrk="0" hangingPunct="1"/>
                      <a:r>
                        <a:rPr lang="it-IT" sz="1400" u="none" strike="noStrike" kern="1200" dirty="0" smtClean="0">
                          <a:solidFill>
                            <a:schemeClr val="tx1"/>
                          </a:solidFill>
                          <a:effectLst/>
                          <a:latin typeface="+mn-lt"/>
                          <a:ea typeface="+mn-ea"/>
                          <a:cs typeface="+mn-cs"/>
                        </a:rPr>
                        <a:t>40%</a:t>
                      </a:r>
                      <a:endParaRPr lang="en-GB" sz="1400" u="none" strike="noStrike" kern="1200" dirty="0">
                        <a:solidFill>
                          <a:schemeClr val="tx1"/>
                        </a:solidFill>
                        <a:effectLst/>
                        <a:latin typeface="+mn-lt"/>
                        <a:ea typeface="+mn-ea"/>
                        <a:cs typeface="+mn-cs"/>
                      </a:endParaRPr>
                    </a:p>
                  </a:txBody>
                  <a:tcPr marL="9525" marR="9525" marT="9525" marB="0" anchor="b"/>
                </a:tc>
                <a:extLst>
                  <a:ext uri="{0D108BD9-81ED-4DB2-BD59-A6C34878D82A}">
                    <a16:rowId xmlns:a16="http://schemas.microsoft.com/office/drawing/2014/main" val="3611000264"/>
                  </a:ext>
                </a:extLst>
              </a:tr>
              <a:tr h="190500">
                <a:tc>
                  <a:txBody>
                    <a:bodyPr/>
                    <a:lstStyle/>
                    <a:p>
                      <a:pPr marL="0" algn="l" defTabSz="914400" rtl="0" eaLnBrk="1" fontAlgn="b" latinLnBrk="0" hangingPunct="1"/>
                      <a:r>
                        <a:rPr lang="it-IT" sz="1400" b="1" u="none" strike="noStrike" kern="1200" dirty="0" err="1" smtClean="0">
                          <a:solidFill>
                            <a:srgbClr val="C00000"/>
                          </a:solidFill>
                          <a:effectLst/>
                          <a:latin typeface="+mn-lt"/>
                          <a:ea typeface="+mn-ea"/>
                          <a:cs typeface="+mn-cs"/>
                        </a:rPr>
                        <a:t>Average</a:t>
                      </a:r>
                      <a:endParaRPr lang="en-GB" sz="1400" b="1" u="none" strike="noStrike" kern="1200" dirty="0">
                        <a:solidFill>
                          <a:srgbClr val="C00000"/>
                        </a:solidFill>
                        <a:effectLst/>
                        <a:latin typeface="+mn-lt"/>
                        <a:ea typeface="+mn-ea"/>
                        <a:cs typeface="+mn-cs"/>
                      </a:endParaRPr>
                    </a:p>
                  </a:txBody>
                  <a:tcPr marL="9525" marR="9525" marT="9525" marB="0" anchor="b"/>
                </a:tc>
                <a:tc>
                  <a:txBody>
                    <a:bodyPr/>
                    <a:lstStyle/>
                    <a:p>
                      <a:pPr marL="0" algn="ctr" defTabSz="914400" rtl="0" eaLnBrk="1" fontAlgn="b" latinLnBrk="0" hangingPunct="1"/>
                      <a:r>
                        <a:rPr lang="it-IT" sz="1400" b="1" u="none" strike="noStrike" kern="1200" dirty="0" smtClean="0">
                          <a:solidFill>
                            <a:srgbClr val="C00000"/>
                          </a:solidFill>
                          <a:effectLst/>
                          <a:latin typeface="+mn-lt"/>
                          <a:ea typeface="+mn-ea"/>
                          <a:cs typeface="+mn-cs"/>
                        </a:rPr>
                        <a:t>36%</a:t>
                      </a:r>
                      <a:endParaRPr lang="en-GB" sz="1400" b="1" u="none" strike="noStrike" kern="1200" dirty="0">
                        <a:solidFill>
                          <a:srgbClr val="C00000"/>
                        </a:solidFill>
                        <a:effectLst/>
                        <a:latin typeface="+mn-lt"/>
                        <a:ea typeface="+mn-ea"/>
                        <a:cs typeface="+mn-cs"/>
                      </a:endParaRPr>
                    </a:p>
                  </a:txBody>
                  <a:tcPr marL="9525" marR="9525" marT="9525" marB="0" anchor="b"/>
                </a:tc>
                <a:extLst>
                  <a:ext uri="{0D108BD9-81ED-4DB2-BD59-A6C34878D82A}">
                    <a16:rowId xmlns:a16="http://schemas.microsoft.com/office/drawing/2014/main" val="3499112027"/>
                  </a:ext>
                </a:extLst>
              </a:tr>
              <a:tr h="190500">
                <a:tc>
                  <a:txBody>
                    <a:bodyPr/>
                    <a:lstStyle/>
                    <a:p>
                      <a:pPr marL="0" algn="l" defTabSz="914400" rtl="0" eaLnBrk="1" fontAlgn="b" latinLnBrk="0" hangingPunct="1"/>
                      <a:r>
                        <a:rPr lang="it-IT" sz="1400" b="1" u="none" strike="noStrike" kern="1200" dirty="0" smtClean="0">
                          <a:solidFill>
                            <a:srgbClr val="C00000"/>
                          </a:solidFill>
                          <a:effectLst/>
                          <a:latin typeface="+mn-lt"/>
                          <a:ea typeface="+mn-ea"/>
                          <a:cs typeface="+mn-cs"/>
                        </a:rPr>
                        <a:t>Slow</a:t>
                      </a:r>
                      <a:endParaRPr lang="en-GB" sz="1400" b="1" u="none" strike="noStrike" kern="1200" dirty="0">
                        <a:solidFill>
                          <a:srgbClr val="C00000"/>
                        </a:solidFill>
                        <a:effectLst/>
                        <a:latin typeface="+mn-lt"/>
                        <a:ea typeface="+mn-ea"/>
                        <a:cs typeface="+mn-cs"/>
                      </a:endParaRPr>
                    </a:p>
                  </a:txBody>
                  <a:tcPr marL="9525" marR="9525" marT="9525" marB="0" anchor="b"/>
                </a:tc>
                <a:tc>
                  <a:txBody>
                    <a:bodyPr/>
                    <a:lstStyle/>
                    <a:p>
                      <a:pPr marL="0" algn="ctr" defTabSz="914400" rtl="0" eaLnBrk="1" fontAlgn="b" latinLnBrk="0" hangingPunct="1"/>
                      <a:r>
                        <a:rPr lang="it-IT" sz="1400" b="1" u="none" strike="noStrike" kern="1200" dirty="0" smtClean="0">
                          <a:solidFill>
                            <a:srgbClr val="C00000"/>
                          </a:solidFill>
                          <a:effectLst/>
                          <a:latin typeface="+mn-lt"/>
                          <a:ea typeface="+mn-ea"/>
                          <a:cs typeface="+mn-cs"/>
                        </a:rPr>
                        <a:t>4%</a:t>
                      </a:r>
                      <a:endParaRPr lang="en-GB" sz="1400" b="1" u="none" strike="noStrike" kern="1200" dirty="0">
                        <a:solidFill>
                          <a:srgbClr val="C00000"/>
                        </a:solidFill>
                        <a:effectLst/>
                        <a:latin typeface="+mn-lt"/>
                        <a:ea typeface="+mn-ea"/>
                        <a:cs typeface="+mn-cs"/>
                      </a:endParaRPr>
                    </a:p>
                  </a:txBody>
                  <a:tcPr marL="9525" marR="9525" marT="9525" marB="0" anchor="b"/>
                </a:tc>
                <a:extLst>
                  <a:ext uri="{0D108BD9-81ED-4DB2-BD59-A6C34878D82A}">
                    <a16:rowId xmlns:a16="http://schemas.microsoft.com/office/drawing/2014/main" val="289296221"/>
                  </a:ext>
                </a:extLst>
              </a:tr>
              <a:tr h="267414">
                <a:tc>
                  <a:txBody>
                    <a:bodyPr/>
                    <a:lstStyle/>
                    <a:p>
                      <a:pPr marL="0" algn="l" defTabSz="914400" rtl="0" eaLnBrk="1" fontAlgn="b" latinLnBrk="0" hangingPunct="1"/>
                      <a:r>
                        <a:rPr lang="it-IT" sz="1400" b="1" u="none" strike="noStrike" kern="1200" dirty="0" err="1" smtClean="0">
                          <a:solidFill>
                            <a:srgbClr val="C00000"/>
                          </a:solidFill>
                          <a:effectLst/>
                          <a:latin typeface="+mn-lt"/>
                          <a:ea typeface="+mn-ea"/>
                          <a:cs typeface="+mn-cs"/>
                        </a:rPr>
                        <a:t>Very</a:t>
                      </a:r>
                      <a:r>
                        <a:rPr lang="it-IT" sz="1400" b="1" u="none" strike="noStrike" kern="1200" dirty="0" smtClean="0">
                          <a:solidFill>
                            <a:srgbClr val="C00000"/>
                          </a:solidFill>
                          <a:effectLst/>
                          <a:latin typeface="+mn-lt"/>
                          <a:ea typeface="+mn-ea"/>
                          <a:cs typeface="+mn-cs"/>
                        </a:rPr>
                        <a:t> slow</a:t>
                      </a:r>
                      <a:endParaRPr lang="en-GB" sz="1400" b="1" u="none" strike="noStrike" kern="1200" dirty="0">
                        <a:solidFill>
                          <a:srgbClr val="C00000"/>
                        </a:solidFill>
                        <a:effectLst/>
                        <a:latin typeface="+mn-lt"/>
                        <a:ea typeface="+mn-ea"/>
                        <a:cs typeface="+mn-cs"/>
                      </a:endParaRPr>
                    </a:p>
                  </a:txBody>
                  <a:tcPr marL="9525" marR="9525" marT="9525" marB="0" anchor="b"/>
                </a:tc>
                <a:tc>
                  <a:txBody>
                    <a:bodyPr/>
                    <a:lstStyle/>
                    <a:p>
                      <a:pPr marL="0" algn="ctr" defTabSz="914400" rtl="0" eaLnBrk="1" fontAlgn="b" latinLnBrk="0" hangingPunct="1"/>
                      <a:r>
                        <a:rPr lang="it-IT" sz="1400" b="1" u="none" strike="noStrike" kern="1200" dirty="0" smtClean="0">
                          <a:solidFill>
                            <a:srgbClr val="C00000"/>
                          </a:solidFill>
                          <a:effectLst/>
                          <a:latin typeface="+mn-lt"/>
                          <a:ea typeface="+mn-ea"/>
                          <a:cs typeface="+mn-cs"/>
                        </a:rPr>
                        <a:t>16%</a:t>
                      </a:r>
                      <a:endParaRPr lang="en-GB" sz="1400" b="1" u="none" strike="noStrike" kern="1200" dirty="0">
                        <a:solidFill>
                          <a:srgbClr val="C00000"/>
                        </a:solidFill>
                        <a:effectLst/>
                        <a:latin typeface="+mn-lt"/>
                        <a:ea typeface="+mn-ea"/>
                        <a:cs typeface="+mn-cs"/>
                      </a:endParaRPr>
                    </a:p>
                  </a:txBody>
                  <a:tcPr marL="9525" marR="9525" marT="9525" marB="0" anchor="b"/>
                </a:tc>
                <a:extLst>
                  <a:ext uri="{0D108BD9-81ED-4DB2-BD59-A6C34878D82A}">
                    <a16:rowId xmlns:a16="http://schemas.microsoft.com/office/drawing/2014/main" val="1898304445"/>
                  </a:ext>
                </a:extLst>
              </a:tr>
            </a:tbl>
          </a:graphicData>
        </a:graphic>
      </p:graphicFrame>
      <p:sp>
        <p:nvSpPr>
          <p:cNvPr id="7" name="TextBox 6"/>
          <p:cNvSpPr txBox="1"/>
          <p:nvPr/>
        </p:nvSpPr>
        <p:spPr>
          <a:xfrm>
            <a:off x="528395" y="3784033"/>
            <a:ext cx="7659641" cy="2431435"/>
          </a:xfrm>
          <a:prstGeom prst="rect">
            <a:avLst/>
          </a:prstGeom>
          <a:noFill/>
        </p:spPr>
        <p:txBody>
          <a:bodyPr wrap="square" rtlCol="0">
            <a:spAutoFit/>
          </a:bodyPr>
          <a:lstStyle/>
          <a:p>
            <a:pPr marL="457200" indent="-457200">
              <a:spcAft>
                <a:spcPts val="1200"/>
              </a:spcAft>
              <a:buFont typeface="Arial" panose="020B0604020202020204" pitchFamily="34" charset="0"/>
              <a:buChar char="•"/>
            </a:pPr>
            <a:r>
              <a:rPr lang="en-GB" sz="2000" b="1" dirty="0" smtClean="0">
                <a:solidFill>
                  <a:srgbClr val="103766"/>
                </a:solidFill>
              </a:rPr>
              <a:t>My connection is slow and it took me ages to do the testing</a:t>
            </a:r>
            <a:r>
              <a:rPr lang="en-GB" dirty="0" smtClean="0">
                <a:solidFill>
                  <a:srgbClr val="103766"/>
                </a:solidFill>
              </a:rPr>
              <a:t>: </a:t>
            </a:r>
            <a:r>
              <a:rPr lang="en-GB" sz="2000" dirty="0" smtClean="0">
                <a:solidFill>
                  <a:srgbClr val="103766"/>
                </a:solidFill>
              </a:rPr>
              <a:t>one of </a:t>
            </a:r>
            <a:r>
              <a:rPr lang="en-GB" dirty="0" smtClean="0">
                <a:solidFill>
                  <a:srgbClr val="103766"/>
                </a:solidFill>
              </a:rPr>
              <a:t>the so-called </a:t>
            </a:r>
            <a:r>
              <a:rPr lang="en-GB" dirty="0" err="1" smtClean="0">
                <a:solidFill>
                  <a:srgbClr val="103766"/>
                </a:solidFill>
              </a:rPr>
              <a:t>Non functional</a:t>
            </a:r>
            <a:r>
              <a:rPr lang="en-GB" dirty="0" smtClean="0">
                <a:solidFill>
                  <a:srgbClr val="103766"/>
                </a:solidFill>
              </a:rPr>
              <a:t> requirements for OPSYS is to be able to work with slow connections. </a:t>
            </a:r>
          </a:p>
          <a:p>
            <a:pPr marL="457200" indent="-457200">
              <a:spcAft>
                <a:spcPts val="1200"/>
              </a:spcAft>
              <a:buFont typeface="Arial" panose="020B0604020202020204" pitchFamily="34" charset="0"/>
              <a:buChar char="•"/>
            </a:pPr>
            <a:endParaRPr lang="en-GB" dirty="0" smtClean="0">
              <a:solidFill>
                <a:srgbClr val="103766"/>
              </a:solidFill>
            </a:endParaRPr>
          </a:p>
          <a:p>
            <a:pPr marL="457200" indent="-457200">
              <a:spcAft>
                <a:spcPts val="1200"/>
              </a:spcAft>
              <a:buFont typeface="Arial" panose="020B0604020202020204" pitchFamily="34" charset="0"/>
              <a:buChar char="•"/>
            </a:pPr>
            <a:r>
              <a:rPr lang="en-GB" sz="2000" b="1" dirty="0" smtClean="0">
                <a:solidFill>
                  <a:srgbClr val="103766"/>
                </a:solidFill>
              </a:rPr>
              <a:t>I was using Internet Explorer and it was slow and bugging</a:t>
            </a:r>
            <a:r>
              <a:rPr lang="en-GB" dirty="0" smtClean="0">
                <a:solidFill>
                  <a:srgbClr val="103766"/>
                </a:solidFill>
              </a:rPr>
              <a:t>: unfortunately, the performance in IE is still unsatisfactory at this moment. In the future, OPSYS will be able to work on all browsers.</a:t>
            </a:r>
          </a:p>
        </p:txBody>
      </p:sp>
      <p:graphicFrame>
        <p:nvGraphicFramePr>
          <p:cNvPr id="8" name="Table 7"/>
          <p:cNvGraphicFramePr>
            <a:graphicFrameLocks noGrp="1"/>
          </p:cNvGraphicFramePr>
          <p:nvPr>
            <p:extLst>
              <p:ext uri="{D42A27DB-BD31-4B8C-83A1-F6EECF244321}">
                <p14:modId xmlns:p14="http://schemas.microsoft.com/office/powerpoint/2010/main" val="1589056451"/>
              </p:ext>
            </p:extLst>
          </p:nvPr>
        </p:nvGraphicFramePr>
        <p:xfrm>
          <a:off x="8610600" y="5207854"/>
          <a:ext cx="2904702" cy="1415513"/>
        </p:xfrm>
        <a:graphic>
          <a:graphicData uri="http://schemas.openxmlformats.org/drawingml/2006/table">
            <a:tbl>
              <a:tblPr firstRow="1" bandRow="1">
                <a:tableStyleId>{3B4B98B0-60AC-42C2-AFA5-B58CD77FA1E5}</a:tableStyleId>
              </a:tblPr>
              <a:tblGrid>
                <a:gridCol w="2060391">
                  <a:extLst>
                    <a:ext uri="{9D8B030D-6E8A-4147-A177-3AD203B41FA5}">
                      <a16:colId xmlns:a16="http://schemas.microsoft.com/office/drawing/2014/main" val="760753813"/>
                    </a:ext>
                  </a:extLst>
                </a:gridCol>
                <a:gridCol w="844311">
                  <a:extLst>
                    <a:ext uri="{9D8B030D-6E8A-4147-A177-3AD203B41FA5}">
                      <a16:colId xmlns:a16="http://schemas.microsoft.com/office/drawing/2014/main" val="2893422536"/>
                    </a:ext>
                  </a:extLst>
                </a:gridCol>
              </a:tblGrid>
              <a:tr h="256559">
                <a:tc gridSpan="2">
                  <a:txBody>
                    <a:bodyPr/>
                    <a:lstStyle/>
                    <a:p>
                      <a:pPr algn="l" fontAlgn="b"/>
                      <a:r>
                        <a:rPr lang="en-US" sz="1400" b="1" i="1" u="none" strike="noStrike" dirty="0" smtClean="0">
                          <a:solidFill>
                            <a:srgbClr val="333333"/>
                          </a:solidFill>
                          <a:effectLst/>
                          <a:latin typeface="+mn-lt"/>
                        </a:rPr>
                        <a:t>Which browser</a:t>
                      </a:r>
                      <a:r>
                        <a:rPr lang="en-US" sz="1400" b="1" i="1" u="none" strike="noStrike" baseline="0" dirty="0" smtClean="0">
                          <a:solidFill>
                            <a:srgbClr val="333333"/>
                          </a:solidFill>
                          <a:effectLst/>
                          <a:latin typeface="+mn-lt"/>
                        </a:rPr>
                        <a:t> did you use?</a:t>
                      </a:r>
                      <a:endParaRPr lang="en-GB" sz="1400" b="1" i="1" u="none" strike="noStrike" dirty="0">
                        <a:solidFill>
                          <a:srgbClr val="333333"/>
                        </a:solidFill>
                        <a:effectLst/>
                        <a:latin typeface="+mn-lt"/>
                      </a:endParaRPr>
                    </a:p>
                  </a:txBody>
                  <a:tcPr marL="9525" marR="9525" marT="9525" marB="0" anchor="ctr"/>
                </a:tc>
                <a:tc hMerge="1">
                  <a:txBody>
                    <a:bodyPr/>
                    <a:lstStyle/>
                    <a:p>
                      <a:pPr algn="r" fontAlgn="b"/>
                      <a:endParaRPr lang="en-GB" sz="1100" b="0" i="0" u="none" strike="noStrike" dirty="0">
                        <a:solidFill>
                          <a:srgbClr val="333333"/>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3638596858"/>
                  </a:ext>
                </a:extLst>
              </a:tr>
              <a:tr h="190500">
                <a:tc>
                  <a:txBody>
                    <a:bodyPr/>
                    <a:lstStyle/>
                    <a:p>
                      <a:pPr marL="0" algn="l" defTabSz="914400" rtl="0" eaLnBrk="1" fontAlgn="b" latinLnBrk="0" hangingPunct="1"/>
                      <a:r>
                        <a:rPr lang="en-GB" sz="1400" u="none" strike="noStrike" kern="1200">
                          <a:solidFill>
                            <a:schemeClr val="tx1"/>
                          </a:solidFill>
                          <a:effectLst/>
                          <a:latin typeface="+mn-lt"/>
                          <a:ea typeface="+mn-ea"/>
                          <a:cs typeface="+mn-cs"/>
                        </a:rPr>
                        <a:t>Mozilla Firefox</a:t>
                      </a:r>
                    </a:p>
                  </a:txBody>
                  <a:tcPr marL="9525" marR="9525" marT="9525" marB="0" anchor="b"/>
                </a:tc>
                <a:tc>
                  <a:txBody>
                    <a:bodyPr/>
                    <a:lstStyle/>
                    <a:p>
                      <a:pPr marL="0" algn="ctr" defTabSz="914400" rtl="0" eaLnBrk="1" fontAlgn="b" latinLnBrk="0" hangingPunct="1"/>
                      <a:r>
                        <a:rPr lang="it-IT" sz="1400" u="none" strike="noStrike" kern="1200" dirty="0" smtClean="0">
                          <a:solidFill>
                            <a:schemeClr val="tx1"/>
                          </a:solidFill>
                          <a:effectLst/>
                          <a:latin typeface="+mn-lt"/>
                          <a:ea typeface="+mn-ea"/>
                          <a:cs typeface="+mn-cs"/>
                        </a:rPr>
                        <a:t>9%</a:t>
                      </a:r>
                      <a:endParaRPr lang="en-GB" sz="1400" u="none" strike="noStrike" kern="1200" dirty="0">
                        <a:solidFill>
                          <a:schemeClr val="tx1"/>
                        </a:solidFill>
                        <a:effectLst/>
                        <a:latin typeface="+mn-lt"/>
                        <a:ea typeface="+mn-ea"/>
                        <a:cs typeface="+mn-cs"/>
                      </a:endParaRPr>
                    </a:p>
                  </a:txBody>
                  <a:tcPr marL="9525" marR="9525" marT="9525" marB="0" anchor="b"/>
                </a:tc>
                <a:extLst>
                  <a:ext uri="{0D108BD9-81ED-4DB2-BD59-A6C34878D82A}">
                    <a16:rowId xmlns:a16="http://schemas.microsoft.com/office/drawing/2014/main" val="3366251391"/>
                  </a:ext>
                </a:extLst>
              </a:tr>
              <a:tr h="190500">
                <a:tc>
                  <a:txBody>
                    <a:bodyPr/>
                    <a:lstStyle/>
                    <a:p>
                      <a:pPr marL="0" algn="l" defTabSz="914400" rtl="0" eaLnBrk="1" fontAlgn="b" latinLnBrk="0" hangingPunct="1"/>
                      <a:r>
                        <a:rPr lang="en-GB" sz="1400" u="none" strike="noStrike" kern="1200">
                          <a:solidFill>
                            <a:schemeClr val="tx1"/>
                          </a:solidFill>
                          <a:effectLst/>
                          <a:latin typeface="+mn-lt"/>
                          <a:ea typeface="+mn-ea"/>
                          <a:cs typeface="+mn-cs"/>
                        </a:rPr>
                        <a:t>Google Chrome</a:t>
                      </a:r>
                    </a:p>
                  </a:txBody>
                  <a:tcPr marL="9525" marR="9525" marT="9525" marB="0" anchor="b"/>
                </a:tc>
                <a:tc>
                  <a:txBody>
                    <a:bodyPr/>
                    <a:lstStyle/>
                    <a:p>
                      <a:pPr marL="0" algn="ctr" defTabSz="914400" rtl="0" eaLnBrk="1" fontAlgn="b" latinLnBrk="0" hangingPunct="1"/>
                      <a:r>
                        <a:rPr lang="it-IT" sz="1400" u="none" strike="noStrike" kern="1200" dirty="0" smtClean="0">
                          <a:solidFill>
                            <a:schemeClr val="tx1"/>
                          </a:solidFill>
                          <a:effectLst/>
                          <a:latin typeface="+mn-lt"/>
                          <a:ea typeface="+mn-ea"/>
                          <a:cs typeface="+mn-cs"/>
                        </a:rPr>
                        <a:t>14%</a:t>
                      </a:r>
                      <a:endParaRPr lang="en-GB" sz="1400" u="none" strike="noStrike" kern="1200" dirty="0">
                        <a:solidFill>
                          <a:schemeClr val="tx1"/>
                        </a:solidFill>
                        <a:effectLst/>
                        <a:latin typeface="+mn-lt"/>
                        <a:ea typeface="+mn-ea"/>
                        <a:cs typeface="+mn-cs"/>
                      </a:endParaRPr>
                    </a:p>
                  </a:txBody>
                  <a:tcPr marL="9525" marR="9525" marT="9525" marB="0" anchor="b"/>
                </a:tc>
                <a:extLst>
                  <a:ext uri="{0D108BD9-81ED-4DB2-BD59-A6C34878D82A}">
                    <a16:rowId xmlns:a16="http://schemas.microsoft.com/office/drawing/2014/main" val="3611000264"/>
                  </a:ext>
                </a:extLst>
              </a:tr>
              <a:tr h="190500">
                <a:tc>
                  <a:txBody>
                    <a:bodyPr/>
                    <a:lstStyle/>
                    <a:p>
                      <a:pPr marL="0" algn="l" defTabSz="914400" rtl="0" eaLnBrk="1" fontAlgn="b" latinLnBrk="0" hangingPunct="1"/>
                      <a:r>
                        <a:rPr lang="en-GB" sz="1400" b="1" u="none" strike="noStrike" kern="1200" dirty="0">
                          <a:solidFill>
                            <a:srgbClr val="C00000"/>
                          </a:solidFill>
                          <a:effectLst/>
                          <a:latin typeface="+mn-lt"/>
                          <a:ea typeface="+mn-ea"/>
                          <a:cs typeface="+mn-cs"/>
                        </a:rPr>
                        <a:t>Internet Explorer</a:t>
                      </a:r>
                    </a:p>
                  </a:txBody>
                  <a:tcPr marL="9525" marR="9525" marT="9525" marB="0" anchor="b"/>
                </a:tc>
                <a:tc>
                  <a:txBody>
                    <a:bodyPr/>
                    <a:lstStyle/>
                    <a:p>
                      <a:pPr marL="0" algn="ctr" defTabSz="914400" rtl="0" eaLnBrk="1" fontAlgn="b" latinLnBrk="0" hangingPunct="1"/>
                      <a:r>
                        <a:rPr lang="it-IT" sz="1400" b="1" u="none" strike="noStrike" kern="1200" dirty="0" smtClean="0">
                          <a:solidFill>
                            <a:srgbClr val="C00000"/>
                          </a:solidFill>
                          <a:effectLst/>
                          <a:latin typeface="+mn-lt"/>
                          <a:ea typeface="+mn-ea"/>
                          <a:cs typeface="+mn-cs"/>
                        </a:rPr>
                        <a:t>6%</a:t>
                      </a:r>
                      <a:endParaRPr lang="en-GB" sz="1400" b="1" u="none" strike="noStrike" kern="1200" dirty="0">
                        <a:solidFill>
                          <a:srgbClr val="C00000"/>
                        </a:solidFill>
                        <a:effectLst/>
                        <a:latin typeface="+mn-lt"/>
                        <a:ea typeface="+mn-ea"/>
                        <a:cs typeface="+mn-cs"/>
                      </a:endParaRPr>
                    </a:p>
                  </a:txBody>
                  <a:tcPr marL="9525" marR="9525" marT="9525" marB="0" anchor="b"/>
                </a:tc>
                <a:extLst>
                  <a:ext uri="{0D108BD9-81ED-4DB2-BD59-A6C34878D82A}">
                    <a16:rowId xmlns:a16="http://schemas.microsoft.com/office/drawing/2014/main" val="3499112027"/>
                  </a:ext>
                </a:extLst>
              </a:tr>
              <a:tr h="190500">
                <a:tc>
                  <a:txBody>
                    <a:bodyPr/>
                    <a:lstStyle/>
                    <a:p>
                      <a:pPr marL="0" algn="l" defTabSz="914400" rtl="0" eaLnBrk="1" fontAlgn="b" latinLnBrk="0" hangingPunct="1"/>
                      <a:r>
                        <a:rPr lang="en-GB" sz="1400" u="none" strike="noStrike" kern="1200" dirty="0">
                          <a:solidFill>
                            <a:schemeClr val="tx1"/>
                          </a:solidFill>
                          <a:effectLst/>
                          <a:latin typeface="+mn-lt"/>
                          <a:ea typeface="+mn-ea"/>
                          <a:cs typeface="+mn-cs"/>
                        </a:rPr>
                        <a:t>Safari</a:t>
                      </a:r>
                    </a:p>
                  </a:txBody>
                  <a:tcPr marL="9525" marR="9525" marT="9525" marB="0" anchor="b"/>
                </a:tc>
                <a:tc>
                  <a:txBody>
                    <a:bodyPr/>
                    <a:lstStyle/>
                    <a:p>
                      <a:pPr marL="0" algn="ctr" defTabSz="914400" rtl="0" eaLnBrk="1" fontAlgn="b" latinLnBrk="0" hangingPunct="1"/>
                      <a:r>
                        <a:rPr lang="it-IT" sz="1400" u="none" strike="noStrike" kern="1200" dirty="0" smtClean="0">
                          <a:solidFill>
                            <a:schemeClr val="tx1"/>
                          </a:solidFill>
                          <a:effectLst/>
                          <a:latin typeface="+mn-lt"/>
                          <a:ea typeface="+mn-ea"/>
                          <a:cs typeface="+mn-cs"/>
                        </a:rPr>
                        <a:t>0%</a:t>
                      </a:r>
                      <a:endParaRPr lang="en-GB" sz="1400" u="none" strike="noStrike" kern="1200" dirty="0">
                        <a:solidFill>
                          <a:schemeClr val="tx1"/>
                        </a:solidFill>
                        <a:effectLst/>
                        <a:latin typeface="+mn-lt"/>
                        <a:ea typeface="+mn-ea"/>
                        <a:cs typeface="+mn-cs"/>
                      </a:endParaRPr>
                    </a:p>
                  </a:txBody>
                  <a:tcPr marL="9525" marR="9525" marT="9525" marB="0" anchor="b"/>
                </a:tc>
                <a:extLst>
                  <a:ext uri="{0D108BD9-81ED-4DB2-BD59-A6C34878D82A}">
                    <a16:rowId xmlns:a16="http://schemas.microsoft.com/office/drawing/2014/main" val="289296221"/>
                  </a:ext>
                </a:extLst>
              </a:tr>
              <a:tr h="267414">
                <a:tc>
                  <a:txBody>
                    <a:bodyPr/>
                    <a:lstStyle/>
                    <a:p>
                      <a:pPr marL="0" algn="l" defTabSz="914400" rtl="0" eaLnBrk="1" fontAlgn="b" latinLnBrk="0" hangingPunct="1"/>
                      <a:r>
                        <a:rPr lang="en-GB" sz="1400" u="none" strike="noStrike" kern="1200" dirty="0" smtClean="0">
                          <a:solidFill>
                            <a:schemeClr val="tx1"/>
                          </a:solidFill>
                          <a:effectLst/>
                          <a:latin typeface="+mn-lt"/>
                          <a:ea typeface="+mn-ea"/>
                          <a:cs typeface="+mn-cs"/>
                        </a:rPr>
                        <a:t>Edge</a:t>
                      </a:r>
                      <a:endParaRPr lang="en-GB" sz="1400" u="none" strike="noStrike" kern="1200" dirty="0">
                        <a:solidFill>
                          <a:schemeClr val="tx1"/>
                        </a:solidFill>
                        <a:effectLst/>
                        <a:latin typeface="+mn-lt"/>
                        <a:ea typeface="+mn-ea"/>
                        <a:cs typeface="+mn-cs"/>
                      </a:endParaRPr>
                    </a:p>
                  </a:txBody>
                  <a:tcPr marL="9525" marR="9525" marT="9525" marB="0" anchor="b"/>
                </a:tc>
                <a:tc>
                  <a:txBody>
                    <a:bodyPr/>
                    <a:lstStyle/>
                    <a:p>
                      <a:pPr marL="0" algn="ctr" defTabSz="914400" rtl="0" eaLnBrk="1" fontAlgn="b" latinLnBrk="0" hangingPunct="1"/>
                      <a:r>
                        <a:rPr lang="it-IT" sz="1400" u="none" strike="noStrike" kern="1200" dirty="0" smtClean="0">
                          <a:solidFill>
                            <a:schemeClr val="tx1"/>
                          </a:solidFill>
                          <a:effectLst/>
                          <a:latin typeface="+mn-lt"/>
                          <a:ea typeface="+mn-ea"/>
                          <a:cs typeface="+mn-cs"/>
                        </a:rPr>
                        <a:t>8%</a:t>
                      </a:r>
                      <a:endParaRPr lang="en-GB" sz="1400" u="none" strike="noStrike" kern="1200" dirty="0">
                        <a:solidFill>
                          <a:schemeClr val="tx1"/>
                        </a:solidFill>
                        <a:effectLst/>
                        <a:latin typeface="+mn-lt"/>
                        <a:ea typeface="+mn-ea"/>
                        <a:cs typeface="+mn-cs"/>
                      </a:endParaRPr>
                    </a:p>
                  </a:txBody>
                  <a:tcPr marL="9525" marR="9525" marT="9525" marB="0" anchor="b"/>
                </a:tc>
                <a:extLst>
                  <a:ext uri="{0D108BD9-81ED-4DB2-BD59-A6C34878D82A}">
                    <a16:rowId xmlns:a16="http://schemas.microsoft.com/office/drawing/2014/main" val="1898304445"/>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3244598352"/>
              </p:ext>
            </p:extLst>
          </p:nvPr>
        </p:nvGraphicFramePr>
        <p:xfrm>
          <a:off x="4780229" y="2564665"/>
          <a:ext cx="4374260" cy="925214"/>
        </p:xfrm>
        <a:graphic>
          <a:graphicData uri="http://schemas.openxmlformats.org/drawingml/2006/table">
            <a:tbl>
              <a:tblPr firstRow="1" bandRow="1">
                <a:tableStyleId>{3B4B98B0-60AC-42C2-AFA5-B58CD77FA1E5}</a:tableStyleId>
              </a:tblPr>
              <a:tblGrid>
                <a:gridCol w="3570554">
                  <a:extLst>
                    <a:ext uri="{9D8B030D-6E8A-4147-A177-3AD203B41FA5}">
                      <a16:colId xmlns:a16="http://schemas.microsoft.com/office/drawing/2014/main" val="760753813"/>
                    </a:ext>
                  </a:extLst>
                </a:gridCol>
                <a:gridCol w="803706">
                  <a:extLst>
                    <a:ext uri="{9D8B030D-6E8A-4147-A177-3AD203B41FA5}">
                      <a16:colId xmlns:a16="http://schemas.microsoft.com/office/drawing/2014/main" val="2893422536"/>
                    </a:ext>
                  </a:extLst>
                </a:gridCol>
              </a:tblGrid>
              <a:tr h="256559">
                <a:tc gridSpan="2">
                  <a:txBody>
                    <a:bodyPr/>
                    <a:lstStyle/>
                    <a:p>
                      <a:pPr algn="l" fontAlgn="b"/>
                      <a:r>
                        <a:rPr lang="en-US" sz="1400" b="1" i="1" u="none" strike="noStrike" dirty="0" smtClean="0">
                          <a:solidFill>
                            <a:srgbClr val="333333"/>
                          </a:solidFill>
                          <a:effectLst/>
                          <a:latin typeface="+mn-lt"/>
                        </a:rPr>
                        <a:t>How do you rate the navigation</a:t>
                      </a:r>
                      <a:r>
                        <a:rPr lang="en-US" sz="1400" b="1" i="1" u="none" strike="noStrike" baseline="0" dirty="0" smtClean="0">
                          <a:solidFill>
                            <a:srgbClr val="333333"/>
                          </a:solidFill>
                          <a:effectLst/>
                          <a:latin typeface="+mn-lt"/>
                        </a:rPr>
                        <a:t> in OPSYS/Results Portal</a:t>
                      </a:r>
                      <a:r>
                        <a:rPr lang="en-US" sz="1400" b="1" i="1" u="none" strike="noStrike" dirty="0" smtClean="0">
                          <a:solidFill>
                            <a:srgbClr val="333333"/>
                          </a:solidFill>
                          <a:effectLst/>
                          <a:latin typeface="+mn-lt"/>
                        </a:rPr>
                        <a:t>?</a:t>
                      </a:r>
                      <a:endParaRPr lang="en-GB" sz="1400" b="1" i="1" u="none" strike="noStrike" dirty="0">
                        <a:solidFill>
                          <a:srgbClr val="333333"/>
                        </a:solidFill>
                        <a:effectLst/>
                        <a:latin typeface="+mn-lt"/>
                      </a:endParaRPr>
                    </a:p>
                  </a:txBody>
                  <a:tcPr marL="9525" marR="9525" marT="9525" marB="0" anchor="ctr"/>
                </a:tc>
                <a:tc hMerge="1">
                  <a:txBody>
                    <a:bodyPr/>
                    <a:lstStyle/>
                    <a:p>
                      <a:pPr algn="r" fontAlgn="b"/>
                      <a:endParaRPr lang="en-GB" sz="1100" b="0" i="0" u="none" strike="noStrike" dirty="0">
                        <a:solidFill>
                          <a:srgbClr val="333333"/>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3638596858"/>
                  </a:ext>
                </a:extLst>
              </a:tr>
              <a:tr h="190500">
                <a:tc>
                  <a:txBody>
                    <a:bodyPr/>
                    <a:lstStyle/>
                    <a:p>
                      <a:pPr algn="l" fontAlgn="b"/>
                      <a:r>
                        <a:rPr lang="en-GB" sz="1400" u="none" strike="noStrike" dirty="0" smtClean="0">
                          <a:effectLst/>
                          <a:latin typeface="+mn-lt"/>
                        </a:rPr>
                        <a:t>Very clear</a:t>
                      </a:r>
                      <a:r>
                        <a:rPr lang="en-GB" sz="1400" u="none" strike="noStrike" baseline="0" dirty="0" smtClean="0">
                          <a:effectLst/>
                          <a:latin typeface="+mn-lt"/>
                        </a:rPr>
                        <a:t> and user friendly</a:t>
                      </a:r>
                      <a:endParaRPr lang="en-GB" sz="1400" b="0" i="0" u="none" strike="noStrike" dirty="0">
                        <a:solidFill>
                          <a:srgbClr val="333333"/>
                        </a:solidFill>
                        <a:effectLst/>
                        <a:latin typeface="+mn-lt"/>
                      </a:endParaRPr>
                    </a:p>
                  </a:txBody>
                  <a:tcPr marL="9525" marR="9525" marT="9525" marB="0" anchor="ctr"/>
                </a:tc>
                <a:tc>
                  <a:txBody>
                    <a:bodyPr/>
                    <a:lstStyle/>
                    <a:p>
                      <a:pPr algn="ctr" fontAlgn="b"/>
                      <a:r>
                        <a:rPr lang="en-GB" sz="1400" u="none" strike="noStrike" dirty="0" smtClean="0">
                          <a:effectLst/>
                          <a:latin typeface="+mn-lt"/>
                        </a:rPr>
                        <a:t>56%</a:t>
                      </a:r>
                      <a:endParaRPr lang="en-GB" sz="1400" b="0" i="0" u="none" strike="noStrike" dirty="0">
                        <a:solidFill>
                          <a:srgbClr val="333333"/>
                        </a:solidFill>
                        <a:effectLst/>
                        <a:latin typeface="+mn-lt"/>
                      </a:endParaRPr>
                    </a:p>
                  </a:txBody>
                  <a:tcPr marL="9525" marR="9525" marT="9525" marB="0" anchor="ctr"/>
                </a:tc>
                <a:extLst>
                  <a:ext uri="{0D108BD9-81ED-4DB2-BD59-A6C34878D82A}">
                    <a16:rowId xmlns:a16="http://schemas.microsoft.com/office/drawing/2014/main" val="3366251391"/>
                  </a:ext>
                </a:extLst>
              </a:tr>
              <a:tr h="190500">
                <a:tc>
                  <a:txBody>
                    <a:bodyPr/>
                    <a:lstStyle/>
                    <a:p>
                      <a:pPr algn="l" fontAlgn="b"/>
                      <a:r>
                        <a:rPr lang="en-US" sz="1400" u="none" strike="noStrike" dirty="0" smtClean="0">
                          <a:effectLst/>
                          <a:latin typeface="+mn-lt"/>
                        </a:rPr>
                        <a:t>Average</a:t>
                      </a:r>
                      <a:endParaRPr lang="en-US" sz="1400" b="0" i="0" u="none" strike="noStrike" dirty="0">
                        <a:solidFill>
                          <a:srgbClr val="333333"/>
                        </a:solidFill>
                        <a:effectLst/>
                        <a:latin typeface="+mn-lt"/>
                      </a:endParaRPr>
                    </a:p>
                  </a:txBody>
                  <a:tcPr marL="9525" marR="9525" marT="9525" marB="0" anchor="ctr"/>
                </a:tc>
                <a:tc>
                  <a:txBody>
                    <a:bodyPr/>
                    <a:lstStyle/>
                    <a:p>
                      <a:pPr algn="ctr" fontAlgn="b"/>
                      <a:r>
                        <a:rPr lang="en-GB" sz="1400" u="none" strike="noStrike" dirty="0" smtClean="0">
                          <a:effectLst/>
                          <a:latin typeface="+mn-lt"/>
                        </a:rPr>
                        <a:t>32%</a:t>
                      </a:r>
                      <a:endParaRPr lang="en-GB" sz="1400" b="0" i="0" u="none" strike="noStrike" dirty="0">
                        <a:solidFill>
                          <a:srgbClr val="333333"/>
                        </a:solidFill>
                        <a:effectLst/>
                        <a:latin typeface="+mn-lt"/>
                      </a:endParaRPr>
                    </a:p>
                  </a:txBody>
                  <a:tcPr marL="9525" marR="9525" marT="9525" marB="0" anchor="ctr"/>
                </a:tc>
                <a:extLst>
                  <a:ext uri="{0D108BD9-81ED-4DB2-BD59-A6C34878D82A}">
                    <a16:rowId xmlns:a16="http://schemas.microsoft.com/office/drawing/2014/main" val="3611000264"/>
                  </a:ext>
                </a:extLst>
              </a:tr>
              <a:tr h="190500">
                <a:tc>
                  <a:txBody>
                    <a:bodyPr/>
                    <a:lstStyle/>
                    <a:p>
                      <a:pPr algn="l" fontAlgn="b"/>
                      <a:r>
                        <a:rPr lang="en-US" sz="1400" u="none" strike="noStrike" dirty="0" smtClean="0">
                          <a:effectLst/>
                          <a:latin typeface="+mn-lt"/>
                        </a:rPr>
                        <a:t>Confusing</a:t>
                      </a:r>
                      <a:r>
                        <a:rPr lang="en-US" sz="1400" u="none" strike="noStrike" baseline="0" dirty="0" smtClean="0">
                          <a:effectLst/>
                          <a:latin typeface="+mn-lt"/>
                        </a:rPr>
                        <a:t> and not user friendly</a:t>
                      </a:r>
                      <a:endParaRPr lang="en-US" sz="1400" b="0" i="0" u="none" strike="noStrike" dirty="0">
                        <a:solidFill>
                          <a:srgbClr val="333333"/>
                        </a:solidFill>
                        <a:effectLst/>
                        <a:latin typeface="+mn-lt"/>
                      </a:endParaRPr>
                    </a:p>
                  </a:txBody>
                  <a:tcPr marL="9525" marR="9525" marT="9525" marB="0" anchor="ctr"/>
                </a:tc>
                <a:tc>
                  <a:txBody>
                    <a:bodyPr/>
                    <a:lstStyle/>
                    <a:p>
                      <a:pPr algn="ctr" fontAlgn="b"/>
                      <a:r>
                        <a:rPr lang="en-GB" sz="1400" u="none" strike="noStrike" dirty="0" smtClean="0">
                          <a:effectLst/>
                          <a:latin typeface="+mn-lt"/>
                        </a:rPr>
                        <a:t>12%</a:t>
                      </a:r>
                      <a:endParaRPr lang="en-GB" sz="1400" b="0" i="0" u="none" strike="noStrike" dirty="0">
                        <a:solidFill>
                          <a:srgbClr val="333333"/>
                        </a:solidFill>
                        <a:effectLst/>
                        <a:latin typeface="+mn-lt"/>
                      </a:endParaRPr>
                    </a:p>
                  </a:txBody>
                  <a:tcPr marL="9525" marR="9525" marT="9525" marB="0" anchor="ctr"/>
                </a:tc>
                <a:extLst>
                  <a:ext uri="{0D108BD9-81ED-4DB2-BD59-A6C34878D82A}">
                    <a16:rowId xmlns:a16="http://schemas.microsoft.com/office/drawing/2014/main" val="3499112027"/>
                  </a:ext>
                </a:extLst>
              </a:tr>
            </a:tbl>
          </a:graphicData>
        </a:graphic>
      </p:graphicFrame>
      <p:sp>
        <p:nvSpPr>
          <p:cNvPr id="10" name="TextBox 9"/>
          <p:cNvSpPr txBox="1"/>
          <p:nvPr/>
        </p:nvSpPr>
        <p:spPr>
          <a:xfrm>
            <a:off x="528395" y="2707511"/>
            <a:ext cx="6279729" cy="400110"/>
          </a:xfrm>
          <a:prstGeom prst="rect">
            <a:avLst/>
          </a:prstGeom>
          <a:noFill/>
        </p:spPr>
        <p:txBody>
          <a:bodyPr wrap="square" rtlCol="0">
            <a:spAutoFit/>
          </a:bodyPr>
          <a:lstStyle/>
          <a:p>
            <a:pPr marL="457200" indent="-457200">
              <a:spcAft>
                <a:spcPts val="1200"/>
              </a:spcAft>
              <a:buFont typeface="Arial" panose="020B0604020202020204" pitchFamily="34" charset="0"/>
              <a:buChar char="•"/>
            </a:pPr>
            <a:r>
              <a:rPr lang="it-IT" sz="2000" b="1" dirty="0" err="1" smtClean="0">
                <a:solidFill>
                  <a:srgbClr val="103766"/>
                </a:solidFill>
              </a:rPr>
              <a:t>I’m</a:t>
            </a:r>
            <a:r>
              <a:rPr lang="it-IT" sz="2000" b="1" dirty="0" smtClean="0">
                <a:solidFill>
                  <a:srgbClr val="103766"/>
                </a:solidFill>
              </a:rPr>
              <a:t> </a:t>
            </a:r>
            <a:r>
              <a:rPr lang="it-IT" sz="2000" b="1" dirty="0" err="1" smtClean="0">
                <a:solidFill>
                  <a:srgbClr val="103766"/>
                </a:solidFill>
              </a:rPr>
              <a:t>lost</a:t>
            </a:r>
            <a:r>
              <a:rPr lang="it-IT" sz="2000" b="1" dirty="0" smtClean="0">
                <a:solidFill>
                  <a:srgbClr val="103766"/>
                </a:solidFill>
              </a:rPr>
              <a:t> in the </a:t>
            </a:r>
            <a:r>
              <a:rPr lang="it-IT" sz="2000" b="1" dirty="0" err="1" smtClean="0">
                <a:solidFill>
                  <a:srgbClr val="103766"/>
                </a:solidFill>
              </a:rPr>
              <a:t>system</a:t>
            </a:r>
            <a:r>
              <a:rPr lang="it-IT" sz="2000" b="1" dirty="0" smtClean="0">
                <a:solidFill>
                  <a:srgbClr val="103766"/>
                </a:solidFill>
              </a:rPr>
              <a:t>!</a:t>
            </a:r>
            <a:endParaRPr lang="it-IT" dirty="0" smtClean="0">
              <a:solidFill>
                <a:srgbClr val="103766"/>
              </a:solidFill>
            </a:endParaRPr>
          </a:p>
        </p:txBody>
      </p:sp>
      <p:cxnSp>
        <p:nvCxnSpPr>
          <p:cNvPr id="17" name="Curved Connector 16"/>
          <p:cNvCxnSpPr/>
          <p:nvPr/>
        </p:nvCxnSpPr>
        <p:spPr>
          <a:xfrm>
            <a:off x="7905404" y="4033811"/>
            <a:ext cx="647005" cy="472173"/>
          </a:xfrm>
          <a:prstGeom prst="curvedConnector3">
            <a:avLst>
              <a:gd name="adj1" fmla="val 50000"/>
            </a:avLst>
          </a:prstGeom>
          <a:ln w="19050">
            <a:tailEnd type="triangle"/>
          </a:ln>
        </p:spPr>
        <p:style>
          <a:lnRef idx="1">
            <a:schemeClr val="accent5"/>
          </a:lnRef>
          <a:fillRef idx="0">
            <a:schemeClr val="accent5"/>
          </a:fillRef>
          <a:effectRef idx="0">
            <a:schemeClr val="accent5"/>
          </a:effectRef>
          <a:fontRef idx="minor">
            <a:schemeClr val="tx1"/>
          </a:fontRef>
        </p:style>
      </p:cxnSp>
      <p:cxnSp>
        <p:nvCxnSpPr>
          <p:cNvPr id="18" name="Curved Connector 17"/>
          <p:cNvCxnSpPr/>
          <p:nvPr/>
        </p:nvCxnSpPr>
        <p:spPr>
          <a:xfrm flipV="1">
            <a:off x="7597833" y="5833130"/>
            <a:ext cx="1002420" cy="176972"/>
          </a:xfrm>
          <a:prstGeom prst="curvedConnector3">
            <a:avLst>
              <a:gd name="adj1" fmla="val 50000"/>
            </a:avLst>
          </a:prstGeom>
          <a:ln w="19050">
            <a:tailEnd type="triangle"/>
          </a:ln>
        </p:spPr>
        <p:style>
          <a:lnRef idx="1">
            <a:schemeClr val="accent5"/>
          </a:lnRef>
          <a:fillRef idx="0">
            <a:schemeClr val="accent5"/>
          </a:fillRef>
          <a:effectRef idx="0">
            <a:schemeClr val="accent5"/>
          </a:effectRef>
          <a:fontRef idx="minor">
            <a:schemeClr val="tx1"/>
          </a:fontRef>
        </p:style>
      </p:cxnSp>
      <p:cxnSp>
        <p:nvCxnSpPr>
          <p:cNvPr id="24" name="Curved Connector 23"/>
          <p:cNvCxnSpPr/>
          <p:nvPr/>
        </p:nvCxnSpPr>
        <p:spPr>
          <a:xfrm flipV="1">
            <a:off x="3577244" y="2707511"/>
            <a:ext cx="1136072" cy="193705"/>
          </a:xfrm>
          <a:prstGeom prst="curvedConnector3">
            <a:avLst>
              <a:gd name="adj1" fmla="val 50000"/>
            </a:avLst>
          </a:prstGeom>
          <a:ln w="19050">
            <a:tailEnd type="triangle"/>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25106130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614791" y="165367"/>
            <a:ext cx="8686800" cy="523220"/>
          </a:xfrm>
          <a:prstGeom prst="rect">
            <a:avLst/>
          </a:prstGeom>
          <a:noFill/>
        </p:spPr>
        <p:txBody>
          <a:bodyPr wrap="square" rtlCol="0">
            <a:spAutoFit/>
          </a:bodyPr>
          <a:lstStyle/>
          <a:p>
            <a:r>
              <a:rPr lang="fr-BE" sz="2800" b="1" dirty="0" smtClean="0">
                <a:solidFill>
                  <a:srgbClr val="103766"/>
                </a:solidFill>
              </a:rPr>
              <a:t>Feedback: main </a:t>
            </a:r>
            <a:r>
              <a:rPr lang="fr-BE" sz="2800" b="1" dirty="0" err="1" smtClean="0">
                <a:solidFill>
                  <a:srgbClr val="103766"/>
                </a:solidFill>
              </a:rPr>
              <a:t>difficulties</a:t>
            </a:r>
            <a:r>
              <a:rPr lang="fr-BE" sz="2800" b="1" dirty="0" smtClean="0">
                <a:solidFill>
                  <a:srgbClr val="103766"/>
                </a:solidFill>
              </a:rPr>
              <a:t> &amp; </a:t>
            </a:r>
            <a:r>
              <a:rPr lang="fr-BE" sz="2800" b="1" dirty="0" err="1" smtClean="0">
                <a:solidFill>
                  <a:srgbClr val="103766"/>
                </a:solidFill>
              </a:rPr>
              <a:t>answers</a:t>
            </a:r>
            <a:r>
              <a:rPr lang="fr-BE" sz="2800" b="1" dirty="0" smtClean="0">
                <a:solidFill>
                  <a:srgbClr val="103766"/>
                </a:solidFill>
              </a:rPr>
              <a:t> (All)</a:t>
            </a:r>
            <a:endParaRPr lang="fr-BE" sz="2800" b="1" dirty="0">
              <a:solidFill>
                <a:srgbClr val="103766"/>
              </a:solidFill>
            </a:endParaRPr>
          </a:p>
        </p:txBody>
      </p:sp>
      <p:sp>
        <p:nvSpPr>
          <p:cNvPr id="2" name="Slide Number Placeholder 1"/>
          <p:cNvSpPr>
            <a:spLocks noGrp="1"/>
          </p:cNvSpPr>
          <p:nvPr>
            <p:ph type="sldNum" sz="quarter" idx="12"/>
          </p:nvPr>
        </p:nvSpPr>
        <p:spPr/>
        <p:txBody>
          <a:bodyPr/>
          <a:lstStyle/>
          <a:p>
            <a:fld id="{10691666-A3C8-4B8C-905D-A09820ECD427}" type="slidenum">
              <a:rPr lang="en-US" smtClean="0"/>
              <a:t>11</a:t>
            </a:fld>
            <a:endParaRPr lang="en-US"/>
          </a:p>
        </p:txBody>
      </p:sp>
      <p:sp>
        <p:nvSpPr>
          <p:cNvPr id="4" name="TextBox 3"/>
          <p:cNvSpPr txBox="1"/>
          <p:nvPr/>
        </p:nvSpPr>
        <p:spPr>
          <a:xfrm>
            <a:off x="528395" y="1318939"/>
            <a:ext cx="10520605" cy="4616648"/>
          </a:xfrm>
          <a:prstGeom prst="rect">
            <a:avLst/>
          </a:prstGeom>
          <a:noFill/>
        </p:spPr>
        <p:txBody>
          <a:bodyPr wrap="square" rtlCol="0">
            <a:spAutoFit/>
          </a:bodyPr>
          <a:lstStyle/>
          <a:p>
            <a:pPr algn="ctr">
              <a:spcAft>
                <a:spcPts val="1200"/>
              </a:spcAft>
            </a:pPr>
            <a:r>
              <a:rPr lang="en-GB" sz="2400" b="1" dirty="0" err="1" smtClean="0">
                <a:solidFill>
                  <a:srgbClr val="103766"/>
                </a:solidFill>
              </a:rPr>
              <a:t>Logframe</a:t>
            </a:r>
            <a:r>
              <a:rPr lang="en-GB" sz="2400" b="1" dirty="0" smtClean="0">
                <a:solidFill>
                  <a:srgbClr val="103766"/>
                </a:solidFill>
              </a:rPr>
              <a:t> encoding</a:t>
            </a:r>
          </a:p>
          <a:p>
            <a:pPr marL="457200" indent="-457200">
              <a:spcAft>
                <a:spcPts val="1200"/>
              </a:spcAft>
              <a:buFont typeface="Arial" panose="020B0604020202020204" pitchFamily="34" charset="0"/>
              <a:buChar char="•"/>
            </a:pPr>
            <a:r>
              <a:rPr lang="en-GB" sz="2000" b="1" dirty="0" smtClean="0">
                <a:solidFill>
                  <a:srgbClr val="103766"/>
                </a:solidFill>
              </a:rPr>
              <a:t>I could not edit results and indicators</a:t>
            </a:r>
            <a:r>
              <a:rPr lang="en-GB" sz="2000" dirty="0" smtClean="0">
                <a:solidFill>
                  <a:srgbClr val="103766"/>
                </a:solidFill>
              </a:rPr>
              <a:t>: it will be possible to edit all fields, including name and indicator’s type.</a:t>
            </a:r>
          </a:p>
          <a:p>
            <a:pPr marL="457200" indent="-457200">
              <a:spcAft>
                <a:spcPts val="1200"/>
              </a:spcAft>
              <a:buFont typeface="Arial" panose="020B0604020202020204" pitchFamily="34" charset="0"/>
              <a:buChar char="•"/>
            </a:pPr>
            <a:r>
              <a:rPr lang="en-GB" sz="2000" b="1" dirty="0" smtClean="0">
                <a:solidFill>
                  <a:srgbClr val="103766"/>
                </a:solidFill>
              </a:rPr>
              <a:t>I could not understand the order of my results and indicators</a:t>
            </a:r>
            <a:r>
              <a:rPr lang="en-GB" sz="2000" dirty="0" smtClean="0">
                <a:solidFill>
                  <a:srgbClr val="103766"/>
                </a:solidFill>
              </a:rPr>
              <a:t>: the </a:t>
            </a:r>
            <a:r>
              <a:rPr lang="en-GB" sz="2000" dirty="0" err="1" smtClean="0">
                <a:solidFill>
                  <a:srgbClr val="103766"/>
                </a:solidFill>
              </a:rPr>
              <a:t>logframe</a:t>
            </a:r>
            <a:r>
              <a:rPr lang="en-GB" sz="2000" dirty="0" smtClean="0">
                <a:solidFill>
                  <a:srgbClr val="103766"/>
                </a:solidFill>
              </a:rPr>
              <a:t> is ordered by level (Overall Objective - Impact, Specific Objective - Outcome, Output) and within each group by date of creation. In the next releases, it will be possible to manually re-order results and indicators and to number them. </a:t>
            </a:r>
          </a:p>
          <a:p>
            <a:pPr marL="457200" indent="-457200">
              <a:spcAft>
                <a:spcPts val="1200"/>
              </a:spcAft>
              <a:buFont typeface="Arial" panose="020B0604020202020204" pitchFamily="34" charset="0"/>
              <a:buChar char="•"/>
            </a:pPr>
            <a:r>
              <a:rPr lang="en-GB" sz="2000" b="1" dirty="0" smtClean="0">
                <a:solidFill>
                  <a:srgbClr val="103766"/>
                </a:solidFill>
              </a:rPr>
              <a:t>I need other types of disaggregation!</a:t>
            </a:r>
            <a:r>
              <a:rPr lang="en-GB" sz="2000" dirty="0" smtClean="0">
                <a:solidFill>
                  <a:srgbClr val="103766"/>
                </a:solidFill>
              </a:rPr>
              <a:t>: more options for disaggregation will be available.</a:t>
            </a:r>
          </a:p>
          <a:p>
            <a:pPr marL="457200" indent="-457200">
              <a:spcAft>
                <a:spcPts val="1200"/>
              </a:spcAft>
              <a:buFont typeface="Arial" panose="020B0604020202020204" pitchFamily="34" charset="0"/>
              <a:buChar char="•"/>
            </a:pPr>
            <a:r>
              <a:rPr lang="en-GB" sz="2000" b="1" dirty="0" smtClean="0">
                <a:solidFill>
                  <a:srgbClr val="103766"/>
                </a:solidFill>
              </a:rPr>
              <a:t>I couldn’t copy or duplicate indicators</a:t>
            </a:r>
            <a:r>
              <a:rPr lang="en-GB" sz="2000" dirty="0" smtClean="0">
                <a:solidFill>
                  <a:srgbClr val="103766"/>
                </a:solidFill>
              </a:rPr>
              <a:t>: the indicators you create will be stored in the system and you will be able to re-use them.</a:t>
            </a:r>
          </a:p>
          <a:p>
            <a:pPr marL="457200" indent="-457200">
              <a:spcAft>
                <a:spcPts val="1200"/>
              </a:spcAft>
              <a:buFont typeface="Arial" panose="020B0604020202020204" pitchFamily="34" charset="0"/>
              <a:buChar char="•"/>
            </a:pPr>
            <a:r>
              <a:rPr lang="en-GB" sz="2000" b="1" dirty="0" smtClean="0">
                <a:solidFill>
                  <a:srgbClr val="103766"/>
                </a:solidFill>
              </a:rPr>
              <a:t>I tried to submit but I had an «Invalid </a:t>
            </a:r>
            <a:r>
              <a:rPr lang="en-GB" sz="2000" b="1" dirty="0" err="1" smtClean="0">
                <a:solidFill>
                  <a:srgbClr val="103766"/>
                </a:solidFill>
              </a:rPr>
              <a:t>logframe</a:t>
            </a:r>
            <a:r>
              <a:rPr lang="en-GB" sz="2000" b="1" dirty="0" smtClean="0">
                <a:solidFill>
                  <a:srgbClr val="103766"/>
                </a:solidFill>
              </a:rPr>
              <a:t>» message</a:t>
            </a:r>
            <a:r>
              <a:rPr lang="en-GB" sz="2000" dirty="0" smtClean="0">
                <a:solidFill>
                  <a:srgbClr val="103766"/>
                </a:solidFill>
              </a:rPr>
              <a:t>: </a:t>
            </a:r>
            <a:r>
              <a:rPr lang="en-GB" sz="2000" b="1" i="1" dirty="0" smtClean="0">
                <a:solidFill>
                  <a:srgbClr val="FF0000"/>
                </a:solidFill>
              </a:rPr>
              <a:t>bug</a:t>
            </a:r>
            <a:r>
              <a:rPr lang="en-GB" sz="2000" dirty="0" smtClean="0">
                <a:solidFill>
                  <a:srgbClr val="103766"/>
                </a:solidFill>
              </a:rPr>
              <a:t>! We are sorry about this: the system will clearly list all the issues in your </a:t>
            </a:r>
            <a:r>
              <a:rPr lang="en-GB" sz="2000" dirty="0" err="1" smtClean="0">
                <a:solidFill>
                  <a:srgbClr val="103766"/>
                </a:solidFill>
              </a:rPr>
              <a:t>logframe</a:t>
            </a:r>
            <a:r>
              <a:rPr lang="en-GB" sz="2000" dirty="0" smtClean="0">
                <a:solidFill>
                  <a:srgbClr val="103766"/>
                </a:solidFill>
              </a:rPr>
              <a:t> </a:t>
            </a:r>
          </a:p>
        </p:txBody>
      </p:sp>
    </p:spTree>
    <p:extLst>
      <p:ext uri="{BB962C8B-B14F-4D97-AF65-F5344CB8AC3E}">
        <p14:creationId xmlns:p14="http://schemas.microsoft.com/office/powerpoint/2010/main" val="19112155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614791" y="165367"/>
            <a:ext cx="8686800" cy="523220"/>
          </a:xfrm>
          <a:prstGeom prst="rect">
            <a:avLst/>
          </a:prstGeom>
          <a:noFill/>
        </p:spPr>
        <p:txBody>
          <a:bodyPr wrap="square" rtlCol="0">
            <a:spAutoFit/>
          </a:bodyPr>
          <a:lstStyle/>
          <a:p>
            <a:r>
              <a:rPr lang="fr-BE" sz="2800" b="1" dirty="0" smtClean="0">
                <a:solidFill>
                  <a:srgbClr val="103766"/>
                </a:solidFill>
              </a:rPr>
              <a:t>Feedback: main </a:t>
            </a:r>
            <a:r>
              <a:rPr lang="fr-BE" sz="2800" b="1" dirty="0" err="1" smtClean="0">
                <a:solidFill>
                  <a:srgbClr val="103766"/>
                </a:solidFill>
              </a:rPr>
              <a:t>difficulties</a:t>
            </a:r>
            <a:r>
              <a:rPr lang="fr-BE" sz="2800" b="1" dirty="0" smtClean="0">
                <a:solidFill>
                  <a:srgbClr val="103766"/>
                </a:solidFill>
              </a:rPr>
              <a:t> &amp; </a:t>
            </a:r>
            <a:r>
              <a:rPr lang="fr-BE" sz="2800" b="1" dirty="0" err="1" smtClean="0">
                <a:solidFill>
                  <a:srgbClr val="103766"/>
                </a:solidFill>
              </a:rPr>
              <a:t>answers</a:t>
            </a:r>
            <a:r>
              <a:rPr lang="fr-BE" sz="2800" b="1" dirty="0" smtClean="0">
                <a:solidFill>
                  <a:srgbClr val="103766"/>
                </a:solidFill>
              </a:rPr>
              <a:t> (All) </a:t>
            </a:r>
            <a:endParaRPr lang="fr-BE" sz="2800" b="1" dirty="0">
              <a:solidFill>
                <a:srgbClr val="103766"/>
              </a:solidFill>
            </a:endParaRPr>
          </a:p>
        </p:txBody>
      </p:sp>
      <p:sp>
        <p:nvSpPr>
          <p:cNvPr id="2" name="Slide Number Placeholder 1"/>
          <p:cNvSpPr>
            <a:spLocks noGrp="1"/>
          </p:cNvSpPr>
          <p:nvPr>
            <p:ph type="sldNum" sz="quarter" idx="12"/>
          </p:nvPr>
        </p:nvSpPr>
        <p:spPr/>
        <p:txBody>
          <a:bodyPr/>
          <a:lstStyle/>
          <a:p>
            <a:fld id="{10691666-A3C8-4B8C-905D-A09820ECD427}" type="slidenum">
              <a:rPr lang="en-US" smtClean="0"/>
              <a:t>12</a:t>
            </a:fld>
            <a:endParaRPr lang="en-US"/>
          </a:p>
        </p:txBody>
      </p:sp>
      <p:sp>
        <p:nvSpPr>
          <p:cNvPr id="4" name="TextBox 3"/>
          <p:cNvSpPr txBox="1"/>
          <p:nvPr/>
        </p:nvSpPr>
        <p:spPr>
          <a:xfrm>
            <a:off x="528395" y="1318939"/>
            <a:ext cx="11184238" cy="4185761"/>
          </a:xfrm>
          <a:prstGeom prst="rect">
            <a:avLst/>
          </a:prstGeom>
          <a:noFill/>
        </p:spPr>
        <p:txBody>
          <a:bodyPr wrap="square" rtlCol="0">
            <a:spAutoFit/>
          </a:bodyPr>
          <a:lstStyle/>
          <a:p>
            <a:pPr algn="ctr">
              <a:spcAft>
                <a:spcPts val="1200"/>
              </a:spcAft>
            </a:pPr>
            <a:r>
              <a:rPr lang="en-GB" sz="2400" b="1" dirty="0" smtClean="0">
                <a:solidFill>
                  <a:srgbClr val="103766"/>
                </a:solidFill>
              </a:rPr>
              <a:t>List of suggested indicators</a:t>
            </a:r>
          </a:p>
          <a:p>
            <a:pPr algn="ctr">
              <a:spcAft>
                <a:spcPts val="1200"/>
              </a:spcAft>
            </a:pPr>
            <a:endParaRPr lang="en-GB" sz="1200" b="1" dirty="0" smtClean="0">
              <a:solidFill>
                <a:srgbClr val="103766"/>
              </a:solidFill>
            </a:endParaRPr>
          </a:p>
          <a:p>
            <a:pPr marL="457200" indent="-457200">
              <a:spcAft>
                <a:spcPts val="1200"/>
              </a:spcAft>
              <a:buFont typeface="Arial" panose="020B0604020202020204" pitchFamily="34" charset="0"/>
              <a:buChar char="•"/>
            </a:pPr>
            <a:r>
              <a:rPr lang="en-GB" sz="2000" b="1" dirty="0" smtClean="0">
                <a:solidFill>
                  <a:srgbClr val="103766"/>
                </a:solidFill>
              </a:rPr>
              <a:t>What I am supposed to do with this list?</a:t>
            </a:r>
            <a:r>
              <a:rPr lang="en-GB" sz="2000" dirty="0" smtClean="0">
                <a:solidFill>
                  <a:srgbClr val="103766"/>
                </a:solidFill>
              </a:rPr>
              <a:t>: the objective is that users will use more and more the suggested indicators (SMART, well formulated, linked to DAC codes) instead of creating new ones of low quality. </a:t>
            </a:r>
          </a:p>
          <a:p>
            <a:pPr marL="457200" indent="-457200">
              <a:spcAft>
                <a:spcPts val="1200"/>
              </a:spcAft>
              <a:buFont typeface="Arial" panose="020B0604020202020204" pitchFamily="34" charset="0"/>
              <a:buChar char="•"/>
            </a:pPr>
            <a:r>
              <a:rPr lang="en-GB" sz="2000" b="1" dirty="0" smtClean="0">
                <a:solidFill>
                  <a:srgbClr val="103766"/>
                </a:solidFill>
              </a:rPr>
              <a:t>My sector’s indicators were not there / I could not find any relevant indicator: </a:t>
            </a:r>
            <a:r>
              <a:rPr lang="en-GB" sz="2000" dirty="0" smtClean="0">
                <a:solidFill>
                  <a:srgbClr val="103766"/>
                </a:solidFill>
              </a:rPr>
              <a:t>for this test phase, we uploaded only four sector lists for DEVCO and corporate indicators for DEVCO, NEAR and FPI. In the future, all sectors will be covered and the lists will be regularly updated by the relevant units.</a:t>
            </a:r>
            <a:endParaRPr lang="en-GB" sz="2000" b="1" dirty="0" smtClean="0">
              <a:solidFill>
                <a:srgbClr val="103766"/>
              </a:solidFill>
            </a:endParaRPr>
          </a:p>
          <a:p>
            <a:pPr marL="457200" indent="-457200">
              <a:spcAft>
                <a:spcPts val="1200"/>
              </a:spcAft>
              <a:buFont typeface="Arial" panose="020B0604020202020204" pitchFamily="34" charset="0"/>
              <a:buChar char="•"/>
            </a:pPr>
            <a:r>
              <a:rPr lang="en-GB" sz="2000" b="1" dirty="0" smtClean="0">
                <a:solidFill>
                  <a:srgbClr val="103766"/>
                </a:solidFill>
              </a:rPr>
              <a:t>What about SDGs?</a:t>
            </a:r>
            <a:r>
              <a:rPr lang="en-GB" sz="2000" dirty="0" smtClean="0">
                <a:solidFill>
                  <a:srgbClr val="103766"/>
                </a:solidFill>
              </a:rPr>
              <a:t>: SDGs will also be in the list of suggested indicators.</a:t>
            </a:r>
          </a:p>
          <a:p>
            <a:pPr marL="457200" indent="-457200">
              <a:spcAft>
                <a:spcPts val="1200"/>
              </a:spcAft>
              <a:buFont typeface="Arial" panose="020B0604020202020204" pitchFamily="34" charset="0"/>
              <a:buChar char="•"/>
            </a:pPr>
            <a:r>
              <a:rPr lang="en-GB" sz="2000" b="1" dirty="0" smtClean="0">
                <a:solidFill>
                  <a:srgbClr val="103766"/>
                </a:solidFill>
              </a:rPr>
              <a:t>What about national results framework indicators?: </a:t>
            </a:r>
            <a:r>
              <a:rPr lang="en-GB" sz="2000" dirty="0" smtClean="0">
                <a:solidFill>
                  <a:srgbClr val="103766"/>
                </a:solidFill>
              </a:rPr>
              <a:t>this is one of potential lists that can be included, to be discussed. </a:t>
            </a:r>
            <a:endParaRPr lang="en-GB" sz="2000" b="1" dirty="0" smtClean="0">
              <a:solidFill>
                <a:srgbClr val="103766"/>
              </a:solidFill>
            </a:endParaRPr>
          </a:p>
        </p:txBody>
      </p:sp>
    </p:spTree>
    <p:extLst>
      <p:ext uri="{BB962C8B-B14F-4D97-AF65-F5344CB8AC3E}">
        <p14:creationId xmlns:p14="http://schemas.microsoft.com/office/powerpoint/2010/main" val="10780592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10691666-A3C8-4B8C-905D-A09820ECD427}" type="slidenum">
              <a:rPr lang="en-US" smtClean="0"/>
              <a:t>13</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3562871759"/>
              </p:ext>
            </p:extLst>
          </p:nvPr>
        </p:nvGraphicFramePr>
        <p:xfrm>
          <a:off x="374074" y="2211184"/>
          <a:ext cx="11321932" cy="3432438"/>
        </p:xfrm>
        <a:graphic>
          <a:graphicData uri="http://schemas.openxmlformats.org/drawingml/2006/table">
            <a:tbl>
              <a:tblPr firstRow="1" bandRow="1">
                <a:tableStyleId>{3B4B98B0-60AC-42C2-AFA5-B58CD77FA1E5}</a:tableStyleId>
              </a:tblPr>
              <a:tblGrid>
                <a:gridCol w="5394012">
                  <a:extLst>
                    <a:ext uri="{9D8B030D-6E8A-4147-A177-3AD203B41FA5}">
                      <a16:colId xmlns:a16="http://schemas.microsoft.com/office/drawing/2014/main" val="778425162"/>
                    </a:ext>
                  </a:extLst>
                </a:gridCol>
                <a:gridCol w="1185584">
                  <a:extLst>
                    <a:ext uri="{9D8B030D-6E8A-4147-A177-3AD203B41FA5}">
                      <a16:colId xmlns:a16="http://schemas.microsoft.com/office/drawing/2014/main" val="4157917438"/>
                    </a:ext>
                  </a:extLst>
                </a:gridCol>
                <a:gridCol w="1185584">
                  <a:extLst>
                    <a:ext uri="{9D8B030D-6E8A-4147-A177-3AD203B41FA5}">
                      <a16:colId xmlns:a16="http://schemas.microsoft.com/office/drawing/2014/main" val="1754444798"/>
                    </a:ext>
                  </a:extLst>
                </a:gridCol>
                <a:gridCol w="1185584">
                  <a:extLst>
                    <a:ext uri="{9D8B030D-6E8A-4147-A177-3AD203B41FA5}">
                      <a16:colId xmlns:a16="http://schemas.microsoft.com/office/drawing/2014/main" val="1223451754"/>
                    </a:ext>
                  </a:extLst>
                </a:gridCol>
                <a:gridCol w="1185584">
                  <a:extLst>
                    <a:ext uri="{9D8B030D-6E8A-4147-A177-3AD203B41FA5}">
                      <a16:colId xmlns:a16="http://schemas.microsoft.com/office/drawing/2014/main" val="3447093281"/>
                    </a:ext>
                  </a:extLst>
                </a:gridCol>
                <a:gridCol w="1185584">
                  <a:extLst>
                    <a:ext uri="{9D8B030D-6E8A-4147-A177-3AD203B41FA5}">
                      <a16:colId xmlns:a16="http://schemas.microsoft.com/office/drawing/2014/main" val="1751943117"/>
                    </a:ext>
                  </a:extLst>
                </a:gridCol>
              </a:tblGrid>
              <a:tr h="960158">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600" u="none" strike="noStrike" dirty="0" smtClean="0">
                          <a:effectLst/>
                        </a:rPr>
                        <a:t> </a:t>
                      </a:r>
                      <a:r>
                        <a:rPr kumimoji="0" lang="en-GB" sz="2000" b="1" i="0" u="none" strike="noStrike" kern="1200" cap="none" spc="0" normalizeH="0" baseline="0" noProof="0" dirty="0" smtClean="0">
                          <a:ln>
                            <a:noFill/>
                          </a:ln>
                          <a:solidFill>
                            <a:srgbClr val="103766"/>
                          </a:solidFill>
                          <a:effectLst/>
                          <a:uLnTx/>
                          <a:uFillTx/>
                          <a:latin typeface="+mn-lt"/>
                          <a:ea typeface="+mn-ea"/>
                          <a:cs typeface="+mn-cs"/>
                        </a:rPr>
                        <a:t>Implementing Partners </a:t>
                      </a:r>
                      <a:endParaRPr kumimoji="0" lang="en-GB" sz="2000" b="0" i="0" u="none" strike="noStrike" kern="1200" cap="none" spc="0" normalizeH="0" baseline="0" noProof="0" dirty="0" smtClean="0">
                        <a:ln>
                          <a:noFill/>
                        </a:ln>
                        <a:solidFill>
                          <a:srgbClr val="103766"/>
                        </a:solidFill>
                        <a:effectLst/>
                        <a:uLnTx/>
                        <a:uFillTx/>
                        <a:latin typeface="Arial" panose="020B0604020202020204" pitchFamily="34" charset="0"/>
                        <a:ea typeface="+mn-ea"/>
                        <a:cs typeface="+mn-cs"/>
                      </a:endParaRPr>
                    </a:p>
                  </a:txBody>
                  <a:tcPr marL="6776" marR="6776" marT="6776" marB="0" anchor="ctr"/>
                </a:tc>
                <a:tc>
                  <a:txBody>
                    <a:bodyPr/>
                    <a:lstStyle/>
                    <a:p>
                      <a:pPr algn="ctr" fontAlgn="b"/>
                      <a:r>
                        <a:rPr lang="en-GB" sz="1600" u="none" strike="noStrike" dirty="0">
                          <a:effectLst/>
                        </a:rPr>
                        <a:t>Strongly agree</a:t>
                      </a:r>
                      <a:endParaRPr lang="en-GB" sz="1600" b="0" i="0" u="none" strike="noStrike" dirty="0">
                        <a:solidFill>
                          <a:srgbClr val="333333"/>
                        </a:solidFill>
                        <a:effectLst/>
                        <a:latin typeface="Arial" panose="020B0604020202020204" pitchFamily="34" charset="0"/>
                      </a:endParaRPr>
                    </a:p>
                  </a:txBody>
                  <a:tcPr marL="6776" marR="6776" marT="6776" marB="0" anchor="ctr"/>
                </a:tc>
                <a:tc>
                  <a:txBody>
                    <a:bodyPr/>
                    <a:lstStyle/>
                    <a:p>
                      <a:pPr algn="ctr" fontAlgn="b"/>
                      <a:r>
                        <a:rPr lang="en-GB" sz="1600" u="none" strike="noStrike" dirty="0">
                          <a:effectLst/>
                        </a:rPr>
                        <a:t>Somewhat agree</a:t>
                      </a:r>
                      <a:endParaRPr lang="en-GB" sz="1600" b="0" i="0" u="none" strike="noStrike" dirty="0">
                        <a:solidFill>
                          <a:srgbClr val="333333"/>
                        </a:solidFill>
                        <a:effectLst/>
                        <a:latin typeface="Arial" panose="020B0604020202020204" pitchFamily="34" charset="0"/>
                      </a:endParaRPr>
                    </a:p>
                  </a:txBody>
                  <a:tcPr marL="6776" marR="6776" marT="6776" marB="0" anchor="ctr"/>
                </a:tc>
                <a:tc>
                  <a:txBody>
                    <a:bodyPr/>
                    <a:lstStyle/>
                    <a:p>
                      <a:pPr algn="ctr" fontAlgn="b"/>
                      <a:r>
                        <a:rPr lang="en-GB" sz="1600" u="none" strike="noStrike" dirty="0">
                          <a:effectLst/>
                        </a:rPr>
                        <a:t>Neither agree or disagree</a:t>
                      </a:r>
                      <a:endParaRPr lang="en-GB" sz="1600" b="0" i="0" u="none" strike="noStrike" dirty="0">
                        <a:solidFill>
                          <a:srgbClr val="333333"/>
                        </a:solidFill>
                        <a:effectLst/>
                        <a:latin typeface="Arial" panose="020B0604020202020204" pitchFamily="34" charset="0"/>
                      </a:endParaRPr>
                    </a:p>
                  </a:txBody>
                  <a:tcPr marL="6776" marR="6776" marT="6776" marB="0" anchor="ctr"/>
                </a:tc>
                <a:tc>
                  <a:txBody>
                    <a:bodyPr/>
                    <a:lstStyle/>
                    <a:p>
                      <a:pPr algn="ctr" fontAlgn="b"/>
                      <a:r>
                        <a:rPr lang="en-GB" sz="1600" u="none" strike="noStrike" dirty="0">
                          <a:effectLst/>
                        </a:rPr>
                        <a:t>Somewhat disagree</a:t>
                      </a:r>
                      <a:endParaRPr lang="en-GB" sz="1600" b="0" i="0" u="none" strike="noStrike" dirty="0">
                        <a:solidFill>
                          <a:srgbClr val="333333"/>
                        </a:solidFill>
                        <a:effectLst/>
                        <a:latin typeface="Arial" panose="020B0604020202020204" pitchFamily="34" charset="0"/>
                      </a:endParaRPr>
                    </a:p>
                  </a:txBody>
                  <a:tcPr marL="6776" marR="6776" marT="6776" marB="0" anchor="ctr"/>
                </a:tc>
                <a:tc>
                  <a:txBody>
                    <a:bodyPr/>
                    <a:lstStyle/>
                    <a:p>
                      <a:pPr algn="ctr" fontAlgn="b"/>
                      <a:r>
                        <a:rPr lang="en-GB" sz="1600" u="none" strike="noStrike" dirty="0">
                          <a:effectLst/>
                        </a:rPr>
                        <a:t>Strongly disagree</a:t>
                      </a:r>
                      <a:endParaRPr lang="en-GB" sz="1600" b="0" i="0" u="none" strike="noStrike" dirty="0">
                        <a:solidFill>
                          <a:srgbClr val="333333"/>
                        </a:solidFill>
                        <a:effectLst/>
                        <a:latin typeface="Arial" panose="020B0604020202020204" pitchFamily="34" charset="0"/>
                      </a:endParaRPr>
                    </a:p>
                  </a:txBody>
                  <a:tcPr marL="6776" marR="6776" marT="6776" marB="0" anchor="ctr"/>
                </a:tc>
                <a:extLst>
                  <a:ext uri="{0D108BD9-81ED-4DB2-BD59-A6C34878D82A}">
                    <a16:rowId xmlns:a16="http://schemas.microsoft.com/office/drawing/2014/main" val="1743969084"/>
                  </a:ext>
                </a:extLst>
              </a:tr>
              <a:tr h="494456">
                <a:tc>
                  <a:txBody>
                    <a:bodyPr/>
                    <a:lstStyle/>
                    <a:p>
                      <a:pPr algn="l" fontAlgn="b"/>
                      <a:r>
                        <a:rPr lang="en-US" sz="1600" u="none" strike="noStrike" dirty="0">
                          <a:effectLst/>
                        </a:rPr>
                        <a:t>These core indicators are appropriate for my sector</a:t>
                      </a:r>
                      <a:endParaRPr lang="en-US" sz="1600" b="0" i="0" u="none" strike="noStrike" dirty="0">
                        <a:solidFill>
                          <a:srgbClr val="333333"/>
                        </a:solidFill>
                        <a:effectLst/>
                        <a:latin typeface="Arial" panose="020B0604020202020204" pitchFamily="34" charset="0"/>
                      </a:endParaRPr>
                    </a:p>
                  </a:txBody>
                  <a:tcPr marL="6776" marR="6776" marT="6776" marB="0" anchor="ctr"/>
                </a:tc>
                <a:tc>
                  <a:txBody>
                    <a:bodyPr/>
                    <a:lstStyle/>
                    <a:p>
                      <a:pPr algn="ctr" fontAlgn="b"/>
                      <a:r>
                        <a:rPr lang="en-GB" sz="1600" u="none" strike="noStrike" dirty="0" smtClean="0">
                          <a:effectLst/>
                        </a:rPr>
                        <a:t>9%</a:t>
                      </a:r>
                      <a:endParaRPr lang="en-GB" sz="1600" b="0" i="0" u="none" strike="noStrike" dirty="0">
                        <a:solidFill>
                          <a:srgbClr val="333333"/>
                        </a:solidFill>
                        <a:effectLst/>
                        <a:latin typeface="Arial" panose="020B0604020202020204" pitchFamily="34" charset="0"/>
                      </a:endParaRPr>
                    </a:p>
                  </a:txBody>
                  <a:tcPr marL="6776" marR="6776" marT="6776" marB="0" anchor="ctr"/>
                </a:tc>
                <a:tc>
                  <a:txBody>
                    <a:bodyPr/>
                    <a:lstStyle/>
                    <a:p>
                      <a:pPr algn="ctr" fontAlgn="b"/>
                      <a:r>
                        <a:rPr lang="en-GB" sz="1600" u="none" strike="noStrike" dirty="0" smtClean="0">
                          <a:effectLst/>
                        </a:rPr>
                        <a:t>31%</a:t>
                      </a:r>
                      <a:endParaRPr lang="en-GB" sz="1600" b="0" i="0" u="none" strike="noStrike" dirty="0">
                        <a:solidFill>
                          <a:srgbClr val="333333"/>
                        </a:solidFill>
                        <a:effectLst/>
                        <a:latin typeface="Arial" panose="020B0604020202020204" pitchFamily="34" charset="0"/>
                      </a:endParaRPr>
                    </a:p>
                  </a:txBody>
                  <a:tcPr marL="6776" marR="6776" marT="6776" marB="0" anchor="ctr"/>
                </a:tc>
                <a:tc>
                  <a:txBody>
                    <a:bodyPr/>
                    <a:lstStyle/>
                    <a:p>
                      <a:pPr algn="ctr" fontAlgn="b"/>
                      <a:r>
                        <a:rPr lang="en-GB" sz="1600" u="none" strike="noStrike" dirty="0" smtClean="0">
                          <a:effectLst/>
                        </a:rPr>
                        <a:t>38%</a:t>
                      </a:r>
                      <a:endParaRPr lang="en-GB" sz="1600" b="0" i="0" u="none" strike="noStrike" dirty="0">
                        <a:solidFill>
                          <a:srgbClr val="333333"/>
                        </a:solidFill>
                        <a:effectLst/>
                        <a:latin typeface="Arial" panose="020B0604020202020204" pitchFamily="34" charset="0"/>
                      </a:endParaRPr>
                    </a:p>
                  </a:txBody>
                  <a:tcPr marL="6776" marR="6776" marT="6776" marB="0" anchor="ctr"/>
                </a:tc>
                <a:tc>
                  <a:txBody>
                    <a:bodyPr/>
                    <a:lstStyle/>
                    <a:p>
                      <a:pPr algn="ctr" fontAlgn="b"/>
                      <a:r>
                        <a:rPr lang="en-GB" sz="1600" u="none" strike="noStrike" dirty="0" smtClean="0">
                          <a:effectLst/>
                        </a:rPr>
                        <a:t>16%</a:t>
                      </a:r>
                      <a:endParaRPr lang="en-GB" sz="1600" b="0" i="0" u="none" strike="noStrike" dirty="0">
                        <a:solidFill>
                          <a:srgbClr val="333333"/>
                        </a:solidFill>
                        <a:effectLst/>
                        <a:latin typeface="Arial" panose="020B0604020202020204" pitchFamily="34" charset="0"/>
                      </a:endParaRPr>
                    </a:p>
                  </a:txBody>
                  <a:tcPr marL="6776" marR="6776" marT="6776" marB="0" anchor="ctr"/>
                </a:tc>
                <a:tc>
                  <a:txBody>
                    <a:bodyPr/>
                    <a:lstStyle/>
                    <a:p>
                      <a:pPr algn="ctr" fontAlgn="b"/>
                      <a:r>
                        <a:rPr lang="en-GB" sz="1600" u="none" strike="noStrike" dirty="0" smtClean="0">
                          <a:effectLst/>
                        </a:rPr>
                        <a:t>6%</a:t>
                      </a:r>
                      <a:endParaRPr lang="en-GB" sz="1600" b="0" i="0" u="none" strike="noStrike" dirty="0">
                        <a:solidFill>
                          <a:srgbClr val="333333"/>
                        </a:solidFill>
                        <a:effectLst/>
                        <a:latin typeface="Arial" panose="020B0604020202020204" pitchFamily="34" charset="0"/>
                      </a:endParaRPr>
                    </a:p>
                  </a:txBody>
                  <a:tcPr marL="6776" marR="6776" marT="6776" marB="0" anchor="ctr"/>
                </a:tc>
                <a:extLst>
                  <a:ext uri="{0D108BD9-81ED-4DB2-BD59-A6C34878D82A}">
                    <a16:rowId xmlns:a16="http://schemas.microsoft.com/office/drawing/2014/main" val="3114582067"/>
                  </a:ext>
                </a:extLst>
              </a:tr>
              <a:tr h="494456">
                <a:tc>
                  <a:txBody>
                    <a:bodyPr/>
                    <a:lstStyle/>
                    <a:p>
                      <a:pPr algn="l" fontAlgn="b"/>
                      <a:r>
                        <a:rPr lang="en-US" sz="1600" u="none" strike="noStrike" dirty="0">
                          <a:effectLst/>
                        </a:rPr>
                        <a:t>These core indicators are clear and well </a:t>
                      </a:r>
                      <a:r>
                        <a:rPr lang="en-US" sz="1600" u="none" strike="noStrike" dirty="0" smtClean="0">
                          <a:effectLst/>
                        </a:rPr>
                        <a:t>formulated</a:t>
                      </a:r>
                      <a:endParaRPr lang="en-US" sz="1600" b="0" i="0" u="none" strike="noStrike" dirty="0">
                        <a:solidFill>
                          <a:srgbClr val="333333"/>
                        </a:solidFill>
                        <a:effectLst/>
                        <a:latin typeface="Arial" panose="020B0604020202020204" pitchFamily="34" charset="0"/>
                      </a:endParaRPr>
                    </a:p>
                  </a:txBody>
                  <a:tcPr marL="6776" marR="6776" marT="6776" marB="0" anchor="ctr"/>
                </a:tc>
                <a:tc>
                  <a:txBody>
                    <a:bodyPr/>
                    <a:lstStyle/>
                    <a:p>
                      <a:pPr algn="ctr" fontAlgn="b"/>
                      <a:r>
                        <a:rPr lang="en-GB" sz="1600" u="none" strike="noStrike" dirty="0" smtClean="0">
                          <a:effectLst/>
                        </a:rPr>
                        <a:t>16%</a:t>
                      </a:r>
                      <a:endParaRPr lang="en-GB" sz="1600" b="0" i="0" u="none" strike="noStrike" dirty="0">
                        <a:solidFill>
                          <a:srgbClr val="333333"/>
                        </a:solidFill>
                        <a:effectLst/>
                        <a:latin typeface="Arial" panose="020B0604020202020204" pitchFamily="34" charset="0"/>
                      </a:endParaRPr>
                    </a:p>
                  </a:txBody>
                  <a:tcPr marL="6776" marR="6776" marT="6776" marB="0" anchor="ctr"/>
                </a:tc>
                <a:tc>
                  <a:txBody>
                    <a:bodyPr/>
                    <a:lstStyle/>
                    <a:p>
                      <a:pPr algn="ctr" fontAlgn="b"/>
                      <a:r>
                        <a:rPr lang="en-GB" sz="1600" u="none" strike="noStrike" dirty="0" smtClean="0">
                          <a:effectLst/>
                        </a:rPr>
                        <a:t>41%</a:t>
                      </a:r>
                      <a:endParaRPr lang="en-GB" sz="1600" b="0" i="0" u="none" strike="noStrike" dirty="0">
                        <a:solidFill>
                          <a:srgbClr val="333333"/>
                        </a:solidFill>
                        <a:effectLst/>
                        <a:latin typeface="Arial" panose="020B0604020202020204" pitchFamily="34" charset="0"/>
                      </a:endParaRPr>
                    </a:p>
                  </a:txBody>
                  <a:tcPr marL="6776" marR="6776" marT="6776" marB="0" anchor="ctr"/>
                </a:tc>
                <a:tc>
                  <a:txBody>
                    <a:bodyPr/>
                    <a:lstStyle/>
                    <a:p>
                      <a:pPr algn="ctr" fontAlgn="b"/>
                      <a:r>
                        <a:rPr lang="en-GB" sz="1600" u="none" strike="noStrike" dirty="0" smtClean="0">
                          <a:effectLst/>
                        </a:rPr>
                        <a:t>31%</a:t>
                      </a:r>
                      <a:endParaRPr lang="en-GB" sz="1600" b="0" i="0" u="none" strike="noStrike" dirty="0">
                        <a:solidFill>
                          <a:srgbClr val="333333"/>
                        </a:solidFill>
                        <a:effectLst/>
                        <a:latin typeface="Arial" panose="020B0604020202020204" pitchFamily="34" charset="0"/>
                      </a:endParaRPr>
                    </a:p>
                  </a:txBody>
                  <a:tcPr marL="6776" marR="6776" marT="6776" marB="0" anchor="ctr"/>
                </a:tc>
                <a:tc>
                  <a:txBody>
                    <a:bodyPr/>
                    <a:lstStyle/>
                    <a:p>
                      <a:pPr algn="ctr" fontAlgn="b"/>
                      <a:r>
                        <a:rPr lang="en-GB" sz="1600" u="none" strike="noStrike" dirty="0" smtClean="0">
                          <a:effectLst/>
                        </a:rPr>
                        <a:t>9%</a:t>
                      </a:r>
                      <a:endParaRPr lang="en-GB" sz="1600" b="0" i="0" u="none" strike="noStrike" dirty="0">
                        <a:solidFill>
                          <a:srgbClr val="333333"/>
                        </a:solidFill>
                        <a:effectLst/>
                        <a:latin typeface="Arial" panose="020B0604020202020204" pitchFamily="34" charset="0"/>
                      </a:endParaRPr>
                    </a:p>
                  </a:txBody>
                  <a:tcPr marL="6776" marR="6776" marT="6776" marB="0" anchor="ctr"/>
                </a:tc>
                <a:tc>
                  <a:txBody>
                    <a:bodyPr/>
                    <a:lstStyle/>
                    <a:p>
                      <a:pPr algn="ctr" fontAlgn="b"/>
                      <a:r>
                        <a:rPr lang="en-GB" sz="1600" u="none" strike="noStrike" dirty="0" smtClean="0">
                          <a:effectLst/>
                        </a:rPr>
                        <a:t>3%</a:t>
                      </a:r>
                      <a:endParaRPr lang="en-GB" sz="1600" b="0" i="0" u="none" strike="noStrike" dirty="0">
                        <a:solidFill>
                          <a:srgbClr val="333333"/>
                        </a:solidFill>
                        <a:effectLst/>
                        <a:latin typeface="Arial" panose="020B0604020202020204" pitchFamily="34" charset="0"/>
                      </a:endParaRPr>
                    </a:p>
                  </a:txBody>
                  <a:tcPr marL="6776" marR="6776" marT="6776" marB="0" anchor="ctr"/>
                </a:tc>
                <a:extLst>
                  <a:ext uri="{0D108BD9-81ED-4DB2-BD59-A6C34878D82A}">
                    <a16:rowId xmlns:a16="http://schemas.microsoft.com/office/drawing/2014/main" val="2563549197"/>
                  </a:ext>
                </a:extLst>
              </a:tr>
              <a:tr h="494456">
                <a:tc>
                  <a:txBody>
                    <a:bodyPr/>
                    <a:lstStyle/>
                    <a:p>
                      <a:pPr algn="l" fontAlgn="b"/>
                      <a:r>
                        <a:rPr lang="en-US" sz="1600" u="none" strike="noStrike" dirty="0">
                          <a:effectLst/>
                        </a:rPr>
                        <a:t>I will surely use these core indicators when I will create the </a:t>
                      </a:r>
                      <a:r>
                        <a:rPr lang="en-US" sz="1600" u="none" strike="noStrike" dirty="0" err="1">
                          <a:effectLst/>
                        </a:rPr>
                        <a:t>logframe</a:t>
                      </a:r>
                      <a:r>
                        <a:rPr lang="en-US" sz="1600" u="none" strike="noStrike" dirty="0">
                          <a:effectLst/>
                        </a:rPr>
                        <a:t> of my future project</a:t>
                      </a:r>
                      <a:endParaRPr lang="en-US" sz="1600" b="0" i="0" u="none" strike="noStrike" dirty="0">
                        <a:solidFill>
                          <a:srgbClr val="333333"/>
                        </a:solidFill>
                        <a:effectLst/>
                        <a:latin typeface="Arial" panose="020B0604020202020204" pitchFamily="34" charset="0"/>
                      </a:endParaRPr>
                    </a:p>
                  </a:txBody>
                  <a:tcPr marL="6776" marR="6776" marT="6776" marB="0" anchor="ctr"/>
                </a:tc>
                <a:tc>
                  <a:txBody>
                    <a:bodyPr/>
                    <a:lstStyle/>
                    <a:p>
                      <a:pPr algn="ctr" fontAlgn="b"/>
                      <a:r>
                        <a:rPr lang="en-GB" sz="1600" u="none" strike="noStrike" dirty="0" smtClean="0">
                          <a:effectLst/>
                        </a:rPr>
                        <a:t>16%</a:t>
                      </a:r>
                      <a:endParaRPr lang="en-GB" sz="1600" b="0" i="0" u="none" strike="noStrike" dirty="0">
                        <a:solidFill>
                          <a:srgbClr val="333333"/>
                        </a:solidFill>
                        <a:effectLst/>
                        <a:latin typeface="Arial" panose="020B0604020202020204" pitchFamily="34" charset="0"/>
                      </a:endParaRPr>
                    </a:p>
                  </a:txBody>
                  <a:tcPr marL="6776" marR="6776" marT="6776" marB="0" anchor="ctr"/>
                </a:tc>
                <a:tc>
                  <a:txBody>
                    <a:bodyPr/>
                    <a:lstStyle/>
                    <a:p>
                      <a:pPr algn="ctr" fontAlgn="b"/>
                      <a:r>
                        <a:rPr lang="en-GB" sz="1600" u="none" strike="noStrike" dirty="0" smtClean="0">
                          <a:effectLst/>
                        </a:rPr>
                        <a:t>39%</a:t>
                      </a:r>
                      <a:endParaRPr lang="en-GB" sz="1600" b="0" i="0" u="none" strike="noStrike" dirty="0">
                        <a:solidFill>
                          <a:srgbClr val="333333"/>
                        </a:solidFill>
                        <a:effectLst/>
                        <a:latin typeface="Arial" panose="020B0604020202020204" pitchFamily="34" charset="0"/>
                      </a:endParaRPr>
                    </a:p>
                  </a:txBody>
                  <a:tcPr marL="6776" marR="6776" marT="6776" marB="0" anchor="ctr"/>
                </a:tc>
                <a:tc>
                  <a:txBody>
                    <a:bodyPr/>
                    <a:lstStyle/>
                    <a:p>
                      <a:pPr algn="ctr" fontAlgn="b"/>
                      <a:r>
                        <a:rPr lang="en-GB" sz="1600" u="none" strike="noStrike" dirty="0" smtClean="0">
                          <a:effectLst/>
                        </a:rPr>
                        <a:t>23%</a:t>
                      </a:r>
                      <a:endParaRPr lang="en-GB" sz="1600" b="0" i="0" u="none" strike="noStrike" dirty="0">
                        <a:solidFill>
                          <a:srgbClr val="333333"/>
                        </a:solidFill>
                        <a:effectLst/>
                        <a:latin typeface="Arial" panose="020B0604020202020204" pitchFamily="34" charset="0"/>
                      </a:endParaRPr>
                    </a:p>
                  </a:txBody>
                  <a:tcPr marL="6776" marR="6776" marT="6776" marB="0" anchor="ctr"/>
                </a:tc>
                <a:tc>
                  <a:txBody>
                    <a:bodyPr/>
                    <a:lstStyle/>
                    <a:p>
                      <a:pPr algn="ctr" fontAlgn="b"/>
                      <a:r>
                        <a:rPr lang="en-GB" sz="1600" u="none" strike="noStrike" dirty="0" smtClean="0">
                          <a:effectLst/>
                        </a:rPr>
                        <a:t>19%</a:t>
                      </a:r>
                      <a:endParaRPr lang="en-GB" sz="1600" b="0" i="0" u="none" strike="noStrike" dirty="0">
                        <a:solidFill>
                          <a:srgbClr val="333333"/>
                        </a:solidFill>
                        <a:effectLst/>
                        <a:latin typeface="Arial" panose="020B0604020202020204" pitchFamily="34" charset="0"/>
                      </a:endParaRPr>
                    </a:p>
                  </a:txBody>
                  <a:tcPr marL="6776" marR="6776" marT="6776" marB="0" anchor="ctr"/>
                </a:tc>
                <a:tc>
                  <a:txBody>
                    <a:bodyPr/>
                    <a:lstStyle/>
                    <a:p>
                      <a:pPr algn="ctr" fontAlgn="b"/>
                      <a:r>
                        <a:rPr lang="en-GB" sz="1600" u="none" strike="noStrike" dirty="0" smtClean="0">
                          <a:effectLst/>
                        </a:rPr>
                        <a:t>3%</a:t>
                      </a:r>
                      <a:endParaRPr lang="en-GB" sz="1600" b="0" i="0" u="none" strike="noStrike" dirty="0">
                        <a:solidFill>
                          <a:srgbClr val="333333"/>
                        </a:solidFill>
                        <a:effectLst/>
                        <a:latin typeface="Arial" panose="020B0604020202020204" pitchFamily="34" charset="0"/>
                      </a:endParaRPr>
                    </a:p>
                  </a:txBody>
                  <a:tcPr marL="6776" marR="6776" marT="6776" marB="0" anchor="ctr"/>
                </a:tc>
                <a:extLst>
                  <a:ext uri="{0D108BD9-81ED-4DB2-BD59-A6C34878D82A}">
                    <a16:rowId xmlns:a16="http://schemas.microsoft.com/office/drawing/2014/main" val="3489528775"/>
                  </a:ext>
                </a:extLst>
              </a:tr>
              <a:tr h="494456">
                <a:tc>
                  <a:txBody>
                    <a:bodyPr/>
                    <a:lstStyle/>
                    <a:p>
                      <a:pPr algn="l" fontAlgn="b"/>
                      <a:r>
                        <a:rPr lang="en-US" sz="1600" u="none" strike="noStrike" dirty="0">
                          <a:effectLst/>
                        </a:rPr>
                        <a:t>It was easy to find and select the core indicators relevant for me</a:t>
                      </a:r>
                      <a:endParaRPr lang="en-US" sz="1600" b="0" i="0" u="none" strike="noStrike" dirty="0">
                        <a:solidFill>
                          <a:srgbClr val="333333"/>
                        </a:solidFill>
                        <a:effectLst/>
                        <a:latin typeface="Arial" panose="020B0604020202020204" pitchFamily="34" charset="0"/>
                      </a:endParaRPr>
                    </a:p>
                  </a:txBody>
                  <a:tcPr marL="6776" marR="6776" marT="6776" marB="0" anchor="ctr"/>
                </a:tc>
                <a:tc>
                  <a:txBody>
                    <a:bodyPr/>
                    <a:lstStyle/>
                    <a:p>
                      <a:pPr algn="ctr" fontAlgn="b"/>
                      <a:r>
                        <a:rPr lang="en-GB" sz="1600" u="none" strike="noStrike" dirty="0" smtClean="0">
                          <a:effectLst/>
                        </a:rPr>
                        <a:t>4%</a:t>
                      </a:r>
                      <a:endParaRPr lang="en-GB" sz="1600" b="0" i="0" u="none" strike="noStrike" dirty="0">
                        <a:solidFill>
                          <a:srgbClr val="333333"/>
                        </a:solidFill>
                        <a:effectLst/>
                        <a:latin typeface="Arial" panose="020B0604020202020204" pitchFamily="34" charset="0"/>
                      </a:endParaRPr>
                    </a:p>
                  </a:txBody>
                  <a:tcPr marL="6776" marR="6776" marT="6776" marB="0" anchor="ctr"/>
                </a:tc>
                <a:tc>
                  <a:txBody>
                    <a:bodyPr/>
                    <a:lstStyle/>
                    <a:p>
                      <a:pPr algn="ctr" fontAlgn="b"/>
                      <a:r>
                        <a:rPr lang="en-GB" sz="1600" u="none" strike="noStrike" dirty="0" smtClean="0">
                          <a:effectLst/>
                        </a:rPr>
                        <a:t>25%</a:t>
                      </a:r>
                      <a:endParaRPr lang="en-GB" sz="1600" b="0" i="0" u="none" strike="noStrike" dirty="0">
                        <a:solidFill>
                          <a:srgbClr val="333333"/>
                        </a:solidFill>
                        <a:effectLst/>
                        <a:latin typeface="Arial" panose="020B0604020202020204" pitchFamily="34" charset="0"/>
                      </a:endParaRPr>
                    </a:p>
                  </a:txBody>
                  <a:tcPr marL="6776" marR="6776" marT="6776" marB="0" anchor="ctr"/>
                </a:tc>
                <a:tc>
                  <a:txBody>
                    <a:bodyPr/>
                    <a:lstStyle/>
                    <a:p>
                      <a:pPr algn="ctr" fontAlgn="b"/>
                      <a:r>
                        <a:rPr lang="en-GB" sz="1600" u="none" strike="noStrike" dirty="0" smtClean="0">
                          <a:effectLst/>
                        </a:rPr>
                        <a:t>29%</a:t>
                      </a:r>
                      <a:endParaRPr lang="en-GB" sz="1600" b="0" i="0" u="none" strike="noStrike" dirty="0">
                        <a:solidFill>
                          <a:srgbClr val="333333"/>
                        </a:solidFill>
                        <a:effectLst/>
                        <a:latin typeface="Arial" panose="020B0604020202020204" pitchFamily="34" charset="0"/>
                      </a:endParaRPr>
                    </a:p>
                  </a:txBody>
                  <a:tcPr marL="6776" marR="6776" marT="6776" marB="0" anchor="ctr"/>
                </a:tc>
                <a:tc>
                  <a:txBody>
                    <a:bodyPr/>
                    <a:lstStyle/>
                    <a:p>
                      <a:pPr algn="ctr" fontAlgn="b"/>
                      <a:r>
                        <a:rPr lang="en-GB" sz="1600" u="none" strike="noStrike" dirty="0" smtClean="0">
                          <a:effectLst/>
                        </a:rPr>
                        <a:t>14%</a:t>
                      </a:r>
                      <a:endParaRPr lang="en-GB" sz="1600" b="0" i="0" u="none" strike="noStrike" dirty="0">
                        <a:solidFill>
                          <a:srgbClr val="333333"/>
                        </a:solidFill>
                        <a:effectLst/>
                        <a:latin typeface="Arial" panose="020B0604020202020204" pitchFamily="34" charset="0"/>
                      </a:endParaRPr>
                    </a:p>
                  </a:txBody>
                  <a:tcPr marL="6776" marR="6776" marT="6776" marB="0" anchor="ctr"/>
                </a:tc>
                <a:tc>
                  <a:txBody>
                    <a:bodyPr/>
                    <a:lstStyle/>
                    <a:p>
                      <a:pPr algn="ctr" fontAlgn="b"/>
                      <a:r>
                        <a:rPr lang="en-GB" sz="1600" u="none" strike="noStrike" dirty="0" smtClean="0">
                          <a:effectLst/>
                        </a:rPr>
                        <a:t>29%</a:t>
                      </a:r>
                      <a:endParaRPr lang="en-GB" sz="1600" b="0" i="0" u="none" strike="noStrike" dirty="0">
                        <a:solidFill>
                          <a:srgbClr val="333333"/>
                        </a:solidFill>
                        <a:effectLst/>
                        <a:latin typeface="Arial" panose="020B0604020202020204" pitchFamily="34" charset="0"/>
                      </a:endParaRPr>
                    </a:p>
                  </a:txBody>
                  <a:tcPr marL="6776" marR="6776" marT="6776" marB="0" anchor="ctr"/>
                </a:tc>
                <a:extLst>
                  <a:ext uri="{0D108BD9-81ED-4DB2-BD59-A6C34878D82A}">
                    <a16:rowId xmlns:a16="http://schemas.microsoft.com/office/drawing/2014/main" val="1828837810"/>
                  </a:ext>
                </a:extLst>
              </a:tr>
              <a:tr h="494456">
                <a:tc>
                  <a:txBody>
                    <a:bodyPr/>
                    <a:lstStyle/>
                    <a:p>
                      <a:pPr algn="l" fontAlgn="b"/>
                      <a:r>
                        <a:rPr lang="en-US" sz="1600" u="none" strike="noStrike" dirty="0">
                          <a:effectLst/>
                        </a:rPr>
                        <a:t>They are similar to the indicators I have used in my projects</a:t>
                      </a:r>
                      <a:endParaRPr lang="en-US" sz="1600" b="0" i="0" u="none" strike="noStrike" dirty="0">
                        <a:solidFill>
                          <a:srgbClr val="333333"/>
                        </a:solidFill>
                        <a:effectLst/>
                        <a:latin typeface="Arial" panose="020B0604020202020204" pitchFamily="34" charset="0"/>
                      </a:endParaRPr>
                    </a:p>
                  </a:txBody>
                  <a:tcPr marL="6776" marR="6776" marT="6776" marB="0" anchor="ctr"/>
                </a:tc>
                <a:tc>
                  <a:txBody>
                    <a:bodyPr/>
                    <a:lstStyle/>
                    <a:p>
                      <a:pPr algn="ctr" fontAlgn="b"/>
                      <a:r>
                        <a:rPr lang="en-GB" sz="1600" u="none" strike="noStrike" dirty="0" smtClean="0">
                          <a:effectLst/>
                        </a:rPr>
                        <a:t>6%</a:t>
                      </a:r>
                      <a:endParaRPr lang="en-GB" sz="1600" b="0" i="0" u="none" strike="noStrike" dirty="0">
                        <a:solidFill>
                          <a:srgbClr val="333333"/>
                        </a:solidFill>
                        <a:effectLst/>
                        <a:latin typeface="Arial" panose="020B0604020202020204" pitchFamily="34" charset="0"/>
                      </a:endParaRPr>
                    </a:p>
                  </a:txBody>
                  <a:tcPr marL="6776" marR="6776" marT="6776" marB="0" anchor="ctr"/>
                </a:tc>
                <a:tc>
                  <a:txBody>
                    <a:bodyPr/>
                    <a:lstStyle/>
                    <a:p>
                      <a:pPr algn="ctr" fontAlgn="b"/>
                      <a:r>
                        <a:rPr lang="en-GB" sz="1600" u="none" strike="noStrike" dirty="0" smtClean="0">
                          <a:effectLst/>
                        </a:rPr>
                        <a:t>19%</a:t>
                      </a:r>
                      <a:endParaRPr lang="en-GB" sz="1600" b="0" i="0" u="none" strike="noStrike" dirty="0">
                        <a:solidFill>
                          <a:srgbClr val="333333"/>
                        </a:solidFill>
                        <a:effectLst/>
                        <a:latin typeface="Arial" panose="020B0604020202020204" pitchFamily="34" charset="0"/>
                      </a:endParaRPr>
                    </a:p>
                  </a:txBody>
                  <a:tcPr marL="6776" marR="6776" marT="6776" marB="0" anchor="ctr"/>
                </a:tc>
                <a:tc>
                  <a:txBody>
                    <a:bodyPr/>
                    <a:lstStyle/>
                    <a:p>
                      <a:pPr algn="ctr" fontAlgn="b"/>
                      <a:r>
                        <a:rPr lang="en-GB" sz="1600" u="none" strike="noStrike" dirty="0" smtClean="0">
                          <a:effectLst/>
                        </a:rPr>
                        <a:t>19%</a:t>
                      </a:r>
                      <a:endParaRPr lang="en-GB" sz="1600" b="0" i="0" u="none" strike="noStrike" dirty="0">
                        <a:solidFill>
                          <a:srgbClr val="333333"/>
                        </a:solidFill>
                        <a:effectLst/>
                        <a:latin typeface="Arial" panose="020B0604020202020204" pitchFamily="34" charset="0"/>
                      </a:endParaRPr>
                    </a:p>
                  </a:txBody>
                  <a:tcPr marL="6776" marR="6776" marT="6776" marB="0" anchor="ctr"/>
                </a:tc>
                <a:tc>
                  <a:txBody>
                    <a:bodyPr/>
                    <a:lstStyle/>
                    <a:p>
                      <a:pPr algn="ctr" fontAlgn="b"/>
                      <a:r>
                        <a:rPr lang="en-GB" sz="1600" u="none" strike="noStrike" dirty="0" smtClean="0">
                          <a:effectLst/>
                        </a:rPr>
                        <a:t>31%</a:t>
                      </a:r>
                      <a:endParaRPr lang="en-GB" sz="1600" b="0" i="0" u="none" strike="noStrike" dirty="0">
                        <a:solidFill>
                          <a:srgbClr val="333333"/>
                        </a:solidFill>
                        <a:effectLst/>
                        <a:latin typeface="Arial" panose="020B0604020202020204" pitchFamily="34" charset="0"/>
                      </a:endParaRPr>
                    </a:p>
                  </a:txBody>
                  <a:tcPr marL="6776" marR="6776" marT="6776" marB="0" anchor="ctr"/>
                </a:tc>
                <a:tc>
                  <a:txBody>
                    <a:bodyPr/>
                    <a:lstStyle/>
                    <a:p>
                      <a:pPr algn="ctr" fontAlgn="b"/>
                      <a:r>
                        <a:rPr lang="en-GB" sz="1600" u="none" strike="noStrike" dirty="0" smtClean="0">
                          <a:effectLst/>
                        </a:rPr>
                        <a:t>25%</a:t>
                      </a:r>
                      <a:endParaRPr lang="en-GB" sz="1600" b="0" i="0" u="none" strike="noStrike" dirty="0">
                        <a:solidFill>
                          <a:srgbClr val="333333"/>
                        </a:solidFill>
                        <a:effectLst/>
                        <a:latin typeface="Arial" panose="020B0604020202020204" pitchFamily="34" charset="0"/>
                      </a:endParaRPr>
                    </a:p>
                  </a:txBody>
                  <a:tcPr marL="6776" marR="6776" marT="6776" marB="0" anchor="ctr"/>
                </a:tc>
                <a:extLst>
                  <a:ext uri="{0D108BD9-81ED-4DB2-BD59-A6C34878D82A}">
                    <a16:rowId xmlns:a16="http://schemas.microsoft.com/office/drawing/2014/main" val="894795888"/>
                  </a:ext>
                </a:extLst>
              </a:tr>
            </a:tbl>
          </a:graphicData>
        </a:graphic>
      </p:graphicFrame>
      <p:sp>
        <p:nvSpPr>
          <p:cNvPr id="10" name="TextBox 9"/>
          <p:cNvSpPr txBox="1"/>
          <p:nvPr/>
        </p:nvSpPr>
        <p:spPr>
          <a:xfrm>
            <a:off x="1614791" y="165367"/>
            <a:ext cx="8686800" cy="523220"/>
          </a:xfrm>
          <a:prstGeom prst="rect">
            <a:avLst/>
          </a:prstGeom>
          <a:noFill/>
        </p:spPr>
        <p:txBody>
          <a:bodyPr wrap="square" rtlCol="0">
            <a:spAutoFit/>
          </a:bodyPr>
          <a:lstStyle/>
          <a:p>
            <a:r>
              <a:rPr lang="fr-BE" sz="2800" b="1" dirty="0" smtClean="0">
                <a:solidFill>
                  <a:srgbClr val="103766"/>
                </a:solidFill>
              </a:rPr>
              <a:t>Feedback: </a:t>
            </a:r>
            <a:r>
              <a:rPr lang="fr-BE" sz="2800" b="1" dirty="0" err="1" smtClean="0">
                <a:solidFill>
                  <a:srgbClr val="103766"/>
                </a:solidFill>
              </a:rPr>
              <a:t>list</a:t>
            </a:r>
            <a:r>
              <a:rPr lang="fr-BE" sz="2800" b="1" dirty="0" smtClean="0">
                <a:solidFill>
                  <a:srgbClr val="103766"/>
                </a:solidFill>
              </a:rPr>
              <a:t> of </a:t>
            </a:r>
            <a:r>
              <a:rPr lang="fr-BE" sz="2800" b="1" dirty="0" err="1" smtClean="0">
                <a:solidFill>
                  <a:srgbClr val="103766"/>
                </a:solidFill>
              </a:rPr>
              <a:t>suggested</a:t>
            </a:r>
            <a:r>
              <a:rPr lang="fr-BE" sz="2800" b="1" dirty="0" smtClean="0">
                <a:solidFill>
                  <a:srgbClr val="103766"/>
                </a:solidFill>
              </a:rPr>
              <a:t> </a:t>
            </a:r>
            <a:r>
              <a:rPr lang="fr-BE" sz="2800" b="1" dirty="0" err="1" smtClean="0">
                <a:solidFill>
                  <a:srgbClr val="103766"/>
                </a:solidFill>
              </a:rPr>
              <a:t>indicators</a:t>
            </a:r>
            <a:endParaRPr lang="fr-BE" sz="2800" b="1" dirty="0">
              <a:solidFill>
                <a:srgbClr val="103766"/>
              </a:solidFill>
            </a:endParaRPr>
          </a:p>
        </p:txBody>
      </p:sp>
    </p:spTree>
    <p:extLst>
      <p:ext uri="{BB962C8B-B14F-4D97-AF65-F5344CB8AC3E}">
        <p14:creationId xmlns:p14="http://schemas.microsoft.com/office/powerpoint/2010/main" val="26250624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614791" y="165367"/>
            <a:ext cx="8686800" cy="523220"/>
          </a:xfrm>
          <a:prstGeom prst="rect">
            <a:avLst/>
          </a:prstGeom>
          <a:noFill/>
        </p:spPr>
        <p:txBody>
          <a:bodyPr wrap="square" rtlCol="0">
            <a:spAutoFit/>
          </a:bodyPr>
          <a:lstStyle/>
          <a:p>
            <a:r>
              <a:rPr lang="fr-BE" sz="2800" b="1" dirty="0" smtClean="0">
                <a:solidFill>
                  <a:srgbClr val="103766"/>
                </a:solidFill>
              </a:rPr>
              <a:t>Feedback: main </a:t>
            </a:r>
            <a:r>
              <a:rPr lang="fr-BE" sz="2800" b="1" dirty="0" err="1" smtClean="0">
                <a:solidFill>
                  <a:srgbClr val="103766"/>
                </a:solidFill>
              </a:rPr>
              <a:t>difficulties</a:t>
            </a:r>
            <a:r>
              <a:rPr lang="fr-BE" sz="2800" b="1" dirty="0" smtClean="0">
                <a:solidFill>
                  <a:srgbClr val="103766"/>
                </a:solidFill>
              </a:rPr>
              <a:t> &amp; </a:t>
            </a:r>
            <a:r>
              <a:rPr lang="fr-BE" sz="2800" b="1" dirty="0" err="1" smtClean="0">
                <a:solidFill>
                  <a:srgbClr val="103766"/>
                </a:solidFill>
              </a:rPr>
              <a:t>answers</a:t>
            </a:r>
            <a:r>
              <a:rPr lang="fr-BE" sz="2800" b="1" dirty="0" smtClean="0">
                <a:solidFill>
                  <a:srgbClr val="103766"/>
                </a:solidFill>
              </a:rPr>
              <a:t> (All)</a:t>
            </a:r>
            <a:endParaRPr lang="fr-BE" sz="2800" b="1" dirty="0">
              <a:solidFill>
                <a:srgbClr val="103766"/>
              </a:solidFill>
            </a:endParaRPr>
          </a:p>
        </p:txBody>
      </p:sp>
      <p:sp>
        <p:nvSpPr>
          <p:cNvPr id="2" name="Slide Number Placeholder 1"/>
          <p:cNvSpPr>
            <a:spLocks noGrp="1"/>
          </p:cNvSpPr>
          <p:nvPr>
            <p:ph type="sldNum" sz="quarter" idx="12"/>
          </p:nvPr>
        </p:nvSpPr>
        <p:spPr/>
        <p:txBody>
          <a:bodyPr/>
          <a:lstStyle/>
          <a:p>
            <a:fld id="{10691666-A3C8-4B8C-905D-A09820ECD427}" type="slidenum">
              <a:rPr lang="en-US" smtClean="0"/>
              <a:t>14</a:t>
            </a:fld>
            <a:endParaRPr lang="en-US"/>
          </a:p>
        </p:txBody>
      </p:sp>
      <p:sp>
        <p:nvSpPr>
          <p:cNvPr id="4" name="TextBox 3"/>
          <p:cNvSpPr txBox="1"/>
          <p:nvPr/>
        </p:nvSpPr>
        <p:spPr>
          <a:xfrm>
            <a:off x="528395" y="1318939"/>
            <a:ext cx="10520605" cy="4308872"/>
          </a:xfrm>
          <a:prstGeom prst="rect">
            <a:avLst/>
          </a:prstGeom>
          <a:noFill/>
        </p:spPr>
        <p:txBody>
          <a:bodyPr wrap="square" rtlCol="0">
            <a:spAutoFit/>
          </a:bodyPr>
          <a:lstStyle/>
          <a:p>
            <a:pPr algn="ctr">
              <a:spcAft>
                <a:spcPts val="1200"/>
              </a:spcAft>
            </a:pPr>
            <a:r>
              <a:rPr lang="en-GB" sz="2400" b="1" dirty="0" smtClean="0">
                <a:solidFill>
                  <a:srgbClr val="103766"/>
                </a:solidFill>
              </a:rPr>
              <a:t>Business process</a:t>
            </a:r>
          </a:p>
          <a:p>
            <a:pPr marL="457200" indent="-457200">
              <a:spcAft>
                <a:spcPts val="1200"/>
              </a:spcAft>
              <a:buFont typeface="Arial" panose="020B0604020202020204" pitchFamily="34" charset="0"/>
              <a:buChar char="•"/>
            </a:pPr>
            <a:r>
              <a:rPr lang="en-GB" sz="2000" b="1" dirty="0" smtClean="0">
                <a:solidFill>
                  <a:srgbClr val="103766"/>
                </a:solidFill>
              </a:rPr>
              <a:t>I don’t understand the different approval steps</a:t>
            </a:r>
            <a:r>
              <a:rPr lang="en-GB" sz="2000" dirty="0" smtClean="0">
                <a:solidFill>
                  <a:srgbClr val="103766"/>
                </a:solidFill>
              </a:rPr>
              <a:t>: </a:t>
            </a:r>
          </a:p>
          <a:p>
            <a:pPr lvl="1">
              <a:spcAft>
                <a:spcPts val="1200"/>
              </a:spcAft>
            </a:pPr>
            <a:r>
              <a:rPr lang="en-GB" sz="2000" dirty="0" smtClean="0">
                <a:solidFill>
                  <a:srgbClr val="103766"/>
                </a:solidFill>
              </a:rPr>
              <a:t>The </a:t>
            </a:r>
            <a:r>
              <a:rPr lang="en-GB" sz="2000" dirty="0" err="1" smtClean="0">
                <a:solidFill>
                  <a:srgbClr val="103766"/>
                </a:solidFill>
              </a:rPr>
              <a:t>logframe</a:t>
            </a:r>
            <a:r>
              <a:rPr lang="en-GB" sz="2000" dirty="0" smtClean="0">
                <a:solidFill>
                  <a:srgbClr val="103766"/>
                </a:solidFill>
              </a:rPr>
              <a:t> approval is done in </a:t>
            </a:r>
            <a:r>
              <a:rPr lang="en-GB" sz="2000" b="1" dirty="0" smtClean="0">
                <a:solidFill>
                  <a:srgbClr val="103766"/>
                </a:solidFill>
              </a:rPr>
              <a:t>two steps:</a:t>
            </a:r>
            <a:endParaRPr lang="en-GB" sz="2000" dirty="0" smtClean="0">
              <a:solidFill>
                <a:srgbClr val="103766"/>
              </a:solidFill>
            </a:endParaRPr>
          </a:p>
          <a:p>
            <a:pPr marL="914400" lvl="1" indent="-457200">
              <a:spcAft>
                <a:spcPts val="1200"/>
              </a:spcAft>
              <a:buFont typeface="+mj-lt"/>
              <a:buAutoNum type="arabicPeriod"/>
            </a:pPr>
            <a:r>
              <a:rPr lang="en-GB" sz="2000" b="1" dirty="0" smtClean="0">
                <a:solidFill>
                  <a:srgbClr val="103766"/>
                </a:solidFill>
              </a:rPr>
              <a:t>STRUCTURE + BASELINE AND TARGET</a:t>
            </a:r>
            <a:r>
              <a:rPr lang="en-GB" sz="2000" dirty="0" smtClean="0">
                <a:solidFill>
                  <a:srgbClr val="103766"/>
                </a:solidFill>
              </a:rPr>
              <a:t>: first the OM has to approve the </a:t>
            </a:r>
            <a:r>
              <a:rPr lang="en-GB" sz="2000" dirty="0" err="1" smtClean="0">
                <a:solidFill>
                  <a:srgbClr val="103766"/>
                </a:solidFill>
              </a:rPr>
              <a:t>logframe</a:t>
            </a:r>
            <a:r>
              <a:rPr lang="en-GB" sz="2000" dirty="0" smtClean="0">
                <a:solidFill>
                  <a:srgbClr val="103766"/>
                </a:solidFill>
              </a:rPr>
              <a:t> structure (results and indicator). In the future, the first step will be carried during the contracting phase with minor adjustments during implementation.</a:t>
            </a:r>
          </a:p>
          <a:p>
            <a:pPr marL="914400" lvl="1" indent="-457200">
              <a:spcAft>
                <a:spcPts val="1200"/>
              </a:spcAft>
              <a:buFont typeface="+mj-lt"/>
              <a:buAutoNum type="arabicPeriod"/>
            </a:pPr>
            <a:r>
              <a:rPr lang="en-GB" sz="2000" b="1" dirty="0" smtClean="0">
                <a:solidFill>
                  <a:srgbClr val="103766"/>
                </a:solidFill>
              </a:rPr>
              <a:t>CURRENT VALUES</a:t>
            </a:r>
            <a:r>
              <a:rPr lang="en-GB" sz="2000" dirty="0" smtClean="0">
                <a:solidFill>
                  <a:srgbClr val="103766"/>
                </a:solidFill>
              </a:rPr>
              <a:t>: after the approval, the IP can add current (actual) values to an indicator. The indicator’s page is now available. </a:t>
            </a:r>
            <a:endParaRPr lang="en-GB" sz="2000" b="1" dirty="0" smtClean="0">
              <a:solidFill>
                <a:srgbClr val="103766"/>
              </a:solidFill>
            </a:endParaRPr>
          </a:p>
          <a:p>
            <a:pPr marL="457200" indent="-457200">
              <a:spcAft>
                <a:spcPts val="1200"/>
              </a:spcAft>
              <a:buFont typeface="Arial" panose="020B0604020202020204" pitchFamily="34" charset="0"/>
              <a:buChar char="•"/>
            </a:pPr>
            <a:r>
              <a:rPr lang="en-GB" sz="2000" b="1" dirty="0" smtClean="0">
                <a:solidFill>
                  <a:srgbClr val="103766"/>
                </a:solidFill>
              </a:rPr>
              <a:t>But I had already approved the </a:t>
            </a:r>
            <a:r>
              <a:rPr lang="en-GB" sz="2000" b="1" dirty="0" err="1" smtClean="0">
                <a:solidFill>
                  <a:srgbClr val="103766"/>
                </a:solidFill>
              </a:rPr>
              <a:t>logframe</a:t>
            </a:r>
            <a:r>
              <a:rPr lang="en-GB" sz="2000" b="1" dirty="0" smtClean="0">
                <a:solidFill>
                  <a:srgbClr val="103766"/>
                </a:solidFill>
              </a:rPr>
              <a:t>! Why is it «draft» again?: </a:t>
            </a:r>
            <a:r>
              <a:rPr lang="en-GB" sz="2000" dirty="0" smtClean="0">
                <a:solidFill>
                  <a:srgbClr val="103766"/>
                </a:solidFill>
              </a:rPr>
              <a:t>every time you modify the </a:t>
            </a:r>
            <a:r>
              <a:rPr lang="en-GB" sz="2000" i="1" dirty="0" smtClean="0">
                <a:solidFill>
                  <a:srgbClr val="103766"/>
                </a:solidFill>
              </a:rPr>
              <a:t>structure</a:t>
            </a:r>
            <a:r>
              <a:rPr lang="en-GB" sz="2000" dirty="0" smtClean="0">
                <a:solidFill>
                  <a:srgbClr val="103766"/>
                </a:solidFill>
              </a:rPr>
              <a:t> (i.e. results and indicators) of the </a:t>
            </a:r>
            <a:r>
              <a:rPr lang="en-GB" sz="2000" dirty="0" err="1" smtClean="0">
                <a:solidFill>
                  <a:srgbClr val="103766"/>
                </a:solidFill>
              </a:rPr>
              <a:t>logframe</a:t>
            </a:r>
            <a:r>
              <a:rPr lang="en-GB" sz="2000" dirty="0" smtClean="0">
                <a:solidFill>
                  <a:srgbClr val="103766"/>
                </a:solidFill>
              </a:rPr>
              <a:t>, its status changes back to draft. In this case, you won’t be able to add current (actual) values until the </a:t>
            </a:r>
            <a:r>
              <a:rPr lang="en-GB" sz="2000" dirty="0" err="1" smtClean="0">
                <a:solidFill>
                  <a:srgbClr val="103766"/>
                </a:solidFill>
              </a:rPr>
              <a:t>logframe</a:t>
            </a:r>
            <a:r>
              <a:rPr lang="en-GB" sz="2000" dirty="0" smtClean="0">
                <a:solidFill>
                  <a:srgbClr val="103766"/>
                </a:solidFill>
              </a:rPr>
              <a:t> is approved again.</a:t>
            </a:r>
            <a:endParaRPr lang="en-GB" sz="2000" b="1" dirty="0">
              <a:solidFill>
                <a:srgbClr val="103766"/>
              </a:solidFill>
            </a:endParaRPr>
          </a:p>
        </p:txBody>
      </p:sp>
    </p:spTree>
    <p:extLst>
      <p:ext uri="{BB962C8B-B14F-4D97-AF65-F5344CB8AC3E}">
        <p14:creationId xmlns:p14="http://schemas.microsoft.com/office/powerpoint/2010/main" val="25738011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614791" y="165367"/>
            <a:ext cx="8686800" cy="523220"/>
          </a:xfrm>
          <a:prstGeom prst="rect">
            <a:avLst/>
          </a:prstGeom>
          <a:noFill/>
        </p:spPr>
        <p:txBody>
          <a:bodyPr wrap="square" rtlCol="0">
            <a:spAutoFit/>
          </a:bodyPr>
          <a:lstStyle/>
          <a:p>
            <a:r>
              <a:rPr lang="fr-BE" sz="2800" b="1" dirty="0" smtClean="0">
                <a:solidFill>
                  <a:srgbClr val="103766"/>
                </a:solidFill>
              </a:rPr>
              <a:t>Feedback: </a:t>
            </a:r>
            <a:r>
              <a:rPr lang="fr-BE" sz="2800" b="1" dirty="0" err="1" smtClean="0">
                <a:solidFill>
                  <a:srgbClr val="103766"/>
                </a:solidFill>
              </a:rPr>
              <a:t>elements</a:t>
            </a:r>
            <a:r>
              <a:rPr lang="fr-BE" sz="2800" b="1" dirty="0" smtClean="0">
                <a:solidFill>
                  <a:srgbClr val="103766"/>
                </a:solidFill>
              </a:rPr>
              <a:t> to </a:t>
            </a:r>
            <a:r>
              <a:rPr lang="fr-BE" sz="2800" b="1" dirty="0" err="1" smtClean="0">
                <a:solidFill>
                  <a:srgbClr val="103766"/>
                </a:solidFill>
              </a:rPr>
              <a:t>improve</a:t>
            </a:r>
            <a:r>
              <a:rPr lang="fr-BE" sz="2800" b="1" dirty="0" smtClean="0">
                <a:solidFill>
                  <a:srgbClr val="103766"/>
                </a:solidFill>
              </a:rPr>
              <a:t> the </a:t>
            </a:r>
            <a:r>
              <a:rPr lang="fr-BE" sz="2800" b="1" dirty="0" err="1" smtClean="0">
                <a:solidFill>
                  <a:srgbClr val="103766"/>
                </a:solidFill>
              </a:rPr>
              <a:t>logframe</a:t>
            </a:r>
            <a:r>
              <a:rPr lang="fr-BE" sz="2800" b="1" dirty="0" smtClean="0">
                <a:solidFill>
                  <a:srgbClr val="103766"/>
                </a:solidFill>
              </a:rPr>
              <a:t> (IP)</a:t>
            </a:r>
            <a:endParaRPr lang="fr-BE" sz="2800" b="1" dirty="0">
              <a:solidFill>
                <a:srgbClr val="103766"/>
              </a:solidFill>
            </a:endParaRPr>
          </a:p>
        </p:txBody>
      </p:sp>
      <p:sp>
        <p:nvSpPr>
          <p:cNvPr id="2" name="Slide Number Placeholder 1"/>
          <p:cNvSpPr>
            <a:spLocks noGrp="1"/>
          </p:cNvSpPr>
          <p:nvPr>
            <p:ph type="sldNum" sz="quarter" idx="12"/>
          </p:nvPr>
        </p:nvSpPr>
        <p:spPr/>
        <p:txBody>
          <a:bodyPr/>
          <a:lstStyle/>
          <a:p>
            <a:fld id="{10691666-A3C8-4B8C-905D-A09820ECD427}" type="slidenum">
              <a:rPr lang="en-US" smtClean="0"/>
              <a:t>15</a:t>
            </a:fld>
            <a:endParaRPr lang="en-US"/>
          </a:p>
        </p:txBody>
      </p:sp>
      <p:graphicFrame>
        <p:nvGraphicFramePr>
          <p:cNvPr id="3" name="Table 2"/>
          <p:cNvGraphicFramePr>
            <a:graphicFrameLocks noGrp="1"/>
          </p:cNvGraphicFramePr>
          <p:nvPr>
            <p:extLst>
              <p:ext uri="{D42A27DB-BD31-4B8C-83A1-F6EECF244321}">
                <p14:modId xmlns:p14="http://schemas.microsoft.com/office/powerpoint/2010/main" val="1624433172"/>
              </p:ext>
            </p:extLst>
          </p:nvPr>
        </p:nvGraphicFramePr>
        <p:xfrm>
          <a:off x="480373" y="1314546"/>
          <a:ext cx="5745860" cy="925214"/>
        </p:xfrm>
        <a:graphic>
          <a:graphicData uri="http://schemas.openxmlformats.org/drawingml/2006/table">
            <a:tbl>
              <a:tblPr firstRow="1" bandRow="1">
                <a:tableStyleId>{3B4B98B0-60AC-42C2-AFA5-B58CD77FA1E5}</a:tableStyleId>
              </a:tblPr>
              <a:tblGrid>
                <a:gridCol w="4690143">
                  <a:extLst>
                    <a:ext uri="{9D8B030D-6E8A-4147-A177-3AD203B41FA5}">
                      <a16:colId xmlns:a16="http://schemas.microsoft.com/office/drawing/2014/main" val="760753813"/>
                    </a:ext>
                  </a:extLst>
                </a:gridCol>
                <a:gridCol w="1055717">
                  <a:extLst>
                    <a:ext uri="{9D8B030D-6E8A-4147-A177-3AD203B41FA5}">
                      <a16:colId xmlns:a16="http://schemas.microsoft.com/office/drawing/2014/main" val="2893422536"/>
                    </a:ext>
                  </a:extLst>
                </a:gridCol>
              </a:tblGrid>
              <a:tr h="256559">
                <a:tc gridSpan="2">
                  <a:txBody>
                    <a:bodyPr/>
                    <a:lstStyle/>
                    <a:p>
                      <a:pPr algn="l" fontAlgn="b"/>
                      <a:r>
                        <a:rPr lang="en-US" sz="1400" b="1" i="1" u="none" strike="noStrike" dirty="0" smtClean="0">
                          <a:solidFill>
                            <a:srgbClr val="333333"/>
                          </a:solidFill>
                          <a:effectLst/>
                          <a:latin typeface="+mn-lt"/>
                        </a:rPr>
                        <a:t>Could you understand all the elements of your </a:t>
                      </a:r>
                      <a:r>
                        <a:rPr lang="en-US" sz="1400" b="1" i="1" u="none" strike="noStrike" dirty="0" err="1" smtClean="0">
                          <a:solidFill>
                            <a:srgbClr val="333333"/>
                          </a:solidFill>
                          <a:effectLst/>
                          <a:latin typeface="+mn-lt"/>
                        </a:rPr>
                        <a:t>logframe</a:t>
                      </a:r>
                      <a:r>
                        <a:rPr lang="en-US" sz="1400" b="1" i="1" u="none" strike="noStrike" dirty="0" smtClean="0">
                          <a:solidFill>
                            <a:srgbClr val="333333"/>
                          </a:solidFill>
                          <a:effectLst/>
                          <a:latin typeface="+mn-lt"/>
                        </a:rPr>
                        <a:t>?</a:t>
                      </a:r>
                      <a:endParaRPr lang="en-GB" sz="1400" b="1" i="1" u="none" strike="noStrike" dirty="0">
                        <a:solidFill>
                          <a:srgbClr val="333333"/>
                        </a:solidFill>
                        <a:effectLst/>
                        <a:latin typeface="+mn-lt"/>
                      </a:endParaRPr>
                    </a:p>
                  </a:txBody>
                  <a:tcPr marL="9525" marR="9525" marT="9525" marB="0" anchor="ctr"/>
                </a:tc>
                <a:tc hMerge="1">
                  <a:txBody>
                    <a:bodyPr/>
                    <a:lstStyle/>
                    <a:p>
                      <a:pPr algn="r" fontAlgn="b"/>
                      <a:endParaRPr lang="en-GB" sz="1100" b="0" i="0" u="none" strike="noStrike" dirty="0">
                        <a:solidFill>
                          <a:srgbClr val="333333"/>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3638596858"/>
                  </a:ext>
                </a:extLst>
              </a:tr>
              <a:tr h="190500">
                <a:tc>
                  <a:txBody>
                    <a:bodyPr/>
                    <a:lstStyle/>
                    <a:p>
                      <a:pPr algn="l" fontAlgn="b"/>
                      <a:r>
                        <a:rPr lang="en-GB" sz="1400" u="none" strike="noStrike" dirty="0">
                          <a:effectLst/>
                          <a:latin typeface="+mn-lt"/>
                        </a:rPr>
                        <a:t>Yes, everything was clear</a:t>
                      </a:r>
                      <a:endParaRPr lang="en-GB" sz="1400" b="0" i="0" u="none" strike="noStrike" dirty="0">
                        <a:solidFill>
                          <a:srgbClr val="333333"/>
                        </a:solidFill>
                        <a:effectLst/>
                        <a:latin typeface="+mn-lt"/>
                      </a:endParaRPr>
                    </a:p>
                  </a:txBody>
                  <a:tcPr marL="9525" marR="9525" marT="9525" marB="0" anchor="ctr"/>
                </a:tc>
                <a:tc>
                  <a:txBody>
                    <a:bodyPr/>
                    <a:lstStyle/>
                    <a:p>
                      <a:pPr algn="ctr" fontAlgn="b"/>
                      <a:r>
                        <a:rPr lang="en-GB" sz="1400" u="none" strike="noStrike" dirty="0" smtClean="0">
                          <a:effectLst/>
                          <a:latin typeface="+mn-lt"/>
                        </a:rPr>
                        <a:t>62%</a:t>
                      </a:r>
                      <a:endParaRPr lang="en-GB" sz="1400" b="0" i="0" u="none" strike="noStrike" dirty="0">
                        <a:solidFill>
                          <a:srgbClr val="333333"/>
                        </a:solidFill>
                        <a:effectLst/>
                        <a:latin typeface="+mn-lt"/>
                      </a:endParaRPr>
                    </a:p>
                  </a:txBody>
                  <a:tcPr marL="9525" marR="9525" marT="9525" marB="0" anchor="ctr"/>
                </a:tc>
                <a:extLst>
                  <a:ext uri="{0D108BD9-81ED-4DB2-BD59-A6C34878D82A}">
                    <a16:rowId xmlns:a16="http://schemas.microsoft.com/office/drawing/2014/main" val="3366251391"/>
                  </a:ext>
                </a:extLst>
              </a:tr>
              <a:tr h="190500">
                <a:tc>
                  <a:txBody>
                    <a:bodyPr/>
                    <a:lstStyle/>
                    <a:p>
                      <a:pPr algn="l" fontAlgn="b"/>
                      <a:r>
                        <a:rPr lang="en-US" sz="1400" u="none" strike="noStrike" dirty="0">
                          <a:effectLst/>
                          <a:latin typeface="+mn-lt"/>
                        </a:rPr>
                        <a:t>It took me a while to understand where to look</a:t>
                      </a:r>
                      <a:endParaRPr lang="en-US" sz="1400" b="0" i="0" u="none" strike="noStrike" dirty="0">
                        <a:solidFill>
                          <a:srgbClr val="333333"/>
                        </a:solidFill>
                        <a:effectLst/>
                        <a:latin typeface="+mn-lt"/>
                      </a:endParaRPr>
                    </a:p>
                  </a:txBody>
                  <a:tcPr marL="9525" marR="9525" marT="9525" marB="0" anchor="ctr"/>
                </a:tc>
                <a:tc>
                  <a:txBody>
                    <a:bodyPr/>
                    <a:lstStyle/>
                    <a:p>
                      <a:pPr algn="ctr" fontAlgn="b"/>
                      <a:r>
                        <a:rPr lang="en-GB" sz="1400" u="none" strike="noStrike" dirty="0" smtClean="0">
                          <a:effectLst/>
                          <a:latin typeface="+mn-lt"/>
                        </a:rPr>
                        <a:t>31%</a:t>
                      </a:r>
                      <a:endParaRPr lang="en-GB" sz="1400" b="0" i="0" u="none" strike="noStrike" dirty="0">
                        <a:solidFill>
                          <a:srgbClr val="333333"/>
                        </a:solidFill>
                        <a:effectLst/>
                        <a:latin typeface="+mn-lt"/>
                      </a:endParaRPr>
                    </a:p>
                  </a:txBody>
                  <a:tcPr marL="9525" marR="9525" marT="9525" marB="0" anchor="ctr"/>
                </a:tc>
                <a:extLst>
                  <a:ext uri="{0D108BD9-81ED-4DB2-BD59-A6C34878D82A}">
                    <a16:rowId xmlns:a16="http://schemas.microsoft.com/office/drawing/2014/main" val="3611000264"/>
                  </a:ext>
                </a:extLst>
              </a:tr>
              <a:tr h="190500">
                <a:tc>
                  <a:txBody>
                    <a:bodyPr/>
                    <a:lstStyle/>
                    <a:p>
                      <a:pPr algn="l" fontAlgn="b"/>
                      <a:r>
                        <a:rPr lang="en-US" sz="1400" u="none" strike="noStrike" dirty="0">
                          <a:effectLst/>
                          <a:latin typeface="+mn-lt"/>
                        </a:rPr>
                        <a:t>I could not understand how the information was displayed</a:t>
                      </a:r>
                      <a:endParaRPr lang="en-US" sz="1400" b="0" i="0" u="none" strike="noStrike" dirty="0">
                        <a:solidFill>
                          <a:srgbClr val="333333"/>
                        </a:solidFill>
                        <a:effectLst/>
                        <a:latin typeface="+mn-lt"/>
                      </a:endParaRPr>
                    </a:p>
                  </a:txBody>
                  <a:tcPr marL="9525" marR="9525" marT="9525" marB="0" anchor="ctr"/>
                </a:tc>
                <a:tc>
                  <a:txBody>
                    <a:bodyPr/>
                    <a:lstStyle/>
                    <a:p>
                      <a:pPr algn="ctr" fontAlgn="b"/>
                      <a:r>
                        <a:rPr lang="en-GB" sz="1400" u="none" strike="noStrike" dirty="0">
                          <a:effectLst/>
                          <a:latin typeface="+mn-lt"/>
                        </a:rPr>
                        <a:t>8</a:t>
                      </a:r>
                      <a:r>
                        <a:rPr lang="en-GB" sz="1400" u="none" strike="noStrike" dirty="0" smtClean="0">
                          <a:effectLst/>
                          <a:latin typeface="+mn-lt"/>
                        </a:rPr>
                        <a:t>%</a:t>
                      </a:r>
                      <a:endParaRPr lang="en-GB" sz="1400" b="0" i="0" u="none" strike="noStrike" dirty="0">
                        <a:solidFill>
                          <a:srgbClr val="333333"/>
                        </a:solidFill>
                        <a:effectLst/>
                        <a:latin typeface="+mn-lt"/>
                      </a:endParaRPr>
                    </a:p>
                  </a:txBody>
                  <a:tcPr marL="9525" marR="9525" marT="9525" marB="0" anchor="ctr"/>
                </a:tc>
                <a:extLst>
                  <a:ext uri="{0D108BD9-81ED-4DB2-BD59-A6C34878D82A}">
                    <a16:rowId xmlns:a16="http://schemas.microsoft.com/office/drawing/2014/main" val="3499112027"/>
                  </a:ext>
                </a:extLst>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1953243904"/>
              </p:ext>
            </p:extLst>
          </p:nvPr>
        </p:nvGraphicFramePr>
        <p:xfrm>
          <a:off x="5958191" y="2476154"/>
          <a:ext cx="5745860" cy="1141961"/>
        </p:xfrm>
        <a:graphic>
          <a:graphicData uri="http://schemas.openxmlformats.org/drawingml/2006/table">
            <a:tbl>
              <a:tblPr firstRow="1" bandRow="1">
                <a:tableStyleId>{3B4B98B0-60AC-42C2-AFA5-B58CD77FA1E5}</a:tableStyleId>
              </a:tblPr>
              <a:tblGrid>
                <a:gridCol w="4629471">
                  <a:extLst>
                    <a:ext uri="{9D8B030D-6E8A-4147-A177-3AD203B41FA5}">
                      <a16:colId xmlns:a16="http://schemas.microsoft.com/office/drawing/2014/main" val="1237432132"/>
                    </a:ext>
                  </a:extLst>
                </a:gridCol>
                <a:gridCol w="1116389">
                  <a:extLst>
                    <a:ext uri="{9D8B030D-6E8A-4147-A177-3AD203B41FA5}">
                      <a16:colId xmlns:a16="http://schemas.microsoft.com/office/drawing/2014/main" val="1586457637"/>
                    </a:ext>
                  </a:extLst>
                </a:gridCol>
              </a:tblGrid>
              <a:tr h="250421">
                <a:tc>
                  <a:txBody>
                    <a:bodyPr/>
                    <a:lstStyle/>
                    <a:p>
                      <a:pPr algn="l" fontAlgn="b"/>
                      <a:r>
                        <a:rPr lang="en-US" sz="1400" b="1" i="1" u="none" strike="noStrike" dirty="0" smtClean="0">
                          <a:solidFill>
                            <a:srgbClr val="333333"/>
                          </a:solidFill>
                          <a:effectLst/>
                          <a:latin typeface="+mn-lt"/>
                        </a:rPr>
                        <a:t>Was the </a:t>
                      </a:r>
                      <a:r>
                        <a:rPr lang="en-US" sz="1400" b="1" i="1" u="none" strike="noStrike" dirty="0" err="1" smtClean="0">
                          <a:solidFill>
                            <a:srgbClr val="333333"/>
                          </a:solidFill>
                          <a:effectLst/>
                          <a:latin typeface="+mn-lt"/>
                        </a:rPr>
                        <a:t>logframe</a:t>
                      </a:r>
                      <a:r>
                        <a:rPr lang="en-US" sz="1400" b="1" i="1" u="none" strike="noStrike" dirty="0" smtClean="0">
                          <a:solidFill>
                            <a:srgbClr val="333333"/>
                          </a:solidFill>
                          <a:effectLst/>
                          <a:latin typeface="+mn-lt"/>
                        </a:rPr>
                        <a:t> correctly imported?</a:t>
                      </a:r>
                      <a:endParaRPr lang="en-US" sz="1400" b="1" i="1" u="none" strike="noStrike" dirty="0">
                        <a:solidFill>
                          <a:srgbClr val="333333"/>
                        </a:solidFill>
                        <a:effectLst/>
                        <a:latin typeface="+mn-lt"/>
                      </a:endParaRPr>
                    </a:p>
                  </a:txBody>
                  <a:tcPr marL="9525" marR="9525" marT="9525" marB="0" anchor="ctr"/>
                </a:tc>
                <a:tc>
                  <a:txBody>
                    <a:bodyPr/>
                    <a:lstStyle/>
                    <a:p>
                      <a:pPr algn="r" fontAlgn="b"/>
                      <a:endParaRPr lang="en-GB" sz="1400" b="0" i="0" u="none" strike="noStrike" dirty="0">
                        <a:solidFill>
                          <a:srgbClr val="333333"/>
                        </a:solidFill>
                        <a:effectLst/>
                        <a:latin typeface="+mn-lt"/>
                      </a:endParaRPr>
                    </a:p>
                  </a:txBody>
                  <a:tcPr marL="9525" marR="9525" marT="9525" marB="0" anchor="ctr"/>
                </a:tc>
                <a:extLst>
                  <a:ext uri="{0D108BD9-81ED-4DB2-BD59-A6C34878D82A}">
                    <a16:rowId xmlns:a16="http://schemas.microsoft.com/office/drawing/2014/main" val="799246475"/>
                  </a:ext>
                </a:extLst>
              </a:tr>
              <a:tr h="190500">
                <a:tc>
                  <a:txBody>
                    <a:bodyPr/>
                    <a:lstStyle/>
                    <a:p>
                      <a:pPr algn="l" fontAlgn="b"/>
                      <a:r>
                        <a:rPr lang="en-US" sz="1400" u="none" strike="noStrike" dirty="0">
                          <a:effectLst/>
                          <a:latin typeface="+mn-lt"/>
                        </a:rPr>
                        <a:t>Yes, all information was correct</a:t>
                      </a:r>
                      <a:endParaRPr lang="en-US" sz="1400" b="0" i="0" u="none" strike="noStrike" dirty="0">
                        <a:solidFill>
                          <a:srgbClr val="333333"/>
                        </a:solidFill>
                        <a:effectLst/>
                        <a:latin typeface="+mn-lt"/>
                      </a:endParaRPr>
                    </a:p>
                  </a:txBody>
                  <a:tcPr marL="9525" marR="9525" marT="9525" marB="0" anchor="ctr"/>
                </a:tc>
                <a:tc>
                  <a:txBody>
                    <a:bodyPr/>
                    <a:lstStyle/>
                    <a:p>
                      <a:pPr algn="ctr" fontAlgn="b"/>
                      <a:r>
                        <a:rPr lang="en-GB" sz="1400" u="none" strike="noStrike" dirty="0" smtClean="0">
                          <a:effectLst/>
                          <a:latin typeface="+mn-lt"/>
                        </a:rPr>
                        <a:t>44%</a:t>
                      </a:r>
                      <a:endParaRPr lang="en-GB" sz="1400" b="0" i="0" u="none" strike="noStrike" dirty="0">
                        <a:solidFill>
                          <a:srgbClr val="333333"/>
                        </a:solidFill>
                        <a:effectLst/>
                        <a:latin typeface="+mn-lt"/>
                      </a:endParaRPr>
                    </a:p>
                  </a:txBody>
                  <a:tcPr marL="9525" marR="9525" marT="9525" marB="0" anchor="ctr"/>
                </a:tc>
                <a:extLst>
                  <a:ext uri="{0D108BD9-81ED-4DB2-BD59-A6C34878D82A}">
                    <a16:rowId xmlns:a16="http://schemas.microsoft.com/office/drawing/2014/main" val="4025747567"/>
                  </a:ext>
                </a:extLst>
              </a:tr>
              <a:tr h="190500">
                <a:tc>
                  <a:txBody>
                    <a:bodyPr/>
                    <a:lstStyle/>
                    <a:p>
                      <a:pPr algn="l" fontAlgn="b"/>
                      <a:r>
                        <a:rPr lang="en-US" sz="1400" u="none" strike="noStrike" dirty="0">
                          <a:solidFill>
                            <a:srgbClr val="FF0000"/>
                          </a:solidFill>
                          <a:effectLst/>
                          <a:latin typeface="+mn-lt"/>
                        </a:rPr>
                        <a:t>Partly, a part of the information was missing or incorrect</a:t>
                      </a:r>
                      <a:endParaRPr lang="en-US" sz="1400" b="0" i="0" u="none" strike="noStrike" dirty="0">
                        <a:solidFill>
                          <a:srgbClr val="FF0000"/>
                        </a:solidFill>
                        <a:effectLst/>
                        <a:latin typeface="+mn-lt"/>
                      </a:endParaRPr>
                    </a:p>
                  </a:txBody>
                  <a:tcPr marL="9525" marR="9525" marT="9525" marB="0" anchor="ctr"/>
                </a:tc>
                <a:tc>
                  <a:txBody>
                    <a:bodyPr/>
                    <a:lstStyle/>
                    <a:p>
                      <a:pPr algn="ctr" fontAlgn="b"/>
                      <a:r>
                        <a:rPr lang="en-GB" sz="1400" u="none" strike="noStrike" dirty="0" smtClean="0">
                          <a:solidFill>
                            <a:srgbClr val="FF0000"/>
                          </a:solidFill>
                          <a:effectLst/>
                          <a:latin typeface="+mn-lt"/>
                        </a:rPr>
                        <a:t>16%</a:t>
                      </a:r>
                      <a:endParaRPr lang="en-GB" sz="1400" b="0" i="0" u="none" strike="noStrike" dirty="0">
                        <a:solidFill>
                          <a:srgbClr val="FF0000"/>
                        </a:solidFill>
                        <a:effectLst/>
                        <a:latin typeface="+mn-lt"/>
                      </a:endParaRPr>
                    </a:p>
                  </a:txBody>
                  <a:tcPr marL="9525" marR="9525" marT="9525" marB="0" anchor="ctr"/>
                </a:tc>
                <a:extLst>
                  <a:ext uri="{0D108BD9-81ED-4DB2-BD59-A6C34878D82A}">
                    <a16:rowId xmlns:a16="http://schemas.microsoft.com/office/drawing/2014/main" val="3311844060"/>
                  </a:ext>
                </a:extLst>
              </a:tr>
              <a:tr h="190500">
                <a:tc>
                  <a:txBody>
                    <a:bodyPr/>
                    <a:lstStyle/>
                    <a:p>
                      <a:pPr algn="l" fontAlgn="b"/>
                      <a:r>
                        <a:rPr lang="en-US" sz="1400" u="none" strike="noStrike" dirty="0">
                          <a:solidFill>
                            <a:srgbClr val="FF0000"/>
                          </a:solidFill>
                          <a:effectLst/>
                          <a:latin typeface="+mn-lt"/>
                        </a:rPr>
                        <a:t>No, the largest part of the information was missing or incorrect</a:t>
                      </a:r>
                      <a:endParaRPr lang="en-US" sz="1400" b="0" i="0" u="none" strike="noStrike" dirty="0">
                        <a:solidFill>
                          <a:srgbClr val="FF0000"/>
                        </a:solidFill>
                        <a:effectLst/>
                        <a:latin typeface="+mn-lt"/>
                      </a:endParaRPr>
                    </a:p>
                  </a:txBody>
                  <a:tcPr marL="9525" marR="9525" marT="9525" marB="0" anchor="ctr"/>
                </a:tc>
                <a:tc>
                  <a:txBody>
                    <a:bodyPr/>
                    <a:lstStyle/>
                    <a:p>
                      <a:pPr algn="ctr" fontAlgn="b"/>
                      <a:r>
                        <a:rPr lang="en-GB" sz="1400" u="none" strike="noStrike" dirty="0" smtClean="0">
                          <a:solidFill>
                            <a:srgbClr val="FF0000"/>
                          </a:solidFill>
                          <a:effectLst/>
                          <a:latin typeface="+mn-lt"/>
                        </a:rPr>
                        <a:t>20%</a:t>
                      </a:r>
                      <a:endParaRPr lang="en-GB" sz="1400" b="0" i="0" u="none" strike="noStrike" dirty="0">
                        <a:solidFill>
                          <a:srgbClr val="FF0000"/>
                        </a:solidFill>
                        <a:effectLst/>
                        <a:latin typeface="+mn-lt"/>
                      </a:endParaRPr>
                    </a:p>
                  </a:txBody>
                  <a:tcPr marL="9525" marR="9525" marT="9525" marB="0" anchor="ctr"/>
                </a:tc>
                <a:extLst>
                  <a:ext uri="{0D108BD9-81ED-4DB2-BD59-A6C34878D82A}">
                    <a16:rowId xmlns:a16="http://schemas.microsoft.com/office/drawing/2014/main" val="974252394"/>
                  </a:ext>
                </a:extLst>
              </a:tr>
              <a:tr h="190500">
                <a:tc>
                  <a:txBody>
                    <a:bodyPr/>
                    <a:lstStyle/>
                    <a:p>
                      <a:pPr algn="l" fontAlgn="b"/>
                      <a:r>
                        <a:rPr lang="en-US" sz="1400" u="none" strike="noStrike">
                          <a:solidFill>
                            <a:srgbClr val="FF0000"/>
                          </a:solidFill>
                          <a:effectLst/>
                          <a:latin typeface="+mn-lt"/>
                        </a:rPr>
                        <a:t>I could not understand where to find the information</a:t>
                      </a:r>
                      <a:endParaRPr lang="en-US" sz="1400" b="0" i="0" u="none" strike="noStrike">
                        <a:solidFill>
                          <a:srgbClr val="FF0000"/>
                        </a:solidFill>
                        <a:effectLst/>
                        <a:latin typeface="+mn-lt"/>
                      </a:endParaRPr>
                    </a:p>
                  </a:txBody>
                  <a:tcPr marL="9525" marR="9525" marT="9525" marB="0" anchor="ctr"/>
                </a:tc>
                <a:tc>
                  <a:txBody>
                    <a:bodyPr/>
                    <a:lstStyle/>
                    <a:p>
                      <a:pPr algn="ctr" fontAlgn="b"/>
                      <a:r>
                        <a:rPr lang="en-GB" sz="1400" u="none" strike="noStrike" dirty="0" smtClean="0">
                          <a:solidFill>
                            <a:srgbClr val="FF0000"/>
                          </a:solidFill>
                          <a:effectLst/>
                          <a:latin typeface="+mn-lt"/>
                        </a:rPr>
                        <a:t>20%</a:t>
                      </a:r>
                      <a:endParaRPr lang="en-GB" sz="1400" b="0" i="0" u="none" strike="noStrike" dirty="0">
                        <a:solidFill>
                          <a:srgbClr val="FF0000"/>
                        </a:solidFill>
                        <a:effectLst/>
                        <a:latin typeface="+mn-lt"/>
                      </a:endParaRPr>
                    </a:p>
                  </a:txBody>
                  <a:tcPr marL="9525" marR="9525" marT="9525" marB="0" anchor="ctr"/>
                </a:tc>
                <a:extLst>
                  <a:ext uri="{0D108BD9-81ED-4DB2-BD59-A6C34878D82A}">
                    <a16:rowId xmlns:a16="http://schemas.microsoft.com/office/drawing/2014/main" val="121244284"/>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432531796"/>
              </p:ext>
            </p:extLst>
          </p:nvPr>
        </p:nvGraphicFramePr>
        <p:xfrm>
          <a:off x="1386460" y="5345084"/>
          <a:ext cx="4597400" cy="1372119"/>
        </p:xfrm>
        <a:graphic>
          <a:graphicData uri="http://schemas.openxmlformats.org/drawingml/2006/table">
            <a:tbl>
              <a:tblPr firstRow="1" bandRow="1">
                <a:tableStyleId>{3B4B98B0-60AC-42C2-AFA5-B58CD77FA1E5}</a:tableStyleId>
              </a:tblPr>
              <a:tblGrid>
                <a:gridCol w="3469737">
                  <a:extLst>
                    <a:ext uri="{9D8B030D-6E8A-4147-A177-3AD203B41FA5}">
                      <a16:colId xmlns:a16="http://schemas.microsoft.com/office/drawing/2014/main" val="858252103"/>
                    </a:ext>
                  </a:extLst>
                </a:gridCol>
                <a:gridCol w="1127663">
                  <a:extLst>
                    <a:ext uri="{9D8B030D-6E8A-4147-A177-3AD203B41FA5}">
                      <a16:colId xmlns:a16="http://schemas.microsoft.com/office/drawing/2014/main" val="695354631"/>
                    </a:ext>
                  </a:extLst>
                </a:gridCol>
              </a:tblGrid>
              <a:tr h="257694">
                <a:tc gridSpan="2">
                  <a:txBody>
                    <a:bodyPr/>
                    <a:lstStyle/>
                    <a:p>
                      <a:pPr algn="l" fontAlgn="b"/>
                      <a:r>
                        <a:rPr lang="en-US" sz="1400" b="1" i="1" u="none" strike="noStrike" dirty="0" smtClean="0">
                          <a:solidFill>
                            <a:srgbClr val="333333"/>
                          </a:solidFill>
                          <a:effectLst/>
                          <a:latin typeface="+mn-lt"/>
                        </a:rPr>
                        <a:t>How do you monitor the progress of your intervention?</a:t>
                      </a:r>
                      <a:endParaRPr lang="en-US" sz="1400" b="1" i="1" u="none" strike="noStrike" dirty="0">
                        <a:solidFill>
                          <a:srgbClr val="333333"/>
                        </a:solidFill>
                        <a:effectLst/>
                        <a:latin typeface="+mn-lt"/>
                      </a:endParaRPr>
                    </a:p>
                  </a:txBody>
                  <a:tcPr marL="9525" marR="9525" marT="9525" marB="0" anchor="ctr"/>
                </a:tc>
                <a:tc hMerge="1">
                  <a:txBody>
                    <a:bodyPr/>
                    <a:lstStyle/>
                    <a:p>
                      <a:pPr algn="r" fontAlgn="b"/>
                      <a:endParaRPr lang="en-GB" sz="1100" b="0" i="0" u="none" strike="noStrike" dirty="0">
                        <a:solidFill>
                          <a:srgbClr val="333333"/>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683612301"/>
                  </a:ext>
                </a:extLst>
              </a:tr>
              <a:tr h="190500">
                <a:tc>
                  <a:txBody>
                    <a:bodyPr/>
                    <a:lstStyle/>
                    <a:p>
                      <a:pPr algn="l" fontAlgn="b"/>
                      <a:r>
                        <a:rPr lang="en-US" sz="1400" u="none" strike="noStrike" dirty="0">
                          <a:effectLst/>
                          <a:latin typeface="+mn-lt"/>
                        </a:rPr>
                        <a:t>Current value versus Final target</a:t>
                      </a:r>
                      <a:endParaRPr lang="en-US" sz="1400" b="0" i="0" u="none" strike="noStrike" dirty="0">
                        <a:solidFill>
                          <a:srgbClr val="333333"/>
                        </a:solidFill>
                        <a:effectLst/>
                        <a:latin typeface="+mn-lt"/>
                      </a:endParaRPr>
                    </a:p>
                  </a:txBody>
                  <a:tcPr marL="9525" marR="9525" marT="9525" marB="0" anchor="ctr"/>
                </a:tc>
                <a:tc>
                  <a:txBody>
                    <a:bodyPr/>
                    <a:lstStyle/>
                    <a:p>
                      <a:pPr algn="ctr" fontAlgn="b"/>
                      <a:r>
                        <a:rPr lang="it-IT" sz="1400" u="none" strike="noStrike" dirty="0" smtClean="0">
                          <a:effectLst/>
                          <a:latin typeface="+mn-lt"/>
                        </a:rPr>
                        <a:t>44%</a:t>
                      </a:r>
                      <a:endParaRPr lang="en-GB" sz="1400" b="0" i="0" u="none" strike="noStrike" dirty="0">
                        <a:solidFill>
                          <a:srgbClr val="333333"/>
                        </a:solidFill>
                        <a:effectLst/>
                        <a:latin typeface="+mn-lt"/>
                      </a:endParaRPr>
                    </a:p>
                  </a:txBody>
                  <a:tcPr marL="9525" marR="9525" marT="9525" marB="0" anchor="ctr"/>
                </a:tc>
                <a:extLst>
                  <a:ext uri="{0D108BD9-81ED-4DB2-BD59-A6C34878D82A}">
                    <a16:rowId xmlns:a16="http://schemas.microsoft.com/office/drawing/2014/main" val="3299562550"/>
                  </a:ext>
                </a:extLst>
              </a:tr>
              <a:tr h="190500">
                <a:tc>
                  <a:txBody>
                    <a:bodyPr/>
                    <a:lstStyle/>
                    <a:p>
                      <a:pPr algn="l" fontAlgn="b"/>
                      <a:r>
                        <a:rPr lang="en-US" sz="1400" u="none" strike="noStrike" dirty="0">
                          <a:solidFill>
                            <a:srgbClr val="FF0000"/>
                          </a:solidFill>
                          <a:effectLst/>
                          <a:latin typeface="+mn-lt"/>
                        </a:rPr>
                        <a:t>Current value versus Intermediary target</a:t>
                      </a:r>
                      <a:endParaRPr lang="en-US" sz="1400" b="0" i="0" u="none" strike="noStrike" dirty="0">
                        <a:solidFill>
                          <a:srgbClr val="FF0000"/>
                        </a:solidFill>
                        <a:effectLst/>
                        <a:latin typeface="+mn-lt"/>
                      </a:endParaRPr>
                    </a:p>
                  </a:txBody>
                  <a:tcPr marL="9525" marR="9525" marT="9525" marB="0" anchor="ctr"/>
                </a:tc>
                <a:tc>
                  <a:txBody>
                    <a:bodyPr/>
                    <a:lstStyle/>
                    <a:p>
                      <a:pPr algn="ctr" fontAlgn="b"/>
                      <a:r>
                        <a:rPr lang="it-IT" sz="1400" u="none" strike="noStrike" dirty="0" smtClean="0">
                          <a:solidFill>
                            <a:srgbClr val="FF0000"/>
                          </a:solidFill>
                          <a:effectLst/>
                          <a:latin typeface="+mn-lt"/>
                        </a:rPr>
                        <a:t>4%</a:t>
                      </a:r>
                      <a:endParaRPr lang="en-GB" sz="1400" b="0" i="0" u="none" strike="noStrike" dirty="0">
                        <a:solidFill>
                          <a:srgbClr val="FF0000"/>
                        </a:solidFill>
                        <a:effectLst/>
                        <a:latin typeface="+mn-lt"/>
                      </a:endParaRPr>
                    </a:p>
                  </a:txBody>
                  <a:tcPr marL="9525" marR="9525" marT="9525" marB="0" anchor="ctr"/>
                </a:tc>
                <a:extLst>
                  <a:ext uri="{0D108BD9-81ED-4DB2-BD59-A6C34878D82A}">
                    <a16:rowId xmlns:a16="http://schemas.microsoft.com/office/drawing/2014/main" val="3938539496"/>
                  </a:ext>
                </a:extLst>
              </a:tr>
              <a:tr h="190500">
                <a:tc>
                  <a:txBody>
                    <a:bodyPr/>
                    <a:lstStyle/>
                    <a:p>
                      <a:pPr algn="l" fontAlgn="b"/>
                      <a:r>
                        <a:rPr lang="en-US" sz="1400" u="none" strike="noStrike" dirty="0">
                          <a:effectLst/>
                          <a:latin typeface="+mn-lt"/>
                        </a:rPr>
                        <a:t>Current value versus previous value</a:t>
                      </a:r>
                      <a:endParaRPr lang="en-US" sz="1400" b="0" i="0" u="none" strike="noStrike" dirty="0">
                        <a:solidFill>
                          <a:srgbClr val="333333"/>
                        </a:solidFill>
                        <a:effectLst/>
                        <a:latin typeface="+mn-lt"/>
                      </a:endParaRPr>
                    </a:p>
                  </a:txBody>
                  <a:tcPr marL="9525" marR="9525" marT="9525" marB="0" anchor="ctr"/>
                </a:tc>
                <a:tc>
                  <a:txBody>
                    <a:bodyPr/>
                    <a:lstStyle/>
                    <a:p>
                      <a:pPr algn="ctr" fontAlgn="b"/>
                      <a:r>
                        <a:rPr lang="it-IT" sz="1400" u="none" strike="noStrike" dirty="0" smtClean="0">
                          <a:effectLst/>
                          <a:latin typeface="+mn-lt"/>
                        </a:rPr>
                        <a:t>8%</a:t>
                      </a:r>
                      <a:endParaRPr lang="en-GB" sz="1400" b="0" i="0" u="none" strike="noStrike" dirty="0">
                        <a:solidFill>
                          <a:srgbClr val="333333"/>
                        </a:solidFill>
                        <a:effectLst/>
                        <a:latin typeface="+mn-lt"/>
                      </a:endParaRPr>
                    </a:p>
                  </a:txBody>
                  <a:tcPr marL="9525" marR="9525" marT="9525" marB="0" anchor="ctr"/>
                </a:tc>
                <a:extLst>
                  <a:ext uri="{0D108BD9-81ED-4DB2-BD59-A6C34878D82A}">
                    <a16:rowId xmlns:a16="http://schemas.microsoft.com/office/drawing/2014/main" val="3759409114"/>
                  </a:ext>
                </a:extLst>
              </a:tr>
              <a:tr h="190500">
                <a:tc>
                  <a:txBody>
                    <a:bodyPr/>
                    <a:lstStyle/>
                    <a:p>
                      <a:pPr algn="l" fontAlgn="b"/>
                      <a:r>
                        <a:rPr lang="en-GB" sz="1400" u="none" strike="noStrike">
                          <a:effectLst/>
                          <a:latin typeface="+mn-lt"/>
                        </a:rPr>
                        <a:t>Current value versus baseline</a:t>
                      </a:r>
                      <a:endParaRPr lang="en-GB" sz="1400" b="0" i="0" u="none" strike="noStrike">
                        <a:solidFill>
                          <a:srgbClr val="333333"/>
                        </a:solidFill>
                        <a:effectLst/>
                        <a:latin typeface="+mn-lt"/>
                      </a:endParaRPr>
                    </a:p>
                  </a:txBody>
                  <a:tcPr marL="9525" marR="9525" marT="9525" marB="0" anchor="ctr"/>
                </a:tc>
                <a:tc>
                  <a:txBody>
                    <a:bodyPr/>
                    <a:lstStyle/>
                    <a:p>
                      <a:pPr algn="ctr" fontAlgn="b"/>
                      <a:r>
                        <a:rPr lang="it-IT" sz="1400" u="none" strike="noStrike" dirty="0" smtClean="0">
                          <a:effectLst/>
                          <a:latin typeface="+mn-lt"/>
                        </a:rPr>
                        <a:t>20%</a:t>
                      </a:r>
                      <a:endParaRPr lang="en-GB" sz="1400" b="0" i="0" u="none" strike="noStrike" dirty="0">
                        <a:solidFill>
                          <a:srgbClr val="333333"/>
                        </a:solidFill>
                        <a:effectLst/>
                        <a:latin typeface="+mn-lt"/>
                      </a:endParaRPr>
                    </a:p>
                  </a:txBody>
                  <a:tcPr marL="9525" marR="9525" marT="9525" marB="0" anchor="ctr"/>
                </a:tc>
                <a:extLst>
                  <a:ext uri="{0D108BD9-81ED-4DB2-BD59-A6C34878D82A}">
                    <a16:rowId xmlns:a16="http://schemas.microsoft.com/office/drawing/2014/main" val="1509971781"/>
                  </a:ext>
                </a:extLst>
              </a:tr>
              <a:tr h="190500">
                <a:tc>
                  <a:txBody>
                    <a:bodyPr/>
                    <a:lstStyle/>
                    <a:p>
                      <a:pPr algn="l" fontAlgn="b"/>
                      <a:r>
                        <a:rPr lang="en-GB" sz="1400" u="none" strike="noStrike" dirty="0" smtClean="0">
                          <a:effectLst/>
                          <a:latin typeface="+mn-lt"/>
                        </a:rPr>
                        <a:t>Other</a:t>
                      </a:r>
                      <a:endParaRPr lang="en-GB" sz="1400" b="0" i="0" u="none" strike="noStrike" dirty="0">
                        <a:solidFill>
                          <a:srgbClr val="333333"/>
                        </a:solidFill>
                        <a:effectLst/>
                        <a:latin typeface="+mn-lt"/>
                      </a:endParaRPr>
                    </a:p>
                  </a:txBody>
                  <a:tcPr marL="9525" marR="9525" marT="9525" marB="0" anchor="ctr"/>
                </a:tc>
                <a:tc>
                  <a:txBody>
                    <a:bodyPr/>
                    <a:lstStyle/>
                    <a:p>
                      <a:pPr algn="ctr" fontAlgn="b"/>
                      <a:r>
                        <a:rPr lang="it-IT" sz="1400" u="none" strike="noStrike" dirty="0" smtClean="0">
                          <a:effectLst/>
                          <a:latin typeface="+mn-lt"/>
                        </a:rPr>
                        <a:t>24%</a:t>
                      </a:r>
                      <a:endParaRPr lang="en-GB" sz="1400" b="0" i="0" u="none" strike="noStrike" dirty="0">
                        <a:solidFill>
                          <a:srgbClr val="333333"/>
                        </a:solidFill>
                        <a:effectLst/>
                        <a:latin typeface="+mn-lt"/>
                      </a:endParaRPr>
                    </a:p>
                  </a:txBody>
                  <a:tcPr marL="9525" marR="9525" marT="9525" marB="0" anchor="ctr"/>
                </a:tc>
                <a:extLst>
                  <a:ext uri="{0D108BD9-81ED-4DB2-BD59-A6C34878D82A}">
                    <a16:rowId xmlns:a16="http://schemas.microsoft.com/office/drawing/2014/main" val="644765557"/>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125974968"/>
              </p:ext>
            </p:extLst>
          </p:nvPr>
        </p:nvGraphicFramePr>
        <p:xfrm>
          <a:off x="6456796" y="5559656"/>
          <a:ext cx="2895022" cy="1157547"/>
        </p:xfrm>
        <a:graphic>
          <a:graphicData uri="http://schemas.openxmlformats.org/drawingml/2006/table">
            <a:tbl>
              <a:tblPr firstRow="1" bandRow="1">
                <a:tableStyleId>{3B4B98B0-60AC-42C2-AFA5-B58CD77FA1E5}</a:tableStyleId>
              </a:tblPr>
              <a:tblGrid>
                <a:gridCol w="2183585">
                  <a:extLst>
                    <a:ext uri="{9D8B030D-6E8A-4147-A177-3AD203B41FA5}">
                      <a16:colId xmlns:a16="http://schemas.microsoft.com/office/drawing/2014/main" val="4091723651"/>
                    </a:ext>
                  </a:extLst>
                </a:gridCol>
                <a:gridCol w="711437">
                  <a:extLst>
                    <a:ext uri="{9D8B030D-6E8A-4147-A177-3AD203B41FA5}">
                      <a16:colId xmlns:a16="http://schemas.microsoft.com/office/drawing/2014/main" val="512796393"/>
                    </a:ext>
                  </a:extLst>
                </a:gridCol>
              </a:tblGrid>
              <a:tr h="266007">
                <a:tc gridSpan="2">
                  <a:txBody>
                    <a:bodyPr/>
                    <a:lstStyle/>
                    <a:p>
                      <a:pPr algn="l" fontAlgn="b"/>
                      <a:r>
                        <a:rPr lang="en-US" sz="1400" b="1" i="1" u="none" strike="noStrike" dirty="0" smtClean="0">
                          <a:solidFill>
                            <a:srgbClr val="333333"/>
                          </a:solidFill>
                          <a:effectLst/>
                          <a:latin typeface="+mn-lt"/>
                        </a:rPr>
                        <a:t>Do you have intermediary targets?</a:t>
                      </a:r>
                      <a:endParaRPr lang="en-GB" sz="1400" b="1" i="1" u="none" strike="noStrike" dirty="0">
                        <a:solidFill>
                          <a:srgbClr val="333333"/>
                        </a:solidFill>
                        <a:effectLst/>
                        <a:latin typeface="+mn-lt"/>
                      </a:endParaRPr>
                    </a:p>
                  </a:txBody>
                  <a:tcPr marL="9525" marR="9525" marT="9525" marB="0" anchor="ctr"/>
                </a:tc>
                <a:tc hMerge="1">
                  <a:txBody>
                    <a:bodyPr/>
                    <a:lstStyle/>
                    <a:p>
                      <a:pPr algn="r" fontAlgn="b"/>
                      <a:endParaRPr lang="en-GB" sz="1100" b="0" i="0" u="none" strike="noStrike" dirty="0">
                        <a:solidFill>
                          <a:srgbClr val="333333"/>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1294717875"/>
                  </a:ext>
                </a:extLst>
              </a:tr>
              <a:tr h="190500">
                <a:tc>
                  <a:txBody>
                    <a:bodyPr/>
                    <a:lstStyle/>
                    <a:p>
                      <a:pPr algn="l" fontAlgn="b"/>
                      <a:r>
                        <a:rPr lang="en-GB" sz="1400" u="none" strike="noStrike" dirty="0">
                          <a:effectLst/>
                          <a:latin typeface="+mn-lt"/>
                        </a:rPr>
                        <a:t>Always</a:t>
                      </a:r>
                      <a:endParaRPr lang="en-GB" sz="1400" b="0" i="0" u="none" strike="noStrike" dirty="0">
                        <a:solidFill>
                          <a:srgbClr val="333333"/>
                        </a:solidFill>
                        <a:effectLst/>
                        <a:latin typeface="+mn-lt"/>
                      </a:endParaRPr>
                    </a:p>
                  </a:txBody>
                  <a:tcPr marL="9525" marR="9525" marT="9525" marB="0" anchor="ctr"/>
                </a:tc>
                <a:tc>
                  <a:txBody>
                    <a:bodyPr/>
                    <a:lstStyle/>
                    <a:p>
                      <a:pPr algn="ctr" fontAlgn="b"/>
                      <a:r>
                        <a:rPr lang="en-GB" sz="1400" u="none" strike="noStrike" dirty="0" smtClean="0">
                          <a:effectLst/>
                          <a:latin typeface="+mn-lt"/>
                        </a:rPr>
                        <a:t>12%</a:t>
                      </a:r>
                      <a:endParaRPr lang="en-GB" sz="1400" b="0" i="0" u="none" strike="noStrike" dirty="0">
                        <a:solidFill>
                          <a:srgbClr val="333333"/>
                        </a:solidFill>
                        <a:effectLst/>
                        <a:latin typeface="+mn-lt"/>
                      </a:endParaRPr>
                    </a:p>
                  </a:txBody>
                  <a:tcPr marL="9525" marR="9525" marT="9525" marB="0" anchor="ctr"/>
                </a:tc>
                <a:extLst>
                  <a:ext uri="{0D108BD9-81ED-4DB2-BD59-A6C34878D82A}">
                    <a16:rowId xmlns:a16="http://schemas.microsoft.com/office/drawing/2014/main" val="3301574634"/>
                  </a:ext>
                </a:extLst>
              </a:tr>
              <a:tr h="190500">
                <a:tc>
                  <a:txBody>
                    <a:bodyPr/>
                    <a:lstStyle/>
                    <a:p>
                      <a:pPr algn="l" fontAlgn="b"/>
                      <a:r>
                        <a:rPr lang="en-GB" sz="1400" u="none" strike="noStrike" dirty="0">
                          <a:effectLst/>
                          <a:latin typeface="+mn-lt"/>
                        </a:rPr>
                        <a:t>Often</a:t>
                      </a:r>
                      <a:endParaRPr lang="en-GB" sz="1400" b="0" i="0" u="none" strike="noStrike" dirty="0">
                        <a:solidFill>
                          <a:srgbClr val="333333"/>
                        </a:solidFill>
                        <a:effectLst/>
                        <a:latin typeface="+mn-lt"/>
                      </a:endParaRPr>
                    </a:p>
                  </a:txBody>
                  <a:tcPr marL="9525" marR="9525" marT="9525" marB="0" anchor="ctr"/>
                </a:tc>
                <a:tc>
                  <a:txBody>
                    <a:bodyPr/>
                    <a:lstStyle/>
                    <a:p>
                      <a:pPr algn="ctr" fontAlgn="b"/>
                      <a:r>
                        <a:rPr lang="en-GB" sz="1400" u="none" strike="noStrike" dirty="0" smtClean="0">
                          <a:effectLst/>
                          <a:latin typeface="+mn-lt"/>
                        </a:rPr>
                        <a:t>20%</a:t>
                      </a:r>
                      <a:endParaRPr lang="en-GB" sz="1400" b="0" i="0" u="none" strike="noStrike" dirty="0">
                        <a:solidFill>
                          <a:srgbClr val="333333"/>
                        </a:solidFill>
                        <a:effectLst/>
                        <a:latin typeface="+mn-lt"/>
                      </a:endParaRPr>
                    </a:p>
                  </a:txBody>
                  <a:tcPr marL="9525" marR="9525" marT="9525" marB="0" anchor="ctr"/>
                </a:tc>
                <a:extLst>
                  <a:ext uri="{0D108BD9-81ED-4DB2-BD59-A6C34878D82A}">
                    <a16:rowId xmlns:a16="http://schemas.microsoft.com/office/drawing/2014/main" val="1804441935"/>
                  </a:ext>
                </a:extLst>
              </a:tr>
              <a:tr h="190500">
                <a:tc>
                  <a:txBody>
                    <a:bodyPr/>
                    <a:lstStyle/>
                    <a:p>
                      <a:pPr algn="l" fontAlgn="b"/>
                      <a:r>
                        <a:rPr lang="en-GB" sz="1400" u="none" strike="noStrike" dirty="0">
                          <a:solidFill>
                            <a:srgbClr val="FF0000"/>
                          </a:solidFill>
                          <a:effectLst/>
                          <a:latin typeface="+mn-lt"/>
                        </a:rPr>
                        <a:t>Rarely</a:t>
                      </a:r>
                      <a:endParaRPr lang="en-GB" sz="1400" b="0" i="0" u="none" strike="noStrike" dirty="0">
                        <a:solidFill>
                          <a:srgbClr val="FF0000"/>
                        </a:solidFill>
                        <a:effectLst/>
                        <a:latin typeface="+mn-lt"/>
                      </a:endParaRPr>
                    </a:p>
                  </a:txBody>
                  <a:tcPr marL="9525" marR="9525" marT="9525" marB="0" anchor="ctr"/>
                </a:tc>
                <a:tc>
                  <a:txBody>
                    <a:bodyPr/>
                    <a:lstStyle/>
                    <a:p>
                      <a:pPr algn="ctr" fontAlgn="b"/>
                      <a:r>
                        <a:rPr lang="en-GB" sz="1400" u="none" strike="noStrike" dirty="0" smtClean="0">
                          <a:solidFill>
                            <a:srgbClr val="FF0000"/>
                          </a:solidFill>
                          <a:effectLst/>
                          <a:latin typeface="+mn-lt"/>
                        </a:rPr>
                        <a:t>44%</a:t>
                      </a:r>
                      <a:endParaRPr lang="en-GB" sz="1400" b="0" i="0" u="none" strike="noStrike" dirty="0">
                        <a:solidFill>
                          <a:srgbClr val="FF0000"/>
                        </a:solidFill>
                        <a:effectLst/>
                        <a:latin typeface="+mn-lt"/>
                      </a:endParaRPr>
                    </a:p>
                  </a:txBody>
                  <a:tcPr marL="9525" marR="9525" marT="9525" marB="0" anchor="ctr"/>
                </a:tc>
                <a:extLst>
                  <a:ext uri="{0D108BD9-81ED-4DB2-BD59-A6C34878D82A}">
                    <a16:rowId xmlns:a16="http://schemas.microsoft.com/office/drawing/2014/main" val="1427554093"/>
                  </a:ext>
                </a:extLst>
              </a:tr>
              <a:tr h="190500">
                <a:tc>
                  <a:txBody>
                    <a:bodyPr/>
                    <a:lstStyle/>
                    <a:p>
                      <a:pPr algn="l" fontAlgn="b"/>
                      <a:r>
                        <a:rPr lang="en-GB" sz="1400" u="none" strike="noStrike" dirty="0">
                          <a:solidFill>
                            <a:srgbClr val="FF0000"/>
                          </a:solidFill>
                          <a:effectLst/>
                          <a:latin typeface="+mn-lt"/>
                        </a:rPr>
                        <a:t>Never</a:t>
                      </a:r>
                      <a:endParaRPr lang="en-GB" sz="1400" b="0" i="0" u="none" strike="noStrike" dirty="0">
                        <a:solidFill>
                          <a:srgbClr val="FF0000"/>
                        </a:solidFill>
                        <a:effectLst/>
                        <a:latin typeface="+mn-lt"/>
                      </a:endParaRPr>
                    </a:p>
                  </a:txBody>
                  <a:tcPr marL="9525" marR="9525" marT="9525" marB="0" anchor="ctr"/>
                </a:tc>
                <a:tc>
                  <a:txBody>
                    <a:bodyPr/>
                    <a:lstStyle/>
                    <a:p>
                      <a:pPr algn="ctr" fontAlgn="b"/>
                      <a:r>
                        <a:rPr lang="en-GB" sz="1400" u="none" strike="noStrike" dirty="0" smtClean="0">
                          <a:solidFill>
                            <a:srgbClr val="FF0000"/>
                          </a:solidFill>
                          <a:effectLst/>
                          <a:latin typeface="+mn-lt"/>
                        </a:rPr>
                        <a:t>24%</a:t>
                      </a:r>
                      <a:endParaRPr lang="en-GB" sz="1400" b="0" i="0" u="none" strike="noStrike" dirty="0">
                        <a:solidFill>
                          <a:srgbClr val="FF0000"/>
                        </a:solidFill>
                        <a:effectLst/>
                        <a:latin typeface="+mn-lt"/>
                      </a:endParaRPr>
                    </a:p>
                  </a:txBody>
                  <a:tcPr marL="9525" marR="9525" marT="9525" marB="0" anchor="ctr"/>
                </a:tc>
                <a:extLst>
                  <a:ext uri="{0D108BD9-81ED-4DB2-BD59-A6C34878D82A}">
                    <a16:rowId xmlns:a16="http://schemas.microsoft.com/office/drawing/2014/main" val="4198823345"/>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2313385294"/>
              </p:ext>
            </p:extLst>
          </p:nvPr>
        </p:nvGraphicFramePr>
        <p:xfrm>
          <a:off x="480373" y="3827407"/>
          <a:ext cx="6843140" cy="1346485"/>
        </p:xfrm>
        <a:graphic>
          <a:graphicData uri="http://schemas.openxmlformats.org/drawingml/2006/table">
            <a:tbl>
              <a:tblPr firstRow="1" bandRow="1">
                <a:tableStyleId>{3B4B98B0-60AC-42C2-AFA5-B58CD77FA1E5}</a:tableStyleId>
              </a:tblPr>
              <a:tblGrid>
                <a:gridCol w="6053547">
                  <a:extLst>
                    <a:ext uri="{9D8B030D-6E8A-4147-A177-3AD203B41FA5}">
                      <a16:colId xmlns:a16="http://schemas.microsoft.com/office/drawing/2014/main" val="4164307629"/>
                    </a:ext>
                  </a:extLst>
                </a:gridCol>
                <a:gridCol w="789593">
                  <a:extLst>
                    <a:ext uri="{9D8B030D-6E8A-4147-A177-3AD203B41FA5}">
                      <a16:colId xmlns:a16="http://schemas.microsoft.com/office/drawing/2014/main" val="4070529026"/>
                    </a:ext>
                  </a:extLst>
                </a:gridCol>
              </a:tblGrid>
              <a:tr h="264445">
                <a:tc>
                  <a:txBody>
                    <a:bodyPr/>
                    <a:lstStyle/>
                    <a:p>
                      <a:pPr algn="l" fontAlgn="b"/>
                      <a:r>
                        <a:rPr lang="en-US" sz="1400" b="1" i="1" u="none" strike="noStrike" dirty="0" smtClean="0">
                          <a:solidFill>
                            <a:srgbClr val="333333"/>
                          </a:solidFill>
                          <a:effectLst/>
                          <a:latin typeface="+mn-lt"/>
                        </a:rPr>
                        <a:t>How often do communicate on the progress of your intervention?</a:t>
                      </a:r>
                      <a:endParaRPr lang="en-US" sz="1400" b="1" i="1" u="none" strike="noStrike" dirty="0">
                        <a:solidFill>
                          <a:srgbClr val="333333"/>
                        </a:solidFill>
                        <a:effectLst/>
                        <a:latin typeface="+mn-lt"/>
                      </a:endParaRPr>
                    </a:p>
                  </a:txBody>
                  <a:tcPr marL="9525" marR="9525" marT="9525" marB="0" anchor="ctr"/>
                </a:tc>
                <a:tc>
                  <a:txBody>
                    <a:bodyPr/>
                    <a:lstStyle/>
                    <a:p>
                      <a:pPr algn="r" fontAlgn="b"/>
                      <a:endParaRPr lang="en-GB" sz="1400" b="0" i="0" u="none" strike="noStrike" dirty="0">
                        <a:solidFill>
                          <a:srgbClr val="333333"/>
                        </a:solidFill>
                        <a:effectLst/>
                        <a:latin typeface="+mn-lt"/>
                      </a:endParaRPr>
                    </a:p>
                  </a:txBody>
                  <a:tcPr marL="9525" marR="9525" marT="9525" marB="0" anchor="ctr"/>
                </a:tc>
                <a:extLst>
                  <a:ext uri="{0D108BD9-81ED-4DB2-BD59-A6C34878D82A}">
                    <a16:rowId xmlns:a16="http://schemas.microsoft.com/office/drawing/2014/main" val="2138119889"/>
                  </a:ext>
                </a:extLst>
              </a:tr>
              <a:tr h="190500">
                <a:tc>
                  <a:txBody>
                    <a:bodyPr/>
                    <a:lstStyle/>
                    <a:p>
                      <a:pPr algn="l" fontAlgn="b"/>
                      <a:r>
                        <a:rPr lang="en-US" sz="1400" u="none" strike="noStrike" dirty="0">
                          <a:effectLst/>
                          <a:latin typeface="+mn-lt"/>
                        </a:rPr>
                        <a:t>Only with the progress report</a:t>
                      </a:r>
                      <a:endParaRPr lang="en-US" sz="1400" b="0" i="0" u="none" strike="noStrike" dirty="0">
                        <a:solidFill>
                          <a:srgbClr val="333333"/>
                        </a:solidFill>
                        <a:effectLst/>
                        <a:latin typeface="+mn-lt"/>
                      </a:endParaRPr>
                    </a:p>
                  </a:txBody>
                  <a:tcPr marL="9525" marR="9525" marT="9525" marB="0" anchor="ctr"/>
                </a:tc>
                <a:tc>
                  <a:txBody>
                    <a:bodyPr/>
                    <a:lstStyle/>
                    <a:p>
                      <a:pPr algn="ctr" fontAlgn="b"/>
                      <a:r>
                        <a:rPr lang="en-GB" sz="1400" u="none" strike="noStrike" dirty="0" smtClean="0">
                          <a:effectLst/>
                          <a:latin typeface="+mn-lt"/>
                        </a:rPr>
                        <a:t>44%</a:t>
                      </a:r>
                      <a:endParaRPr lang="en-GB" sz="1400" b="0" i="0" u="none" strike="noStrike" dirty="0">
                        <a:solidFill>
                          <a:srgbClr val="333333"/>
                        </a:solidFill>
                        <a:effectLst/>
                        <a:latin typeface="+mn-lt"/>
                      </a:endParaRPr>
                    </a:p>
                  </a:txBody>
                  <a:tcPr marL="9525" marR="9525" marT="9525" marB="0" anchor="ctr"/>
                </a:tc>
                <a:extLst>
                  <a:ext uri="{0D108BD9-81ED-4DB2-BD59-A6C34878D82A}">
                    <a16:rowId xmlns:a16="http://schemas.microsoft.com/office/drawing/2014/main" val="3823524617"/>
                  </a:ext>
                </a:extLst>
              </a:tr>
              <a:tr h="190500">
                <a:tc>
                  <a:txBody>
                    <a:bodyPr/>
                    <a:lstStyle/>
                    <a:p>
                      <a:pPr algn="l" fontAlgn="b"/>
                      <a:r>
                        <a:rPr lang="en-US" sz="1400" u="none" strike="noStrike" dirty="0">
                          <a:effectLst/>
                          <a:latin typeface="+mn-lt"/>
                        </a:rPr>
                        <a:t>During a key event of the intervention (PSC, field mission, HQ mission, </a:t>
                      </a:r>
                      <a:r>
                        <a:rPr lang="en-US" sz="1400" u="none" strike="noStrike" dirty="0" err="1">
                          <a:effectLst/>
                          <a:latin typeface="+mn-lt"/>
                        </a:rPr>
                        <a:t>etc</a:t>
                      </a:r>
                      <a:r>
                        <a:rPr lang="en-US" sz="1400" u="none" strike="noStrike" dirty="0">
                          <a:effectLst/>
                          <a:latin typeface="+mn-lt"/>
                        </a:rPr>
                        <a:t>)</a:t>
                      </a:r>
                      <a:endParaRPr lang="en-US" sz="1400" b="0" i="0" u="none" strike="noStrike" dirty="0">
                        <a:solidFill>
                          <a:srgbClr val="333333"/>
                        </a:solidFill>
                        <a:effectLst/>
                        <a:latin typeface="+mn-lt"/>
                      </a:endParaRPr>
                    </a:p>
                  </a:txBody>
                  <a:tcPr marL="9525" marR="9525" marT="9525" marB="0" anchor="ctr"/>
                </a:tc>
                <a:tc>
                  <a:txBody>
                    <a:bodyPr/>
                    <a:lstStyle/>
                    <a:p>
                      <a:pPr algn="ctr" fontAlgn="b"/>
                      <a:r>
                        <a:rPr lang="en-GB" sz="1400" u="none" strike="noStrike" dirty="0" smtClean="0">
                          <a:effectLst/>
                          <a:latin typeface="+mn-lt"/>
                        </a:rPr>
                        <a:t>56%</a:t>
                      </a:r>
                      <a:endParaRPr lang="en-GB" sz="1400" b="0" i="0" u="none" strike="noStrike" dirty="0">
                        <a:solidFill>
                          <a:srgbClr val="333333"/>
                        </a:solidFill>
                        <a:effectLst/>
                        <a:latin typeface="+mn-lt"/>
                      </a:endParaRPr>
                    </a:p>
                  </a:txBody>
                  <a:tcPr marL="9525" marR="9525" marT="9525" marB="0" anchor="ctr"/>
                </a:tc>
                <a:extLst>
                  <a:ext uri="{0D108BD9-81ED-4DB2-BD59-A6C34878D82A}">
                    <a16:rowId xmlns:a16="http://schemas.microsoft.com/office/drawing/2014/main" val="2043790527"/>
                  </a:ext>
                </a:extLst>
              </a:tr>
              <a:tr h="190500">
                <a:tc>
                  <a:txBody>
                    <a:bodyPr/>
                    <a:lstStyle/>
                    <a:p>
                      <a:pPr algn="l" fontAlgn="b"/>
                      <a:r>
                        <a:rPr lang="en-US" sz="1400" u="none" strike="noStrike" dirty="0" smtClean="0">
                          <a:effectLst/>
                          <a:latin typeface="+mn-lt"/>
                        </a:rPr>
                        <a:t>On formal </a:t>
                      </a:r>
                      <a:r>
                        <a:rPr lang="en-US" sz="1400" u="none" strike="noStrike" dirty="0">
                          <a:effectLst/>
                          <a:latin typeface="+mn-lt"/>
                        </a:rPr>
                        <a:t>demand</a:t>
                      </a:r>
                      <a:endParaRPr lang="en-US" sz="1400" b="0" i="0" u="none" strike="noStrike" dirty="0">
                        <a:solidFill>
                          <a:srgbClr val="333333"/>
                        </a:solidFill>
                        <a:effectLst/>
                        <a:latin typeface="+mn-lt"/>
                      </a:endParaRPr>
                    </a:p>
                  </a:txBody>
                  <a:tcPr marL="9525" marR="9525" marT="9525" marB="0" anchor="ctr"/>
                </a:tc>
                <a:tc>
                  <a:txBody>
                    <a:bodyPr/>
                    <a:lstStyle/>
                    <a:p>
                      <a:pPr algn="ctr" fontAlgn="b"/>
                      <a:r>
                        <a:rPr lang="en-GB" sz="1400" u="none" strike="noStrike" dirty="0" smtClean="0">
                          <a:effectLst/>
                          <a:latin typeface="+mn-lt"/>
                        </a:rPr>
                        <a:t>40%</a:t>
                      </a:r>
                      <a:endParaRPr lang="en-GB" sz="1400" b="0" i="0" u="none" strike="noStrike" dirty="0">
                        <a:solidFill>
                          <a:srgbClr val="333333"/>
                        </a:solidFill>
                        <a:effectLst/>
                        <a:latin typeface="+mn-lt"/>
                      </a:endParaRPr>
                    </a:p>
                  </a:txBody>
                  <a:tcPr marL="9525" marR="9525" marT="9525" marB="0" anchor="ctr"/>
                </a:tc>
                <a:extLst>
                  <a:ext uri="{0D108BD9-81ED-4DB2-BD59-A6C34878D82A}">
                    <a16:rowId xmlns:a16="http://schemas.microsoft.com/office/drawing/2014/main" val="224343170"/>
                  </a:ext>
                </a:extLst>
              </a:tr>
              <a:tr h="190500">
                <a:tc>
                  <a:txBody>
                    <a:bodyPr/>
                    <a:lstStyle/>
                    <a:p>
                      <a:pPr algn="l" fontAlgn="b"/>
                      <a:r>
                        <a:rPr lang="en-US" sz="1400" u="none" strike="noStrike" dirty="0">
                          <a:effectLst/>
                          <a:latin typeface="+mn-lt"/>
                        </a:rPr>
                        <a:t>Very often, mostly informally (phone calls, emails, </a:t>
                      </a:r>
                      <a:r>
                        <a:rPr lang="en-US" sz="1400" u="none" strike="noStrike" dirty="0" err="1">
                          <a:effectLst/>
                          <a:latin typeface="+mn-lt"/>
                        </a:rPr>
                        <a:t>etc</a:t>
                      </a:r>
                      <a:r>
                        <a:rPr lang="en-US" sz="1400" u="none" strike="noStrike" dirty="0">
                          <a:effectLst/>
                          <a:latin typeface="+mn-lt"/>
                        </a:rPr>
                        <a:t>)</a:t>
                      </a:r>
                      <a:endParaRPr lang="en-US" sz="1400" b="0" i="0" u="none" strike="noStrike" dirty="0">
                        <a:solidFill>
                          <a:srgbClr val="333333"/>
                        </a:solidFill>
                        <a:effectLst/>
                        <a:latin typeface="+mn-lt"/>
                      </a:endParaRPr>
                    </a:p>
                  </a:txBody>
                  <a:tcPr marL="9525" marR="9525" marT="9525" marB="0" anchor="ctr"/>
                </a:tc>
                <a:tc>
                  <a:txBody>
                    <a:bodyPr/>
                    <a:lstStyle/>
                    <a:p>
                      <a:pPr algn="ctr" fontAlgn="b"/>
                      <a:r>
                        <a:rPr lang="en-GB" sz="1400" u="none" strike="noStrike" dirty="0" smtClean="0">
                          <a:effectLst/>
                          <a:latin typeface="+mn-lt"/>
                        </a:rPr>
                        <a:t>48%</a:t>
                      </a:r>
                      <a:endParaRPr lang="en-GB" sz="1400" b="0" i="0" u="none" strike="noStrike" dirty="0">
                        <a:solidFill>
                          <a:srgbClr val="333333"/>
                        </a:solidFill>
                        <a:effectLst/>
                        <a:latin typeface="+mn-lt"/>
                      </a:endParaRPr>
                    </a:p>
                  </a:txBody>
                  <a:tcPr marL="9525" marR="9525" marT="9525" marB="0" anchor="ctr"/>
                </a:tc>
                <a:extLst>
                  <a:ext uri="{0D108BD9-81ED-4DB2-BD59-A6C34878D82A}">
                    <a16:rowId xmlns:a16="http://schemas.microsoft.com/office/drawing/2014/main" val="97580576"/>
                  </a:ext>
                </a:extLst>
              </a:tr>
              <a:tr h="190500">
                <a:tc>
                  <a:txBody>
                    <a:bodyPr/>
                    <a:lstStyle/>
                    <a:p>
                      <a:pPr algn="l" fontAlgn="b"/>
                      <a:r>
                        <a:rPr lang="en-US" sz="900" b="0" i="1" u="none" strike="noStrike" dirty="0" smtClean="0">
                          <a:solidFill>
                            <a:srgbClr val="333333"/>
                          </a:solidFill>
                          <a:effectLst/>
                          <a:latin typeface="Arial" panose="020B0604020202020204" pitchFamily="34" charset="0"/>
                        </a:rPr>
                        <a:t>*multiple choice</a:t>
                      </a:r>
                      <a:endParaRPr lang="en-US" sz="900" b="0" i="1" u="none" strike="noStrike" dirty="0">
                        <a:solidFill>
                          <a:srgbClr val="333333"/>
                        </a:solidFill>
                        <a:effectLst/>
                        <a:latin typeface="Arial" panose="020B0604020202020204" pitchFamily="34" charset="0"/>
                      </a:endParaRPr>
                    </a:p>
                  </a:txBody>
                  <a:tcPr marL="9525" marR="9525" marT="9525" marB="0" anchor="ctr">
                    <a:noFill/>
                  </a:tcPr>
                </a:tc>
                <a:tc>
                  <a:txBody>
                    <a:bodyPr/>
                    <a:lstStyle/>
                    <a:p>
                      <a:pPr algn="ctr" fontAlgn="b"/>
                      <a:endParaRPr lang="en-GB" sz="1100" b="0" i="0" u="none" strike="noStrike" dirty="0">
                        <a:solidFill>
                          <a:srgbClr val="333333"/>
                        </a:solidFill>
                        <a:effectLst/>
                        <a:latin typeface="Arial" panose="020B0604020202020204" pitchFamily="34" charset="0"/>
                      </a:endParaRPr>
                    </a:p>
                  </a:txBody>
                  <a:tcPr marL="9525" marR="9525" marT="9525" marB="0" anchor="ctr">
                    <a:noFill/>
                  </a:tcPr>
                </a:tc>
                <a:extLst>
                  <a:ext uri="{0D108BD9-81ED-4DB2-BD59-A6C34878D82A}">
                    <a16:rowId xmlns:a16="http://schemas.microsoft.com/office/drawing/2014/main" val="566970951"/>
                  </a:ext>
                </a:extLst>
              </a:tr>
            </a:tbl>
          </a:graphicData>
        </a:graphic>
      </p:graphicFrame>
      <p:sp>
        <p:nvSpPr>
          <p:cNvPr id="13" name="Rectangle 12"/>
          <p:cNvSpPr/>
          <p:nvPr/>
        </p:nvSpPr>
        <p:spPr>
          <a:xfrm>
            <a:off x="8321040" y="3945688"/>
            <a:ext cx="3441469" cy="1246909"/>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GB" sz="1600" dirty="0" smtClean="0"/>
              <a:t>All these elements will help us to improve the </a:t>
            </a:r>
            <a:r>
              <a:rPr lang="en-GB" sz="1600" dirty="0" err="1" smtClean="0"/>
              <a:t>logframe</a:t>
            </a:r>
            <a:r>
              <a:rPr lang="en-GB" sz="1600" dirty="0" smtClean="0"/>
              <a:t> and the related processes: submission mechanisms, data presentation, etc.</a:t>
            </a:r>
            <a:endParaRPr lang="en-GB" sz="1600" dirty="0"/>
          </a:p>
        </p:txBody>
      </p:sp>
      <p:cxnSp>
        <p:nvCxnSpPr>
          <p:cNvPr id="15" name="Curved Connector 14"/>
          <p:cNvCxnSpPr>
            <a:stCxn id="13" idx="1"/>
            <a:endCxn id="9" idx="3"/>
          </p:cNvCxnSpPr>
          <p:nvPr/>
        </p:nvCxnSpPr>
        <p:spPr>
          <a:xfrm rot="10800000">
            <a:off x="7323514" y="4500649"/>
            <a:ext cx="997527" cy="68494"/>
          </a:xfrm>
          <a:prstGeom prst="curvedConnector3">
            <a:avLst/>
          </a:prstGeom>
          <a:ln w="19050">
            <a:tailEnd type="triangle"/>
          </a:ln>
        </p:spPr>
        <p:style>
          <a:lnRef idx="1">
            <a:schemeClr val="accent5"/>
          </a:lnRef>
          <a:fillRef idx="0">
            <a:schemeClr val="accent5"/>
          </a:fillRef>
          <a:effectRef idx="0">
            <a:schemeClr val="accent5"/>
          </a:effectRef>
          <a:fontRef idx="minor">
            <a:schemeClr val="tx1"/>
          </a:fontRef>
        </p:style>
      </p:cxnSp>
      <p:cxnSp>
        <p:nvCxnSpPr>
          <p:cNvPr id="16" name="Curved Connector 15"/>
          <p:cNvCxnSpPr>
            <a:stCxn id="13" idx="1"/>
          </p:cNvCxnSpPr>
          <p:nvPr/>
        </p:nvCxnSpPr>
        <p:spPr>
          <a:xfrm rot="10800000" flipV="1">
            <a:off x="5983860" y="4569142"/>
            <a:ext cx="2337180" cy="951027"/>
          </a:xfrm>
          <a:prstGeom prst="curvedConnector3">
            <a:avLst>
              <a:gd name="adj1" fmla="val 50000"/>
            </a:avLst>
          </a:prstGeom>
          <a:ln w="19050">
            <a:tailEnd type="triangle"/>
          </a:ln>
        </p:spPr>
        <p:style>
          <a:lnRef idx="1">
            <a:schemeClr val="accent5"/>
          </a:lnRef>
          <a:fillRef idx="0">
            <a:schemeClr val="accent5"/>
          </a:fillRef>
          <a:effectRef idx="0">
            <a:schemeClr val="accent5"/>
          </a:effectRef>
          <a:fontRef idx="minor">
            <a:schemeClr val="tx1"/>
          </a:fontRef>
        </p:style>
      </p:cxnSp>
      <p:cxnSp>
        <p:nvCxnSpPr>
          <p:cNvPr id="27" name="Curved Connector 26"/>
          <p:cNvCxnSpPr>
            <a:stCxn id="13" idx="1"/>
            <a:endCxn id="8" idx="0"/>
          </p:cNvCxnSpPr>
          <p:nvPr/>
        </p:nvCxnSpPr>
        <p:spPr>
          <a:xfrm rot="10800000" flipV="1">
            <a:off x="7904308" y="4569142"/>
            <a:ext cx="416733" cy="990513"/>
          </a:xfrm>
          <a:prstGeom prst="curvedConnector2">
            <a:avLst/>
          </a:prstGeom>
          <a:ln w="19050">
            <a:tailEnd type="triangle"/>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34755418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614791" y="165367"/>
            <a:ext cx="8686800" cy="523220"/>
          </a:xfrm>
          <a:prstGeom prst="rect">
            <a:avLst/>
          </a:prstGeom>
          <a:noFill/>
        </p:spPr>
        <p:txBody>
          <a:bodyPr wrap="square" rtlCol="0">
            <a:spAutoFit/>
          </a:bodyPr>
          <a:lstStyle/>
          <a:p>
            <a:r>
              <a:rPr lang="fr-BE" sz="2800" b="1" dirty="0" smtClean="0">
                <a:solidFill>
                  <a:srgbClr val="103766"/>
                </a:solidFill>
              </a:rPr>
              <a:t>Feedback: </a:t>
            </a:r>
            <a:r>
              <a:rPr lang="fr-BE" sz="2800" b="1" dirty="0" err="1" smtClean="0">
                <a:solidFill>
                  <a:srgbClr val="103766"/>
                </a:solidFill>
              </a:rPr>
              <a:t>elements</a:t>
            </a:r>
            <a:r>
              <a:rPr lang="fr-BE" sz="2800" b="1" dirty="0" smtClean="0">
                <a:solidFill>
                  <a:srgbClr val="103766"/>
                </a:solidFill>
              </a:rPr>
              <a:t> </a:t>
            </a:r>
            <a:r>
              <a:rPr lang="fr-BE" sz="2800" b="1" dirty="0" err="1" smtClean="0">
                <a:solidFill>
                  <a:srgbClr val="103766"/>
                </a:solidFill>
              </a:rPr>
              <a:t>from</a:t>
            </a:r>
            <a:r>
              <a:rPr lang="fr-BE" sz="2800" b="1" dirty="0" smtClean="0">
                <a:solidFill>
                  <a:srgbClr val="103766"/>
                </a:solidFill>
              </a:rPr>
              <a:t> </a:t>
            </a:r>
            <a:r>
              <a:rPr lang="fr-BE" sz="2800" b="1" dirty="0" err="1" smtClean="0">
                <a:solidFill>
                  <a:srgbClr val="103766"/>
                </a:solidFill>
              </a:rPr>
              <a:t>IPs</a:t>
            </a:r>
            <a:endParaRPr lang="fr-BE" sz="2800" b="1" dirty="0">
              <a:solidFill>
                <a:srgbClr val="103766"/>
              </a:solidFill>
            </a:endParaRPr>
          </a:p>
        </p:txBody>
      </p:sp>
      <p:sp>
        <p:nvSpPr>
          <p:cNvPr id="2" name="Slide Number Placeholder 1"/>
          <p:cNvSpPr>
            <a:spLocks noGrp="1"/>
          </p:cNvSpPr>
          <p:nvPr>
            <p:ph type="sldNum" sz="quarter" idx="12"/>
          </p:nvPr>
        </p:nvSpPr>
        <p:spPr/>
        <p:txBody>
          <a:bodyPr/>
          <a:lstStyle/>
          <a:p>
            <a:fld id="{10691666-A3C8-4B8C-905D-A09820ECD427}" type="slidenum">
              <a:rPr lang="en-US" smtClean="0"/>
              <a:t>16</a:t>
            </a:fld>
            <a:endParaRPr lang="en-US"/>
          </a:p>
        </p:txBody>
      </p:sp>
      <p:graphicFrame>
        <p:nvGraphicFramePr>
          <p:cNvPr id="3" name="Table 2"/>
          <p:cNvGraphicFramePr>
            <a:graphicFrameLocks noGrp="1"/>
          </p:cNvGraphicFramePr>
          <p:nvPr>
            <p:extLst>
              <p:ext uri="{D42A27DB-BD31-4B8C-83A1-F6EECF244321}">
                <p14:modId xmlns:p14="http://schemas.microsoft.com/office/powerpoint/2010/main" val="3721975466"/>
              </p:ext>
            </p:extLst>
          </p:nvPr>
        </p:nvGraphicFramePr>
        <p:xfrm>
          <a:off x="480371" y="1442182"/>
          <a:ext cx="6485693" cy="1104900"/>
        </p:xfrm>
        <a:graphic>
          <a:graphicData uri="http://schemas.openxmlformats.org/drawingml/2006/table">
            <a:tbl>
              <a:tblPr firstRow="1" bandRow="1">
                <a:tableStyleId>{3B4B98B0-60AC-42C2-AFA5-B58CD77FA1E5}</a:tableStyleId>
              </a:tblPr>
              <a:tblGrid>
                <a:gridCol w="5294043">
                  <a:extLst>
                    <a:ext uri="{9D8B030D-6E8A-4147-A177-3AD203B41FA5}">
                      <a16:colId xmlns:a16="http://schemas.microsoft.com/office/drawing/2014/main" val="760753813"/>
                    </a:ext>
                  </a:extLst>
                </a:gridCol>
                <a:gridCol w="1191650">
                  <a:extLst>
                    <a:ext uri="{9D8B030D-6E8A-4147-A177-3AD203B41FA5}">
                      <a16:colId xmlns:a16="http://schemas.microsoft.com/office/drawing/2014/main" val="2893422536"/>
                    </a:ext>
                  </a:extLst>
                </a:gridCol>
              </a:tblGrid>
              <a:tr h="256559">
                <a:tc gridSpan="2">
                  <a:txBody>
                    <a:bodyPr/>
                    <a:lstStyle/>
                    <a:p>
                      <a:pPr algn="l" fontAlgn="b"/>
                      <a:r>
                        <a:rPr lang="en-US" sz="1400" b="1" i="1" u="none" strike="noStrike" dirty="0" smtClean="0">
                          <a:solidFill>
                            <a:srgbClr val="333333"/>
                          </a:solidFill>
                          <a:effectLst/>
                          <a:latin typeface="+mn-lt"/>
                        </a:rPr>
                        <a:t>Who in your organization is in charge of reporting (including current values) on the </a:t>
                      </a:r>
                      <a:r>
                        <a:rPr lang="en-US" sz="1400" b="1" i="1" u="none" strike="noStrike" dirty="0" err="1" smtClean="0">
                          <a:solidFill>
                            <a:srgbClr val="333333"/>
                          </a:solidFill>
                          <a:effectLst/>
                          <a:latin typeface="+mn-lt"/>
                        </a:rPr>
                        <a:t>logframe</a:t>
                      </a:r>
                      <a:r>
                        <a:rPr lang="en-US" sz="1400" b="1" i="1" u="none" strike="noStrike" dirty="0" smtClean="0">
                          <a:solidFill>
                            <a:srgbClr val="333333"/>
                          </a:solidFill>
                          <a:effectLst/>
                          <a:latin typeface="+mn-lt"/>
                        </a:rPr>
                        <a:t>?</a:t>
                      </a:r>
                      <a:endParaRPr lang="en-GB" sz="1400" b="1" i="1" u="none" strike="noStrike" dirty="0">
                        <a:solidFill>
                          <a:srgbClr val="333333"/>
                        </a:solidFill>
                        <a:effectLst/>
                        <a:latin typeface="+mn-lt"/>
                      </a:endParaRPr>
                    </a:p>
                  </a:txBody>
                  <a:tcPr marL="9525" marR="9525" marT="9525" marB="0" anchor="ctr"/>
                </a:tc>
                <a:tc hMerge="1">
                  <a:txBody>
                    <a:bodyPr/>
                    <a:lstStyle/>
                    <a:p>
                      <a:pPr algn="r" fontAlgn="b"/>
                      <a:endParaRPr lang="en-GB" sz="1100" b="0" i="0" u="none" strike="noStrike" dirty="0">
                        <a:solidFill>
                          <a:srgbClr val="333333"/>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3638596858"/>
                  </a:ext>
                </a:extLst>
              </a:tr>
              <a:tr h="190500">
                <a:tc>
                  <a:txBody>
                    <a:bodyPr/>
                    <a:lstStyle/>
                    <a:p>
                      <a:pPr marL="0" algn="l" defTabSz="914400" rtl="0" eaLnBrk="1" fontAlgn="b" latinLnBrk="0" hangingPunct="1"/>
                      <a:r>
                        <a:rPr lang="en-US" sz="1400" u="none" strike="noStrike" kern="1200" dirty="0">
                          <a:solidFill>
                            <a:schemeClr val="tx1"/>
                          </a:solidFill>
                          <a:effectLst/>
                          <a:latin typeface="+mn-lt"/>
                          <a:ea typeface="+mn-ea"/>
                          <a:cs typeface="+mn-cs"/>
                        </a:rPr>
                        <a:t>The team leader and/or the experts in the field</a:t>
                      </a:r>
                    </a:p>
                  </a:txBody>
                  <a:tcPr marL="9525" marR="9525" marT="9525" marB="0" anchor="b"/>
                </a:tc>
                <a:tc>
                  <a:txBody>
                    <a:bodyPr/>
                    <a:lstStyle/>
                    <a:p>
                      <a:pPr marL="0" algn="ctr" defTabSz="914400" rtl="0" eaLnBrk="1" fontAlgn="b" latinLnBrk="0" hangingPunct="1"/>
                      <a:r>
                        <a:rPr lang="it-IT" sz="1400" u="none" strike="noStrike" kern="1200" dirty="0" smtClean="0">
                          <a:solidFill>
                            <a:schemeClr val="tx1"/>
                          </a:solidFill>
                          <a:effectLst/>
                          <a:latin typeface="+mn-lt"/>
                          <a:ea typeface="+mn-ea"/>
                          <a:cs typeface="+mn-cs"/>
                        </a:rPr>
                        <a:t>69%</a:t>
                      </a:r>
                      <a:endParaRPr lang="en-GB" sz="1400" u="none" strike="noStrike" kern="1200" dirty="0">
                        <a:solidFill>
                          <a:schemeClr val="tx1"/>
                        </a:solidFill>
                        <a:effectLst/>
                        <a:latin typeface="+mn-lt"/>
                        <a:ea typeface="+mn-ea"/>
                        <a:cs typeface="+mn-cs"/>
                      </a:endParaRPr>
                    </a:p>
                  </a:txBody>
                  <a:tcPr marL="9525" marR="9525" marT="9525" marB="0" anchor="b"/>
                </a:tc>
                <a:extLst>
                  <a:ext uri="{0D108BD9-81ED-4DB2-BD59-A6C34878D82A}">
                    <a16:rowId xmlns:a16="http://schemas.microsoft.com/office/drawing/2014/main" val="3366251391"/>
                  </a:ext>
                </a:extLst>
              </a:tr>
              <a:tr h="190500">
                <a:tc>
                  <a:txBody>
                    <a:bodyPr/>
                    <a:lstStyle/>
                    <a:p>
                      <a:pPr marL="0" algn="l" defTabSz="914400" rtl="0" eaLnBrk="1" fontAlgn="b" latinLnBrk="0" hangingPunct="1"/>
                      <a:r>
                        <a:rPr lang="en-US" sz="1400" u="none" strike="noStrike" kern="1200">
                          <a:solidFill>
                            <a:schemeClr val="tx1"/>
                          </a:solidFill>
                          <a:effectLst/>
                          <a:latin typeface="+mn-lt"/>
                          <a:ea typeface="+mn-ea"/>
                          <a:cs typeface="+mn-cs"/>
                        </a:rPr>
                        <a:t>The backstopping team of the consulting company / NGO central office</a:t>
                      </a:r>
                    </a:p>
                  </a:txBody>
                  <a:tcPr marL="9525" marR="9525" marT="9525" marB="0" anchor="b"/>
                </a:tc>
                <a:tc>
                  <a:txBody>
                    <a:bodyPr/>
                    <a:lstStyle/>
                    <a:p>
                      <a:pPr marL="0" algn="ctr" defTabSz="914400" rtl="0" eaLnBrk="1" fontAlgn="b" latinLnBrk="0" hangingPunct="1"/>
                      <a:r>
                        <a:rPr lang="it-IT" sz="1400" u="none" strike="noStrike" kern="1200" dirty="0" smtClean="0">
                          <a:solidFill>
                            <a:schemeClr val="tx1"/>
                          </a:solidFill>
                          <a:effectLst/>
                          <a:latin typeface="+mn-lt"/>
                          <a:ea typeface="+mn-ea"/>
                          <a:cs typeface="+mn-cs"/>
                        </a:rPr>
                        <a:t>12%</a:t>
                      </a:r>
                      <a:endParaRPr lang="en-GB" sz="1400" u="none" strike="noStrike" kern="1200" dirty="0">
                        <a:solidFill>
                          <a:schemeClr val="tx1"/>
                        </a:solidFill>
                        <a:effectLst/>
                        <a:latin typeface="+mn-lt"/>
                        <a:ea typeface="+mn-ea"/>
                        <a:cs typeface="+mn-cs"/>
                      </a:endParaRPr>
                    </a:p>
                  </a:txBody>
                  <a:tcPr marL="9525" marR="9525" marT="9525" marB="0" anchor="b"/>
                </a:tc>
                <a:extLst>
                  <a:ext uri="{0D108BD9-81ED-4DB2-BD59-A6C34878D82A}">
                    <a16:rowId xmlns:a16="http://schemas.microsoft.com/office/drawing/2014/main" val="3611000264"/>
                  </a:ext>
                </a:extLst>
              </a:tr>
              <a:tr h="190500">
                <a:tc>
                  <a:txBody>
                    <a:bodyPr/>
                    <a:lstStyle/>
                    <a:p>
                      <a:pPr marL="0" algn="l" defTabSz="914400" rtl="0" eaLnBrk="1" fontAlgn="b" latinLnBrk="0" hangingPunct="1"/>
                      <a:r>
                        <a:rPr lang="en-GB" sz="1400" u="none" strike="noStrike" kern="1200" dirty="0" smtClean="0">
                          <a:solidFill>
                            <a:schemeClr val="tx1"/>
                          </a:solidFill>
                          <a:effectLst/>
                          <a:latin typeface="+mn-lt"/>
                          <a:ea typeface="+mn-ea"/>
                          <a:cs typeface="+mn-cs"/>
                        </a:rPr>
                        <a:t>Other</a:t>
                      </a:r>
                      <a:endParaRPr lang="en-GB" sz="1400" u="none" strike="noStrike" kern="1200" dirty="0">
                        <a:solidFill>
                          <a:schemeClr val="tx1"/>
                        </a:solidFill>
                        <a:effectLst/>
                        <a:latin typeface="+mn-lt"/>
                        <a:ea typeface="+mn-ea"/>
                        <a:cs typeface="+mn-cs"/>
                      </a:endParaRPr>
                    </a:p>
                  </a:txBody>
                  <a:tcPr marL="9525" marR="9525" marT="9525" marB="0" anchor="b"/>
                </a:tc>
                <a:tc>
                  <a:txBody>
                    <a:bodyPr/>
                    <a:lstStyle/>
                    <a:p>
                      <a:pPr marL="0" algn="ctr" defTabSz="914400" rtl="0" eaLnBrk="1" fontAlgn="b" latinLnBrk="0" hangingPunct="1"/>
                      <a:r>
                        <a:rPr lang="it-IT" sz="1400" u="none" strike="noStrike" kern="1200" dirty="0" smtClean="0">
                          <a:solidFill>
                            <a:schemeClr val="tx1"/>
                          </a:solidFill>
                          <a:effectLst/>
                          <a:latin typeface="+mn-lt"/>
                          <a:ea typeface="+mn-ea"/>
                          <a:cs typeface="+mn-cs"/>
                        </a:rPr>
                        <a:t>19%</a:t>
                      </a:r>
                      <a:endParaRPr lang="en-GB" sz="1400" u="none" strike="noStrike" kern="1200" dirty="0">
                        <a:solidFill>
                          <a:schemeClr val="tx1"/>
                        </a:solidFill>
                        <a:effectLst/>
                        <a:latin typeface="+mn-lt"/>
                        <a:ea typeface="+mn-ea"/>
                        <a:cs typeface="+mn-cs"/>
                      </a:endParaRPr>
                    </a:p>
                  </a:txBody>
                  <a:tcPr marL="9525" marR="9525" marT="9525" marB="0" anchor="b"/>
                </a:tc>
                <a:extLst>
                  <a:ext uri="{0D108BD9-81ED-4DB2-BD59-A6C34878D82A}">
                    <a16:rowId xmlns:a16="http://schemas.microsoft.com/office/drawing/2014/main" val="3499112027"/>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1614255760"/>
              </p:ext>
            </p:extLst>
          </p:nvPr>
        </p:nvGraphicFramePr>
        <p:xfrm>
          <a:off x="614302" y="4599233"/>
          <a:ext cx="4062535" cy="925214"/>
        </p:xfrm>
        <a:graphic>
          <a:graphicData uri="http://schemas.openxmlformats.org/drawingml/2006/table">
            <a:tbl>
              <a:tblPr firstRow="1" bandRow="1">
                <a:tableStyleId>{3B4B98B0-60AC-42C2-AFA5-B58CD77FA1E5}</a:tableStyleId>
              </a:tblPr>
              <a:tblGrid>
                <a:gridCol w="3316104">
                  <a:extLst>
                    <a:ext uri="{9D8B030D-6E8A-4147-A177-3AD203B41FA5}">
                      <a16:colId xmlns:a16="http://schemas.microsoft.com/office/drawing/2014/main" val="760753813"/>
                    </a:ext>
                  </a:extLst>
                </a:gridCol>
                <a:gridCol w="746431">
                  <a:extLst>
                    <a:ext uri="{9D8B030D-6E8A-4147-A177-3AD203B41FA5}">
                      <a16:colId xmlns:a16="http://schemas.microsoft.com/office/drawing/2014/main" val="2893422536"/>
                    </a:ext>
                  </a:extLst>
                </a:gridCol>
              </a:tblGrid>
              <a:tr h="256559">
                <a:tc gridSpan="2">
                  <a:txBody>
                    <a:bodyPr/>
                    <a:lstStyle/>
                    <a:p>
                      <a:pPr algn="l" fontAlgn="b"/>
                      <a:r>
                        <a:rPr lang="en-US" sz="1400" b="1" i="1" u="none" strike="noStrike" dirty="0" smtClean="0">
                          <a:solidFill>
                            <a:srgbClr val="333333"/>
                          </a:solidFill>
                          <a:effectLst/>
                          <a:latin typeface="+mn-lt"/>
                        </a:rPr>
                        <a:t>Do you include the </a:t>
                      </a:r>
                      <a:r>
                        <a:rPr lang="en-US" sz="1400" b="1" i="1" u="none" strike="noStrike" dirty="0" err="1" smtClean="0">
                          <a:solidFill>
                            <a:srgbClr val="333333"/>
                          </a:solidFill>
                          <a:effectLst/>
                          <a:latin typeface="+mn-lt"/>
                        </a:rPr>
                        <a:t>logframe</a:t>
                      </a:r>
                      <a:r>
                        <a:rPr lang="en-US" sz="1400" b="1" i="1" u="none" strike="noStrike" dirty="0" smtClean="0">
                          <a:solidFill>
                            <a:srgbClr val="333333"/>
                          </a:solidFill>
                          <a:effectLst/>
                          <a:latin typeface="+mn-lt"/>
                        </a:rPr>
                        <a:t> in your progress report?</a:t>
                      </a:r>
                      <a:endParaRPr lang="en-GB" sz="1400" b="1" i="1" u="none" strike="noStrike" dirty="0">
                        <a:solidFill>
                          <a:srgbClr val="333333"/>
                        </a:solidFill>
                        <a:effectLst/>
                        <a:latin typeface="+mn-lt"/>
                      </a:endParaRPr>
                    </a:p>
                  </a:txBody>
                  <a:tcPr marL="9525" marR="9525" marT="9525" marB="0" anchor="ctr"/>
                </a:tc>
                <a:tc hMerge="1">
                  <a:txBody>
                    <a:bodyPr/>
                    <a:lstStyle/>
                    <a:p>
                      <a:pPr algn="r" fontAlgn="b"/>
                      <a:endParaRPr lang="en-GB" sz="1100" b="0" i="0" u="none" strike="noStrike" dirty="0">
                        <a:solidFill>
                          <a:srgbClr val="333333"/>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3638596858"/>
                  </a:ext>
                </a:extLst>
              </a:tr>
              <a:tr h="190500">
                <a:tc>
                  <a:txBody>
                    <a:bodyPr/>
                    <a:lstStyle/>
                    <a:p>
                      <a:pPr marL="0" algn="l" defTabSz="914400" rtl="0" eaLnBrk="1" fontAlgn="b" latinLnBrk="0" hangingPunct="1"/>
                      <a:r>
                        <a:rPr lang="en-US" sz="1400" u="none" strike="noStrike" kern="1200" dirty="0" smtClean="0">
                          <a:solidFill>
                            <a:schemeClr val="tx1"/>
                          </a:solidFill>
                          <a:effectLst/>
                          <a:latin typeface="+mn-lt"/>
                          <a:ea typeface="+mn-ea"/>
                          <a:cs typeface="+mn-cs"/>
                        </a:rPr>
                        <a:t>Yes</a:t>
                      </a:r>
                      <a:endParaRPr lang="en-US" sz="1400" u="none" strike="noStrike" kern="1200" dirty="0">
                        <a:solidFill>
                          <a:schemeClr val="tx1"/>
                        </a:solidFill>
                        <a:effectLst/>
                        <a:latin typeface="+mn-lt"/>
                        <a:ea typeface="+mn-ea"/>
                        <a:cs typeface="+mn-cs"/>
                      </a:endParaRPr>
                    </a:p>
                  </a:txBody>
                  <a:tcPr marL="9525" marR="9525" marT="9525" marB="0" anchor="b"/>
                </a:tc>
                <a:tc>
                  <a:txBody>
                    <a:bodyPr/>
                    <a:lstStyle/>
                    <a:p>
                      <a:pPr marL="0" algn="ctr" defTabSz="914400" rtl="0" eaLnBrk="1" fontAlgn="b" latinLnBrk="0" hangingPunct="1"/>
                      <a:r>
                        <a:rPr lang="it-IT" sz="1400" u="none" strike="noStrike" kern="1200" dirty="0" smtClean="0">
                          <a:solidFill>
                            <a:schemeClr val="tx1"/>
                          </a:solidFill>
                          <a:effectLst/>
                          <a:latin typeface="+mn-lt"/>
                          <a:ea typeface="+mn-ea"/>
                          <a:cs typeface="+mn-cs"/>
                        </a:rPr>
                        <a:t>64%</a:t>
                      </a:r>
                      <a:endParaRPr lang="en-GB" sz="1400" u="none" strike="noStrike" kern="1200" dirty="0">
                        <a:solidFill>
                          <a:schemeClr val="tx1"/>
                        </a:solidFill>
                        <a:effectLst/>
                        <a:latin typeface="+mn-lt"/>
                        <a:ea typeface="+mn-ea"/>
                        <a:cs typeface="+mn-cs"/>
                      </a:endParaRPr>
                    </a:p>
                  </a:txBody>
                  <a:tcPr marL="9525" marR="9525" marT="9525" marB="0" anchor="b"/>
                </a:tc>
                <a:extLst>
                  <a:ext uri="{0D108BD9-81ED-4DB2-BD59-A6C34878D82A}">
                    <a16:rowId xmlns:a16="http://schemas.microsoft.com/office/drawing/2014/main" val="3366251391"/>
                  </a:ext>
                </a:extLst>
              </a:tr>
              <a:tr h="190500">
                <a:tc>
                  <a:txBody>
                    <a:bodyPr/>
                    <a:lstStyle/>
                    <a:p>
                      <a:pPr marL="0" algn="l" defTabSz="914400" rtl="0" eaLnBrk="1" fontAlgn="b" latinLnBrk="0" hangingPunct="1"/>
                      <a:r>
                        <a:rPr lang="en-US" sz="1400" u="none" strike="noStrike" kern="1200" dirty="0" smtClean="0">
                          <a:solidFill>
                            <a:schemeClr val="tx1"/>
                          </a:solidFill>
                          <a:effectLst/>
                          <a:latin typeface="+mn-lt"/>
                          <a:ea typeface="+mn-ea"/>
                          <a:cs typeface="+mn-cs"/>
                        </a:rPr>
                        <a:t>No</a:t>
                      </a:r>
                      <a:endParaRPr lang="en-US" sz="1400" u="none" strike="noStrike" kern="1200" dirty="0">
                        <a:solidFill>
                          <a:schemeClr val="tx1"/>
                        </a:solidFill>
                        <a:effectLst/>
                        <a:latin typeface="+mn-lt"/>
                        <a:ea typeface="+mn-ea"/>
                        <a:cs typeface="+mn-cs"/>
                      </a:endParaRPr>
                    </a:p>
                  </a:txBody>
                  <a:tcPr marL="9525" marR="9525" marT="9525" marB="0" anchor="b"/>
                </a:tc>
                <a:tc>
                  <a:txBody>
                    <a:bodyPr/>
                    <a:lstStyle/>
                    <a:p>
                      <a:pPr marL="0" algn="ctr" defTabSz="914400" rtl="0" eaLnBrk="1" fontAlgn="b" latinLnBrk="0" hangingPunct="1"/>
                      <a:r>
                        <a:rPr lang="it-IT" sz="1400" u="none" strike="noStrike" kern="1200" dirty="0" smtClean="0">
                          <a:solidFill>
                            <a:schemeClr val="tx1"/>
                          </a:solidFill>
                          <a:effectLst/>
                          <a:latin typeface="+mn-lt"/>
                          <a:ea typeface="+mn-ea"/>
                          <a:cs typeface="+mn-cs"/>
                        </a:rPr>
                        <a:t>24%</a:t>
                      </a:r>
                      <a:endParaRPr lang="en-GB" sz="1400" u="none" strike="noStrike" kern="1200" dirty="0">
                        <a:solidFill>
                          <a:schemeClr val="tx1"/>
                        </a:solidFill>
                        <a:effectLst/>
                        <a:latin typeface="+mn-lt"/>
                        <a:ea typeface="+mn-ea"/>
                        <a:cs typeface="+mn-cs"/>
                      </a:endParaRPr>
                    </a:p>
                  </a:txBody>
                  <a:tcPr marL="9525" marR="9525" marT="9525" marB="0" anchor="b"/>
                </a:tc>
                <a:extLst>
                  <a:ext uri="{0D108BD9-81ED-4DB2-BD59-A6C34878D82A}">
                    <a16:rowId xmlns:a16="http://schemas.microsoft.com/office/drawing/2014/main" val="3611000264"/>
                  </a:ext>
                </a:extLst>
              </a:tr>
              <a:tr h="190500">
                <a:tc>
                  <a:txBody>
                    <a:bodyPr/>
                    <a:lstStyle/>
                    <a:p>
                      <a:pPr marL="0" algn="l" defTabSz="914400" rtl="0" eaLnBrk="1" fontAlgn="b" latinLnBrk="0" hangingPunct="1"/>
                      <a:r>
                        <a:rPr lang="en-GB" sz="1400" u="none" strike="noStrike" kern="1200" dirty="0" smtClean="0">
                          <a:solidFill>
                            <a:schemeClr val="tx1"/>
                          </a:solidFill>
                          <a:effectLst/>
                          <a:latin typeface="+mn-lt"/>
                          <a:ea typeface="+mn-ea"/>
                          <a:cs typeface="+mn-cs"/>
                        </a:rPr>
                        <a:t>Other</a:t>
                      </a:r>
                      <a:endParaRPr lang="en-GB" sz="1400" u="none" strike="noStrike" kern="1200" dirty="0">
                        <a:solidFill>
                          <a:schemeClr val="tx1"/>
                        </a:solidFill>
                        <a:effectLst/>
                        <a:latin typeface="+mn-lt"/>
                        <a:ea typeface="+mn-ea"/>
                        <a:cs typeface="+mn-cs"/>
                      </a:endParaRPr>
                    </a:p>
                  </a:txBody>
                  <a:tcPr marL="9525" marR="9525" marT="9525" marB="0" anchor="b"/>
                </a:tc>
                <a:tc>
                  <a:txBody>
                    <a:bodyPr/>
                    <a:lstStyle/>
                    <a:p>
                      <a:pPr marL="0" algn="ctr" defTabSz="914400" rtl="0" eaLnBrk="1" fontAlgn="b" latinLnBrk="0" hangingPunct="1"/>
                      <a:r>
                        <a:rPr lang="it-IT" sz="1400" u="none" strike="noStrike" kern="1200" dirty="0" smtClean="0">
                          <a:solidFill>
                            <a:schemeClr val="tx1"/>
                          </a:solidFill>
                          <a:effectLst/>
                          <a:latin typeface="+mn-lt"/>
                          <a:ea typeface="+mn-ea"/>
                          <a:cs typeface="+mn-cs"/>
                        </a:rPr>
                        <a:t>12%</a:t>
                      </a:r>
                      <a:endParaRPr lang="en-GB" sz="1400" u="none" strike="noStrike" kern="1200" dirty="0">
                        <a:solidFill>
                          <a:schemeClr val="tx1"/>
                        </a:solidFill>
                        <a:effectLst/>
                        <a:latin typeface="+mn-lt"/>
                        <a:ea typeface="+mn-ea"/>
                        <a:cs typeface="+mn-cs"/>
                      </a:endParaRPr>
                    </a:p>
                  </a:txBody>
                  <a:tcPr marL="9525" marR="9525" marT="9525" marB="0" anchor="b"/>
                </a:tc>
                <a:extLst>
                  <a:ext uri="{0D108BD9-81ED-4DB2-BD59-A6C34878D82A}">
                    <a16:rowId xmlns:a16="http://schemas.microsoft.com/office/drawing/2014/main" val="3499112027"/>
                  </a:ext>
                </a:extLst>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2431937602"/>
              </p:ext>
            </p:extLst>
          </p:nvPr>
        </p:nvGraphicFramePr>
        <p:xfrm>
          <a:off x="1144003" y="5709545"/>
          <a:ext cx="3532834" cy="925214"/>
        </p:xfrm>
        <a:graphic>
          <a:graphicData uri="http://schemas.openxmlformats.org/drawingml/2006/table">
            <a:tbl>
              <a:tblPr firstRow="1" bandRow="1">
                <a:tableStyleId>{3B4B98B0-60AC-42C2-AFA5-B58CD77FA1E5}</a:tableStyleId>
              </a:tblPr>
              <a:tblGrid>
                <a:gridCol w="2883728">
                  <a:extLst>
                    <a:ext uri="{9D8B030D-6E8A-4147-A177-3AD203B41FA5}">
                      <a16:colId xmlns:a16="http://schemas.microsoft.com/office/drawing/2014/main" val="760753813"/>
                    </a:ext>
                  </a:extLst>
                </a:gridCol>
                <a:gridCol w="649106">
                  <a:extLst>
                    <a:ext uri="{9D8B030D-6E8A-4147-A177-3AD203B41FA5}">
                      <a16:colId xmlns:a16="http://schemas.microsoft.com/office/drawing/2014/main" val="2893422536"/>
                    </a:ext>
                  </a:extLst>
                </a:gridCol>
              </a:tblGrid>
              <a:tr h="256559">
                <a:tc gridSpan="2">
                  <a:txBody>
                    <a:bodyPr/>
                    <a:lstStyle/>
                    <a:p>
                      <a:pPr algn="l" fontAlgn="b"/>
                      <a:r>
                        <a:rPr lang="en-US" sz="1400" b="1" i="1" u="none" strike="noStrike" dirty="0" smtClean="0">
                          <a:solidFill>
                            <a:srgbClr val="333333"/>
                          </a:solidFill>
                          <a:effectLst/>
                          <a:latin typeface="+mn-lt"/>
                        </a:rPr>
                        <a:t>How do you plan and</a:t>
                      </a:r>
                      <a:r>
                        <a:rPr lang="en-US" sz="1400" b="1" i="1" u="none" strike="noStrike" baseline="0" dirty="0" smtClean="0">
                          <a:solidFill>
                            <a:srgbClr val="333333"/>
                          </a:solidFill>
                          <a:effectLst/>
                          <a:latin typeface="+mn-lt"/>
                        </a:rPr>
                        <a:t> monitor your activities?</a:t>
                      </a:r>
                      <a:endParaRPr lang="en-GB" sz="1400" b="1" i="1" u="none" strike="noStrike" dirty="0">
                        <a:solidFill>
                          <a:srgbClr val="333333"/>
                        </a:solidFill>
                        <a:effectLst/>
                        <a:latin typeface="+mn-lt"/>
                      </a:endParaRPr>
                    </a:p>
                  </a:txBody>
                  <a:tcPr marL="9525" marR="9525" marT="9525" marB="0" anchor="ctr"/>
                </a:tc>
                <a:tc hMerge="1">
                  <a:txBody>
                    <a:bodyPr/>
                    <a:lstStyle/>
                    <a:p>
                      <a:pPr algn="r" fontAlgn="b"/>
                      <a:endParaRPr lang="en-GB" sz="1100" b="0" i="0" u="none" strike="noStrike" dirty="0">
                        <a:solidFill>
                          <a:srgbClr val="333333"/>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3638596858"/>
                  </a:ext>
                </a:extLst>
              </a:tr>
              <a:tr h="190500">
                <a:tc>
                  <a:txBody>
                    <a:bodyPr/>
                    <a:lstStyle/>
                    <a:p>
                      <a:pPr marL="0" algn="l" defTabSz="914400" rtl="0" eaLnBrk="1" fontAlgn="b" latinLnBrk="0" hangingPunct="1"/>
                      <a:r>
                        <a:rPr lang="en-US" sz="1400" u="none" strike="noStrike" kern="1200" dirty="0" smtClean="0">
                          <a:solidFill>
                            <a:schemeClr val="tx1"/>
                          </a:solidFill>
                          <a:effectLst/>
                          <a:latin typeface="+mn-lt"/>
                          <a:ea typeface="+mn-ea"/>
                          <a:cs typeface="+mn-cs"/>
                        </a:rPr>
                        <a:t>In</a:t>
                      </a:r>
                      <a:r>
                        <a:rPr lang="en-US" sz="1400" u="none" strike="noStrike" kern="1200" baseline="0" dirty="0" smtClean="0">
                          <a:solidFill>
                            <a:schemeClr val="tx1"/>
                          </a:solidFill>
                          <a:effectLst/>
                          <a:latin typeface="+mn-lt"/>
                          <a:ea typeface="+mn-ea"/>
                          <a:cs typeface="+mn-cs"/>
                        </a:rPr>
                        <a:t> the </a:t>
                      </a:r>
                      <a:r>
                        <a:rPr lang="en-US" sz="1400" u="none" strike="noStrike" kern="1200" baseline="0" dirty="0" err="1" smtClean="0">
                          <a:solidFill>
                            <a:schemeClr val="tx1"/>
                          </a:solidFill>
                          <a:effectLst/>
                          <a:latin typeface="+mn-lt"/>
                          <a:ea typeface="+mn-ea"/>
                          <a:cs typeface="+mn-cs"/>
                        </a:rPr>
                        <a:t>logframe</a:t>
                      </a:r>
                      <a:endParaRPr lang="en-US" sz="1400" u="none" strike="noStrike" kern="1200" dirty="0">
                        <a:solidFill>
                          <a:schemeClr val="tx1"/>
                        </a:solidFill>
                        <a:effectLst/>
                        <a:latin typeface="+mn-lt"/>
                        <a:ea typeface="+mn-ea"/>
                        <a:cs typeface="+mn-cs"/>
                      </a:endParaRPr>
                    </a:p>
                  </a:txBody>
                  <a:tcPr marL="9525" marR="9525" marT="9525" marB="0" anchor="b"/>
                </a:tc>
                <a:tc>
                  <a:txBody>
                    <a:bodyPr/>
                    <a:lstStyle/>
                    <a:p>
                      <a:pPr marL="0" algn="ctr" defTabSz="914400" rtl="0" eaLnBrk="1" fontAlgn="b" latinLnBrk="0" hangingPunct="1"/>
                      <a:r>
                        <a:rPr lang="it-IT" sz="1400" u="none" strike="noStrike" kern="1200" dirty="0" smtClean="0">
                          <a:solidFill>
                            <a:schemeClr val="tx1"/>
                          </a:solidFill>
                          <a:effectLst/>
                          <a:latin typeface="+mn-lt"/>
                          <a:ea typeface="+mn-ea"/>
                          <a:cs typeface="+mn-cs"/>
                        </a:rPr>
                        <a:t>8%</a:t>
                      </a:r>
                      <a:endParaRPr lang="en-GB" sz="1400" u="none" strike="noStrike" kern="1200" dirty="0">
                        <a:solidFill>
                          <a:schemeClr val="tx1"/>
                        </a:solidFill>
                        <a:effectLst/>
                        <a:latin typeface="+mn-lt"/>
                        <a:ea typeface="+mn-ea"/>
                        <a:cs typeface="+mn-cs"/>
                      </a:endParaRPr>
                    </a:p>
                  </a:txBody>
                  <a:tcPr marL="9525" marR="9525" marT="9525" marB="0" anchor="b"/>
                </a:tc>
                <a:extLst>
                  <a:ext uri="{0D108BD9-81ED-4DB2-BD59-A6C34878D82A}">
                    <a16:rowId xmlns:a16="http://schemas.microsoft.com/office/drawing/2014/main" val="3366251391"/>
                  </a:ext>
                </a:extLst>
              </a:tr>
              <a:tr h="190500">
                <a:tc>
                  <a:txBody>
                    <a:bodyPr/>
                    <a:lstStyle/>
                    <a:p>
                      <a:pPr marL="0" algn="l" defTabSz="914400" rtl="0" eaLnBrk="1" fontAlgn="b" latinLnBrk="0" hangingPunct="1"/>
                      <a:r>
                        <a:rPr lang="en-US" sz="1400" u="none" strike="noStrike" kern="1200" dirty="0" smtClean="0">
                          <a:solidFill>
                            <a:srgbClr val="FF0000"/>
                          </a:solidFill>
                          <a:effectLst/>
                          <a:latin typeface="+mn-lt"/>
                          <a:ea typeface="+mn-ea"/>
                          <a:cs typeface="+mn-cs"/>
                        </a:rPr>
                        <a:t>In</a:t>
                      </a:r>
                      <a:r>
                        <a:rPr lang="en-US" sz="1400" u="none" strike="noStrike" kern="1200" baseline="0" dirty="0" smtClean="0">
                          <a:solidFill>
                            <a:srgbClr val="FF0000"/>
                          </a:solidFill>
                          <a:effectLst/>
                          <a:latin typeface="+mn-lt"/>
                          <a:ea typeface="+mn-ea"/>
                          <a:cs typeface="+mn-cs"/>
                        </a:rPr>
                        <a:t> a separate </a:t>
                      </a:r>
                      <a:r>
                        <a:rPr lang="en-US" sz="1400" u="none" strike="noStrike" kern="1200" baseline="0" dirty="0" err="1" smtClean="0">
                          <a:solidFill>
                            <a:srgbClr val="FF0000"/>
                          </a:solidFill>
                          <a:effectLst/>
                          <a:latin typeface="+mn-lt"/>
                          <a:ea typeface="+mn-ea"/>
                          <a:cs typeface="+mn-cs"/>
                        </a:rPr>
                        <a:t>workplan</a:t>
                      </a:r>
                      <a:endParaRPr lang="en-US" sz="1400" u="none" strike="noStrike" kern="1200" dirty="0">
                        <a:solidFill>
                          <a:srgbClr val="FF0000"/>
                        </a:solidFill>
                        <a:effectLst/>
                        <a:latin typeface="+mn-lt"/>
                        <a:ea typeface="+mn-ea"/>
                        <a:cs typeface="+mn-cs"/>
                      </a:endParaRPr>
                    </a:p>
                  </a:txBody>
                  <a:tcPr marL="9525" marR="9525" marT="9525" marB="0" anchor="b"/>
                </a:tc>
                <a:tc>
                  <a:txBody>
                    <a:bodyPr/>
                    <a:lstStyle/>
                    <a:p>
                      <a:pPr marL="0" algn="ctr" defTabSz="914400" rtl="0" eaLnBrk="1" fontAlgn="b" latinLnBrk="0" hangingPunct="1"/>
                      <a:r>
                        <a:rPr lang="it-IT" sz="1400" u="none" strike="noStrike" kern="1200" dirty="0" smtClean="0">
                          <a:solidFill>
                            <a:srgbClr val="FF0000"/>
                          </a:solidFill>
                          <a:effectLst/>
                          <a:latin typeface="+mn-lt"/>
                          <a:ea typeface="+mn-ea"/>
                          <a:cs typeface="+mn-cs"/>
                        </a:rPr>
                        <a:t>60%</a:t>
                      </a:r>
                      <a:endParaRPr lang="en-GB" sz="1400" u="none" strike="noStrike" kern="1200" dirty="0">
                        <a:solidFill>
                          <a:srgbClr val="FF0000"/>
                        </a:solidFill>
                        <a:effectLst/>
                        <a:latin typeface="+mn-lt"/>
                        <a:ea typeface="+mn-ea"/>
                        <a:cs typeface="+mn-cs"/>
                      </a:endParaRPr>
                    </a:p>
                  </a:txBody>
                  <a:tcPr marL="9525" marR="9525" marT="9525" marB="0" anchor="b"/>
                </a:tc>
                <a:extLst>
                  <a:ext uri="{0D108BD9-81ED-4DB2-BD59-A6C34878D82A}">
                    <a16:rowId xmlns:a16="http://schemas.microsoft.com/office/drawing/2014/main" val="3611000264"/>
                  </a:ext>
                </a:extLst>
              </a:tr>
              <a:tr h="190500">
                <a:tc>
                  <a:txBody>
                    <a:bodyPr/>
                    <a:lstStyle/>
                    <a:p>
                      <a:pPr marL="0" algn="l" defTabSz="914400" rtl="0" eaLnBrk="1" fontAlgn="b" latinLnBrk="0" hangingPunct="1"/>
                      <a:r>
                        <a:rPr lang="en-GB" sz="1400" u="none" strike="noStrike" kern="1200" dirty="0" smtClean="0">
                          <a:solidFill>
                            <a:schemeClr val="tx1"/>
                          </a:solidFill>
                          <a:effectLst/>
                          <a:latin typeface="+mn-lt"/>
                          <a:ea typeface="+mn-ea"/>
                          <a:cs typeface="+mn-cs"/>
                        </a:rPr>
                        <a:t>Both</a:t>
                      </a:r>
                      <a:endParaRPr lang="en-GB" sz="1400" u="none" strike="noStrike" kern="1200" dirty="0">
                        <a:solidFill>
                          <a:schemeClr val="tx1"/>
                        </a:solidFill>
                        <a:effectLst/>
                        <a:latin typeface="+mn-lt"/>
                        <a:ea typeface="+mn-ea"/>
                        <a:cs typeface="+mn-cs"/>
                      </a:endParaRPr>
                    </a:p>
                  </a:txBody>
                  <a:tcPr marL="9525" marR="9525" marT="9525" marB="0" anchor="b"/>
                </a:tc>
                <a:tc>
                  <a:txBody>
                    <a:bodyPr/>
                    <a:lstStyle/>
                    <a:p>
                      <a:pPr marL="0" algn="ctr" defTabSz="914400" rtl="0" eaLnBrk="1" fontAlgn="b" latinLnBrk="0" hangingPunct="1"/>
                      <a:r>
                        <a:rPr lang="it-IT" sz="1400" u="none" strike="noStrike" kern="1200" dirty="0" smtClean="0">
                          <a:solidFill>
                            <a:schemeClr val="tx1"/>
                          </a:solidFill>
                          <a:effectLst/>
                          <a:latin typeface="+mn-lt"/>
                          <a:ea typeface="+mn-ea"/>
                          <a:cs typeface="+mn-cs"/>
                        </a:rPr>
                        <a:t>32%</a:t>
                      </a:r>
                      <a:endParaRPr lang="en-GB" sz="1400" u="none" strike="noStrike" kern="1200" dirty="0">
                        <a:solidFill>
                          <a:schemeClr val="tx1"/>
                        </a:solidFill>
                        <a:effectLst/>
                        <a:latin typeface="+mn-lt"/>
                        <a:ea typeface="+mn-ea"/>
                        <a:cs typeface="+mn-cs"/>
                      </a:endParaRPr>
                    </a:p>
                  </a:txBody>
                  <a:tcPr marL="9525" marR="9525" marT="9525" marB="0" anchor="b"/>
                </a:tc>
                <a:extLst>
                  <a:ext uri="{0D108BD9-81ED-4DB2-BD59-A6C34878D82A}">
                    <a16:rowId xmlns:a16="http://schemas.microsoft.com/office/drawing/2014/main" val="3499112027"/>
                  </a:ext>
                </a:extLst>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962249386"/>
              </p:ext>
            </p:extLst>
          </p:nvPr>
        </p:nvGraphicFramePr>
        <p:xfrm>
          <a:off x="5217697" y="3216819"/>
          <a:ext cx="6136103" cy="925214"/>
        </p:xfrm>
        <a:graphic>
          <a:graphicData uri="http://schemas.openxmlformats.org/drawingml/2006/table">
            <a:tbl>
              <a:tblPr firstRow="1" bandRow="1">
                <a:tableStyleId>{3B4B98B0-60AC-42C2-AFA5-B58CD77FA1E5}</a:tableStyleId>
              </a:tblPr>
              <a:tblGrid>
                <a:gridCol w="5520962">
                  <a:extLst>
                    <a:ext uri="{9D8B030D-6E8A-4147-A177-3AD203B41FA5}">
                      <a16:colId xmlns:a16="http://schemas.microsoft.com/office/drawing/2014/main" val="760753813"/>
                    </a:ext>
                  </a:extLst>
                </a:gridCol>
                <a:gridCol w="615141">
                  <a:extLst>
                    <a:ext uri="{9D8B030D-6E8A-4147-A177-3AD203B41FA5}">
                      <a16:colId xmlns:a16="http://schemas.microsoft.com/office/drawing/2014/main" val="2893422536"/>
                    </a:ext>
                  </a:extLst>
                </a:gridCol>
              </a:tblGrid>
              <a:tr h="256559">
                <a:tc gridSpan="2">
                  <a:txBody>
                    <a:bodyPr/>
                    <a:lstStyle/>
                    <a:p>
                      <a:pPr algn="l" fontAlgn="b"/>
                      <a:r>
                        <a:rPr lang="en-US" sz="1400" b="1" i="1" u="none" strike="noStrike" dirty="0" smtClean="0">
                          <a:solidFill>
                            <a:srgbClr val="333333"/>
                          </a:solidFill>
                          <a:effectLst/>
                          <a:latin typeface="+mn-lt"/>
                        </a:rPr>
                        <a:t>How often</a:t>
                      </a:r>
                      <a:r>
                        <a:rPr lang="en-US" sz="1400" b="1" i="1" u="none" strike="noStrike" baseline="0" dirty="0" smtClean="0">
                          <a:solidFill>
                            <a:srgbClr val="333333"/>
                          </a:solidFill>
                          <a:effectLst/>
                          <a:latin typeface="+mn-lt"/>
                        </a:rPr>
                        <a:t> would report on your indicators?</a:t>
                      </a:r>
                      <a:endParaRPr lang="en-GB" sz="1400" b="1" i="1" u="none" strike="noStrike" dirty="0">
                        <a:solidFill>
                          <a:srgbClr val="333333"/>
                        </a:solidFill>
                        <a:effectLst/>
                        <a:latin typeface="+mn-lt"/>
                      </a:endParaRPr>
                    </a:p>
                  </a:txBody>
                  <a:tcPr marL="9525" marR="9525" marT="9525" marB="0" anchor="ctr"/>
                </a:tc>
                <a:tc hMerge="1">
                  <a:txBody>
                    <a:bodyPr/>
                    <a:lstStyle/>
                    <a:p>
                      <a:pPr algn="r" fontAlgn="b"/>
                      <a:endParaRPr lang="en-GB" sz="1100" b="0" i="0" u="none" strike="noStrike" dirty="0">
                        <a:solidFill>
                          <a:srgbClr val="333333"/>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3638596858"/>
                  </a:ext>
                </a:extLst>
              </a:tr>
              <a:tr h="190500">
                <a:tc>
                  <a:txBody>
                    <a:bodyPr/>
                    <a:lstStyle/>
                    <a:p>
                      <a:pPr marL="0" algn="l" defTabSz="914400" rtl="0" eaLnBrk="1" fontAlgn="b" latinLnBrk="0" hangingPunct="1"/>
                      <a:r>
                        <a:rPr lang="en-US" sz="1400" u="none" strike="noStrike" kern="1200" dirty="0">
                          <a:solidFill>
                            <a:schemeClr val="tx1"/>
                          </a:solidFill>
                          <a:effectLst/>
                          <a:latin typeface="+mn-lt"/>
                          <a:ea typeface="+mn-ea"/>
                          <a:cs typeface="+mn-cs"/>
                        </a:rPr>
                        <a:t>Whenever the data is available (i.e</a:t>
                      </a:r>
                      <a:r>
                        <a:rPr lang="en-US" sz="1400" u="none" strike="noStrike" kern="1200" dirty="0" smtClean="0">
                          <a:solidFill>
                            <a:schemeClr val="tx1"/>
                          </a:solidFill>
                          <a:effectLst/>
                          <a:latin typeface="+mn-lt"/>
                          <a:ea typeface="+mn-ea"/>
                          <a:cs typeface="+mn-cs"/>
                        </a:rPr>
                        <a:t>. </a:t>
                      </a:r>
                      <a:r>
                        <a:rPr lang="en-US" sz="1400" u="none" strike="noStrike" kern="1200" dirty="0">
                          <a:solidFill>
                            <a:schemeClr val="tx1"/>
                          </a:solidFill>
                          <a:effectLst/>
                          <a:latin typeface="+mn-lt"/>
                          <a:ea typeface="+mn-ea"/>
                          <a:cs typeface="+mn-cs"/>
                        </a:rPr>
                        <a:t>as soon as you achieve a results)</a:t>
                      </a:r>
                    </a:p>
                  </a:txBody>
                  <a:tcPr marL="9525" marR="9525" marT="9525" marB="0" anchor="b"/>
                </a:tc>
                <a:tc>
                  <a:txBody>
                    <a:bodyPr/>
                    <a:lstStyle/>
                    <a:p>
                      <a:pPr marL="0" algn="ctr" defTabSz="914400" rtl="0" eaLnBrk="1" fontAlgn="b" latinLnBrk="0" hangingPunct="1"/>
                      <a:r>
                        <a:rPr lang="it-IT" sz="1400" u="none" strike="noStrike" kern="1200" dirty="0" smtClean="0">
                          <a:solidFill>
                            <a:schemeClr val="tx1"/>
                          </a:solidFill>
                          <a:effectLst/>
                          <a:latin typeface="+mn-lt"/>
                          <a:ea typeface="+mn-ea"/>
                          <a:cs typeface="+mn-cs"/>
                        </a:rPr>
                        <a:t>23%</a:t>
                      </a:r>
                      <a:endParaRPr lang="en-GB" sz="1400" u="none" strike="noStrike" kern="1200" dirty="0">
                        <a:solidFill>
                          <a:schemeClr val="tx1"/>
                        </a:solidFill>
                        <a:effectLst/>
                        <a:latin typeface="+mn-lt"/>
                        <a:ea typeface="+mn-ea"/>
                        <a:cs typeface="+mn-cs"/>
                      </a:endParaRPr>
                    </a:p>
                  </a:txBody>
                  <a:tcPr marL="9525" marR="9525" marT="9525" marB="0" anchor="b"/>
                </a:tc>
                <a:extLst>
                  <a:ext uri="{0D108BD9-81ED-4DB2-BD59-A6C34878D82A}">
                    <a16:rowId xmlns:a16="http://schemas.microsoft.com/office/drawing/2014/main" val="3366251391"/>
                  </a:ext>
                </a:extLst>
              </a:tr>
              <a:tr h="190500">
                <a:tc>
                  <a:txBody>
                    <a:bodyPr/>
                    <a:lstStyle/>
                    <a:p>
                      <a:pPr marL="0" algn="l" defTabSz="914400" rtl="0" eaLnBrk="1" fontAlgn="b" latinLnBrk="0" hangingPunct="1"/>
                      <a:r>
                        <a:rPr lang="en-US" sz="1400" u="none" strike="noStrike" kern="1200" dirty="0">
                          <a:solidFill>
                            <a:schemeClr val="tx1"/>
                          </a:solidFill>
                          <a:effectLst/>
                          <a:latin typeface="+mn-lt"/>
                          <a:ea typeface="+mn-ea"/>
                          <a:cs typeface="+mn-cs"/>
                        </a:rPr>
                        <a:t>Only when submitting your progress report</a:t>
                      </a:r>
                    </a:p>
                  </a:txBody>
                  <a:tcPr marL="9525" marR="9525" marT="9525" marB="0" anchor="b"/>
                </a:tc>
                <a:tc>
                  <a:txBody>
                    <a:bodyPr/>
                    <a:lstStyle/>
                    <a:p>
                      <a:pPr marL="0" algn="ctr" defTabSz="914400" rtl="0" eaLnBrk="1" fontAlgn="b" latinLnBrk="0" hangingPunct="1"/>
                      <a:r>
                        <a:rPr lang="it-IT" sz="1400" u="none" strike="noStrike" kern="1200" dirty="0" smtClean="0">
                          <a:solidFill>
                            <a:schemeClr val="tx1"/>
                          </a:solidFill>
                          <a:effectLst/>
                          <a:latin typeface="+mn-lt"/>
                          <a:ea typeface="+mn-ea"/>
                          <a:cs typeface="+mn-cs"/>
                        </a:rPr>
                        <a:t>54%</a:t>
                      </a:r>
                      <a:endParaRPr lang="en-GB" sz="1400" u="none" strike="noStrike" kern="1200" dirty="0">
                        <a:solidFill>
                          <a:schemeClr val="tx1"/>
                        </a:solidFill>
                        <a:effectLst/>
                        <a:latin typeface="+mn-lt"/>
                        <a:ea typeface="+mn-ea"/>
                        <a:cs typeface="+mn-cs"/>
                      </a:endParaRPr>
                    </a:p>
                  </a:txBody>
                  <a:tcPr marL="9525" marR="9525" marT="9525" marB="0" anchor="b"/>
                </a:tc>
                <a:extLst>
                  <a:ext uri="{0D108BD9-81ED-4DB2-BD59-A6C34878D82A}">
                    <a16:rowId xmlns:a16="http://schemas.microsoft.com/office/drawing/2014/main" val="3611000264"/>
                  </a:ext>
                </a:extLst>
              </a:tr>
              <a:tr h="190500">
                <a:tc>
                  <a:txBody>
                    <a:bodyPr/>
                    <a:lstStyle/>
                    <a:p>
                      <a:pPr marL="0" algn="l" defTabSz="914400" rtl="0" eaLnBrk="1" fontAlgn="b" latinLnBrk="0" hangingPunct="1"/>
                      <a:r>
                        <a:rPr lang="en-GB" sz="1400" u="none" strike="noStrike" kern="1200" dirty="0" smtClean="0">
                          <a:solidFill>
                            <a:schemeClr val="tx1"/>
                          </a:solidFill>
                          <a:effectLst/>
                          <a:latin typeface="+mn-lt"/>
                          <a:ea typeface="+mn-ea"/>
                          <a:cs typeface="+mn-cs"/>
                        </a:rPr>
                        <a:t>Other</a:t>
                      </a:r>
                      <a:endParaRPr lang="en-GB" sz="1400" u="none" strike="noStrike" kern="1200" dirty="0">
                        <a:solidFill>
                          <a:schemeClr val="tx1"/>
                        </a:solidFill>
                        <a:effectLst/>
                        <a:latin typeface="+mn-lt"/>
                        <a:ea typeface="+mn-ea"/>
                        <a:cs typeface="+mn-cs"/>
                      </a:endParaRPr>
                    </a:p>
                  </a:txBody>
                  <a:tcPr marL="9525" marR="9525" marT="9525" marB="0" anchor="b"/>
                </a:tc>
                <a:tc>
                  <a:txBody>
                    <a:bodyPr/>
                    <a:lstStyle/>
                    <a:p>
                      <a:pPr marL="0" algn="ctr" defTabSz="914400" rtl="0" eaLnBrk="1" fontAlgn="b" latinLnBrk="0" hangingPunct="1"/>
                      <a:r>
                        <a:rPr lang="it-IT" sz="1400" u="none" strike="noStrike" kern="1200" dirty="0" smtClean="0">
                          <a:solidFill>
                            <a:schemeClr val="tx1"/>
                          </a:solidFill>
                          <a:effectLst/>
                          <a:latin typeface="+mn-lt"/>
                          <a:ea typeface="+mn-ea"/>
                          <a:cs typeface="+mn-cs"/>
                        </a:rPr>
                        <a:t>23%</a:t>
                      </a:r>
                      <a:endParaRPr lang="en-GB" sz="1400" u="none" strike="noStrike" kern="1200" dirty="0">
                        <a:solidFill>
                          <a:schemeClr val="tx1"/>
                        </a:solidFill>
                        <a:effectLst/>
                        <a:latin typeface="+mn-lt"/>
                        <a:ea typeface="+mn-ea"/>
                        <a:cs typeface="+mn-cs"/>
                      </a:endParaRPr>
                    </a:p>
                  </a:txBody>
                  <a:tcPr marL="9525" marR="9525" marT="9525" marB="0" anchor="b"/>
                </a:tc>
                <a:extLst>
                  <a:ext uri="{0D108BD9-81ED-4DB2-BD59-A6C34878D82A}">
                    <a16:rowId xmlns:a16="http://schemas.microsoft.com/office/drawing/2014/main" val="3499112027"/>
                  </a:ext>
                </a:extLst>
              </a:tr>
            </a:tbl>
          </a:graphicData>
        </a:graphic>
      </p:graphicFrame>
      <p:sp>
        <p:nvSpPr>
          <p:cNvPr id="8" name="Rectangular Callout 7"/>
          <p:cNvSpPr/>
          <p:nvPr/>
        </p:nvSpPr>
        <p:spPr>
          <a:xfrm>
            <a:off x="7606145" y="1289893"/>
            <a:ext cx="4114800" cy="1656132"/>
          </a:xfrm>
          <a:prstGeom prst="wedgeRectCallout">
            <a:avLst>
              <a:gd name="adj1" fmla="val -64120"/>
              <a:gd name="adj2" fmla="val 4253"/>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it-IT" sz="1400" dirty="0" smtClean="0"/>
              <a:t>For the </a:t>
            </a:r>
            <a:r>
              <a:rPr lang="it-IT" sz="1400" dirty="0" err="1" smtClean="0"/>
              <a:t>testing</a:t>
            </a:r>
            <a:r>
              <a:rPr lang="it-IT" sz="1400" dirty="0" smtClean="0"/>
              <a:t>, </a:t>
            </a:r>
            <a:r>
              <a:rPr lang="it-IT" sz="1400" dirty="0" err="1" smtClean="0"/>
              <a:t>there</a:t>
            </a:r>
            <a:r>
              <a:rPr lang="it-IT" sz="1400" dirty="0" smtClean="0"/>
              <a:t> </a:t>
            </a:r>
            <a:r>
              <a:rPr lang="it-IT" sz="1400" dirty="0" err="1" smtClean="0"/>
              <a:t>was</a:t>
            </a:r>
            <a:r>
              <a:rPr lang="it-IT" sz="1400" dirty="0" smtClean="0"/>
              <a:t> a </a:t>
            </a:r>
            <a:r>
              <a:rPr lang="it-IT" sz="1400" dirty="0" err="1" smtClean="0"/>
              <a:t>simplified</a:t>
            </a:r>
            <a:r>
              <a:rPr lang="it-IT" sz="1400" dirty="0" smtClean="0"/>
              <a:t> </a:t>
            </a:r>
            <a:r>
              <a:rPr lang="it-IT" sz="1400" dirty="0" err="1" smtClean="0"/>
              <a:t>mechanism</a:t>
            </a:r>
            <a:r>
              <a:rPr lang="it-IT" sz="1400" dirty="0" smtClean="0"/>
              <a:t> to </a:t>
            </a:r>
            <a:r>
              <a:rPr lang="it-IT" sz="1400" dirty="0" err="1" smtClean="0"/>
              <a:t>provide</a:t>
            </a:r>
            <a:r>
              <a:rPr lang="it-IT" sz="1400" dirty="0" smtClean="0"/>
              <a:t> </a:t>
            </a:r>
            <a:r>
              <a:rPr lang="it-IT" sz="1400" dirty="0" err="1" smtClean="0"/>
              <a:t>access</a:t>
            </a:r>
            <a:r>
              <a:rPr lang="it-IT" sz="1400" dirty="0" smtClean="0"/>
              <a:t> and </a:t>
            </a:r>
            <a:r>
              <a:rPr lang="it-IT" sz="1400" dirty="0" err="1" smtClean="0"/>
              <a:t>manage</a:t>
            </a:r>
            <a:r>
              <a:rPr lang="it-IT" sz="1400" dirty="0" smtClean="0"/>
              <a:t> IP. </a:t>
            </a:r>
          </a:p>
          <a:p>
            <a:pPr algn="ctr"/>
            <a:endParaRPr lang="it-IT" sz="1400" dirty="0"/>
          </a:p>
          <a:p>
            <a:pPr algn="ctr"/>
            <a:r>
              <a:rPr lang="it-IT" sz="1400" dirty="0" err="1" smtClean="0"/>
              <a:t>Cascade</a:t>
            </a:r>
            <a:r>
              <a:rPr lang="it-IT" sz="1400" dirty="0" smtClean="0"/>
              <a:t> of </a:t>
            </a:r>
            <a:r>
              <a:rPr lang="it-IT" sz="1400" dirty="0" err="1" smtClean="0"/>
              <a:t>access</a:t>
            </a:r>
            <a:r>
              <a:rPr lang="it-IT" sz="1400" dirty="0" smtClean="0"/>
              <a:t> </a:t>
            </a:r>
            <a:r>
              <a:rPr lang="it-IT" sz="1400" dirty="0" err="1" smtClean="0"/>
              <a:t>rights</a:t>
            </a:r>
            <a:r>
              <a:rPr lang="it-IT" sz="1400" dirty="0" smtClean="0"/>
              <a:t> from </a:t>
            </a:r>
            <a:r>
              <a:rPr lang="it-IT" sz="1400" dirty="0" err="1" smtClean="0"/>
              <a:t>lead</a:t>
            </a:r>
            <a:r>
              <a:rPr lang="it-IT" sz="1400" dirty="0" smtClean="0"/>
              <a:t> </a:t>
            </a:r>
            <a:r>
              <a:rPr lang="it-IT" sz="1400" dirty="0" err="1" smtClean="0"/>
              <a:t>contractors</a:t>
            </a:r>
            <a:r>
              <a:rPr lang="it-IT" sz="1400" dirty="0" smtClean="0"/>
              <a:t> to </a:t>
            </a:r>
            <a:r>
              <a:rPr lang="it-IT" sz="1400" dirty="0" err="1" smtClean="0"/>
              <a:t>other</a:t>
            </a:r>
            <a:r>
              <a:rPr lang="it-IT" sz="1400" dirty="0" smtClean="0"/>
              <a:t> </a:t>
            </a:r>
            <a:r>
              <a:rPr lang="it-IT" sz="1400" dirty="0" err="1" smtClean="0"/>
              <a:t>contractors</a:t>
            </a:r>
            <a:r>
              <a:rPr lang="it-IT" sz="1400" dirty="0" smtClean="0"/>
              <a:t> (ex. </a:t>
            </a:r>
            <a:r>
              <a:rPr lang="it-IT" sz="1400" dirty="0" err="1" smtClean="0"/>
              <a:t>consortium</a:t>
            </a:r>
            <a:r>
              <a:rPr lang="it-IT" sz="1400" dirty="0" smtClean="0"/>
              <a:t> or team leader) </a:t>
            </a:r>
            <a:r>
              <a:rPr lang="it-IT" sz="1400" dirty="0" err="1" smtClean="0"/>
              <a:t>will</a:t>
            </a:r>
            <a:r>
              <a:rPr lang="it-IT" sz="1400" dirty="0" smtClean="0"/>
              <a:t> be </a:t>
            </a:r>
            <a:r>
              <a:rPr lang="it-IT" sz="1400" dirty="0" err="1" smtClean="0"/>
              <a:t>analysed</a:t>
            </a:r>
            <a:endParaRPr lang="en-GB" sz="1400" dirty="0"/>
          </a:p>
        </p:txBody>
      </p:sp>
      <p:sp>
        <p:nvSpPr>
          <p:cNvPr id="19" name="Rectangular Callout 18"/>
          <p:cNvSpPr/>
          <p:nvPr/>
        </p:nvSpPr>
        <p:spPr>
          <a:xfrm>
            <a:off x="614301" y="2946024"/>
            <a:ext cx="3608563" cy="1293025"/>
          </a:xfrm>
          <a:prstGeom prst="wedgeRectCallout">
            <a:avLst>
              <a:gd name="adj1" fmla="val 71886"/>
              <a:gd name="adj2" fmla="val 10734"/>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it-IT" sz="1400" dirty="0" smtClean="0"/>
              <a:t>In the </a:t>
            </a:r>
            <a:r>
              <a:rPr lang="it-IT" sz="1400" dirty="0" err="1" smtClean="0"/>
              <a:t>testing</a:t>
            </a:r>
            <a:r>
              <a:rPr lang="it-IT" sz="1400" dirty="0" smtClean="0"/>
              <a:t>, </a:t>
            </a:r>
            <a:r>
              <a:rPr lang="it-IT" sz="1400" dirty="0" err="1" smtClean="0"/>
              <a:t>there</a:t>
            </a:r>
            <a:r>
              <a:rPr lang="it-IT" sz="1400" dirty="0" smtClean="0"/>
              <a:t> </a:t>
            </a:r>
            <a:r>
              <a:rPr lang="it-IT" sz="1400" dirty="0" err="1" smtClean="0"/>
              <a:t>was</a:t>
            </a:r>
            <a:r>
              <a:rPr lang="it-IT" sz="1400" dirty="0" smtClean="0"/>
              <a:t> no </a:t>
            </a:r>
            <a:r>
              <a:rPr lang="it-IT" sz="1400" dirty="0" err="1" smtClean="0"/>
              <a:t>mechanism</a:t>
            </a:r>
            <a:r>
              <a:rPr lang="it-IT" sz="1400" dirty="0" smtClean="0"/>
              <a:t> to </a:t>
            </a:r>
            <a:r>
              <a:rPr lang="it-IT" sz="1400" dirty="0" err="1" smtClean="0"/>
              <a:t>submit</a:t>
            </a:r>
            <a:r>
              <a:rPr lang="it-IT" sz="1400" dirty="0" smtClean="0"/>
              <a:t> </a:t>
            </a:r>
            <a:r>
              <a:rPr lang="it-IT" sz="1400" dirty="0" err="1" smtClean="0"/>
              <a:t>values</a:t>
            </a:r>
            <a:r>
              <a:rPr lang="it-IT" sz="1400" dirty="0" smtClean="0"/>
              <a:t>. </a:t>
            </a:r>
          </a:p>
          <a:p>
            <a:pPr algn="ctr"/>
            <a:endParaRPr lang="it-IT" sz="1400" dirty="0"/>
          </a:p>
          <a:p>
            <a:pPr algn="ctr"/>
            <a:r>
              <a:rPr lang="it-IT" sz="1400" dirty="0" smtClean="0"/>
              <a:t>Your feedback </a:t>
            </a:r>
            <a:r>
              <a:rPr lang="it-IT" sz="1400" dirty="0" err="1" smtClean="0"/>
              <a:t>will</a:t>
            </a:r>
            <a:r>
              <a:rPr lang="it-IT" sz="1400" dirty="0" smtClean="0"/>
              <a:t> help </a:t>
            </a:r>
            <a:r>
              <a:rPr lang="it-IT" sz="1400" dirty="0" err="1" smtClean="0"/>
              <a:t>us</a:t>
            </a:r>
            <a:r>
              <a:rPr lang="it-IT" sz="1400" dirty="0" smtClean="0"/>
              <a:t> </a:t>
            </a:r>
            <a:r>
              <a:rPr lang="it-IT" sz="1400" dirty="0" err="1" smtClean="0"/>
              <a:t>develop</a:t>
            </a:r>
            <a:r>
              <a:rPr lang="it-IT" sz="1400" dirty="0" smtClean="0"/>
              <a:t> the </a:t>
            </a:r>
            <a:r>
              <a:rPr lang="it-IT" sz="1400" b="1" dirty="0" err="1" smtClean="0"/>
              <a:t>review</a:t>
            </a:r>
            <a:r>
              <a:rPr lang="it-IT" sz="1400" b="1" dirty="0" smtClean="0"/>
              <a:t> </a:t>
            </a:r>
            <a:r>
              <a:rPr lang="it-IT" sz="1400" b="1" dirty="0" err="1" smtClean="0"/>
              <a:t>values</a:t>
            </a:r>
            <a:r>
              <a:rPr lang="it-IT" sz="1400" b="1" dirty="0" smtClean="0"/>
              <a:t> </a:t>
            </a:r>
            <a:r>
              <a:rPr lang="it-IT" sz="1400" b="1" dirty="0" err="1" smtClean="0"/>
              <a:t>mechanism</a:t>
            </a:r>
            <a:endParaRPr lang="en-GB" sz="1400" b="1" dirty="0"/>
          </a:p>
        </p:txBody>
      </p:sp>
      <p:sp>
        <p:nvSpPr>
          <p:cNvPr id="10" name="Rectangle 9"/>
          <p:cNvSpPr/>
          <p:nvPr/>
        </p:nvSpPr>
        <p:spPr>
          <a:xfrm>
            <a:off x="6585433" y="4963338"/>
            <a:ext cx="4050333" cy="112221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it-IT" sz="1400" dirty="0" smtClean="0"/>
              <a:t>Your feedback </a:t>
            </a:r>
            <a:r>
              <a:rPr lang="it-IT" sz="1400" dirty="0" err="1" smtClean="0"/>
              <a:t>will</a:t>
            </a:r>
            <a:r>
              <a:rPr lang="it-IT" sz="1400" dirty="0" smtClean="0"/>
              <a:t> help </a:t>
            </a:r>
            <a:r>
              <a:rPr lang="it-IT" sz="1400" dirty="0" err="1" smtClean="0"/>
              <a:t>develop</a:t>
            </a:r>
            <a:r>
              <a:rPr lang="it-IT" sz="1400" dirty="0" smtClean="0"/>
              <a:t> the </a:t>
            </a:r>
            <a:r>
              <a:rPr lang="it-IT" sz="1400" dirty="0" err="1" smtClean="0"/>
              <a:t>monitoring</a:t>
            </a:r>
            <a:r>
              <a:rPr lang="it-IT" sz="1400" dirty="0" smtClean="0"/>
              <a:t> </a:t>
            </a:r>
            <a:r>
              <a:rPr lang="it-IT" sz="1400" dirty="0" err="1" smtClean="0"/>
              <a:t>functionalities</a:t>
            </a:r>
            <a:r>
              <a:rPr lang="it-IT" sz="1400" dirty="0" smtClean="0"/>
              <a:t>, </a:t>
            </a:r>
            <a:r>
              <a:rPr lang="it-IT" sz="1400" dirty="0" err="1" smtClean="0"/>
              <a:t>including</a:t>
            </a:r>
            <a:r>
              <a:rPr lang="it-IT" sz="1400" dirty="0" smtClean="0"/>
              <a:t> the </a:t>
            </a:r>
            <a:r>
              <a:rPr lang="it-IT" sz="1400" dirty="0" err="1" smtClean="0"/>
              <a:t>submission</a:t>
            </a:r>
            <a:r>
              <a:rPr lang="it-IT" sz="1400" dirty="0" smtClean="0"/>
              <a:t> of progress reports and the management of </a:t>
            </a:r>
            <a:r>
              <a:rPr lang="it-IT" sz="1400" dirty="0" err="1" smtClean="0"/>
              <a:t>activities</a:t>
            </a:r>
            <a:endParaRPr lang="en-GB" sz="1400" dirty="0"/>
          </a:p>
        </p:txBody>
      </p:sp>
      <p:cxnSp>
        <p:nvCxnSpPr>
          <p:cNvPr id="20" name="Curved Connector 19"/>
          <p:cNvCxnSpPr>
            <a:stCxn id="10" idx="0"/>
            <a:endCxn id="14" idx="2"/>
          </p:cNvCxnSpPr>
          <p:nvPr/>
        </p:nvCxnSpPr>
        <p:spPr>
          <a:xfrm rot="16200000" flipV="1">
            <a:off x="8037522" y="4390260"/>
            <a:ext cx="821305" cy="324852"/>
          </a:xfrm>
          <a:prstGeom prst="curvedConnector3">
            <a:avLst>
              <a:gd name="adj1" fmla="val 50000"/>
            </a:avLst>
          </a:prstGeom>
          <a:ln w="19050">
            <a:tailEnd type="triangle"/>
          </a:ln>
        </p:spPr>
        <p:style>
          <a:lnRef idx="1">
            <a:schemeClr val="accent5"/>
          </a:lnRef>
          <a:fillRef idx="0">
            <a:schemeClr val="accent5"/>
          </a:fillRef>
          <a:effectRef idx="0">
            <a:schemeClr val="accent5"/>
          </a:effectRef>
          <a:fontRef idx="minor">
            <a:schemeClr val="tx1"/>
          </a:fontRef>
        </p:style>
      </p:cxnSp>
      <p:cxnSp>
        <p:nvCxnSpPr>
          <p:cNvPr id="25" name="Curved Connector 24"/>
          <p:cNvCxnSpPr>
            <a:stCxn id="10" idx="1"/>
            <a:endCxn id="12" idx="3"/>
          </p:cNvCxnSpPr>
          <p:nvPr/>
        </p:nvCxnSpPr>
        <p:spPr>
          <a:xfrm rot="10800000">
            <a:off x="4676837" y="5061841"/>
            <a:ext cx="1908596" cy="462607"/>
          </a:xfrm>
          <a:prstGeom prst="curvedConnector3">
            <a:avLst>
              <a:gd name="adj1" fmla="val 50000"/>
            </a:avLst>
          </a:prstGeom>
          <a:ln w="19050">
            <a:tailEnd type="triangle"/>
          </a:ln>
        </p:spPr>
        <p:style>
          <a:lnRef idx="1">
            <a:schemeClr val="accent5"/>
          </a:lnRef>
          <a:fillRef idx="0">
            <a:schemeClr val="accent5"/>
          </a:fillRef>
          <a:effectRef idx="0">
            <a:schemeClr val="accent5"/>
          </a:effectRef>
          <a:fontRef idx="minor">
            <a:schemeClr val="tx1"/>
          </a:fontRef>
        </p:style>
      </p:cxnSp>
      <p:cxnSp>
        <p:nvCxnSpPr>
          <p:cNvPr id="28" name="Curved Connector 27"/>
          <p:cNvCxnSpPr>
            <a:stCxn id="10" idx="1"/>
            <a:endCxn id="13" idx="3"/>
          </p:cNvCxnSpPr>
          <p:nvPr/>
        </p:nvCxnSpPr>
        <p:spPr>
          <a:xfrm rot="10800000" flipV="1">
            <a:off x="4676837" y="5524446"/>
            <a:ext cx="1908596" cy="647705"/>
          </a:xfrm>
          <a:prstGeom prst="curvedConnector3">
            <a:avLst>
              <a:gd name="adj1" fmla="val 50000"/>
            </a:avLst>
          </a:prstGeom>
          <a:ln w="19050">
            <a:tailEnd type="triangle"/>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4951606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614791" y="165367"/>
            <a:ext cx="8686800" cy="523220"/>
          </a:xfrm>
          <a:prstGeom prst="rect">
            <a:avLst/>
          </a:prstGeom>
          <a:noFill/>
        </p:spPr>
        <p:txBody>
          <a:bodyPr wrap="square" rtlCol="0">
            <a:spAutoFit/>
          </a:bodyPr>
          <a:lstStyle/>
          <a:p>
            <a:r>
              <a:rPr lang="fr-BE" sz="2800" b="1" dirty="0" smtClean="0">
                <a:solidFill>
                  <a:srgbClr val="103766"/>
                </a:solidFill>
              </a:rPr>
              <a:t>Feedback: Most </a:t>
            </a:r>
            <a:r>
              <a:rPr lang="fr-BE" sz="2800" b="1" dirty="0" err="1" smtClean="0">
                <a:solidFill>
                  <a:srgbClr val="103766"/>
                </a:solidFill>
              </a:rPr>
              <a:t>voted</a:t>
            </a:r>
            <a:r>
              <a:rPr lang="fr-BE" sz="2800" b="1" dirty="0" smtClean="0">
                <a:solidFill>
                  <a:srgbClr val="103766"/>
                </a:solidFill>
              </a:rPr>
              <a:t> option for </a:t>
            </a:r>
            <a:r>
              <a:rPr lang="fr-BE" sz="2800" b="1" dirty="0" err="1" smtClean="0">
                <a:solidFill>
                  <a:srgbClr val="103766"/>
                </a:solidFill>
              </a:rPr>
              <a:t>Logframe</a:t>
            </a:r>
            <a:r>
              <a:rPr lang="fr-BE" sz="2800" b="1" dirty="0" smtClean="0">
                <a:solidFill>
                  <a:srgbClr val="103766"/>
                </a:solidFill>
              </a:rPr>
              <a:t> </a:t>
            </a:r>
            <a:r>
              <a:rPr lang="fr-BE" sz="2800" b="1" i="1" dirty="0" err="1" smtClean="0">
                <a:solidFill>
                  <a:srgbClr val="103766"/>
                </a:solidFill>
              </a:rPr>
              <a:t>view</a:t>
            </a:r>
            <a:r>
              <a:rPr lang="fr-BE" sz="2800" b="1" i="1" dirty="0" smtClean="0">
                <a:solidFill>
                  <a:srgbClr val="103766"/>
                </a:solidFill>
              </a:rPr>
              <a:t> </a:t>
            </a:r>
            <a:r>
              <a:rPr lang="fr-BE" sz="2800" b="1" dirty="0" smtClean="0">
                <a:solidFill>
                  <a:srgbClr val="103766"/>
                </a:solidFill>
              </a:rPr>
              <a:t>(All)</a:t>
            </a:r>
            <a:endParaRPr lang="fr-BE" sz="2800" b="1" i="1" dirty="0">
              <a:solidFill>
                <a:srgbClr val="103766"/>
              </a:solidFill>
            </a:endParaRPr>
          </a:p>
        </p:txBody>
      </p:sp>
      <p:sp>
        <p:nvSpPr>
          <p:cNvPr id="2" name="Slide Number Placeholder 1"/>
          <p:cNvSpPr>
            <a:spLocks noGrp="1"/>
          </p:cNvSpPr>
          <p:nvPr>
            <p:ph type="sldNum" sz="quarter" idx="12"/>
          </p:nvPr>
        </p:nvSpPr>
        <p:spPr/>
        <p:txBody>
          <a:bodyPr/>
          <a:lstStyle/>
          <a:p>
            <a:fld id="{10691666-A3C8-4B8C-905D-A09820ECD427}" type="slidenum">
              <a:rPr lang="en-US" smtClean="0"/>
              <a:t>17</a:t>
            </a:fld>
            <a:endParaRPr lang="en-US"/>
          </a:p>
        </p:txBody>
      </p: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b="27318"/>
          <a:stretch/>
        </p:blipFill>
        <p:spPr>
          <a:xfrm>
            <a:off x="4402743" y="1263534"/>
            <a:ext cx="6457899" cy="5400000"/>
          </a:xfrm>
          <a:prstGeom prst="rect">
            <a:avLst/>
          </a:prstGeom>
          <a:ln>
            <a:solidFill>
              <a:schemeClr val="tx1"/>
            </a:solidFill>
          </a:ln>
        </p:spPr>
      </p:pic>
      <p:sp>
        <p:nvSpPr>
          <p:cNvPr id="6" name="TextBox 5"/>
          <p:cNvSpPr txBox="1"/>
          <p:nvPr/>
        </p:nvSpPr>
        <p:spPr>
          <a:xfrm>
            <a:off x="136467" y="1603317"/>
            <a:ext cx="3848100" cy="2308324"/>
          </a:xfrm>
          <a:prstGeom prst="rect">
            <a:avLst/>
          </a:prstGeom>
          <a:noFill/>
        </p:spPr>
        <p:txBody>
          <a:bodyPr wrap="square" rtlCol="0">
            <a:spAutoFit/>
          </a:bodyPr>
          <a:lstStyle/>
          <a:p>
            <a:r>
              <a:rPr lang="it-IT" i="1" dirty="0" smtClean="0"/>
              <a:t>In the </a:t>
            </a:r>
            <a:r>
              <a:rPr lang="it-IT" i="1" dirty="0" err="1" smtClean="0"/>
              <a:t>next</a:t>
            </a:r>
            <a:r>
              <a:rPr lang="it-IT" i="1" dirty="0" smtClean="0"/>
              <a:t> </a:t>
            </a:r>
            <a:r>
              <a:rPr lang="it-IT" i="1" dirty="0" err="1" smtClean="0"/>
              <a:t>releases</a:t>
            </a:r>
            <a:r>
              <a:rPr lang="it-IT" i="1" dirty="0" smtClean="0"/>
              <a:t>, </a:t>
            </a:r>
            <a:r>
              <a:rPr lang="it-IT" i="1" dirty="0" err="1" smtClean="0"/>
              <a:t>there</a:t>
            </a:r>
            <a:r>
              <a:rPr lang="it-IT" i="1" dirty="0" smtClean="0"/>
              <a:t> </a:t>
            </a:r>
            <a:r>
              <a:rPr lang="it-IT" i="1" dirty="0" err="1" smtClean="0"/>
              <a:t>will</a:t>
            </a:r>
            <a:r>
              <a:rPr lang="it-IT" i="1" dirty="0" smtClean="0"/>
              <a:t> be more </a:t>
            </a:r>
            <a:r>
              <a:rPr lang="it-IT" i="1" dirty="0" err="1" smtClean="0"/>
              <a:t>options</a:t>
            </a:r>
            <a:r>
              <a:rPr lang="it-IT" i="1" dirty="0" smtClean="0"/>
              <a:t> for </a:t>
            </a:r>
            <a:r>
              <a:rPr lang="it-IT" i="1" dirty="0" err="1" smtClean="0"/>
              <a:t>logframe</a:t>
            </a:r>
            <a:r>
              <a:rPr lang="it-IT" i="1" dirty="0" smtClean="0"/>
              <a:t> </a:t>
            </a:r>
            <a:r>
              <a:rPr lang="it-IT" i="1" dirty="0" err="1" smtClean="0"/>
              <a:t>view</a:t>
            </a:r>
            <a:r>
              <a:rPr lang="it-IT" i="1" dirty="0" smtClean="0"/>
              <a:t>.</a:t>
            </a:r>
          </a:p>
          <a:p>
            <a:endParaRPr lang="it-IT" i="1" dirty="0"/>
          </a:p>
          <a:p>
            <a:r>
              <a:rPr lang="it-IT" b="1" i="1" dirty="0" err="1" smtClean="0"/>
              <a:t>This</a:t>
            </a:r>
            <a:r>
              <a:rPr lang="it-IT" b="1" i="1" dirty="0" smtClean="0"/>
              <a:t> </a:t>
            </a:r>
            <a:r>
              <a:rPr lang="it-IT" b="1" i="1" dirty="0" err="1" smtClean="0"/>
              <a:t>is</a:t>
            </a:r>
            <a:r>
              <a:rPr lang="it-IT" b="1" i="1" dirty="0" smtClean="0"/>
              <a:t> the option </a:t>
            </a:r>
            <a:r>
              <a:rPr lang="it-IT" b="1" i="1" dirty="0" err="1" smtClean="0"/>
              <a:t>that</a:t>
            </a:r>
            <a:r>
              <a:rPr lang="it-IT" b="1" i="1" dirty="0" smtClean="0"/>
              <a:t> </a:t>
            </a:r>
            <a:r>
              <a:rPr lang="it-IT" b="1" i="1" dirty="0" err="1" smtClean="0"/>
              <a:t>was</a:t>
            </a:r>
            <a:r>
              <a:rPr lang="it-IT" b="1" i="1" dirty="0" smtClean="0"/>
              <a:t> </a:t>
            </a:r>
            <a:r>
              <a:rPr lang="it-IT" b="1" i="1" dirty="0" err="1" smtClean="0"/>
              <a:t>most</a:t>
            </a:r>
            <a:r>
              <a:rPr lang="it-IT" b="1" i="1" dirty="0" smtClean="0"/>
              <a:t> </a:t>
            </a:r>
            <a:r>
              <a:rPr lang="it-IT" b="1" i="1" dirty="0" err="1" smtClean="0"/>
              <a:t>voted</a:t>
            </a:r>
            <a:r>
              <a:rPr lang="it-IT" b="1" i="1" dirty="0" smtClean="0"/>
              <a:t> for </a:t>
            </a:r>
            <a:r>
              <a:rPr lang="it-IT" b="1" i="1" dirty="0" err="1" smtClean="0"/>
              <a:t>logframe</a:t>
            </a:r>
            <a:r>
              <a:rPr lang="it-IT" b="1" i="1" dirty="0" smtClean="0"/>
              <a:t> </a:t>
            </a:r>
            <a:r>
              <a:rPr lang="it-IT" b="1" i="1" dirty="0" err="1" smtClean="0"/>
              <a:t>view</a:t>
            </a:r>
            <a:r>
              <a:rPr lang="it-IT" b="1" i="1" dirty="0" smtClean="0"/>
              <a:t>.</a:t>
            </a:r>
          </a:p>
          <a:p>
            <a:endParaRPr lang="it-IT" i="1" dirty="0" smtClean="0"/>
          </a:p>
          <a:p>
            <a:r>
              <a:rPr lang="it-IT" i="1" dirty="0" err="1" smtClean="0"/>
              <a:t>We</a:t>
            </a:r>
            <a:r>
              <a:rPr lang="it-IT" i="1" dirty="0" smtClean="0"/>
              <a:t> </a:t>
            </a:r>
            <a:r>
              <a:rPr lang="it-IT" i="1" dirty="0" err="1" smtClean="0"/>
              <a:t>will</a:t>
            </a:r>
            <a:r>
              <a:rPr lang="it-IT" i="1" dirty="0" smtClean="0"/>
              <a:t> take </a:t>
            </a:r>
            <a:r>
              <a:rPr lang="it-IT" i="1" dirty="0" err="1" smtClean="0"/>
              <a:t>into</a:t>
            </a:r>
            <a:r>
              <a:rPr lang="it-IT" i="1" dirty="0" smtClean="0"/>
              <a:t> </a:t>
            </a:r>
            <a:r>
              <a:rPr lang="it-IT" i="1" dirty="0" err="1" smtClean="0"/>
              <a:t>consideration</a:t>
            </a:r>
            <a:r>
              <a:rPr lang="it-IT" i="1" dirty="0" smtClean="0"/>
              <a:t> </a:t>
            </a:r>
            <a:r>
              <a:rPr lang="it-IT" i="1" dirty="0" err="1" smtClean="0"/>
              <a:t>all</a:t>
            </a:r>
            <a:r>
              <a:rPr lang="it-IT" i="1" dirty="0" smtClean="0"/>
              <a:t> </a:t>
            </a:r>
            <a:r>
              <a:rPr lang="it-IT" i="1" dirty="0" err="1" smtClean="0"/>
              <a:t>your</a:t>
            </a:r>
            <a:r>
              <a:rPr lang="it-IT" i="1" dirty="0" smtClean="0"/>
              <a:t> </a:t>
            </a:r>
            <a:r>
              <a:rPr lang="it-IT" i="1" dirty="0" err="1" smtClean="0"/>
              <a:t>comments</a:t>
            </a:r>
            <a:r>
              <a:rPr lang="it-IT" i="1" dirty="0" smtClean="0"/>
              <a:t> </a:t>
            </a:r>
            <a:r>
              <a:rPr lang="it-IT" i="1" dirty="0" err="1" smtClean="0"/>
              <a:t>also</a:t>
            </a:r>
            <a:r>
              <a:rPr lang="it-IT" i="1" dirty="0" smtClean="0"/>
              <a:t> for the </a:t>
            </a:r>
            <a:r>
              <a:rPr lang="it-IT" i="1" dirty="0" err="1" smtClean="0"/>
              <a:t>other</a:t>
            </a:r>
            <a:r>
              <a:rPr lang="it-IT" i="1" dirty="0" smtClean="0"/>
              <a:t> </a:t>
            </a:r>
            <a:r>
              <a:rPr lang="it-IT" i="1" dirty="0" err="1" smtClean="0"/>
              <a:t>options</a:t>
            </a:r>
            <a:r>
              <a:rPr lang="it-IT" i="1" dirty="0" smtClean="0"/>
              <a:t>!</a:t>
            </a:r>
            <a:endParaRPr lang="en-GB" i="1" dirty="0"/>
          </a:p>
        </p:txBody>
      </p:sp>
    </p:spTree>
    <p:extLst>
      <p:ext uri="{BB962C8B-B14F-4D97-AF65-F5344CB8AC3E}">
        <p14:creationId xmlns:p14="http://schemas.microsoft.com/office/powerpoint/2010/main" val="37428573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614791" y="165367"/>
            <a:ext cx="8686800" cy="523220"/>
          </a:xfrm>
          <a:prstGeom prst="rect">
            <a:avLst/>
          </a:prstGeom>
          <a:noFill/>
        </p:spPr>
        <p:txBody>
          <a:bodyPr wrap="square" rtlCol="0">
            <a:spAutoFit/>
          </a:bodyPr>
          <a:lstStyle/>
          <a:p>
            <a:r>
              <a:rPr lang="fr-BE" sz="2800" b="1" dirty="0" smtClean="0">
                <a:solidFill>
                  <a:srgbClr val="103766"/>
                </a:solidFill>
              </a:rPr>
              <a:t>Feedback: Most </a:t>
            </a:r>
            <a:r>
              <a:rPr lang="fr-BE" sz="2800" b="1" dirty="0" err="1" smtClean="0">
                <a:solidFill>
                  <a:srgbClr val="103766"/>
                </a:solidFill>
              </a:rPr>
              <a:t>voted</a:t>
            </a:r>
            <a:r>
              <a:rPr lang="fr-BE" sz="2800" b="1" dirty="0" smtClean="0">
                <a:solidFill>
                  <a:srgbClr val="103766"/>
                </a:solidFill>
              </a:rPr>
              <a:t> option for </a:t>
            </a:r>
            <a:r>
              <a:rPr lang="fr-BE" sz="2800" b="1" dirty="0" err="1" smtClean="0">
                <a:solidFill>
                  <a:srgbClr val="103766"/>
                </a:solidFill>
              </a:rPr>
              <a:t>Logframe</a:t>
            </a:r>
            <a:r>
              <a:rPr lang="fr-BE" sz="2800" b="1" dirty="0" smtClean="0">
                <a:solidFill>
                  <a:srgbClr val="103766"/>
                </a:solidFill>
              </a:rPr>
              <a:t> </a:t>
            </a:r>
            <a:r>
              <a:rPr lang="fr-BE" sz="2800" b="1" i="1" dirty="0" smtClean="0">
                <a:solidFill>
                  <a:srgbClr val="103766"/>
                </a:solidFill>
              </a:rPr>
              <a:t>export </a:t>
            </a:r>
            <a:r>
              <a:rPr lang="fr-BE" sz="2800" b="1" dirty="0" smtClean="0">
                <a:solidFill>
                  <a:srgbClr val="103766"/>
                </a:solidFill>
              </a:rPr>
              <a:t>(All)</a:t>
            </a:r>
            <a:endParaRPr lang="fr-BE" sz="2800" b="1" i="1" dirty="0">
              <a:solidFill>
                <a:srgbClr val="103766"/>
              </a:solidFill>
            </a:endParaRPr>
          </a:p>
        </p:txBody>
      </p:sp>
      <p:sp>
        <p:nvSpPr>
          <p:cNvPr id="2" name="Slide Number Placeholder 1"/>
          <p:cNvSpPr>
            <a:spLocks noGrp="1"/>
          </p:cNvSpPr>
          <p:nvPr>
            <p:ph type="sldNum" sz="quarter" idx="12"/>
          </p:nvPr>
        </p:nvSpPr>
        <p:spPr/>
        <p:txBody>
          <a:bodyPr/>
          <a:lstStyle/>
          <a:p>
            <a:fld id="{10691666-A3C8-4B8C-905D-A09820ECD427}" type="slidenum">
              <a:rPr lang="en-US" smtClean="0"/>
              <a:t>18</a:t>
            </a:fld>
            <a:endParaRPr lang="en-US"/>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b="18111"/>
          <a:stretch/>
        </p:blipFill>
        <p:spPr>
          <a:xfrm>
            <a:off x="5136842" y="1146810"/>
            <a:ext cx="4846211" cy="5615940"/>
          </a:xfrm>
          <a:prstGeom prst="rect">
            <a:avLst/>
          </a:prstGeom>
          <a:ln>
            <a:solidFill>
              <a:schemeClr val="tx1"/>
            </a:solidFill>
          </a:ln>
        </p:spPr>
      </p:pic>
      <p:sp>
        <p:nvSpPr>
          <p:cNvPr id="7" name="TextBox 6"/>
          <p:cNvSpPr txBox="1"/>
          <p:nvPr/>
        </p:nvSpPr>
        <p:spPr>
          <a:xfrm>
            <a:off x="269470" y="1811135"/>
            <a:ext cx="3848100" cy="2308324"/>
          </a:xfrm>
          <a:prstGeom prst="rect">
            <a:avLst/>
          </a:prstGeom>
          <a:noFill/>
        </p:spPr>
        <p:txBody>
          <a:bodyPr wrap="square" rtlCol="0">
            <a:spAutoFit/>
          </a:bodyPr>
          <a:lstStyle/>
          <a:p>
            <a:r>
              <a:rPr lang="it-IT" i="1" dirty="0" smtClean="0"/>
              <a:t>In the </a:t>
            </a:r>
            <a:r>
              <a:rPr lang="it-IT" i="1" dirty="0" err="1" smtClean="0"/>
              <a:t>next</a:t>
            </a:r>
            <a:r>
              <a:rPr lang="it-IT" i="1" dirty="0" smtClean="0"/>
              <a:t> </a:t>
            </a:r>
            <a:r>
              <a:rPr lang="it-IT" i="1" dirty="0" err="1" smtClean="0"/>
              <a:t>releases</a:t>
            </a:r>
            <a:r>
              <a:rPr lang="it-IT" i="1" dirty="0" smtClean="0"/>
              <a:t>, </a:t>
            </a:r>
            <a:r>
              <a:rPr lang="it-IT" i="1" dirty="0" err="1" smtClean="0"/>
              <a:t>it</a:t>
            </a:r>
            <a:r>
              <a:rPr lang="it-IT" i="1" dirty="0" smtClean="0"/>
              <a:t> </a:t>
            </a:r>
            <a:r>
              <a:rPr lang="it-IT" i="1" dirty="0" err="1" smtClean="0"/>
              <a:t>will</a:t>
            </a:r>
            <a:r>
              <a:rPr lang="it-IT" i="1" dirty="0" smtClean="0"/>
              <a:t> be </a:t>
            </a:r>
            <a:r>
              <a:rPr lang="it-IT" i="1" dirty="0" err="1" smtClean="0"/>
              <a:t>possible</a:t>
            </a:r>
            <a:r>
              <a:rPr lang="it-IT" i="1" dirty="0" smtClean="0"/>
              <a:t> to export the </a:t>
            </a:r>
            <a:r>
              <a:rPr lang="it-IT" i="1" dirty="0" err="1" smtClean="0"/>
              <a:t>logframe</a:t>
            </a:r>
            <a:r>
              <a:rPr lang="it-IT" i="1" dirty="0" smtClean="0"/>
              <a:t>.</a:t>
            </a:r>
          </a:p>
          <a:p>
            <a:endParaRPr lang="it-IT" i="1" dirty="0"/>
          </a:p>
          <a:p>
            <a:r>
              <a:rPr lang="it-IT" b="1" i="1" dirty="0" err="1" smtClean="0"/>
              <a:t>This</a:t>
            </a:r>
            <a:r>
              <a:rPr lang="it-IT" b="1" i="1" dirty="0" smtClean="0"/>
              <a:t> </a:t>
            </a:r>
            <a:r>
              <a:rPr lang="it-IT" b="1" i="1" dirty="0" err="1" smtClean="0"/>
              <a:t>is</a:t>
            </a:r>
            <a:r>
              <a:rPr lang="it-IT" b="1" i="1" dirty="0" smtClean="0"/>
              <a:t> the option </a:t>
            </a:r>
            <a:r>
              <a:rPr lang="it-IT" b="1" i="1" dirty="0" err="1" smtClean="0"/>
              <a:t>that</a:t>
            </a:r>
            <a:r>
              <a:rPr lang="it-IT" b="1" i="1" dirty="0" smtClean="0"/>
              <a:t> </a:t>
            </a:r>
            <a:r>
              <a:rPr lang="it-IT" b="1" i="1" dirty="0" err="1" smtClean="0"/>
              <a:t>was</a:t>
            </a:r>
            <a:r>
              <a:rPr lang="it-IT" b="1" i="1" dirty="0" smtClean="0"/>
              <a:t> </a:t>
            </a:r>
            <a:r>
              <a:rPr lang="it-IT" b="1" i="1" dirty="0" err="1" smtClean="0"/>
              <a:t>most</a:t>
            </a:r>
            <a:r>
              <a:rPr lang="it-IT" b="1" i="1" dirty="0" smtClean="0"/>
              <a:t> </a:t>
            </a:r>
            <a:r>
              <a:rPr lang="it-IT" b="1" i="1" dirty="0" err="1" smtClean="0"/>
              <a:t>voted</a:t>
            </a:r>
            <a:r>
              <a:rPr lang="it-IT" b="1" i="1" dirty="0" smtClean="0"/>
              <a:t> for </a:t>
            </a:r>
            <a:r>
              <a:rPr lang="it-IT" b="1" i="1" dirty="0" err="1" smtClean="0"/>
              <a:t>logframe</a:t>
            </a:r>
            <a:r>
              <a:rPr lang="it-IT" b="1" i="1" dirty="0" smtClean="0"/>
              <a:t> export.</a:t>
            </a:r>
          </a:p>
          <a:p>
            <a:endParaRPr lang="it-IT" i="1" dirty="0" smtClean="0"/>
          </a:p>
          <a:p>
            <a:r>
              <a:rPr lang="it-IT" i="1" dirty="0" err="1" smtClean="0"/>
              <a:t>We</a:t>
            </a:r>
            <a:r>
              <a:rPr lang="it-IT" i="1" dirty="0" smtClean="0"/>
              <a:t> </a:t>
            </a:r>
            <a:r>
              <a:rPr lang="it-IT" i="1" dirty="0" err="1" smtClean="0"/>
              <a:t>will</a:t>
            </a:r>
            <a:r>
              <a:rPr lang="it-IT" i="1" dirty="0" smtClean="0"/>
              <a:t> take </a:t>
            </a:r>
            <a:r>
              <a:rPr lang="it-IT" i="1" dirty="0" err="1" smtClean="0"/>
              <a:t>into</a:t>
            </a:r>
            <a:r>
              <a:rPr lang="it-IT" i="1" dirty="0" smtClean="0"/>
              <a:t> </a:t>
            </a:r>
            <a:r>
              <a:rPr lang="it-IT" i="1" dirty="0" err="1" smtClean="0"/>
              <a:t>consideration</a:t>
            </a:r>
            <a:r>
              <a:rPr lang="it-IT" i="1" dirty="0" smtClean="0"/>
              <a:t> </a:t>
            </a:r>
            <a:r>
              <a:rPr lang="it-IT" i="1" dirty="0" err="1" smtClean="0"/>
              <a:t>all</a:t>
            </a:r>
            <a:r>
              <a:rPr lang="it-IT" i="1" dirty="0" smtClean="0"/>
              <a:t> </a:t>
            </a:r>
            <a:r>
              <a:rPr lang="it-IT" i="1" dirty="0" err="1" smtClean="0"/>
              <a:t>your</a:t>
            </a:r>
            <a:r>
              <a:rPr lang="it-IT" i="1" dirty="0" smtClean="0"/>
              <a:t> </a:t>
            </a:r>
            <a:r>
              <a:rPr lang="it-IT" i="1" dirty="0" err="1" smtClean="0"/>
              <a:t>comments</a:t>
            </a:r>
            <a:r>
              <a:rPr lang="it-IT" i="1" dirty="0" smtClean="0"/>
              <a:t> </a:t>
            </a:r>
            <a:r>
              <a:rPr lang="it-IT" i="1" dirty="0" err="1" smtClean="0"/>
              <a:t>also</a:t>
            </a:r>
            <a:r>
              <a:rPr lang="it-IT" i="1" dirty="0" smtClean="0"/>
              <a:t> for the </a:t>
            </a:r>
            <a:r>
              <a:rPr lang="it-IT" i="1" dirty="0" err="1" smtClean="0"/>
              <a:t>other</a:t>
            </a:r>
            <a:r>
              <a:rPr lang="it-IT" i="1" dirty="0" smtClean="0"/>
              <a:t> </a:t>
            </a:r>
            <a:r>
              <a:rPr lang="it-IT" i="1" dirty="0" err="1" smtClean="0"/>
              <a:t>options</a:t>
            </a:r>
            <a:r>
              <a:rPr lang="it-IT" i="1" dirty="0" smtClean="0"/>
              <a:t>!</a:t>
            </a:r>
            <a:endParaRPr lang="en-GB" i="1" dirty="0"/>
          </a:p>
        </p:txBody>
      </p:sp>
    </p:spTree>
    <p:extLst>
      <p:ext uri="{BB962C8B-B14F-4D97-AF65-F5344CB8AC3E}">
        <p14:creationId xmlns:p14="http://schemas.microsoft.com/office/powerpoint/2010/main" val="39397408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614791" y="165367"/>
            <a:ext cx="8686800" cy="523220"/>
          </a:xfrm>
          <a:prstGeom prst="rect">
            <a:avLst/>
          </a:prstGeom>
          <a:noFill/>
        </p:spPr>
        <p:txBody>
          <a:bodyPr wrap="square" rtlCol="0">
            <a:spAutoFit/>
          </a:bodyPr>
          <a:lstStyle/>
          <a:p>
            <a:r>
              <a:rPr lang="fr-BE" sz="2800" b="1" dirty="0" smtClean="0">
                <a:solidFill>
                  <a:srgbClr val="103766"/>
                </a:solidFill>
              </a:rPr>
              <a:t>Feedback: help and support</a:t>
            </a:r>
            <a:endParaRPr lang="fr-BE" sz="2800" b="1" dirty="0">
              <a:solidFill>
                <a:srgbClr val="103766"/>
              </a:solidFill>
            </a:endParaRPr>
          </a:p>
        </p:txBody>
      </p:sp>
      <p:sp>
        <p:nvSpPr>
          <p:cNvPr id="6" name="TextBox 5"/>
          <p:cNvSpPr txBox="1"/>
          <p:nvPr/>
        </p:nvSpPr>
        <p:spPr>
          <a:xfrm>
            <a:off x="728420" y="1699939"/>
            <a:ext cx="10560066" cy="4493538"/>
          </a:xfrm>
          <a:prstGeom prst="rect">
            <a:avLst/>
          </a:prstGeom>
          <a:noFill/>
        </p:spPr>
        <p:txBody>
          <a:bodyPr wrap="square" rtlCol="0">
            <a:spAutoFit/>
          </a:bodyPr>
          <a:lstStyle/>
          <a:p>
            <a:pPr marL="457200" indent="-457200">
              <a:spcAft>
                <a:spcPts val="1200"/>
              </a:spcAft>
              <a:buFont typeface="Arial" panose="020B0604020202020204" pitchFamily="34" charset="0"/>
              <a:buChar char="•"/>
            </a:pPr>
            <a:r>
              <a:rPr lang="en-GB" sz="3200" dirty="0" smtClean="0">
                <a:solidFill>
                  <a:srgbClr val="103766"/>
                </a:solidFill>
              </a:rPr>
              <a:t>General positive feedback on the </a:t>
            </a:r>
            <a:r>
              <a:rPr lang="en-GB" sz="3200" b="1" dirty="0" smtClean="0">
                <a:solidFill>
                  <a:srgbClr val="103766"/>
                </a:solidFill>
              </a:rPr>
              <a:t>e-learning videos</a:t>
            </a:r>
            <a:r>
              <a:rPr lang="en-GB" sz="3200" dirty="0" smtClean="0">
                <a:solidFill>
                  <a:srgbClr val="103766"/>
                </a:solidFill>
              </a:rPr>
              <a:t>, more videos will be produced.</a:t>
            </a:r>
          </a:p>
          <a:p>
            <a:pPr marL="457200" indent="-457200">
              <a:spcAft>
                <a:spcPts val="1200"/>
              </a:spcAft>
              <a:buFont typeface="Arial" panose="020B0604020202020204" pitchFamily="34" charset="0"/>
              <a:buChar char="•"/>
            </a:pPr>
            <a:r>
              <a:rPr lang="en-GB" sz="3200" b="1" dirty="0" smtClean="0">
                <a:solidFill>
                  <a:srgbClr val="103766"/>
                </a:solidFill>
              </a:rPr>
              <a:t>Integrated guidance</a:t>
            </a:r>
            <a:r>
              <a:rPr lang="en-GB" sz="3200" dirty="0" smtClean="0">
                <a:solidFill>
                  <a:srgbClr val="103766"/>
                </a:solidFill>
              </a:rPr>
              <a:t>: the system will include integrated guidance both methodological («what’s a baseline?») and technical («where do I have to click?»)</a:t>
            </a:r>
          </a:p>
          <a:p>
            <a:pPr marL="457200" indent="-457200">
              <a:spcAft>
                <a:spcPts val="1200"/>
              </a:spcAft>
              <a:buFont typeface="Arial" panose="020B0604020202020204" pitchFamily="34" charset="0"/>
              <a:buChar char="•"/>
            </a:pPr>
            <a:r>
              <a:rPr lang="en-GB" sz="3200" b="1" dirty="0" smtClean="0">
                <a:solidFill>
                  <a:srgbClr val="103766"/>
                </a:solidFill>
              </a:rPr>
              <a:t>Languages</a:t>
            </a:r>
            <a:r>
              <a:rPr lang="en-GB" sz="3200" dirty="0" smtClean="0">
                <a:solidFill>
                  <a:srgbClr val="103766"/>
                </a:solidFill>
              </a:rPr>
              <a:t>: video and instructions will be produced also in French for the releases</a:t>
            </a:r>
          </a:p>
          <a:p>
            <a:pPr marL="457200" indent="-457200">
              <a:spcAft>
                <a:spcPts val="1200"/>
              </a:spcAft>
              <a:buFont typeface="Arial" panose="020B0604020202020204" pitchFamily="34" charset="0"/>
              <a:buChar char="•"/>
            </a:pPr>
            <a:r>
              <a:rPr lang="en-GB" sz="3200" b="1" dirty="0" smtClean="0">
                <a:solidFill>
                  <a:srgbClr val="103766"/>
                </a:solidFill>
              </a:rPr>
              <a:t>Integrated chat </a:t>
            </a:r>
            <a:r>
              <a:rPr lang="en-GB" sz="3200" dirty="0" smtClean="0">
                <a:solidFill>
                  <a:srgbClr val="103766"/>
                </a:solidFill>
              </a:rPr>
              <a:t>between OM and IP is under analysis</a:t>
            </a:r>
            <a:endParaRPr lang="en-GB" sz="3200" dirty="0">
              <a:solidFill>
                <a:srgbClr val="103766"/>
              </a:solidFill>
            </a:endParaRPr>
          </a:p>
        </p:txBody>
      </p:sp>
      <p:sp>
        <p:nvSpPr>
          <p:cNvPr id="2" name="Slide Number Placeholder 1"/>
          <p:cNvSpPr>
            <a:spLocks noGrp="1"/>
          </p:cNvSpPr>
          <p:nvPr>
            <p:ph type="sldNum" sz="quarter" idx="12"/>
          </p:nvPr>
        </p:nvSpPr>
        <p:spPr/>
        <p:txBody>
          <a:bodyPr/>
          <a:lstStyle/>
          <a:p>
            <a:fld id="{10691666-A3C8-4B8C-905D-A09820ECD427}" type="slidenum">
              <a:rPr lang="en-US" smtClean="0"/>
              <a:t>19</a:t>
            </a:fld>
            <a:endParaRPr lang="en-US"/>
          </a:p>
        </p:txBody>
      </p:sp>
    </p:spTree>
    <p:extLst>
      <p:ext uri="{BB962C8B-B14F-4D97-AF65-F5344CB8AC3E}">
        <p14:creationId xmlns:p14="http://schemas.microsoft.com/office/powerpoint/2010/main" val="21041116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614791" y="165367"/>
            <a:ext cx="8686800" cy="523220"/>
          </a:xfrm>
          <a:prstGeom prst="rect">
            <a:avLst/>
          </a:prstGeom>
          <a:noFill/>
        </p:spPr>
        <p:txBody>
          <a:bodyPr wrap="square" rtlCol="0">
            <a:spAutoFit/>
          </a:bodyPr>
          <a:lstStyle/>
          <a:p>
            <a:r>
              <a:rPr lang="fr-BE" sz="2800" b="1" dirty="0" smtClean="0">
                <a:solidFill>
                  <a:srgbClr val="103766"/>
                </a:solidFill>
              </a:rPr>
              <a:t>Welcome to the OPSYS webinar to launch the test phase</a:t>
            </a:r>
            <a:endParaRPr lang="en-GB" sz="2800" b="1" dirty="0">
              <a:solidFill>
                <a:srgbClr val="103766"/>
              </a:solidFill>
            </a:endParaRPr>
          </a:p>
        </p:txBody>
      </p:sp>
      <p:sp>
        <p:nvSpPr>
          <p:cNvPr id="7" name="TextBox 6"/>
          <p:cNvSpPr txBox="1"/>
          <p:nvPr/>
        </p:nvSpPr>
        <p:spPr>
          <a:xfrm>
            <a:off x="3426982" y="1565998"/>
            <a:ext cx="4652236" cy="523220"/>
          </a:xfrm>
          <a:prstGeom prst="rect">
            <a:avLst/>
          </a:prstGeom>
          <a:noFill/>
        </p:spPr>
        <p:txBody>
          <a:bodyPr wrap="none" rtlCol="0">
            <a:spAutoFit/>
          </a:bodyPr>
          <a:lstStyle/>
          <a:p>
            <a:r>
              <a:rPr lang="fr-BE" sz="2800" b="1" i="1" dirty="0" smtClean="0">
                <a:solidFill>
                  <a:srgbClr val="103766"/>
                </a:solidFill>
              </a:rPr>
              <a:t>Who </a:t>
            </a:r>
            <a:r>
              <a:rPr lang="fr-BE" sz="2800" b="1" i="1" dirty="0" err="1" smtClean="0">
                <a:solidFill>
                  <a:srgbClr val="103766"/>
                </a:solidFill>
              </a:rPr>
              <a:t>is</a:t>
            </a:r>
            <a:r>
              <a:rPr lang="fr-BE" sz="2800" b="1" i="1" dirty="0" smtClean="0">
                <a:solidFill>
                  <a:srgbClr val="103766"/>
                </a:solidFill>
              </a:rPr>
              <a:t> running the </a:t>
            </a:r>
            <a:r>
              <a:rPr lang="fr-BE" sz="2800" b="1" i="1" dirty="0" err="1" smtClean="0">
                <a:solidFill>
                  <a:srgbClr val="103766"/>
                </a:solidFill>
              </a:rPr>
              <a:t>webinar</a:t>
            </a:r>
            <a:r>
              <a:rPr lang="fr-BE" sz="2800" b="1" i="1" dirty="0" smtClean="0">
                <a:solidFill>
                  <a:srgbClr val="103766"/>
                </a:solidFill>
              </a:rPr>
              <a:t> ? </a:t>
            </a:r>
            <a:endParaRPr lang="en-GB" sz="2800" b="1" i="1" dirty="0">
              <a:solidFill>
                <a:srgbClr val="103766"/>
              </a:solidFill>
            </a:endParaRPr>
          </a:p>
        </p:txBody>
      </p:sp>
      <p:sp>
        <p:nvSpPr>
          <p:cNvPr id="4" name="TextBox 3"/>
          <p:cNvSpPr txBox="1"/>
          <p:nvPr/>
        </p:nvSpPr>
        <p:spPr>
          <a:xfrm>
            <a:off x="1486081" y="2544723"/>
            <a:ext cx="1468244" cy="369332"/>
          </a:xfrm>
          <a:prstGeom prst="rect">
            <a:avLst/>
          </a:prstGeom>
          <a:noFill/>
        </p:spPr>
        <p:txBody>
          <a:bodyPr wrap="square" rtlCol="0">
            <a:spAutoFit/>
          </a:bodyPr>
          <a:lstStyle/>
          <a:p>
            <a:pPr algn="ctr"/>
            <a:r>
              <a:rPr lang="fr-BE" dirty="0" smtClean="0">
                <a:solidFill>
                  <a:srgbClr val="103766"/>
                </a:solidFill>
              </a:rPr>
              <a:t>Michal </a:t>
            </a:r>
            <a:r>
              <a:rPr lang="fr-BE" dirty="0" err="1" smtClean="0">
                <a:solidFill>
                  <a:srgbClr val="103766"/>
                </a:solidFill>
              </a:rPr>
              <a:t>Krejza</a:t>
            </a:r>
            <a:endParaRPr lang="en-GB" dirty="0">
              <a:solidFill>
                <a:srgbClr val="103766"/>
              </a:solidFill>
            </a:endParaRPr>
          </a:p>
        </p:txBody>
      </p:sp>
      <p:sp>
        <p:nvSpPr>
          <p:cNvPr id="17" name="TextBox 16"/>
          <p:cNvSpPr txBox="1"/>
          <p:nvPr/>
        </p:nvSpPr>
        <p:spPr>
          <a:xfrm>
            <a:off x="6188832" y="2544723"/>
            <a:ext cx="1864016" cy="369332"/>
          </a:xfrm>
          <a:prstGeom prst="rect">
            <a:avLst/>
          </a:prstGeom>
          <a:noFill/>
        </p:spPr>
        <p:txBody>
          <a:bodyPr wrap="square" rtlCol="0">
            <a:spAutoFit/>
          </a:bodyPr>
          <a:lstStyle/>
          <a:p>
            <a:pPr algn="ctr"/>
            <a:r>
              <a:rPr lang="fr-BE" dirty="0">
                <a:solidFill>
                  <a:srgbClr val="103766"/>
                </a:solidFill>
              </a:rPr>
              <a:t>Lucile Petitpierre</a:t>
            </a:r>
            <a:endParaRPr lang="en-GB" dirty="0">
              <a:solidFill>
                <a:srgbClr val="103766"/>
              </a:solidFill>
            </a:endParaRPr>
          </a:p>
        </p:txBody>
      </p:sp>
      <p:pic>
        <p:nvPicPr>
          <p:cNvPr id="205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46591" y="2968902"/>
            <a:ext cx="948499" cy="11358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Slide Number Placeholder 5"/>
          <p:cNvSpPr>
            <a:spLocks noGrp="1"/>
          </p:cNvSpPr>
          <p:nvPr>
            <p:ph type="sldNum" sz="quarter" idx="12"/>
          </p:nvPr>
        </p:nvSpPr>
        <p:spPr/>
        <p:txBody>
          <a:bodyPr/>
          <a:lstStyle/>
          <a:p>
            <a:fld id="{10691666-A3C8-4B8C-905D-A09820ECD427}" type="slidenum">
              <a:rPr lang="en-US" smtClean="0"/>
              <a:t>2</a:t>
            </a:fld>
            <a:endParaRPr lang="en-US"/>
          </a:p>
        </p:txBody>
      </p:sp>
      <p:pic>
        <p:nvPicPr>
          <p:cNvPr id="29" name="Picture 28"/>
          <p:cNvPicPr>
            <a:picLocks noChangeAspect="1"/>
          </p:cNvPicPr>
          <p:nvPr/>
        </p:nvPicPr>
        <p:blipFill rotWithShape="1">
          <a:blip r:embed="rId3">
            <a:extLst>
              <a:ext uri="{28A0092B-C50C-407E-A947-70E740481C1C}">
                <a14:useLocalDpi xmlns:a14="http://schemas.microsoft.com/office/drawing/2010/main" val="0"/>
              </a:ext>
            </a:extLst>
          </a:blip>
          <a:srcRect l="18981" r="13915"/>
          <a:stretch/>
        </p:blipFill>
        <p:spPr>
          <a:xfrm rot="5400000">
            <a:off x="9282854" y="3137098"/>
            <a:ext cx="1073663" cy="900000"/>
          </a:xfrm>
          <a:prstGeom prst="rect">
            <a:avLst/>
          </a:prstGeom>
          <a:ln w="3175">
            <a:noFill/>
          </a:ln>
        </p:spPr>
      </p:pic>
      <p:sp>
        <p:nvSpPr>
          <p:cNvPr id="31" name="TextBox 30"/>
          <p:cNvSpPr txBox="1"/>
          <p:nvPr/>
        </p:nvSpPr>
        <p:spPr>
          <a:xfrm>
            <a:off x="3871998" y="2551676"/>
            <a:ext cx="1864016" cy="369332"/>
          </a:xfrm>
          <a:prstGeom prst="rect">
            <a:avLst/>
          </a:prstGeom>
          <a:noFill/>
        </p:spPr>
        <p:txBody>
          <a:bodyPr wrap="square" rtlCol="0">
            <a:spAutoFit/>
          </a:bodyPr>
          <a:lstStyle/>
          <a:p>
            <a:pPr algn="ctr"/>
            <a:r>
              <a:rPr lang="fr-BE" dirty="0" smtClean="0">
                <a:solidFill>
                  <a:srgbClr val="103766"/>
                </a:solidFill>
              </a:rPr>
              <a:t>Véronique Lena</a:t>
            </a:r>
            <a:endParaRPr lang="en-GB" dirty="0">
              <a:solidFill>
                <a:srgbClr val="103766"/>
              </a:solidFill>
            </a:endParaRPr>
          </a:p>
        </p:txBody>
      </p:sp>
      <p:sp>
        <p:nvSpPr>
          <p:cNvPr id="32" name="TextBox 31"/>
          <p:cNvSpPr txBox="1"/>
          <p:nvPr/>
        </p:nvSpPr>
        <p:spPr>
          <a:xfrm>
            <a:off x="8804550" y="2592426"/>
            <a:ext cx="1864016" cy="369332"/>
          </a:xfrm>
          <a:prstGeom prst="rect">
            <a:avLst/>
          </a:prstGeom>
          <a:noFill/>
        </p:spPr>
        <p:txBody>
          <a:bodyPr wrap="square" rtlCol="0">
            <a:spAutoFit/>
          </a:bodyPr>
          <a:lstStyle/>
          <a:p>
            <a:pPr algn="ctr"/>
            <a:r>
              <a:rPr lang="fr-BE" dirty="0" smtClean="0">
                <a:solidFill>
                  <a:srgbClr val="103766"/>
                </a:solidFill>
              </a:rPr>
              <a:t>Guido </a:t>
            </a:r>
            <a:r>
              <a:rPr lang="fr-BE" dirty="0" err="1" smtClean="0">
                <a:solidFill>
                  <a:srgbClr val="103766"/>
                </a:solidFill>
              </a:rPr>
              <a:t>Bilanceri</a:t>
            </a:r>
            <a:endParaRPr lang="en-GB" dirty="0">
              <a:solidFill>
                <a:srgbClr val="103766"/>
              </a:solidFill>
            </a:endParaRP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91578" y="2961758"/>
            <a:ext cx="857250" cy="1143000"/>
          </a:xfrm>
          <a:prstGeom prst="rect">
            <a:avLst/>
          </a:prstGeom>
        </p:spPr>
      </p:pic>
      <p:pic>
        <p:nvPicPr>
          <p:cNvPr id="2" name="Picture 1"/>
          <p:cNvPicPr>
            <a:picLocks noChangeAspect="1"/>
          </p:cNvPicPr>
          <p:nvPr/>
        </p:nvPicPr>
        <p:blipFill rotWithShape="1">
          <a:blip r:embed="rId5" cstate="print">
            <a:extLst>
              <a:ext uri="{28A0092B-C50C-407E-A947-70E740481C1C}">
                <a14:useLocalDpi xmlns:a14="http://schemas.microsoft.com/office/drawing/2010/main" val="0"/>
              </a:ext>
            </a:extLst>
          </a:blip>
          <a:srcRect l="17138" t="16727" r="19993" b="30667"/>
          <a:stretch/>
        </p:blipFill>
        <p:spPr>
          <a:xfrm>
            <a:off x="4238829" y="2968902"/>
            <a:ext cx="1026100" cy="1144800"/>
          </a:xfrm>
          <a:prstGeom prst="rect">
            <a:avLst/>
          </a:prstGeom>
        </p:spPr>
      </p:pic>
    </p:spTree>
    <p:extLst>
      <p:ext uri="{BB962C8B-B14F-4D97-AF65-F5344CB8AC3E}">
        <p14:creationId xmlns:p14="http://schemas.microsoft.com/office/powerpoint/2010/main" val="115760574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599216"/>
            <a:ext cx="10515600" cy="2579613"/>
          </a:xfrm>
        </p:spPr>
        <p:txBody>
          <a:bodyPr>
            <a:normAutofit/>
          </a:bodyPr>
          <a:lstStyle/>
          <a:p>
            <a:pPr marL="0" indent="0">
              <a:spcBef>
                <a:spcPts val="0"/>
              </a:spcBef>
              <a:spcAft>
                <a:spcPts val="2400"/>
              </a:spcAft>
              <a:buNone/>
            </a:pPr>
            <a:r>
              <a:rPr lang="en-GB" sz="2800" noProof="0" dirty="0" smtClean="0">
                <a:solidFill>
                  <a:srgbClr val="103766"/>
                </a:solidFill>
              </a:rPr>
              <a:t>Please do not hesitate to contact us at the address : </a:t>
            </a:r>
            <a:r>
              <a:rPr lang="en-GB" sz="2800" u="sng" noProof="0" dirty="0" smtClean="0">
                <a:hlinkClick r:id="rId2"/>
              </a:rPr>
              <a:t>EuropeAid-OPSYS-USER-SUPPORT-COMMUNICATION@ec.europa.eu</a:t>
            </a:r>
            <a:endParaRPr lang="en-GB" u="sng" noProof="0" dirty="0" smtClean="0"/>
          </a:p>
          <a:p>
            <a:pPr marL="0" indent="0">
              <a:spcBef>
                <a:spcPts val="0"/>
              </a:spcBef>
              <a:spcAft>
                <a:spcPts val="2400"/>
              </a:spcAft>
              <a:buNone/>
            </a:pPr>
            <a:r>
              <a:rPr lang="en-GB" sz="2800" noProof="0" dirty="0" smtClean="0">
                <a:solidFill>
                  <a:srgbClr val="103766"/>
                </a:solidFill>
              </a:rPr>
              <a:t>If you want to be kept updated, feel free to join us on capacity4Dev group: </a:t>
            </a:r>
            <a:r>
              <a:rPr lang="en-GB" noProof="0" dirty="0" smtClean="0">
                <a:solidFill>
                  <a:srgbClr val="103766"/>
                </a:solidFill>
                <a:hlinkClick r:id="rId3"/>
              </a:rPr>
              <a:t>https://europa.eu/capacity4dev/implemeting-partners---opsys</a:t>
            </a:r>
            <a:r>
              <a:rPr lang="en-GB" noProof="0" dirty="0" smtClean="0">
                <a:solidFill>
                  <a:srgbClr val="103766"/>
                </a:solidFill>
              </a:rPr>
              <a:t>  </a:t>
            </a:r>
            <a:endParaRPr lang="en-GB" sz="2800" noProof="0" dirty="0" smtClean="0">
              <a:solidFill>
                <a:srgbClr val="103766"/>
              </a:solidFill>
            </a:endParaRPr>
          </a:p>
        </p:txBody>
      </p:sp>
      <p:sp>
        <p:nvSpPr>
          <p:cNvPr id="5" name="TextBox 4"/>
          <p:cNvSpPr txBox="1"/>
          <p:nvPr/>
        </p:nvSpPr>
        <p:spPr>
          <a:xfrm>
            <a:off x="1343026" y="165367"/>
            <a:ext cx="10848974" cy="523220"/>
          </a:xfrm>
          <a:prstGeom prst="rect">
            <a:avLst/>
          </a:prstGeom>
          <a:noFill/>
        </p:spPr>
        <p:txBody>
          <a:bodyPr wrap="square" rtlCol="0">
            <a:spAutoFit/>
          </a:bodyPr>
          <a:lstStyle/>
          <a:p>
            <a:r>
              <a:rPr lang="fr-BE" sz="2800" b="1" dirty="0" err="1" smtClean="0">
                <a:solidFill>
                  <a:srgbClr val="103766"/>
                </a:solidFill>
              </a:rPr>
              <a:t>Get</a:t>
            </a:r>
            <a:r>
              <a:rPr lang="fr-BE" sz="2800" b="1" dirty="0" smtClean="0">
                <a:solidFill>
                  <a:srgbClr val="103766"/>
                </a:solidFill>
              </a:rPr>
              <a:t> the </a:t>
            </a:r>
            <a:r>
              <a:rPr lang="fr-BE" sz="2800" b="1" dirty="0" err="1" smtClean="0">
                <a:solidFill>
                  <a:srgbClr val="103766"/>
                </a:solidFill>
              </a:rPr>
              <a:t>latest</a:t>
            </a:r>
            <a:r>
              <a:rPr lang="fr-BE" sz="2800" b="1" dirty="0" smtClean="0">
                <a:solidFill>
                  <a:srgbClr val="103766"/>
                </a:solidFill>
              </a:rPr>
              <a:t> news</a:t>
            </a:r>
            <a:endParaRPr lang="en-GB" sz="2800" b="1" dirty="0">
              <a:solidFill>
                <a:srgbClr val="103766"/>
              </a:solidFill>
            </a:endParaRPr>
          </a:p>
        </p:txBody>
      </p:sp>
      <p:sp>
        <p:nvSpPr>
          <p:cNvPr id="2" name="Slide Number Placeholder 1"/>
          <p:cNvSpPr>
            <a:spLocks noGrp="1"/>
          </p:cNvSpPr>
          <p:nvPr>
            <p:ph type="sldNum" sz="quarter" idx="12"/>
          </p:nvPr>
        </p:nvSpPr>
        <p:spPr/>
        <p:txBody>
          <a:bodyPr/>
          <a:lstStyle/>
          <a:p>
            <a:fld id="{10691666-A3C8-4B8C-905D-A09820ECD427}" type="slidenum">
              <a:rPr lang="en-US" smtClean="0"/>
              <a:t>20</a:t>
            </a:fld>
            <a:endParaRPr lang="en-US"/>
          </a:p>
        </p:txBody>
      </p:sp>
    </p:spTree>
    <p:extLst>
      <p:ext uri="{BB962C8B-B14F-4D97-AF65-F5344CB8AC3E}">
        <p14:creationId xmlns:p14="http://schemas.microsoft.com/office/powerpoint/2010/main" val="3941251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4294967295"/>
          </p:nvPr>
        </p:nvSpPr>
        <p:spPr>
          <a:xfrm>
            <a:off x="201346" y="2908767"/>
            <a:ext cx="6577013" cy="1952625"/>
          </a:xfrm>
        </p:spPr>
        <p:txBody>
          <a:bodyPr>
            <a:noAutofit/>
          </a:bodyPr>
          <a:lstStyle/>
          <a:p>
            <a:pPr marL="0" indent="0">
              <a:buNone/>
            </a:pPr>
            <a:r>
              <a:rPr lang="en-GB" sz="2000" b="1" noProof="0" dirty="0" smtClean="0">
                <a:sym typeface="Wingdings" panose="05000000000000000000" pitchFamily="2" charset="2"/>
              </a:rPr>
              <a:t>What’s next in Results and Monitoring: releases and functionalities</a:t>
            </a:r>
          </a:p>
          <a:p>
            <a:pPr marL="0" indent="0">
              <a:buNone/>
            </a:pPr>
            <a:endParaRPr lang="en-GB" sz="2000" b="1" noProof="0" dirty="0" smtClean="0"/>
          </a:p>
          <a:p>
            <a:pPr marL="0" indent="0">
              <a:buNone/>
            </a:pPr>
            <a:r>
              <a:rPr lang="en-GB" sz="1800" b="1" noProof="0" dirty="0" smtClean="0"/>
              <a:t>Lucile Petitpierre</a:t>
            </a:r>
            <a:r>
              <a:rPr lang="en-GB" sz="1800" noProof="0" dirty="0" smtClean="0"/>
              <a:t>, BM Track 1, Results and Business Processes, DEVCO</a:t>
            </a:r>
          </a:p>
          <a:p>
            <a:pPr marL="0" indent="0">
              <a:buNone/>
            </a:pPr>
            <a:r>
              <a:rPr lang="en-GB" sz="2000" b="1" noProof="0" dirty="0" smtClean="0">
                <a:solidFill>
                  <a:schemeClr val="tx1"/>
                </a:solidFill>
              </a:rPr>
              <a:t> </a:t>
            </a:r>
          </a:p>
          <a:p>
            <a:pPr marL="0" indent="0">
              <a:buNone/>
            </a:pPr>
            <a:endParaRPr lang="en-GB" sz="2000" b="1" i="1" noProof="0" dirty="0">
              <a:solidFill>
                <a:schemeClr val="tx1"/>
              </a:solidFill>
            </a:endParaRPr>
          </a:p>
        </p:txBody>
      </p:sp>
      <p:sp>
        <p:nvSpPr>
          <p:cNvPr id="7" name="Subtitle 5"/>
          <p:cNvSpPr txBox="1">
            <a:spLocks/>
          </p:cNvSpPr>
          <p:nvPr/>
        </p:nvSpPr>
        <p:spPr bwMode="auto">
          <a:xfrm>
            <a:off x="571438" y="1612363"/>
            <a:ext cx="6775001" cy="81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0" indent="0" algn="l" rtl="0" eaLnBrk="1" fontAlgn="base" hangingPunct="1">
              <a:spcBef>
                <a:spcPct val="20000"/>
              </a:spcBef>
              <a:spcAft>
                <a:spcPct val="0"/>
              </a:spcAft>
              <a:buFont typeface="Arial" pitchFamily="34" charset="0"/>
              <a:buNone/>
              <a:defRPr sz="2400" b="1" kern="1200">
                <a:solidFill>
                  <a:srgbClr val="F78A6C"/>
                </a:solidFill>
                <a:latin typeface="+mn-lt"/>
                <a:ea typeface="+mn-ea"/>
                <a:cs typeface="+mn-cs"/>
              </a:defRPr>
            </a:lvl1pPr>
            <a:lvl2pPr marL="457200" indent="0" algn="ctr" rtl="0" eaLnBrk="1" fontAlgn="base" hangingPunct="1">
              <a:spcBef>
                <a:spcPct val="20000"/>
              </a:spcBef>
              <a:spcAft>
                <a:spcPct val="0"/>
              </a:spcAft>
              <a:buFont typeface="Arial" pitchFamily="34" charset="0"/>
              <a:buNone/>
              <a:defRPr sz="2800" kern="1200">
                <a:solidFill>
                  <a:schemeClr val="tx1">
                    <a:tint val="75000"/>
                  </a:schemeClr>
                </a:solidFill>
                <a:latin typeface="+mn-lt"/>
                <a:ea typeface="+mn-ea"/>
                <a:cs typeface="+mn-cs"/>
              </a:defRPr>
            </a:lvl2pPr>
            <a:lvl3pPr marL="914400" indent="0" algn="ctr" rtl="0" eaLnBrk="1" fontAlgn="base" hangingPunct="1">
              <a:spcBef>
                <a:spcPct val="20000"/>
              </a:spcBef>
              <a:spcAft>
                <a:spcPct val="0"/>
              </a:spcAft>
              <a:buFont typeface="Arial" pitchFamily="34" charset="0"/>
              <a:buNone/>
              <a:defRPr sz="2400" kern="1200">
                <a:solidFill>
                  <a:schemeClr val="tx1">
                    <a:tint val="75000"/>
                  </a:schemeClr>
                </a:solidFill>
                <a:latin typeface="+mn-lt"/>
                <a:ea typeface="+mn-ea"/>
                <a:cs typeface="+mn-cs"/>
              </a:defRPr>
            </a:lvl3pPr>
            <a:lvl4pPr marL="1371600" indent="0" algn="ctr" rtl="0" eaLnBrk="1" fontAlgn="base" hangingPunct="1">
              <a:spcBef>
                <a:spcPct val="20000"/>
              </a:spcBef>
              <a:spcAft>
                <a:spcPct val="0"/>
              </a:spcAft>
              <a:buFont typeface="Arial" pitchFamily="34" charset="0"/>
              <a:buNone/>
              <a:defRPr sz="2000" kern="1200">
                <a:solidFill>
                  <a:schemeClr val="tx1">
                    <a:tint val="75000"/>
                  </a:schemeClr>
                </a:solidFill>
                <a:latin typeface="+mn-lt"/>
                <a:ea typeface="+mn-ea"/>
                <a:cs typeface="+mn-cs"/>
              </a:defRPr>
            </a:lvl4pPr>
            <a:lvl5pPr marL="1828800" indent="0" algn="ctr" rtl="0" eaLnBrk="1" fontAlgn="base" hangingPunct="1">
              <a:spcBef>
                <a:spcPct val="20000"/>
              </a:spcBef>
              <a:spcAft>
                <a:spcPct val="0"/>
              </a:spcAft>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en-GB" altLang="es-ES_tradnl" sz="4800" dirty="0" smtClean="0">
                <a:solidFill>
                  <a:prstClr val="white"/>
                </a:solidFill>
                <a:effectLst>
                  <a:glow rad="127000">
                    <a:srgbClr val="DFE1E9">
                      <a:alpha val="20000"/>
                    </a:srgbClr>
                  </a:glow>
                </a:effectLst>
                <a:ea typeface="Batang" panose="02030600000101010101" pitchFamily="18" charset="-127"/>
                <a:cs typeface="Arial" panose="020B0604020202020204" pitchFamily="34" charset="0"/>
              </a:rPr>
              <a:t>OPSYS</a:t>
            </a:r>
            <a:endParaRPr lang="es-ES_tradnl" sz="4800" dirty="0">
              <a:solidFill>
                <a:prstClr val="white"/>
              </a:solidFill>
              <a:effectLst>
                <a:glow rad="127000">
                  <a:srgbClr val="DFE1E9">
                    <a:alpha val="20000"/>
                  </a:srgbClr>
                </a:glow>
              </a:effectLst>
              <a:ea typeface="Batang" panose="02030600000101010101" pitchFamily="18" charset="-127"/>
              <a:cs typeface="Arial" panose="020B0604020202020204" pitchFamily="34" charset="0"/>
            </a:endParaRPr>
          </a:p>
        </p:txBody>
      </p:sp>
    </p:spTree>
    <p:extLst>
      <p:ext uri="{BB962C8B-B14F-4D97-AF65-F5344CB8AC3E}">
        <p14:creationId xmlns:p14="http://schemas.microsoft.com/office/powerpoint/2010/main" val="42024183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ounded Rectangle 27"/>
          <p:cNvSpPr/>
          <p:nvPr/>
        </p:nvSpPr>
        <p:spPr>
          <a:xfrm>
            <a:off x="216132" y="1183426"/>
            <a:ext cx="7752070" cy="1915293"/>
          </a:xfrm>
          <a:prstGeom prst="roundRect">
            <a:avLst/>
          </a:prstGeom>
          <a:ln/>
        </p:spPr>
        <p:style>
          <a:lnRef idx="2">
            <a:schemeClr val="accent5"/>
          </a:lnRef>
          <a:fillRef idx="1">
            <a:schemeClr val="lt1"/>
          </a:fillRef>
          <a:effectRef idx="0">
            <a:schemeClr val="accent5"/>
          </a:effectRef>
          <a:fontRef idx="minor">
            <a:schemeClr val="dk1"/>
          </a:fontRef>
        </p:style>
        <p:txBody>
          <a:bodyPr rtlCol="0" anchor="ctr"/>
          <a:lstStyle/>
          <a:p>
            <a:pPr defTabSz="457200"/>
            <a:r>
              <a:rPr lang="en-GB" sz="1400" dirty="0"/>
              <a:t>OMs access their </a:t>
            </a:r>
            <a:r>
              <a:rPr lang="en-GB" sz="1400" b="1" dirty="0"/>
              <a:t>interventions</a:t>
            </a:r>
            <a:r>
              <a:rPr lang="en-GB" sz="1400" dirty="0"/>
              <a:t> </a:t>
            </a:r>
          </a:p>
          <a:p>
            <a:pPr defTabSz="457200"/>
            <a:r>
              <a:rPr lang="en-GB" sz="1400" dirty="0"/>
              <a:t>OMs </a:t>
            </a:r>
            <a:r>
              <a:rPr lang="en-GB" sz="1400" b="1" dirty="0"/>
              <a:t>create and update</a:t>
            </a:r>
            <a:r>
              <a:rPr lang="en-GB" sz="1400" dirty="0"/>
              <a:t>, print </a:t>
            </a:r>
            <a:r>
              <a:rPr lang="en-GB" sz="1400" dirty="0" err="1" smtClean="0"/>
              <a:t>Logframes</a:t>
            </a:r>
            <a:endParaRPr lang="en-GB" sz="1400" dirty="0"/>
          </a:p>
          <a:p>
            <a:pPr defTabSz="457200"/>
            <a:r>
              <a:rPr lang="en-GB" sz="1400" dirty="0"/>
              <a:t>OMs can report on </a:t>
            </a:r>
            <a:r>
              <a:rPr lang="en-GB" sz="1400" b="1" dirty="0"/>
              <a:t>indicators values </a:t>
            </a:r>
            <a:r>
              <a:rPr lang="en-GB" sz="1400" dirty="0"/>
              <a:t>(disaggregated by sex when relevant) </a:t>
            </a:r>
          </a:p>
          <a:p>
            <a:pPr defTabSz="457200"/>
            <a:r>
              <a:rPr lang="en-GB" sz="1400" b="1" dirty="0"/>
              <a:t>Traffic lights </a:t>
            </a:r>
            <a:r>
              <a:rPr lang="en-GB" sz="1400" dirty="0"/>
              <a:t>are generated</a:t>
            </a:r>
          </a:p>
          <a:p>
            <a:pPr defTabSz="457200"/>
            <a:r>
              <a:rPr lang="en-GB" sz="1400" dirty="0"/>
              <a:t>OMs grant access to </a:t>
            </a:r>
            <a:r>
              <a:rPr lang="en-GB" sz="1400" b="1" dirty="0"/>
              <a:t>Implementing partners </a:t>
            </a:r>
            <a:r>
              <a:rPr lang="en-GB" sz="1400" dirty="0"/>
              <a:t>(IPs)</a:t>
            </a:r>
          </a:p>
          <a:p>
            <a:pPr defTabSz="457200"/>
            <a:r>
              <a:rPr lang="en-GB" sz="1400" dirty="0"/>
              <a:t>OMs can </a:t>
            </a:r>
            <a:r>
              <a:rPr lang="en-GB" sz="1400" b="1" dirty="0"/>
              <a:t>review</a:t>
            </a:r>
            <a:r>
              <a:rPr lang="en-GB" sz="1400" dirty="0"/>
              <a:t> Logframes and values encoded by IPs</a:t>
            </a:r>
          </a:p>
          <a:p>
            <a:pPr defTabSz="457200"/>
            <a:r>
              <a:rPr lang="en-GB" sz="1400" dirty="0"/>
              <a:t>A </a:t>
            </a:r>
            <a:r>
              <a:rPr lang="en-GB" sz="1400" b="1" dirty="0"/>
              <a:t>notification</a:t>
            </a:r>
            <a:r>
              <a:rPr lang="en-GB" sz="1400" dirty="0"/>
              <a:t> </a:t>
            </a:r>
            <a:r>
              <a:rPr lang="en-GB" sz="1400" dirty="0" smtClean="0"/>
              <a:t>mechanism </a:t>
            </a:r>
            <a:r>
              <a:rPr lang="en-GB" sz="1400" dirty="0"/>
              <a:t>and </a:t>
            </a:r>
            <a:r>
              <a:rPr lang="en-GB" sz="1400" b="1" dirty="0"/>
              <a:t>task </a:t>
            </a:r>
            <a:r>
              <a:rPr lang="en-GB" sz="1400" dirty="0"/>
              <a:t>manager is in place</a:t>
            </a:r>
          </a:p>
          <a:p>
            <a:pPr defTabSz="457200"/>
            <a:r>
              <a:rPr lang="en-GB" sz="1400" dirty="0"/>
              <a:t>Existing Logframes are imported into the system</a:t>
            </a:r>
          </a:p>
          <a:p>
            <a:pPr defTabSz="457200"/>
            <a:r>
              <a:rPr lang="en-GB" sz="1400" dirty="0"/>
              <a:t>A </a:t>
            </a:r>
            <a:r>
              <a:rPr lang="en-GB" sz="1400" b="1" dirty="0"/>
              <a:t>user guidance </a:t>
            </a:r>
            <a:r>
              <a:rPr lang="en-GB" sz="1400" dirty="0"/>
              <a:t>and support is in place</a:t>
            </a:r>
          </a:p>
        </p:txBody>
      </p:sp>
      <p:sp>
        <p:nvSpPr>
          <p:cNvPr id="33" name="Rounded Rectangle 32"/>
          <p:cNvSpPr/>
          <p:nvPr/>
        </p:nvSpPr>
        <p:spPr>
          <a:xfrm>
            <a:off x="216132" y="3215785"/>
            <a:ext cx="7752068" cy="720080"/>
          </a:xfrm>
          <a:prstGeom prst="roundRect">
            <a:avLst/>
          </a:prstGeom>
          <a:ln>
            <a:solidFill>
              <a:schemeClr val="bg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defTabSz="457200"/>
            <a:r>
              <a:rPr lang="en-GB" sz="1050" dirty="0">
                <a:solidFill>
                  <a:schemeClr val="bg1">
                    <a:lumMod val="75000"/>
                  </a:schemeClr>
                </a:solidFill>
              </a:rPr>
              <a:t>OM/IP report on a periodic basis (by quarter, by year)</a:t>
            </a:r>
          </a:p>
          <a:p>
            <a:pPr defTabSz="457200"/>
            <a:r>
              <a:rPr lang="en-GB" sz="1050" dirty="0">
                <a:solidFill>
                  <a:schemeClr val="bg1">
                    <a:lumMod val="75000"/>
                  </a:schemeClr>
                </a:solidFill>
              </a:rPr>
              <a:t>Additional disaggregation can be generated for each indicator</a:t>
            </a:r>
          </a:p>
          <a:p>
            <a:pPr defTabSz="457200"/>
            <a:r>
              <a:rPr lang="en-GB" sz="1050" dirty="0">
                <a:solidFill>
                  <a:schemeClr val="bg1">
                    <a:lumMod val="75000"/>
                  </a:schemeClr>
                </a:solidFill>
              </a:rPr>
              <a:t>Feedback from pilot phase is incorporated</a:t>
            </a:r>
          </a:p>
        </p:txBody>
      </p:sp>
      <p:sp>
        <p:nvSpPr>
          <p:cNvPr id="36" name="Rounded Rectangle 35"/>
          <p:cNvSpPr/>
          <p:nvPr/>
        </p:nvSpPr>
        <p:spPr>
          <a:xfrm>
            <a:off x="216132" y="4048587"/>
            <a:ext cx="7752068" cy="1477172"/>
          </a:xfrm>
          <a:prstGeom prst="roundRect">
            <a:avLst/>
          </a:prstGeom>
          <a:ln>
            <a:solidFill>
              <a:schemeClr val="bg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defTabSz="457200"/>
            <a:r>
              <a:rPr lang="en-GB" sz="1050" dirty="0">
                <a:solidFill>
                  <a:schemeClr val="bg1">
                    <a:lumMod val="75000"/>
                  </a:schemeClr>
                </a:solidFill>
              </a:rPr>
              <a:t>Quality Manager manage a list of core indicators</a:t>
            </a:r>
          </a:p>
          <a:p>
            <a:pPr defTabSz="457200"/>
            <a:r>
              <a:rPr lang="en-GB" sz="1050" dirty="0">
                <a:solidFill>
                  <a:schemeClr val="bg1">
                    <a:lumMod val="75000"/>
                  </a:schemeClr>
                </a:solidFill>
              </a:rPr>
              <a:t>Quality Managers perform ad-hoc reviews of encoded Logframes</a:t>
            </a:r>
          </a:p>
          <a:p>
            <a:pPr defTabSz="457200"/>
            <a:r>
              <a:rPr lang="en-GB" sz="1050" dirty="0">
                <a:solidFill>
                  <a:schemeClr val="bg1">
                    <a:lumMod val="75000"/>
                  </a:schemeClr>
                </a:solidFill>
              </a:rPr>
              <a:t>Indicators are aggregable</a:t>
            </a:r>
          </a:p>
          <a:p>
            <a:pPr defTabSz="457200"/>
            <a:r>
              <a:rPr lang="en-GB" sz="1050" dirty="0">
                <a:solidFill>
                  <a:schemeClr val="bg1">
                    <a:lumMod val="75000"/>
                  </a:schemeClr>
                </a:solidFill>
              </a:rPr>
              <a:t>Budget support specificities are covered (variable tranche)</a:t>
            </a:r>
          </a:p>
          <a:p>
            <a:pPr defTabSz="457200"/>
            <a:r>
              <a:rPr lang="en-GB" sz="1050" dirty="0">
                <a:solidFill>
                  <a:schemeClr val="bg1">
                    <a:lumMod val="75000"/>
                  </a:schemeClr>
                </a:solidFill>
              </a:rPr>
              <a:t>Users can upload documents</a:t>
            </a:r>
          </a:p>
          <a:p>
            <a:pPr defTabSz="457200"/>
            <a:r>
              <a:rPr lang="en-GB" sz="1050" dirty="0">
                <a:solidFill>
                  <a:schemeClr val="bg1">
                    <a:lumMod val="75000"/>
                  </a:schemeClr>
                </a:solidFill>
              </a:rPr>
              <a:t>IPs submit their narrative reports</a:t>
            </a:r>
          </a:p>
          <a:p>
            <a:pPr defTabSz="457200"/>
            <a:r>
              <a:rPr lang="en-GB" sz="1050" dirty="0">
                <a:solidFill>
                  <a:schemeClr val="bg1">
                    <a:lumMod val="75000"/>
                  </a:schemeClr>
                </a:solidFill>
              </a:rPr>
              <a:t>Results dashboarding are made available</a:t>
            </a:r>
          </a:p>
        </p:txBody>
      </p:sp>
      <p:sp>
        <p:nvSpPr>
          <p:cNvPr id="42" name="Rounded Rectangle 41"/>
          <p:cNvSpPr/>
          <p:nvPr/>
        </p:nvSpPr>
        <p:spPr>
          <a:xfrm>
            <a:off x="216132" y="5642664"/>
            <a:ext cx="7752068" cy="1098704"/>
          </a:xfrm>
          <a:prstGeom prst="roundRect">
            <a:avLst/>
          </a:prstGeom>
          <a:ln>
            <a:solidFill>
              <a:schemeClr val="bg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defTabSz="457200"/>
            <a:r>
              <a:rPr lang="en-GB" sz="1050" dirty="0">
                <a:solidFill>
                  <a:schemeClr val="bg1">
                    <a:lumMod val="75000"/>
                  </a:schemeClr>
                </a:solidFill>
              </a:rPr>
              <a:t>Logframes for Basic Act and Indicative programming can be created</a:t>
            </a:r>
          </a:p>
          <a:p>
            <a:pPr defTabSz="457200"/>
            <a:r>
              <a:rPr lang="en-GB" sz="1050" dirty="0">
                <a:solidFill>
                  <a:schemeClr val="bg1">
                    <a:lumMod val="75000"/>
                  </a:schemeClr>
                </a:solidFill>
              </a:rPr>
              <a:t>Other modalities specificities are taken into account</a:t>
            </a:r>
          </a:p>
          <a:p>
            <a:pPr defTabSz="457200"/>
            <a:r>
              <a:rPr lang="en-GB" sz="1050" dirty="0">
                <a:solidFill>
                  <a:schemeClr val="bg1">
                    <a:lumMod val="75000"/>
                  </a:schemeClr>
                </a:solidFill>
              </a:rPr>
              <a:t>Narrative reports and Logframes are linked to contracts and invoices</a:t>
            </a:r>
          </a:p>
          <a:p>
            <a:pPr defTabSz="457200"/>
            <a:r>
              <a:rPr lang="en-GB" sz="1050" dirty="0">
                <a:solidFill>
                  <a:schemeClr val="bg1">
                    <a:lumMod val="75000"/>
                  </a:schemeClr>
                </a:solidFill>
              </a:rPr>
              <a:t>Additional monitoring features are available (risk, calendar, etc.) </a:t>
            </a:r>
          </a:p>
          <a:p>
            <a:pPr defTabSz="457200"/>
            <a:r>
              <a:rPr lang="en-GB" sz="1050" dirty="0">
                <a:solidFill>
                  <a:schemeClr val="bg1">
                    <a:lumMod val="75000"/>
                  </a:schemeClr>
                </a:solidFill>
              </a:rPr>
              <a:t>Link with ROM and EVAL module is implemented</a:t>
            </a:r>
          </a:p>
          <a:p>
            <a:pPr defTabSz="457200"/>
            <a:r>
              <a:rPr lang="en-GB" sz="1050" dirty="0">
                <a:solidFill>
                  <a:schemeClr val="bg1">
                    <a:lumMod val="75000"/>
                  </a:schemeClr>
                </a:solidFill>
              </a:rPr>
              <a:t>Link with EAMR is implemented</a:t>
            </a:r>
          </a:p>
        </p:txBody>
      </p:sp>
      <p:cxnSp>
        <p:nvCxnSpPr>
          <p:cNvPr id="8" name="Straight Connector 7"/>
          <p:cNvCxnSpPr/>
          <p:nvPr/>
        </p:nvCxnSpPr>
        <p:spPr bwMode="auto">
          <a:xfrm>
            <a:off x="7968200" y="2131695"/>
            <a:ext cx="2699800" cy="0"/>
          </a:xfrm>
          <a:prstGeom prst="line">
            <a:avLst/>
          </a:prstGeom>
          <a:ln w="19050">
            <a:headEnd type="none" w="med" len="med"/>
            <a:tailEnd type="none" w="med" len="med"/>
          </a:ln>
        </p:spPr>
        <p:style>
          <a:lnRef idx="1">
            <a:schemeClr val="accent5"/>
          </a:lnRef>
          <a:fillRef idx="0">
            <a:schemeClr val="accent5"/>
          </a:fillRef>
          <a:effectRef idx="0">
            <a:schemeClr val="accent5"/>
          </a:effectRef>
          <a:fontRef idx="minor">
            <a:schemeClr val="tx1"/>
          </a:fontRef>
        </p:style>
      </p:cxnSp>
      <p:cxnSp>
        <p:nvCxnSpPr>
          <p:cNvPr id="25" name="Straight Connector 24"/>
          <p:cNvCxnSpPr/>
          <p:nvPr/>
        </p:nvCxnSpPr>
        <p:spPr bwMode="auto">
          <a:xfrm>
            <a:off x="7967512" y="3593728"/>
            <a:ext cx="2700488" cy="0"/>
          </a:xfrm>
          <a:prstGeom prst="line">
            <a:avLst/>
          </a:prstGeom>
          <a:noFill/>
          <a:ln w="9525" cap="flat" cmpd="sng" algn="ctr">
            <a:solidFill>
              <a:schemeClr val="bg1">
                <a:lumMod val="75000"/>
              </a:schemeClr>
            </a:solidFill>
            <a:prstDash val="solid"/>
            <a:round/>
            <a:headEnd type="none" w="med" len="med"/>
            <a:tailEnd type="none" w="med" len="med"/>
          </a:ln>
          <a:effectLst/>
        </p:spPr>
      </p:cxnSp>
      <p:cxnSp>
        <p:nvCxnSpPr>
          <p:cNvPr id="26" name="Straight Connector 25"/>
          <p:cNvCxnSpPr/>
          <p:nvPr/>
        </p:nvCxnSpPr>
        <p:spPr bwMode="auto">
          <a:xfrm>
            <a:off x="7967512" y="4700582"/>
            <a:ext cx="2700488" cy="0"/>
          </a:xfrm>
          <a:prstGeom prst="line">
            <a:avLst/>
          </a:prstGeom>
          <a:noFill/>
          <a:ln w="9525" cap="flat" cmpd="sng" algn="ctr">
            <a:solidFill>
              <a:schemeClr val="bg1">
                <a:lumMod val="75000"/>
              </a:schemeClr>
            </a:solidFill>
            <a:prstDash val="solid"/>
            <a:round/>
            <a:headEnd type="none" w="med" len="med"/>
            <a:tailEnd type="none" w="med" len="med"/>
          </a:ln>
          <a:effectLst/>
        </p:spPr>
      </p:cxnSp>
      <p:cxnSp>
        <p:nvCxnSpPr>
          <p:cNvPr id="27" name="Straight Connector 26"/>
          <p:cNvCxnSpPr>
            <a:stCxn id="42" idx="3"/>
          </p:cNvCxnSpPr>
          <p:nvPr/>
        </p:nvCxnSpPr>
        <p:spPr bwMode="auto">
          <a:xfrm>
            <a:off x="7968200" y="6192016"/>
            <a:ext cx="2699800" cy="0"/>
          </a:xfrm>
          <a:prstGeom prst="line">
            <a:avLst/>
          </a:prstGeom>
          <a:noFill/>
          <a:ln w="9525" cap="flat" cmpd="sng" algn="ctr">
            <a:solidFill>
              <a:schemeClr val="bg1">
                <a:lumMod val="75000"/>
              </a:schemeClr>
            </a:solidFill>
            <a:prstDash val="solid"/>
            <a:round/>
            <a:headEnd type="none" w="med" len="med"/>
            <a:tailEnd type="none" w="med" len="med"/>
          </a:ln>
          <a:effectLst/>
        </p:spPr>
      </p:cxnSp>
      <p:sp>
        <p:nvSpPr>
          <p:cNvPr id="9" name="TextBox 8"/>
          <p:cNvSpPr txBox="1"/>
          <p:nvPr/>
        </p:nvSpPr>
        <p:spPr>
          <a:xfrm>
            <a:off x="8720765" y="1725913"/>
            <a:ext cx="1193981" cy="553998"/>
          </a:xfrm>
          <a:prstGeom prst="rect">
            <a:avLst/>
          </a:prstGeom>
          <a:noFill/>
        </p:spPr>
        <p:txBody>
          <a:bodyPr wrap="none" rtlCol="0">
            <a:spAutoFit/>
          </a:bodyPr>
          <a:lstStyle/>
          <a:p>
            <a:pPr algn="ctr"/>
            <a:r>
              <a:rPr lang="en-GB" sz="2000" b="1" dirty="0">
                <a:solidFill>
                  <a:srgbClr val="002060"/>
                </a:solidFill>
              </a:rPr>
              <a:t>Release </a:t>
            </a:r>
            <a:r>
              <a:rPr lang="en-GB" sz="2000" b="1" dirty="0" smtClean="0">
                <a:solidFill>
                  <a:srgbClr val="002060"/>
                </a:solidFill>
              </a:rPr>
              <a:t>1</a:t>
            </a:r>
            <a:endParaRPr lang="en-GB" sz="2000" b="1" dirty="0">
              <a:solidFill>
                <a:srgbClr val="002060"/>
              </a:solidFill>
            </a:endParaRPr>
          </a:p>
          <a:p>
            <a:pPr algn="ctr"/>
            <a:endParaRPr lang="en-GB" sz="1000" dirty="0">
              <a:solidFill>
                <a:srgbClr val="002060"/>
              </a:solidFill>
            </a:endParaRPr>
          </a:p>
        </p:txBody>
      </p:sp>
      <p:sp>
        <p:nvSpPr>
          <p:cNvPr id="30" name="TextBox 29"/>
          <p:cNvSpPr txBox="1"/>
          <p:nvPr/>
        </p:nvSpPr>
        <p:spPr>
          <a:xfrm>
            <a:off x="8502810" y="3225457"/>
            <a:ext cx="1702454" cy="446276"/>
          </a:xfrm>
          <a:prstGeom prst="rect">
            <a:avLst/>
          </a:prstGeom>
          <a:noFill/>
        </p:spPr>
        <p:txBody>
          <a:bodyPr wrap="none" rtlCol="0">
            <a:spAutoFit/>
          </a:bodyPr>
          <a:lstStyle/>
          <a:p>
            <a:pPr algn="ctr"/>
            <a:r>
              <a:rPr lang="en-GB" sz="1400" dirty="0">
                <a:solidFill>
                  <a:schemeClr val="bg1">
                    <a:lumMod val="75000"/>
                  </a:schemeClr>
                </a:solidFill>
              </a:rPr>
              <a:t>Intermediary release</a:t>
            </a:r>
          </a:p>
          <a:p>
            <a:pPr algn="ctr"/>
            <a:endParaRPr lang="en-GB" sz="900" dirty="0">
              <a:solidFill>
                <a:schemeClr val="bg1">
                  <a:lumMod val="75000"/>
                </a:schemeClr>
              </a:solidFill>
            </a:endParaRPr>
          </a:p>
        </p:txBody>
      </p:sp>
      <p:sp>
        <p:nvSpPr>
          <p:cNvPr id="46" name="TextBox 45"/>
          <p:cNvSpPr txBox="1"/>
          <p:nvPr/>
        </p:nvSpPr>
        <p:spPr>
          <a:xfrm>
            <a:off x="8914621" y="4224226"/>
            <a:ext cx="878830" cy="446276"/>
          </a:xfrm>
          <a:prstGeom prst="rect">
            <a:avLst/>
          </a:prstGeom>
          <a:noFill/>
        </p:spPr>
        <p:txBody>
          <a:bodyPr wrap="none" rtlCol="0">
            <a:spAutoFit/>
          </a:bodyPr>
          <a:lstStyle/>
          <a:p>
            <a:pPr algn="ctr"/>
            <a:r>
              <a:rPr lang="en-GB" sz="1400" dirty="0">
                <a:solidFill>
                  <a:schemeClr val="bg1">
                    <a:lumMod val="75000"/>
                  </a:schemeClr>
                </a:solidFill>
              </a:rPr>
              <a:t>Release 2</a:t>
            </a:r>
          </a:p>
          <a:p>
            <a:pPr algn="ctr"/>
            <a:endParaRPr lang="en-GB" sz="900" dirty="0">
              <a:solidFill>
                <a:schemeClr val="bg1">
                  <a:lumMod val="75000"/>
                </a:schemeClr>
              </a:solidFill>
            </a:endParaRPr>
          </a:p>
        </p:txBody>
      </p:sp>
      <p:sp>
        <p:nvSpPr>
          <p:cNvPr id="47" name="TextBox 46"/>
          <p:cNvSpPr txBox="1"/>
          <p:nvPr/>
        </p:nvSpPr>
        <p:spPr>
          <a:xfrm>
            <a:off x="8711843" y="5877272"/>
            <a:ext cx="1284391" cy="446276"/>
          </a:xfrm>
          <a:prstGeom prst="rect">
            <a:avLst/>
          </a:prstGeom>
          <a:noFill/>
        </p:spPr>
        <p:txBody>
          <a:bodyPr wrap="none" rtlCol="0">
            <a:spAutoFit/>
          </a:bodyPr>
          <a:lstStyle/>
          <a:p>
            <a:pPr algn="ctr"/>
            <a:r>
              <a:rPr lang="en-GB" sz="1400" dirty="0">
                <a:solidFill>
                  <a:schemeClr val="bg1">
                    <a:lumMod val="75000"/>
                  </a:schemeClr>
                </a:solidFill>
              </a:rPr>
              <a:t>Other Releases</a:t>
            </a:r>
          </a:p>
          <a:p>
            <a:pPr algn="ctr"/>
            <a:endParaRPr lang="en-GB" sz="900" dirty="0">
              <a:solidFill>
                <a:schemeClr val="bg1">
                  <a:lumMod val="75000"/>
                </a:schemeClr>
              </a:solidFill>
            </a:endParaRPr>
          </a:p>
        </p:txBody>
      </p:sp>
      <p:cxnSp>
        <p:nvCxnSpPr>
          <p:cNvPr id="17" name="Straight Arrow Connector 16"/>
          <p:cNvCxnSpPr/>
          <p:nvPr/>
        </p:nvCxnSpPr>
        <p:spPr bwMode="auto">
          <a:xfrm>
            <a:off x="9354037" y="3587366"/>
            <a:ext cx="0" cy="537104"/>
          </a:xfrm>
          <a:prstGeom prst="straightConnector1">
            <a:avLst/>
          </a:prstGeom>
          <a:noFill/>
          <a:ln w="38100" cap="flat" cmpd="sng" algn="ctr">
            <a:solidFill>
              <a:schemeClr val="bg1">
                <a:lumMod val="75000"/>
              </a:schemeClr>
            </a:solidFill>
            <a:prstDash val="solid"/>
            <a:round/>
            <a:headEnd type="none" w="med" len="med"/>
            <a:tailEnd type="arrow"/>
          </a:ln>
          <a:effectLst/>
        </p:spPr>
      </p:cxnSp>
      <p:cxnSp>
        <p:nvCxnSpPr>
          <p:cNvPr id="48" name="Straight Arrow Connector 47"/>
          <p:cNvCxnSpPr>
            <a:stCxn id="9" idx="2"/>
            <a:endCxn id="30" idx="0"/>
          </p:cNvCxnSpPr>
          <p:nvPr/>
        </p:nvCxnSpPr>
        <p:spPr bwMode="auto">
          <a:xfrm flipH="1">
            <a:off x="9354038" y="2131695"/>
            <a:ext cx="1" cy="1093762"/>
          </a:xfrm>
          <a:prstGeom prst="straightConnector1">
            <a:avLst/>
          </a:prstGeom>
          <a:noFill/>
          <a:ln w="38100" cap="flat" cmpd="sng" algn="ctr">
            <a:solidFill>
              <a:schemeClr val="bg1">
                <a:lumMod val="75000"/>
              </a:schemeClr>
            </a:solidFill>
            <a:prstDash val="solid"/>
            <a:round/>
            <a:headEnd type="none" w="med" len="med"/>
            <a:tailEnd type="arrow"/>
          </a:ln>
          <a:effectLst/>
        </p:spPr>
      </p:cxnSp>
      <p:cxnSp>
        <p:nvCxnSpPr>
          <p:cNvPr id="49" name="Straight Arrow Connector 48"/>
          <p:cNvCxnSpPr>
            <a:stCxn id="46" idx="2"/>
            <a:endCxn id="47" idx="0"/>
          </p:cNvCxnSpPr>
          <p:nvPr/>
        </p:nvCxnSpPr>
        <p:spPr bwMode="auto">
          <a:xfrm>
            <a:off x="9354038" y="4685892"/>
            <a:ext cx="1" cy="1191381"/>
          </a:xfrm>
          <a:prstGeom prst="straightConnector1">
            <a:avLst/>
          </a:prstGeom>
          <a:noFill/>
          <a:ln w="38100" cap="flat" cmpd="sng" algn="ctr">
            <a:solidFill>
              <a:schemeClr val="bg1">
                <a:lumMod val="75000"/>
              </a:schemeClr>
            </a:solidFill>
            <a:prstDash val="solid"/>
            <a:round/>
            <a:headEnd type="none" w="med" len="med"/>
            <a:tailEnd type="arrow"/>
          </a:ln>
          <a:effectLst/>
        </p:spPr>
      </p:cxnSp>
      <p:sp>
        <p:nvSpPr>
          <p:cNvPr id="18" name="TextBox 17"/>
          <p:cNvSpPr txBox="1"/>
          <p:nvPr/>
        </p:nvSpPr>
        <p:spPr>
          <a:xfrm>
            <a:off x="1614791" y="165367"/>
            <a:ext cx="8686800" cy="523220"/>
          </a:xfrm>
          <a:prstGeom prst="rect">
            <a:avLst/>
          </a:prstGeom>
          <a:noFill/>
        </p:spPr>
        <p:txBody>
          <a:bodyPr wrap="square" rtlCol="0">
            <a:spAutoFit/>
          </a:bodyPr>
          <a:lstStyle/>
          <a:p>
            <a:r>
              <a:rPr lang="fr-BE" sz="2800" b="1" dirty="0" err="1" smtClean="0">
                <a:solidFill>
                  <a:srgbClr val="103766"/>
                </a:solidFill>
              </a:rPr>
              <a:t>Next</a:t>
            </a:r>
            <a:r>
              <a:rPr lang="fr-BE" sz="2800" b="1" dirty="0" smtClean="0">
                <a:solidFill>
                  <a:srgbClr val="103766"/>
                </a:solidFill>
              </a:rPr>
              <a:t> </a:t>
            </a:r>
            <a:r>
              <a:rPr lang="fr-BE" sz="2800" b="1" dirty="0" err="1" smtClean="0">
                <a:solidFill>
                  <a:srgbClr val="103766"/>
                </a:solidFill>
              </a:rPr>
              <a:t>steps</a:t>
            </a:r>
            <a:r>
              <a:rPr lang="fr-BE" sz="2800" b="1" dirty="0" smtClean="0">
                <a:solidFill>
                  <a:srgbClr val="103766"/>
                </a:solidFill>
              </a:rPr>
              <a:t> for </a:t>
            </a:r>
            <a:r>
              <a:rPr lang="fr-BE" sz="2800" b="1" dirty="0" err="1" smtClean="0">
                <a:solidFill>
                  <a:srgbClr val="103766"/>
                </a:solidFill>
              </a:rPr>
              <a:t>Results</a:t>
            </a:r>
            <a:r>
              <a:rPr lang="fr-BE" sz="2800" b="1" dirty="0" smtClean="0">
                <a:solidFill>
                  <a:srgbClr val="103766"/>
                </a:solidFill>
              </a:rPr>
              <a:t> and Monitoring</a:t>
            </a:r>
            <a:endParaRPr lang="fr-BE" sz="2800" b="1" dirty="0">
              <a:solidFill>
                <a:srgbClr val="103766"/>
              </a:solidFill>
            </a:endParaRPr>
          </a:p>
        </p:txBody>
      </p:sp>
    </p:spTree>
    <p:extLst>
      <p:ext uri="{BB962C8B-B14F-4D97-AF65-F5344CB8AC3E}">
        <p14:creationId xmlns:p14="http://schemas.microsoft.com/office/powerpoint/2010/main" val="177157475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ounded Rectangle 27"/>
          <p:cNvSpPr/>
          <p:nvPr/>
        </p:nvSpPr>
        <p:spPr>
          <a:xfrm>
            <a:off x="182880" y="1221970"/>
            <a:ext cx="7785321" cy="1442218"/>
          </a:xfrm>
          <a:prstGeom prst="roundRect">
            <a:avLst/>
          </a:prstGeom>
          <a:ln>
            <a:solidFill>
              <a:schemeClr val="bg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defTabSz="457200"/>
            <a:r>
              <a:rPr lang="en-GB" sz="1050" dirty="0">
                <a:solidFill>
                  <a:schemeClr val="bg1">
                    <a:lumMod val="75000"/>
                  </a:schemeClr>
                </a:solidFill>
              </a:rPr>
              <a:t>OMs access their interventions </a:t>
            </a:r>
          </a:p>
          <a:p>
            <a:pPr defTabSz="457200"/>
            <a:r>
              <a:rPr lang="en-GB" sz="1050" dirty="0">
                <a:solidFill>
                  <a:schemeClr val="bg1">
                    <a:lumMod val="75000"/>
                  </a:schemeClr>
                </a:solidFill>
              </a:rPr>
              <a:t>OMs create and update, print Logframes, </a:t>
            </a:r>
          </a:p>
          <a:p>
            <a:pPr defTabSz="457200"/>
            <a:r>
              <a:rPr lang="en-GB" sz="1050" dirty="0">
                <a:solidFill>
                  <a:schemeClr val="bg1">
                    <a:lumMod val="75000"/>
                  </a:schemeClr>
                </a:solidFill>
              </a:rPr>
              <a:t>OMs can report on indicators values (disaggregated by sex when relevant) </a:t>
            </a:r>
          </a:p>
          <a:p>
            <a:pPr defTabSz="457200"/>
            <a:r>
              <a:rPr lang="en-GB" sz="1050" dirty="0">
                <a:solidFill>
                  <a:schemeClr val="bg1">
                    <a:lumMod val="75000"/>
                  </a:schemeClr>
                </a:solidFill>
              </a:rPr>
              <a:t>Traffic lights are generated</a:t>
            </a:r>
          </a:p>
          <a:p>
            <a:pPr defTabSz="457200"/>
            <a:r>
              <a:rPr lang="en-GB" sz="1050" dirty="0">
                <a:solidFill>
                  <a:schemeClr val="bg1">
                    <a:lumMod val="75000"/>
                  </a:schemeClr>
                </a:solidFill>
              </a:rPr>
              <a:t>OMs grant access to Implementing partners (IPs)</a:t>
            </a:r>
          </a:p>
          <a:p>
            <a:pPr defTabSz="457200"/>
            <a:r>
              <a:rPr lang="en-GB" sz="1050" dirty="0">
                <a:solidFill>
                  <a:schemeClr val="bg1">
                    <a:lumMod val="75000"/>
                  </a:schemeClr>
                </a:solidFill>
              </a:rPr>
              <a:t>OMs can review Logframes and values encoded by IPs</a:t>
            </a:r>
          </a:p>
          <a:p>
            <a:pPr defTabSz="457200"/>
            <a:r>
              <a:rPr lang="en-GB" sz="1050" dirty="0">
                <a:solidFill>
                  <a:schemeClr val="bg1">
                    <a:lumMod val="75000"/>
                  </a:schemeClr>
                </a:solidFill>
              </a:rPr>
              <a:t>A notification mechanisms and task manager is in place</a:t>
            </a:r>
          </a:p>
          <a:p>
            <a:pPr defTabSz="457200"/>
            <a:r>
              <a:rPr lang="en-GB" sz="1050" dirty="0">
                <a:solidFill>
                  <a:schemeClr val="bg1">
                    <a:lumMod val="75000"/>
                  </a:schemeClr>
                </a:solidFill>
              </a:rPr>
              <a:t>Existing Logframes are imported into the system</a:t>
            </a:r>
          </a:p>
          <a:p>
            <a:pPr defTabSz="457200"/>
            <a:r>
              <a:rPr lang="en-GB" sz="1050" dirty="0">
                <a:solidFill>
                  <a:schemeClr val="bg1">
                    <a:lumMod val="75000"/>
                  </a:schemeClr>
                </a:solidFill>
              </a:rPr>
              <a:t>A user guidance and support is in place</a:t>
            </a:r>
          </a:p>
        </p:txBody>
      </p:sp>
      <p:sp>
        <p:nvSpPr>
          <p:cNvPr id="33" name="Rounded Rectangle 32"/>
          <p:cNvSpPr/>
          <p:nvPr/>
        </p:nvSpPr>
        <p:spPr>
          <a:xfrm>
            <a:off x="182880" y="2733859"/>
            <a:ext cx="7785320" cy="1152128"/>
          </a:xfrm>
          <a:prstGeom prst="roundRect">
            <a:avLst/>
          </a:prstGeom>
          <a:ln/>
        </p:spPr>
        <p:style>
          <a:lnRef idx="2">
            <a:schemeClr val="accent5"/>
          </a:lnRef>
          <a:fillRef idx="1">
            <a:schemeClr val="lt1"/>
          </a:fillRef>
          <a:effectRef idx="0">
            <a:schemeClr val="accent5"/>
          </a:effectRef>
          <a:fontRef idx="minor">
            <a:schemeClr val="dk1"/>
          </a:fontRef>
        </p:style>
        <p:txBody>
          <a:bodyPr rtlCol="0" anchor="ctr"/>
          <a:lstStyle/>
          <a:p>
            <a:pPr defTabSz="457200"/>
            <a:r>
              <a:rPr lang="en-GB" sz="1600" dirty="0"/>
              <a:t>OM/IP report on a </a:t>
            </a:r>
            <a:r>
              <a:rPr lang="en-GB" sz="1600" b="1" dirty="0"/>
              <a:t>periodic basis </a:t>
            </a:r>
            <a:r>
              <a:rPr lang="en-GB" sz="1600" dirty="0"/>
              <a:t>(by quarter, by year)</a:t>
            </a:r>
          </a:p>
          <a:p>
            <a:pPr defTabSz="457200"/>
            <a:r>
              <a:rPr lang="en-GB" sz="1600" b="1" dirty="0"/>
              <a:t>Additional disaggregation </a:t>
            </a:r>
            <a:r>
              <a:rPr lang="en-GB" sz="1600" dirty="0"/>
              <a:t>can be generated for each indicator</a:t>
            </a:r>
          </a:p>
          <a:p>
            <a:pPr defTabSz="457200"/>
            <a:r>
              <a:rPr lang="en-GB" sz="1600" b="1" dirty="0"/>
              <a:t>Feedback</a:t>
            </a:r>
            <a:r>
              <a:rPr lang="en-GB" sz="1600" dirty="0"/>
              <a:t> from pilot phase is incorporated</a:t>
            </a:r>
          </a:p>
        </p:txBody>
      </p:sp>
      <p:sp>
        <p:nvSpPr>
          <p:cNvPr id="36" name="Rounded Rectangle 35"/>
          <p:cNvSpPr/>
          <p:nvPr/>
        </p:nvSpPr>
        <p:spPr>
          <a:xfrm>
            <a:off x="182880" y="4023648"/>
            <a:ext cx="7785320" cy="1477172"/>
          </a:xfrm>
          <a:prstGeom prst="roundRect">
            <a:avLst/>
          </a:prstGeom>
          <a:ln>
            <a:solidFill>
              <a:schemeClr val="bg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defTabSz="457200"/>
            <a:r>
              <a:rPr lang="en-GB" sz="1050" dirty="0">
                <a:solidFill>
                  <a:schemeClr val="bg1">
                    <a:lumMod val="75000"/>
                  </a:schemeClr>
                </a:solidFill>
              </a:rPr>
              <a:t>Quality Manager manage a list of core indicators</a:t>
            </a:r>
          </a:p>
          <a:p>
            <a:pPr defTabSz="457200"/>
            <a:r>
              <a:rPr lang="en-GB" sz="1050" dirty="0">
                <a:solidFill>
                  <a:schemeClr val="bg1">
                    <a:lumMod val="75000"/>
                  </a:schemeClr>
                </a:solidFill>
              </a:rPr>
              <a:t>Quality Managers perform ad-hoc reviews of encoded Logframes</a:t>
            </a:r>
          </a:p>
          <a:p>
            <a:pPr defTabSz="457200"/>
            <a:r>
              <a:rPr lang="en-GB" sz="1050" dirty="0">
                <a:solidFill>
                  <a:schemeClr val="bg1">
                    <a:lumMod val="75000"/>
                  </a:schemeClr>
                </a:solidFill>
              </a:rPr>
              <a:t>Indicators are aggregable</a:t>
            </a:r>
          </a:p>
          <a:p>
            <a:pPr defTabSz="457200"/>
            <a:r>
              <a:rPr lang="en-GB" sz="1050" dirty="0">
                <a:solidFill>
                  <a:schemeClr val="bg1">
                    <a:lumMod val="75000"/>
                  </a:schemeClr>
                </a:solidFill>
              </a:rPr>
              <a:t>Budget support specificities are covered (variable tranche)</a:t>
            </a:r>
          </a:p>
          <a:p>
            <a:pPr defTabSz="457200"/>
            <a:r>
              <a:rPr lang="en-GB" sz="1050" dirty="0">
                <a:solidFill>
                  <a:schemeClr val="bg1">
                    <a:lumMod val="75000"/>
                  </a:schemeClr>
                </a:solidFill>
              </a:rPr>
              <a:t>Users can upload documents</a:t>
            </a:r>
          </a:p>
          <a:p>
            <a:pPr defTabSz="457200"/>
            <a:r>
              <a:rPr lang="en-GB" sz="1050" dirty="0">
                <a:solidFill>
                  <a:schemeClr val="bg1">
                    <a:lumMod val="75000"/>
                  </a:schemeClr>
                </a:solidFill>
              </a:rPr>
              <a:t>IPs submit their narrative reports</a:t>
            </a:r>
          </a:p>
          <a:p>
            <a:pPr defTabSz="457200"/>
            <a:r>
              <a:rPr lang="en-GB" sz="1050" dirty="0">
                <a:solidFill>
                  <a:schemeClr val="bg1">
                    <a:lumMod val="75000"/>
                  </a:schemeClr>
                </a:solidFill>
              </a:rPr>
              <a:t>Results dashboarding are made available</a:t>
            </a:r>
          </a:p>
        </p:txBody>
      </p:sp>
      <p:sp>
        <p:nvSpPr>
          <p:cNvPr id="42" name="Rounded Rectangle 41"/>
          <p:cNvSpPr/>
          <p:nvPr/>
        </p:nvSpPr>
        <p:spPr>
          <a:xfrm>
            <a:off x="182880" y="5642664"/>
            <a:ext cx="7785320" cy="1098704"/>
          </a:xfrm>
          <a:prstGeom prst="roundRect">
            <a:avLst/>
          </a:prstGeom>
          <a:ln>
            <a:solidFill>
              <a:schemeClr val="bg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defTabSz="457200"/>
            <a:r>
              <a:rPr lang="en-GB" sz="1050" dirty="0">
                <a:solidFill>
                  <a:schemeClr val="bg1">
                    <a:lumMod val="75000"/>
                  </a:schemeClr>
                </a:solidFill>
              </a:rPr>
              <a:t>Logframes for Basic Act and Indicative programming can be created</a:t>
            </a:r>
          </a:p>
          <a:p>
            <a:pPr defTabSz="457200"/>
            <a:r>
              <a:rPr lang="en-GB" sz="1050" dirty="0">
                <a:solidFill>
                  <a:schemeClr val="bg1">
                    <a:lumMod val="75000"/>
                  </a:schemeClr>
                </a:solidFill>
              </a:rPr>
              <a:t>Other modalities specificities are taken into account</a:t>
            </a:r>
          </a:p>
          <a:p>
            <a:pPr defTabSz="457200"/>
            <a:r>
              <a:rPr lang="en-GB" sz="1050" dirty="0">
                <a:solidFill>
                  <a:schemeClr val="bg1">
                    <a:lumMod val="75000"/>
                  </a:schemeClr>
                </a:solidFill>
              </a:rPr>
              <a:t>Narrative reports and Logframes are linked to contracts and invoices</a:t>
            </a:r>
          </a:p>
          <a:p>
            <a:pPr defTabSz="457200"/>
            <a:r>
              <a:rPr lang="en-GB" sz="1050" dirty="0">
                <a:solidFill>
                  <a:schemeClr val="bg1">
                    <a:lumMod val="75000"/>
                  </a:schemeClr>
                </a:solidFill>
              </a:rPr>
              <a:t>Additional monitoring features are available (risk, calendar, etc.) </a:t>
            </a:r>
          </a:p>
          <a:p>
            <a:pPr defTabSz="457200"/>
            <a:r>
              <a:rPr lang="en-GB" sz="1050" dirty="0">
                <a:solidFill>
                  <a:schemeClr val="bg1">
                    <a:lumMod val="75000"/>
                  </a:schemeClr>
                </a:solidFill>
              </a:rPr>
              <a:t>Link with ROM and EVAL module is implemented</a:t>
            </a:r>
          </a:p>
          <a:p>
            <a:pPr defTabSz="457200"/>
            <a:r>
              <a:rPr lang="en-GB" sz="1050" dirty="0">
                <a:solidFill>
                  <a:schemeClr val="bg1">
                    <a:lumMod val="75000"/>
                  </a:schemeClr>
                </a:solidFill>
              </a:rPr>
              <a:t>Link with EAMR is implemented</a:t>
            </a:r>
          </a:p>
        </p:txBody>
      </p:sp>
      <p:cxnSp>
        <p:nvCxnSpPr>
          <p:cNvPr id="8" name="Straight Connector 7"/>
          <p:cNvCxnSpPr/>
          <p:nvPr/>
        </p:nvCxnSpPr>
        <p:spPr bwMode="auto">
          <a:xfrm>
            <a:off x="8004136" y="1916941"/>
            <a:ext cx="2699800" cy="0"/>
          </a:xfrm>
          <a:prstGeom prst="line">
            <a:avLst/>
          </a:prstGeom>
          <a:noFill/>
          <a:ln w="9525" cap="flat" cmpd="sng" algn="ctr">
            <a:solidFill>
              <a:schemeClr val="bg1">
                <a:lumMod val="75000"/>
              </a:schemeClr>
            </a:solidFill>
            <a:prstDash val="solid"/>
            <a:round/>
            <a:headEnd type="none" w="med" len="med"/>
            <a:tailEnd type="none" w="med" len="med"/>
          </a:ln>
          <a:effectLst/>
        </p:spPr>
      </p:cxnSp>
      <p:cxnSp>
        <p:nvCxnSpPr>
          <p:cNvPr id="25" name="Straight Connector 24"/>
          <p:cNvCxnSpPr/>
          <p:nvPr/>
        </p:nvCxnSpPr>
        <p:spPr bwMode="auto">
          <a:xfrm>
            <a:off x="7967512" y="3284984"/>
            <a:ext cx="2700488" cy="0"/>
          </a:xfrm>
          <a:prstGeom prst="line">
            <a:avLst/>
          </a:prstGeom>
          <a:ln w="19050">
            <a:headEnd type="none" w="med" len="med"/>
            <a:tailEnd type="none" w="med" len="med"/>
          </a:ln>
        </p:spPr>
        <p:style>
          <a:lnRef idx="1">
            <a:schemeClr val="accent5"/>
          </a:lnRef>
          <a:fillRef idx="0">
            <a:schemeClr val="accent5"/>
          </a:fillRef>
          <a:effectRef idx="0">
            <a:schemeClr val="accent5"/>
          </a:effectRef>
          <a:fontRef idx="minor">
            <a:schemeClr val="tx1"/>
          </a:fontRef>
        </p:style>
      </p:cxnSp>
      <p:cxnSp>
        <p:nvCxnSpPr>
          <p:cNvPr id="26" name="Straight Connector 25"/>
          <p:cNvCxnSpPr/>
          <p:nvPr/>
        </p:nvCxnSpPr>
        <p:spPr bwMode="auto">
          <a:xfrm>
            <a:off x="7967512" y="4750459"/>
            <a:ext cx="2700488" cy="0"/>
          </a:xfrm>
          <a:prstGeom prst="line">
            <a:avLst/>
          </a:prstGeom>
          <a:noFill/>
          <a:ln w="9525" cap="flat" cmpd="sng" algn="ctr">
            <a:solidFill>
              <a:schemeClr val="bg1">
                <a:lumMod val="75000"/>
              </a:schemeClr>
            </a:solidFill>
            <a:prstDash val="solid"/>
            <a:round/>
            <a:headEnd type="none" w="med" len="med"/>
            <a:tailEnd type="none" w="med" len="med"/>
          </a:ln>
          <a:effectLst/>
        </p:spPr>
      </p:cxnSp>
      <p:cxnSp>
        <p:nvCxnSpPr>
          <p:cNvPr id="27" name="Straight Connector 26"/>
          <p:cNvCxnSpPr>
            <a:stCxn id="42" idx="3"/>
          </p:cNvCxnSpPr>
          <p:nvPr/>
        </p:nvCxnSpPr>
        <p:spPr bwMode="auto">
          <a:xfrm>
            <a:off x="7968200" y="6192016"/>
            <a:ext cx="2699800" cy="0"/>
          </a:xfrm>
          <a:prstGeom prst="line">
            <a:avLst/>
          </a:prstGeom>
          <a:noFill/>
          <a:ln w="9525" cap="flat" cmpd="sng" algn="ctr">
            <a:solidFill>
              <a:schemeClr val="bg1">
                <a:lumMod val="75000"/>
              </a:schemeClr>
            </a:solidFill>
            <a:prstDash val="solid"/>
            <a:round/>
            <a:headEnd type="none" w="med" len="med"/>
            <a:tailEnd type="none" w="med" len="med"/>
          </a:ln>
          <a:effectLst/>
        </p:spPr>
      </p:cxnSp>
      <p:sp>
        <p:nvSpPr>
          <p:cNvPr id="9" name="TextBox 8"/>
          <p:cNvSpPr txBox="1"/>
          <p:nvPr/>
        </p:nvSpPr>
        <p:spPr>
          <a:xfrm>
            <a:off x="8914621" y="1573288"/>
            <a:ext cx="885242" cy="492443"/>
          </a:xfrm>
          <a:prstGeom prst="rect">
            <a:avLst/>
          </a:prstGeom>
          <a:noFill/>
        </p:spPr>
        <p:txBody>
          <a:bodyPr wrap="none" rtlCol="0">
            <a:spAutoFit/>
          </a:bodyPr>
          <a:lstStyle/>
          <a:p>
            <a:pPr algn="ctr"/>
            <a:r>
              <a:rPr lang="en-GB" sz="1400" dirty="0">
                <a:solidFill>
                  <a:schemeClr val="bg1">
                    <a:lumMod val="75000"/>
                  </a:schemeClr>
                </a:solidFill>
              </a:rPr>
              <a:t>Release</a:t>
            </a:r>
            <a:r>
              <a:rPr lang="en-GB" sz="1600" dirty="0">
                <a:solidFill>
                  <a:srgbClr val="002060"/>
                </a:solidFill>
              </a:rPr>
              <a:t> </a:t>
            </a:r>
            <a:r>
              <a:rPr lang="en-GB" sz="1400" dirty="0">
                <a:solidFill>
                  <a:schemeClr val="bg1">
                    <a:lumMod val="75000"/>
                  </a:schemeClr>
                </a:solidFill>
              </a:rPr>
              <a:t>1</a:t>
            </a:r>
          </a:p>
          <a:p>
            <a:pPr algn="ctr"/>
            <a:endParaRPr lang="en-GB" sz="1000" dirty="0">
              <a:solidFill>
                <a:srgbClr val="002060"/>
              </a:solidFill>
            </a:endParaRPr>
          </a:p>
        </p:txBody>
      </p:sp>
      <p:sp>
        <p:nvSpPr>
          <p:cNvPr id="30" name="TextBox 29"/>
          <p:cNvSpPr txBox="1"/>
          <p:nvPr/>
        </p:nvSpPr>
        <p:spPr>
          <a:xfrm>
            <a:off x="8152843" y="2916234"/>
            <a:ext cx="2402389" cy="646331"/>
          </a:xfrm>
          <a:prstGeom prst="rect">
            <a:avLst/>
          </a:prstGeom>
          <a:noFill/>
        </p:spPr>
        <p:txBody>
          <a:bodyPr wrap="none" rtlCol="0">
            <a:spAutoFit/>
          </a:bodyPr>
          <a:lstStyle>
            <a:defPPr>
              <a:defRPr lang="en-GB"/>
            </a:defPPr>
            <a:lvl1pPr algn="ctr">
              <a:defRPr sz="1600">
                <a:solidFill>
                  <a:srgbClr val="002060"/>
                </a:solidFill>
              </a:defRPr>
            </a:lvl1pPr>
          </a:lstStyle>
          <a:p>
            <a:r>
              <a:rPr lang="en-GB" sz="2000" b="1" dirty="0"/>
              <a:t>Intermediary release</a:t>
            </a:r>
          </a:p>
          <a:p>
            <a:endParaRPr lang="en-GB" dirty="0"/>
          </a:p>
        </p:txBody>
      </p:sp>
      <p:sp>
        <p:nvSpPr>
          <p:cNvPr id="46" name="TextBox 45"/>
          <p:cNvSpPr txBox="1"/>
          <p:nvPr/>
        </p:nvSpPr>
        <p:spPr>
          <a:xfrm>
            <a:off x="8914621" y="4224226"/>
            <a:ext cx="878830" cy="446276"/>
          </a:xfrm>
          <a:prstGeom prst="rect">
            <a:avLst/>
          </a:prstGeom>
          <a:noFill/>
        </p:spPr>
        <p:txBody>
          <a:bodyPr wrap="none" rtlCol="0">
            <a:spAutoFit/>
          </a:bodyPr>
          <a:lstStyle/>
          <a:p>
            <a:pPr algn="ctr"/>
            <a:r>
              <a:rPr lang="en-GB" sz="1400" dirty="0">
                <a:solidFill>
                  <a:schemeClr val="bg1">
                    <a:lumMod val="75000"/>
                  </a:schemeClr>
                </a:solidFill>
              </a:rPr>
              <a:t>Release 2</a:t>
            </a:r>
          </a:p>
          <a:p>
            <a:pPr algn="ctr"/>
            <a:endParaRPr lang="en-GB" sz="900" dirty="0">
              <a:solidFill>
                <a:schemeClr val="bg1">
                  <a:lumMod val="75000"/>
                </a:schemeClr>
              </a:solidFill>
            </a:endParaRPr>
          </a:p>
        </p:txBody>
      </p:sp>
      <p:sp>
        <p:nvSpPr>
          <p:cNvPr id="47" name="TextBox 46"/>
          <p:cNvSpPr txBox="1"/>
          <p:nvPr/>
        </p:nvSpPr>
        <p:spPr>
          <a:xfrm>
            <a:off x="8711843" y="5877272"/>
            <a:ext cx="1284391" cy="446276"/>
          </a:xfrm>
          <a:prstGeom prst="rect">
            <a:avLst/>
          </a:prstGeom>
          <a:noFill/>
        </p:spPr>
        <p:txBody>
          <a:bodyPr wrap="none" rtlCol="0">
            <a:spAutoFit/>
          </a:bodyPr>
          <a:lstStyle/>
          <a:p>
            <a:pPr algn="ctr"/>
            <a:r>
              <a:rPr lang="en-GB" sz="1400" dirty="0">
                <a:solidFill>
                  <a:schemeClr val="bg1">
                    <a:lumMod val="75000"/>
                  </a:schemeClr>
                </a:solidFill>
              </a:rPr>
              <a:t>Other Releases</a:t>
            </a:r>
          </a:p>
          <a:p>
            <a:pPr algn="ctr"/>
            <a:endParaRPr lang="en-GB" sz="900" dirty="0">
              <a:solidFill>
                <a:schemeClr val="bg1">
                  <a:lumMod val="75000"/>
                </a:schemeClr>
              </a:solidFill>
            </a:endParaRPr>
          </a:p>
        </p:txBody>
      </p:sp>
      <p:cxnSp>
        <p:nvCxnSpPr>
          <p:cNvPr id="17" name="Straight Arrow Connector 16"/>
          <p:cNvCxnSpPr>
            <a:endCxn id="46" idx="0"/>
          </p:cNvCxnSpPr>
          <p:nvPr/>
        </p:nvCxnSpPr>
        <p:spPr bwMode="auto">
          <a:xfrm flipH="1">
            <a:off x="9354036" y="3284984"/>
            <a:ext cx="1" cy="939242"/>
          </a:xfrm>
          <a:prstGeom prst="straightConnector1">
            <a:avLst/>
          </a:prstGeom>
          <a:noFill/>
          <a:ln w="38100" cap="flat" cmpd="sng" algn="ctr">
            <a:solidFill>
              <a:schemeClr val="bg1">
                <a:lumMod val="75000"/>
              </a:schemeClr>
            </a:solidFill>
            <a:prstDash val="solid"/>
            <a:round/>
            <a:headEnd type="none" w="med" len="med"/>
            <a:tailEnd type="arrow"/>
          </a:ln>
          <a:effectLst/>
        </p:spPr>
      </p:cxnSp>
      <p:cxnSp>
        <p:nvCxnSpPr>
          <p:cNvPr id="48" name="Straight Arrow Connector 47"/>
          <p:cNvCxnSpPr>
            <a:endCxn id="30" idx="0"/>
          </p:cNvCxnSpPr>
          <p:nvPr/>
        </p:nvCxnSpPr>
        <p:spPr bwMode="auto">
          <a:xfrm>
            <a:off x="9354036" y="1940060"/>
            <a:ext cx="2" cy="976174"/>
          </a:xfrm>
          <a:prstGeom prst="straightConnector1">
            <a:avLst/>
          </a:prstGeom>
          <a:noFill/>
          <a:ln w="38100" cap="flat" cmpd="sng" algn="ctr">
            <a:solidFill>
              <a:srgbClr val="002060"/>
            </a:solidFill>
            <a:prstDash val="solid"/>
            <a:round/>
            <a:headEnd type="none" w="med" len="med"/>
            <a:tailEnd type="arrow"/>
          </a:ln>
          <a:effectLst/>
        </p:spPr>
      </p:cxnSp>
      <p:cxnSp>
        <p:nvCxnSpPr>
          <p:cNvPr id="49" name="Straight Arrow Connector 48"/>
          <p:cNvCxnSpPr>
            <a:endCxn id="47" idx="0"/>
          </p:cNvCxnSpPr>
          <p:nvPr/>
        </p:nvCxnSpPr>
        <p:spPr bwMode="auto">
          <a:xfrm>
            <a:off x="9354037" y="4773578"/>
            <a:ext cx="2" cy="1103694"/>
          </a:xfrm>
          <a:prstGeom prst="straightConnector1">
            <a:avLst/>
          </a:prstGeom>
          <a:noFill/>
          <a:ln w="38100" cap="flat" cmpd="sng" algn="ctr">
            <a:solidFill>
              <a:schemeClr val="bg1">
                <a:lumMod val="75000"/>
              </a:schemeClr>
            </a:solidFill>
            <a:prstDash val="solid"/>
            <a:round/>
            <a:headEnd type="none" w="med" len="med"/>
            <a:tailEnd type="arrow"/>
          </a:ln>
          <a:effectLst/>
        </p:spPr>
      </p:cxnSp>
      <p:sp>
        <p:nvSpPr>
          <p:cNvPr id="22" name="TextBox 21"/>
          <p:cNvSpPr txBox="1"/>
          <p:nvPr/>
        </p:nvSpPr>
        <p:spPr>
          <a:xfrm>
            <a:off x="1614791" y="165367"/>
            <a:ext cx="8686800" cy="523220"/>
          </a:xfrm>
          <a:prstGeom prst="rect">
            <a:avLst/>
          </a:prstGeom>
          <a:noFill/>
        </p:spPr>
        <p:txBody>
          <a:bodyPr wrap="square" rtlCol="0">
            <a:spAutoFit/>
          </a:bodyPr>
          <a:lstStyle/>
          <a:p>
            <a:r>
              <a:rPr lang="fr-BE" sz="2800" b="1" dirty="0" err="1" smtClean="0">
                <a:solidFill>
                  <a:srgbClr val="103766"/>
                </a:solidFill>
              </a:rPr>
              <a:t>Next</a:t>
            </a:r>
            <a:r>
              <a:rPr lang="fr-BE" sz="2800" b="1" dirty="0" smtClean="0">
                <a:solidFill>
                  <a:srgbClr val="103766"/>
                </a:solidFill>
              </a:rPr>
              <a:t> </a:t>
            </a:r>
            <a:r>
              <a:rPr lang="fr-BE" sz="2800" b="1" dirty="0" err="1" smtClean="0">
                <a:solidFill>
                  <a:srgbClr val="103766"/>
                </a:solidFill>
              </a:rPr>
              <a:t>steps</a:t>
            </a:r>
            <a:r>
              <a:rPr lang="fr-BE" sz="2800" b="1" dirty="0" smtClean="0">
                <a:solidFill>
                  <a:srgbClr val="103766"/>
                </a:solidFill>
              </a:rPr>
              <a:t> for </a:t>
            </a:r>
            <a:r>
              <a:rPr lang="fr-BE" sz="2800" b="1" dirty="0" err="1" smtClean="0">
                <a:solidFill>
                  <a:srgbClr val="103766"/>
                </a:solidFill>
              </a:rPr>
              <a:t>Results</a:t>
            </a:r>
            <a:r>
              <a:rPr lang="fr-BE" sz="2800" b="1" dirty="0" smtClean="0">
                <a:solidFill>
                  <a:srgbClr val="103766"/>
                </a:solidFill>
              </a:rPr>
              <a:t> and Monitoring</a:t>
            </a:r>
            <a:endParaRPr lang="fr-BE" sz="2800" b="1" dirty="0">
              <a:solidFill>
                <a:srgbClr val="103766"/>
              </a:solidFill>
            </a:endParaRPr>
          </a:p>
        </p:txBody>
      </p:sp>
    </p:spTree>
    <p:extLst>
      <p:ext uri="{BB962C8B-B14F-4D97-AF65-F5344CB8AC3E}">
        <p14:creationId xmlns:p14="http://schemas.microsoft.com/office/powerpoint/2010/main" val="344718441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ounded Rectangle 27"/>
          <p:cNvSpPr/>
          <p:nvPr/>
        </p:nvSpPr>
        <p:spPr>
          <a:xfrm>
            <a:off x="249382" y="1129229"/>
            <a:ext cx="7937141" cy="1755288"/>
          </a:xfrm>
          <a:prstGeom prst="roundRect">
            <a:avLst/>
          </a:prstGeom>
          <a:ln>
            <a:solidFill>
              <a:schemeClr val="bg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defTabSz="457200"/>
            <a:r>
              <a:rPr lang="en-GB" sz="1050" dirty="0">
                <a:solidFill>
                  <a:schemeClr val="bg1">
                    <a:lumMod val="75000"/>
                  </a:schemeClr>
                </a:solidFill>
              </a:rPr>
              <a:t>OMs access their interventions </a:t>
            </a:r>
          </a:p>
          <a:p>
            <a:pPr defTabSz="457200"/>
            <a:r>
              <a:rPr lang="en-GB" sz="1050" dirty="0">
                <a:solidFill>
                  <a:schemeClr val="bg1">
                    <a:lumMod val="75000"/>
                  </a:schemeClr>
                </a:solidFill>
              </a:rPr>
              <a:t>OMs create and update, print Logframes, </a:t>
            </a:r>
          </a:p>
          <a:p>
            <a:pPr defTabSz="457200"/>
            <a:r>
              <a:rPr lang="en-GB" sz="1050" dirty="0">
                <a:solidFill>
                  <a:schemeClr val="bg1">
                    <a:lumMod val="75000"/>
                  </a:schemeClr>
                </a:solidFill>
              </a:rPr>
              <a:t>OMs can report on indicators values (disaggregated by sex when relevant) </a:t>
            </a:r>
          </a:p>
          <a:p>
            <a:pPr defTabSz="457200"/>
            <a:r>
              <a:rPr lang="en-GB" sz="1050" dirty="0">
                <a:solidFill>
                  <a:schemeClr val="bg1">
                    <a:lumMod val="75000"/>
                  </a:schemeClr>
                </a:solidFill>
              </a:rPr>
              <a:t>Traffic lights are generated</a:t>
            </a:r>
          </a:p>
          <a:p>
            <a:pPr defTabSz="457200"/>
            <a:r>
              <a:rPr lang="en-GB" sz="1050" dirty="0">
                <a:solidFill>
                  <a:schemeClr val="bg1">
                    <a:lumMod val="75000"/>
                  </a:schemeClr>
                </a:solidFill>
              </a:rPr>
              <a:t>OMs grant access to Implementing partners (IPs)</a:t>
            </a:r>
          </a:p>
          <a:p>
            <a:pPr defTabSz="457200"/>
            <a:r>
              <a:rPr lang="en-GB" sz="1050" dirty="0">
                <a:solidFill>
                  <a:schemeClr val="bg1">
                    <a:lumMod val="75000"/>
                  </a:schemeClr>
                </a:solidFill>
              </a:rPr>
              <a:t>OMs can review Logframes and values encoded by IPs</a:t>
            </a:r>
          </a:p>
          <a:p>
            <a:pPr defTabSz="457200"/>
            <a:r>
              <a:rPr lang="en-GB" sz="1050" dirty="0">
                <a:solidFill>
                  <a:schemeClr val="bg1">
                    <a:lumMod val="75000"/>
                  </a:schemeClr>
                </a:solidFill>
              </a:rPr>
              <a:t>A notification mechanisms and task manager is in place</a:t>
            </a:r>
          </a:p>
          <a:p>
            <a:pPr defTabSz="457200"/>
            <a:r>
              <a:rPr lang="en-GB" sz="1050" dirty="0">
                <a:solidFill>
                  <a:schemeClr val="bg1">
                    <a:lumMod val="75000"/>
                  </a:schemeClr>
                </a:solidFill>
              </a:rPr>
              <a:t>Existing Logframes are imported into the system</a:t>
            </a:r>
          </a:p>
          <a:p>
            <a:pPr defTabSz="457200"/>
            <a:r>
              <a:rPr lang="en-GB" sz="1050" dirty="0">
                <a:solidFill>
                  <a:schemeClr val="bg1">
                    <a:lumMod val="75000"/>
                  </a:schemeClr>
                </a:solidFill>
              </a:rPr>
              <a:t>A user guidance and support is in place</a:t>
            </a:r>
          </a:p>
        </p:txBody>
      </p:sp>
      <p:sp>
        <p:nvSpPr>
          <p:cNvPr id="33" name="Rounded Rectangle 32"/>
          <p:cNvSpPr/>
          <p:nvPr/>
        </p:nvSpPr>
        <p:spPr>
          <a:xfrm>
            <a:off x="249382" y="2970896"/>
            <a:ext cx="7946021" cy="620202"/>
          </a:xfrm>
          <a:prstGeom prst="roundRect">
            <a:avLst/>
          </a:prstGeom>
          <a:ln>
            <a:solidFill>
              <a:schemeClr val="bg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defTabSz="457200"/>
            <a:r>
              <a:rPr lang="en-GB" sz="1050" dirty="0">
                <a:solidFill>
                  <a:schemeClr val="bg1">
                    <a:lumMod val="75000"/>
                  </a:schemeClr>
                </a:solidFill>
              </a:rPr>
              <a:t>OM/IP report on a periodic basis (by quarter, by year)</a:t>
            </a:r>
          </a:p>
          <a:p>
            <a:pPr defTabSz="457200"/>
            <a:r>
              <a:rPr lang="en-GB" sz="1050" dirty="0">
                <a:solidFill>
                  <a:schemeClr val="bg1">
                    <a:lumMod val="75000"/>
                  </a:schemeClr>
                </a:solidFill>
              </a:rPr>
              <a:t>Additional disaggregation can be generated for each indicator</a:t>
            </a:r>
          </a:p>
          <a:p>
            <a:pPr defTabSz="457200"/>
            <a:r>
              <a:rPr lang="en-GB" sz="1050" dirty="0">
                <a:solidFill>
                  <a:schemeClr val="bg1">
                    <a:lumMod val="75000"/>
                  </a:schemeClr>
                </a:solidFill>
              </a:rPr>
              <a:t>Feedback from pilot phase is incorporated</a:t>
            </a:r>
          </a:p>
        </p:txBody>
      </p:sp>
      <p:sp>
        <p:nvSpPr>
          <p:cNvPr id="36" name="Rounded Rectangle 35"/>
          <p:cNvSpPr/>
          <p:nvPr/>
        </p:nvSpPr>
        <p:spPr>
          <a:xfrm>
            <a:off x="249382" y="3677477"/>
            <a:ext cx="7946325" cy="1965187"/>
          </a:xfrm>
          <a:prstGeom prst="roundRect">
            <a:avLst/>
          </a:prstGeom>
          <a:ln/>
        </p:spPr>
        <p:style>
          <a:lnRef idx="2">
            <a:schemeClr val="accent5"/>
          </a:lnRef>
          <a:fillRef idx="1">
            <a:schemeClr val="lt1"/>
          </a:fillRef>
          <a:effectRef idx="0">
            <a:schemeClr val="accent5"/>
          </a:effectRef>
          <a:fontRef idx="minor">
            <a:schemeClr val="dk1"/>
          </a:fontRef>
        </p:style>
        <p:txBody>
          <a:bodyPr rtlCol="0" anchor="ctr"/>
          <a:lstStyle/>
          <a:p>
            <a:pPr defTabSz="457200"/>
            <a:r>
              <a:rPr lang="en-GB" sz="1600" b="1" dirty="0"/>
              <a:t>Quality Manager </a:t>
            </a:r>
            <a:r>
              <a:rPr lang="en-GB" sz="1600" dirty="0"/>
              <a:t>manage a list of core indicators</a:t>
            </a:r>
          </a:p>
          <a:p>
            <a:pPr defTabSz="457200"/>
            <a:r>
              <a:rPr lang="en-GB" sz="1600" dirty="0"/>
              <a:t>Quality Managers perform </a:t>
            </a:r>
            <a:r>
              <a:rPr lang="en-GB" sz="1600" b="1" dirty="0"/>
              <a:t>ad-hoc reviews of encoded Logframes</a:t>
            </a:r>
          </a:p>
          <a:p>
            <a:pPr defTabSz="457200"/>
            <a:r>
              <a:rPr lang="en-GB" sz="1600" dirty="0"/>
              <a:t>Indicators are </a:t>
            </a:r>
            <a:r>
              <a:rPr lang="en-GB" sz="1600" b="1" dirty="0"/>
              <a:t>aggregable</a:t>
            </a:r>
          </a:p>
          <a:p>
            <a:pPr defTabSz="457200"/>
            <a:r>
              <a:rPr lang="en-GB" sz="1600" b="1" dirty="0"/>
              <a:t>Budget support </a:t>
            </a:r>
            <a:r>
              <a:rPr lang="en-GB" sz="1600" dirty="0"/>
              <a:t>specificities are covered (variable tranche)</a:t>
            </a:r>
          </a:p>
          <a:p>
            <a:pPr defTabSz="457200"/>
            <a:r>
              <a:rPr lang="en-GB" sz="1600" dirty="0"/>
              <a:t>Users can </a:t>
            </a:r>
            <a:r>
              <a:rPr lang="en-GB" sz="1600" b="1" dirty="0"/>
              <a:t>upload </a:t>
            </a:r>
            <a:r>
              <a:rPr lang="en-GB" sz="1600" dirty="0"/>
              <a:t>documents</a:t>
            </a:r>
          </a:p>
          <a:p>
            <a:pPr defTabSz="457200"/>
            <a:r>
              <a:rPr lang="en-GB" sz="1600" dirty="0"/>
              <a:t>IPs submit their </a:t>
            </a:r>
            <a:r>
              <a:rPr lang="en-GB" sz="1600" b="1" dirty="0"/>
              <a:t>narrative reports</a:t>
            </a:r>
          </a:p>
          <a:p>
            <a:pPr defTabSz="457200"/>
            <a:r>
              <a:rPr lang="en-GB" sz="1600" b="1" dirty="0"/>
              <a:t>Results dashboarding </a:t>
            </a:r>
            <a:r>
              <a:rPr lang="en-GB" sz="1600" dirty="0"/>
              <a:t>are made available</a:t>
            </a:r>
          </a:p>
        </p:txBody>
      </p:sp>
      <p:sp>
        <p:nvSpPr>
          <p:cNvPr id="42" name="Rounded Rectangle 41"/>
          <p:cNvSpPr/>
          <p:nvPr/>
        </p:nvSpPr>
        <p:spPr>
          <a:xfrm>
            <a:off x="249382" y="5719156"/>
            <a:ext cx="7937141" cy="1022212"/>
          </a:xfrm>
          <a:prstGeom prst="roundRect">
            <a:avLst/>
          </a:prstGeom>
          <a:ln>
            <a:solidFill>
              <a:schemeClr val="bg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defTabSz="457200"/>
            <a:r>
              <a:rPr lang="en-GB" sz="1050" dirty="0">
                <a:solidFill>
                  <a:schemeClr val="bg1">
                    <a:lumMod val="75000"/>
                  </a:schemeClr>
                </a:solidFill>
              </a:rPr>
              <a:t>Logframes for Basic Act and Indicative programming can be created</a:t>
            </a:r>
          </a:p>
          <a:p>
            <a:pPr defTabSz="457200"/>
            <a:r>
              <a:rPr lang="en-GB" sz="1050" dirty="0">
                <a:solidFill>
                  <a:schemeClr val="bg1">
                    <a:lumMod val="75000"/>
                  </a:schemeClr>
                </a:solidFill>
              </a:rPr>
              <a:t>Other modalities specificities are taken into account</a:t>
            </a:r>
          </a:p>
          <a:p>
            <a:pPr defTabSz="457200"/>
            <a:r>
              <a:rPr lang="en-GB" sz="1050" dirty="0">
                <a:solidFill>
                  <a:schemeClr val="bg1">
                    <a:lumMod val="75000"/>
                  </a:schemeClr>
                </a:solidFill>
              </a:rPr>
              <a:t>Narrative reports and Logframes are linked to contracts and invoices</a:t>
            </a:r>
          </a:p>
          <a:p>
            <a:pPr defTabSz="457200"/>
            <a:r>
              <a:rPr lang="en-GB" sz="1050" dirty="0">
                <a:solidFill>
                  <a:schemeClr val="bg1">
                    <a:lumMod val="75000"/>
                  </a:schemeClr>
                </a:solidFill>
              </a:rPr>
              <a:t>Additional monitoring features are available (risk, calendar, etc.) </a:t>
            </a:r>
          </a:p>
          <a:p>
            <a:pPr defTabSz="457200"/>
            <a:r>
              <a:rPr lang="en-GB" sz="1050" dirty="0">
                <a:solidFill>
                  <a:schemeClr val="bg1">
                    <a:lumMod val="75000"/>
                  </a:schemeClr>
                </a:solidFill>
              </a:rPr>
              <a:t>Link with ROM and EVAL module is implemented</a:t>
            </a:r>
          </a:p>
          <a:p>
            <a:pPr defTabSz="457200"/>
            <a:r>
              <a:rPr lang="en-GB" sz="1050" dirty="0">
                <a:solidFill>
                  <a:schemeClr val="bg1">
                    <a:lumMod val="75000"/>
                  </a:schemeClr>
                </a:solidFill>
              </a:rPr>
              <a:t>Link with EAMR is implemented</a:t>
            </a:r>
          </a:p>
        </p:txBody>
      </p:sp>
      <p:cxnSp>
        <p:nvCxnSpPr>
          <p:cNvPr id="8" name="Straight Connector 7"/>
          <p:cNvCxnSpPr/>
          <p:nvPr/>
        </p:nvCxnSpPr>
        <p:spPr bwMode="auto">
          <a:xfrm>
            <a:off x="8186523" y="2066889"/>
            <a:ext cx="2481477" cy="0"/>
          </a:xfrm>
          <a:prstGeom prst="line">
            <a:avLst/>
          </a:prstGeom>
          <a:noFill/>
          <a:ln w="9525" cap="flat" cmpd="sng" algn="ctr">
            <a:solidFill>
              <a:schemeClr val="bg1">
                <a:lumMod val="75000"/>
              </a:schemeClr>
            </a:solidFill>
            <a:prstDash val="solid"/>
            <a:round/>
            <a:headEnd type="none" w="med" len="med"/>
            <a:tailEnd type="none" w="med" len="med"/>
          </a:ln>
          <a:effectLst/>
        </p:spPr>
      </p:cxnSp>
      <p:cxnSp>
        <p:nvCxnSpPr>
          <p:cNvPr id="25" name="Straight Connector 24"/>
          <p:cNvCxnSpPr/>
          <p:nvPr/>
        </p:nvCxnSpPr>
        <p:spPr bwMode="auto">
          <a:xfrm>
            <a:off x="8195403" y="3285391"/>
            <a:ext cx="2472598" cy="0"/>
          </a:xfrm>
          <a:prstGeom prst="line">
            <a:avLst/>
          </a:prstGeom>
          <a:noFill/>
          <a:ln w="9525" cap="flat" cmpd="sng" algn="ctr">
            <a:solidFill>
              <a:schemeClr val="bg1">
                <a:lumMod val="75000"/>
              </a:schemeClr>
            </a:solidFill>
            <a:prstDash val="solid"/>
            <a:round/>
            <a:headEnd type="none" w="med" len="med"/>
            <a:tailEnd type="none" w="med" len="med"/>
          </a:ln>
          <a:effectLst/>
        </p:spPr>
      </p:cxnSp>
      <p:cxnSp>
        <p:nvCxnSpPr>
          <p:cNvPr id="26" name="Straight Connector 25"/>
          <p:cNvCxnSpPr/>
          <p:nvPr/>
        </p:nvCxnSpPr>
        <p:spPr bwMode="auto">
          <a:xfrm>
            <a:off x="8186522" y="4606366"/>
            <a:ext cx="2472294" cy="0"/>
          </a:xfrm>
          <a:prstGeom prst="line">
            <a:avLst/>
          </a:prstGeom>
          <a:ln w="19050">
            <a:headEnd type="none" w="med" len="med"/>
            <a:tailEnd type="none" w="med" len="med"/>
          </a:ln>
        </p:spPr>
        <p:style>
          <a:lnRef idx="1">
            <a:schemeClr val="accent5"/>
          </a:lnRef>
          <a:fillRef idx="0">
            <a:schemeClr val="accent5"/>
          </a:fillRef>
          <a:effectRef idx="0">
            <a:schemeClr val="accent5"/>
          </a:effectRef>
          <a:fontRef idx="minor">
            <a:schemeClr val="tx1"/>
          </a:fontRef>
        </p:style>
      </p:cxnSp>
      <p:cxnSp>
        <p:nvCxnSpPr>
          <p:cNvPr id="27" name="Straight Connector 26"/>
          <p:cNvCxnSpPr/>
          <p:nvPr/>
        </p:nvCxnSpPr>
        <p:spPr bwMode="auto">
          <a:xfrm>
            <a:off x="8186522" y="6216955"/>
            <a:ext cx="2481478" cy="0"/>
          </a:xfrm>
          <a:prstGeom prst="line">
            <a:avLst/>
          </a:prstGeom>
          <a:noFill/>
          <a:ln w="9525" cap="flat" cmpd="sng" algn="ctr">
            <a:solidFill>
              <a:schemeClr val="bg1">
                <a:lumMod val="75000"/>
              </a:schemeClr>
            </a:solidFill>
            <a:prstDash val="solid"/>
            <a:round/>
            <a:headEnd type="none" w="med" len="med"/>
            <a:tailEnd type="none" w="med" len="med"/>
          </a:ln>
          <a:effectLst/>
        </p:spPr>
      </p:cxnSp>
      <p:sp>
        <p:nvSpPr>
          <p:cNvPr id="9" name="TextBox 8"/>
          <p:cNvSpPr txBox="1"/>
          <p:nvPr/>
        </p:nvSpPr>
        <p:spPr>
          <a:xfrm>
            <a:off x="8911415" y="1652499"/>
            <a:ext cx="885242" cy="338554"/>
          </a:xfrm>
          <a:prstGeom prst="rect">
            <a:avLst/>
          </a:prstGeom>
          <a:noFill/>
        </p:spPr>
        <p:txBody>
          <a:bodyPr wrap="none" rtlCol="0">
            <a:spAutoFit/>
          </a:bodyPr>
          <a:lstStyle/>
          <a:p>
            <a:pPr algn="ctr"/>
            <a:r>
              <a:rPr lang="en-GB" sz="1400" dirty="0">
                <a:solidFill>
                  <a:schemeClr val="bg1">
                    <a:lumMod val="75000"/>
                  </a:schemeClr>
                </a:solidFill>
              </a:rPr>
              <a:t>Release</a:t>
            </a:r>
            <a:r>
              <a:rPr lang="en-GB" sz="1600" dirty="0">
                <a:solidFill>
                  <a:srgbClr val="002060"/>
                </a:solidFill>
              </a:rPr>
              <a:t> </a:t>
            </a:r>
            <a:r>
              <a:rPr lang="en-GB" sz="1400" dirty="0" smtClean="0">
                <a:solidFill>
                  <a:schemeClr val="bg1">
                    <a:lumMod val="75000"/>
                  </a:schemeClr>
                </a:solidFill>
              </a:rPr>
              <a:t>1</a:t>
            </a:r>
            <a:endParaRPr lang="en-GB" sz="1400" dirty="0">
              <a:solidFill>
                <a:schemeClr val="bg1">
                  <a:lumMod val="75000"/>
                </a:schemeClr>
              </a:solidFill>
            </a:endParaRPr>
          </a:p>
        </p:txBody>
      </p:sp>
      <p:sp>
        <p:nvSpPr>
          <p:cNvPr id="30" name="TextBox 29"/>
          <p:cNvSpPr txBox="1"/>
          <p:nvPr/>
        </p:nvSpPr>
        <p:spPr>
          <a:xfrm>
            <a:off x="8502810" y="2917219"/>
            <a:ext cx="1702453" cy="307777"/>
          </a:xfrm>
          <a:prstGeom prst="rect">
            <a:avLst/>
          </a:prstGeom>
          <a:noFill/>
        </p:spPr>
        <p:txBody>
          <a:bodyPr wrap="none" rtlCol="0">
            <a:spAutoFit/>
          </a:bodyPr>
          <a:lstStyle>
            <a:defPPr>
              <a:defRPr lang="en-GB"/>
            </a:defPPr>
            <a:lvl1pPr algn="ctr">
              <a:defRPr sz="1600">
                <a:solidFill>
                  <a:srgbClr val="002060"/>
                </a:solidFill>
              </a:defRPr>
            </a:lvl1pPr>
          </a:lstStyle>
          <a:p>
            <a:r>
              <a:rPr lang="en-GB" sz="1400" dirty="0">
                <a:solidFill>
                  <a:schemeClr val="bg1">
                    <a:lumMod val="75000"/>
                  </a:schemeClr>
                </a:solidFill>
              </a:rPr>
              <a:t>Intermediary </a:t>
            </a:r>
            <a:r>
              <a:rPr lang="en-GB" sz="1400" dirty="0" smtClean="0">
                <a:solidFill>
                  <a:schemeClr val="bg1">
                    <a:lumMod val="75000"/>
                  </a:schemeClr>
                </a:solidFill>
              </a:rPr>
              <a:t>release</a:t>
            </a:r>
            <a:endParaRPr lang="en-GB" sz="1400" dirty="0">
              <a:solidFill>
                <a:schemeClr val="bg1">
                  <a:lumMod val="75000"/>
                </a:schemeClr>
              </a:solidFill>
            </a:endParaRPr>
          </a:p>
        </p:txBody>
      </p:sp>
      <p:sp>
        <p:nvSpPr>
          <p:cNvPr id="46" name="TextBox 45"/>
          <p:cNvSpPr txBox="1"/>
          <p:nvPr/>
        </p:nvSpPr>
        <p:spPr>
          <a:xfrm>
            <a:off x="8757045" y="4209639"/>
            <a:ext cx="1193981" cy="400110"/>
          </a:xfrm>
          <a:prstGeom prst="rect">
            <a:avLst/>
          </a:prstGeom>
          <a:noFill/>
        </p:spPr>
        <p:txBody>
          <a:bodyPr wrap="none" rtlCol="0">
            <a:spAutoFit/>
          </a:bodyPr>
          <a:lstStyle/>
          <a:p>
            <a:pPr algn="ctr"/>
            <a:r>
              <a:rPr lang="en-GB" sz="2000" b="1" dirty="0">
                <a:solidFill>
                  <a:srgbClr val="002060"/>
                </a:solidFill>
              </a:rPr>
              <a:t>Release </a:t>
            </a:r>
            <a:r>
              <a:rPr lang="en-GB" sz="2000" b="1" dirty="0" smtClean="0">
                <a:solidFill>
                  <a:srgbClr val="002060"/>
                </a:solidFill>
              </a:rPr>
              <a:t>2</a:t>
            </a:r>
            <a:endParaRPr lang="en-GB" sz="2000" b="1" dirty="0">
              <a:solidFill>
                <a:srgbClr val="002060"/>
              </a:solidFill>
            </a:endParaRPr>
          </a:p>
        </p:txBody>
      </p:sp>
      <p:sp>
        <p:nvSpPr>
          <p:cNvPr id="47" name="TextBox 46"/>
          <p:cNvSpPr txBox="1"/>
          <p:nvPr/>
        </p:nvSpPr>
        <p:spPr>
          <a:xfrm>
            <a:off x="8711843" y="5877272"/>
            <a:ext cx="1284391" cy="446276"/>
          </a:xfrm>
          <a:prstGeom prst="rect">
            <a:avLst/>
          </a:prstGeom>
          <a:noFill/>
        </p:spPr>
        <p:txBody>
          <a:bodyPr wrap="none" rtlCol="0">
            <a:spAutoFit/>
          </a:bodyPr>
          <a:lstStyle/>
          <a:p>
            <a:pPr algn="ctr"/>
            <a:r>
              <a:rPr lang="en-GB" sz="1400" dirty="0">
                <a:solidFill>
                  <a:schemeClr val="bg1">
                    <a:lumMod val="75000"/>
                  </a:schemeClr>
                </a:solidFill>
              </a:rPr>
              <a:t>Other Releases</a:t>
            </a:r>
          </a:p>
          <a:p>
            <a:pPr algn="ctr"/>
            <a:endParaRPr lang="en-GB" sz="900" dirty="0">
              <a:solidFill>
                <a:schemeClr val="bg1">
                  <a:lumMod val="75000"/>
                </a:schemeClr>
              </a:solidFill>
            </a:endParaRPr>
          </a:p>
        </p:txBody>
      </p:sp>
      <p:cxnSp>
        <p:nvCxnSpPr>
          <p:cNvPr id="17" name="Straight Arrow Connector 16"/>
          <p:cNvCxnSpPr>
            <a:endCxn id="46" idx="0"/>
          </p:cNvCxnSpPr>
          <p:nvPr/>
        </p:nvCxnSpPr>
        <p:spPr bwMode="auto">
          <a:xfrm>
            <a:off x="9354036" y="3283169"/>
            <a:ext cx="0" cy="926470"/>
          </a:xfrm>
          <a:prstGeom prst="straightConnector1">
            <a:avLst/>
          </a:prstGeom>
          <a:noFill/>
          <a:ln w="38100" cap="flat" cmpd="sng" algn="ctr">
            <a:solidFill>
              <a:srgbClr val="002060"/>
            </a:solidFill>
            <a:prstDash val="solid"/>
            <a:round/>
            <a:headEnd type="none" w="med" len="med"/>
            <a:tailEnd type="arrow"/>
          </a:ln>
          <a:effectLst/>
        </p:spPr>
      </p:cxnSp>
      <p:cxnSp>
        <p:nvCxnSpPr>
          <p:cNvPr id="48" name="Straight Arrow Connector 47"/>
          <p:cNvCxnSpPr>
            <a:endCxn id="30" idx="0"/>
          </p:cNvCxnSpPr>
          <p:nvPr/>
        </p:nvCxnSpPr>
        <p:spPr bwMode="auto">
          <a:xfrm>
            <a:off x="9354036" y="2097645"/>
            <a:ext cx="1" cy="819574"/>
          </a:xfrm>
          <a:prstGeom prst="straightConnector1">
            <a:avLst/>
          </a:prstGeom>
          <a:noFill/>
          <a:ln w="38100" cap="flat" cmpd="sng" algn="ctr">
            <a:solidFill>
              <a:schemeClr val="bg1">
                <a:lumMod val="75000"/>
              </a:schemeClr>
            </a:solidFill>
            <a:prstDash val="solid"/>
            <a:round/>
            <a:headEnd type="none" w="med" len="med"/>
            <a:tailEnd type="arrow"/>
          </a:ln>
          <a:effectLst/>
        </p:spPr>
      </p:cxnSp>
      <p:cxnSp>
        <p:nvCxnSpPr>
          <p:cNvPr id="49" name="Straight Arrow Connector 48"/>
          <p:cNvCxnSpPr>
            <a:endCxn id="47" idx="0"/>
          </p:cNvCxnSpPr>
          <p:nvPr/>
        </p:nvCxnSpPr>
        <p:spPr bwMode="auto">
          <a:xfrm>
            <a:off x="9354037" y="4606366"/>
            <a:ext cx="2" cy="1270906"/>
          </a:xfrm>
          <a:prstGeom prst="straightConnector1">
            <a:avLst/>
          </a:prstGeom>
          <a:noFill/>
          <a:ln w="38100" cap="flat" cmpd="sng" algn="ctr">
            <a:solidFill>
              <a:schemeClr val="bg1">
                <a:lumMod val="75000"/>
              </a:schemeClr>
            </a:solidFill>
            <a:prstDash val="solid"/>
            <a:round/>
            <a:headEnd type="none" w="med" len="med"/>
            <a:tailEnd type="arrow"/>
          </a:ln>
          <a:effectLst/>
        </p:spPr>
      </p:cxnSp>
      <p:sp>
        <p:nvSpPr>
          <p:cNvPr id="29" name="TextBox 28"/>
          <p:cNvSpPr txBox="1"/>
          <p:nvPr/>
        </p:nvSpPr>
        <p:spPr>
          <a:xfrm>
            <a:off x="1614791" y="165367"/>
            <a:ext cx="8686800" cy="523220"/>
          </a:xfrm>
          <a:prstGeom prst="rect">
            <a:avLst/>
          </a:prstGeom>
          <a:noFill/>
        </p:spPr>
        <p:txBody>
          <a:bodyPr wrap="square" rtlCol="0">
            <a:spAutoFit/>
          </a:bodyPr>
          <a:lstStyle/>
          <a:p>
            <a:r>
              <a:rPr lang="fr-BE" sz="2800" b="1" dirty="0" err="1" smtClean="0">
                <a:solidFill>
                  <a:srgbClr val="103766"/>
                </a:solidFill>
              </a:rPr>
              <a:t>Next</a:t>
            </a:r>
            <a:r>
              <a:rPr lang="fr-BE" sz="2800" b="1" dirty="0" smtClean="0">
                <a:solidFill>
                  <a:srgbClr val="103766"/>
                </a:solidFill>
              </a:rPr>
              <a:t> </a:t>
            </a:r>
            <a:r>
              <a:rPr lang="fr-BE" sz="2800" b="1" dirty="0" err="1" smtClean="0">
                <a:solidFill>
                  <a:srgbClr val="103766"/>
                </a:solidFill>
              </a:rPr>
              <a:t>steps</a:t>
            </a:r>
            <a:r>
              <a:rPr lang="fr-BE" sz="2800" b="1" dirty="0" smtClean="0">
                <a:solidFill>
                  <a:srgbClr val="103766"/>
                </a:solidFill>
              </a:rPr>
              <a:t> for </a:t>
            </a:r>
            <a:r>
              <a:rPr lang="fr-BE" sz="2800" b="1" dirty="0" err="1" smtClean="0">
                <a:solidFill>
                  <a:srgbClr val="103766"/>
                </a:solidFill>
              </a:rPr>
              <a:t>Results</a:t>
            </a:r>
            <a:r>
              <a:rPr lang="fr-BE" sz="2800" b="1" dirty="0" smtClean="0">
                <a:solidFill>
                  <a:srgbClr val="103766"/>
                </a:solidFill>
              </a:rPr>
              <a:t> and Monitoring</a:t>
            </a:r>
            <a:endParaRPr lang="fr-BE" sz="2800" b="1" dirty="0">
              <a:solidFill>
                <a:srgbClr val="103766"/>
              </a:solidFill>
            </a:endParaRPr>
          </a:p>
        </p:txBody>
      </p:sp>
    </p:spTree>
    <p:extLst>
      <p:ext uri="{BB962C8B-B14F-4D97-AF65-F5344CB8AC3E}">
        <p14:creationId xmlns:p14="http://schemas.microsoft.com/office/powerpoint/2010/main" val="128835891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ounded Rectangle 27"/>
          <p:cNvSpPr/>
          <p:nvPr/>
        </p:nvSpPr>
        <p:spPr>
          <a:xfrm>
            <a:off x="216132" y="1230284"/>
            <a:ext cx="7970391" cy="1570654"/>
          </a:xfrm>
          <a:prstGeom prst="roundRect">
            <a:avLst/>
          </a:prstGeom>
          <a:ln>
            <a:solidFill>
              <a:schemeClr val="bg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defTabSz="457200"/>
            <a:r>
              <a:rPr lang="en-GB" sz="1050" dirty="0">
                <a:solidFill>
                  <a:schemeClr val="bg1">
                    <a:lumMod val="75000"/>
                  </a:schemeClr>
                </a:solidFill>
              </a:rPr>
              <a:t>OMs access their interventions </a:t>
            </a:r>
          </a:p>
          <a:p>
            <a:pPr defTabSz="457200"/>
            <a:r>
              <a:rPr lang="en-GB" sz="1050" dirty="0">
                <a:solidFill>
                  <a:schemeClr val="bg1">
                    <a:lumMod val="75000"/>
                  </a:schemeClr>
                </a:solidFill>
              </a:rPr>
              <a:t>OMs create and update, print Logframes, </a:t>
            </a:r>
          </a:p>
          <a:p>
            <a:pPr defTabSz="457200"/>
            <a:r>
              <a:rPr lang="en-GB" sz="1050" dirty="0">
                <a:solidFill>
                  <a:schemeClr val="bg1">
                    <a:lumMod val="75000"/>
                  </a:schemeClr>
                </a:solidFill>
              </a:rPr>
              <a:t>OMs can report on indicators values (disaggregated by sex when relevant) </a:t>
            </a:r>
          </a:p>
          <a:p>
            <a:pPr defTabSz="457200"/>
            <a:r>
              <a:rPr lang="en-GB" sz="1050" dirty="0">
                <a:solidFill>
                  <a:schemeClr val="bg1">
                    <a:lumMod val="75000"/>
                  </a:schemeClr>
                </a:solidFill>
              </a:rPr>
              <a:t>Traffic lights are generated</a:t>
            </a:r>
          </a:p>
          <a:p>
            <a:pPr defTabSz="457200"/>
            <a:r>
              <a:rPr lang="en-GB" sz="1050" dirty="0">
                <a:solidFill>
                  <a:schemeClr val="bg1">
                    <a:lumMod val="75000"/>
                  </a:schemeClr>
                </a:solidFill>
              </a:rPr>
              <a:t>OMs grant access to Implementing partners (IPs)</a:t>
            </a:r>
          </a:p>
          <a:p>
            <a:pPr defTabSz="457200"/>
            <a:r>
              <a:rPr lang="en-GB" sz="1050" dirty="0">
                <a:solidFill>
                  <a:schemeClr val="bg1">
                    <a:lumMod val="75000"/>
                  </a:schemeClr>
                </a:solidFill>
              </a:rPr>
              <a:t>OMs can review Logframes and values encoded by IPs</a:t>
            </a:r>
          </a:p>
          <a:p>
            <a:pPr defTabSz="457200"/>
            <a:r>
              <a:rPr lang="en-GB" sz="1050" dirty="0">
                <a:solidFill>
                  <a:schemeClr val="bg1">
                    <a:lumMod val="75000"/>
                  </a:schemeClr>
                </a:solidFill>
              </a:rPr>
              <a:t>A notification mechanisms and task manager is in place</a:t>
            </a:r>
          </a:p>
          <a:p>
            <a:pPr defTabSz="457200"/>
            <a:r>
              <a:rPr lang="en-GB" sz="1050" dirty="0">
                <a:solidFill>
                  <a:schemeClr val="bg1">
                    <a:lumMod val="75000"/>
                  </a:schemeClr>
                </a:solidFill>
              </a:rPr>
              <a:t>Existing Logframes are imported into the system</a:t>
            </a:r>
          </a:p>
          <a:p>
            <a:pPr defTabSz="457200"/>
            <a:r>
              <a:rPr lang="en-GB" sz="1050" dirty="0">
                <a:solidFill>
                  <a:schemeClr val="bg1">
                    <a:lumMod val="75000"/>
                  </a:schemeClr>
                </a:solidFill>
              </a:rPr>
              <a:t>A user guidance and support is in place</a:t>
            </a:r>
          </a:p>
        </p:txBody>
      </p:sp>
      <p:sp>
        <p:nvSpPr>
          <p:cNvPr id="33" name="Rounded Rectangle 32"/>
          <p:cNvSpPr/>
          <p:nvPr/>
        </p:nvSpPr>
        <p:spPr>
          <a:xfrm>
            <a:off x="216132" y="2902877"/>
            <a:ext cx="7979271" cy="726152"/>
          </a:xfrm>
          <a:prstGeom prst="roundRect">
            <a:avLst/>
          </a:prstGeom>
          <a:ln>
            <a:solidFill>
              <a:schemeClr val="bg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defTabSz="457200"/>
            <a:r>
              <a:rPr lang="en-GB" sz="1050" dirty="0">
                <a:solidFill>
                  <a:schemeClr val="bg1">
                    <a:lumMod val="75000"/>
                  </a:schemeClr>
                </a:solidFill>
              </a:rPr>
              <a:t>OM/IP report on a periodic basis (by quarter, by year)</a:t>
            </a:r>
          </a:p>
          <a:p>
            <a:pPr defTabSz="457200"/>
            <a:r>
              <a:rPr lang="en-GB" sz="1050" dirty="0">
                <a:solidFill>
                  <a:schemeClr val="bg1">
                    <a:lumMod val="75000"/>
                  </a:schemeClr>
                </a:solidFill>
              </a:rPr>
              <a:t>Additional disaggregation can be generated for each indicator</a:t>
            </a:r>
          </a:p>
          <a:p>
            <a:pPr defTabSz="457200"/>
            <a:r>
              <a:rPr lang="en-GB" sz="1050" dirty="0">
                <a:solidFill>
                  <a:schemeClr val="bg1">
                    <a:lumMod val="75000"/>
                  </a:schemeClr>
                </a:solidFill>
              </a:rPr>
              <a:t>Feedback from pilot phase is incorporated</a:t>
            </a:r>
          </a:p>
        </p:txBody>
      </p:sp>
      <p:sp>
        <p:nvSpPr>
          <p:cNvPr id="36" name="Rounded Rectangle 35"/>
          <p:cNvSpPr/>
          <p:nvPr/>
        </p:nvSpPr>
        <p:spPr>
          <a:xfrm>
            <a:off x="216132" y="3730968"/>
            <a:ext cx="7979575" cy="1221231"/>
          </a:xfrm>
          <a:prstGeom prst="roundRect">
            <a:avLst/>
          </a:prstGeom>
          <a:ln>
            <a:solidFill>
              <a:schemeClr val="bg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defTabSz="457200"/>
            <a:r>
              <a:rPr lang="en-GB" sz="1050" dirty="0">
                <a:solidFill>
                  <a:schemeClr val="bg1">
                    <a:lumMod val="75000"/>
                  </a:schemeClr>
                </a:solidFill>
              </a:rPr>
              <a:t>Quality Manager manage a list of core indicators</a:t>
            </a:r>
          </a:p>
          <a:p>
            <a:pPr defTabSz="457200"/>
            <a:r>
              <a:rPr lang="en-GB" sz="1050" dirty="0">
                <a:solidFill>
                  <a:schemeClr val="bg1">
                    <a:lumMod val="75000"/>
                  </a:schemeClr>
                </a:solidFill>
              </a:rPr>
              <a:t>Quality Managers perform ad-hoc reviews of encoded Logframes</a:t>
            </a:r>
          </a:p>
          <a:p>
            <a:pPr defTabSz="457200"/>
            <a:r>
              <a:rPr lang="en-GB" sz="1050" dirty="0">
                <a:solidFill>
                  <a:schemeClr val="bg1">
                    <a:lumMod val="75000"/>
                  </a:schemeClr>
                </a:solidFill>
              </a:rPr>
              <a:t>Indicators are aggregable</a:t>
            </a:r>
          </a:p>
          <a:p>
            <a:pPr defTabSz="457200"/>
            <a:r>
              <a:rPr lang="en-GB" sz="1050" dirty="0">
                <a:solidFill>
                  <a:schemeClr val="bg1">
                    <a:lumMod val="75000"/>
                  </a:schemeClr>
                </a:solidFill>
              </a:rPr>
              <a:t>Budget support specificities are covered (variable tranche)</a:t>
            </a:r>
          </a:p>
          <a:p>
            <a:pPr defTabSz="457200"/>
            <a:r>
              <a:rPr lang="en-GB" sz="1050" dirty="0">
                <a:solidFill>
                  <a:schemeClr val="bg1">
                    <a:lumMod val="75000"/>
                  </a:schemeClr>
                </a:solidFill>
              </a:rPr>
              <a:t>Users can upload documents</a:t>
            </a:r>
          </a:p>
          <a:p>
            <a:pPr defTabSz="457200"/>
            <a:r>
              <a:rPr lang="en-GB" sz="1050" dirty="0">
                <a:solidFill>
                  <a:schemeClr val="bg1">
                    <a:lumMod val="75000"/>
                  </a:schemeClr>
                </a:solidFill>
              </a:rPr>
              <a:t>IPs submit their narrative reports</a:t>
            </a:r>
          </a:p>
          <a:p>
            <a:pPr defTabSz="457200"/>
            <a:r>
              <a:rPr lang="en-GB" sz="1050" dirty="0">
                <a:solidFill>
                  <a:schemeClr val="bg1">
                    <a:lumMod val="75000"/>
                  </a:schemeClr>
                </a:solidFill>
              </a:rPr>
              <a:t>Results dashboarding are made available</a:t>
            </a:r>
          </a:p>
        </p:txBody>
      </p:sp>
      <p:sp>
        <p:nvSpPr>
          <p:cNvPr id="42" name="Rounded Rectangle 41"/>
          <p:cNvSpPr/>
          <p:nvPr/>
        </p:nvSpPr>
        <p:spPr>
          <a:xfrm>
            <a:off x="216132" y="5054138"/>
            <a:ext cx="7970392" cy="1615222"/>
          </a:xfrm>
          <a:prstGeom prst="roundRect">
            <a:avLst/>
          </a:prstGeom>
          <a:ln/>
        </p:spPr>
        <p:style>
          <a:lnRef idx="2">
            <a:schemeClr val="accent5"/>
          </a:lnRef>
          <a:fillRef idx="1">
            <a:schemeClr val="lt1"/>
          </a:fillRef>
          <a:effectRef idx="0">
            <a:schemeClr val="accent5"/>
          </a:effectRef>
          <a:fontRef idx="minor">
            <a:schemeClr val="dk1"/>
          </a:fontRef>
        </p:style>
        <p:txBody>
          <a:bodyPr rtlCol="0" anchor="ctr"/>
          <a:lstStyle/>
          <a:p>
            <a:pPr defTabSz="457200"/>
            <a:r>
              <a:rPr lang="en-GB" sz="1600" dirty="0"/>
              <a:t>Logframes for </a:t>
            </a:r>
            <a:r>
              <a:rPr lang="en-GB" sz="1600" b="1" dirty="0"/>
              <a:t>Basic Act </a:t>
            </a:r>
            <a:r>
              <a:rPr lang="en-GB" sz="1600" dirty="0"/>
              <a:t>and </a:t>
            </a:r>
            <a:r>
              <a:rPr lang="en-GB" sz="1600" b="1" dirty="0"/>
              <a:t>Indicative programming </a:t>
            </a:r>
            <a:r>
              <a:rPr lang="en-GB" sz="1600" dirty="0"/>
              <a:t>can be created</a:t>
            </a:r>
          </a:p>
          <a:p>
            <a:pPr defTabSz="457200"/>
            <a:r>
              <a:rPr lang="en-GB" sz="1600" dirty="0" smtClean="0"/>
              <a:t>Specificities of </a:t>
            </a:r>
            <a:r>
              <a:rPr lang="en-GB" sz="1600" b="1" dirty="0" smtClean="0"/>
              <a:t>other </a:t>
            </a:r>
            <a:r>
              <a:rPr lang="en-GB" sz="1600" b="1" dirty="0"/>
              <a:t>modalities </a:t>
            </a:r>
            <a:r>
              <a:rPr lang="en-GB" sz="1600" dirty="0" smtClean="0"/>
              <a:t>are </a:t>
            </a:r>
            <a:r>
              <a:rPr lang="en-GB" sz="1600" dirty="0"/>
              <a:t>taken into account</a:t>
            </a:r>
          </a:p>
          <a:p>
            <a:pPr defTabSz="457200"/>
            <a:r>
              <a:rPr lang="en-GB" sz="1600" dirty="0"/>
              <a:t>Narrative reports and Logframes are linked to </a:t>
            </a:r>
            <a:r>
              <a:rPr lang="en-GB" sz="1600" b="1" dirty="0"/>
              <a:t>contracts and invoices</a:t>
            </a:r>
          </a:p>
          <a:p>
            <a:pPr defTabSz="457200"/>
            <a:r>
              <a:rPr lang="en-GB" sz="1600" b="1" dirty="0"/>
              <a:t>Additional monitoring </a:t>
            </a:r>
            <a:r>
              <a:rPr lang="en-GB" sz="1600" dirty="0"/>
              <a:t>features are available (risk, calendar, etc.) </a:t>
            </a:r>
          </a:p>
          <a:p>
            <a:pPr defTabSz="457200"/>
            <a:r>
              <a:rPr lang="en-GB" sz="1600" dirty="0"/>
              <a:t>Link with </a:t>
            </a:r>
            <a:r>
              <a:rPr lang="en-GB" sz="1600" b="1" dirty="0"/>
              <a:t>ROM and EVAL module </a:t>
            </a:r>
            <a:r>
              <a:rPr lang="en-GB" sz="1600" dirty="0"/>
              <a:t>is implemented</a:t>
            </a:r>
          </a:p>
          <a:p>
            <a:pPr defTabSz="457200"/>
            <a:r>
              <a:rPr lang="en-GB" sz="1600" dirty="0"/>
              <a:t>Link with </a:t>
            </a:r>
            <a:r>
              <a:rPr lang="en-GB" sz="1600" b="1" dirty="0"/>
              <a:t>EAMR</a:t>
            </a:r>
            <a:r>
              <a:rPr lang="en-GB" sz="1600" dirty="0"/>
              <a:t> is implemented</a:t>
            </a:r>
          </a:p>
        </p:txBody>
      </p:sp>
      <p:cxnSp>
        <p:nvCxnSpPr>
          <p:cNvPr id="8" name="Straight Connector 7"/>
          <p:cNvCxnSpPr/>
          <p:nvPr/>
        </p:nvCxnSpPr>
        <p:spPr bwMode="auto">
          <a:xfrm>
            <a:off x="8186522" y="2076461"/>
            <a:ext cx="2481477" cy="0"/>
          </a:xfrm>
          <a:prstGeom prst="line">
            <a:avLst/>
          </a:prstGeom>
          <a:noFill/>
          <a:ln w="9525" cap="flat" cmpd="sng" algn="ctr">
            <a:solidFill>
              <a:schemeClr val="bg1">
                <a:lumMod val="75000"/>
              </a:schemeClr>
            </a:solidFill>
            <a:prstDash val="solid"/>
            <a:round/>
            <a:headEnd type="none" w="med" len="med"/>
            <a:tailEnd type="none" w="med" len="med"/>
          </a:ln>
          <a:effectLst/>
        </p:spPr>
      </p:cxnSp>
      <p:cxnSp>
        <p:nvCxnSpPr>
          <p:cNvPr id="25" name="Straight Connector 24"/>
          <p:cNvCxnSpPr/>
          <p:nvPr/>
        </p:nvCxnSpPr>
        <p:spPr bwMode="auto">
          <a:xfrm>
            <a:off x="8195403" y="3267924"/>
            <a:ext cx="2472598" cy="0"/>
          </a:xfrm>
          <a:prstGeom prst="line">
            <a:avLst/>
          </a:prstGeom>
          <a:noFill/>
          <a:ln w="9525" cap="flat" cmpd="sng" algn="ctr">
            <a:solidFill>
              <a:schemeClr val="bg1">
                <a:lumMod val="75000"/>
              </a:schemeClr>
            </a:solidFill>
            <a:prstDash val="solid"/>
            <a:round/>
            <a:headEnd type="none" w="med" len="med"/>
            <a:tailEnd type="none" w="med" len="med"/>
          </a:ln>
          <a:effectLst/>
        </p:spPr>
      </p:cxnSp>
      <p:cxnSp>
        <p:nvCxnSpPr>
          <p:cNvPr id="26" name="Straight Connector 25"/>
          <p:cNvCxnSpPr/>
          <p:nvPr/>
        </p:nvCxnSpPr>
        <p:spPr bwMode="auto">
          <a:xfrm flipV="1">
            <a:off x="8195706" y="4367524"/>
            <a:ext cx="2472294" cy="1"/>
          </a:xfrm>
          <a:prstGeom prst="line">
            <a:avLst/>
          </a:prstGeom>
          <a:noFill/>
          <a:ln w="9525" cap="flat" cmpd="sng" algn="ctr">
            <a:solidFill>
              <a:schemeClr val="bg1">
                <a:lumMod val="75000"/>
              </a:schemeClr>
            </a:solidFill>
            <a:prstDash val="solid"/>
            <a:round/>
            <a:headEnd type="none" w="med" len="med"/>
            <a:tailEnd type="none" w="med" len="med"/>
          </a:ln>
          <a:effectLst/>
        </p:spPr>
      </p:cxnSp>
      <p:cxnSp>
        <p:nvCxnSpPr>
          <p:cNvPr id="27" name="Straight Connector 26"/>
          <p:cNvCxnSpPr/>
          <p:nvPr/>
        </p:nvCxnSpPr>
        <p:spPr bwMode="auto">
          <a:xfrm>
            <a:off x="8186522" y="5891305"/>
            <a:ext cx="2481478" cy="0"/>
          </a:xfrm>
          <a:prstGeom prst="line">
            <a:avLst/>
          </a:prstGeom>
          <a:ln w="19050">
            <a:headEnd type="none" w="med" len="med"/>
            <a:tailEnd type="none" w="med" len="med"/>
          </a:ln>
        </p:spPr>
        <p:style>
          <a:lnRef idx="1">
            <a:schemeClr val="accent5"/>
          </a:lnRef>
          <a:fillRef idx="0">
            <a:schemeClr val="accent5"/>
          </a:fillRef>
          <a:effectRef idx="0">
            <a:schemeClr val="accent5"/>
          </a:effectRef>
          <a:fontRef idx="minor">
            <a:schemeClr val="tx1"/>
          </a:fontRef>
        </p:style>
      </p:cxnSp>
      <p:sp>
        <p:nvSpPr>
          <p:cNvPr id="9" name="TextBox 8"/>
          <p:cNvSpPr txBox="1"/>
          <p:nvPr/>
        </p:nvSpPr>
        <p:spPr>
          <a:xfrm>
            <a:off x="8905317" y="1711060"/>
            <a:ext cx="885242" cy="338554"/>
          </a:xfrm>
          <a:prstGeom prst="rect">
            <a:avLst/>
          </a:prstGeom>
          <a:noFill/>
        </p:spPr>
        <p:txBody>
          <a:bodyPr wrap="none" rtlCol="0">
            <a:spAutoFit/>
          </a:bodyPr>
          <a:lstStyle/>
          <a:p>
            <a:pPr algn="ctr"/>
            <a:r>
              <a:rPr lang="en-GB" sz="1400" dirty="0">
                <a:solidFill>
                  <a:schemeClr val="bg1">
                    <a:lumMod val="75000"/>
                  </a:schemeClr>
                </a:solidFill>
              </a:rPr>
              <a:t>Release</a:t>
            </a:r>
            <a:r>
              <a:rPr lang="en-GB" sz="1600" dirty="0">
                <a:solidFill>
                  <a:srgbClr val="002060"/>
                </a:solidFill>
              </a:rPr>
              <a:t> </a:t>
            </a:r>
            <a:r>
              <a:rPr lang="en-GB" sz="1400" dirty="0" smtClean="0">
                <a:solidFill>
                  <a:schemeClr val="bg1">
                    <a:lumMod val="75000"/>
                  </a:schemeClr>
                </a:solidFill>
              </a:rPr>
              <a:t>1</a:t>
            </a:r>
            <a:endParaRPr lang="en-GB" sz="1400" dirty="0">
              <a:solidFill>
                <a:schemeClr val="bg1">
                  <a:lumMod val="75000"/>
                </a:schemeClr>
              </a:solidFill>
            </a:endParaRPr>
          </a:p>
        </p:txBody>
      </p:sp>
      <p:sp>
        <p:nvSpPr>
          <p:cNvPr id="30" name="TextBox 29"/>
          <p:cNvSpPr txBox="1"/>
          <p:nvPr/>
        </p:nvSpPr>
        <p:spPr>
          <a:xfrm>
            <a:off x="8502809" y="2979936"/>
            <a:ext cx="1702453" cy="307777"/>
          </a:xfrm>
          <a:prstGeom prst="rect">
            <a:avLst/>
          </a:prstGeom>
          <a:noFill/>
        </p:spPr>
        <p:txBody>
          <a:bodyPr wrap="none" rtlCol="0">
            <a:spAutoFit/>
          </a:bodyPr>
          <a:lstStyle>
            <a:defPPr>
              <a:defRPr lang="en-GB"/>
            </a:defPPr>
            <a:lvl1pPr algn="ctr">
              <a:defRPr sz="1600">
                <a:solidFill>
                  <a:srgbClr val="002060"/>
                </a:solidFill>
              </a:defRPr>
            </a:lvl1pPr>
          </a:lstStyle>
          <a:p>
            <a:r>
              <a:rPr lang="en-GB" sz="1400" dirty="0">
                <a:solidFill>
                  <a:schemeClr val="bg1">
                    <a:lumMod val="75000"/>
                  </a:schemeClr>
                </a:solidFill>
              </a:rPr>
              <a:t>Intermediary </a:t>
            </a:r>
            <a:r>
              <a:rPr lang="en-GB" sz="1400" dirty="0" smtClean="0">
                <a:solidFill>
                  <a:schemeClr val="bg1">
                    <a:lumMod val="75000"/>
                  </a:schemeClr>
                </a:solidFill>
              </a:rPr>
              <a:t>release</a:t>
            </a:r>
            <a:endParaRPr lang="en-GB" sz="1400" dirty="0">
              <a:solidFill>
                <a:schemeClr val="bg1">
                  <a:lumMod val="75000"/>
                </a:schemeClr>
              </a:solidFill>
            </a:endParaRPr>
          </a:p>
        </p:txBody>
      </p:sp>
      <p:sp>
        <p:nvSpPr>
          <p:cNvPr id="46" name="TextBox 45"/>
          <p:cNvSpPr txBox="1"/>
          <p:nvPr/>
        </p:nvSpPr>
        <p:spPr>
          <a:xfrm>
            <a:off x="8911415" y="4005137"/>
            <a:ext cx="885242" cy="338554"/>
          </a:xfrm>
          <a:prstGeom prst="rect">
            <a:avLst/>
          </a:prstGeom>
          <a:noFill/>
        </p:spPr>
        <p:txBody>
          <a:bodyPr wrap="none" rtlCol="0">
            <a:spAutoFit/>
          </a:bodyPr>
          <a:lstStyle/>
          <a:p>
            <a:pPr algn="ctr"/>
            <a:r>
              <a:rPr lang="en-GB" sz="1400" dirty="0">
                <a:solidFill>
                  <a:schemeClr val="bg1">
                    <a:lumMod val="75000"/>
                  </a:schemeClr>
                </a:solidFill>
              </a:rPr>
              <a:t>Release</a:t>
            </a:r>
            <a:r>
              <a:rPr lang="en-GB" sz="1600" dirty="0">
                <a:solidFill>
                  <a:srgbClr val="002060"/>
                </a:solidFill>
              </a:rPr>
              <a:t> </a:t>
            </a:r>
            <a:r>
              <a:rPr lang="en-GB" sz="1400" dirty="0" smtClean="0">
                <a:solidFill>
                  <a:schemeClr val="bg1">
                    <a:lumMod val="75000"/>
                  </a:schemeClr>
                </a:solidFill>
              </a:rPr>
              <a:t>2</a:t>
            </a:r>
            <a:endParaRPr lang="en-GB" sz="1400" dirty="0">
              <a:solidFill>
                <a:schemeClr val="bg1">
                  <a:lumMod val="75000"/>
                </a:schemeClr>
              </a:solidFill>
            </a:endParaRPr>
          </a:p>
        </p:txBody>
      </p:sp>
      <p:sp>
        <p:nvSpPr>
          <p:cNvPr id="47" name="TextBox 46"/>
          <p:cNvSpPr txBox="1"/>
          <p:nvPr/>
        </p:nvSpPr>
        <p:spPr>
          <a:xfrm>
            <a:off x="8460491" y="5523195"/>
            <a:ext cx="1787092" cy="400110"/>
          </a:xfrm>
          <a:prstGeom prst="rect">
            <a:avLst/>
          </a:prstGeom>
          <a:noFill/>
        </p:spPr>
        <p:txBody>
          <a:bodyPr wrap="none" rtlCol="0">
            <a:spAutoFit/>
          </a:bodyPr>
          <a:lstStyle/>
          <a:p>
            <a:pPr algn="ctr"/>
            <a:r>
              <a:rPr lang="en-GB" sz="2000" b="1" dirty="0">
                <a:solidFill>
                  <a:srgbClr val="002060"/>
                </a:solidFill>
              </a:rPr>
              <a:t>Other </a:t>
            </a:r>
            <a:r>
              <a:rPr lang="en-GB" sz="2000" b="1" dirty="0" smtClean="0">
                <a:solidFill>
                  <a:srgbClr val="002060"/>
                </a:solidFill>
              </a:rPr>
              <a:t>Releases</a:t>
            </a:r>
            <a:endParaRPr lang="en-GB" sz="2000" b="1" dirty="0">
              <a:solidFill>
                <a:srgbClr val="002060"/>
              </a:solidFill>
            </a:endParaRPr>
          </a:p>
        </p:txBody>
      </p:sp>
      <p:cxnSp>
        <p:nvCxnSpPr>
          <p:cNvPr id="17" name="Straight Arrow Connector 16"/>
          <p:cNvCxnSpPr/>
          <p:nvPr/>
        </p:nvCxnSpPr>
        <p:spPr bwMode="auto">
          <a:xfrm>
            <a:off x="9354036" y="3265953"/>
            <a:ext cx="0" cy="766548"/>
          </a:xfrm>
          <a:prstGeom prst="straightConnector1">
            <a:avLst/>
          </a:prstGeom>
          <a:noFill/>
          <a:ln w="38100" cap="flat" cmpd="sng" algn="ctr">
            <a:solidFill>
              <a:schemeClr val="bg1">
                <a:lumMod val="75000"/>
              </a:schemeClr>
            </a:solidFill>
            <a:prstDash val="solid"/>
            <a:round/>
            <a:headEnd type="none" w="med" len="med"/>
            <a:tailEnd type="arrow"/>
          </a:ln>
          <a:effectLst/>
        </p:spPr>
      </p:cxnSp>
      <p:cxnSp>
        <p:nvCxnSpPr>
          <p:cNvPr id="48" name="Straight Arrow Connector 47"/>
          <p:cNvCxnSpPr/>
          <p:nvPr/>
        </p:nvCxnSpPr>
        <p:spPr bwMode="auto">
          <a:xfrm flipH="1">
            <a:off x="9347938" y="2076461"/>
            <a:ext cx="1" cy="969783"/>
          </a:xfrm>
          <a:prstGeom prst="straightConnector1">
            <a:avLst/>
          </a:prstGeom>
          <a:noFill/>
          <a:ln w="38100" cap="flat" cmpd="sng" algn="ctr">
            <a:solidFill>
              <a:schemeClr val="bg1">
                <a:lumMod val="75000"/>
              </a:schemeClr>
            </a:solidFill>
            <a:prstDash val="solid"/>
            <a:round/>
            <a:headEnd type="none" w="med" len="med"/>
            <a:tailEnd type="arrow"/>
          </a:ln>
          <a:effectLst/>
        </p:spPr>
      </p:cxnSp>
      <p:cxnSp>
        <p:nvCxnSpPr>
          <p:cNvPr id="49" name="Straight Arrow Connector 48"/>
          <p:cNvCxnSpPr/>
          <p:nvPr/>
        </p:nvCxnSpPr>
        <p:spPr bwMode="auto">
          <a:xfrm>
            <a:off x="9354036" y="4367524"/>
            <a:ext cx="0" cy="1155671"/>
          </a:xfrm>
          <a:prstGeom prst="straightConnector1">
            <a:avLst/>
          </a:prstGeom>
          <a:noFill/>
          <a:ln w="38100" cap="flat" cmpd="sng" algn="ctr">
            <a:solidFill>
              <a:srgbClr val="002060"/>
            </a:solidFill>
            <a:prstDash val="solid"/>
            <a:round/>
            <a:headEnd type="none" w="med" len="med"/>
            <a:tailEnd type="arrow"/>
          </a:ln>
          <a:effectLst/>
        </p:spPr>
      </p:cxnSp>
      <p:sp>
        <p:nvSpPr>
          <p:cNvPr id="20" name="TextBox 19"/>
          <p:cNvSpPr txBox="1"/>
          <p:nvPr/>
        </p:nvSpPr>
        <p:spPr>
          <a:xfrm>
            <a:off x="1614791" y="165367"/>
            <a:ext cx="8686800" cy="523220"/>
          </a:xfrm>
          <a:prstGeom prst="rect">
            <a:avLst/>
          </a:prstGeom>
          <a:noFill/>
        </p:spPr>
        <p:txBody>
          <a:bodyPr wrap="square" rtlCol="0">
            <a:spAutoFit/>
          </a:bodyPr>
          <a:lstStyle/>
          <a:p>
            <a:r>
              <a:rPr lang="fr-BE" sz="2800" b="1" dirty="0" err="1" smtClean="0">
                <a:solidFill>
                  <a:srgbClr val="103766"/>
                </a:solidFill>
              </a:rPr>
              <a:t>Next</a:t>
            </a:r>
            <a:r>
              <a:rPr lang="fr-BE" sz="2800" b="1" dirty="0" smtClean="0">
                <a:solidFill>
                  <a:srgbClr val="103766"/>
                </a:solidFill>
              </a:rPr>
              <a:t> </a:t>
            </a:r>
            <a:r>
              <a:rPr lang="fr-BE" sz="2800" b="1" dirty="0" err="1" smtClean="0">
                <a:solidFill>
                  <a:srgbClr val="103766"/>
                </a:solidFill>
              </a:rPr>
              <a:t>steps</a:t>
            </a:r>
            <a:r>
              <a:rPr lang="fr-BE" sz="2800" b="1" dirty="0" smtClean="0">
                <a:solidFill>
                  <a:srgbClr val="103766"/>
                </a:solidFill>
              </a:rPr>
              <a:t> for </a:t>
            </a:r>
            <a:r>
              <a:rPr lang="fr-BE" sz="2800" b="1" dirty="0" err="1" smtClean="0">
                <a:solidFill>
                  <a:srgbClr val="103766"/>
                </a:solidFill>
              </a:rPr>
              <a:t>Results</a:t>
            </a:r>
            <a:r>
              <a:rPr lang="fr-BE" sz="2800" b="1" dirty="0" smtClean="0">
                <a:solidFill>
                  <a:srgbClr val="103766"/>
                </a:solidFill>
              </a:rPr>
              <a:t> and Monitoring</a:t>
            </a:r>
            <a:endParaRPr lang="fr-BE" sz="2800" b="1" dirty="0">
              <a:solidFill>
                <a:srgbClr val="103766"/>
              </a:solidFill>
            </a:endParaRPr>
          </a:p>
        </p:txBody>
      </p:sp>
    </p:spTree>
    <p:extLst>
      <p:ext uri="{BB962C8B-B14F-4D97-AF65-F5344CB8AC3E}">
        <p14:creationId xmlns:p14="http://schemas.microsoft.com/office/powerpoint/2010/main" val="222788074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4294967295"/>
          </p:nvPr>
        </p:nvSpPr>
        <p:spPr>
          <a:xfrm>
            <a:off x="217971" y="2567945"/>
            <a:ext cx="6577013" cy="1952625"/>
          </a:xfrm>
        </p:spPr>
        <p:txBody>
          <a:bodyPr>
            <a:noAutofit/>
          </a:bodyPr>
          <a:lstStyle/>
          <a:p>
            <a:pPr marL="0" indent="0">
              <a:buNone/>
            </a:pPr>
            <a:endParaRPr lang="en-GB" sz="2000" b="1" noProof="0" dirty="0" smtClean="0">
              <a:sym typeface="Wingdings" panose="05000000000000000000" pitchFamily="2" charset="2"/>
            </a:endParaRPr>
          </a:p>
          <a:p>
            <a:pPr marL="0" indent="0">
              <a:buNone/>
            </a:pPr>
            <a:r>
              <a:rPr lang="en-GB" sz="2000" b="1" noProof="0" dirty="0" smtClean="0">
                <a:sym typeface="Wingdings" panose="05000000000000000000" pitchFamily="2" charset="2"/>
              </a:rPr>
              <a:t>Next steps and conclusion</a:t>
            </a:r>
          </a:p>
          <a:p>
            <a:pPr marL="0" indent="0">
              <a:buNone/>
            </a:pPr>
            <a:endParaRPr lang="en-GB" sz="1800" b="1" noProof="0" dirty="0" smtClean="0"/>
          </a:p>
          <a:p>
            <a:pPr marL="0" indent="0">
              <a:buNone/>
            </a:pPr>
            <a:r>
              <a:rPr lang="en-GB" sz="1800" b="1" noProof="0" dirty="0" smtClean="0"/>
              <a:t>Michal Krejza</a:t>
            </a:r>
            <a:r>
              <a:rPr lang="en-GB" sz="1800" noProof="0" dirty="0" smtClean="0"/>
              <a:t>, Head of Unit, Results and Business Processes, DEVCO</a:t>
            </a:r>
          </a:p>
          <a:p>
            <a:pPr marL="0" indent="0">
              <a:buNone/>
            </a:pPr>
            <a:r>
              <a:rPr lang="en-GB" sz="2000" b="1" noProof="0" dirty="0" smtClean="0">
                <a:solidFill>
                  <a:schemeClr val="tx1"/>
                </a:solidFill>
              </a:rPr>
              <a:t> </a:t>
            </a:r>
          </a:p>
          <a:p>
            <a:pPr marL="0" indent="0">
              <a:buNone/>
            </a:pPr>
            <a:endParaRPr lang="en-GB" sz="2000" b="1" i="1" noProof="0" dirty="0">
              <a:solidFill>
                <a:schemeClr val="tx1"/>
              </a:solidFill>
            </a:endParaRPr>
          </a:p>
        </p:txBody>
      </p:sp>
      <p:sp>
        <p:nvSpPr>
          <p:cNvPr id="7" name="Subtitle 5"/>
          <p:cNvSpPr txBox="1">
            <a:spLocks/>
          </p:cNvSpPr>
          <p:nvPr/>
        </p:nvSpPr>
        <p:spPr bwMode="auto">
          <a:xfrm>
            <a:off x="571438" y="1612363"/>
            <a:ext cx="6775001" cy="81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0" indent="0" algn="l" rtl="0" eaLnBrk="1" fontAlgn="base" hangingPunct="1">
              <a:spcBef>
                <a:spcPct val="20000"/>
              </a:spcBef>
              <a:spcAft>
                <a:spcPct val="0"/>
              </a:spcAft>
              <a:buFont typeface="Arial" pitchFamily="34" charset="0"/>
              <a:buNone/>
              <a:defRPr sz="2400" b="1" kern="1200">
                <a:solidFill>
                  <a:srgbClr val="F78A6C"/>
                </a:solidFill>
                <a:latin typeface="+mn-lt"/>
                <a:ea typeface="+mn-ea"/>
                <a:cs typeface="+mn-cs"/>
              </a:defRPr>
            </a:lvl1pPr>
            <a:lvl2pPr marL="457200" indent="0" algn="ctr" rtl="0" eaLnBrk="1" fontAlgn="base" hangingPunct="1">
              <a:spcBef>
                <a:spcPct val="20000"/>
              </a:spcBef>
              <a:spcAft>
                <a:spcPct val="0"/>
              </a:spcAft>
              <a:buFont typeface="Arial" pitchFamily="34" charset="0"/>
              <a:buNone/>
              <a:defRPr sz="2800" kern="1200">
                <a:solidFill>
                  <a:schemeClr val="tx1">
                    <a:tint val="75000"/>
                  </a:schemeClr>
                </a:solidFill>
                <a:latin typeface="+mn-lt"/>
                <a:ea typeface="+mn-ea"/>
                <a:cs typeface="+mn-cs"/>
              </a:defRPr>
            </a:lvl2pPr>
            <a:lvl3pPr marL="914400" indent="0" algn="ctr" rtl="0" eaLnBrk="1" fontAlgn="base" hangingPunct="1">
              <a:spcBef>
                <a:spcPct val="20000"/>
              </a:spcBef>
              <a:spcAft>
                <a:spcPct val="0"/>
              </a:spcAft>
              <a:buFont typeface="Arial" pitchFamily="34" charset="0"/>
              <a:buNone/>
              <a:defRPr sz="2400" kern="1200">
                <a:solidFill>
                  <a:schemeClr val="tx1">
                    <a:tint val="75000"/>
                  </a:schemeClr>
                </a:solidFill>
                <a:latin typeface="+mn-lt"/>
                <a:ea typeface="+mn-ea"/>
                <a:cs typeface="+mn-cs"/>
              </a:defRPr>
            </a:lvl3pPr>
            <a:lvl4pPr marL="1371600" indent="0" algn="ctr" rtl="0" eaLnBrk="1" fontAlgn="base" hangingPunct="1">
              <a:spcBef>
                <a:spcPct val="20000"/>
              </a:spcBef>
              <a:spcAft>
                <a:spcPct val="0"/>
              </a:spcAft>
              <a:buFont typeface="Arial" pitchFamily="34" charset="0"/>
              <a:buNone/>
              <a:defRPr sz="2000" kern="1200">
                <a:solidFill>
                  <a:schemeClr val="tx1">
                    <a:tint val="75000"/>
                  </a:schemeClr>
                </a:solidFill>
                <a:latin typeface="+mn-lt"/>
                <a:ea typeface="+mn-ea"/>
                <a:cs typeface="+mn-cs"/>
              </a:defRPr>
            </a:lvl4pPr>
            <a:lvl5pPr marL="1828800" indent="0" algn="ctr" rtl="0" eaLnBrk="1" fontAlgn="base" hangingPunct="1">
              <a:spcBef>
                <a:spcPct val="20000"/>
              </a:spcBef>
              <a:spcAft>
                <a:spcPct val="0"/>
              </a:spcAft>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en-GB" altLang="es-ES_tradnl" sz="4800" dirty="0" smtClean="0">
                <a:solidFill>
                  <a:prstClr val="white"/>
                </a:solidFill>
                <a:effectLst>
                  <a:glow rad="127000">
                    <a:srgbClr val="DFE1E9">
                      <a:alpha val="20000"/>
                    </a:srgbClr>
                  </a:glow>
                </a:effectLst>
                <a:ea typeface="Batang" panose="02030600000101010101" pitchFamily="18" charset="-127"/>
                <a:cs typeface="Arial" panose="020B0604020202020204" pitchFamily="34" charset="0"/>
              </a:rPr>
              <a:t>OPSYS</a:t>
            </a:r>
            <a:endParaRPr lang="es-ES_tradnl" sz="4800" dirty="0">
              <a:solidFill>
                <a:prstClr val="white"/>
              </a:solidFill>
              <a:effectLst>
                <a:glow rad="127000">
                  <a:srgbClr val="DFE1E9">
                    <a:alpha val="20000"/>
                  </a:srgbClr>
                </a:glow>
              </a:effectLst>
              <a:ea typeface="Batang" panose="02030600000101010101" pitchFamily="18" charset="-127"/>
              <a:cs typeface="Arial" panose="020B0604020202020204" pitchFamily="34" charset="0"/>
            </a:endParaRPr>
          </a:p>
        </p:txBody>
      </p:sp>
    </p:spTree>
    <p:extLst>
      <p:ext uri="{BB962C8B-B14F-4D97-AF65-F5344CB8AC3E}">
        <p14:creationId xmlns:p14="http://schemas.microsoft.com/office/powerpoint/2010/main" val="21872140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4294967295"/>
          </p:nvPr>
        </p:nvSpPr>
        <p:spPr>
          <a:xfrm>
            <a:off x="217971" y="2567945"/>
            <a:ext cx="6577013" cy="1952625"/>
          </a:xfrm>
        </p:spPr>
        <p:txBody>
          <a:bodyPr>
            <a:noAutofit/>
          </a:bodyPr>
          <a:lstStyle/>
          <a:p>
            <a:pPr marL="0" indent="0">
              <a:buNone/>
            </a:pPr>
            <a:endParaRPr lang="en-GB" sz="2000" b="1" noProof="0" dirty="0" smtClean="0">
              <a:sym typeface="Wingdings" panose="05000000000000000000" pitchFamily="2" charset="2"/>
            </a:endParaRPr>
          </a:p>
          <a:p>
            <a:pPr marL="0" indent="0">
              <a:buNone/>
            </a:pPr>
            <a:r>
              <a:rPr lang="en-GB" sz="2000" b="1" noProof="0" dirty="0" smtClean="0">
                <a:sym typeface="Wingdings" panose="05000000000000000000" pitchFamily="2" charset="2"/>
              </a:rPr>
              <a:t>Introduction to the webinar</a:t>
            </a:r>
          </a:p>
          <a:p>
            <a:pPr marL="0" indent="0">
              <a:buNone/>
            </a:pPr>
            <a:endParaRPr lang="en-GB" sz="1800" b="1" noProof="0" dirty="0" smtClean="0"/>
          </a:p>
          <a:p>
            <a:pPr marL="0" indent="0">
              <a:buNone/>
            </a:pPr>
            <a:r>
              <a:rPr lang="en-GB" sz="1800" b="1" noProof="0" dirty="0" smtClean="0"/>
              <a:t>Michal Krejza</a:t>
            </a:r>
            <a:r>
              <a:rPr lang="en-GB" sz="1800" noProof="0" dirty="0" smtClean="0"/>
              <a:t>, Head of Unit, Results and Business Processes, DEVCO</a:t>
            </a:r>
          </a:p>
          <a:p>
            <a:pPr marL="0" indent="0">
              <a:buNone/>
            </a:pPr>
            <a:r>
              <a:rPr lang="en-GB" sz="2000" b="1" noProof="0" dirty="0" smtClean="0">
                <a:solidFill>
                  <a:schemeClr val="tx1"/>
                </a:solidFill>
              </a:rPr>
              <a:t> </a:t>
            </a:r>
          </a:p>
          <a:p>
            <a:pPr marL="0" indent="0">
              <a:buNone/>
            </a:pPr>
            <a:endParaRPr lang="en-GB" sz="2000" b="1" i="1" noProof="0" dirty="0">
              <a:solidFill>
                <a:schemeClr val="tx1"/>
              </a:solidFill>
            </a:endParaRPr>
          </a:p>
        </p:txBody>
      </p:sp>
      <p:sp>
        <p:nvSpPr>
          <p:cNvPr id="7" name="Subtitle 5"/>
          <p:cNvSpPr txBox="1">
            <a:spLocks/>
          </p:cNvSpPr>
          <p:nvPr/>
        </p:nvSpPr>
        <p:spPr bwMode="auto">
          <a:xfrm>
            <a:off x="571438" y="1612363"/>
            <a:ext cx="6775001" cy="81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0" indent="0" algn="l" rtl="0" eaLnBrk="1" fontAlgn="base" hangingPunct="1">
              <a:spcBef>
                <a:spcPct val="20000"/>
              </a:spcBef>
              <a:spcAft>
                <a:spcPct val="0"/>
              </a:spcAft>
              <a:buFont typeface="Arial" pitchFamily="34" charset="0"/>
              <a:buNone/>
              <a:defRPr sz="2400" b="1" kern="1200">
                <a:solidFill>
                  <a:srgbClr val="F78A6C"/>
                </a:solidFill>
                <a:latin typeface="+mn-lt"/>
                <a:ea typeface="+mn-ea"/>
                <a:cs typeface="+mn-cs"/>
              </a:defRPr>
            </a:lvl1pPr>
            <a:lvl2pPr marL="457200" indent="0" algn="ctr" rtl="0" eaLnBrk="1" fontAlgn="base" hangingPunct="1">
              <a:spcBef>
                <a:spcPct val="20000"/>
              </a:spcBef>
              <a:spcAft>
                <a:spcPct val="0"/>
              </a:spcAft>
              <a:buFont typeface="Arial" pitchFamily="34" charset="0"/>
              <a:buNone/>
              <a:defRPr sz="2800" kern="1200">
                <a:solidFill>
                  <a:schemeClr val="tx1">
                    <a:tint val="75000"/>
                  </a:schemeClr>
                </a:solidFill>
                <a:latin typeface="+mn-lt"/>
                <a:ea typeface="+mn-ea"/>
                <a:cs typeface="+mn-cs"/>
              </a:defRPr>
            </a:lvl2pPr>
            <a:lvl3pPr marL="914400" indent="0" algn="ctr" rtl="0" eaLnBrk="1" fontAlgn="base" hangingPunct="1">
              <a:spcBef>
                <a:spcPct val="20000"/>
              </a:spcBef>
              <a:spcAft>
                <a:spcPct val="0"/>
              </a:spcAft>
              <a:buFont typeface="Arial" pitchFamily="34" charset="0"/>
              <a:buNone/>
              <a:defRPr sz="2400" kern="1200">
                <a:solidFill>
                  <a:schemeClr val="tx1">
                    <a:tint val="75000"/>
                  </a:schemeClr>
                </a:solidFill>
                <a:latin typeface="+mn-lt"/>
                <a:ea typeface="+mn-ea"/>
                <a:cs typeface="+mn-cs"/>
              </a:defRPr>
            </a:lvl3pPr>
            <a:lvl4pPr marL="1371600" indent="0" algn="ctr" rtl="0" eaLnBrk="1" fontAlgn="base" hangingPunct="1">
              <a:spcBef>
                <a:spcPct val="20000"/>
              </a:spcBef>
              <a:spcAft>
                <a:spcPct val="0"/>
              </a:spcAft>
              <a:buFont typeface="Arial" pitchFamily="34" charset="0"/>
              <a:buNone/>
              <a:defRPr sz="2000" kern="1200">
                <a:solidFill>
                  <a:schemeClr val="tx1">
                    <a:tint val="75000"/>
                  </a:schemeClr>
                </a:solidFill>
                <a:latin typeface="+mn-lt"/>
                <a:ea typeface="+mn-ea"/>
                <a:cs typeface="+mn-cs"/>
              </a:defRPr>
            </a:lvl4pPr>
            <a:lvl5pPr marL="1828800" indent="0" algn="ctr" rtl="0" eaLnBrk="1" fontAlgn="base" hangingPunct="1">
              <a:spcBef>
                <a:spcPct val="20000"/>
              </a:spcBef>
              <a:spcAft>
                <a:spcPct val="0"/>
              </a:spcAft>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en-GB" altLang="es-ES_tradnl" sz="4800" dirty="0" smtClean="0">
                <a:solidFill>
                  <a:prstClr val="white"/>
                </a:solidFill>
                <a:effectLst>
                  <a:glow rad="127000">
                    <a:srgbClr val="DFE1E9">
                      <a:alpha val="20000"/>
                    </a:srgbClr>
                  </a:glow>
                </a:effectLst>
                <a:ea typeface="Batang" panose="02030600000101010101" pitchFamily="18" charset="-127"/>
                <a:cs typeface="Arial" panose="020B0604020202020204" pitchFamily="34" charset="0"/>
              </a:rPr>
              <a:t>OPSYS</a:t>
            </a:r>
            <a:endParaRPr lang="es-ES_tradnl" sz="4800" dirty="0">
              <a:solidFill>
                <a:prstClr val="white"/>
              </a:solidFill>
              <a:effectLst>
                <a:glow rad="127000">
                  <a:srgbClr val="DFE1E9">
                    <a:alpha val="20000"/>
                  </a:srgbClr>
                </a:glow>
              </a:effectLst>
              <a:ea typeface="Batang" panose="02030600000101010101" pitchFamily="18" charset="-127"/>
              <a:cs typeface="Arial" panose="020B0604020202020204" pitchFamily="34" charset="0"/>
            </a:endParaRPr>
          </a:p>
        </p:txBody>
      </p:sp>
    </p:spTree>
    <p:extLst>
      <p:ext uri="{BB962C8B-B14F-4D97-AF65-F5344CB8AC3E}">
        <p14:creationId xmlns:p14="http://schemas.microsoft.com/office/powerpoint/2010/main" val="15782843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8610600" y="6397914"/>
            <a:ext cx="2743200" cy="365125"/>
          </a:xfrm>
        </p:spPr>
        <p:txBody>
          <a:bodyPr/>
          <a:lstStyle/>
          <a:p>
            <a:fld id="{10691666-A3C8-4B8C-905D-A09820ECD427}" type="slidenum">
              <a:rPr lang="en-US" smtClean="0"/>
              <a:t>4</a:t>
            </a:fld>
            <a:endParaRPr lang="en-US"/>
          </a:p>
        </p:txBody>
      </p:sp>
      <p:sp>
        <p:nvSpPr>
          <p:cNvPr id="5" name="Title 1"/>
          <p:cNvSpPr txBox="1">
            <a:spLocks/>
          </p:cNvSpPr>
          <p:nvPr/>
        </p:nvSpPr>
        <p:spPr>
          <a:xfrm>
            <a:off x="1649825" y="0"/>
            <a:ext cx="8124796" cy="8255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smtClean="0">
                <a:solidFill>
                  <a:srgbClr val="254AA5"/>
                </a:solidFill>
                <a:latin typeface="+mn-lt"/>
              </a:rPr>
              <a:t>Agenda of the webinar</a:t>
            </a:r>
            <a:endParaRPr lang="en-GB" sz="2800" b="1" dirty="0">
              <a:solidFill>
                <a:srgbClr val="254AA5"/>
              </a:solidFill>
              <a:latin typeface="+mn-lt"/>
            </a:endParaRPr>
          </a:p>
        </p:txBody>
      </p:sp>
      <p:graphicFrame>
        <p:nvGraphicFramePr>
          <p:cNvPr id="7" name="Table 6"/>
          <p:cNvGraphicFramePr>
            <a:graphicFrameLocks noGrp="1"/>
          </p:cNvGraphicFramePr>
          <p:nvPr>
            <p:extLst>
              <p:ext uri="{D42A27DB-BD31-4B8C-83A1-F6EECF244321}">
                <p14:modId xmlns:p14="http://schemas.microsoft.com/office/powerpoint/2010/main" val="1983081605"/>
              </p:ext>
            </p:extLst>
          </p:nvPr>
        </p:nvGraphicFramePr>
        <p:xfrm>
          <a:off x="706581" y="1330037"/>
          <a:ext cx="10806545" cy="4108831"/>
        </p:xfrm>
        <a:graphic>
          <a:graphicData uri="http://schemas.openxmlformats.org/drawingml/2006/table">
            <a:tbl>
              <a:tblPr firstRow="1" bandRow="1">
                <a:tableStyleId>{3B4B98B0-60AC-42C2-AFA5-B58CD77FA1E5}</a:tableStyleId>
              </a:tblPr>
              <a:tblGrid>
                <a:gridCol w="5561215">
                  <a:extLst>
                    <a:ext uri="{9D8B030D-6E8A-4147-A177-3AD203B41FA5}">
                      <a16:colId xmlns:a16="http://schemas.microsoft.com/office/drawing/2014/main" val="20000"/>
                    </a:ext>
                  </a:extLst>
                </a:gridCol>
                <a:gridCol w="5245330">
                  <a:extLst>
                    <a:ext uri="{9D8B030D-6E8A-4147-A177-3AD203B41FA5}">
                      <a16:colId xmlns:a16="http://schemas.microsoft.com/office/drawing/2014/main" val="20001"/>
                    </a:ext>
                  </a:extLst>
                </a:gridCol>
              </a:tblGrid>
              <a:tr h="895429">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2000" noProof="0" dirty="0" smtClean="0"/>
                        <a:t>Agenda: Feedback from the</a:t>
                      </a:r>
                      <a:r>
                        <a:rPr lang="en-GB" sz="2000" baseline="0" noProof="0" dirty="0" smtClean="0"/>
                        <a:t> 2</a:t>
                      </a:r>
                      <a:r>
                        <a:rPr lang="en-GB" sz="2000" baseline="30000" noProof="0" dirty="0" smtClean="0"/>
                        <a:t>nd</a:t>
                      </a:r>
                      <a:r>
                        <a:rPr lang="en-GB" sz="2000" baseline="0" noProof="0" dirty="0" smtClean="0"/>
                        <a:t> </a:t>
                      </a:r>
                      <a:r>
                        <a:rPr lang="en-GB" sz="2000" noProof="0" dirty="0" smtClean="0"/>
                        <a:t>test phase with Implementing</a:t>
                      </a:r>
                      <a:r>
                        <a:rPr lang="en-GB" sz="2000" baseline="0" noProof="0" dirty="0" smtClean="0"/>
                        <a:t> Partners</a:t>
                      </a:r>
                    </a:p>
                  </a:txBody>
                  <a:tcPr anchor="ctr"/>
                </a:tc>
                <a:tc hMerge="1">
                  <a:txBody>
                    <a:bodyPr/>
                    <a:lstStyle/>
                    <a:p>
                      <a:endParaRPr lang="en-GB" sz="1800" noProof="0" dirty="0"/>
                    </a:p>
                  </a:txBody>
                  <a:tcPr anchor="ctr"/>
                </a:tc>
                <a:extLst>
                  <a:ext uri="{0D108BD9-81ED-4DB2-BD59-A6C34878D82A}">
                    <a16:rowId xmlns:a16="http://schemas.microsoft.com/office/drawing/2014/main" val="746131941"/>
                  </a:ext>
                </a:extLst>
              </a:tr>
              <a:tr h="73970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noProof="0" dirty="0" smtClean="0">
                          <a:sym typeface="Wingdings" panose="05000000000000000000" pitchFamily="2" charset="2"/>
                        </a:rPr>
                        <a:t>Introduction to</a:t>
                      </a:r>
                      <a:r>
                        <a:rPr lang="en-GB" sz="2000" baseline="0" noProof="0" dirty="0" smtClean="0">
                          <a:sym typeface="Wingdings" panose="05000000000000000000" pitchFamily="2" charset="2"/>
                        </a:rPr>
                        <a:t> the Webinar</a:t>
                      </a:r>
                      <a:endParaRPr lang="en-GB" sz="2000" noProof="0" dirty="0" smtClean="0"/>
                    </a:p>
                  </a:txBody>
                  <a:tcPr anchor="ctr"/>
                </a:tc>
                <a:tc>
                  <a:txBody>
                    <a:bodyPr/>
                    <a:lstStyle/>
                    <a:p>
                      <a:r>
                        <a:rPr lang="en-GB" sz="1600" b="1" noProof="0" dirty="0" smtClean="0"/>
                        <a:t>Michal</a:t>
                      </a:r>
                      <a:r>
                        <a:rPr lang="en-GB" sz="1600" b="1" baseline="0" noProof="0" dirty="0" smtClean="0"/>
                        <a:t> </a:t>
                      </a:r>
                      <a:r>
                        <a:rPr lang="en-GB" sz="1600" b="1" baseline="0" noProof="0" dirty="0" err="1" smtClean="0"/>
                        <a:t>Krejza</a:t>
                      </a:r>
                      <a:r>
                        <a:rPr lang="en-GB" sz="1600" baseline="0" noProof="0" dirty="0" smtClean="0"/>
                        <a:t>, Head of Unit, Results and Business Processes, DEVCO</a:t>
                      </a:r>
                      <a:endParaRPr lang="en-GB" sz="1600" noProof="0" dirty="0"/>
                    </a:p>
                  </a:txBody>
                  <a:tcPr anchor="ctr"/>
                </a:tc>
                <a:extLst>
                  <a:ext uri="{0D108BD9-81ED-4DB2-BD59-A6C34878D82A}">
                    <a16:rowId xmlns:a16="http://schemas.microsoft.com/office/drawing/2014/main" val="10001"/>
                  </a:ext>
                </a:extLst>
              </a:tr>
              <a:tr h="563669">
                <a:tc>
                  <a:txBody>
                    <a:bodyPr/>
                    <a:lstStyle/>
                    <a:p>
                      <a:r>
                        <a:rPr lang="en-GB" sz="2000" noProof="0" dirty="0" smtClean="0"/>
                        <a:t>Feedback</a:t>
                      </a:r>
                      <a:r>
                        <a:rPr lang="en-GB" sz="2000" baseline="0" noProof="0" dirty="0" smtClean="0"/>
                        <a:t> from the </a:t>
                      </a:r>
                      <a:r>
                        <a:rPr lang="en-GB" sz="2000" b="0" baseline="0" noProof="0" dirty="0" smtClean="0"/>
                        <a:t>test phase</a:t>
                      </a:r>
                      <a:r>
                        <a:rPr lang="en-GB" sz="2000" baseline="0" noProof="0" dirty="0" smtClean="0"/>
                        <a:t>: key elements</a:t>
                      </a:r>
                      <a:endParaRPr lang="en-GB" sz="2000" noProof="0" dirty="0" smtClean="0"/>
                    </a:p>
                  </a:txBody>
                  <a:tcPr anchor="ctr"/>
                </a:tc>
                <a:tc>
                  <a:txBody>
                    <a:bodyPr/>
                    <a:lstStyle/>
                    <a:p>
                      <a:r>
                        <a:rPr lang="en-GB" sz="1600" b="1" noProof="0" dirty="0" err="1" smtClean="0"/>
                        <a:t>Véronique</a:t>
                      </a:r>
                      <a:r>
                        <a:rPr lang="en-GB" sz="1600" b="1" noProof="0" dirty="0" smtClean="0"/>
                        <a:t> Lena,</a:t>
                      </a:r>
                      <a:r>
                        <a:rPr lang="en-GB" sz="1600" b="1" baseline="0" noProof="0" dirty="0" smtClean="0"/>
                        <a:t> </a:t>
                      </a:r>
                      <a:r>
                        <a:rPr lang="en-GB" sz="1600" b="0" kern="1200" baseline="0" noProof="0" dirty="0" smtClean="0">
                          <a:solidFill>
                            <a:schemeClr val="tx1"/>
                          </a:solidFill>
                          <a:latin typeface="+mn-lt"/>
                          <a:ea typeface="+mn-ea"/>
                          <a:cs typeface="+mn-cs"/>
                        </a:rPr>
                        <a:t>Team Leader, Change </a:t>
                      </a:r>
                      <a:r>
                        <a:rPr lang="en-GB" sz="1600" b="0" baseline="0" noProof="0" dirty="0" smtClean="0"/>
                        <a:t>management</a:t>
                      </a:r>
                      <a:endParaRPr lang="en-GB" sz="1600" noProof="0" dirty="0"/>
                    </a:p>
                  </a:txBody>
                  <a:tcPr anchor="ctr"/>
                </a:tc>
                <a:extLst>
                  <a:ext uri="{0D108BD9-81ED-4DB2-BD59-A6C34878D82A}">
                    <a16:rowId xmlns:a16="http://schemas.microsoft.com/office/drawing/2014/main" val="10002"/>
                  </a:ext>
                </a:extLst>
              </a:tr>
              <a:tr h="895429">
                <a:tc>
                  <a:txBody>
                    <a:bodyPr/>
                    <a:lstStyle/>
                    <a:p>
                      <a:pPr marL="0" algn="l" defTabSz="914400" rtl="0" eaLnBrk="1" latinLnBrk="0" hangingPunct="1"/>
                      <a:r>
                        <a:rPr lang="en-GB" sz="2000" kern="1200" noProof="0" dirty="0" smtClean="0"/>
                        <a:t>What’s next in Results and Monitoring:</a:t>
                      </a:r>
                      <a:r>
                        <a:rPr lang="en-GB" sz="2000" kern="1200" baseline="0" noProof="0" dirty="0" smtClean="0"/>
                        <a:t> releases and functionalities</a:t>
                      </a:r>
                      <a:endParaRPr lang="en-GB" sz="2000" kern="1200" noProof="0" dirty="0">
                        <a:solidFill>
                          <a:schemeClr val="dk1"/>
                        </a:solidFill>
                        <a:latin typeface="+mn-lt"/>
                        <a:ea typeface="+mn-ea"/>
                        <a:cs typeface="+mn-cs"/>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b="1" noProof="0" dirty="0" smtClean="0"/>
                        <a:t>Lucile</a:t>
                      </a:r>
                      <a:r>
                        <a:rPr lang="en-GB" sz="1600" noProof="0" dirty="0" smtClean="0"/>
                        <a:t> </a:t>
                      </a:r>
                      <a:r>
                        <a:rPr lang="en-GB" sz="1600" b="1" noProof="0" dirty="0" err="1" smtClean="0"/>
                        <a:t>Petitpierre</a:t>
                      </a:r>
                      <a:r>
                        <a:rPr lang="en-GB" sz="1600" noProof="0" dirty="0" smtClean="0"/>
                        <a:t>, Business Manager</a:t>
                      </a:r>
                      <a:r>
                        <a:rPr lang="en-GB" sz="1600" baseline="0" noProof="0" dirty="0" smtClean="0"/>
                        <a:t> Results and Monitoring</a:t>
                      </a:r>
                      <a:endParaRPr lang="en-GB" sz="1600" noProof="0" dirty="0" smtClean="0"/>
                    </a:p>
                  </a:txBody>
                  <a:tcPr anchor="ctr"/>
                </a:tc>
                <a:extLst>
                  <a:ext uri="{0D108BD9-81ED-4DB2-BD59-A6C34878D82A}">
                    <a16:rowId xmlns:a16="http://schemas.microsoft.com/office/drawing/2014/main" val="10003"/>
                  </a:ext>
                </a:extLst>
              </a:tr>
              <a:tr h="1014601">
                <a:tc>
                  <a:txBody>
                    <a:bodyPr/>
                    <a:lstStyle/>
                    <a:p>
                      <a:r>
                        <a:rPr lang="en-GB" sz="2000" b="0" noProof="0" dirty="0" smtClean="0">
                          <a:sym typeface="Wingdings" panose="05000000000000000000" pitchFamily="2" charset="2"/>
                        </a:rPr>
                        <a:t>Next steps and conclusion</a:t>
                      </a:r>
                      <a:endParaRPr lang="en-GB" sz="2000" b="0" noProof="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b="1" noProof="0" dirty="0" smtClean="0"/>
                        <a:t>Michal</a:t>
                      </a:r>
                      <a:r>
                        <a:rPr lang="en-GB" sz="1600" b="1" baseline="0" noProof="0" dirty="0" smtClean="0"/>
                        <a:t> </a:t>
                      </a:r>
                      <a:r>
                        <a:rPr lang="en-GB" sz="1600" b="1" baseline="0" noProof="0" dirty="0" err="1" smtClean="0"/>
                        <a:t>Krejza</a:t>
                      </a:r>
                      <a:r>
                        <a:rPr lang="en-GB" sz="1600" baseline="0" noProof="0" dirty="0" smtClean="0"/>
                        <a:t>, Head of Unit, Results and Business Processes, DEVCO</a:t>
                      </a:r>
                      <a:endParaRPr lang="en-GB" sz="1600" noProof="0" dirty="0" smtClean="0"/>
                    </a:p>
                  </a:txBody>
                  <a:tcPr anchor="ct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4817108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614791" y="165367"/>
            <a:ext cx="8686800" cy="523220"/>
          </a:xfrm>
          <a:prstGeom prst="rect">
            <a:avLst/>
          </a:prstGeom>
          <a:noFill/>
        </p:spPr>
        <p:txBody>
          <a:bodyPr wrap="square" rtlCol="0">
            <a:spAutoFit/>
          </a:bodyPr>
          <a:lstStyle/>
          <a:p>
            <a:r>
              <a:rPr lang="fr-BE" sz="2800" b="1" dirty="0" smtClean="0">
                <a:solidFill>
                  <a:srgbClr val="103766"/>
                </a:solidFill>
              </a:rPr>
              <a:t>Introduction to </a:t>
            </a:r>
            <a:r>
              <a:rPr lang="fr-BE" sz="2800" b="1" dirty="0">
                <a:solidFill>
                  <a:srgbClr val="103766"/>
                </a:solidFill>
              </a:rPr>
              <a:t>the </a:t>
            </a:r>
            <a:r>
              <a:rPr lang="fr-BE" sz="2800" b="1" dirty="0" err="1">
                <a:solidFill>
                  <a:srgbClr val="103766"/>
                </a:solidFill>
              </a:rPr>
              <a:t>webinar</a:t>
            </a:r>
            <a:endParaRPr lang="fr-BE" sz="2800" b="1" dirty="0">
              <a:solidFill>
                <a:srgbClr val="103766"/>
              </a:solidFill>
            </a:endParaRPr>
          </a:p>
        </p:txBody>
      </p:sp>
      <p:sp>
        <p:nvSpPr>
          <p:cNvPr id="6" name="TextBox 5"/>
          <p:cNvSpPr txBox="1"/>
          <p:nvPr/>
        </p:nvSpPr>
        <p:spPr>
          <a:xfrm>
            <a:off x="728420" y="1699939"/>
            <a:ext cx="10560066" cy="4001095"/>
          </a:xfrm>
          <a:prstGeom prst="rect">
            <a:avLst/>
          </a:prstGeom>
          <a:noFill/>
        </p:spPr>
        <p:txBody>
          <a:bodyPr wrap="square" rtlCol="0">
            <a:spAutoFit/>
          </a:bodyPr>
          <a:lstStyle/>
          <a:p>
            <a:pPr>
              <a:spcAft>
                <a:spcPts val="1200"/>
              </a:spcAft>
            </a:pPr>
            <a:r>
              <a:rPr lang="it-IT" sz="3200" dirty="0" err="1" smtClean="0">
                <a:solidFill>
                  <a:srgbClr val="103766"/>
                </a:solidFill>
              </a:rPr>
              <a:t>Objectives</a:t>
            </a:r>
            <a:r>
              <a:rPr lang="it-IT" sz="3200" dirty="0" smtClean="0">
                <a:solidFill>
                  <a:srgbClr val="103766"/>
                </a:solidFill>
              </a:rPr>
              <a:t> of the first test </a:t>
            </a:r>
            <a:r>
              <a:rPr lang="it-IT" sz="3200" dirty="0" err="1" smtClean="0">
                <a:solidFill>
                  <a:srgbClr val="103766"/>
                </a:solidFill>
              </a:rPr>
              <a:t>phase</a:t>
            </a:r>
            <a:r>
              <a:rPr lang="it-IT" sz="3200" dirty="0" smtClean="0">
                <a:solidFill>
                  <a:srgbClr val="103766"/>
                </a:solidFill>
              </a:rPr>
              <a:t> with </a:t>
            </a:r>
            <a:r>
              <a:rPr lang="it-IT" sz="3200" dirty="0" err="1" smtClean="0">
                <a:solidFill>
                  <a:srgbClr val="103766"/>
                </a:solidFill>
              </a:rPr>
              <a:t>Implementing</a:t>
            </a:r>
            <a:r>
              <a:rPr lang="it-IT" sz="3200" dirty="0" smtClean="0">
                <a:solidFill>
                  <a:srgbClr val="103766"/>
                </a:solidFill>
              </a:rPr>
              <a:t> </a:t>
            </a:r>
            <a:r>
              <a:rPr lang="it-IT" sz="3200" dirty="0" err="1">
                <a:solidFill>
                  <a:srgbClr val="103766"/>
                </a:solidFill>
              </a:rPr>
              <a:t>P</a:t>
            </a:r>
            <a:r>
              <a:rPr lang="it-IT" sz="3200" dirty="0" err="1" smtClean="0">
                <a:solidFill>
                  <a:srgbClr val="103766"/>
                </a:solidFill>
              </a:rPr>
              <a:t>artners</a:t>
            </a:r>
            <a:r>
              <a:rPr lang="it-IT" sz="3200" dirty="0" smtClean="0">
                <a:solidFill>
                  <a:srgbClr val="103766"/>
                </a:solidFill>
              </a:rPr>
              <a:t>:</a:t>
            </a:r>
            <a:endParaRPr lang="en-GB" sz="3200" dirty="0" smtClean="0">
              <a:solidFill>
                <a:srgbClr val="103766"/>
              </a:solidFill>
            </a:endParaRPr>
          </a:p>
          <a:p>
            <a:pPr marL="457200" indent="-457200">
              <a:spcAft>
                <a:spcPts val="1200"/>
              </a:spcAft>
              <a:buFont typeface="Arial" panose="020B0604020202020204" pitchFamily="34" charset="0"/>
              <a:buChar char="•"/>
            </a:pPr>
            <a:r>
              <a:rPr lang="en-GB" sz="3200" dirty="0" smtClean="0">
                <a:solidFill>
                  <a:srgbClr val="103766"/>
                </a:solidFill>
              </a:rPr>
              <a:t>Introduce OPSYS to external stakeholders</a:t>
            </a:r>
          </a:p>
          <a:p>
            <a:pPr marL="457200" indent="-457200">
              <a:spcAft>
                <a:spcPts val="1200"/>
              </a:spcAft>
              <a:buFont typeface="Arial" panose="020B0604020202020204" pitchFamily="34" charset="0"/>
              <a:buChar char="•"/>
            </a:pPr>
            <a:r>
              <a:rPr lang="en-GB" sz="3200" dirty="0" smtClean="0">
                <a:solidFill>
                  <a:srgbClr val="103766"/>
                </a:solidFill>
              </a:rPr>
              <a:t>Demonstrate the interactions between the IP and the OM: OM provides access to IP, IP submits the </a:t>
            </a:r>
            <a:r>
              <a:rPr lang="en-GB" sz="3200" dirty="0" err="1" smtClean="0">
                <a:solidFill>
                  <a:srgbClr val="103766"/>
                </a:solidFill>
              </a:rPr>
              <a:t>logframe</a:t>
            </a:r>
            <a:r>
              <a:rPr lang="en-GB" sz="3200" dirty="0" smtClean="0">
                <a:solidFill>
                  <a:srgbClr val="103766"/>
                </a:solidFill>
              </a:rPr>
              <a:t> to the OM, the OM approves the </a:t>
            </a:r>
            <a:r>
              <a:rPr lang="en-GB" sz="3200" dirty="0" err="1" smtClean="0">
                <a:solidFill>
                  <a:srgbClr val="103766"/>
                </a:solidFill>
              </a:rPr>
              <a:t>logframe</a:t>
            </a:r>
            <a:endParaRPr lang="en-GB" sz="3200" dirty="0" smtClean="0">
              <a:solidFill>
                <a:srgbClr val="103766"/>
              </a:solidFill>
            </a:endParaRPr>
          </a:p>
          <a:p>
            <a:pPr marL="457200" indent="-457200">
              <a:spcAft>
                <a:spcPts val="1200"/>
              </a:spcAft>
              <a:buFont typeface="Arial" panose="020B0604020202020204" pitchFamily="34" charset="0"/>
              <a:buChar char="•"/>
            </a:pPr>
            <a:r>
              <a:rPr lang="en-GB" sz="3200" dirty="0" smtClean="0">
                <a:solidFill>
                  <a:srgbClr val="103766"/>
                </a:solidFill>
              </a:rPr>
              <a:t>Show to which extent the </a:t>
            </a:r>
            <a:r>
              <a:rPr lang="en-GB" sz="3200" dirty="0" err="1" smtClean="0">
                <a:solidFill>
                  <a:srgbClr val="103766"/>
                </a:solidFill>
              </a:rPr>
              <a:t>logframe</a:t>
            </a:r>
            <a:r>
              <a:rPr lang="en-GB" sz="3200" dirty="0" smtClean="0">
                <a:solidFill>
                  <a:srgbClr val="103766"/>
                </a:solidFill>
              </a:rPr>
              <a:t> will be central for project monitoring and results reporting</a:t>
            </a:r>
          </a:p>
        </p:txBody>
      </p:sp>
      <p:sp>
        <p:nvSpPr>
          <p:cNvPr id="2" name="Slide Number Placeholder 1"/>
          <p:cNvSpPr>
            <a:spLocks noGrp="1"/>
          </p:cNvSpPr>
          <p:nvPr>
            <p:ph type="sldNum" sz="quarter" idx="12"/>
          </p:nvPr>
        </p:nvSpPr>
        <p:spPr/>
        <p:txBody>
          <a:bodyPr/>
          <a:lstStyle/>
          <a:p>
            <a:fld id="{10691666-A3C8-4B8C-905D-A09820ECD427}" type="slidenum">
              <a:rPr lang="en-US" smtClean="0"/>
              <a:t>5</a:t>
            </a:fld>
            <a:endParaRPr lang="en-US" dirty="0"/>
          </a:p>
        </p:txBody>
      </p:sp>
    </p:spTree>
    <p:extLst>
      <p:ext uri="{BB962C8B-B14F-4D97-AF65-F5344CB8AC3E}">
        <p14:creationId xmlns:p14="http://schemas.microsoft.com/office/powerpoint/2010/main" val="496867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614791" y="165367"/>
            <a:ext cx="8686800" cy="523220"/>
          </a:xfrm>
          <a:prstGeom prst="rect">
            <a:avLst/>
          </a:prstGeom>
          <a:noFill/>
        </p:spPr>
        <p:txBody>
          <a:bodyPr wrap="square" rtlCol="0">
            <a:spAutoFit/>
          </a:bodyPr>
          <a:lstStyle/>
          <a:p>
            <a:r>
              <a:rPr lang="fr-BE" sz="2800" b="1" dirty="0" smtClean="0">
                <a:solidFill>
                  <a:srgbClr val="103766"/>
                </a:solidFill>
              </a:rPr>
              <a:t>Feedback: </a:t>
            </a:r>
            <a:r>
              <a:rPr lang="fr-BE" sz="2800" b="1" dirty="0" err="1" smtClean="0">
                <a:solidFill>
                  <a:srgbClr val="103766"/>
                </a:solidFill>
              </a:rPr>
              <a:t>number</a:t>
            </a:r>
            <a:r>
              <a:rPr lang="fr-BE" sz="2800" b="1" dirty="0" smtClean="0">
                <a:solidFill>
                  <a:srgbClr val="103766"/>
                </a:solidFill>
              </a:rPr>
              <a:t> of participants</a:t>
            </a:r>
            <a:endParaRPr lang="fr-BE" sz="2800" b="1" dirty="0">
              <a:solidFill>
                <a:srgbClr val="103766"/>
              </a:solidFill>
            </a:endParaRPr>
          </a:p>
        </p:txBody>
      </p:sp>
      <p:sp>
        <p:nvSpPr>
          <p:cNvPr id="2" name="Slide Number Placeholder 1"/>
          <p:cNvSpPr>
            <a:spLocks noGrp="1"/>
          </p:cNvSpPr>
          <p:nvPr>
            <p:ph type="sldNum" sz="quarter" idx="12"/>
          </p:nvPr>
        </p:nvSpPr>
        <p:spPr/>
        <p:txBody>
          <a:bodyPr/>
          <a:lstStyle/>
          <a:p>
            <a:fld id="{10691666-A3C8-4B8C-905D-A09820ECD427}" type="slidenum">
              <a:rPr lang="en-US" smtClean="0"/>
              <a:t>6</a:t>
            </a:fld>
            <a:endParaRPr lang="en-US"/>
          </a:p>
        </p:txBody>
      </p:sp>
      <p:graphicFrame>
        <p:nvGraphicFramePr>
          <p:cNvPr id="3" name="Table 2"/>
          <p:cNvGraphicFramePr>
            <a:graphicFrameLocks noGrp="1"/>
          </p:cNvGraphicFramePr>
          <p:nvPr>
            <p:extLst>
              <p:ext uri="{D42A27DB-BD31-4B8C-83A1-F6EECF244321}">
                <p14:modId xmlns:p14="http://schemas.microsoft.com/office/powerpoint/2010/main" val="1264025761"/>
              </p:ext>
            </p:extLst>
          </p:nvPr>
        </p:nvGraphicFramePr>
        <p:xfrm>
          <a:off x="3731874" y="1449433"/>
          <a:ext cx="3448093" cy="1112520"/>
        </p:xfrm>
        <a:graphic>
          <a:graphicData uri="http://schemas.openxmlformats.org/drawingml/2006/table">
            <a:tbl>
              <a:tblPr firstRow="1" bandRow="1">
                <a:tableStyleId>{3B4B98B0-60AC-42C2-AFA5-B58CD77FA1E5}</a:tableStyleId>
              </a:tblPr>
              <a:tblGrid>
                <a:gridCol w="2442253">
                  <a:extLst>
                    <a:ext uri="{9D8B030D-6E8A-4147-A177-3AD203B41FA5}">
                      <a16:colId xmlns:a16="http://schemas.microsoft.com/office/drawing/2014/main" val="1586948837"/>
                    </a:ext>
                  </a:extLst>
                </a:gridCol>
                <a:gridCol w="1005840">
                  <a:extLst>
                    <a:ext uri="{9D8B030D-6E8A-4147-A177-3AD203B41FA5}">
                      <a16:colId xmlns:a16="http://schemas.microsoft.com/office/drawing/2014/main" val="2436400290"/>
                    </a:ext>
                  </a:extLst>
                </a:gridCol>
              </a:tblGrid>
              <a:tr h="370840">
                <a:tc>
                  <a:txBody>
                    <a:bodyPr/>
                    <a:lstStyle/>
                    <a:p>
                      <a:pPr algn="ctr"/>
                      <a:r>
                        <a:rPr lang="it-IT" sz="1600" dirty="0" err="1" smtClean="0"/>
                        <a:t>Users</a:t>
                      </a:r>
                      <a:endParaRPr lang="en-GB" sz="1600" dirty="0"/>
                    </a:p>
                  </a:txBody>
                  <a:tcPr anchor="ctr"/>
                </a:tc>
                <a:tc>
                  <a:txBody>
                    <a:bodyPr/>
                    <a:lstStyle/>
                    <a:p>
                      <a:pPr algn="r"/>
                      <a:endParaRPr lang="en-GB" sz="1600" dirty="0"/>
                    </a:p>
                  </a:txBody>
                  <a:tcPr anchor="ctr"/>
                </a:tc>
                <a:extLst>
                  <a:ext uri="{0D108BD9-81ED-4DB2-BD59-A6C34878D82A}">
                    <a16:rowId xmlns:a16="http://schemas.microsoft.com/office/drawing/2014/main" val="3138489272"/>
                  </a:ext>
                </a:extLst>
              </a:tr>
              <a:tr h="370840">
                <a:tc>
                  <a:txBody>
                    <a:bodyPr/>
                    <a:lstStyle/>
                    <a:p>
                      <a:r>
                        <a:rPr lang="it-IT" sz="1600" dirty="0" smtClean="0"/>
                        <a:t>EC Staff</a:t>
                      </a:r>
                      <a:endParaRPr lang="en-GB" sz="1600" dirty="0"/>
                    </a:p>
                  </a:txBody>
                  <a:tcPr/>
                </a:tc>
                <a:tc>
                  <a:txBody>
                    <a:bodyPr/>
                    <a:lstStyle/>
                    <a:p>
                      <a:pPr algn="ctr"/>
                      <a:r>
                        <a:rPr lang="it-IT" sz="1600" dirty="0" smtClean="0"/>
                        <a:t>59</a:t>
                      </a:r>
                      <a:endParaRPr lang="en-GB" sz="1600" dirty="0"/>
                    </a:p>
                  </a:txBody>
                  <a:tcPr anchor="ctr"/>
                </a:tc>
                <a:extLst>
                  <a:ext uri="{0D108BD9-81ED-4DB2-BD59-A6C34878D82A}">
                    <a16:rowId xmlns:a16="http://schemas.microsoft.com/office/drawing/2014/main" val="1329575425"/>
                  </a:ext>
                </a:extLst>
              </a:tr>
              <a:tr h="370840">
                <a:tc>
                  <a:txBody>
                    <a:bodyPr/>
                    <a:lstStyle/>
                    <a:p>
                      <a:r>
                        <a:rPr lang="it-IT" sz="1600" dirty="0" err="1" smtClean="0"/>
                        <a:t>Implementing</a:t>
                      </a:r>
                      <a:r>
                        <a:rPr lang="it-IT" sz="1600" baseline="0" dirty="0" smtClean="0"/>
                        <a:t> </a:t>
                      </a:r>
                      <a:r>
                        <a:rPr lang="it-IT" sz="1600" baseline="0" dirty="0" err="1" smtClean="0"/>
                        <a:t>Partners</a:t>
                      </a:r>
                      <a:endParaRPr lang="en-GB" sz="1600" dirty="0"/>
                    </a:p>
                  </a:txBody>
                  <a:tcPr/>
                </a:tc>
                <a:tc>
                  <a:txBody>
                    <a:bodyPr/>
                    <a:lstStyle/>
                    <a:p>
                      <a:pPr algn="ctr"/>
                      <a:r>
                        <a:rPr lang="it-IT" sz="1600" dirty="0" smtClean="0"/>
                        <a:t>57</a:t>
                      </a:r>
                      <a:endParaRPr lang="en-GB" sz="1600" dirty="0"/>
                    </a:p>
                  </a:txBody>
                  <a:tcPr anchor="ctr"/>
                </a:tc>
                <a:extLst>
                  <a:ext uri="{0D108BD9-81ED-4DB2-BD59-A6C34878D82A}">
                    <a16:rowId xmlns:a16="http://schemas.microsoft.com/office/drawing/2014/main" val="4033910163"/>
                  </a:ext>
                </a:extLst>
              </a:tr>
            </a:tbl>
          </a:graphicData>
        </a:graphic>
      </p:graphicFrame>
      <p:graphicFrame>
        <p:nvGraphicFramePr>
          <p:cNvPr id="4" name="Table 3"/>
          <p:cNvGraphicFramePr>
            <a:graphicFrameLocks noGrp="1"/>
          </p:cNvGraphicFramePr>
          <p:nvPr>
            <p:extLst/>
          </p:nvPr>
        </p:nvGraphicFramePr>
        <p:xfrm>
          <a:off x="3731875" y="3720101"/>
          <a:ext cx="2273300" cy="760095"/>
        </p:xfrm>
        <a:graphic>
          <a:graphicData uri="http://schemas.openxmlformats.org/drawingml/2006/table">
            <a:tbl>
              <a:tblPr bandRow="1">
                <a:tableStyleId>{3B4B98B0-60AC-42C2-AFA5-B58CD77FA1E5}</a:tableStyleId>
              </a:tblPr>
              <a:tblGrid>
                <a:gridCol w="1473200">
                  <a:extLst>
                    <a:ext uri="{9D8B030D-6E8A-4147-A177-3AD203B41FA5}">
                      <a16:colId xmlns:a16="http://schemas.microsoft.com/office/drawing/2014/main" val="1379784468"/>
                    </a:ext>
                  </a:extLst>
                </a:gridCol>
                <a:gridCol w="800100">
                  <a:extLst>
                    <a:ext uri="{9D8B030D-6E8A-4147-A177-3AD203B41FA5}">
                      <a16:colId xmlns:a16="http://schemas.microsoft.com/office/drawing/2014/main" val="2275040203"/>
                    </a:ext>
                  </a:extLst>
                </a:gridCol>
              </a:tblGrid>
              <a:tr h="190500">
                <a:tc>
                  <a:txBody>
                    <a:bodyPr/>
                    <a:lstStyle/>
                    <a:p>
                      <a:pPr algn="l" fontAlgn="b"/>
                      <a:r>
                        <a:rPr lang="en-GB" sz="1600" u="none" strike="noStrike" dirty="0">
                          <a:effectLst/>
                        </a:rPr>
                        <a:t>DEVCO</a:t>
                      </a:r>
                      <a:endParaRPr lang="en-GB" sz="1600" b="0" i="0" u="none" strike="noStrike" dirty="0">
                        <a:solidFill>
                          <a:srgbClr val="333333"/>
                        </a:solidFill>
                        <a:effectLst/>
                        <a:latin typeface="Arial" panose="020B0604020202020204" pitchFamily="34" charset="0"/>
                      </a:endParaRPr>
                    </a:p>
                  </a:txBody>
                  <a:tcPr marL="9525" marR="9525" marT="9525" marB="0" anchor="b"/>
                </a:tc>
                <a:tc>
                  <a:txBody>
                    <a:bodyPr/>
                    <a:lstStyle/>
                    <a:p>
                      <a:pPr algn="ctr" fontAlgn="b"/>
                      <a:r>
                        <a:rPr lang="en-GB" sz="1600" u="none" strike="noStrike" dirty="0">
                          <a:effectLst/>
                        </a:rPr>
                        <a:t>38</a:t>
                      </a:r>
                      <a:endParaRPr lang="en-GB" sz="1600" b="0" i="0" u="none" strike="noStrike" dirty="0">
                        <a:solidFill>
                          <a:srgbClr val="333333"/>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2161497388"/>
                  </a:ext>
                </a:extLst>
              </a:tr>
              <a:tr h="190500">
                <a:tc>
                  <a:txBody>
                    <a:bodyPr/>
                    <a:lstStyle/>
                    <a:p>
                      <a:pPr algn="l" fontAlgn="b"/>
                      <a:r>
                        <a:rPr lang="en-GB" sz="1600" u="none" strike="noStrike" dirty="0">
                          <a:effectLst/>
                        </a:rPr>
                        <a:t>NEAR</a:t>
                      </a:r>
                      <a:endParaRPr lang="en-GB" sz="1600" b="0" i="0" u="none" strike="noStrike" dirty="0">
                        <a:solidFill>
                          <a:srgbClr val="333333"/>
                        </a:solidFill>
                        <a:effectLst/>
                        <a:latin typeface="Arial" panose="020B0604020202020204" pitchFamily="34" charset="0"/>
                      </a:endParaRPr>
                    </a:p>
                  </a:txBody>
                  <a:tcPr marL="9525" marR="9525" marT="9525" marB="0" anchor="b"/>
                </a:tc>
                <a:tc>
                  <a:txBody>
                    <a:bodyPr/>
                    <a:lstStyle/>
                    <a:p>
                      <a:pPr algn="ctr" fontAlgn="b"/>
                      <a:r>
                        <a:rPr lang="en-GB" sz="1600" u="none" strike="noStrike" dirty="0">
                          <a:effectLst/>
                        </a:rPr>
                        <a:t>13</a:t>
                      </a:r>
                      <a:endParaRPr lang="en-GB" sz="1600" b="0" i="0" u="none" strike="noStrike" dirty="0">
                        <a:solidFill>
                          <a:srgbClr val="333333"/>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3124728298"/>
                  </a:ext>
                </a:extLst>
              </a:tr>
              <a:tr h="190500">
                <a:tc>
                  <a:txBody>
                    <a:bodyPr/>
                    <a:lstStyle/>
                    <a:p>
                      <a:pPr algn="l" fontAlgn="b"/>
                      <a:r>
                        <a:rPr lang="en-GB" sz="1600" u="none" strike="noStrike" dirty="0">
                          <a:effectLst/>
                        </a:rPr>
                        <a:t>FPI</a:t>
                      </a:r>
                      <a:endParaRPr lang="en-GB" sz="1600" b="0" i="0" u="none" strike="noStrike" dirty="0">
                        <a:solidFill>
                          <a:srgbClr val="333333"/>
                        </a:solidFill>
                        <a:effectLst/>
                        <a:latin typeface="Arial" panose="020B0604020202020204" pitchFamily="34" charset="0"/>
                      </a:endParaRPr>
                    </a:p>
                  </a:txBody>
                  <a:tcPr marL="9525" marR="9525" marT="9525" marB="0" anchor="b"/>
                </a:tc>
                <a:tc>
                  <a:txBody>
                    <a:bodyPr/>
                    <a:lstStyle/>
                    <a:p>
                      <a:pPr algn="ctr" fontAlgn="b"/>
                      <a:r>
                        <a:rPr lang="en-GB" sz="1600" u="none" strike="noStrike" dirty="0">
                          <a:effectLst/>
                        </a:rPr>
                        <a:t>7</a:t>
                      </a:r>
                      <a:endParaRPr lang="en-GB" sz="1600" b="0" i="0" u="none" strike="noStrike" dirty="0">
                        <a:solidFill>
                          <a:srgbClr val="333333"/>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3226363986"/>
                  </a:ext>
                </a:extLst>
              </a:tr>
            </a:tbl>
          </a:graphicData>
        </a:graphic>
      </p:graphicFrame>
      <p:cxnSp>
        <p:nvCxnSpPr>
          <p:cNvPr id="13" name="Curved Connector 12"/>
          <p:cNvCxnSpPr>
            <a:stCxn id="3" idx="1"/>
            <a:endCxn id="4" idx="0"/>
          </p:cNvCxnSpPr>
          <p:nvPr/>
        </p:nvCxnSpPr>
        <p:spPr>
          <a:xfrm rot="10800000" flipH="1" flipV="1">
            <a:off x="3731873" y="2005693"/>
            <a:ext cx="1136651" cy="1714408"/>
          </a:xfrm>
          <a:prstGeom prst="curvedConnector4">
            <a:avLst>
              <a:gd name="adj1" fmla="val -20112"/>
              <a:gd name="adj2" fmla="val 66223"/>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7951106" y="3737114"/>
            <a:ext cx="2768138" cy="8894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smtClean="0"/>
              <a:t>Plus 12 </a:t>
            </a:r>
            <a:r>
              <a:rPr lang="it-IT" dirty="0" err="1" smtClean="0"/>
              <a:t>phone</a:t>
            </a:r>
            <a:r>
              <a:rPr lang="it-IT" dirty="0" smtClean="0"/>
              <a:t> </a:t>
            </a:r>
            <a:r>
              <a:rPr lang="it-IT" dirty="0" err="1" smtClean="0"/>
              <a:t>interviews</a:t>
            </a:r>
            <a:r>
              <a:rPr lang="it-IT" dirty="0" smtClean="0"/>
              <a:t> with </a:t>
            </a:r>
            <a:r>
              <a:rPr lang="it-IT" dirty="0" err="1" smtClean="0"/>
              <a:t>Implementing</a:t>
            </a:r>
            <a:r>
              <a:rPr lang="it-IT" dirty="0" smtClean="0"/>
              <a:t> </a:t>
            </a:r>
            <a:r>
              <a:rPr lang="it-IT" dirty="0" err="1" smtClean="0"/>
              <a:t>Partners</a:t>
            </a:r>
            <a:endParaRPr lang="en-GB" dirty="0"/>
          </a:p>
        </p:txBody>
      </p:sp>
    </p:spTree>
    <p:extLst>
      <p:ext uri="{BB962C8B-B14F-4D97-AF65-F5344CB8AC3E}">
        <p14:creationId xmlns:p14="http://schemas.microsoft.com/office/powerpoint/2010/main" val="15592254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4294967295"/>
          </p:nvPr>
        </p:nvSpPr>
        <p:spPr>
          <a:xfrm>
            <a:off x="226284" y="3149836"/>
            <a:ext cx="6577013" cy="1952625"/>
          </a:xfrm>
        </p:spPr>
        <p:txBody>
          <a:bodyPr>
            <a:noAutofit/>
          </a:bodyPr>
          <a:lstStyle/>
          <a:p>
            <a:pPr marL="0" indent="0">
              <a:buNone/>
            </a:pPr>
            <a:r>
              <a:rPr lang="en-GB" sz="2000" b="1" noProof="0" dirty="0" smtClean="0">
                <a:sym typeface="Wingdings" panose="05000000000000000000" pitchFamily="2" charset="2"/>
              </a:rPr>
              <a:t>Feedback from the test phase: key elements</a:t>
            </a:r>
          </a:p>
          <a:p>
            <a:pPr marL="0" indent="0">
              <a:buNone/>
            </a:pPr>
            <a:endParaRPr lang="en-GB" sz="2000" b="1" noProof="0" dirty="0" smtClean="0"/>
          </a:p>
          <a:p>
            <a:pPr marL="0" indent="0">
              <a:buNone/>
            </a:pPr>
            <a:r>
              <a:rPr lang="en-GB" sz="1800" b="1" noProof="0" dirty="0" smtClean="0"/>
              <a:t>Véronique Lena</a:t>
            </a:r>
            <a:r>
              <a:rPr lang="en-GB" sz="1800" noProof="0" dirty="0" smtClean="0"/>
              <a:t>, Change Management, Results and Business Processes, DEVCO</a:t>
            </a:r>
          </a:p>
          <a:p>
            <a:pPr marL="0" indent="0">
              <a:buNone/>
            </a:pPr>
            <a:r>
              <a:rPr lang="en-GB" sz="2000" b="1" noProof="0" dirty="0" smtClean="0">
                <a:solidFill>
                  <a:schemeClr val="tx1"/>
                </a:solidFill>
              </a:rPr>
              <a:t> </a:t>
            </a:r>
          </a:p>
          <a:p>
            <a:pPr marL="0" indent="0">
              <a:buNone/>
            </a:pPr>
            <a:endParaRPr lang="en-GB" sz="2000" b="1" i="1" noProof="0" dirty="0">
              <a:solidFill>
                <a:schemeClr val="tx1"/>
              </a:solidFill>
            </a:endParaRPr>
          </a:p>
        </p:txBody>
      </p:sp>
      <p:sp>
        <p:nvSpPr>
          <p:cNvPr id="7" name="Subtitle 5"/>
          <p:cNvSpPr txBox="1">
            <a:spLocks/>
          </p:cNvSpPr>
          <p:nvPr/>
        </p:nvSpPr>
        <p:spPr bwMode="auto">
          <a:xfrm>
            <a:off x="571438" y="1612363"/>
            <a:ext cx="6775001" cy="81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0" indent="0" algn="l" rtl="0" eaLnBrk="1" fontAlgn="base" hangingPunct="1">
              <a:spcBef>
                <a:spcPct val="20000"/>
              </a:spcBef>
              <a:spcAft>
                <a:spcPct val="0"/>
              </a:spcAft>
              <a:buFont typeface="Arial" pitchFamily="34" charset="0"/>
              <a:buNone/>
              <a:defRPr sz="2400" b="1" kern="1200">
                <a:solidFill>
                  <a:srgbClr val="F78A6C"/>
                </a:solidFill>
                <a:latin typeface="+mn-lt"/>
                <a:ea typeface="+mn-ea"/>
                <a:cs typeface="+mn-cs"/>
              </a:defRPr>
            </a:lvl1pPr>
            <a:lvl2pPr marL="457200" indent="0" algn="ctr" rtl="0" eaLnBrk="1" fontAlgn="base" hangingPunct="1">
              <a:spcBef>
                <a:spcPct val="20000"/>
              </a:spcBef>
              <a:spcAft>
                <a:spcPct val="0"/>
              </a:spcAft>
              <a:buFont typeface="Arial" pitchFamily="34" charset="0"/>
              <a:buNone/>
              <a:defRPr sz="2800" kern="1200">
                <a:solidFill>
                  <a:schemeClr val="tx1">
                    <a:tint val="75000"/>
                  </a:schemeClr>
                </a:solidFill>
                <a:latin typeface="+mn-lt"/>
                <a:ea typeface="+mn-ea"/>
                <a:cs typeface="+mn-cs"/>
              </a:defRPr>
            </a:lvl2pPr>
            <a:lvl3pPr marL="914400" indent="0" algn="ctr" rtl="0" eaLnBrk="1" fontAlgn="base" hangingPunct="1">
              <a:spcBef>
                <a:spcPct val="20000"/>
              </a:spcBef>
              <a:spcAft>
                <a:spcPct val="0"/>
              </a:spcAft>
              <a:buFont typeface="Arial" pitchFamily="34" charset="0"/>
              <a:buNone/>
              <a:defRPr sz="2400" kern="1200">
                <a:solidFill>
                  <a:schemeClr val="tx1">
                    <a:tint val="75000"/>
                  </a:schemeClr>
                </a:solidFill>
                <a:latin typeface="+mn-lt"/>
                <a:ea typeface="+mn-ea"/>
                <a:cs typeface="+mn-cs"/>
              </a:defRPr>
            </a:lvl3pPr>
            <a:lvl4pPr marL="1371600" indent="0" algn="ctr" rtl="0" eaLnBrk="1" fontAlgn="base" hangingPunct="1">
              <a:spcBef>
                <a:spcPct val="20000"/>
              </a:spcBef>
              <a:spcAft>
                <a:spcPct val="0"/>
              </a:spcAft>
              <a:buFont typeface="Arial" pitchFamily="34" charset="0"/>
              <a:buNone/>
              <a:defRPr sz="2000" kern="1200">
                <a:solidFill>
                  <a:schemeClr val="tx1">
                    <a:tint val="75000"/>
                  </a:schemeClr>
                </a:solidFill>
                <a:latin typeface="+mn-lt"/>
                <a:ea typeface="+mn-ea"/>
                <a:cs typeface="+mn-cs"/>
              </a:defRPr>
            </a:lvl4pPr>
            <a:lvl5pPr marL="1828800" indent="0" algn="ctr" rtl="0" eaLnBrk="1" fontAlgn="base" hangingPunct="1">
              <a:spcBef>
                <a:spcPct val="20000"/>
              </a:spcBef>
              <a:spcAft>
                <a:spcPct val="0"/>
              </a:spcAft>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en-GB" altLang="es-ES_tradnl" sz="4800" dirty="0" smtClean="0">
                <a:solidFill>
                  <a:prstClr val="white"/>
                </a:solidFill>
                <a:effectLst>
                  <a:glow rad="127000">
                    <a:srgbClr val="DFE1E9">
                      <a:alpha val="20000"/>
                    </a:srgbClr>
                  </a:glow>
                </a:effectLst>
                <a:ea typeface="Batang" panose="02030600000101010101" pitchFamily="18" charset="-127"/>
                <a:cs typeface="Arial" panose="020B0604020202020204" pitchFamily="34" charset="0"/>
              </a:rPr>
              <a:t>OPSYS</a:t>
            </a:r>
            <a:endParaRPr lang="es-ES_tradnl" sz="4800" dirty="0">
              <a:solidFill>
                <a:prstClr val="white"/>
              </a:solidFill>
              <a:effectLst>
                <a:glow rad="127000">
                  <a:srgbClr val="DFE1E9">
                    <a:alpha val="20000"/>
                  </a:srgbClr>
                </a:glow>
              </a:effectLst>
              <a:ea typeface="Batang" panose="02030600000101010101" pitchFamily="18" charset="-127"/>
              <a:cs typeface="Arial" panose="020B0604020202020204" pitchFamily="34" charset="0"/>
            </a:endParaRPr>
          </a:p>
        </p:txBody>
      </p:sp>
    </p:spTree>
    <p:extLst>
      <p:ext uri="{BB962C8B-B14F-4D97-AF65-F5344CB8AC3E}">
        <p14:creationId xmlns:p14="http://schemas.microsoft.com/office/powerpoint/2010/main" val="3336451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614791" y="165367"/>
            <a:ext cx="8686800" cy="523220"/>
          </a:xfrm>
          <a:prstGeom prst="rect">
            <a:avLst/>
          </a:prstGeom>
          <a:noFill/>
        </p:spPr>
        <p:txBody>
          <a:bodyPr wrap="square" rtlCol="0">
            <a:spAutoFit/>
          </a:bodyPr>
          <a:lstStyle/>
          <a:p>
            <a:r>
              <a:rPr lang="fr-BE" sz="2800" b="1" dirty="0" smtClean="0">
                <a:solidFill>
                  <a:srgbClr val="103766"/>
                </a:solidFill>
              </a:rPr>
              <a:t>Feedback: </a:t>
            </a:r>
            <a:r>
              <a:rPr lang="fr-BE" sz="2800" b="1" dirty="0" err="1" smtClean="0">
                <a:solidFill>
                  <a:srgbClr val="103766"/>
                </a:solidFill>
              </a:rPr>
              <a:t>number</a:t>
            </a:r>
            <a:r>
              <a:rPr lang="fr-BE" sz="2800" b="1" dirty="0" smtClean="0">
                <a:solidFill>
                  <a:srgbClr val="103766"/>
                </a:solidFill>
              </a:rPr>
              <a:t> of participants</a:t>
            </a:r>
            <a:endParaRPr lang="fr-BE" sz="2800" b="1" dirty="0">
              <a:solidFill>
                <a:srgbClr val="103766"/>
              </a:solidFill>
            </a:endParaRPr>
          </a:p>
        </p:txBody>
      </p:sp>
      <p:sp>
        <p:nvSpPr>
          <p:cNvPr id="2" name="Slide Number Placeholder 1"/>
          <p:cNvSpPr>
            <a:spLocks noGrp="1"/>
          </p:cNvSpPr>
          <p:nvPr>
            <p:ph type="sldNum" sz="quarter" idx="12"/>
          </p:nvPr>
        </p:nvSpPr>
        <p:spPr/>
        <p:txBody>
          <a:bodyPr/>
          <a:lstStyle/>
          <a:p>
            <a:fld id="{10691666-A3C8-4B8C-905D-A09820ECD427}" type="slidenum">
              <a:rPr lang="en-US" smtClean="0"/>
              <a:t>8</a:t>
            </a:fld>
            <a:endParaRPr lang="en-US"/>
          </a:p>
        </p:txBody>
      </p:sp>
      <p:graphicFrame>
        <p:nvGraphicFramePr>
          <p:cNvPr id="3" name="Table 2"/>
          <p:cNvGraphicFramePr>
            <a:graphicFrameLocks noGrp="1"/>
          </p:cNvGraphicFramePr>
          <p:nvPr>
            <p:extLst>
              <p:ext uri="{D42A27DB-BD31-4B8C-83A1-F6EECF244321}">
                <p14:modId xmlns:p14="http://schemas.microsoft.com/office/powerpoint/2010/main" val="898368973"/>
              </p:ext>
            </p:extLst>
          </p:nvPr>
        </p:nvGraphicFramePr>
        <p:xfrm>
          <a:off x="3731874" y="1183426"/>
          <a:ext cx="3448093" cy="1112520"/>
        </p:xfrm>
        <a:graphic>
          <a:graphicData uri="http://schemas.openxmlformats.org/drawingml/2006/table">
            <a:tbl>
              <a:tblPr firstRow="1" bandRow="1">
                <a:tableStyleId>{3B4B98B0-60AC-42C2-AFA5-B58CD77FA1E5}</a:tableStyleId>
              </a:tblPr>
              <a:tblGrid>
                <a:gridCol w="2442253">
                  <a:extLst>
                    <a:ext uri="{9D8B030D-6E8A-4147-A177-3AD203B41FA5}">
                      <a16:colId xmlns:a16="http://schemas.microsoft.com/office/drawing/2014/main" val="1586948837"/>
                    </a:ext>
                  </a:extLst>
                </a:gridCol>
                <a:gridCol w="1005840">
                  <a:extLst>
                    <a:ext uri="{9D8B030D-6E8A-4147-A177-3AD203B41FA5}">
                      <a16:colId xmlns:a16="http://schemas.microsoft.com/office/drawing/2014/main" val="2436400290"/>
                    </a:ext>
                  </a:extLst>
                </a:gridCol>
              </a:tblGrid>
              <a:tr h="370840">
                <a:tc>
                  <a:txBody>
                    <a:bodyPr/>
                    <a:lstStyle/>
                    <a:p>
                      <a:pPr algn="ctr"/>
                      <a:r>
                        <a:rPr lang="it-IT" sz="1600" dirty="0" err="1" smtClean="0"/>
                        <a:t>Users</a:t>
                      </a:r>
                      <a:endParaRPr lang="en-GB" sz="1600" dirty="0"/>
                    </a:p>
                  </a:txBody>
                  <a:tcPr anchor="ctr"/>
                </a:tc>
                <a:tc>
                  <a:txBody>
                    <a:bodyPr/>
                    <a:lstStyle/>
                    <a:p>
                      <a:pPr algn="ctr"/>
                      <a:r>
                        <a:rPr lang="it-IT" sz="1600" dirty="0" err="1" smtClean="0"/>
                        <a:t>Started</a:t>
                      </a:r>
                      <a:endParaRPr lang="en-GB" sz="1600" dirty="0"/>
                    </a:p>
                  </a:txBody>
                  <a:tcPr anchor="ctr"/>
                </a:tc>
                <a:extLst>
                  <a:ext uri="{0D108BD9-81ED-4DB2-BD59-A6C34878D82A}">
                    <a16:rowId xmlns:a16="http://schemas.microsoft.com/office/drawing/2014/main" val="3138489272"/>
                  </a:ext>
                </a:extLst>
              </a:tr>
              <a:tr h="370840">
                <a:tc>
                  <a:txBody>
                    <a:bodyPr/>
                    <a:lstStyle/>
                    <a:p>
                      <a:r>
                        <a:rPr lang="it-IT" sz="1600" dirty="0" smtClean="0"/>
                        <a:t>EC Staff</a:t>
                      </a:r>
                      <a:endParaRPr lang="en-GB" sz="1600" dirty="0"/>
                    </a:p>
                  </a:txBody>
                  <a:tcPr/>
                </a:tc>
                <a:tc>
                  <a:txBody>
                    <a:bodyPr/>
                    <a:lstStyle/>
                    <a:p>
                      <a:pPr algn="ctr"/>
                      <a:r>
                        <a:rPr lang="it-IT" sz="1600" dirty="0" smtClean="0"/>
                        <a:t>59</a:t>
                      </a:r>
                      <a:endParaRPr lang="en-GB" sz="1600" dirty="0"/>
                    </a:p>
                  </a:txBody>
                  <a:tcPr anchor="ctr"/>
                </a:tc>
                <a:extLst>
                  <a:ext uri="{0D108BD9-81ED-4DB2-BD59-A6C34878D82A}">
                    <a16:rowId xmlns:a16="http://schemas.microsoft.com/office/drawing/2014/main" val="1329575425"/>
                  </a:ext>
                </a:extLst>
              </a:tr>
              <a:tr h="370840">
                <a:tc>
                  <a:txBody>
                    <a:bodyPr/>
                    <a:lstStyle/>
                    <a:p>
                      <a:r>
                        <a:rPr lang="it-IT" sz="1600" dirty="0" err="1" smtClean="0"/>
                        <a:t>Implementing</a:t>
                      </a:r>
                      <a:r>
                        <a:rPr lang="it-IT" sz="1600" baseline="0" dirty="0" smtClean="0"/>
                        <a:t> </a:t>
                      </a:r>
                      <a:r>
                        <a:rPr lang="it-IT" sz="1600" baseline="0" dirty="0" err="1" smtClean="0"/>
                        <a:t>Partners</a:t>
                      </a:r>
                      <a:endParaRPr lang="en-GB" sz="1600" dirty="0"/>
                    </a:p>
                  </a:txBody>
                  <a:tcPr>
                    <a:solidFill>
                      <a:schemeClr val="accent2">
                        <a:lumMod val="20000"/>
                        <a:lumOff val="80000"/>
                      </a:schemeClr>
                    </a:solidFill>
                  </a:tcPr>
                </a:tc>
                <a:tc>
                  <a:txBody>
                    <a:bodyPr/>
                    <a:lstStyle/>
                    <a:p>
                      <a:pPr algn="ctr"/>
                      <a:r>
                        <a:rPr lang="it-IT" sz="1600" dirty="0" smtClean="0"/>
                        <a:t>57</a:t>
                      </a:r>
                      <a:endParaRPr lang="en-GB" sz="1600" dirty="0"/>
                    </a:p>
                  </a:txBody>
                  <a:tcPr anchor="ctr">
                    <a:solidFill>
                      <a:schemeClr val="accent2">
                        <a:lumMod val="20000"/>
                        <a:lumOff val="80000"/>
                      </a:schemeClr>
                    </a:solidFill>
                  </a:tcPr>
                </a:tc>
                <a:extLst>
                  <a:ext uri="{0D108BD9-81ED-4DB2-BD59-A6C34878D82A}">
                    <a16:rowId xmlns:a16="http://schemas.microsoft.com/office/drawing/2014/main" val="4033910163"/>
                  </a:ext>
                </a:extLst>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3079191812"/>
              </p:ext>
            </p:extLst>
          </p:nvPr>
        </p:nvGraphicFramePr>
        <p:xfrm>
          <a:off x="670573" y="2226036"/>
          <a:ext cx="2273300" cy="760095"/>
        </p:xfrm>
        <a:graphic>
          <a:graphicData uri="http://schemas.openxmlformats.org/drawingml/2006/table">
            <a:tbl>
              <a:tblPr bandRow="1">
                <a:tableStyleId>{3B4B98B0-60AC-42C2-AFA5-B58CD77FA1E5}</a:tableStyleId>
              </a:tblPr>
              <a:tblGrid>
                <a:gridCol w="1473200">
                  <a:extLst>
                    <a:ext uri="{9D8B030D-6E8A-4147-A177-3AD203B41FA5}">
                      <a16:colId xmlns:a16="http://schemas.microsoft.com/office/drawing/2014/main" val="1379784468"/>
                    </a:ext>
                  </a:extLst>
                </a:gridCol>
                <a:gridCol w="800100">
                  <a:extLst>
                    <a:ext uri="{9D8B030D-6E8A-4147-A177-3AD203B41FA5}">
                      <a16:colId xmlns:a16="http://schemas.microsoft.com/office/drawing/2014/main" val="2275040203"/>
                    </a:ext>
                  </a:extLst>
                </a:gridCol>
              </a:tblGrid>
              <a:tr h="190500">
                <a:tc>
                  <a:txBody>
                    <a:bodyPr/>
                    <a:lstStyle/>
                    <a:p>
                      <a:pPr algn="l" fontAlgn="b"/>
                      <a:r>
                        <a:rPr lang="en-GB" sz="1600" u="none" strike="noStrike" dirty="0">
                          <a:effectLst/>
                        </a:rPr>
                        <a:t>DEVCO</a:t>
                      </a:r>
                      <a:endParaRPr lang="en-GB" sz="1600" b="0" i="0" u="none" strike="noStrike" dirty="0">
                        <a:solidFill>
                          <a:srgbClr val="333333"/>
                        </a:solidFill>
                        <a:effectLst/>
                        <a:latin typeface="Arial" panose="020B0604020202020204" pitchFamily="34" charset="0"/>
                      </a:endParaRPr>
                    </a:p>
                  </a:txBody>
                  <a:tcPr marL="9525" marR="9525" marT="9525" marB="0" anchor="b"/>
                </a:tc>
                <a:tc>
                  <a:txBody>
                    <a:bodyPr/>
                    <a:lstStyle/>
                    <a:p>
                      <a:pPr algn="ctr" fontAlgn="b"/>
                      <a:r>
                        <a:rPr lang="en-GB" sz="1600" u="none" strike="noStrike" dirty="0">
                          <a:effectLst/>
                        </a:rPr>
                        <a:t>38</a:t>
                      </a:r>
                      <a:endParaRPr lang="en-GB" sz="1600" b="0" i="0" u="none" strike="noStrike" dirty="0">
                        <a:solidFill>
                          <a:srgbClr val="333333"/>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2161497388"/>
                  </a:ext>
                </a:extLst>
              </a:tr>
              <a:tr h="190500">
                <a:tc>
                  <a:txBody>
                    <a:bodyPr/>
                    <a:lstStyle/>
                    <a:p>
                      <a:pPr algn="l" fontAlgn="b"/>
                      <a:r>
                        <a:rPr lang="en-GB" sz="1600" u="none" strike="noStrike" dirty="0">
                          <a:effectLst/>
                        </a:rPr>
                        <a:t>NEAR</a:t>
                      </a:r>
                      <a:endParaRPr lang="en-GB" sz="1600" b="0" i="0" u="none" strike="noStrike" dirty="0">
                        <a:solidFill>
                          <a:srgbClr val="333333"/>
                        </a:solidFill>
                        <a:effectLst/>
                        <a:latin typeface="Arial" panose="020B0604020202020204" pitchFamily="34" charset="0"/>
                      </a:endParaRPr>
                    </a:p>
                  </a:txBody>
                  <a:tcPr marL="9525" marR="9525" marT="9525" marB="0" anchor="b"/>
                </a:tc>
                <a:tc>
                  <a:txBody>
                    <a:bodyPr/>
                    <a:lstStyle/>
                    <a:p>
                      <a:pPr algn="ctr" fontAlgn="b"/>
                      <a:r>
                        <a:rPr lang="en-GB" sz="1600" u="none" strike="noStrike" dirty="0">
                          <a:effectLst/>
                        </a:rPr>
                        <a:t>13</a:t>
                      </a:r>
                      <a:endParaRPr lang="en-GB" sz="1600" b="0" i="0" u="none" strike="noStrike" dirty="0">
                        <a:solidFill>
                          <a:srgbClr val="333333"/>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3124728298"/>
                  </a:ext>
                </a:extLst>
              </a:tr>
              <a:tr h="190500">
                <a:tc>
                  <a:txBody>
                    <a:bodyPr/>
                    <a:lstStyle/>
                    <a:p>
                      <a:pPr algn="l" fontAlgn="b"/>
                      <a:r>
                        <a:rPr lang="en-GB" sz="1600" u="none" strike="noStrike" dirty="0">
                          <a:effectLst/>
                        </a:rPr>
                        <a:t>FPI</a:t>
                      </a:r>
                      <a:endParaRPr lang="en-GB" sz="1600" b="0" i="0" u="none" strike="noStrike" dirty="0">
                        <a:solidFill>
                          <a:srgbClr val="333333"/>
                        </a:solidFill>
                        <a:effectLst/>
                        <a:latin typeface="Arial" panose="020B0604020202020204" pitchFamily="34" charset="0"/>
                      </a:endParaRPr>
                    </a:p>
                  </a:txBody>
                  <a:tcPr marL="9525" marR="9525" marT="9525" marB="0" anchor="b"/>
                </a:tc>
                <a:tc>
                  <a:txBody>
                    <a:bodyPr/>
                    <a:lstStyle/>
                    <a:p>
                      <a:pPr algn="ctr" fontAlgn="b"/>
                      <a:r>
                        <a:rPr lang="en-GB" sz="1600" u="none" strike="noStrike" dirty="0">
                          <a:effectLst/>
                        </a:rPr>
                        <a:t>7</a:t>
                      </a:r>
                      <a:endParaRPr lang="en-GB" sz="1600" b="0" i="0" u="none" strike="noStrike" dirty="0">
                        <a:solidFill>
                          <a:srgbClr val="333333"/>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3226363986"/>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942394108"/>
              </p:ext>
            </p:extLst>
          </p:nvPr>
        </p:nvGraphicFramePr>
        <p:xfrm>
          <a:off x="390698" y="3301325"/>
          <a:ext cx="3408219" cy="506730"/>
        </p:xfrm>
        <a:graphic>
          <a:graphicData uri="http://schemas.openxmlformats.org/drawingml/2006/table">
            <a:tbl>
              <a:tblPr bandRow="1">
                <a:tableStyleId>{3B4B98B0-60AC-42C2-AFA5-B58CD77FA1E5}</a:tableStyleId>
              </a:tblPr>
              <a:tblGrid>
                <a:gridCol w="2443942">
                  <a:extLst>
                    <a:ext uri="{9D8B030D-6E8A-4147-A177-3AD203B41FA5}">
                      <a16:colId xmlns:a16="http://schemas.microsoft.com/office/drawing/2014/main" val="192737607"/>
                    </a:ext>
                  </a:extLst>
                </a:gridCol>
                <a:gridCol w="964277">
                  <a:extLst>
                    <a:ext uri="{9D8B030D-6E8A-4147-A177-3AD203B41FA5}">
                      <a16:colId xmlns:a16="http://schemas.microsoft.com/office/drawing/2014/main" val="3024138428"/>
                    </a:ext>
                  </a:extLst>
                </a:gridCol>
              </a:tblGrid>
              <a:tr h="190500">
                <a:tc>
                  <a:txBody>
                    <a:bodyPr/>
                    <a:lstStyle/>
                    <a:p>
                      <a:pPr algn="l" fontAlgn="b"/>
                      <a:r>
                        <a:rPr lang="en-GB" sz="1600" u="none" strike="noStrike" dirty="0">
                          <a:effectLst/>
                        </a:rPr>
                        <a:t>European Union Delegation</a:t>
                      </a:r>
                      <a:endParaRPr lang="en-GB" sz="1600" b="0" i="0" u="none" strike="noStrike" dirty="0">
                        <a:solidFill>
                          <a:srgbClr val="333333"/>
                        </a:solidFill>
                        <a:effectLst/>
                        <a:latin typeface="Arial" panose="020B0604020202020204" pitchFamily="34" charset="0"/>
                      </a:endParaRPr>
                    </a:p>
                  </a:txBody>
                  <a:tcPr marL="9525" marR="9525" marT="9525" marB="0" anchor="b"/>
                </a:tc>
                <a:tc>
                  <a:txBody>
                    <a:bodyPr/>
                    <a:lstStyle/>
                    <a:p>
                      <a:pPr algn="ctr" fontAlgn="b"/>
                      <a:r>
                        <a:rPr lang="en-GB" sz="1600" u="none" strike="noStrike" dirty="0">
                          <a:effectLst/>
                        </a:rPr>
                        <a:t>39</a:t>
                      </a:r>
                      <a:endParaRPr lang="en-GB" sz="1600" b="0" i="0" u="none" strike="noStrike" dirty="0">
                        <a:solidFill>
                          <a:srgbClr val="333333"/>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147907101"/>
                  </a:ext>
                </a:extLst>
              </a:tr>
              <a:tr h="190500">
                <a:tc>
                  <a:txBody>
                    <a:bodyPr/>
                    <a:lstStyle/>
                    <a:p>
                      <a:pPr algn="l" fontAlgn="b"/>
                      <a:r>
                        <a:rPr lang="en-GB" sz="1600" u="none" strike="noStrike">
                          <a:effectLst/>
                        </a:rPr>
                        <a:t>Headquarters</a:t>
                      </a:r>
                      <a:endParaRPr lang="en-GB" sz="1600" b="0" i="0" u="none" strike="noStrike">
                        <a:solidFill>
                          <a:srgbClr val="333333"/>
                        </a:solidFill>
                        <a:effectLst/>
                        <a:latin typeface="Arial" panose="020B0604020202020204" pitchFamily="34" charset="0"/>
                      </a:endParaRPr>
                    </a:p>
                  </a:txBody>
                  <a:tcPr marL="9525" marR="9525" marT="9525" marB="0" anchor="b"/>
                </a:tc>
                <a:tc>
                  <a:txBody>
                    <a:bodyPr/>
                    <a:lstStyle/>
                    <a:p>
                      <a:pPr algn="ctr" fontAlgn="b"/>
                      <a:r>
                        <a:rPr lang="en-GB" sz="1600" u="none" strike="noStrike" dirty="0">
                          <a:effectLst/>
                        </a:rPr>
                        <a:t>19</a:t>
                      </a:r>
                      <a:endParaRPr lang="en-GB" sz="1600" b="0" i="0" u="none" strike="noStrike" dirty="0">
                        <a:solidFill>
                          <a:srgbClr val="333333"/>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677386492"/>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360343220"/>
              </p:ext>
            </p:extLst>
          </p:nvPr>
        </p:nvGraphicFramePr>
        <p:xfrm>
          <a:off x="1775719" y="4123249"/>
          <a:ext cx="3000895" cy="1013460"/>
        </p:xfrm>
        <a:graphic>
          <a:graphicData uri="http://schemas.openxmlformats.org/drawingml/2006/table">
            <a:tbl>
              <a:tblPr bandRow="1">
                <a:tableStyleId>{3B4B98B0-60AC-42C2-AFA5-B58CD77FA1E5}</a:tableStyleId>
              </a:tblPr>
              <a:tblGrid>
                <a:gridCol w="2319251">
                  <a:extLst>
                    <a:ext uri="{9D8B030D-6E8A-4147-A177-3AD203B41FA5}">
                      <a16:colId xmlns:a16="http://schemas.microsoft.com/office/drawing/2014/main" val="2840569049"/>
                    </a:ext>
                  </a:extLst>
                </a:gridCol>
                <a:gridCol w="681644">
                  <a:extLst>
                    <a:ext uri="{9D8B030D-6E8A-4147-A177-3AD203B41FA5}">
                      <a16:colId xmlns:a16="http://schemas.microsoft.com/office/drawing/2014/main" val="2360536586"/>
                    </a:ext>
                  </a:extLst>
                </a:gridCol>
              </a:tblGrid>
              <a:tr h="190500">
                <a:tc>
                  <a:txBody>
                    <a:bodyPr/>
                    <a:lstStyle/>
                    <a:p>
                      <a:pPr algn="l" fontAlgn="b"/>
                      <a:r>
                        <a:rPr lang="en-GB" sz="1600" u="none" strike="noStrike" dirty="0">
                          <a:effectLst/>
                        </a:rPr>
                        <a:t>Policy/ Thematic unit</a:t>
                      </a:r>
                      <a:endParaRPr lang="en-GB" sz="1600" b="0" i="0" u="none" strike="noStrike" dirty="0">
                        <a:solidFill>
                          <a:srgbClr val="333333"/>
                        </a:solidFill>
                        <a:effectLst/>
                        <a:latin typeface="Arial" panose="020B0604020202020204" pitchFamily="34" charset="0"/>
                      </a:endParaRPr>
                    </a:p>
                  </a:txBody>
                  <a:tcPr marL="9525" marR="9525" marT="9525" marB="0" anchor="b"/>
                </a:tc>
                <a:tc>
                  <a:txBody>
                    <a:bodyPr/>
                    <a:lstStyle/>
                    <a:p>
                      <a:pPr algn="ctr" fontAlgn="b"/>
                      <a:r>
                        <a:rPr lang="en-GB" sz="1600" u="none" strike="noStrike" dirty="0">
                          <a:effectLst/>
                        </a:rPr>
                        <a:t>7</a:t>
                      </a:r>
                      <a:endParaRPr lang="en-GB" sz="1600" b="0" i="0" u="none" strike="noStrike" dirty="0">
                        <a:solidFill>
                          <a:srgbClr val="333333"/>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3297998329"/>
                  </a:ext>
                </a:extLst>
              </a:tr>
              <a:tr h="190500">
                <a:tc>
                  <a:txBody>
                    <a:bodyPr/>
                    <a:lstStyle/>
                    <a:p>
                      <a:pPr algn="l" fontAlgn="b"/>
                      <a:r>
                        <a:rPr lang="en-GB" sz="1600" u="none" strike="noStrike" dirty="0">
                          <a:effectLst/>
                        </a:rPr>
                        <a:t>Geographic unit</a:t>
                      </a:r>
                      <a:endParaRPr lang="en-GB" sz="1600" b="0" i="0" u="none" strike="noStrike" dirty="0">
                        <a:solidFill>
                          <a:srgbClr val="333333"/>
                        </a:solidFill>
                        <a:effectLst/>
                        <a:latin typeface="Arial" panose="020B0604020202020204" pitchFamily="34" charset="0"/>
                      </a:endParaRPr>
                    </a:p>
                  </a:txBody>
                  <a:tcPr marL="9525" marR="9525" marT="9525" marB="0" anchor="b"/>
                </a:tc>
                <a:tc>
                  <a:txBody>
                    <a:bodyPr/>
                    <a:lstStyle/>
                    <a:p>
                      <a:pPr algn="ctr" fontAlgn="b"/>
                      <a:r>
                        <a:rPr lang="en-GB" sz="1600" u="none" strike="noStrike" dirty="0">
                          <a:effectLst/>
                        </a:rPr>
                        <a:t>5</a:t>
                      </a:r>
                      <a:endParaRPr lang="en-GB" sz="1600" b="0" i="0" u="none" strike="noStrike" dirty="0">
                        <a:solidFill>
                          <a:srgbClr val="333333"/>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2026743465"/>
                  </a:ext>
                </a:extLst>
              </a:tr>
              <a:tr h="190500">
                <a:tc>
                  <a:txBody>
                    <a:bodyPr/>
                    <a:lstStyle/>
                    <a:p>
                      <a:pPr algn="l" fontAlgn="b"/>
                      <a:r>
                        <a:rPr lang="en-GB" sz="1600" u="none" strike="noStrike" dirty="0">
                          <a:effectLst/>
                        </a:rPr>
                        <a:t>Finance and Contracts</a:t>
                      </a:r>
                      <a:endParaRPr lang="en-GB" sz="1600" b="0" i="0" u="none" strike="noStrike" dirty="0">
                        <a:solidFill>
                          <a:srgbClr val="333333"/>
                        </a:solidFill>
                        <a:effectLst/>
                        <a:latin typeface="Arial" panose="020B0604020202020204" pitchFamily="34" charset="0"/>
                      </a:endParaRPr>
                    </a:p>
                  </a:txBody>
                  <a:tcPr marL="9525" marR="9525" marT="9525" marB="0" anchor="b"/>
                </a:tc>
                <a:tc>
                  <a:txBody>
                    <a:bodyPr/>
                    <a:lstStyle/>
                    <a:p>
                      <a:pPr algn="ctr" fontAlgn="b"/>
                      <a:r>
                        <a:rPr lang="en-GB" sz="1600" u="none" strike="noStrike" dirty="0">
                          <a:effectLst/>
                        </a:rPr>
                        <a:t>1</a:t>
                      </a:r>
                      <a:endParaRPr lang="en-GB" sz="1600" b="0" i="0" u="none" strike="noStrike" dirty="0">
                        <a:solidFill>
                          <a:srgbClr val="333333"/>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4095823659"/>
                  </a:ext>
                </a:extLst>
              </a:tr>
              <a:tr h="190500">
                <a:tc>
                  <a:txBody>
                    <a:bodyPr/>
                    <a:lstStyle/>
                    <a:p>
                      <a:pPr algn="l" fontAlgn="b"/>
                      <a:r>
                        <a:rPr lang="en-US" sz="1600" u="none" strike="noStrike" dirty="0">
                          <a:effectLst/>
                        </a:rPr>
                        <a:t>Other horizontal </a:t>
                      </a:r>
                      <a:r>
                        <a:rPr lang="en-US" sz="1600" u="none" strike="noStrike" dirty="0" smtClean="0">
                          <a:effectLst/>
                        </a:rPr>
                        <a:t>unit</a:t>
                      </a:r>
                      <a:endParaRPr lang="en-US" sz="1600" b="0" i="0" u="none" strike="noStrike" dirty="0">
                        <a:solidFill>
                          <a:srgbClr val="333333"/>
                        </a:solidFill>
                        <a:effectLst/>
                        <a:latin typeface="Arial" panose="020B0604020202020204" pitchFamily="34" charset="0"/>
                      </a:endParaRPr>
                    </a:p>
                  </a:txBody>
                  <a:tcPr marL="9525" marR="9525" marT="9525" marB="0" anchor="b"/>
                </a:tc>
                <a:tc>
                  <a:txBody>
                    <a:bodyPr/>
                    <a:lstStyle/>
                    <a:p>
                      <a:pPr algn="ctr" fontAlgn="b"/>
                      <a:r>
                        <a:rPr lang="en-GB" sz="1600" u="none" strike="noStrike" dirty="0">
                          <a:effectLst/>
                        </a:rPr>
                        <a:t>5</a:t>
                      </a:r>
                      <a:endParaRPr lang="en-GB" sz="1600" b="0" i="0" u="none" strike="noStrike" dirty="0">
                        <a:solidFill>
                          <a:srgbClr val="333333"/>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4121976911"/>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605656197"/>
              </p:ext>
            </p:extLst>
          </p:nvPr>
        </p:nvGraphicFramePr>
        <p:xfrm>
          <a:off x="459940" y="5451903"/>
          <a:ext cx="2943946" cy="760095"/>
        </p:xfrm>
        <a:graphic>
          <a:graphicData uri="http://schemas.openxmlformats.org/drawingml/2006/table">
            <a:tbl>
              <a:tblPr bandRow="1">
                <a:tableStyleId>{3B4B98B0-60AC-42C2-AFA5-B58CD77FA1E5}</a:tableStyleId>
              </a:tblPr>
              <a:tblGrid>
                <a:gridCol w="2449514">
                  <a:extLst>
                    <a:ext uri="{9D8B030D-6E8A-4147-A177-3AD203B41FA5}">
                      <a16:colId xmlns:a16="http://schemas.microsoft.com/office/drawing/2014/main" val="2867167513"/>
                    </a:ext>
                  </a:extLst>
                </a:gridCol>
                <a:gridCol w="494432">
                  <a:extLst>
                    <a:ext uri="{9D8B030D-6E8A-4147-A177-3AD203B41FA5}">
                      <a16:colId xmlns:a16="http://schemas.microsoft.com/office/drawing/2014/main" val="2665096547"/>
                    </a:ext>
                  </a:extLst>
                </a:gridCol>
              </a:tblGrid>
              <a:tr h="190500">
                <a:tc>
                  <a:txBody>
                    <a:bodyPr/>
                    <a:lstStyle/>
                    <a:p>
                      <a:pPr algn="l" fontAlgn="b"/>
                      <a:r>
                        <a:rPr lang="en-GB" sz="1600" u="none" strike="noStrike" dirty="0">
                          <a:effectLst/>
                        </a:rPr>
                        <a:t>Cooperation/ Operation</a:t>
                      </a:r>
                      <a:endParaRPr lang="en-GB" sz="1600" b="0" i="0" u="none" strike="noStrike" dirty="0">
                        <a:solidFill>
                          <a:srgbClr val="333333"/>
                        </a:solidFill>
                        <a:effectLst/>
                        <a:latin typeface="Arial" panose="020B0604020202020204" pitchFamily="34" charset="0"/>
                      </a:endParaRPr>
                    </a:p>
                  </a:txBody>
                  <a:tcPr marL="9525" marR="9525" marT="9525" marB="0" anchor="b"/>
                </a:tc>
                <a:tc>
                  <a:txBody>
                    <a:bodyPr/>
                    <a:lstStyle/>
                    <a:p>
                      <a:pPr algn="ctr" fontAlgn="b"/>
                      <a:r>
                        <a:rPr lang="en-GB" sz="1600" u="none" strike="noStrike" dirty="0">
                          <a:effectLst/>
                        </a:rPr>
                        <a:t>35</a:t>
                      </a:r>
                      <a:endParaRPr lang="en-GB" sz="1600" b="0" i="0" u="none" strike="noStrike" dirty="0">
                        <a:solidFill>
                          <a:srgbClr val="333333"/>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3590231710"/>
                  </a:ext>
                </a:extLst>
              </a:tr>
              <a:tr h="190500">
                <a:tc>
                  <a:txBody>
                    <a:bodyPr/>
                    <a:lstStyle/>
                    <a:p>
                      <a:pPr algn="l" fontAlgn="b"/>
                      <a:r>
                        <a:rPr lang="en-GB" sz="1600" u="none" strike="noStrike" dirty="0">
                          <a:effectLst/>
                        </a:rPr>
                        <a:t>Finance and Contracts</a:t>
                      </a:r>
                      <a:endParaRPr lang="en-GB" sz="1600" b="0" i="0" u="none" strike="noStrike" dirty="0">
                        <a:solidFill>
                          <a:srgbClr val="333333"/>
                        </a:solidFill>
                        <a:effectLst/>
                        <a:latin typeface="Arial" panose="020B0604020202020204" pitchFamily="34" charset="0"/>
                      </a:endParaRPr>
                    </a:p>
                  </a:txBody>
                  <a:tcPr marL="9525" marR="9525" marT="9525" marB="0" anchor="b"/>
                </a:tc>
                <a:tc>
                  <a:txBody>
                    <a:bodyPr/>
                    <a:lstStyle/>
                    <a:p>
                      <a:pPr algn="ctr" fontAlgn="b"/>
                      <a:r>
                        <a:rPr lang="en-GB" sz="1600" u="none" strike="noStrike" dirty="0">
                          <a:effectLst/>
                        </a:rPr>
                        <a:t>2</a:t>
                      </a:r>
                      <a:endParaRPr lang="en-GB" sz="1600" b="0" i="0" u="none" strike="noStrike" dirty="0">
                        <a:solidFill>
                          <a:srgbClr val="333333"/>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2522103804"/>
                  </a:ext>
                </a:extLst>
              </a:tr>
              <a:tr h="190500">
                <a:tc>
                  <a:txBody>
                    <a:bodyPr/>
                    <a:lstStyle/>
                    <a:p>
                      <a:pPr algn="l" fontAlgn="b"/>
                      <a:r>
                        <a:rPr lang="en-GB" sz="1600" u="none" strike="noStrike" dirty="0" smtClean="0">
                          <a:effectLst/>
                        </a:rPr>
                        <a:t>Other</a:t>
                      </a:r>
                      <a:endParaRPr lang="en-GB" sz="1600" b="0" i="0" u="none" strike="noStrike" dirty="0">
                        <a:solidFill>
                          <a:srgbClr val="333333"/>
                        </a:solidFill>
                        <a:effectLst/>
                        <a:latin typeface="Arial" panose="020B0604020202020204" pitchFamily="34" charset="0"/>
                      </a:endParaRPr>
                    </a:p>
                  </a:txBody>
                  <a:tcPr marL="9525" marR="9525" marT="9525" marB="0" anchor="b"/>
                </a:tc>
                <a:tc>
                  <a:txBody>
                    <a:bodyPr/>
                    <a:lstStyle/>
                    <a:p>
                      <a:pPr algn="ctr" fontAlgn="b"/>
                      <a:r>
                        <a:rPr lang="en-GB" sz="1600" u="none" strike="noStrike" dirty="0">
                          <a:effectLst/>
                        </a:rPr>
                        <a:t>2</a:t>
                      </a:r>
                      <a:endParaRPr lang="en-GB" sz="1600" b="0" i="0" u="none" strike="noStrike" dirty="0">
                        <a:solidFill>
                          <a:srgbClr val="333333"/>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2331324702"/>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3310438539"/>
              </p:ext>
            </p:extLst>
          </p:nvPr>
        </p:nvGraphicFramePr>
        <p:xfrm>
          <a:off x="8171411" y="2467668"/>
          <a:ext cx="3616036" cy="760095"/>
        </p:xfrm>
        <a:graphic>
          <a:graphicData uri="http://schemas.openxmlformats.org/drawingml/2006/table">
            <a:tbl>
              <a:tblPr bandRow="1">
                <a:tableStyleId>{0E3FDE45-AF77-4B5C-9715-49D594BDF05E}</a:tableStyleId>
              </a:tblPr>
              <a:tblGrid>
                <a:gridCol w="2754347">
                  <a:extLst>
                    <a:ext uri="{9D8B030D-6E8A-4147-A177-3AD203B41FA5}">
                      <a16:colId xmlns:a16="http://schemas.microsoft.com/office/drawing/2014/main" val="1998384208"/>
                    </a:ext>
                  </a:extLst>
                </a:gridCol>
                <a:gridCol w="861689">
                  <a:extLst>
                    <a:ext uri="{9D8B030D-6E8A-4147-A177-3AD203B41FA5}">
                      <a16:colId xmlns:a16="http://schemas.microsoft.com/office/drawing/2014/main" val="1153178093"/>
                    </a:ext>
                  </a:extLst>
                </a:gridCol>
              </a:tblGrid>
              <a:tr h="190500">
                <a:tc>
                  <a:txBody>
                    <a:bodyPr/>
                    <a:lstStyle/>
                    <a:p>
                      <a:pPr algn="l" fontAlgn="b"/>
                      <a:r>
                        <a:rPr lang="en-GB" sz="1600" u="none" strike="noStrike" dirty="0" smtClean="0">
                          <a:effectLst/>
                        </a:rPr>
                        <a:t>NGO</a:t>
                      </a:r>
                      <a:endParaRPr lang="en-GB" sz="1600" b="0" i="0" u="none" strike="noStrike" dirty="0">
                        <a:solidFill>
                          <a:srgbClr val="333333"/>
                        </a:solidFill>
                        <a:effectLst/>
                        <a:latin typeface="Arial" panose="020B0604020202020204" pitchFamily="34" charset="0"/>
                      </a:endParaRPr>
                    </a:p>
                  </a:txBody>
                  <a:tcPr marL="9525" marR="9525" marT="9525" marB="0" anchor="b"/>
                </a:tc>
                <a:tc>
                  <a:txBody>
                    <a:bodyPr/>
                    <a:lstStyle/>
                    <a:p>
                      <a:pPr algn="ctr" fontAlgn="b"/>
                      <a:r>
                        <a:rPr lang="en-GB" sz="1600" u="none" strike="noStrike" dirty="0">
                          <a:effectLst/>
                        </a:rPr>
                        <a:t>28</a:t>
                      </a:r>
                      <a:endParaRPr lang="en-GB" sz="1600" b="0" i="0" u="none" strike="noStrike" dirty="0">
                        <a:solidFill>
                          <a:srgbClr val="333333"/>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2211647898"/>
                  </a:ext>
                </a:extLst>
              </a:tr>
              <a:tr h="190500">
                <a:tc>
                  <a:txBody>
                    <a:bodyPr/>
                    <a:lstStyle/>
                    <a:p>
                      <a:pPr algn="l" fontAlgn="b"/>
                      <a:r>
                        <a:rPr lang="en-GB" sz="1600" u="none" strike="noStrike" dirty="0" smtClean="0">
                          <a:effectLst/>
                        </a:rPr>
                        <a:t>Consulting </a:t>
                      </a:r>
                      <a:r>
                        <a:rPr lang="en-GB" sz="1600" u="none" strike="noStrike" dirty="0">
                          <a:effectLst/>
                        </a:rPr>
                        <a:t>company</a:t>
                      </a:r>
                      <a:endParaRPr lang="en-GB" sz="1600" b="0" i="0" u="none" strike="noStrike" dirty="0">
                        <a:solidFill>
                          <a:srgbClr val="333333"/>
                        </a:solidFill>
                        <a:effectLst/>
                        <a:latin typeface="Arial" panose="020B0604020202020204" pitchFamily="34" charset="0"/>
                      </a:endParaRPr>
                    </a:p>
                  </a:txBody>
                  <a:tcPr marL="9525" marR="9525" marT="9525" marB="0" anchor="b"/>
                </a:tc>
                <a:tc>
                  <a:txBody>
                    <a:bodyPr/>
                    <a:lstStyle/>
                    <a:p>
                      <a:pPr algn="ctr" fontAlgn="b"/>
                      <a:r>
                        <a:rPr lang="en-GB" sz="1600" u="none" strike="noStrike" dirty="0">
                          <a:effectLst/>
                        </a:rPr>
                        <a:t>19</a:t>
                      </a:r>
                      <a:endParaRPr lang="en-GB" sz="1600" b="0" i="0" u="none" strike="noStrike" dirty="0">
                        <a:solidFill>
                          <a:srgbClr val="333333"/>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2082607880"/>
                  </a:ext>
                </a:extLst>
              </a:tr>
              <a:tr h="133615">
                <a:tc>
                  <a:txBody>
                    <a:bodyPr/>
                    <a:lstStyle/>
                    <a:p>
                      <a:pPr algn="l" fontAlgn="b"/>
                      <a:r>
                        <a:rPr lang="en-GB" sz="1600" u="none" strike="noStrike" dirty="0" smtClean="0">
                          <a:effectLst/>
                        </a:rPr>
                        <a:t>Other (UN, GIZ, universities,</a:t>
                      </a:r>
                      <a:r>
                        <a:rPr lang="en-GB" sz="1600" u="none" strike="noStrike" baseline="0" dirty="0" smtClean="0">
                          <a:effectLst/>
                        </a:rPr>
                        <a:t> etc.)</a:t>
                      </a:r>
                      <a:endParaRPr lang="en-GB" sz="1600" b="0" i="0" u="none" strike="noStrike" dirty="0">
                        <a:solidFill>
                          <a:srgbClr val="333333"/>
                        </a:solidFill>
                        <a:effectLst/>
                        <a:latin typeface="Arial" panose="020B0604020202020204" pitchFamily="34" charset="0"/>
                      </a:endParaRPr>
                    </a:p>
                  </a:txBody>
                  <a:tcPr marL="9525" marR="9525" marT="9525" marB="0" anchor="b"/>
                </a:tc>
                <a:tc>
                  <a:txBody>
                    <a:bodyPr/>
                    <a:lstStyle/>
                    <a:p>
                      <a:pPr algn="ctr" fontAlgn="b"/>
                      <a:r>
                        <a:rPr lang="en-GB" sz="1600" u="none" strike="noStrike" dirty="0">
                          <a:effectLst/>
                        </a:rPr>
                        <a:t>10</a:t>
                      </a:r>
                      <a:endParaRPr lang="en-GB" sz="1600" b="0" i="0" u="none" strike="noStrike" dirty="0">
                        <a:solidFill>
                          <a:srgbClr val="333333"/>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3029081673"/>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890669530"/>
              </p:ext>
            </p:extLst>
          </p:nvPr>
        </p:nvGraphicFramePr>
        <p:xfrm>
          <a:off x="6967452" y="3647972"/>
          <a:ext cx="2550621" cy="1013460"/>
        </p:xfrm>
        <a:graphic>
          <a:graphicData uri="http://schemas.openxmlformats.org/drawingml/2006/table">
            <a:tbl>
              <a:tblPr bandRow="1">
                <a:tableStyleId>{0E3FDE45-AF77-4B5C-9715-49D594BDF05E}</a:tableStyleId>
              </a:tblPr>
              <a:tblGrid>
                <a:gridCol w="1686097">
                  <a:extLst>
                    <a:ext uri="{9D8B030D-6E8A-4147-A177-3AD203B41FA5}">
                      <a16:colId xmlns:a16="http://schemas.microsoft.com/office/drawing/2014/main" val="3931509111"/>
                    </a:ext>
                  </a:extLst>
                </a:gridCol>
                <a:gridCol w="864524">
                  <a:extLst>
                    <a:ext uri="{9D8B030D-6E8A-4147-A177-3AD203B41FA5}">
                      <a16:colId xmlns:a16="http://schemas.microsoft.com/office/drawing/2014/main" val="715466930"/>
                    </a:ext>
                  </a:extLst>
                </a:gridCol>
              </a:tblGrid>
              <a:tr h="191505">
                <a:tc>
                  <a:txBody>
                    <a:bodyPr/>
                    <a:lstStyle/>
                    <a:p>
                      <a:pPr algn="l" fontAlgn="b"/>
                      <a:r>
                        <a:rPr lang="en-GB" sz="1600" u="none" strike="noStrike" dirty="0">
                          <a:effectLst/>
                        </a:rPr>
                        <a:t>At HQ</a:t>
                      </a:r>
                      <a:endParaRPr lang="en-GB" sz="1600" b="0" i="0" u="none" strike="noStrike" dirty="0">
                        <a:solidFill>
                          <a:srgbClr val="333333"/>
                        </a:solidFill>
                        <a:effectLst/>
                        <a:latin typeface="Arial" panose="020B0604020202020204" pitchFamily="34" charset="0"/>
                      </a:endParaRPr>
                    </a:p>
                  </a:txBody>
                  <a:tcPr marL="9525" marR="9525" marT="9525" marB="0" anchor="b"/>
                </a:tc>
                <a:tc>
                  <a:txBody>
                    <a:bodyPr/>
                    <a:lstStyle/>
                    <a:p>
                      <a:pPr algn="ctr" fontAlgn="b"/>
                      <a:r>
                        <a:rPr lang="en-GB" sz="1600" u="none" strike="noStrike" dirty="0">
                          <a:effectLst/>
                        </a:rPr>
                        <a:t>31</a:t>
                      </a:r>
                      <a:endParaRPr lang="en-GB" sz="1600" b="0" i="0" u="none" strike="noStrike" dirty="0">
                        <a:solidFill>
                          <a:srgbClr val="333333"/>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1600446859"/>
                  </a:ext>
                </a:extLst>
              </a:tr>
              <a:tr h="191505">
                <a:tc>
                  <a:txBody>
                    <a:bodyPr/>
                    <a:lstStyle/>
                    <a:p>
                      <a:pPr algn="l" fontAlgn="b"/>
                      <a:r>
                        <a:rPr lang="en-US" sz="1600" u="none" strike="noStrike" dirty="0">
                          <a:effectLst/>
                        </a:rPr>
                        <a:t>In the </a:t>
                      </a:r>
                      <a:r>
                        <a:rPr lang="en-US" sz="1600" u="none" strike="noStrike" dirty="0" smtClean="0">
                          <a:effectLst/>
                        </a:rPr>
                        <a:t>field</a:t>
                      </a:r>
                      <a:endParaRPr lang="en-US" sz="1600" b="0" i="0" u="none" strike="noStrike" dirty="0">
                        <a:solidFill>
                          <a:srgbClr val="333333"/>
                        </a:solidFill>
                        <a:effectLst/>
                        <a:latin typeface="Arial" panose="020B0604020202020204" pitchFamily="34" charset="0"/>
                      </a:endParaRPr>
                    </a:p>
                  </a:txBody>
                  <a:tcPr marL="9525" marR="9525" marT="9525" marB="0" anchor="b"/>
                </a:tc>
                <a:tc>
                  <a:txBody>
                    <a:bodyPr/>
                    <a:lstStyle/>
                    <a:p>
                      <a:pPr algn="ctr" fontAlgn="b"/>
                      <a:r>
                        <a:rPr lang="en-GB" sz="1600" u="none" strike="noStrike" dirty="0">
                          <a:effectLst/>
                        </a:rPr>
                        <a:t>17</a:t>
                      </a:r>
                      <a:endParaRPr lang="en-GB" sz="1600" b="0" i="0" u="none" strike="noStrike" dirty="0">
                        <a:solidFill>
                          <a:srgbClr val="333333"/>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3043308906"/>
                  </a:ext>
                </a:extLst>
              </a:tr>
              <a:tr h="191505">
                <a:tc>
                  <a:txBody>
                    <a:bodyPr/>
                    <a:lstStyle/>
                    <a:p>
                      <a:pPr algn="l" fontAlgn="b"/>
                      <a:r>
                        <a:rPr lang="en-GB" sz="1600" u="none" strike="noStrike" dirty="0">
                          <a:effectLst/>
                        </a:rPr>
                        <a:t>Home-based</a:t>
                      </a:r>
                      <a:endParaRPr lang="en-GB" sz="1600" b="0" i="0" u="none" strike="noStrike" dirty="0">
                        <a:solidFill>
                          <a:srgbClr val="333333"/>
                        </a:solidFill>
                        <a:effectLst/>
                        <a:latin typeface="Arial" panose="020B0604020202020204" pitchFamily="34" charset="0"/>
                      </a:endParaRPr>
                    </a:p>
                  </a:txBody>
                  <a:tcPr marL="9525" marR="9525" marT="9525" marB="0" anchor="b"/>
                </a:tc>
                <a:tc>
                  <a:txBody>
                    <a:bodyPr/>
                    <a:lstStyle/>
                    <a:p>
                      <a:pPr algn="ctr" fontAlgn="b"/>
                      <a:r>
                        <a:rPr lang="en-GB" sz="1600" u="none" strike="noStrike" dirty="0">
                          <a:effectLst/>
                        </a:rPr>
                        <a:t>4</a:t>
                      </a:r>
                      <a:endParaRPr lang="en-GB" sz="1600" b="0" i="0" u="none" strike="noStrike" dirty="0">
                        <a:solidFill>
                          <a:srgbClr val="333333"/>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2628285805"/>
                  </a:ext>
                </a:extLst>
              </a:tr>
              <a:tr h="191505">
                <a:tc>
                  <a:txBody>
                    <a:bodyPr/>
                    <a:lstStyle/>
                    <a:p>
                      <a:pPr algn="l" fontAlgn="b"/>
                      <a:r>
                        <a:rPr lang="en-GB" sz="1600" u="none" strike="noStrike" dirty="0" smtClean="0">
                          <a:effectLst/>
                        </a:rPr>
                        <a:t>Other</a:t>
                      </a:r>
                      <a:endParaRPr lang="en-GB" sz="1600" b="0" i="0" u="none" strike="noStrike" dirty="0">
                        <a:solidFill>
                          <a:srgbClr val="333333"/>
                        </a:solidFill>
                        <a:effectLst/>
                        <a:latin typeface="Arial" panose="020B0604020202020204" pitchFamily="34" charset="0"/>
                      </a:endParaRPr>
                    </a:p>
                  </a:txBody>
                  <a:tcPr marL="9525" marR="9525" marT="9525" marB="0" anchor="b"/>
                </a:tc>
                <a:tc>
                  <a:txBody>
                    <a:bodyPr/>
                    <a:lstStyle/>
                    <a:p>
                      <a:pPr algn="ctr" fontAlgn="b"/>
                      <a:r>
                        <a:rPr lang="en-GB" sz="1600" u="none" strike="noStrike" dirty="0">
                          <a:effectLst/>
                        </a:rPr>
                        <a:t>5</a:t>
                      </a:r>
                      <a:endParaRPr lang="en-GB" sz="1600" b="0" i="0" u="none" strike="noStrike" dirty="0">
                        <a:solidFill>
                          <a:srgbClr val="333333"/>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2166126311"/>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1196832951"/>
              </p:ext>
            </p:extLst>
          </p:nvPr>
        </p:nvGraphicFramePr>
        <p:xfrm>
          <a:off x="8242762" y="5081641"/>
          <a:ext cx="3399905" cy="1013460"/>
        </p:xfrm>
        <a:graphic>
          <a:graphicData uri="http://schemas.openxmlformats.org/drawingml/2006/table">
            <a:tbl>
              <a:tblPr bandRow="1">
                <a:tableStyleId>{0E3FDE45-AF77-4B5C-9715-49D594BDF05E}</a:tableStyleId>
              </a:tblPr>
              <a:tblGrid>
                <a:gridCol w="2427316">
                  <a:extLst>
                    <a:ext uri="{9D8B030D-6E8A-4147-A177-3AD203B41FA5}">
                      <a16:colId xmlns:a16="http://schemas.microsoft.com/office/drawing/2014/main" val="307070469"/>
                    </a:ext>
                  </a:extLst>
                </a:gridCol>
                <a:gridCol w="972589">
                  <a:extLst>
                    <a:ext uri="{9D8B030D-6E8A-4147-A177-3AD203B41FA5}">
                      <a16:colId xmlns:a16="http://schemas.microsoft.com/office/drawing/2014/main" val="1741767179"/>
                    </a:ext>
                  </a:extLst>
                </a:gridCol>
              </a:tblGrid>
              <a:tr h="190500">
                <a:tc>
                  <a:txBody>
                    <a:bodyPr/>
                    <a:lstStyle/>
                    <a:p>
                      <a:pPr algn="l" fontAlgn="b"/>
                      <a:r>
                        <a:rPr lang="en-GB" sz="1600" u="none" strike="noStrike" dirty="0">
                          <a:effectLst/>
                        </a:rPr>
                        <a:t>In a EU </a:t>
                      </a:r>
                      <a:r>
                        <a:rPr lang="en-GB" sz="1600" u="none" strike="noStrike" dirty="0" smtClean="0">
                          <a:effectLst/>
                        </a:rPr>
                        <a:t>country</a:t>
                      </a:r>
                      <a:endParaRPr lang="en-GB" sz="1600" b="0" i="0" u="none" strike="noStrike" dirty="0">
                        <a:solidFill>
                          <a:srgbClr val="333333"/>
                        </a:solidFill>
                        <a:effectLst/>
                        <a:latin typeface="Arial" panose="020B0604020202020204" pitchFamily="34" charset="0"/>
                      </a:endParaRPr>
                    </a:p>
                  </a:txBody>
                  <a:tcPr marL="9525" marR="9525" marT="9525" marB="0" anchor="b"/>
                </a:tc>
                <a:tc>
                  <a:txBody>
                    <a:bodyPr/>
                    <a:lstStyle/>
                    <a:p>
                      <a:pPr algn="ctr" fontAlgn="b"/>
                      <a:r>
                        <a:rPr lang="en-GB" sz="1600" u="none" strike="noStrike" dirty="0">
                          <a:effectLst/>
                        </a:rPr>
                        <a:t>27</a:t>
                      </a:r>
                      <a:endParaRPr lang="en-GB" sz="1600" b="0" i="0" u="none" strike="noStrike" dirty="0">
                        <a:solidFill>
                          <a:srgbClr val="333333"/>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270641703"/>
                  </a:ext>
                </a:extLst>
              </a:tr>
              <a:tr h="190500">
                <a:tc>
                  <a:txBody>
                    <a:bodyPr/>
                    <a:lstStyle/>
                    <a:p>
                      <a:pPr algn="l" fontAlgn="b"/>
                      <a:r>
                        <a:rPr lang="en-GB" sz="1600" u="none" strike="noStrike" dirty="0">
                          <a:effectLst/>
                        </a:rPr>
                        <a:t>In a NEAR </a:t>
                      </a:r>
                      <a:r>
                        <a:rPr lang="en-GB" sz="1600" u="none" strike="noStrike" dirty="0" smtClean="0">
                          <a:effectLst/>
                        </a:rPr>
                        <a:t>country</a:t>
                      </a:r>
                      <a:endParaRPr lang="en-GB" sz="1600" b="0" i="0" u="none" strike="noStrike" dirty="0">
                        <a:solidFill>
                          <a:srgbClr val="333333"/>
                        </a:solidFill>
                        <a:effectLst/>
                        <a:latin typeface="Arial" panose="020B0604020202020204" pitchFamily="34" charset="0"/>
                      </a:endParaRPr>
                    </a:p>
                  </a:txBody>
                  <a:tcPr marL="9525" marR="9525" marT="9525" marB="0" anchor="b"/>
                </a:tc>
                <a:tc>
                  <a:txBody>
                    <a:bodyPr/>
                    <a:lstStyle/>
                    <a:p>
                      <a:pPr algn="ctr" fontAlgn="b"/>
                      <a:r>
                        <a:rPr lang="en-GB" sz="1600" u="none" strike="noStrike" dirty="0">
                          <a:effectLst/>
                        </a:rPr>
                        <a:t>4</a:t>
                      </a:r>
                      <a:endParaRPr lang="en-GB" sz="1600" b="0" i="0" u="none" strike="noStrike" dirty="0">
                        <a:solidFill>
                          <a:srgbClr val="333333"/>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3894139669"/>
                  </a:ext>
                </a:extLst>
              </a:tr>
              <a:tr h="187269">
                <a:tc>
                  <a:txBody>
                    <a:bodyPr/>
                    <a:lstStyle/>
                    <a:p>
                      <a:pPr algn="l" fontAlgn="b"/>
                      <a:r>
                        <a:rPr lang="en-GB" sz="1600" u="none" strike="noStrike" dirty="0">
                          <a:effectLst/>
                        </a:rPr>
                        <a:t>In a DEVCO </a:t>
                      </a:r>
                      <a:r>
                        <a:rPr lang="en-GB" sz="1600" u="none" strike="noStrike" dirty="0" smtClean="0">
                          <a:effectLst/>
                        </a:rPr>
                        <a:t>country</a:t>
                      </a:r>
                      <a:endParaRPr lang="en-GB" sz="1600" b="0" i="0" u="none" strike="noStrike" dirty="0">
                        <a:solidFill>
                          <a:srgbClr val="333333"/>
                        </a:solidFill>
                        <a:effectLst/>
                        <a:latin typeface="Arial" panose="020B0604020202020204" pitchFamily="34" charset="0"/>
                      </a:endParaRPr>
                    </a:p>
                  </a:txBody>
                  <a:tcPr marL="9525" marR="9525" marT="9525" marB="0" anchor="b"/>
                </a:tc>
                <a:tc>
                  <a:txBody>
                    <a:bodyPr/>
                    <a:lstStyle/>
                    <a:p>
                      <a:pPr algn="ctr" fontAlgn="b"/>
                      <a:r>
                        <a:rPr lang="en-GB" sz="1600" u="none" strike="noStrike" dirty="0">
                          <a:effectLst/>
                        </a:rPr>
                        <a:t>16</a:t>
                      </a:r>
                      <a:endParaRPr lang="en-GB" sz="1600" b="0" i="0" u="none" strike="noStrike" dirty="0">
                        <a:solidFill>
                          <a:srgbClr val="333333"/>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4226467654"/>
                  </a:ext>
                </a:extLst>
              </a:tr>
              <a:tr h="190500">
                <a:tc>
                  <a:txBody>
                    <a:bodyPr/>
                    <a:lstStyle/>
                    <a:p>
                      <a:pPr algn="l" fontAlgn="b"/>
                      <a:r>
                        <a:rPr lang="en-GB" sz="1600" u="none" strike="noStrike" dirty="0" smtClean="0">
                          <a:effectLst/>
                        </a:rPr>
                        <a:t>Other</a:t>
                      </a:r>
                      <a:endParaRPr lang="en-GB" sz="1600" b="0" i="0" u="none" strike="noStrike" dirty="0">
                        <a:solidFill>
                          <a:srgbClr val="333333"/>
                        </a:solidFill>
                        <a:effectLst/>
                        <a:latin typeface="Arial" panose="020B0604020202020204" pitchFamily="34" charset="0"/>
                      </a:endParaRPr>
                    </a:p>
                  </a:txBody>
                  <a:tcPr marL="9525" marR="9525" marT="9525" marB="0" anchor="b"/>
                </a:tc>
                <a:tc>
                  <a:txBody>
                    <a:bodyPr/>
                    <a:lstStyle/>
                    <a:p>
                      <a:pPr algn="ctr" fontAlgn="b"/>
                      <a:r>
                        <a:rPr lang="en-GB" sz="1600" u="none" strike="noStrike" dirty="0">
                          <a:effectLst/>
                        </a:rPr>
                        <a:t>10</a:t>
                      </a:r>
                      <a:endParaRPr lang="en-GB" sz="1600" b="0" i="0" u="none" strike="noStrike" dirty="0">
                        <a:solidFill>
                          <a:srgbClr val="333333"/>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2756837162"/>
                  </a:ext>
                </a:extLst>
              </a:tr>
            </a:tbl>
          </a:graphicData>
        </a:graphic>
      </p:graphicFrame>
      <p:cxnSp>
        <p:nvCxnSpPr>
          <p:cNvPr id="13" name="Curved Connector 12"/>
          <p:cNvCxnSpPr>
            <a:stCxn id="3" idx="1"/>
            <a:endCxn id="4" idx="0"/>
          </p:cNvCxnSpPr>
          <p:nvPr/>
        </p:nvCxnSpPr>
        <p:spPr>
          <a:xfrm rot="10800000" flipV="1">
            <a:off x="1807224" y="1739686"/>
            <a:ext cx="1924651" cy="486350"/>
          </a:xfrm>
          <a:prstGeom prst="curvedConnector2">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9" name="Curved Connector 18"/>
          <p:cNvCxnSpPr>
            <a:stCxn id="3" idx="2"/>
            <a:endCxn id="9" idx="1"/>
          </p:cNvCxnSpPr>
          <p:nvPr/>
        </p:nvCxnSpPr>
        <p:spPr>
          <a:xfrm rot="16200000" flipH="1">
            <a:off x="6537781" y="1214084"/>
            <a:ext cx="551769" cy="2715491"/>
          </a:xfrm>
          <a:prstGeom prst="curvedConnector2">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2" name="Curved Connector 21"/>
          <p:cNvCxnSpPr>
            <a:stCxn id="6" idx="1"/>
            <a:endCxn id="8" idx="1"/>
          </p:cNvCxnSpPr>
          <p:nvPr/>
        </p:nvCxnSpPr>
        <p:spPr>
          <a:xfrm rot="10800000" flipH="1" flipV="1">
            <a:off x="390698" y="3554690"/>
            <a:ext cx="69242" cy="2277260"/>
          </a:xfrm>
          <a:prstGeom prst="curvedConnector3">
            <a:avLst>
              <a:gd name="adj1" fmla="val -330146"/>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5" name="Curved Connector 24"/>
          <p:cNvCxnSpPr>
            <a:stCxn id="6" idx="2"/>
            <a:endCxn id="7" idx="1"/>
          </p:cNvCxnSpPr>
          <p:nvPr/>
        </p:nvCxnSpPr>
        <p:spPr>
          <a:xfrm rot="5400000">
            <a:off x="1524301" y="4059473"/>
            <a:ext cx="821924" cy="319088"/>
          </a:xfrm>
          <a:prstGeom prst="curvedConnector4">
            <a:avLst>
              <a:gd name="adj1" fmla="val 19174"/>
              <a:gd name="adj2" fmla="val 171642"/>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5085442" y="5650370"/>
            <a:ext cx="2768138" cy="88946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it-IT" dirty="0" smtClean="0"/>
              <a:t>Plus 12 </a:t>
            </a:r>
            <a:r>
              <a:rPr lang="it-IT" dirty="0" err="1" smtClean="0"/>
              <a:t>phone</a:t>
            </a:r>
            <a:r>
              <a:rPr lang="it-IT" dirty="0" smtClean="0"/>
              <a:t> </a:t>
            </a:r>
            <a:r>
              <a:rPr lang="it-IT" dirty="0" err="1" smtClean="0"/>
              <a:t>interviews</a:t>
            </a:r>
            <a:r>
              <a:rPr lang="it-IT" dirty="0" smtClean="0"/>
              <a:t> with </a:t>
            </a:r>
            <a:r>
              <a:rPr lang="it-IT" dirty="0" err="1" smtClean="0"/>
              <a:t>Implementing</a:t>
            </a:r>
            <a:r>
              <a:rPr lang="it-IT" dirty="0" smtClean="0"/>
              <a:t> </a:t>
            </a:r>
            <a:r>
              <a:rPr lang="it-IT" dirty="0" err="1" smtClean="0"/>
              <a:t>Partners</a:t>
            </a:r>
            <a:endParaRPr lang="en-GB" dirty="0"/>
          </a:p>
        </p:txBody>
      </p:sp>
    </p:spTree>
    <p:extLst>
      <p:ext uri="{BB962C8B-B14F-4D97-AF65-F5344CB8AC3E}">
        <p14:creationId xmlns:p14="http://schemas.microsoft.com/office/powerpoint/2010/main" val="19003167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614791" y="165367"/>
            <a:ext cx="8686800" cy="523220"/>
          </a:xfrm>
          <a:prstGeom prst="rect">
            <a:avLst/>
          </a:prstGeom>
          <a:noFill/>
        </p:spPr>
        <p:txBody>
          <a:bodyPr wrap="square" rtlCol="0">
            <a:spAutoFit/>
          </a:bodyPr>
          <a:lstStyle/>
          <a:p>
            <a:r>
              <a:rPr lang="fr-BE" sz="2800" b="1" dirty="0" smtClean="0">
                <a:solidFill>
                  <a:srgbClr val="103766"/>
                </a:solidFill>
              </a:rPr>
              <a:t>Feedback: </a:t>
            </a:r>
            <a:r>
              <a:rPr lang="fr-BE" sz="2800" b="1" dirty="0" err="1" smtClean="0">
                <a:solidFill>
                  <a:srgbClr val="103766"/>
                </a:solidFill>
              </a:rPr>
              <a:t>could</a:t>
            </a:r>
            <a:r>
              <a:rPr lang="fr-BE" sz="2800" b="1" dirty="0" smtClean="0">
                <a:solidFill>
                  <a:srgbClr val="103766"/>
                </a:solidFill>
              </a:rPr>
              <a:t> </a:t>
            </a:r>
            <a:r>
              <a:rPr lang="fr-BE" sz="2800" b="1" dirty="0" err="1" smtClean="0">
                <a:solidFill>
                  <a:srgbClr val="103766"/>
                </a:solidFill>
              </a:rPr>
              <a:t>you</a:t>
            </a:r>
            <a:r>
              <a:rPr lang="fr-BE" sz="2800" b="1" dirty="0" smtClean="0">
                <a:solidFill>
                  <a:srgbClr val="103766"/>
                </a:solidFill>
              </a:rPr>
              <a:t> do </a:t>
            </a:r>
            <a:r>
              <a:rPr lang="fr-BE" sz="2800" b="1" dirty="0" err="1" smtClean="0">
                <a:solidFill>
                  <a:srgbClr val="103766"/>
                </a:solidFill>
              </a:rPr>
              <a:t>it</a:t>
            </a:r>
            <a:r>
              <a:rPr lang="fr-BE" sz="2800" b="1" dirty="0">
                <a:solidFill>
                  <a:srgbClr val="103766"/>
                </a:solidFill>
              </a:rPr>
              <a:t>?</a:t>
            </a:r>
          </a:p>
        </p:txBody>
      </p:sp>
      <p:sp>
        <p:nvSpPr>
          <p:cNvPr id="2" name="Slide Number Placeholder 1"/>
          <p:cNvSpPr>
            <a:spLocks noGrp="1"/>
          </p:cNvSpPr>
          <p:nvPr>
            <p:ph type="sldNum" sz="quarter" idx="12"/>
          </p:nvPr>
        </p:nvSpPr>
        <p:spPr/>
        <p:txBody>
          <a:bodyPr/>
          <a:lstStyle/>
          <a:p>
            <a:fld id="{10691666-A3C8-4B8C-905D-A09820ECD427}" type="slidenum">
              <a:rPr lang="en-US" smtClean="0"/>
              <a:t>9</a:t>
            </a:fld>
            <a:endParaRPr lang="en-US"/>
          </a:p>
        </p:txBody>
      </p:sp>
      <p:graphicFrame>
        <p:nvGraphicFramePr>
          <p:cNvPr id="3" name="Table 2"/>
          <p:cNvGraphicFramePr>
            <a:graphicFrameLocks noGrp="1"/>
          </p:cNvGraphicFramePr>
          <p:nvPr>
            <p:extLst>
              <p:ext uri="{D42A27DB-BD31-4B8C-83A1-F6EECF244321}">
                <p14:modId xmlns:p14="http://schemas.microsoft.com/office/powerpoint/2010/main" val="33463991"/>
              </p:ext>
            </p:extLst>
          </p:nvPr>
        </p:nvGraphicFramePr>
        <p:xfrm>
          <a:off x="336000" y="1301554"/>
          <a:ext cx="11520000" cy="5198160"/>
        </p:xfrm>
        <a:graphic>
          <a:graphicData uri="http://schemas.openxmlformats.org/drawingml/2006/table">
            <a:tbl>
              <a:tblPr firstRow="1" bandRow="1">
                <a:tableStyleId>{2D5ABB26-0587-4C30-8999-92F81FD0307C}</a:tableStyleId>
              </a:tblPr>
              <a:tblGrid>
                <a:gridCol w="3600000">
                  <a:extLst>
                    <a:ext uri="{9D8B030D-6E8A-4147-A177-3AD203B41FA5}">
                      <a16:colId xmlns:a16="http://schemas.microsoft.com/office/drawing/2014/main" val="3579826012"/>
                    </a:ext>
                  </a:extLst>
                </a:gridCol>
                <a:gridCol w="720000">
                  <a:extLst>
                    <a:ext uri="{9D8B030D-6E8A-4147-A177-3AD203B41FA5}">
                      <a16:colId xmlns:a16="http://schemas.microsoft.com/office/drawing/2014/main" val="251768807"/>
                    </a:ext>
                  </a:extLst>
                </a:gridCol>
                <a:gridCol w="720000">
                  <a:extLst>
                    <a:ext uri="{9D8B030D-6E8A-4147-A177-3AD203B41FA5}">
                      <a16:colId xmlns:a16="http://schemas.microsoft.com/office/drawing/2014/main" val="1486651271"/>
                    </a:ext>
                  </a:extLst>
                </a:gridCol>
                <a:gridCol w="720000">
                  <a:extLst>
                    <a:ext uri="{9D8B030D-6E8A-4147-A177-3AD203B41FA5}">
                      <a16:colId xmlns:a16="http://schemas.microsoft.com/office/drawing/2014/main" val="1475613015"/>
                    </a:ext>
                  </a:extLst>
                </a:gridCol>
                <a:gridCol w="3600000">
                  <a:extLst>
                    <a:ext uri="{9D8B030D-6E8A-4147-A177-3AD203B41FA5}">
                      <a16:colId xmlns:a16="http://schemas.microsoft.com/office/drawing/2014/main" val="3405450897"/>
                    </a:ext>
                  </a:extLst>
                </a:gridCol>
                <a:gridCol w="720000">
                  <a:extLst>
                    <a:ext uri="{9D8B030D-6E8A-4147-A177-3AD203B41FA5}">
                      <a16:colId xmlns:a16="http://schemas.microsoft.com/office/drawing/2014/main" val="4093324376"/>
                    </a:ext>
                  </a:extLst>
                </a:gridCol>
                <a:gridCol w="720000">
                  <a:extLst>
                    <a:ext uri="{9D8B030D-6E8A-4147-A177-3AD203B41FA5}">
                      <a16:colId xmlns:a16="http://schemas.microsoft.com/office/drawing/2014/main" val="1021031710"/>
                    </a:ext>
                  </a:extLst>
                </a:gridCol>
                <a:gridCol w="720000">
                  <a:extLst>
                    <a:ext uri="{9D8B030D-6E8A-4147-A177-3AD203B41FA5}">
                      <a16:colId xmlns:a16="http://schemas.microsoft.com/office/drawing/2014/main" val="1230429466"/>
                    </a:ext>
                  </a:extLst>
                </a:gridCol>
              </a:tblGrid>
              <a:tr h="377617">
                <a:tc>
                  <a:txBody>
                    <a:bodyPr/>
                    <a:lstStyle/>
                    <a:p>
                      <a:pPr algn="ctr"/>
                      <a:r>
                        <a:rPr lang="it-IT" sz="1400" b="1" i="1" dirty="0" smtClean="0"/>
                        <a:t>Test Case – </a:t>
                      </a:r>
                      <a:r>
                        <a:rPr lang="it-IT" sz="1400" b="1" i="1" dirty="0" err="1" smtClean="0"/>
                        <a:t>Operational</a:t>
                      </a:r>
                      <a:r>
                        <a:rPr lang="it-IT" sz="1400" b="1" i="1" baseline="0" dirty="0" smtClean="0"/>
                        <a:t> Manager</a:t>
                      </a:r>
                      <a:endParaRPr lang="en-GB" sz="1400" b="1" i="1" dirty="0">
                        <a:solidFill>
                          <a:schemeClr val="tx1"/>
                        </a:solidFill>
                      </a:endParaRPr>
                    </a:p>
                  </a:txBody>
                  <a:tcPr anchor="ctr"/>
                </a:tc>
                <a:tc>
                  <a:txBody>
                    <a:bodyPr/>
                    <a:lstStyle/>
                    <a:p>
                      <a:pPr algn="ctr"/>
                      <a:r>
                        <a:rPr lang="it-IT" sz="1400" b="1" i="1" dirty="0" smtClean="0"/>
                        <a:t>Yes</a:t>
                      </a:r>
                      <a:endParaRPr lang="en-GB" sz="1400" b="1" i="1" dirty="0">
                        <a:solidFill>
                          <a:schemeClr val="tx1"/>
                        </a:solidFill>
                      </a:endParaRPr>
                    </a:p>
                  </a:txBody>
                  <a:tcPr anchor="ctr"/>
                </a:tc>
                <a:tc>
                  <a:txBody>
                    <a:bodyPr/>
                    <a:lstStyle/>
                    <a:p>
                      <a:pPr algn="ctr"/>
                      <a:r>
                        <a:rPr lang="it-IT" sz="1400" b="1" i="1" dirty="0" smtClean="0"/>
                        <a:t>Yes,</a:t>
                      </a:r>
                      <a:r>
                        <a:rPr lang="it-IT" sz="1400" b="1" i="1" baseline="0" dirty="0" smtClean="0"/>
                        <a:t> </a:t>
                      </a:r>
                      <a:r>
                        <a:rPr lang="it-IT" sz="1400" b="1" i="1" baseline="0" dirty="0" err="1" smtClean="0"/>
                        <a:t>but</a:t>
                      </a:r>
                      <a:r>
                        <a:rPr lang="it-IT" sz="1400" b="1" i="1" baseline="0" dirty="0" smtClean="0"/>
                        <a:t>…</a:t>
                      </a:r>
                      <a:endParaRPr lang="en-GB" sz="1400" b="1" i="1" dirty="0">
                        <a:solidFill>
                          <a:schemeClr val="tx1"/>
                        </a:solidFill>
                      </a:endParaRPr>
                    </a:p>
                  </a:txBody>
                  <a:tcPr anchor="ctr"/>
                </a:tc>
                <a:tc>
                  <a:txBody>
                    <a:bodyPr/>
                    <a:lstStyle/>
                    <a:p>
                      <a:pPr algn="ctr"/>
                      <a:r>
                        <a:rPr lang="it-IT" sz="1400" b="1" i="1" dirty="0" smtClean="0"/>
                        <a:t>No</a:t>
                      </a:r>
                      <a:endParaRPr lang="en-GB" sz="1400" b="1" i="1" dirty="0">
                        <a:solidFill>
                          <a:schemeClr val="tx1"/>
                        </a:solidFill>
                      </a:endParaRPr>
                    </a:p>
                  </a:txBody>
                  <a:tcPr anchor="ctr"/>
                </a:tc>
                <a:tc>
                  <a:txBody>
                    <a:bodyPr/>
                    <a:lstStyle/>
                    <a:p>
                      <a:pPr algn="ctr"/>
                      <a:r>
                        <a:rPr lang="it-IT" sz="1400" b="1" i="1" dirty="0" smtClean="0"/>
                        <a:t>Test Case –</a:t>
                      </a:r>
                      <a:r>
                        <a:rPr lang="it-IT" sz="1400" b="1" i="1" baseline="0" dirty="0" smtClean="0"/>
                        <a:t> </a:t>
                      </a:r>
                      <a:r>
                        <a:rPr lang="it-IT" sz="1400" b="1" i="1" baseline="0" dirty="0" err="1" smtClean="0"/>
                        <a:t>Implementing</a:t>
                      </a:r>
                      <a:r>
                        <a:rPr lang="it-IT" sz="1400" b="1" i="1" baseline="0" dirty="0" smtClean="0"/>
                        <a:t> Partner</a:t>
                      </a:r>
                      <a:endParaRPr lang="en-GB" sz="1400" b="1" i="1" dirty="0">
                        <a:solidFill>
                          <a:schemeClr val="tx1"/>
                        </a:solidFill>
                      </a:endParaRPr>
                    </a:p>
                  </a:txBody>
                  <a:tcPr anchor="ctr"/>
                </a:tc>
                <a:tc>
                  <a:txBody>
                    <a:bodyPr/>
                    <a:lstStyle/>
                    <a:p>
                      <a:pPr algn="ctr"/>
                      <a:r>
                        <a:rPr lang="it-IT" sz="1400" b="1" i="1" dirty="0" smtClean="0"/>
                        <a:t>Yes</a:t>
                      </a:r>
                      <a:endParaRPr lang="en-GB" sz="1400" b="1" i="1" dirty="0">
                        <a:solidFill>
                          <a:schemeClr val="tx1"/>
                        </a:solidFill>
                      </a:endParaRPr>
                    </a:p>
                  </a:txBody>
                  <a:tcPr anchor="ctr"/>
                </a:tc>
                <a:tc>
                  <a:txBody>
                    <a:bodyPr/>
                    <a:lstStyle/>
                    <a:p>
                      <a:pPr algn="ctr"/>
                      <a:r>
                        <a:rPr lang="it-IT" sz="1400" b="1" i="1" dirty="0" smtClean="0"/>
                        <a:t>Yes, </a:t>
                      </a:r>
                      <a:r>
                        <a:rPr lang="it-IT" sz="1400" b="1" i="1" dirty="0" err="1" smtClean="0"/>
                        <a:t>but</a:t>
                      </a:r>
                      <a:r>
                        <a:rPr lang="it-IT" sz="1400" b="1" i="1" dirty="0" smtClean="0"/>
                        <a:t>…</a:t>
                      </a:r>
                      <a:endParaRPr lang="en-GB" sz="1400" b="1" i="1" dirty="0">
                        <a:solidFill>
                          <a:schemeClr val="tx1"/>
                        </a:solidFill>
                      </a:endParaRPr>
                    </a:p>
                  </a:txBody>
                  <a:tcPr anchor="ctr"/>
                </a:tc>
                <a:tc>
                  <a:txBody>
                    <a:bodyPr/>
                    <a:lstStyle/>
                    <a:p>
                      <a:pPr algn="ctr"/>
                      <a:r>
                        <a:rPr lang="it-IT" sz="1400" b="1" i="1" dirty="0" smtClean="0"/>
                        <a:t>No</a:t>
                      </a:r>
                      <a:endParaRPr lang="en-GB" sz="1400" b="1" i="1" dirty="0">
                        <a:solidFill>
                          <a:schemeClr val="tx1"/>
                        </a:solidFill>
                      </a:endParaRPr>
                    </a:p>
                  </a:txBody>
                  <a:tcPr anchor="ctr"/>
                </a:tc>
                <a:extLst>
                  <a:ext uri="{0D108BD9-81ED-4DB2-BD59-A6C34878D82A}">
                    <a16:rowId xmlns:a16="http://schemas.microsoft.com/office/drawing/2014/main" val="242795310"/>
                  </a:ext>
                </a:extLst>
              </a:tr>
              <a:tr h="468000">
                <a:tc>
                  <a:txBody>
                    <a:bodyPr/>
                    <a:lstStyle/>
                    <a:p>
                      <a:r>
                        <a:rPr lang="it-IT" sz="1200" dirty="0" smtClean="0"/>
                        <a:t>1.</a:t>
                      </a:r>
                      <a:r>
                        <a:rPr lang="it-IT" sz="1200" baseline="0" dirty="0" smtClean="0"/>
                        <a:t> </a:t>
                      </a:r>
                      <a:r>
                        <a:rPr lang="it-IT" sz="1200" dirty="0" smtClean="0"/>
                        <a:t>Access</a:t>
                      </a:r>
                      <a:r>
                        <a:rPr lang="it-IT" sz="1200" baseline="0" dirty="0" smtClean="0"/>
                        <a:t> OPSYS and </a:t>
                      </a:r>
                      <a:r>
                        <a:rPr lang="it-IT" sz="1200" baseline="0" dirty="0" err="1" smtClean="0"/>
                        <a:t>provide</a:t>
                      </a:r>
                      <a:r>
                        <a:rPr lang="it-IT" sz="1200" baseline="0" dirty="0" smtClean="0"/>
                        <a:t> </a:t>
                      </a:r>
                      <a:r>
                        <a:rPr lang="it-IT" sz="1200" baseline="0" dirty="0" err="1" smtClean="0"/>
                        <a:t>access</a:t>
                      </a:r>
                      <a:r>
                        <a:rPr lang="it-IT" sz="1200" baseline="0" dirty="0" smtClean="0"/>
                        <a:t> to the Lead IP</a:t>
                      </a:r>
                      <a:endParaRPr lang="en-GB" sz="1200" dirty="0"/>
                    </a:p>
                  </a:txBody>
                  <a:tcPr anchor="ctr">
                    <a:solidFill>
                      <a:schemeClr val="accent1">
                        <a:lumMod val="60000"/>
                        <a:lumOff val="40000"/>
                      </a:schemeClr>
                    </a:solidFill>
                  </a:tcPr>
                </a:tc>
                <a:tc>
                  <a:txBody>
                    <a:bodyPr/>
                    <a:lstStyle/>
                    <a:p>
                      <a:pPr algn="ctr"/>
                      <a:r>
                        <a:rPr lang="it-IT" sz="1200" dirty="0" smtClean="0"/>
                        <a:t>76%</a:t>
                      </a:r>
                      <a:endParaRPr lang="en-GB" sz="1200" dirty="0"/>
                    </a:p>
                  </a:txBody>
                  <a:tcPr anchor="ctr">
                    <a:solidFill>
                      <a:schemeClr val="accent1">
                        <a:lumMod val="60000"/>
                        <a:lumOff val="40000"/>
                      </a:schemeClr>
                    </a:solidFill>
                  </a:tcPr>
                </a:tc>
                <a:tc>
                  <a:txBody>
                    <a:bodyPr/>
                    <a:lstStyle/>
                    <a:p>
                      <a:pPr algn="ctr"/>
                      <a:r>
                        <a:rPr lang="it-IT" sz="1400" b="1" dirty="0" smtClean="0">
                          <a:solidFill>
                            <a:srgbClr val="C00000"/>
                          </a:solidFill>
                        </a:rPr>
                        <a:t>17%</a:t>
                      </a:r>
                      <a:endParaRPr lang="en-GB" sz="1400" b="1" dirty="0">
                        <a:solidFill>
                          <a:srgbClr val="C00000"/>
                        </a:solidFill>
                      </a:endParaRPr>
                    </a:p>
                  </a:txBody>
                  <a:tcPr anchor="ctr">
                    <a:solidFill>
                      <a:schemeClr val="accent1">
                        <a:lumMod val="60000"/>
                        <a:lumOff val="40000"/>
                      </a:schemeClr>
                    </a:solidFill>
                  </a:tcPr>
                </a:tc>
                <a:tc>
                  <a:txBody>
                    <a:bodyPr/>
                    <a:lstStyle/>
                    <a:p>
                      <a:pPr algn="ctr"/>
                      <a:r>
                        <a:rPr lang="it-IT" sz="1400" b="1" dirty="0" smtClean="0">
                          <a:solidFill>
                            <a:srgbClr val="C00000"/>
                          </a:solidFill>
                        </a:rPr>
                        <a:t>6%</a:t>
                      </a:r>
                      <a:endParaRPr lang="en-GB" sz="1400" b="1" dirty="0">
                        <a:solidFill>
                          <a:srgbClr val="C00000"/>
                        </a:solidFill>
                      </a:endParaRPr>
                    </a:p>
                  </a:txBody>
                  <a:tcPr anchor="ctr">
                    <a:solidFill>
                      <a:schemeClr val="accent1">
                        <a:lumMod val="60000"/>
                        <a:lumOff val="40000"/>
                      </a:schemeClr>
                    </a:solidFill>
                  </a:tcPr>
                </a:tc>
                <a:tc>
                  <a:txBody>
                    <a:bodyPr/>
                    <a:lstStyle/>
                    <a:p>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3548383659"/>
                  </a:ext>
                </a:extLst>
              </a:tr>
              <a:tr h="468000">
                <a:tc>
                  <a:txBody>
                    <a:bodyPr/>
                    <a:lstStyle/>
                    <a:p>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r>
                        <a:rPr lang="it-IT" sz="1200" dirty="0" smtClean="0"/>
                        <a:t>2. Access OPSYS</a:t>
                      </a:r>
                      <a:r>
                        <a:rPr lang="it-IT" sz="1200" baseline="0" dirty="0" smtClean="0"/>
                        <a:t> (</a:t>
                      </a:r>
                      <a:r>
                        <a:rPr lang="it-IT" sz="1200" baseline="0" dirty="0" err="1" smtClean="0"/>
                        <a:t>Results</a:t>
                      </a:r>
                      <a:r>
                        <a:rPr lang="it-IT" sz="1200" baseline="0" dirty="0" smtClean="0"/>
                        <a:t> Portal)</a:t>
                      </a:r>
                      <a:endParaRPr lang="en-GB" sz="1200" dirty="0"/>
                    </a:p>
                  </a:txBody>
                  <a:tcPr anchor="ctr">
                    <a:solidFill>
                      <a:schemeClr val="accent2">
                        <a:lumMod val="60000"/>
                        <a:lumOff val="40000"/>
                      </a:schemeClr>
                    </a:solidFill>
                  </a:tcPr>
                </a:tc>
                <a:tc>
                  <a:txBody>
                    <a:bodyPr/>
                    <a:lstStyle/>
                    <a:p>
                      <a:pPr algn="ctr"/>
                      <a:r>
                        <a:rPr lang="it-IT" sz="1200" dirty="0" smtClean="0"/>
                        <a:t>63%</a:t>
                      </a:r>
                      <a:endParaRPr lang="en-GB" sz="1200" dirty="0"/>
                    </a:p>
                  </a:txBody>
                  <a:tcPr anchor="ctr">
                    <a:solidFill>
                      <a:schemeClr val="accent2">
                        <a:lumMod val="60000"/>
                        <a:lumOff val="40000"/>
                      </a:schemeClr>
                    </a:solidFill>
                  </a:tcPr>
                </a:tc>
                <a:tc>
                  <a:txBody>
                    <a:bodyPr/>
                    <a:lstStyle/>
                    <a:p>
                      <a:pPr algn="ctr"/>
                      <a:r>
                        <a:rPr lang="it-IT" sz="1400" b="1" dirty="0" smtClean="0">
                          <a:solidFill>
                            <a:srgbClr val="C00000"/>
                          </a:solidFill>
                        </a:rPr>
                        <a:t>35%</a:t>
                      </a:r>
                      <a:endParaRPr lang="en-GB" sz="1400" b="1" dirty="0">
                        <a:solidFill>
                          <a:srgbClr val="C00000"/>
                        </a:solidFill>
                      </a:endParaRPr>
                    </a:p>
                  </a:txBody>
                  <a:tcPr anchor="ctr">
                    <a:solidFill>
                      <a:schemeClr val="accent2">
                        <a:lumMod val="60000"/>
                        <a:lumOff val="40000"/>
                      </a:schemeClr>
                    </a:solidFill>
                  </a:tcPr>
                </a:tc>
                <a:tc>
                  <a:txBody>
                    <a:bodyPr/>
                    <a:lstStyle/>
                    <a:p>
                      <a:pPr algn="ctr"/>
                      <a:r>
                        <a:rPr lang="it-IT" sz="1400" b="1" dirty="0" smtClean="0">
                          <a:solidFill>
                            <a:srgbClr val="C00000"/>
                          </a:solidFill>
                        </a:rPr>
                        <a:t>2%</a:t>
                      </a:r>
                      <a:endParaRPr lang="en-GB" sz="1400" b="1" dirty="0">
                        <a:solidFill>
                          <a:srgbClr val="C00000"/>
                        </a:solidFill>
                      </a:endParaRPr>
                    </a:p>
                  </a:txBody>
                  <a:tcPr anchor="ctr">
                    <a:solidFill>
                      <a:schemeClr val="accent2">
                        <a:lumMod val="60000"/>
                        <a:lumOff val="40000"/>
                      </a:schemeClr>
                    </a:solidFill>
                  </a:tcPr>
                </a:tc>
                <a:extLst>
                  <a:ext uri="{0D108BD9-81ED-4DB2-BD59-A6C34878D82A}">
                    <a16:rowId xmlns:a16="http://schemas.microsoft.com/office/drawing/2014/main" val="1106383649"/>
                  </a:ext>
                </a:extLst>
              </a:tr>
              <a:tr h="468000">
                <a:tc>
                  <a:txBody>
                    <a:bodyPr/>
                    <a:lstStyle/>
                    <a:p>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r>
                        <a:rPr lang="it-IT" sz="1200" dirty="0" smtClean="0"/>
                        <a:t>3. Access, </a:t>
                      </a:r>
                      <a:r>
                        <a:rPr lang="it-IT" sz="1200" dirty="0" err="1" smtClean="0"/>
                        <a:t>edit</a:t>
                      </a:r>
                      <a:r>
                        <a:rPr lang="it-IT" sz="1200" dirty="0" smtClean="0"/>
                        <a:t> and </a:t>
                      </a:r>
                      <a:r>
                        <a:rPr lang="it-IT" sz="1200" dirty="0" err="1" smtClean="0"/>
                        <a:t>submit</a:t>
                      </a:r>
                      <a:r>
                        <a:rPr lang="it-IT" sz="1200" dirty="0" smtClean="0"/>
                        <a:t> </a:t>
                      </a:r>
                      <a:r>
                        <a:rPr lang="it-IT" sz="1200" dirty="0" err="1" smtClean="0"/>
                        <a:t>logframe</a:t>
                      </a:r>
                      <a:r>
                        <a:rPr lang="it-IT" sz="1200" baseline="0" dirty="0" smtClean="0"/>
                        <a:t> for </a:t>
                      </a:r>
                      <a:r>
                        <a:rPr lang="it-IT" sz="1200" baseline="0" dirty="0" err="1" smtClean="0"/>
                        <a:t>approval</a:t>
                      </a:r>
                      <a:endParaRPr lang="en-GB" sz="1200" dirty="0"/>
                    </a:p>
                  </a:txBody>
                  <a:tcPr anchor="ctr">
                    <a:solidFill>
                      <a:schemeClr val="accent2">
                        <a:lumMod val="60000"/>
                        <a:lumOff val="40000"/>
                      </a:schemeClr>
                    </a:solidFill>
                  </a:tcPr>
                </a:tc>
                <a:tc>
                  <a:txBody>
                    <a:bodyPr/>
                    <a:lstStyle/>
                    <a:p>
                      <a:pPr algn="ctr"/>
                      <a:r>
                        <a:rPr lang="it-IT" sz="1200" dirty="0" smtClean="0"/>
                        <a:t>43%</a:t>
                      </a:r>
                      <a:endParaRPr lang="en-GB" sz="1200" dirty="0"/>
                    </a:p>
                  </a:txBody>
                  <a:tcPr anchor="ctr">
                    <a:solidFill>
                      <a:schemeClr val="accent2">
                        <a:lumMod val="60000"/>
                        <a:lumOff val="40000"/>
                      </a:schemeClr>
                    </a:solidFill>
                  </a:tcPr>
                </a:tc>
                <a:tc>
                  <a:txBody>
                    <a:bodyPr/>
                    <a:lstStyle/>
                    <a:p>
                      <a:pPr algn="ctr"/>
                      <a:r>
                        <a:rPr lang="it-IT" sz="1200" dirty="0" smtClean="0"/>
                        <a:t>40%</a:t>
                      </a:r>
                      <a:endParaRPr lang="en-GB" sz="1200" dirty="0"/>
                    </a:p>
                  </a:txBody>
                  <a:tcPr anchor="ctr">
                    <a:solidFill>
                      <a:schemeClr val="accent2">
                        <a:lumMod val="60000"/>
                        <a:lumOff val="40000"/>
                      </a:schemeClr>
                    </a:solidFill>
                  </a:tcPr>
                </a:tc>
                <a:tc>
                  <a:txBody>
                    <a:bodyPr/>
                    <a:lstStyle/>
                    <a:p>
                      <a:pPr algn="ctr"/>
                      <a:r>
                        <a:rPr lang="it-IT" sz="1200" dirty="0" smtClean="0"/>
                        <a:t>18%</a:t>
                      </a:r>
                      <a:endParaRPr lang="en-GB" sz="1200" dirty="0"/>
                    </a:p>
                  </a:txBody>
                  <a:tcPr anchor="ctr">
                    <a:solidFill>
                      <a:schemeClr val="accent2">
                        <a:lumMod val="60000"/>
                        <a:lumOff val="40000"/>
                      </a:schemeClr>
                    </a:solidFill>
                  </a:tcPr>
                </a:tc>
                <a:extLst>
                  <a:ext uri="{0D108BD9-81ED-4DB2-BD59-A6C34878D82A}">
                    <a16:rowId xmlns:a16="http://schemas.microsoft.com/office/drawing/2014/main" val="3396287259"/>
                  </a:ext>
                </a:extLst>
              </a:tr>
              <a:tr h="468000">
                <a:tc>
                  <a:txBody>
                    <a:bodyPr/>
                    <a:lstStyle/>
                    <a:p>
                      <a:r>
                        <a:rPr lang="it-IT" sz="1200" dirty="0" smtClean="0"/>
                        <a:t>4. </a:t>
                      </a:r>
                      <a:r>
                        <a:rPr lang="it-IT" sz="1200" dirty="0" err="1" smtClean="0"/>
                        <a:t>Approve</a:t>
                      </a:r>
                      <a:r>
                        <a:rPr lang="it-IT" sz="1200" dirty="0" smtClean="0"/>
                        <a:t> </a:t>
                      </a:r>
                      <a:r>
                        <a:rPr lang="it-IT" sz="1200" dirty="0" err="1" smtClean="0"/>
                        <a:t>logframe</a:t>
                      </a:r>
                      <a:endParaRPr lang="en-GB" sz="1200" dirty="0"/>
                    </a:p>
                  </a:txBody>
                  <a:tcPr anchor="ctr">
                    <a:solidFill>
                      <a:schemeClr val="accent1">
                        <a:lumMod val="60000"/>
                        <a:lumOff val="40000"/>
                      </a:schemeClr>
                    </a:solidFill>
                  </a:tcPr>
                </a:tc>
                <a:tc>
                  <a:txBody>
                    <a:bodyPr/>
                    <a:lstStyle/>
                    <a:p>
                      <a:pPr algn="ctr"/>
                      <a:r>
                        <a:rPr lang="it-IT" sz="1200" dirty="0" smtClean="0"/>
                        <a:t>68%</a:t>
                      </a:r>
                      <a:endParaRPr lang="en-GB" sz="1200" dirty="0"/>
                    </a:p>
                  </a:txBody>
                  <a:tcPr anchor="ctr">
                    <a:solidFill>
                      <a:schemeClr val="accent1">
                        <a:lumMod val="60000"/>
                        <a:lumOff val="40000"/>
                      </a:schemeClr>
                    </a:solidFill>
                  </a:tcPr>
                </a:tc>
                <a:tc>
                  <a:txBody>
                    <a:bodyPr/>
                    <a:lstStyle/>
                    <a:p>
                      <a:pPr algn="ctr"/>
                      <a:r>
                        <a:rPr lang="it-IT" sz="1400" b="1" dirty="0" smtClean="0"/>
                        <a:t>32%</a:t>
                      </a:r>
                      <a:endParaRPr lang="en-GB" sz="1400" b="1" dirty="0"/>
                    </a:p>
                  </a:txBody>
                  <a:tcPr anchor="ctr">
                    <a:solidFill>
                      <a:schemeClr val="accent1">
                        <a:lumMod val="60000"/>
                        <a:lumOff val="40000"/>
                      </a:schemeClr>
                    </a:solidFill>
                  </a:tcPr>
                </a:tc>
                <a:tc>
                  <a:txBody>
                    <a:bodyPr/>
                    <a:lstStyle/>
                    <a:p>
                      <a:pPr algn="ctr"/>
                      <a:r>
                        <a:rPr lang="it-IT" sz="1200" dirty="0" smtClean="0"/>
                        <a:t>0%</a:t>
                      </a:r>
                      <a:endParaRPr lang="en-GB" sz="1200" dirty="0"/>
                    </a:p>
                  </a:txBody>
                  <a:tcPr anchor="ctr">
                    <a:solidFill>
                      <a:schemeClr val="accent1">
                        <a:lumMod val="60000"/>
                        <a:lumOff val="40000"/>
                      </a:schemeClr>
                    </a:solidFill>
                  </a:tcPr>
                </a:tc>
                <a:tc>
                  <a:txBody>
                    <a:bodyPr/>
                    <a:lstStyle/>
                    <a:p>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1987272246"/>
                  </a:ext>
                </a:extLst>
              </a:tr>
              <a:tr h="468000">
                <a:tc>
                  <a:txBody>
                    <a:bodyPr/>
                    <a:lstStyle/>
                    <a:p>
                      <a:endParaRPr lang="en-GB" sz="1200" dirty="0"/>
                    </a:p>
                  </a:txBody>
                  <a:tcPr anchor="ctr"/>
                </a:tc>
                <a:tc>
                  <a:txBody>
                    <a:bodyPr/>
                    <a:lstStyle/>
                    <a:p>
                      <a:pPr algn="ctr"/>
                      <a:endParaRPr lang="en-GB" sz="1200"/>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r>
                        <a:rPr lang="it-IT" sz="1200" dirty="0" smtClean="0"/>
                        <a:t>5. </a:t>
                      </a:r>
                      <a:r>
                        <a:rPr lang="it-IT" sz="1200" dirty="0" err="1" smtClean="0"/>
                        <a:t>Add</a:t>
                      </a:r>
                      <a:r>
                        <a:rPr lang="it-IT" sz="1200" dirty="0" smtClean="0"/>
                        <a:t> </a:t>
                      </a:r>
                      <a:r>
                        <a:rPr lang="it-IT" sz="1200" dirty="0" err="1" smtClean="0"/>
                        <a:t>current</a:t>
                      </a:r>
                      <a:r>
                        <a:rPr lang="it-IT" sz="1200" dirty="0" smtClean="0"/>
                        <a:t> </a:t>
                      </a:r>
                      <a:r>
                        <a:rPr lang="it-IT" sz="1200" dirty="0" err="1" smtClean="0"/>
                        <a:t>values</a:t>
                      </a:r>
                      <a:r>
                        <a:rPr lang="it-IT" sz="1200" dirty="0" smtClean="0"/>
                        <a:t> to the </a:t>
                      </a:r>
                      <a:r>
                        <a:rPr lang="it-IT" sz="1200" dirty="0" err="1" smtClean="0"/>
                        <a:t>logframe</a:t>
                      </a:r>
                      <a:endParaRPr lang="en-GB" sz="1200" dirty="0"/>
                    </a:p>
                  </a:txBody>
                  <a:tcPr anchor="ctr">
                    <a:solidFill>
                      <a:schemeClr val="accent2">
                        <a:lumMod val="60000"/>
                        <a:lumOff val="40000"/>
                      </a:schemeClr>
                    </a:solidFill>
                  </a:tcPr>
                </a:tc>
                <a:tc>
                  <a:txBody>
                    <a:bodyPr/>
                    <a:lstStyle/>
                    <a:p>
                      <a:pPr algn="ctr"/>
                      <a:r>
                        <a:rPr lang="it-IT" sz="1200" dirty="0" smtClean="0"/>
                        <a:t>52%</a:t>
                      </a:r>
                      <a:endParaRPr lang="en-GB" sz="1200" dirty="0"/>
                    </a:p>
                  </a:txBody>
                  <a:tcPr anchor="ctr">
                    <a:solidFill>
                      <a:schemeClr val="accent2">
                        <a:lumMod val="60000"/>
                        <a:lumOff val="40000"/>
                      </a:schemeClr>
                    </a:solidFill>
                  </a:tcPr>
                </a:tc>
                <a:tc>
                  <a:txBody>
                    <a:bodyPr/>
                    <a:lstStyle/>
                    <a:p>
                      <a:pPr algn="ctr"/>
                      <a:r>
                        <a:rPr lang="it-IT" sz="1200" dirty="0" smtClean="0"/>
                        <a:t>24%</a:t>
                      </a:r>
                      <a:endParaRPr lang="en-GB" sz="1200" dirty="0"/>
                    </a:p>
                  </a:txBody>
                  <a:tcPr anchor="ctr">
                    <a:solidFill>
                      <a:schemeClr val="accent2">
                        <a:lumMod val="60000"/>
                        <a:lumOff val="40000"/>
                      </a:schemeClr>
                    </a:solidFill>
                  </a:tcPr>
                </a:tc>
                <a:tc>
                  <a:txBody>
                    <a:bodyPr/>
                    <a:lstStyle/>
                    <a:p>
                      <a:pPr algn="ctr"/>
                      <a:r>
                        <a:rPr lang="it-IT" sz="1200" dirty="0" smtClean="0"/>
                        <a:t>24%</a:t>
                      </a:r>
                      <a:endParaRPr lang="en-GB" sz="1200" dirty="0"/>
                    </a:p>
                  </a:txBody>
                  <a:tcPr anchor="ctr">
                    <a:solidFill>
                      <a:schemeClr val="accent2">
                        <a:lumMod val="60000"/>
                        <a:lumOff val="40000"/>
                      </a:schemeClr>
                    </a:solidFill>
                  </a:tcPr>
                </a:tc>
                <a:extLst>
                  <a:ext uri="{0D108BD9-81ED-4DB2-BD59-A6C34878D82A}">
                    <a16:rowId xmlns:a16="http://schemas.microsoft.com/office/drawing/2014/main" val="3880856915"/>
                  </a:ext>
                </a:extLst>
              </a:tr>
              <a:tr h="468000">
                <a:tc>
                  <a:txBody>
                    <a:bodyPr/>
                    <a:lstStyle/>
                    <a:p>
                      <a:r>
                        <a:rPr lang="it-IT" sz="1200" dirty="0" smtClean="0"/>
                        <a:t>6. </a:t>
                      </a:r>
                      <a:r>
                        <a:rPr lang="it-IT" sz="1200" dirty="0" err="1" smtClean="0"/>
                        <a:t>View</a:t>
                      </a:r>
                      <a:r>
                        <a:rPr lang="it-IT" sz="1200" dirty="0" smtClean="0"/>
                        <a:t> </a:t>
                      </a:r>
                      <a:r>
                        <a:rPr lang="it-IT" sz="1200" dirty="0" err="1" smtClean="0"/>
                        <a:t>current</a:t>
                      </a:r>
                      <a:r>
                        <a:rPr lang="it-IT" sz="1200" dirty="0" smtClean="0"/>
                        <a:t> </a:t>
                      </a:r>
                      <a:r>
                        <a:rPr lang="it-IT" sz="1200" dirty="0" err="1" smtClean="0"/>
                        <a:t>values</a:t>
                      </a:r>
                      <a:r>
                        <a:rPr lang="it-IT" sz="1200" dirty="0" smtClean="0"/>
                        <a:t> </a:t>
                      </a:r>
                      <a:r>
                        <a:rPr lang="it-IT" sz="1200" dirty="0" err="1" smtClean="0"/>
                        <a:t>added</a:t>
                      </a:r>
                      <a:r>
                        <a:rPr lang="it-IT" sz="1200" dirty="0" smtClean="0"/>
                        <a:t> by the Lead IP</a:t>
                      </a:r>
                      <a:endParaRPr lang="en-GB" sz="1200" dirty="0"/>
                    </a:p>
                  </a:txBody>
                  <a:tcPr anchor="ctr">
                    <a:solidFill>
                      <a:schemeClr val="accent1">
                        <a:lumMod val="60000"/>
                        <a:lumOff val="40000"/>
                      </a:schemeClr>
                    </a:solidFill>
                  </a:tcPr>
                </a:tc>
                <a:tc>
                  <a:txBody>
                    <a:bodyPr/>
                    <a:lstStyle/>
                    <a:p>
                      <a:pPr algn="ctr"/>
                      <a:r>
                        <a:rPr lang="it-IT" sz="1200" dirty="0" smtClean="0"/>
                        <a:t>71%</a:t>
                      </a:r>
                      <a:endParaRPr lang="en-GB" sz="1200" dirty="0"/>
                    </a:p>
                  </a:txBody>
                  <a:tcPr anchor="ctr">
                    <a:solidFill>
                      <a:schemeClr val="accent1">
                        <a:lumMod val="60000"/>
                        <a:lumOff val="40000"/>
                      </a:schemeClr>
                    </a:solidFill>
                  </a:tcPr>
                </a:tc>
                <a:tc>
                  <a:txBody>
                    <a:bodyPr/>
                    <a:lstStyle/>
                    <a:p>
                      <a:pPr algn="ctr"/>
                      <a:r>
                        <a:rPr lang="it-IT" sz="1200" dirty="0" smtClean="0"/>
                        <a:t>21%</a:t>
                      </a:r>
                      <a:endParaRPr lang="en-GB" sz="1200" dirty="0"/>
                    </a:p>
                  </a:txBody>
                  <a:tcPr anchor="ctr">
                    <a:solidFill>
                      <a:schemeClr val="accent1">
                        <a:lumMod val="60000"/>
                        <a:lumOff val="40000"/>
                      </a:schemeClr>
                    </a:solidFill>
                  </a:tcPr>
                </a:tc>
                <a:tc>
                  <a:txBody>
                    <a:bodyPr/>
                    <a:lstStyle/>
                    <a:p>
                      <a:pPr algn="ctr"/>
                      <a:r>
                        <a:rPr lang="it-IT" sz="1200" dirty="0" smtClean="0"/>
                        <a:t>7%</a:t>
                      </a:r>
                      <a:endParaRPr lang="en-GB" sz="1200" dirty="0"/>
                    </a:p>
                  </a:txBody>
                  <a:tcPr anchor="ctr">
                    <a:solidFill>
                      <a:schemeClr val="accent1">
                        <a:lumMod val="60000"/>
                        <a:lumOff val="40000"/>
                      </a:schemeClr>
                    </a:solidFill>
                  </a:tcPr>
                </a:tc>
                <a:tc>
                  <a:txBody>
                    <a:bodyPr/>
                    <a:lstStyle/>
                    <a:p>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323821289"/>
                  </a:ext>
                </a:extLst>
              </a:tr>
              <a:tr h="468000">
                <a:tc>
                  <a:txBody>
                    <a:bodyPr/>
                    <a:lstStyle/>
                    <a:p>
                      <a:r>
                        <a:rPr lang="it-IT" sz="1200" dirty="0" smtClean="0"/>
                        <a:t>7. </a:t>
                      </a:r>
                      <a:r>
                        <a:rPr lang="it-IT" sz="1200" dirty="0" err="1" smtClean="0"/>
                        <a:t>Revoke</a:t>
                      </a:r>
                      <a:r>
                        <a:rPr lang="it-IT" sz="1200" dirty="0" smtClean="0"/>
                        <a:t> </a:t>
                      </a:r>
                      <a:r>
                        <a:rPr lang="it-IT" sz="1200" dirty="0" err="1" smtClean="0"/>
                        <a:t>access</a:t>
                      </a:r>
                      <a:r>
                        <a:rPr lang="it-IT" sz="1200" dirty="0" smtClean="0"/>
                        <a:t> to the Lead IP</a:t>
                      </a:r>
                      <a:endParaRPr lang="en-GB" sz="1200" dirty="0"/>
                    </a:p>
                  </a:txBody>
                  <a:tcPr anchor="ctr">
                    <a:solidFill>
                      <a:schemeClr val="accent1">
                        <a:lumMod val="60000"/>
                        <a:lumOff val="40000"/>
                      </a:schemeClr>
                    </a:solidFill>
                  </a:tcPr>
                </a:tc>
                <a:tc>
                  <a:txBody>
                    <a:bodyPr/>
                    <a:lstStyle/>
                    <a:p>
                      <a:pPr algn="ctr"/>
                      <a:r>
                        <a:rPr lang="it-IT" sz="1200" dirty="0" smtClean="0"/>
                        <a:t>93%</a:t>
                      </a:r>
                      <a:endParaRPr lang="en-GB" sz="1200" dirty="0"/>
                    </a:p>
                  </a:txBody>
                  <a:tcPr anchor="ctr">
                    <a:solidFill>
                      <a:schemeClr val="accent1">
                        <a:lumMod val="60000"/>
                        <a:lumOff val="40000"/>
                      </a:schemeClr>
                    </a:solidFill>
                  </a:tcPr>
                </a:tc>
                <a:tc>
                  <a:txBody>
                    <a:bodyPr/>
                    <a:lstStyle/>
                    <a:p>
                      <a:pPr algn="ctr"/>
                      <a:r>
                        <a:rPr lang="it-IT" sz="1200" dirty="0" smtClean="0"/>
                        <a:t>7%</a:t>
                      </a:r>
                      <a:endParaRPr lang="en-GB" sz="1200" dirty="0"/>
                    </a:p>
                  </a:txBody>
                  <a:tcPr anchor="ctr">
                    <a:solidFill>
                      <a:schemeClr val="accent1">
                        <a:lumMod val="60000"/>
                        <a:lumOff val="40000"/>
                      </a:schemeClr>
                    </a:solidFill>
                  </a:tcPr>
                </a:tc>
                <a:tc>
                  <a:txBody>
                    <a:bodyPr/>
                    <a:lstStyle/>
                    <a:p>
                      <a:pPr algn="ctr"/>
                      <a:r>
                        <a:rPr lang="it-IT" sz="1200" dirty="0" smtClean="0"/>
                        <a:t>0%</a:t>
                      </a:r>
                      <a:endParaRPr lang="en-GB" sz="1200" dirty="0"/>
                    </a:p>
                  </a:txBody>
                  <a:tcPr anchor="ctr">
                    <a:solidFill>
                      <a:schemeClr val="accent1">
                        <a:lumMod val="60000"/>
                        <a:lumOff val="40000"/>
                      </a:schemeClr>
                    </a:solidFill>
                  </a:tcPr>
                </a:tc>
                <a:tc>
                  <a:txBody>
                    <a:bodyPr/>
                    <a:lstStyle/>
                    <a:p>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3405578603"/>
                  </a:ext>
                </a:extLst>
              </a:tr>
              <a:tr h="468000">
                <a:tc>
                  <a:txBody>
                    <a:bodyPr/>
                    <a:lstStyle/>
                    <a:p>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r>
                        <a:rPr lang="it-IT" sz="1200" dirty="0" smtClean="0"/>
                        <a:t>8. </a:t>
                      </a:r>
                      <a:r>
                        <a:rPr lang="it-IT" sz="1200" dirty="0" err="1" smtClean="0"/>
                        <a:t>Receive</a:t>
                      </a:r>
                      <a:r>
                        <a:rPr lang="it-IT" sz="1200" dirty="0" smtClean="0"/>
                        <a:t> </a:t>
                      </a:r>
                      <a:r>
                        <a:rPr lang="it-IT" sz="1200" dirty="0" err="1" smtClean="0"/>
                        <a:t>notification</a:t>
                      </a:r>
                      <a:r>
                        <a:rPr lang="it-IT" sz="1200" baseline="0" dirty="0" smtClean="0"/>
                        <a:t> of </a:t>
                      </a:r>
                      <a:r>
                        <a:rPr lang="it-IT" sz="1200" baseline="0" dirty="0" err="1" smtClean="0"/>
                        <a:t>removal</a:t>
                      </a:r>
                      <a:endParaRPr lang="en-GB" sz="1200" dirty="0"/>
                    </a:p>
                  </a:txBody>
                  <a:tcPr anchor="ctr">
                    <a:solidFill>
                      <a:schemeClr val="accent2">
                        <a:lumMod val="60000"/>
                        <a:lumOff val="40000"/>
                      </a:schemeClr>
                    </a:solidFill>
                  </a:tcPr>
                </a:tc>
                <a:tc>
                  <a:txBody>
                    <a:bodyPr/>
                    <a:lstStyle/>
                    <a:p>
                      <a:pPr algn="ctr"/>
                      <a:r>
                        <a:rPr lang="it-IT" sz="1200" dirty="0" smtClean="0"/>
                        <a:t>44%</a:t>
                      </a:r>
                      <a:endParaRPr lang="en-GB" sz="1200" dirty="0"/>
                    </a:p>
                  </a:txBody>
                  <a:tcPr anchor="ctr">
                    <a:solidFill>
                      <a:schemeClr val="accent2">
                        <a:lumMod val="60000"/>
                        <a:lumOff val="40000"/>
                      </a:schemeClr>
                    </a:solidFill>
                  </a:tcPr>
                </a:tc>
                <a:tc>
                  <a:txBody>
                    <a:bodyPr/>
                    <a:lstStyle/>
                    <a:p>
                      <a:pPr algn="ctr"/>
                      <a:r>
                        <a:rPr lang="it-IT" sz="1200" dirty="0" smtClean="0"/>
                        <a:t>19%</a:t>
                      </a:r>
                      <a:endParaRPr lang="en-GB" sz="1200" dirty="0"/>
                    </a:p>
                  </a:txBody>
                  <a:tcPr anchor="ctr">
                    <a:solidFill>
                      <a:schemeClr val="accent2">
                        <a:lumMod val="60000"/>
                        <a:lumOff val="40000"/>
                      </a:schemeClr>
                    </a:solidFill>
                  </a:tcPr>
                </a:tc>
                <a:tc>
                  <a:txBody>
                    <a:bodyPr/>
                    <a:lstStyle/>
                    <a:p>
                      <a:pPr algn="ctr"/>
                      <a:r>
                        <a:rPr lang="it-IT" sz="1200" dirty="0" smtClean="0"/>
                        <a:t>37%</a:t>
                      </a:r>
                      <a:endParaRPr lang="en-GB" sz="1200" dirty="0"/>
                    </a:p>
                  </a:txBody>
                  <a:tcPr anchor="ctr">
                    <a:solidFill>
                      <a:schemeClr val="accent2">
                        <a:lumMod val="60000"/>
                        <a:lumOff val="40000"/>
                      </a:schemeClr>
                    </a:solidFill>
                  </a:tcPr>
                </a:tc>
                <a:extLst>
                  <a:ext uri="{0D108BD9-81ED-4DB2-BD59-A6C34878D82A}">
                    <a16:rowId xmlns:a16="http://schemas.microsoft.com/office/drawing/2014/main" val="4025211769"/>
                  </a:ext>
                </a:extLst>
              </a:tr>
              <a:tr h="468000">
                <a:tc>
                  <a:txBody>
                    <a:bodyPr/>
                    <a:lstStyle/>
                    <a:p>
                      <a:r>
                        <a:rPr lang="it-IT" sz="1200" dirty="0" smtClean="0"/>
                        <a:t>9.</a:t>
                      </a:r>
                      <a:r>
                        <a:rPr lang="it-IT" sz="1200" baseline="0" dirty="0" smtClean="0"/>
                        <a:t> Access and </a:t>
                      </a:r>
                      <a:r>
                        <a:rPr lang="it-IT" sz="1200" baseline="0" dirty="0" err="1" smtClean="0"/>
                        <a:t>edit</a:t>
                      </a:r>
                      <a:r>
                        <a:rPr lang="it-IT" sz="1200" baseline="0" dirty="0" smtClean="0"/>
                        <a:t> </a:t>
                      </a:r>
                      <a:r>
                        <a:rPr lang="it-IT" sz="1200" baseline="0" dirty="0" err="1" smtClean="0"/>
                        <a:t>logframe</a:t>
                      </a:r>
                      <a:endParaRPr lang="en-GB" sz="1200" dirty="0"/>
                    </a:p>
                  </a:txBody>
                  <a:tcPr anchor="ctr">
                    <a:solidFill>
                      <a:schemeClr val="accent1">
                        <a:lumMod val="60000"/>
                        <a:lumOff val="40000"/>
                      </a:schemeClr>
                    </a:solidFill>
                  </a:tcPr>
                </a:tc>
                <a:tc>
                  <a:txBody>
                    <a:bodyPr/>
                    <a:lstStyle/>
                    <a:p>
                      <a:pPr algn="ctr"/>
                      <a:r>
                        <a:rPr lang="it-IT" sz="1200" dirty="0" smtClean="0"/>
                        <a:t>55%</a:t>
                      </a:r>
                      <a:endParaRPr lang="en-GB" sz="1200" dirty="0"/>
                    </a:p>
                  </a:txBody>
                  <a:tcPr anchor="ctr">
                    <a:solidFill>
                      <a:schemeClr val="accent1">
                        <a:lumMod val="60000"/>
                        <a:lumOff val="40000"/>
                      </a:schemeClr>
                    </a:solidFill>
                  </a:tcPr>
                </a:tc>
                <a:tc>
                  <a:txBody>
                    <a:bodyPr/>
                    <a:lstStyle/>
                    <a:p>
                      <a:pPr algn="ctr"/>
                      <a:r>
                        <a:rPr lang="it-IT" sz="1400" b="1" dirty="0" smtClean="0"/>
                        <a:t>45%</a:t>
                      </a:r>
                      <a:endParaRPr lang="en-GB" sz="1400" b="1" dirty="0"/>
                    </a:p>
                  </a:txBody>
                  <a:tcPr anchor="ctr">
                    <a:solidFill>
                      <a:schemeClr val="accent1">
                        <a:lumMod val="60000"/>
                        <a:lumOff val="40000"/>
                      </a:schemeClr>
                    </a:solidFill>
                  </a:tcPr>
                </a:tc>
                <a:tc>
                  <a:txBody>
                    <a:bodyPr/>
                    <a:lstStyle/>
                    <a:p>
                      <a:pPr algn="ctr"/>
                      <a:r>
                        <a:rPr lang="it-IT" sz="1200" dirty="0" smtClean="0"/>
                        <a:t>0%</a:t>
                      </a:r>
                      <a:endParaRPr lang="en-GB" sz="1200" dirty="0"/>
                    </a:p>
                  </a:txBody>
                  <a:tcPr anchor="ctr">
                    <a:solidFill>
                      <a:schemeClr val="accent1">
                        <a:lumMod val="60000"/>
                        <a:lumOff val="40000"/>
                      </a:schemeClr>
                    </a:solidFill>
                  </a:tcPr>
                </a:tc>
                <a:tc>
                  <a:txBody>
                    <a:bodyPr/>
                    <a:lstStyle/>
                    <a:p>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381645051"/>
                  </a:ext>
                </a:extLst>
              </a:tr>
              <a:tr h="468000">
                <a:tc>
                  <a:txBody>
                    <a:bodyPr/>
                    <a:lstStyle/>
                    <a:p>
                      <a:r>
                        <a:rPr lang="it-IT" sz="1200" dirty="0" smtClean="0"/>
                        <a:t>10. </a:t>
                      </a:r>
                      <a:r>
                        <a:rPr lang="it-IT" sz="1200" dirty="0" err="1" smtClean="0"/>
                        <a:t>Add</a:t>
                      </a:r>
                      <a:r>
                        <a:rPr lang="it-IT" sz="1200" dirty="0" smtClean="0"/>
                        <a:t> </a:t>
                      </a:r>
                      <a:r>
                        <a:rPr lang="it-IT" sz="1200" dirty="0" err="1" smtClean="0"/>
                        <a:t>values</a:t>
                      </a:r>
                      <a:r>
                        <a:rPr lang="it-IT" sz="1200" dirty="0" smtClean="0"/>
                        <a:t> to the </a:t>
                      </a:r>
                      <a:r>
                        <a:rPr lang="it-IT" sz="1200" dirty="0" err="1" smtClean="0"/>
                        <a:t>logframe</a:t>
                      </a:r>
                      <a:endParaRPr lang="en-GB" sz="1200" dirty="0"/>
                    </a:p>
                  </a:txBody>
                  <a:tcPr anchor="ctr">
                    <a:solidFill>
                      <a:schemeClr val="accent1">
                        <a:lumMod val="60000"/>
                        <a:lumOff val="40000"/>
                      </a:schemeClr>
                    </a:solidFill>
                  </a:tcPr>
                </a:tc>
                <a:tc>
                  <a:txBody>
                    <a:bodyPr/>
                    <a:lstStyle/>
                    <a:p>
                      <a:pPr algn="ctr"/>
                      <a:r>
                        <a:rPr lang="it-IT" sz="1200" dirty="0" smtClean="0"/>
                        <a:t>60%</a:t>
                      </a:r>
                      <a:endParaRPr lang="en-GB" sz="1200" dirty="0"/>
                    </a:p>
                  </a:txBody>
                  <a:tcPr anchor="ctr">
                    <a:solidFill>
                      <a:schemeClr val="accent1">
                        <a:lumMod val="60000"/>
                        <a:lumOff val="40000"/>
                      </a:schemeClr>
                    </a:solidFill>
                  </a:tcPr>
                </a:tc>
                <a:tc>
                  <a:txBody>
                    <a:bodyPr/>
                    <a:lstStyle/>
                    <a:p>
                      <a:pPr algn="ctr"/>
                      <a:r>
                        <a:rPr lang="it-IT" sz="1400" b="1" dirty="0" smtClean="0"/>
                        <a:t>40%</a:t>
                      </a:r>
                      <a:endParaRPr lang="en-GB" sz="1400" b="1" dirty="0"/>
                    </a:p>
                  </a:txBody>
                  <a:tcPr anchor="ctr">
                    <a:solidFill>
                      <a:schemeClr val="accent1">
                        <a:lumMod val="60000"/>
                        <a:lumOff val="40000"/>
                      </a:schemeClr>
                    </a:solidFill>
                  </a:tcPr>
                </a:tc>
                <a:tc>
                  <a:txBody>
                    <a:bodyPr/>
                    <a:lstStyle/>
                    <a:p>
                      <a:pPr algn="ctr"/>
                      <a:r>
                        <a:rPr lang="it-IT" sz="1200" dirty="0" smtClean="0"/>
                        <a:t>0%</a:t>
                      </a:r>
                      <a:endParaRPr lang="en-GB" sz="1200" dirty="0"/>
                    </a:p>
                  </a:txBody>
                  <a:tcPr anchor="ctr">
                    <a:solidFill>
                      <a:schemeClr val="accent1">
                        <a:lumMod val="60000"/>
                        <a:lumOff val="40000"/>
                      </a:schemeClr>
                    </a:solidFill>
                  </a:tcPr>
                </a:tc>
                <a:tc>
                  <a:txBody>
                    <a:bodyPr/>
                    <a:lstStyle/>
                    <a:p>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1992784030"/>
                  </a:ext>
                </a:extLst>
              </a:tr>
            </a:tbl>
          </a:graphicData>
        </a:graphic>
      </p:graphicFrame>
    </p:spTree>
    <p:extLst>
      <p:ext uri="{BB962C8B-B14F-4D97-AF65-F5344CB8AC3E}">
        <p14:creationId xmlns:p14="http://schemas.microsoft.com/office/powerpoint/2010/main" val="80701964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Leaflet colours">
    <a:dk1>
      <a:sysClr val="windowText" lastClr="000000"/>
    </a:dk1>
    <a:lt1>
      <a:sysClr val="window" lastClr="FFFFFF"/>
    </a:lt1>
    <a:dk2>
      <a:srgbClr val="0F3766"/>
    </a:dk2>
    <a:lt2>
      <a:srgbClr val="FFFFFF"/>
    </a:lt2>
    <a:accent1>
      <a:srgbClr val="38BCEA"/>
    </a:accent1>
    <a:accent2>
      <a:srgbClr val="F78A6C"/>
    </a:accent2>
    <a:accent3>
      <a:srgbClr val="4DC8B9"/>
    </a:accent3>
    <a:accent4>
      <a:srgbClr val="8064A2"/>
    </a:accent4>
    <a:accent5>
      <a:srgbClr val="92D050"/>
    </a:accent5>
    <a:accent6>
      <a:srgbClr val="F79646"/>
    </a:accent6>
    <a:hlink>
      <a:srgbClr val="0000FF"/>
    </a:hlink>
    <a:folHlink>
      <a:srgbClr val="FFFFCC"/>
    </a:folHlink>
  </a:clrScheme>
</a:themeOverride>
</file>

<file path=docProps/app.xml><?xml version="1.0" encoding="utf-8"?>
<Properties xmlns="http://schemas.openxmlformats.org/officeDocument/2006/extended-properties" xmlns:vt="http://schemas.openxmlformats.org/officeDocument/2006/docPropsVTypes">
  <TotalTime>34780</TotalTime>
  <Words>2860</Words>
  <Application>Microsoft Office PowerPoint</Application>
  <PresentationFormat>Widescreen</PresentationFormat>
  <Paragraphs>502</Paragraphs>
  <Slides>26</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26</vt:i4>
      </vt:variant>
    </vt:vector>
  </HeadingPairs>
  <TitlesOfParts>
    <vt:vector size="33" baseType="lpstr">
      <vt:lpstr>Arial</vt:lpstr>
      <vt:lpstr>Batang</vt:lpstr>
      <vt:lpstr>Calibri</vt:lpstr>
      <vt:lpstr>Calibri Light</vt:lpstr>
      <vt:lpstr>EC Square Sans Pro</vt:lpstr>
      <vt:lpstr>Wingdings</vt:lpstr>
      <vt:lpstr>Office Theme</vt:lpstr>
      <vt:lpstr>April 17th, 2018</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everis IT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Arnaud Berghmans</dc:creator>
  <cp:lastModifiedBy>LUCHESCHI Guja (DEVCO-EXT)</cp:lastModifiedBy>
  <cp:revision>548</cp:revision>
  <cp:lastPrinted>2018-04-17T09:39:17Z</cp:lastPrinted>
  <dcterms:created xsi:type="dcterms:W3CDTF">2016-12-15T15:43:02Z</dcterms:created>
  <dcterms:modified xsi:type="dcterms:W3CDTF">2018-04-17T14:02:26Z</dcterms:modified>
</cp:coreProperties>
</file>