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300" r:id="rId4"/>
    <p:sldId id="301" r:id="rId5"/>
    <p:sldId id="302" r:id="rId6"/>
    <p:sldId id="272" r:id="rId7"/>
    <p:sldId id="263" r:id="rId8"/>
    <p:sldId id="279" r:id="rId9"/>
    <p:sldId id="273" r:id="rId10"/>
    <p:sldId id="274" r:id="rId11"/>
    <p:sldId id="264" r:id="rId12"/>
    <p:sldId id="275" r:id="rId13"/>
    <p:sldId id="278" r:id="rId14"/>
    <p:sldId id="280" r:id="rId15"/>
    <p:sldId id="281" r:id="rId16"/>
    <p:sldId id="303" r:id="rId17"/>
    <p:sldId id="284" r:id="rId18"/>
    <p:sldId id="267" r:id="rId19"/>
    <p:sldId id="308" r:id="rId20"/>
    <p:sldId id="290" r:id="rId21"/>
    <p:sldId id="299" r:id="rId22"/>
    <p:sldId id="293" r:id="rId23"/>
  </p:sldIdLst>
  <p:sldSz cx="12192000" cy="6858000"/>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onora PONTI" initials="EP" lastIdx="1" clrIdx="0">
    <p:extLst>
      <p:ext uri="{19B8F6BF-5375-455C-9EA6-DF929625EA0E}">
        <p15:presenceInfo xmlns:p15="http://schemas.microsoft.com/office/powerpoint/2012/main" userId="S-1-5-21-185866794-2674911608-285463921-1390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F50"/>
    <a:srgbClr val="3D3C3C"/>
    <a:srgbClr val="3C7F9E"/>
    <a:srgbClr val="373736"/>
    <a:srgbClr val="000000"/>
    <a:srgbClr val="FFCC00"/>
    <a:srgbClr val="5A95AD"/>
    <a:srgbClr val="3A7F9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84925" autoAdjust="0"/>
  </p:normalViewPr>
  <p:slideViewPr>
    <p:cSldViewPr snapToGrid="0">
      <p:cViewPr varScale="1">
        <p:scale>
          <a:sx n="98" d="100"/>
          <a:sy n="98" d="100"/>
        </p:scale>
        <p:origin x="90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Mellin\Documents\ESA\FSAP\Global%20Network%20Against%20Food%20Crises\Brussels%20presentation%2020_9_17\Undernourishment_6countries_graphs_2.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Mellin\Documents\ESA\FSAP\Global%20Network%20Against%20Food%20Crises\Brussels%20presentation%2020_9_17\Undernourishment_6countries_graphs_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Sheet1!$E$1:$E$2</c:f>
              <c:strCache>
                <c:ptCount val="2"/>
                <c:pt idx="0">
                  <c:v>Number of undernourished (mln)</c:v>
                </c:pt>
                <c:pt idx="1">
                  <c:v>2004-2006</c:v>
                </c:pt>
              </c:strCache>
            </c:strRef>
          </c:tx>
          <c:spPr>
            <a:solidFill>
              <a:schemeClr val="accent5">
                <a:lumMod val="50000"/>
              </a:schemeClr>
            </a:solidFill>
            <a:ln>
              <a:noFill/>
            </a:ln>
            <a:effectLst/>
          </c:spPr>
          <c:invertIfNegative val="0"/>
          <c:cat>
            <c:strRef>
              <c:f>Sheet1!$D$3:$D$5</c:f>
              <c:strCache>
                <c:ptCount val="3"/>
                <c:pt idx="0">
                  <c:v>Burkina Faso</c:v>
                </c:pt>
                <c:pt idx="1">
                  <c:v>Nigeria</c:v>
                </c:pt>
                <c:pt idx="2">
                  <c:v>Senegal</c:v>
                </c:pt>
              </c:strCache>
            </c:strRef>
          </c:cat>
          <c:val>
            <c:numRef>
              <c:f>Sheet1!$E$3:$E$5</c:f>
              <c:numCache>
                <c:formatCode>General</c:formatCode>
                <c:ptCount val="3"/>
                <c:pt idx="0">
                  <c:v>3.3</c:v>
                </c:pt>
                <c:pt idx="1">
                  <c:v>9.1999999999999993</c:v>
                </c:pt>
                <c:pt idx="2">
                  <c:v>2.4</c:v>
                </c:pt>
              </c:numCache>
            </c:numRef>
          </c:val>
          <c:extLst>
            <c:ext xmlns:c16="http://schemas.microsoft.com/office/drawing/2014/chart" uri="{C3380CC4-5D6E-409C-BE32-E72D297353CC}">
              <c16:uniqueId val="{00000000-A8E7-41CE-83D8-4010606BAC9C}"/>
            </c:ext>
          </c:extLst>
        </c:ser>
        <c:ser>
          <c:idx val="1"/>
          <c:order val="1"/>
          <c:tx>
            <c:strRef>
              <c:f>Sheet1!$F$1:$F$2</c:f>
              <c:strCache>
                <c:ptCount val="2"/>
                <c:pt idx="0">
                  <c:v>Number of undernourished (mln)</c:v>
                </c:pt>
                <c:pt idx="1">
                  <c:v>2014-2016</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cat>
            <c:strRef>
              <c:f>Sheet1!$D$3:$D$5</c:f>
              <c:strCache>
                <c:ptCount val="3"/>
                <c:pt idx="0">
                  <c:v>Burkina Faso</c:v>
                </c:pt>
                <c:pt idx="1">
                  <c:v>Nigeria</c:v>
                </c:pt>
                <c:pt idx="2">
                  <c:v>Senegal</c:v>
                </c:pt>
              </c:strCache>
            </c:strRef>
          </c:cat>
          <c:val>
            <c:numRef>
              <c:f>Sheet1!$F$3:$F$5</c:f>
              <c:numCache>
                <c:formatCode>General</c:formatCode>
                <c:ptCount val="3"/>
                <c:pt idx="0">
                  <c:v>3.7</c:v>
                </c:pt>
                <c:pt idx="1">
                  <c:v>14.3</c:v>
                </c:pt>
                <c:pt idx="2">
                  <c:v>1.7</c:v>
                </c:pt>
              </c:numCache>
            </c:numRef>
          </c:val>
          <c:extLst>
            <c:ext xmlns:c16="http://schemas.microsoft.com/office/drawing/2014/chart" uri="{C3380CC4-5D6E-409C-BE32-E72D297353CC}">
              <c16:uniqueId val="{00000001-A8E7-41CE-83D8-4010606BAC9C}"/>
            </c:ext>
          </c:extLst>
        </c:ser>
        <c:dLbls>
          <c:showLegendKey val="0"/>
          <c:showVal val="0"/>
          <c:showCatName val="0"/>
          <c:showSerName val="0"/>
          <c:showPercent val="0"/>
          <c:showBubbleSize val="0"/>
        </c:dLbls>
        <c:gapWidth val="100"/>
        <c:overlap val="-24"/>
        <c:axId val="428039856"/>
        <c:axId val="337240304"/>
      </c:barChart>
      <c:catAx>
        <c:axId val="428039856"/>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337240304"/>
        <c:crosses val="autoZero"/>
        <c:auto val="1"/>
        <c:lblAlgn val="ctr"/>
        <c:lblOffset val="100"/>
        <c:noMultiLvlLbl val="0"/>
      </c:catAx>
      <c:valAx>
        <c:axId val="337240304"/>
        <c:scaling>
          <c:orientation val="minMax"/>
        </c:scaling>
        <c:delete val="0"/>
        <c:axPos val="l"/>
        <c:majorGridlines>
          <c:spPr>
            <a:ln w="9525"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GB"/>
                  <a:t>Number of undernourished (million)</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428039856"/>
        <c:crosses val="autoZero"/>
        <c:crossBetween val="between"/>
      </c:valAx>
      <c:spPr>
        <a:noFill/>
        <a:ln>
          <a:noFill/>
        </a:ln>
        <a:effectLst>
          <a:outerShdw blurRad="50800" dist="38100" dir="2700000" algn="tl" rotWithShape="0">
            <a:prstClr val="black">
              <a:alpha val="40000"/>
            </a:prstClr>
          </a:outerShd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gap"/>
    <c:showDLblsOverMax val="0"/>
  </c:chart>
  <c:spPr>
    <a:solidFill>
      <a:schemeClr val="bg1">
        <a:lumMod val="95000"/>
      </a:schemeClr>
    </a:solidFill>
    <a:ln w="9525" cap="flat" cmpd="sng" algn="ctr">
      <a:solidFill>
        <a:schemeClr val="tx2">
          <a:lumMod val="15000"/>
          <a:lumOff val="85000"/>
        </a:schemeClr>
      </a:solidFill>
      <a:round/>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c:f>
              <c:strCache>
                <c:ptCount val="1"/>
                <c:pt idx="0">
                  <c:v>2004-2006</c:v>
                </c:pt>
              </c:strCache>
            </c:strRef>
          </c:tx>
          <c:spPr>
            <a:solidFill>
              <a:schemeClr val="accent1">
                <a:lumMod val="50000"/>
              </a:schemeClr>
            </a:solidFill>
            <a:ln>
              <a:noFill/>
            </a:ln>
            <a:effectLst/>
          </c:spPr>
          <c:invertIfNegative val="0"/>
          <c:cat>
            <c:strRef>
              <c:f>Sheet1!$A$3:$A$5</c:f>
              <c:strCache>
                <c:ptCount val="3"/>
                <c:pt idx="0">
                  <c:v>Central African Republic</c:v>
                </c:pt>
                <c:pt idx="1">
                  <c:v>Kenya</c:v>
                </c:pt>
                <c:pt idx="2">
                  <c:v>Uganda</c:v>
                </c:pt>
              </c:strCache>
            </c:strRef>
          </c:cat>
          <c:val>
            <c:numRef>
              <c:f>Sheet1!$B$3:$B$5</c:f>
              <c:numCache>
                <c:formatCode>General</c:formatCode>
                <c:ptCount val="3"/>
                <c:pt idx="0">
                  <c:v>39.9</c:v>
                </c:pt>
                <c:pt idx="1">
                  <c:v>28.7</c:v>
                </c:pt>
                <c:pt idx="2">
                  <c:v>24.3</c:v>
                </c:pt>
              </c:numCache>
            </c:numRef>
          </c:val>
          <c:extLst>
            <c:ext xmlns:c16="http://schemas.microsoft.com/office/drawing/2014/chart" uri="{C3380CC4-5D6E-409C-BE32-E72D297353CC}">
              <c16:uniqueId val="{00000000-8260-48E2-8EF9-661AF03E6B3F}"/>
            </c:ext>
          </c:extLst>
        </c:ser>
        <c:ser>
          <c:idx val="1"/>
          <c:order val="1"/>
          <c:tx>
            <c:strRef>
              <c:f>Sheet1!$C$2</c:f>
              <c:strCache>
                <c:ptCount val="1"/>
                <c:pt idx="0">
                  <c:v>2014-2016</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cat>
            <c:strRef>
              <c:f>Sheet1!$A$3:$A$5</c:f>
              <c:strCache>
                <c:ptCount val="3"/>
                <c:pt idx="0">
                  <c:v>Central African Republic</c:v>
                </c:pt>
                <c:pt idx="1">
                  <c:v>Kenya</c:v>
                </c:pt>
                <c:pt idx="2">
                  <c:v>Uganda</c:v>
                </c:pt>
              </c:strCache>
            </c:strRef>
          </c:cat>
          <c:val>
            <c:numRef>
              <c:f>Sheet1!$C$3:$C$5</c:f>
              <c:numCache>
                <c:formatCode>General</c:formatCode>
                <c:ptCount val="3"/>
                <c:pt idx="0">
                  <c:v>58.6</c:v>
                </c:pt>
                <c:pt idx="1">
                  <c:v>19.100000000000001</c:v>
                </c:pt>
                <c:pt idx="2">
                  <c:v>39</c:v>
                </c:pt>
              </c:numCache>
            </c:numRef>
          </c:val>
          <c:extLst>
            <c:ext xmlns:c16="http://schemas.microsoft.com/office/drawing/2014/chart" uri="{C3380CC4-5D6E-409C-BE32-E72D297353CC}">
              <c16:uniqueId val="{00000001-8260-48E2-8EF9-661AF03E6B3F}"/>
            </c:ext>
          </c:extLst>
        </c:ser>
        <c:dLbls>
          <c:showLegendKey val="0"/>
          <c:showVal val="0"/>
          <c:showCatName val="0"/>
          <c:showSerName val="0"/>
          <c:showPercent val="0"/>
          <c:showBubbleSize val="0"/>
        </c:dLbls>
        <c:gapWidth val="100"/>
        <c:overlap val="-24"/>
        <c:axId val="335735136"/>
        <c:axId val="335735528"/>
      </c:barChart>
      <c:catAx>
        <c:axId val="335735136"/>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335735528"/>
        <c:crosses val="autoZero"/>
        <c:auto val="1"/>
        <c:lblAlgn val="ctr"/>
        <c:lblOffset val="100"/>
        <c:noMultiLvlLbl val="0"/>
      </c:catAx>
      <c:valAx>
        <c:axId val="335735528"/>
        <c:scaling>
          <c:orientation val="minMax"/>
        </c:scaling>
        <c:delete val="0"/>
        <c:axPos val="l"/>
        <c:majorGridlines>
          <c:spPr>
            <a:ln w="9525"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r>
                  <a:rPr lang="en-GB"/>
                  <a:t>Prevalence of undernourishment (%)</a:t>
                </a:r>
              </a:p>
            </c:rich>
          </c:tx>
          <c:overlay val="0"/>
          <c:spPr>
            <a:noFill/>
            <a:ln>
              <a:noFill/>
            </a:ln>
            <a:effectLst/>
          </c:spPr>
          <c:txPr>
            <a:bodyPr rot="-54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335735136"/>
        <c:crosses val="autoZero"/>
        <c:crossBetween val="between"/>
      </c:valAx>
      <c:spPr>
        <a:noFill/>
        <a:ln>
          <a:noFill/>
        </a:ln>
        <a:effectLst>
          <a:outerShdw blurRad="50800" dist="38100" dir="2700000" algn="tl" rotWithShape="0">
            <a:prstClr val="black">
              <a:alpha val="40000"/>
            </a:prstClr>
          </a:outerShd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gap"/>
    <c:showDLblsOverMax val="0"/>
  </c:chart>
  <c:spPr>
    <a:solidFill>
      <a:schemeClr val="bg1">
        <a:lumMod val="95000"/>
      </a:schemeClr>
    </a:solidFill>
    <a:ln w="9525"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4283" cy="498294"/>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848644" y="1"/>
            <a:ext cx="2944283" cy="498294"/>
          </a:xfrm>
          <a:prstGeom prst="rect">
            <a:avLst/>
          </a:prstGeom>
        </p:spPr>
        <p:txBody>
          <a:bodyPr vert="horz" lIns="96661" tIns="48331" rIns="96661" bIns="48331" rtlCol="0"/>
          <a:lstStyle>
            <a:lvl1pPr algn="r">
              <a:defRPr sz="1300"/>
            </a:lvl1pPr>
          </a:lstStyle>
          <a:p>
            <a:fld id="{DCFF03D9-EFF7-42ED-9740-11D0332AD2C0}" type="datetimeFigureOut">
              <a:rPr lang="en-US" smtClean="0"/>
              <a:t>4/19/2018</a:t>
            </a:fld>
            <a:endParaRPr lang="en-US"/>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79450" y="4779486"/>
            <a:ext cx="5435600" cy="3910489"/>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3107"/>
            <a:ext cx="2944283" cy="498293"/>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848644" y="9433107"/>
            <a:ext cx="2944283" cy="498293"/>
          </a:xfrm>
          <a:prstGeom prst="rect">
            <a:avLst/>
          </a:prstGeom>
        </p:spPr>
        <p:txBody>
          <a:bodyPr vert="horz" lIns="96661" tIns="48331" rIns="96661" bIns="48331" rtlCol="0" anchor="b"/>
          <a:lstStyle>
            <a:lvl1pPr algn="r">
              <a:defRPr sz="1300"/>
            </a:lvl1pPr>
          </a:lstStyle>
          <a:p>
            <a:fld id="{78B152FA-AB0A-4A78-8DD1-A819A0C5B5E0}" type="slidenum">
              <a:rPr lang="en-US" smtClean="0"/>
              <a:t>‹#›</a:t>
            </a:fld>
            <a:endParaRPr lang="en-US"/>
          </a:p>
        </p:txBody>
      </p:sp>
    </p:spTree>
    <p:extLst>
      <p:ext uri="{BB962C8B-B14F-4D97-AF65-F5344CB8AC3E}">
        <p14:creationId xmlns:p14="http://schemas.microsoft.com/office/powerpoint/2010/main" val="1663659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B152FA-AB0A-4A78-8DD1-A819A0C5B5E0}" type="slidenum">
              <a:rPr lang="en-US" smtClean="0"/>
              <a:t>1</a:t>
            </a:fld>
            <a:endParaRPr lang="en-US"/>
          </a:p>
        </p:txBody>
      </p:sp>
    </p:spTree>
    <p:extLst>
      <p:ext uri="{BB962C8B-B14F-4D97-AF65-F5344CB8AC3E}">
        <p14:creationId xmlns:p14="http://schemas.microsoft.com/office/powerpoint/2010/main" val="792147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B152FA-AB0A-4A78-8DD1-A819A0C5B5E0}" type="slidenum">
              <a:rPr lang="en-US" smtClean="0"/>
              <a:t>10</a:t>
            </a:fld>
            <a:endParaRPr lang="en-US"/>
          </a:p>
        </p:txBody>
      </p:sp>
    </p:spTree>
    <p:extLst>
      <p:ext uri="{BB962C8B-B14F-4D97-AF65-F5344CB8AC3E}">
        <p14:creationId xmlns:p14="http://schemas.microsoft.com/office/powerpoint/2010/main" val="2957575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List of countries to be inserted in the notes:</a:t>
            </a:r>
          </a:p>
          <a:p>
            <a:endParaRPr lang="en-GB" dirty="0"/>
          </a:p>
          <a:p>
            <a:r>
              <a:rPr lang="en-GB" dirty="0"/>
              <a:t>15 countries in Africa: Angola, Djibouti, Ethiopia, Kenya, Lesotho, Madagascar, Malawi, Mozambique, Namibia, Sierra Leone, South Africa, Swaziland, Tanzania, Zambia and Zimbabwe;</a:t>
            </a:r>
          </a:p>
          <a:p>
            <a:r>
              <a:rPr lang="en-GB" dirty="0"/>
              <a:t>3 countries in South Asia: Nepal, Pakistan, Sri Lanka;</a:t>
            </a:r>
          </a:p>
          <a:p>
            <a:r>
              <a:rPr lang="en-GB" dirty="0"/>
              <a:t>5 countries in Latin America and the Caribbean: El Salvador, Guatemala, Haiti, Honduras, Nicaragua.</a:t>
            </a:r>
          </a:p>
          <a:p>
            <a:endParaRPr lang="en-GB" dirty="0"/>
          </a:p>
        </p:txBody>
      </p:sp>
      <p:sp>
        <p:nvSpPr>
          <p:cNvPr id="4" name="Slide Number Placeholder 3"/>
          <p:cNvSpPr>
            <a:spLocks noGrp="1"/>
          </p:cNvSpPr>
          <p:nvPr>
            <p:ph type="sldNum" sz="quarter" idx="10"/>
          </p:nvPr>
        </p:nvSpPr>
        <p:spPr/>
        <p:txBody>
          <a:bodyPr/>
          <a:lstStyle/>
          <a:p>
            <a:fld id="{78B152FA-AB0A-4A78-8DD1-A819A0C5B5E0}" type="slidenum">
              <a:rPr lang="en-US" smtClean="0"/>
              <a:t>11</a:t>
            </a:fld>
            <a:endParaRPr lang="en-US"/>
          </a:p>
        </p:txBody>
      </p:sp>
    </p:spTree>
    <p:extLst>
      <p:ext uri="{BB962C8B-B14F-4D97-AF65-F5344CB8AC3E}">
        <p14:creationId xmlns:p14="http://schemas.microsoft.com/office/powerpoint/2010/main" val="2987510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B152FA-AB0A-4A78-8DD1-A819A0C5B5E0}" type="slidenum">
              <a:rPr lang="en-US" smtClean="0"/>
              <a:t>12</a:t>
            </a:fld>
            <a:endParaRPr lang="en-US"/>
          </a:p>
        </p:txBody>
      </p:sp>
    </p:spTree>
    <p:extLst>
      <p:ext uri="{BB962C8B-B14F-4D97-AF65-F5344CB8AC3E}">
        <p14:creationId xmlns:p14="http://schemas.microsoft.com/office/powerpoint/2010/main" val="3426042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Conflict and climatic events have fostered large displacement (internal &amp; ext.);</a:t>
            </a:r>
          </a:p>
          <a:p>
            <a:pPr lvl="1">
              <a:buFont typeface="Wingdings" panose="05000000000000000000" pitchFamily="2" charset="2"/>
              <a:buChar char="Ø"/>
            </a:pPr>
            <a:r>
              <a:rPr lang="en-US" dirty="0" smtClean="0"/>
              <a:t>Conflict and natural disasters have often occurred simultaneously which led to significant displacement associated with both – e.g. Ethiopia, Nigeria, Somalia, and Sudan.</a:t>
            </a:r>
          </a:p>
          <a:p>
            <a:pPr lvl="1">
              <a:buFont typeface="Wingdings" panose="05000000000000000000" pitchFamily="2" charset="2"/>
              <a:buChar char="Ø"/>
            </a:pPr>
            <a:endParaRPr lang="en-US" dirty="0" smtClean="0"/>
          </a:p>
          <a:p>
            <a:r>
              <a:rPr lang="en-US" dirty="0" smtClean="0"/>
              <a:t>High staple food prices have curtailed food access and reinforced food insecurity.</a:t>
            </a:r>
          </a:p>
          <a:p>
            <a:pPr lvl="1">
              <a:buFont typeface="Wingdings" panose="05000000000000000000" pitchFamily="2" charset="2"/>
              <a:buChar char="Ø"/>
            </a:pPr>
            <a:r>
              <a:rPr lang="en-US" dirty="0" smtClean="0"/>
              <a:t>Weather-induced crop production shortfalls triggered sharp cereal price increases – e.g. Kenya, Ethiopia, Somalia, Sudan and Uganda.</a:t>
            </a:r>
          </a:p>
          <a:p>
            <a:pPr lvl="1">
              <a:buFont typeface="Wingdings" panose="05000000000000000000" pitchFamily="2" charset="2"/>
              <a:buChar char="Ø"/>
            </a:pPr>
            <a:r>
              <a:rPr lang="en-US" dirty="0" smtClean="0"/>
              <a:t>Floods in Bangladesh and drought conditions in Sri Lanka reduced rice production, pushing prices to record levels.</a:t>
            </a:r>
          </a:p>
          <a:p>
            <a:pPr lvl="1">
              <a:buFont typeface="Wingdings" panose="05000000000000000000" pitchFamily="2" charset="2"/>
              <a:buChar char="Ø"/>
            </a:pPr>
            <a:r>
              <a:rPr lang="en-US" dirty="0" smtClean="0"/>
              <a:t>Conflict and insecurity, which disrupts market functionality, also induced price spikes in Nigeria, South Sudan, Yemen and Burundi.</a:t>
            </a:r>
          </a:p>
          <a:p>
            <a:endParaRPr lang="en-US" dirty="0"/>
          </a:p>
        </p:txBody>
      </p:sp>
      <p:sp>
        <p:nvSpPr>
          <p:cNvPr id="4" name="Slide Number Placeholder 3"/>
          <p:cNvSpPr>
            <a:spLocks noGrp="1"/>
          </p:cNvSpPr>
          <p:nvPr>
            <p:ph type="sldNum" sz="quarter" idx="10"/>
          </p:nvPr>
        </p:nvSpPr>
        <p:spPr/>
        <p:txBody>
          <a:bodyPr/>
          <a:lstStyle/>
          <a:p>
            <a:fld id="{FAD86078-ED60-45C7-915B-4C379A814495}" type="slidenum">
              <a:rPr lang="en-US" smtClean="0"/>
              <a:t>13</a:t>
            </a:fld>
            <a:endParaRPr lang="en-US"/>
          </a:p>
        </p:txBody>
      </p:sp>
    </p:spTree>
    <p:extLst>
      <p:ext uri="{BB962C8B-B14F-4D97-AF65-F5344CB8AC3E}">
        <p14:creationId xmlns:p14="http://schemas.microsoft.com/office/powerpoint/2010/main" val="1321097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In these four countries, a total of </a:t>
            </a:r>
            <a:r>
              <a:rPr lang="en-US" sz="1300" b="1" dirty="0">
                <a:solidFill>
                  <a:prstClr val="black"/>
                </a:solidFill>
              </a:rPr>
              <a:t>31.6 million </a:t>
            </a:r>
            <a:r>
              <a:rPr lang="en-US" sz="1300" dirty="0">
                <a:solidFill>
                  <a:prstClr val="black"/>
                </a:solidFill>
              </a:rPr>
              <a:t>people were classified in IPC/CH Phase 3 (Crisis) and above in 2017 – an increase of 18 percent compared to 2016 (almost five million people);</a:t>
            </a:r>
          </a:p>
          <a:p>
            <a:pPr marL="241653" indent="-241653" defTabSz="966612">
              <a:lnSpc>
                <a:spcPct val="90000"/>
              </a:lnSpc>
              <a:spcBef>
                <a:spcPts val="1057"/>
              </a:spcBef>
              <a:buFont typeface="Arial" panose="020B0604020202020204" pitchFamily="34" charset="0"/>
              <a:buChar char="•"/>
              <a:defRPr/>
            </a:pPr>
            <a:r>
              <a:rPr lang="en-US" sz="1300" b="1" dirty="0">
                <a:solidFill>
                  <a:prstClr val="black"/>
                </a:solidFill>
              </a:rPr>
              <a:t>South Sudan </a:t>
            </a:r>
            <a:r>
              <a:rPr lang="en-US" sz="1300" dirty="0">
                <a:solidFill>
                  <a:prstClr val="black"/>
                </a:solidFill>
              </a:rPr>
              <a:t>and </a:t>
            </a:r>
            <a:r>
              <a:rPr lang="en-US" sz="1300" b="1" dirty="0">
                <a:solidFill>
                  <a:prstClr val="black"/>
                </a:solidFill>
              </a:rPr>
              <a:t>Yemen</a:t>
            </a:r>
            <a:r>
              <a:rPr lang="en-US" sz="1300" dirty="0">
                <a:solidFill>
                  <a:prstClr val="black"/>
                </a:solidFill>
              </a:rPr>
              <a:t> have registered the greatest increases in magnitude of food insecurity – at 23 percent and 20 percent, respectively;</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In these 4 countries, over </a:t>
            </a:r>
            <a:r>
              <a:rPr lang="en-US" sz="1300" b="1" dirty="0">
                <a:solidFill>
                  <a:prstClr val="black"/>
                </a:solidFill>
              </a:rPr>
              <a:t>10 million people </a:t>
            </a:r>
            <a:r>
              <a:rPr lang="en-US" sz="1300" dirty="0">
                <a:solidFill>
                  <a:prstClr val="black"/>
                </a:solidFill>
              </a:rPr>
              <a:t>are currently displaced from their homes with an overall increase of vulnerability to food insecurity.</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The requirement of humanitarian funding in these four countries has more than doubled, from approximately 2.9 billion USD in 2013 to more than </a:t>
            </a:r>
            <a:r>
              <a:rPr lang="en-US" sz="1300" b="1" dirty="0">
                <a:solidFill>
                  <a:prstClr val="black"/>
                </a:solidFill>
              </a:rPr>
              <a:t>6.5 billion USD in 2017</a:t>
            </a:r>
          </a:p>
          <a:p>
            <a:endParaRPr lang="en-US" dirty="0"/>
          </a:p>
        </p:txBody>
      </p:sp>
      <p:sp>
        <p:nvSpPr>
          <p:cNvPr id="4" name="Slide Number Placeholder 3"/>
          <p:cNvSpPr>
            <a:spLocks noGrp="1"/>
          </p:cNvSpPr>
          <p:nvPr>
            <p:ph type="sldNum" sz="quarter" idx="10"/>
          </p:nvPr>
        </p:nvSpPr>
        <p:spPr/>
        <p:txBody>
          <a:bodyPr/>
          <a:lstStyle/>
          <a:p>
            <a:fld id="{78B152FA-AB0A-4A78-8DD1-A819A0C5B5E0}" type="slidenum">
              <a:rPr lang="en-US" smtClean="0"/>
              <a:t>14</a:t>
            </a:fld>
            <a:endParaRPr lang="en-US"/>
          </a:p>
        </p:txBody>
      </p:sp>
    </p:spTree>
    <p:extLst>
      <p:ext uri="{BB962C8B-B14F-4D97-AF65-F5344CB8AC3E}">
        <p14:creationId xmlns:p14="http://schemas.microsoft.com/office/powerpoint/2010/main" val="511353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The continuation and intensification of conflict led to a declaration of famine (</a:t>
            </a:r>
            <a:r>
              <a:rPr lang="en-US" sz="1300" dirty="0" err="1">
                <a:solidFill>
                  <a:prstClr val="black"/>
                </a:solidFill>
              </a:rPr>
              <a:t>localised</a:t>
            </a:r>
            <a:r>
              <a:rPr lang="en-US" sz="1300" dirty="0">
                <a:solidFill>
                  <a:prstClr val="black"/>
                </a:solidFill>
              </a:rPr>
              <a:t> areas in central Unity) in February 2017.</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IPC analyses in South Sudan found that humanitarian assistance averted a Famine (IPC Phase 5) in </a:t>
            </a:r>
            <a:r>
              <a:rPr lang="en-US" sz="1300" dirty="0" err="1">
                <a:solidFill>
                  <a:prstClr val="black"/>
                </a:solidFill>
              </a:rPr>
              <a:t>Mayendit</a:t>
            </a:r>
            <a:r>
              <a:rPr lang="en-US" sz="1300" dirty="0">
                <a:solidFill>
                  <a:prstClr val="black"/>
                </a:solidFill>
              </a:rPr>
              <a:t> in February 2017.</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The number of people estimated to be in Catastrophe (IPC Phase 5) declined from 100,000 in February to 40,000 in September.</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The population facing Crisis or worse outcomes in September 2017 increased by 30 percent compared to the same the previous year.</a:t>
            </a:r>
          </a:p>
          <a:p>
            <a:pPr marL="241653" indent="-241653" defTabSz="966612">
              <a:lnSpc>
                <a:spcPct val="90000"/>
              </a:lnSpc>
              <a:spcBef>
                <a:spcPts val="1057"/>
              </a:spcBef>
              <a:buFont typeface="Arial" panose="020B0604020202020204" pitchFamily="34" charset="0"/>
              <a:buChar char="•"/>
              <a:defRPr/>
            </a:pPr>
            <a:r>
              <a:rPr lang="en-US" sz="1300" dirty="0">
                <a:solidFill>
                  <a:prstClr val="black"/>
                </a:solidFill>
              </a:rPr>
              <a:t>Figure: </a:t>
            </a:r>
            <a:r>
              <a:rPr lang="en-US" sz="1300" dirty="0">
                <a:solidFill>
                  <a:srgbClr val="FF0000"/>
                </a:solidFill>
              </a:rPr>
              <a:t>June-July 2017: 6.1 million in IPC Phase 3 or worse (45,000 people in Phase 5).</a:t>
            </a:r>
          </a:p>
          <a:p>
            <a:pPr marL="241653" indent="-241653" defTabSz="966612">
              <a:lnSpc>
                <a:spcPct val="90000"/>
              </a:lnSpc>
              <a:spcBef>
                <a:spcPts val="1057"/>
              </a:spcBef>
              <a:buFont typeface="Arial" panose="020B0604020202020204" pitchFamily="34" charset="0"/>
              <a:buChar char="•"/>
              <a:defRPr/>
            </a:pPr>
            <a:r>
              <a:rPr lang="en-US" sz="1300" dirty="0">
                <a:solidFill>
                  <a:srgbClr val="FF0000"/>
                </a:solidFill>
              </a:rPr>
              <a:t>Between May and July 2018, 7.1 million people will likely be in IPC Phase 3 (Crisis) or worse, including 155,000 people in IPC Phase 5 (Catastrophe)</a:t>
            </a:r>
          </a:p>
          <a:p>
            <a:endParaRPr lang="en-US" sz="1300" dirty="0"/>
          </a:p>
        </p:txBody>
      </p:sp>
      <p:sp>
        <p:nvSpPr>
          <p:cNvPr id="4" name="Slide Number Placeholder 3"/>
          <p:cNvSpPr>
            <a:spLocks noGrp="1"/>
          </p:cNvSpPr>
          <p:nvPr>
            <p:ph type="sldNum" sz="quarter" idx="10"/>
          </p:nvPr>
        </p:nvSpPr>
        <p:spPr/>
        <p:txBody>
          <a:bodyPr/>
          <a:lstStyle/>
          <a:p>
            <a:fld id="{FAD86078-ED60-45C7-915B-4C379A814495}" type="slidenum">
              <a:rPr lang="en-US" smtClean="0"/>
              <a:t>15</a:t>
            </a:fld>
            <a:endParaRPr lang="en-US"/>
          </a:p>
        </p:txBody>
      </p:sp>
    </p:spTree>
    <p:extLst>
      <p:ext uri="{BB962C8B-B14F-4D97-AF65-F5344CB8AC3E}">
        <p14:creationId xmlns:p14="http://schemas.microsoft.com/office/powerpoint/2010/main" val="3217641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200" dirty="0">
                <a:solidFill>
                  <a:prstClr val="black"/>
                </a:solidFill>
              </a:rPr>
              <a:t>Access issues due to conflict dynamics are at the heart of the problem including the poor frequency and coverage of data collection that is vital for targeting humanitarian assistance.</a:t>
            </a:r>
          </a:p>
          <a:p>
            <a:pPr defTabSz="966612">
              <a:defRPr/>
            </a:pPr>
            <a:r>
              <a:rPr lang="en-US" sz="1200" dirty="0">
                <a:solidFill>
                  <a:prstClr val="black"/>
                </a:solidFill>
              </a:rPr>
              <a:t>Persisting conflict and livelihood disruptions are continuing to erode households’ purchasing power to access food.</a:t>
            </a:r>
          </a:p>
          <a:p>
            <a:pPr defTabSz="966612">
              <a:defRPr/>
            </a:pPr>
            <a:r>
              <a:rPr lang="en-US" sz="1200" dirty="0">
                <a:solidFill>
                  <a:prstClr val="black"/>
                </a:solidFill>
              </a:rPr>
              <a:t>Only 61 percent of humanitarian requirements for 2017 were met.</a:t>
            </a:r>
          </a:p>
          <a:p>
            <a:pPr defTabSz="966612">
              <a:defRPr/>
            </a:pPr>
            <a:r>
              <a:rPr lang="en-US" sz="1200" dirty="0">
                <a:solidFill>
                  <a:prstClr val="black"/>
                </a:solidFill>
              </a:rPr>
              <a:t>As of March 2017, an estimated 17 million people were facing Crisis (IPC Phase 3) levels of food security or worse, including 7 million people in Emergency (IPC Phase 4</a:t>
            </a:r>
            <a:r>
              <a:rPr lang="en-US" sz="1200" dirty="0" smtClean="0">
                <a:solidFill>
                  <a:prstClr val="black"/>
                </a:solidFill>
              </a:rPr>
              <a:t>).</a:t>
            </a:r>
          </a:p>
          <a:p>
            <a:pPr defTabSz="966612">
              <a:defRPr/>
            </a:pPr>
            <a:endParaRPr lang="en-US" sz="1200" dirty="0" smtClean="0">
              <a:solidFill>
                <a:prstClr val="black"/>
              </a:solidFill>
            </a:endParaRPr>
          </a:p>
          <a:p>
            <a:pPr lvl="0"/>
            <a:r>
              <a:rPr lang="en-US" sz="1200" kern="1200" dirty="0" smtClean="0">
                <a:solidFill>
                  <a:schemeClr val="tx1"/>
                </a:solidFill>
                <a:effectLst/>
                <a:latin typeface="+mn-lt"/>
                <a:ea typeface="+mn-ea"/>
                <a:cs typeface="+mn-cs"/>
              </a:rPr>
              <a:t>The closure of critical seaports and airports enforced throughout most of November 2017 by the Saudi-led coalition disrupted the humanitarian and commercial supply pipelines and prevented critical supplies, including medicines, from reaching the country.</a:t>
            </a:r>
          </a:p>
          <a:p>
            <a:pPr lvl="0"/>
            <a:r>
              <a:rPr lang="en-US" sz="1200" kern="1200" dirty="0" smtClean="0">
                <a:solidFill>
                  <a:schemeClr val="tx1"/>
                </a:solidFill>
                <a:effectLst/>
                <a:latin typeface="+mn-lt"/>
                <a:ea typeface="+mn-ea"/>
                <a:cs typeface="+mn-cs"/>
              </a:rPr>
              <a:t>To-date, Yemeni major ports (Al </a:t>
            </a:r>
            <a:r>
              <a:rPr lang="en-US" sz="1200" kern="1200" dirty="0" err="1" smtClean="0">
                <a:solidFill>
                  <a:schemeClr val="tx1"/>
                </a:solidFill>
                <a:effectLst/>
                <a:latin typeface="+mn-lt"/>
                <a:ea typeface="+mn-ea"/>
                <a:cs typeface="+mn-cs"/>
              </a:rPr>
              <a:t>Hudaydah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Salif</a:t>
            </a:r>
            <a:r>
              <a:rPr lang="en-US" sz="1200" kern="1200" dirty="0" smtClean="0">
                <a:solidFill>
                  <a:schemeClr val="tx1"/>
                </a:solidFill>
                <a:effectLst/>
                <a:latin typeface="+mn-lt"/>
                <a:ea typeface="+mn-ea"/>
                <a:cs typeface="+mn-cs"/>
              </a:rPr>
              <a:t>, Aden) remain officially open and imports continue to flow in – though at lower levels compared to the situation prior to the blockade. Clearly, after the imports are received by the country, it is still a challenge to deliver to those in need as the infrastructure is crumbling.</a:t>
            </a:r>
          </a:p>
          <a:p>
            <a:pPr lvl="0"/>
            <a:r>
              <a:rPr lang="en-US" sz="1200" kern="1200" dirty="0" smtClean="0">
                <a:solidFill>
                  <a:schemeClr val="tx1"/>
                </a:solidFill>
                <a:effectLst/>
                <a:latin typeface="+mn-lt"/>
                <a:ea typeface="+mn-ea"/>
                <a:cs typeface="+mn-cs"/>
              </a:rPr>
              <a:t>As Yemen is heavily reliant (i.e. at 90%) on imported staple food commodities, the depreciation of Yemeni </a:t>
            </a:r>
            <a:r>
              <a:rPr lang="en-US" sz="1200" kern="1200" dirty="0" err="1" smtClean="0">
                <a:solidFill>
                  <a:schemeClr val="tx1"/>
                </a:solidFill>
                <a:effectLst/>
                <a:latin typeface="+mn-lt"/>
                <a:ea typeface="+mn-ea"/>
                <a:cs typeface="+mn-cs"/>
              </a:rPr>
              <a:t>Rial</a:t>
            </a:r>
            <a:r>
              <a:rPr lang="en-US" sz="1200" kern="1200" dirty="0" smtClean="0">
                <a:solidFill>
                  <a:schemeClr val="tx1"/>
                </a:solidFill>
                <a:effectLst/>
                <a:latin typeface="+mn-lt"/>
                <a:ea typeface="+mn-ea"/>
                <a:cs typeface="+mn-cs"/>
              </a:rPr>
              <a:t> (across the 13-targeted governorates, the average rate recorded in February 2018 was 478 YR/USD which represents an increase of 122% compared to the pre-crises period (February 2015) of the Yemeni </a:t>
            </a:r>
            <a:r>
              <a:rPr lang="en-US" sz="1200" kern="1200" dirty="0" err="1" smtClean="0">
                <a:solidFill>
                  <a:schemeClr val="tx1"/>
                </a:solidFill>
                <a:effectLst/>
                <a:latin typeface="+mn-lt"/>
                <a:ea typeface="+mn-ea"/>
                <a:cs typeface="+mn-cs"/>
              </a:rPr>
              <a:t>Rial</a:t>
            </a:r>
            <a:r>
              <a:rPr lang="en-US" sz="1200" kern="1200" dirty="0" smtClean="0">
                <a:solidFill>
                  <a:schemeClr val="tx1"/>
                </a:solidFill>
                <a:effectLst/>
                <a:latin typeface="+mn-lt"/>
                <a:ea typeface="+mn-ea"/>
                <a:cs typeface="+mn-cs"/>
              </a:rPr>
              <a:t> value against the U.S dollar) has significant impact on the </a:t>
            </a:r>
            <a:r>
              <a:rPr lang="en-US" sz="1200" b="1" kern="1200" dirty="0" smtClean="0">
                <a:solidFill>
                  <a:schemeClr val="tx1"/>
                </a:solidFill>
                <a:effectLst/>
                <a:latin typeface="+mn-lt"/>
                <a:ea typeface="+mn-ea"/>
                <a:cs typeface="+mn-cs"/>
              </a:rPr>
              <a:t>escalation of the prices in the local markets</a:t>
            </a:r>
            <a:r>
              <a:rPr lang="en-US" sz="1200" kern="1200" dirty="0" smtClean="0">
                <a:solidFill>
                  <a:schemeClr val="tx1"/>
                </a:solidFill>
                <a:effectLst/>
                <a:latin typeface="+mn-lt"/>
                <a:ea typeface="+mn-ea"/>
                <a:cs typeface="+mn-cs"/>
              </a:rPr>
              <a:t>. As a result, some basic food and essential commodities are too expensive for many Yemenis who are struggling with depleted purchasing power due to loss of income and employment opportunities.</a:t>
            </a:r>
          </a:p>
          <a:p>
            <a:pPr lvl="0"/>
            <a:r>
              <a:rPr lang="en-US" sz="1200" kern="1200" dirty="0" smtClean="0">
                <a:solidFill>
                  <a:schemeClr val="tx1"/>
                </a:solidFill>
                <a:effectLst/>
                <a:latin typeface="+mn-lt"/>
                <a:ea typeface="+mn-ea"/>
                <a:cs typeface="+mn-cs"/>
              </a:rPr>
              <a:t>The combination of decreased commercial imports below requirement levels, and lack of access to trade and humanitarian assistance could likely lead to Famine (IPC Phase 5) food security outcomes. extracted from </a:t>
            </a:r>
            <a:r>
              <a:rPr lang="en-US" sz="1200" i="1" kern="1200" dirty="0" smtClean="0">
                <a:solidFill>
                  <a:schemeClr val="tx1"/>
                </a:solidFill>
                <a:effectLst/>
                <a:latin typeface="+mn-lt"/>
                <a:ea typeface="+mn-ea"/>
                <a:cs typeface="+mn-cs"/>
              </a:rPr>
              <a:t>FEWSNET</a:t>
            </a:r>
            <a:r>
              <a:rPr lang="en-US" sz="1200" kern="1200" dirty="0" smtClean="0">
                <a:solidFill>
                  <a:schemeClr val="tx1"/>
                </a:solidFill>
                <a:effectLst/>
                <a:latin typeface="+mn-lt"/>
                <a:ea typeface="+mn-ea"/>
                <a:cs typeface="+mn-cs"/>
              </a:rPr>
              <a:t> (update – March 2018).</a:t>
            </a:r>
          </a:p>
          <a:p>
            <a:pPr defTabSz="966612">
              <a:defRPr/>
            </a:pPr>
            <a:endParaRPr lang="en-US" sz="1200" dirty="0">
              <a:solidFill>
                <a:prstClr val="black"/>
              </a:solidFill>
            </a:endParaRPr>
          </a:p>
          <a:p>
            <a:pPr defTabSz="966612">
              <a:defRPr/>
            </a:pPr>
            <a:endParaRPr lang="en-US" sz="1200" dirty="0">
              <a:solidFill>
                <a:prstClr val="black"/>
              </a:solidFill>
            </a:endParaRPr>
          </a:p>
        </p:txBody>
      </p:sp>
      <p:sp>
        <p:nvSpPr>
          <p:cNvPr id="4" name="Slide Number Placeholder 3"/>
          <p:cNvSpPr>
            <a:spLocks noGrp="1"/>
          </p:cNvSpPr>
          <p:nvPr>
            <p:ph type="sldNum" sz="quarter" idx="10"/>
          </p:nvPr>
        </p:nvSpPr>
        <p:spPr/>
        <p:txBody>
          <a:bodyPr/>
          <a:lstStyle/>
          <a:p>
            <a:fld id="{FAD86078-ED60-45C7-915B-4C379A814495}" type="slidenum">
              <a:rPr lang="en-US" smtClean="0"/>
              <a:t>16</a:t>
            </a:fld>
            <a:endParaRPr lang="en-US"/>
          </a:p>
        </p:txBody>
      </p:sp>
    </p:spTree>
    <p:extLst>
      <p:ext uri="{BB962C8B-B14F-4D97-AF65-F5344CB8AC3E}">
        <p14:creationId xmlns:p14="http://schemas.microsoft.com/office/powerpoint/2010/main" val="200472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Ø"/>
            </a:pPr>
            <a:r>
              <a:rPr lang="en-US" dirty="0"/>
              <a:t>Protracted conflict in the </a:t>
            </a:r>
            <a:r>
              <a:rPr lang="en-US" b="1" dirty="0"/>
              <a:t>Middle-East</a:t>
            </a:r>
            <a:r>
              <a:rPr lang="en-US" dirty="0"/>
              <a:t> (</a:t>
            </a:r>
            <a:r>
              <a:rPr lang="en-US" i="1" dirty="0"/>
              <a:t>Yemen, Syria, Iraq, Palestine</a:t>
            </a:r>
            <a:r>
              <a:rPr lang="en-US" dirty="0"/>
              <a:t>);</a:t>
            </a:r>
          </a:p>
          <a:p>
            <a:pPr>
              <a:buFont typeface="Wingdings" panose="05000000000000000000" pitchFamily="2" charset="2"/>
              <a:buChar char="Ø"/>
            </a:pPr>
            <a:r>
              <a:rPr lang="en-US" dirty="0"/>
              <a:t>Displacement and insecurity in </a:t>
            </a:r>
            <a:r>
              <a:rPr lang="en-US" b="1" dirty="0"/>
              <a:t>southern and central Asia </a:t>
            </a:r>
            <a:r>
              <a:rPr lang="en-US" dirty="0"/>
              <a:t>(</a:t>
            </a:r>
            <a:r>
              <a:rPr lang="en-US" i="1" dirty="0"/>
              <a:t>Afghanistan, Myanmar, Bangladesh</a:t>
            </a:r>
            <a:r>
              <a:rPr lang="en-US" dirty="0"/>
              <a:t>);</a:t>
            </a:r>
          </a:p>
          <a:p>
            <a:pPr>
              <a:buFont typeface="Wingdings" panose="05000000000000000000" pitchFamily="2" charset="2"/>
              <a:buChar char="Ø"/>
            </a:pPr>
            <a:r>
              <a:rPr lang="en-US" dirty="0"/>
              <a:t>Unresolved conflict and insecurity in </a:t>
            </a:r>
            <a:r>
              <a:rPr lang="en-US" b="1" dirty="0"/>
              <a:t>central and eastern Africa </a:t>
            </a:r>
            <a:r>
              <a:rPr lang="en-US" dirty="0"/>
              <a:t>(</a:t>
            </a:r>
            <a:r>
              <a:rPr lang="en-US" i="1" dirty="0"/>
              <a:t>South Sudan, DRC, CAR, Burundi, Sudan</a:t>
            </a:r>
            <a:r>
              <a:rPr lang="en-US" dirty="0"/>
              <a:t>);</a:t>
            </a:r>
          </a:p>
          <a:p>
            <a:pPr>
              <a:buFont typeface="Wingdings" panose="05000000000000000000" pitchFamily="2" charset="2"/>
              <a:buChar char="Ø"/>
            </a:pPr>
            <a:r>
              <a:rPr lang="en-US" dirty="0"/>
              <a:t>Conflict, insecurity and drought in </a:t>
            </a:r>
            <a:r>
              <a:rPr lang="en-US" b="1" dirty="0"/>
              <a:t>West Africa and Sahel </a:t>
            </a:r>
            <a:r>
              <a:rPr lang="en-US" dirty="0"/>
              <a:t>(</a:t>
            </a:r>
            <a:r>
              <a:rPr lang="en-US" i="1" dirty="0"/>
              <a:t>north-eastern Nigeria, Chad, Niger, Senegal, Mali, Mauritania, Burkina Faso</a:t>
            </a:r>
            <a:r>
              <a:rPr lang="en-US" dirty="0"/>
              <a:t>);</a:t>
            </a:r>
          </a:p>
          <a:p>
            <a:pPr>
              <a:buFont typeface="Wingdings" panose="05000000000000000000" pitchFamily="2" charset="2"/>
              <a:buChar char="Ø"/>
            </a:pPr>
            <a:r>
              <a:rPr lang="en-US" dirty="0"/>
              <a:t>Erratic weather in </a:t>
            </a:r>
            <a:r>
              <a:rPr lang="en-US" b="1" dirty="0"/>
              <a:t>southern Africa </a:t>
            </a:r>
            <a:r>
              <a:rPr lang="en-US" dirty="0"/>
              <a:t>(</a:t>
            </a:r>
            <a:r>
              <a:rPr lang="en-US" i="1" dirty="0"/>
              <a:t>Zimbabwe, Mozambique, Madagascar</a:t>
            </a:r>
            <a:r>
              <a:rPr lang="en-US" dirty="0"/>
              <a:t>);</a:t>
            </a:r>
          </a:p>
          <a:p>
            <a:pPr>
              <a:buFont typeface="Wingdings" panose="05000000000000000000" pitchFamily="2" charset="2"/>
              <a:buChar char="Ø"/>
            </a:pPr>
            <a:r>
              <a:rPr lang="en-US" dirty="0"/>
              <a:t>Drought in </a:t>
            </a:r>
            <a:r>
              <a:rPr lang="en-US" b="1" dirty="0"/>
              <a:t>East Africa </a:t>
            </a:r>
            <a:r>
              <a:rPr lang="en-US" dirty="0"/>
              <a:t>(</a:t>
            </a:r>
            <a:r>
              <a:rPr lang="en-US" i="1" dirty="0"/>
              <a:t>Somalia, Ethiopia, Kenya, Uganda</a:t>
            </a:r>
            <a:r>
              <a:rPr lang="en-US" dirty="0"/>
              <a:t>);</a:t>
            </a:r>
          </a:p>
          <a:p>
            <a:pPr>
              <a:buFont typeface="Wingdings" panose="05000000000000000000" pitchFamily="2" charset="2"/>
              <a:buChar char="Ø"/>
            </a:pPr>
            <a:r>
              <a:rPr lang="en-US" dirty="0"/>
              <a:t>Hurricanes and abnormal dryness in </a:t>
            </a:r>
            <a:r>
              <a:rPr lang="en-US" b="1" dirty="0"/>
              <a:t>Latin America and the Caribbean </a:t>
            </a:r>
            <a:r>
              <a:rPr lang="en-US" dirty="0"/>
              <a:t>(</a:t>
            </a:r>
            <a:r>
              <a:rPr lang="en-US" i="1" dirty="0"/>
              <a:t>Guatemala, Haiti</a:t>
            </a:r>
            <a:r>
              <a:rPr lang="en-US" dirty="0"/>
              <a:t>);</a:t>
            </a:r>
          </a:p>
          <a:p>
            <a:pPr>
              <a:buFont typeface="Wingdings" panose="05000000000000000000" pitchFamily="2" charset="2"/>
              <a:buChar char="Ø"/>
            </a:pPr>
            <a:r>
              <a:rPr lang="en-US" dirty="0"/>
              <a:t>Additional countries to be monitored: DPRK, </a:t>
            </a:r>
            <a:r>
              <a:rPr lang="en-US" i="1" dirty="0"/>
              <a:t>Congo, Cameroon, Libya and Venezuela.</a:t>
            </a:r>
          </a:p>
          <a:p>
            <a:endParaRPr lang="en-US" dirty="0"/>
          </a:p>
        </p:txBody>
      </p:sp>
      <p:sp>
        <p:nvSpPr>
          <p:cNvPr id="4" name="Slide Number Placeholder 3"/>
          <p:cNvSpPr>
            <a:spLocks noGrp="1"/>
          </p:cNvSpPr>
          <p:nvPr>
            <p:ph type="sldNum" sz="quarter" idx="10"/>
          </p:nvPr>
        </p:nvSpPr>
        <p:spPr/>
        <p:txBody>
          <a:bodyPr/>
          <a:lstStyle/>
          <a:p>
            <a:fld id="{78B152FA-AB0A-4A78-8DD1-A819A0C5B5E0}" type="slidenum">
              <a:rPr lang="en-US" smtClean="0"/>
              <a:t>17</a:t>
            </a:fld>
            <a:endParaRPr lang="en-US"/>
          </a:p>
        </p:txBody>
      </p:sp>
    </p:spTree>
    <p:extLst>
      <p:ext uri="{BB962C8B-B14F-4D97-AF65-F5344CB8AC3E}">
        <p14:creationId xmlns:p14="http://schemas.microsoft.com/office/powerpoint/2010/main" val="3815209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EAC42C-8DD0-40A4-A042-BA80F6BF0D1D}"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019578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the idea of a Network against food crises was first launched at the initiative of the European Union Commissioner for Development, the Director-General of FAO and the Executive Director of WFP on the occasion of the World Humanitarian Summit in May 2016. 	</a:t>
            </a:r>
            <a:endParaRPr lang="en-US" dirty="0"/>
          </a:p>
        </p:txBody>
      </p:sp>
      <p:sp>
        <p:nvSpPr>
          <p:cNvPr id="4" name="Slide Number Placeholder 3"/>
          <p:cNvSpPr>
            <a:spLocks noGrp="1"/>
          </p:cNvSpPr>
          <p:nvPr>
            <p:ph type="sldNum" sz="quarter" idx="10"/>
          </p:nvPr>
        </p:nvSpPr>
        <p:spPr/>
        <p:txBody>
          <a:bodyPr/>
          <a:lstStyle/>
          <a:p>
            <a:fld id="{693718C8-C501-44D2-AF3E-433121675B72}" type="slidenum">
              <a:rPr lang="en-US" smtClean="0"/>
              <a:t>19</a:t>
            </a:fld>
            <a:endParaRPr lang="en-US"/>
          </a:p>
        </p:txBody>
      </p:sp>
    </p:spTree>
    <p:extLst>
      <p:ext uri="{BB962C8B-B14F-4D97-AF65-F5344CB8AC3E}">
        <p14:creationId xmlns:p14="http://schemas.microsoft.com/office/powerpoint/2010/main" val="1035445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recent </a:t>
            </a:r>
            <a:r>
              <a:rPr lang="en-US" sz="1200" b="1" i="0" u="none" strike="noStrike" kern="1200" baseline="0" dirty="0" err="1">
                <a:solidFill>
                  <a:schemeClr val="tx1"/>
                </a:solidFill>
                <a:latin typeface="+mn-lt"/>
                <a:ea typeface="+mn-ea"/>
                <a:cs typeface="+mn-cs"/>
              </a:rPr>
              <a:t>PoU</a:t>
            </a:r>
            <a:r>
              <a:rPr lang="en-US" sz="1200" b="1" i="0" u="none" strike="noStrike" kern="1200" baseline="0" dirty="0">
                <a:solidFill>
                  <a:schemeClr val="tx1"/>
                </a:solidFill>
                <a:latin typeface="+mn-lt"/>
                <a:ea typeface="+mn-ea"/>
                <a:cs typeface="+mn-cs"/>
              </a:rPr>
              <a:t> estimates** </a:t>
            </a:r>
            <a:r>
              <a:rPr lang="en-US" sz="1200" b="0" i="0" u="none" strike="noStrike" kern="1200" baseline="0" dirty="0">
                <a:solidFill>
                  <a:schemeClr val="tx1"/>
                </a:solidFill>
                <a:latin typeface="+mn-lt"/>
                <a:ea typeface="+mn-ea"/>
                <a:cs typeface="+mn-cs"/>
              </a:rPr>
              <a:t>show that, despite significant population growth, the share of undernourished people in the world decreased from 14.7 percent in 2000 to 10.8 percent in 2013.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a:r>
            <a:r>
              <a:rPr lang="en-US" sz="1200" b="1" kern="1200" dirty="0">
                <a:solidFill>
                  <a:schemeClr val="tx1"/>
                </a:solidFill>
                <a:effectLst/>
                <a:latin typeface="+mn-lt"/>
                <a:ea typeface="+mn-ea"/>
                <a:cs typeface="+mn-cs"/>
              </a:rPr>
              <a:t>the prevalence of undernourishment (</a:t>
            </a:r>
            <a:r>
              <a:rPr lang="en-US" sz="1200" b="1" kern="1200" dirty="0" err="1">
                <a:solidFill>
                  <a:schemeClr val="tx1"/>
                </a:solidFill>
                <a:effectLst/>
                <a:latin typeface="+mn-lt"/>
                <a:ea typeface="+mn-ea"/>
                <a:cs typeface="+mn-cs"/>
              </a:rPr>
              <a:t>PoU</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an estimate of the </a:t>
            </a:r>
            <a:r>
              <a:rPr lang="en-US" sz="1200" b="1" i="0" kern="1200" dirty="0">
                <a:solidFill>
                  <a:schemeClr val="tx1"/>
                </a:solidFill>
                <a:effectLst/>
                <a:latin typeface="+mn-lt"/>
                <a:ea typeface="+mn-ea"/>
                <a:cs typeface="+mn-cs"/>
              </a:rPr>
              <a:t>proportion of the population that has been in a condition of undernourishment over the reference period </a:t>
            </a:r>
            <a:r>
              <a:rPr lang="en-US" sz="1200" i="1" kern="1200" dirty="0">
                <a:solidFill>
                  <a:schemeClr val="tx1"/>
                </a:solidFill>
                <a:effectLst/>
                <a:latin typeface="+mn-lt"/>
                <a:ea typeface="+mn-ea"/>
                <a:cs typeface="+mn-cs"/>
              </a:rPr>
              <a:t>(usually one year)</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Undernourishment is defined as the condition in which an individual’s habitual food consumption is insufficient to provide the amount of dietary energy required to maintain a normal, active, healthy life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this rate of reduction has slowed significantly recently, coming to a virtual halt between 2013 and 2015.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Most worryingly, estimates for 2016 indicate that the global prevalence of undernourishment in 2016 may have actually risen to 11 percent</a:t>
            </a:r>
            <a:r>
              <a:rPr lang="en-US" sz="1200" b="0" i="0" u="none" strike="noStrike" kern="1200" baseline="0" dirty="0">
                <a:solidFill>
                  <a:schemeClr val="tx1"/>
                </a:solidFill>
                <a:latin typeface="+mn-lt"/>
                <a:ea typeface="+mn-ea"/>
                <a:cs typeface="+mn-cs"/>
              </a:rPr>
              <a:t>, implying a return to the level reached in 2012 and suggesting a possible reversal of the downward trend sustained over recent decades.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absolute number of people in the world affected by chronic food deprivation began to rise in 2014 and is now estimated to have increased further, to </a:t>
            </a:r>
            <a:r>
              <a:rPr lang="en-US" sz="1200" b="1" i="0" u="none" strike="noStrike" kern="1200" baseline="0" dirty="0">
                <a:solidFill>
                  <a:schemeClr val="tx1"/>
                </a:solidFill>
                <a:latin typeface="+mn-lt"/>
                <a:ea typeface="+mn-ea"/>
                <a:cs typeface="+mn-cs"/>
              </a:rPr>
              <a:t>815 million in 2016</a:t>
            </a:r>
            <a:r>
              <a:rPr lang="en-US" sz="1200" b="0" i="0" u="none" strike="noStrike" kern="1200" baseline="0" dirty="0">
                <a:solidFill>
                  <a:schemeClr val="tx1"/>
                </a:solidFill>
                <a:latin typeface="+mn-lt"/>
                <a:ea typeface="+mn-ea"/>
                <a:cs typeface="+mn-cs"/>
              </a:rPr>
              <a:t>.</a:t>
            </a:r>
          </a:p>
          <a:p>
            <a:r>
              <a:rPr lang="en-GB" sz="1200" b="1" i="0" u="none" strike="noStrike" kern="1200" baseline="0" dirty="0">
                <a:solidFill>
                  <a:schemeClr val="tx1"/>
                </a:solidFill>
                <a:latin typeface="+mn-lt"/>
                <a:ea typeface="+mn-ea"/>
                <a:cs typeface="+mn-cs"/>
              </a:rPr>
              <a:t>The deterioration was most severe in Sub-Saharan Africa and South East Asia.</a:t>
            </a:r>
          </a:p>
          <a:p>
            <a:endParaRPr lang="en-GB" sz="1200" b="1"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Sub-Saharan Africa remains the region with the highest </a:t>
            </a:r>
            <a:r>
              <a:rPr lang="en-GB" sz="1200" b="1" i="0" u="none" strike="noStrike" kern="1200" baseline="0" dirty="0" err="1">
                <a:solidFill>
                  <a:schemeClr val="tx1"/>
                </a:solidFill>
                <a:latin typeface="+mn-lt"/>
                <a:ea typeface="+mn-ea"/>
                <a:cs typeface="+mn-cs"/>
              </a:rPr>
              <a:t>PoU</a:t>
            </a:r>
            <a:r>
              <a:rPr lang="en-GB" sz="1200" b="1" i="0" u="none" strike="noStrike" kern="1200" baseline="0" dirty="0">
                <a:solidFill>
                  <a:schemeClr val="tx1"/>
                </a:solidFill>
                <a:latin typeface="+mn-lt"/>
                <a:ea typeface="+mn-ea"/>
                <a:cs typeface="+mn-cs"/>
              </a:rPr>
              <a:t> , affecting an alarming 22.7 % of the population in 2016. The situation is urgent in Eastern Africa , where 1/3 of the population is estimated to be undernourished – the sub-region’s </a:t>
            </a:r>
            <a:r>
              <a:rPr lang="en-GB" sz="1200" b="1" i="0" u="none" strike="noStrike" kern="1200" baseline="0" dirty="0" err="1">
                <a:solidFill>
                  <a:schemeClr val="tx1"/>
                </a:solidFill>
                <a:latin typeface="+mn-lt"/>
                <a:ea typeface="+mn-ea"/>
                <a:cs typeface="+mn-cs"/>
              </a:rPr>
              <a:t>PoU</a:t>
            </a:r>
            <a:r>
              <a:rPr lang="en-GB" sz="1200" b="1" i="0" u="none" strike="noStrike" kern="1200" baseline="0" dirty="0">
                <a:solidFill>
                  <a:schemeClr val="tx1"/>
                </a:solidFill>
                <a:latin typeface="+mn-lt"/>
                <a:ea typeface="+mn-ea"/>
                <a:cs typeface="+mn-cs"/>
              </a:rPr>
              <a:t> increased from 31 in 2015 to almost 34 % in 2016.</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recent increase in the prevalence of undernourishment can be attributed to a variety of factors. New information from food commodity balances for many countries points to recent reductions in food availability and increases in food prices in regions affected by </a:t>
            </a:r>
            <a:r>
              <a:rPr lang="es-ES" sz="1200" b="1" i="0" u="none" strike="noStrike" kern="1200" baseline="0" dirty="0">
                <a:solidFill>
                  <a:schemeClr val="tx1"/>
                </a:solidFill>
                <a:latin typeface="+mn-lt"/>
                <a:ea typeface="+mn-ea"/>
                <a:cs typeface="+mn-cs"/>
              </a:rPr>
              <a:t>El Niño / La Niña-</a:t>
            </a:r>
            <a:r>
              <a:rPr lang="es-ES" sz="1200" b="1" i="0" u="none" strike="noStrike" kern="1200" baseline="0" dirty="0" err="1">
                <a:solidFill>
                  <a:schemeClr val="tx1"/>
                </a:solidFill>
                <a:latin typeface="+mn-lt"/>
                <a:ea typeface="+mn-ea"/>
                <a:cs typeface="+mn-cs"/>
              </a:rPr>
              <a:t>related</a:t>
            </a:r>
            <a:r>
              <a:rPr lang="es-ES" sz="1200" b="1" i="0" u="none" strike="noStrike" kern="1200" baseline="0" dirty="0">
                <a:solidFill>
                  <a:schemeClr val="tx1"/>
                </a:solidFill>
                <a:latin typeface="+mn-lt"/>
                <a:ea typeface="+mn-ea"/>
                <a:cs typeface="+mn-cs"/>
              </a:rPr>
              <a:t> </a:t>
            </a:r>
            <a:r>
              <a:rPr lang="es-ES" sz="1200" b="1" i="0" u="none" strike="noStrike" kern="1200" baseline="0" dirty="0" err="1">
                <a:solidFill>
                  <a:schemeClr val="tx1"/>
                </a:solidFill>
                <a:latin typeface="+mn-lt"/>
                <a:ea typeface="+mn-ea"/>
                <a:cs typeface="+mn-cs"/>
              </a:rPr>
              <a:t>phenomena</a:t>
            </a:r>
            <a:r>
              <a:rPr lang="es-ES" sz="1200" b="1" i="0" u="none" strike="noStrike" kern="1200" baseline="0" dirty="0">
                <a:solidFill>
                  <a:schemeClr val="tx1"/>
                </a:solidFill>
                <a:latin typeface="+mn-lt"/>
                <a:ea typeface="+mn-ea"/>
                <a:cs typeface="+mn-cs"/>
              </a:rPr>
              <a:t> </a:t>
            </a:r>
            <a:r>
              <a:rPr lang="es-ES" sz="1200" b="0" i="0" u="none" strike="noStrike" kern="1200" baseline="0" dirty="0">
                <a:solidFill>
                  <a:schemeClr val="tx1"/>
                </a:solidFill>
                <a:latin typeface="+mn-lt"/>
                <a:ea typeface="+mn-ea"/>
                <a:cs typeface="+mn-cs"/>
              </a:rPr>
              <a:t>– </a:t>
            </a:r>
            <a:r>
              <a:rPr lang="es-ES" sz="1200" b="0" i="0" u="none" strike="noStrike" kern="1200" baseline="0" dirty="0" err="1">
                <a:solidFill>
                  <a:schemeClr val="tx1"/>
                </a:solidFill>
                <a:latin typeface="+mn-lt"/>
                <a:ea typeface="+mn-ea"/>
                <a:cs typeface="+mn-cs"/>
              </a:rPr>
              <a:t>most</a:t>
            </a:r>
            <a:r>
              <a:rPr lang="es-ES"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notably in </a:t>
            </a:r>
            <a:r>
              <a:rPr lang="en-US" sz="1200" b="1" i="0" u="none" strike="noStrike" kern="1200" baseline="0" dirty="0">
                <a:solidFill>
                  <a:schemeClr val="tx1"/>
                </a:solidFill>
                <a:latin typeface="+mn-lt"/>
                <a:ea typeface="+mn-ea"/>
                <a:cs typeface="+mn-cs"/>
              </a:rPr>
              <a:t>Eastern and Southern Africa</a:t>
            </a:r>
            <a:r>
              <a:rPr lang="en-US" sz="1200" b="0" i="0" u="none" strike="noStrike" kern="1200" baseline="0" dirty="0">
                <a:solidFill>
                  <a:schemeClr val="tx1"/>
                </a:solidFill>
                <a:latin typeface="+mn-lt"/>
                <a:ea typeface="+mn-ea"/>
                <a:cs typeface="+mn-cs"/>
              </a:rPr>
              <a:t> and in South-Eastern Asia.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the </a:t>
            </a:r>
            <a:r>
              <a:rPr lang="en-US" sz="1200" b="1" i="0" u="none" strike="noStrike" kern="1200" baseline="0" dirty="0">
                <a:solidFill>
                  <a:schemeClr val="tx1"/>
                </a:solidFill>
                <a:latin typeface="+mn-lt"/>
                <a:ea typeface="+mn-ea"/>
                <a:cs typeface="+mn-cs"/>
              </a:rPr>
              <a:t>number of conflicts </a:t>
            </a:r>
            <a:r>
              <a:rPr lang="en-US" sz="1200" b="0" i="0" u="none" strike="noStrike" kern="1200" baseline="0" dirty="0">
                <a:solidFill>
                  <a:schemeClr val="tx1"/>
                </a:solidFill>
                <a:latin typeface="+mn-lt"/>
                <a:ea typeface="+mn-ea"/>
                <a:cs typeface="+mn-cs"/>
              </a:rPr>
              <a:t>has increased in the past decade, in particular in countries already facing high food insecurity and with much of the related violence affecting rural areas and having a negative impact on food production and availability. This surge in conflicts has affected African and Near East nations the most and led to food-crisis situations, especially where compounded by droughts or other weather-related events and fragile response capacities.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Worsening food security conditions have also been observed in more peaceful settings, particularly where </a:t>
            </a:r>
            <a:r>
              <a:rPr lang="en-US" sz="1200" b="1" i="0" u="none" strike="noStrike" kern="1200" baseline="0" dirty="0">
                <a:solidFill>
                  <a:schemeClr val="tx1"/>
                </a:solidFill>
                <a:latin typeface="+mn-lt"/>
                <a:ea typeface="+mn-ea"/>
                <a:cs typeface="+mn-cs"/>
              </a:rPr>
              <a:t>economic slowdowns</a:t>
            </a:r>
            <a:r>
              <a:rPr lang="en-US" sz="1200" b="0" i="0" u="none" strike="noStrike" kern="1200" baseline="0" dirty="0">
                <a:solidFill>
                  <a:schemeClr val="tx1"/>
                </a:solidFill>
                <a:latin typeface="+mn-lt"/>
                <a:ea typeface="+mn-ea"/>
                <a:cs typeface="+mn-cs"/>
              </a:rPr>
              <a:t> have drained foreign exchange and fiscal revenues. This has affected both food availability by reducing import capacity, and food access owing to more limited fiscal space to protect poor households against rising domestic food prices, as seen for example in parts of Latin </a:t>
            </a:r>
            <a:r>
              <a:rPr lang="en-GB" sz="1200" b="0" i="0" u="none" strike="noStrike" kern="1200" baseline="0" dirty="0">
                <a:solidFill>
                  <a:schemeClr val="tx1"/>
                </a:solidFill>
                <a:latin typeface="+mn-lt"/>
                <a:ea typeface="+mn-ea"/>
                <a:cs typeface="+mn-cs"/>
              </a:rPr>
              <a:t>America and Western Asia.</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Caribbean </a:t>
            </a:r>
            <a:r>
              <a:rPr lang="en-US" sz="1200" b="0" i="0" u="none" strike="noStrike" kern="1200" baseline="0" dirty="0">
                <a:solidFill>
                  <a:schemeClr val="tx1"/>
                </a:solidFill>
                <a:latin typeface="+mn-lt"/>
                <a:ea typeface="+mn-ea"/>
                <a:cs typeface="+mn-cs"/>
              </a:rPr>
              <a:t>(17.7 percent) and Asia (11.7 percent overall, with peaks of 14.4 percent in Southern Asia) also continue to show a high </a:t>
            </a:r>
            <a:r>
              <a:rPr lang="en-US" sz="1200" b="0" i="0" u="none" strike="noStrike" kern="1200" baseline="0" dirty="0" err="1">
                <a:solidFill>
                  <a:schemeClr val="tx1"/>
                </a:solidFill>
                <a:latin typeface="+mn-lt"/>
                <a:ea typeface="+mn-ea"/>
                <a:cs typeface="+mn-cs"/>
              </a:rPr>
              <a:t>PoU</a:t>
            </a:r>
            <a:r>
              <a:rPr lang="en-US" sz="1200" b="0" i="0" u="none" strike="noStrike" kern="1200" baseline="0" dirty="0">
                <a:solidFill>
                  <a:schemeClr val="tx1"/>
                </a:solidFill>
                <a:latin typeface="+mn-lt"/>
                <a:ea typeface="+mn-ea"/>
                <a:cs typeface="+mn-cs"/>
              </a:rPr>
              <a:t>. In contrast, levels remain low in Latin America, although there are signs that the situation may be deteriorating, especially in South America, where the </a:t>
            </a:r>
            <a:r>
              <a:rPr lang="en-US" sz="1200" b="0" i="0" u="none" strike="noStrike" kern="1200" baseline="0" dirty="0" err="1">
                <a:solidFill>
                  <a:schemeClr val="tx1"/>
                </a:solidFill>
                <a:latin typeface="+mn-lt"/>
                <a:ea typeface="+mn-ea"/>
                <a:cs typeface="+mn-cs"/>
              </a:rPr>
              <a:t>PoU</a:t>
            </a:r>
            <a:r>
              <a:rPr lang="en-US" sz="1200" b="0" i="0" u="none" strike="noStrike" kern="1200" baseline="0" dirty="0">
                <a:solidFill>
                  <a:schemeClr val="tx1"/>
                </a:solidFill>
                <a:latin typeface="+mn-lt"/>
                <a:ea typeface="+mn-ea"/>
                <a:cs typeface="+mn-cs"/>
              </a:rPr>
              <a:t> climbed from 5 percent in 2015 to 5.6 percent in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C344BDD-BDBD-4F54-BEE3-B2734EAF8C77}" type="slidenum">
              <a:rPr lang="en-GB" smtClean="0"/>
              <a:t>2</a:t>
            </a:fld>
            <a:endParaRPr lang="en-GB" dirty="0"/>
          </a:p>
        </p:txBody>
      </p:sp>
    </p:spTree>
    <p:extLst>
      <p:ext uri="{BB962C8B-B14F-4D97-AF65-F5344CB8AC3E}">
        <p14:creationId xmlns:p14="http://schemas.microsoft.com/office/powerpoint/2010/main" val="1457656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EAC42C-8DD0-40A4-A042-BA80F6BF0D1D}"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034709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7BEAC42C-8DD0-40A4-A042-BA80F6BF0D1D}"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07209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Conflict is a key factor explaining the apparent reversal in the long-term declining trend in global hunger, thereby posing a major challenge </a:t>
            </a:r>
            <a:r>
              <a:rPr lang="en-GB" sz="1200" b="0" i="0" u="none" strike="noStrike" kern="1200" baseline="0" dirty="0">
                <a:solidFill>
                  <a:schemeClr val="tx1"/>
                </a:solidFill>
                <a:latin typeface="+mn-lt"/>
                <a:ea typeface="+mn-ea"/>
                <a:cs typeface="+mn-cs"/>
              </a:rPr>
              <a:t>to ending hunger and malnutrition.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Simple correlations show higher levels of chronic food insecurity in countries affected by conflict. In 2016, the unweighted average of the prevalence of undernourishment in countries affected by conflict was almost </a:t>
            </a:r>
            <a:r>
              <a:rPr lang="en-US" sz="1200" b="1" i="0" u="none" strike="noStrike" kern="1200" baseline="0" dirty="0">
                <a:solidFill>
                  <a:schemeClr val="tx1"/>
                </a:solidFill>
                <a:latin typeface="+mn-lt"/>
                <a:ea typeface="+mn-ea"/>
                <a:cs typeface="+mn-cs"/>
              </a:rPr>
              <a:t>eight percentage points higher </a:t>
            </a:r>
            <a:r>
              <a:rPr lang="en-US" sz="1200" b="0" i="0" u="none" strike="noStrike" kern="1200" baseline="0" dirty="0">
                <a:solidFill>
                  <a:schemeClr val="tx1"/>
                </a:solidFill>
                <a:latin typeface="+mn-lt"/>
                <a:ea typeface="+mn-ea"/>
                <a:cs typeface="+mn-cs"/>
              </a:rPr>
              <a:t>than countries not affected by </a:t>
            </a:r>
            <a:r>
              <a:rPr lang="en-GB" sz="1200" b="0" i="0" u="none" strike="noStrike" kern="1200" baseline="0" dirty="0">
                <a:solidFill>
                  <a:schemeClr val="tx1"/>
                </a:solidFill>
                <a:latin typeface="+mn-lt"/>
                <a:ea typeface="+mn-ea"/>
                <a:cs typeface="+mn-cs"/>
              </a:rPr>
              <a:t>conflict. (The difference is four </a:t>
            </a:r>
            <a:r>
              <a:rPr lang="en-US" sz="1200" b="0" i="0" u="none" strike="noStrike" kern="1200" baseline="0" dirty="0">
                <a:solidFill>
                  <a:schemeClr val="tx1"/>
                </a:solidFill>
                <a:latin typeface="+mn-lt"/>
                <a:ea typeface="+mn-ea"/>
                <a:cs typeface="+mn-cs"/>
              </a:rPr>
              <a:t>percentage points when weighting for </a:t>
            </a:r>
            <a:r>
              <a:rPr lang="en-GB" sz="1200" b="0" i="0" u="none" strike="noStrike" kern="1200" baseline="0" dirty="0">
                <a:solidFill>
                  <a:schemeClr val="tx1"/>
                </a:solidFill>
                <a:latin typeface="+mn-lt"/>
                <a:ea typeface="+mn-ea"/>
                <a:cs typeface="+mn-cs"/>
              </a:rPr>
              <a:t>population size.)</a:t>
            </a:r>
          </a:p>
          <a:p>
            <a:endParaRPr lang="en-GB"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such, the majority of hungry people live in </a:t>
            </a:r>
            <a:r>
              <a:rPr lang="en-US" sz="1200" b="1" i="0" u="none" strike="noStrike" kern="1200" baseline="0" dirty="0">
                <a:solidFill>
                  <a:schemeClr val="tx1"/>
                </a:solidFill>
                <a:latin typeface="+mn-lt"/>
                <a:ea typeface="+mn-ea"/>
                <a:cs typeface="+mn-cs"/>
              </a:rPr>
              <a:t>countries affected by conflict: 489 million </a:t>
            </a:r>
            <a:r>
              <a:rPr lang="en-US" sz="1200" b="0" i="0" u="none" strike="noStrike" kern="1200" baseline="0" dirty="0">
                <a:solidFill>
                  <a:schemeClr val="tx1"/>
                </a:solidFill>
                <a:latin typeface="+mn-lt"/>
                <a:ea typeface="+mn-ea"/>
                <a:cs typeface="+mn-cs"/>
              </a:rPr>
              <a:t>out of a total of 815 million chronically undernourished in 2016.</a:t>
            </a:r>
            <a:endParaRPr lang="en-GB" dirty="0"/>
          </a:p>
          <a:p>
            <a:endParaRPr lang="en-US" dirty="0"/>
          </a:p>
        </p:txBody>
      </p:sp>
      <p:sp>
        <p:nvSpPr>
          <p:cNvPr id="4" name="Slide Number Placeholder 3"/>
          <p:cNvSpPr>
            <a:spLocks noGrp="1"/>
          </p:cNvSpPr>
          <p:nvPr>
            <p:ph type="sldNum" sz="quarter" idx="10"/>
          </p:nvPr>
        </p:nvSpPr>
        <p:spPr/>
        <p:txBody>
          <a:bodyPr/>
          <a:lstStyle/>
          <a:p>
            <a:fld id="{CC344BDD-BDBD-4F54-BEE3-B2734EAF8C77}" type="slidenum">
              <a:rPr lang="en-GB" smtClean="0"/>
              <a:t>3</a:t>
            </a:fld>
            <a:endParaRPr lang="en-GB" dirty="0"/>
          </a:p>
        </p:txBody>
      </p:sp>
    </p:spTree>
    <p:extLst>
      <p:ext uri="{BB962C8B-B14F-4D97-AF65-F5344CB8AC3E}">
        <p14:creationId xmlns:p14="http://schemas.microsoft.com/office/powerpoint/2010/main" val="3552937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Comparing conflict and non conflict countries in both prevalence and absolute numbers show higher values for conflict affected countries: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See CAR, Uganda Vs Kenya, (for prevalence)</a:t>
            </a:r>
          </a:p>
          <a:p>
            <a:r>
              <a:rPr lang="en-US" sz="1200" b="1" i="0" u="none" strike="noStrike" kern="1200" baseline="0" dirty="0">
                <a:solidFill>
                  <a:schemeClr val="tx1"/>
                </a:solidFill>
                <a:latin typeface="+mn-lt"/>
                <a:ea typeface="+mn-ea"/>
                <a:cs typeface="+mn-cs"/>
              </a:rPr>
              <a:t>See Nigeria Vs Senegal (for absolute numbers)</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People living in countries </a:t>
            </a:r>
            <a:r>
              <a:rPr lang="en-US" sz="1200" b="1" i="0" u="none" strike="noStrike" kern="1200" baseline="0" dirty="0">
                <a:solidFill>
                  <a:schemeClr val="tx1"/>
                </a:solidFill>
                <a:latin typeface="+mn-lt"/>
                <a:ea typeface="+mn-ea"/>
                <a:cs typeface="+mn-cs"/>
              </a:rPr>
              <a:t>affected by conflict</a:t>
            </a:r>
            <a:r>
              <a:rPr lang="en-US" sz="1200" b="0" i="0" u="none" strike="noStrike" kern="1200" baseline="0" dirty="0">
                <a:solidFill>
                  <a:schemeClr val="tx1"/>
                </a:solidFill>
                <a:latin typeface="+mn-lt"/>
                <a:ea typeface="+mn-ea"/>
                <a:cs typeface="+mn-cs"/>
              </a:rPr>
              <a:t>, such as CAR, Uganda (conflict in the last 20 years) or Nigeria, are more likely to be food insecure and </a:t>
            </a:r>
            <a:r>
              <a:rPr lang="en-GB" sz="1200" b="0" i="0" u="none" strike="noStrike" kern="1200" baseline="0" dirty="0">
                <a:solidFill>
                  <a:schemeClr val="tx1"/>
                </a:solidFill>
                <a:latin typeface="+mn-lt"/>
                <a:ea typeface="+mn-ea"/>
                <a:cs typeface="+mn-cs"/>
              </a:rPr>
              <a:t>undernourished. More strikingly, w</a:t>
            </a:r>
            <a:r>
              <a:rPr lang="en-US" sz="1200" b="0" i="0" u="none" strike="noStrike" kern="1200" baseline="0" dirty="0" err="1">
                <a:solidFill>
                  <a:schemeClr val="tx1"/>
                </a:solidFill>
                <a:latin typeface="+mn-lt"/>
                <a:ea typeface="+mn-ea"/>
                <a:cs typeface="+mn-cs"/>
              </a:rPr>
              <a:t>hile</a:t>
            </a:r>
            <a:r>
              <a:rPr lang="en-US" sz="1200" b="0" i="0" u="none" strike="noStrike" kern="1200" baseline="0" dirty="0">
                <a:solidFill>
                  <a:schemeClr val="tx1"/>
                </a:solidFill>
                <a:latin typeface="+mn-lt"/>
                <a:ea typeface="+mn-ea"/>
                <a:cs typeface="+mn-cs"/>
              </a:rPr>
              <a:t> most countries have achieved significant 25-year gains in reducing hunger and undernutrition, such progress has stagnated or deteriorated in most countries experiencing </a:t>
            </a:r>
            <a:r>
              <a:rPr lang="en-GB" sz="1200" b="0" i="0" u="none" strike="noStrike" kern="1200" baseline="0" dirty="0">
                <a:solidFill>
                  <a:schemeClr val="tx1"/>
                </a:solidFill>
                <a:latin typeface="+mn-lt"/>
                <a:ea typeface="+mn-ea"/>
                <a:cs typeface="+mn-cs"/>
              </a:rPr>
              <a:t>conflict.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Central </a:t>
            </a:r>
            <a:r>
              <a:rPr lang="en-US" sz="1200" b="0" i="0" u="none" strike="noStrike" kern="1200" baseline="0" dirty="0">
                <a:solidFill>
                  <a:schemeClr val="tx1"/>
                </a:solidFill>
                <a:latin typeface="+mn-lt"/>
                <a:ea typeface="+mn-ea"/>
                <a:cs typeface="+mn-cs"/>
              </a:rPr>
              <a:t>African Republic is an example of the complexity and intractability of so-called conflict and violence traps and the impact these have on food security and nutrition: half of the population currently faces hunger (almost 60% of people undernourished), which poses a threat not only to those suffering but also to the stabilization process </a:t>
            </a:r>
            <a:r>
              <a:rPr lang="en-GB" sz="1200" b="0" i="0" u="none" strike="noStrike" kern="1200" baseline="0" dirty="0">
                <a:solidFill>
                  <a:schemeClr val="tx1"/>
                </a:solidFill>
                <a:latin typeface="+mn-lt"/>
                <a:ea typeface="+mn-ea"/>
                <a:cs typeface="+mn-cs"/>
              </a:rPr>
              <a:t>in the entire country.</a:t>
            </a:r>
            <a:endParaRPr lang="en-GB"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C344BDD-BDBD-4F54-BEE3-B2734EAF8C7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3349142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B152FA-AB0A-4A78-8DD1-A819A0C5B5E0}" type="slidenum">
              <a:rPr lang="en-US" smtClean="0"/>
              <a:t>5</a:t>
            </a:fld>
            <a:endParaRPr lang="en-US"/>
          </a:p>
        </p:txBody>
      </p:sp>
    </p:spTree>
    <p:extLst>
      <p:ext uri="{BB962C8B-B14F-4D97-AF65-F5344CB8AC3E}">
        <p14:creationId xmlns:p14="http://schemas.microsoft.com/office/powerpoint/2010/main" val="4143238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solidFill>
                  <a:prstClr val="white"/>
                </a:solidFill>
                <a:latin typeface="Verdana"/>
                <a:cs typeface="Verdana"/>
              </a:rPr>
              <a:t>The report uses the IPC / CH classification of food insecurity. It focuses on countries where large sections of population are faced with acute severity of food insecurity meaning facing IPC / CH phases 3 and above (Crisis, Emergency and Catastrophe conditions).</a:t>
            </a:r>
          </a:p>
          <a:p>
            <a:endParaRPr lang="en-US" sz="1300" dirty="0">
              <a:solidFill>
                <a:prstClr val="white"/>
              </a:solidFill>
              <a:latin typeface="Verdana"/>
              <a:cs typeface="Verdana"/>
            </a:endParaRPr>
          </a:p>
          <a:p>
            <a:r>
              <a:rPr lang="en-US" sz="1300" dirty="0">
                <a:solidFill>
                  <a:prstClr val="white"/>
                </a:solidFill>
                <a:latin typeface="Verdana"/>
                <a:cs typeface="Verdana"/>
              </a:rPr>
              <a:t>Famine is declared when there is evidence of the following three conditions in a single location</a:t>
            </a:r>
          </a:p>
          <a:p>
            <a:endParaRPr lang="en-GB" sz="1700" b="1" dirty="0">
              <a:solidFill>
                <a:prstClr val="white"/>
              </a:solidFill>
            </a:endParaRPr>
          </a:p>
          <a:p>
            <a:r>
              <a:rPr lang="en-GB" sz="1700" b="1" dirty="0">
                <a:solidFill>
                  <a:prstClr val="white"/>
                </a:solidFill>
              </a:rPr>
              <a:t>Food Shortages : </a:t>
            </a:r>
            <a:r>
              <a:rPr lang="en-GB" sz="1300" dirty="0">
                <a:solidFill>
                  <a:prstClr val="white"/>
                </a:solidFill>
              </a:rPr>
              <a:t>At least 20% of the population faces extreme food shortages</a:t>
            </a:r>
          </a:p>
          <a:p>
            <a:r>
              <a:rPr lang="en-GB" sz="1700" b="1" dirty="0">
                <a:solidFill>
                  <a:prstClr val="white"/>
                </a:solidFill>
              </a:rPr>
              <a:t>Acute Malnutrition: </a:t>
            </a:r>
            <a:r>
              <a:rPr lang="en-GB" sz="1300" dirty="0">
                <a:solidFill>
                  <a:prstClr val="white"/>
                </a:solidFill>
              </a:rPr>
              <a:t>At least 30% of children suffer from acute malnutrition</a:t>
            </a:r>
          </a:p>
          <a:p>
            <a:r>
              <a:rPr lang="en-GB" sz="1700" b="1" dirty="0">
                <a:solidFill>
                  <a:prstClr val="white"/>
                </a:solidFill>
              </a:rPr>
              <a:t>Increased Mortality: </a:t>
            </a:r>
            <a:r>
              <a:rPr lang="en-GB" sz="1300" dirty="0">
                <a:solidFill>
                  <a:prstClr val="white"/>
                </a:solidFill>
              </a:rPr>
              <a:t>Daily deaths occur at double the normal rate</a:t>
            </a:r>
          </a:p>
          <a:p>
            <a:endParaRPr lang="en-US" dirty="0"/>
          </a:p>
        </p:txBody>
      </p:sp>
      <p:sp>
        <p:nvSpPr>
          <p:cNvPr id="4" name="Slide Number Placeholder 3"/>
          <p:cNvSpPr>
            <a:spLocks noGrp="1"/>
          </p:cNvSpPr>
          <p:nvPr>
            <p:ph type="sldNum" sz="quarter" idx="10"/>
          </p:nvPr>
        </p:nvSpPr>
        <p:spPr/>
        <p:txBody>
          <a:bodyPr/>
          <a:lstStyle/>
          <a:p>
            <a:fld id="{CC344BDD-BDBD-4F54-BEE3-B2734EAF8C77}" type="slidenum">
              <a:rPr lang="en-GB" smtClean="0">
                <a:solidFill>
                  <a:prstClr val="black"/>
                </a:solidFill>
              </a:rPr>
              <a:pPr/>
              <a:t>6</a:t>
            </a:fld>
            <a:endParaRPr lang="en-GB" dirty="0">
              <a:solidFill>
                <a:prstClr val="black"/>
              </a:solidFill>
            </a:endParaRPr>
          </a:p>
        </p:txBody>
      </p:sp>
    </p:spTree>
    <p:extLst>
      <p:ext uri="{BB962C8B-B14F-4D97-AF65-F5344CB8AC3E}">
        <p14:creationId xmlns:p14="http://schemas.microsoft.com/office/powerpoint/2010/main" val="1601197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solidFill>
                  <a:prstClr val="white"/>
                </a:solidFill>
                <a:latin typeface="Verdana"/>
                <a:cs typeface="Verdana"/>
              </a:rPr>
              <a:t>Famine is declared when there is evidence of the following three conditions in a single location</a:t>
            </a:r>
          </a:p>
          <a:p>
            <a:endParaRPr lang="en-GB" sz="1700" b="1" dirty="0">
              <a:solidFill>
                <a:prstClr val="white"/>
              </a:solidFill>
            </a:endParaRPr>
          </a:p>
          <a:p>
            <a:r>
              <a:rPr lang="en-GB" sz="1700" b="1" dirty="0">
                <a:solidFill>
                  <a:prstClr val="white"/>
                </a:solidFill>
              </a:rPr>
              <a:t>Food Shortages : </a:t>
            </a:r>
            <a:r>
              <a:rPr lang="en-GB" sz="1300" dirty="0">
                <a:solidFill>
                  <a:prstClr val="white"/>
                </a:solidFill>
              </a:rPr>
              <a:t>At least 20% of the population faces extreme food shortages</a:t>
            </a:r>
          </a:p>
          <a:p>
            <a:r>
              <a:rPr lang="en-GB" sz="1700" b="1" dirty="0">
                <a:solidFill>
                  <a:prstClr val="white"/>
                </a:solidFill>
              </a:rPr>
              <a:t>Acute Malnutrition: </a:t>
            </a:r>
            <a:r>
              <a:rPr lang="en-GB" sz="1300" dirty="0">
                <a:solidFill>
                  <a:prstClr val="white"/>
                </a:solidFill>
              </a:rPr>
              <a:t>At least 30% of children suffer from acute malnutrition</a:t>
            </a:r>
          </a:p>
          <a:p>
            <a:r>
              <a:rPr lang="en-GB" sz="1700" b="1" dirty="0">
                <a:solidFill>
                  <a:prstClr val="white"/>
                </a:solidFill>
              </a:rPr>
              <a:t>Increased Mortality: </a:t>
            </a:r>
            <a:r>
              <a:rPr lang="en-GB" sz="1300" dirty="0">
                <a:solidFill>
                  <a:prstClr val="white"/>
                </a:solidFill>
              </a:rPr>
              <a:t>Daily deaths occur at double the normal rate</a:t>
            </a:r>
          </a:p>
          <a:p>
            <a:endParaRPr lang="en-US" dirty="0"/>
          </a:p>
        </p:txBody>
      </p:sp>
      <p:sp>
        <p:nvSpPr>
          <p:cNvPr id="4" name="Slide Number Placeholder 3"/>
          <p:cNvSpPr>
            <a:spLocks noGrp="1"/>
          </p:cNvSpPr>
          <p:nvPr>
            <p:ph type="sldNum" sz="quarter" idx="10"/>
          </p:nvPr>
        </p:nvSpPr>
        <p:spPr/>
        <p:txBody>
          <a:bodyPr/>
          <a:lstStyle/>
          <a:p>
            <a:fld id="{CC344BDD-BDBD-4F54-BEE3-B2734EAF8C77}" type="slidenum">
              <a:rPr lang="en-GB" smtClean="0"/>
              <a:t>7</a:t>
            </a:fld>
            <a:endParaRPr lang="en-GB" dirty="0"/>
          </a:p>
        </p:txBody>
      </p:sp>
    </p:spTree>
    <p:extLst>
      <p:ext uri="{BB962C8B-B14F-4D97-AF65-F5344CB8AC3E}">
        <p14:creationId xmlns:p14="http://schemas.microsoft.com/office/powerpoint/2010/main" val="307752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Countries which are not covered because of lack of data while data were available last year are:</a:t>
            </a:r>
          </a:p>
          <a:p>
            <a:r>
              <a:rPr lang="en-GB" dirty="0"/>
              <a:t>Dem Pop. Rep. of Korea;</a:t>
            </a:r>
          </a:p>
          <a:p>
            <a:r>
              <a:rPr lang="en-GB" dirty="0"/>
              <a:t>Côte d’Ivoire</a:t>
            </a:r>
          </a:p>
          <a:p>
            <a:endParaRPr lang="en-GB" dirty="0"/>
          </a:p>
          <a:p>
            <a:r>
              <a:rPr lang="en-GB" dirty="0"/>
              <a:t>Countries/territories added this year (were not included last year but for which data became available this year):</a:t>
            </a:r>
          </a:p>
          <a:p>
            <a:endParaRPr lang="en-GB" dirty="0"/>
          </a:p>
          <a:p>
            <a:r>
              <a:rPr lang="en-GB" dirty="0"/>
              <a:t>El Salvador;</a:t>
            </a:r>
          </a:p>
          <a:p>
            <a:r>
              <a:rPr lang="en-GB" dirty="0"/>
              <a:t>Pakistan;</a:t>
            </a:r>
          </a:p>
          <a:p>
            <a:r>
              <a:rPr lang="en-GB" dirty="0"/>
              <a:t>Occupied Palestinian Territory;</a:t>
            </a:r>
          </a:p>
          <a:p>
            <a:r>
              <a:rPr lang="en-GB" dirty="0"/>
              <a:t>Sri Lanka;</a:t>
            </a:r>
          </a:p>
          <a:p>
            <a:r>
              <a:rPr lang="en-GB" dirty="0"/>
              <a:t>Ukraine</a:t>
            </a:r>
          </a:p>
          <a:p>
            <a:endParaRPr lang="en-GB" dirty="0"/>
          </a:p>
        </p:txBody>
      </p:sp>
      <p:sp>
        <p:nvSpPr>
          <p:cNvPr id="4" name="Slide Number Placeholder 3"/>
          <p:cNvSpPr>
            <a:spLocks noGrp="1"/>
          </p:cNvSpPr>
          <p:nvPr>
            <p:ph type="sldNum" sz="quarter" idx="10"/>
          </p:nvPr>
        </p:nvSpPr>
        <p:spPr/>
        <p:txBody>
          <a:bodyPr/>
          <a:lstStyle/>
          <a:p>
            <a:fld id="{78B152FA-AB0A-4A78-8DD1-A819A0C5B5E0}" type="slidenum">
              <a:rPr lang="en-US" smtClean="0"/>
              <a:t>8</a:t>
            </a:fld>
            <a:endParaRPr lang="en-US"/>
          </a:p>
        </p:txBody>
      </p:sp>
    </p:spTree>
    <p:extLst>
      <p:ext uri="{BB962C8B-B14F-4D97-AF65-F5344CB8AC3E}">
        <p14:creationId xmlns:p14="http://schemas.microsoft.com/office/powerpoint/2010/main" val="76097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List of countries to be inserted in the notes:</a:t>
            </a:r>
          </a:p>
          <a:p>
            <a:r>
              <a:rPr lang="en-GB" dirty="0"/>
              <a:t>11 countries in Africa: Burundi, CAR, Chad, DRC, Libya, Mali, Niger, north Nigeria, Somalia, South Sudan and Sudan;</a:t>
            </a:r>
          </a:p>
          <a:p>
            <a:r>
              <a:rPr lang="en-GB" dirty="0"/>
              <a:t>4 countries in Middle-East: Iraq, Palestine, Syria, Yemen;</a:t>
            </a:r>
          </a:p>
          <a:p>
            <a:r>
              <a:rPr lang="en-GB" dirty="0"/>
              <a:t>2 countries in Asia: Afghanistan, Myanmar</a:t>
            </a:r>
          </a:p>
          <a:p>
            <a:r>
              <a:rPr lang="en-GB" dirty="0"/>
              <a:t>1 country in Europe: eastern Ukraine</a:t>
            </a:r>
          </a:p>
          <a:p>
            <a:endParaRPr lang="en-GB" dirty="0"/>
          </a:p>
          <a:p>
            <a:endParaRPr lang="en-GB" dirty="0"/>
          </a:p>
          <a:p>
            <a:r>
              <a:rPr lang="en-GB" dirty="0"/>
              <a:t>Many of the countries profiled in the report experienced SEVERE OUTBREAKS OF CHOLERA in 2017. These include particularly conflict affected countries where access to health and sanitation services is particularly curbed. In these countries is also difficult to contain the and treat diseases which also increases the levels of malnutrition</a:t>
            </a:r>
          </a:p>
          <a:p>
            <a:r>
              <a:rPr lang="en-GB" dirty="0"/>
              <a:t>Countries are: Yemen – almost 1 million cases, DRC, South Sudan , </a:t>
            </a:r>
            <a:r>
              <a:rPr lang="en-GB" dirty="0" err="1"/>
              <a:t>Borno</a:t>
            </a:r>
            <a:r>
              <a:rPr lang="en-GB" dirty="0"/>
              <a:t> state in Nigeria, Somalia etc…</a:t>
            </a:r>
          </a:p>
          <a:p>
            <a:endParaRPr lang="en-GB" dirty="0"/>
          </a:p>
        </p:txBody>
      </p:sp>
      <p:sp>
        <p:nvSpPr>
          <p:cNvPr id="4" name="Slide Number Placeholder 3"/>
          <p:cNvSpPr>
            <a:spLocks noGrp="1"/>
          </p:cNvSpPr>
          <p:nvPr>
            <p:ph type="sldNum" sz="quarter" idx="10"/>
          </p:nvPr>
        </p:nvSpPr>
        <p:spPr/>
        <p:txBody>
          <a:bodyPr/>
          <a:lstStyle/>
          <a:p>
            <a:fld id="{78B152FA-AB0A-4A78-8DD1-A819A0C5B5E0}" type="slidenum">
              <a:rPr lang="en-US" smtClean="0"/>
              <a:t>9</a:t>
            </a:fld>
            <a:endParaRPr lang="en-US"/>
          </a:p>
        </p:txBody>
      </p:sp>
    </p:spTree>
    <p:extLst>
      <p:ext uri="{BB962C8B-B14F-4D97-AF65-F5344CB8AC3E}">
        <p14:creationId xmlns:p14="http://schemas.microsoft.com/office/powerpoint/2010/main" val="2929084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4C73825-D756-4DD1-AEFA-889F945DA44E}" type="datetimeFigureOut">
              <a:rPr lang="en-US" smtClean="0"/>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1600909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C73825-D756-4DD1-AEFA-889F945DA44E}" type="datetimeFigureOut">
              <a:rPr lang="en-US" smtClean="0"/>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3763881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C73825-D756-4DD1-AEFA-889F945DA44E}" type="datetimeFigureOut">
              <a:rPr lang="en-US" smtClean="0"/>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2456543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x-none"/>
              <a:t>Click to edit Master title style</a:t>
            </a:r>
            <a:endParaRPr lang="fr-F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x-none"/>
              <a:t>Click to edit Master subtitle style</a:t>
            </a:r>
            <a:endParaRPr lang="fr-FR"/>
          </a:p>
        </p:txBody>
      </p:sp>
      <p:cxnSp>
        <p:nvCxnSpPr>
          <p:cNvPr id="7" name="Straight Connector 6"/>
          <p:cNvCxnSpPr/>
          <p:nvPr userDrawn="1"/>
        </p:nvCxnSpPr>
        <p:spPr>
          <a:xfrm>
            <a:off x="3756000" y="3605560"/>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2619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71012" y="2559091"/>
            <a:ext cx="6787435" cy="1729413"/>
          </a:xfrm>
        </p:spPr>
        <p:txBody>
          <a:bodyPr anchor="b">
            <a:normAutofit/>
          </a:bodyPr>
          <a:lstStyle>
            <a:lvl1pPr>
              <a:defRPr sz="3733"/>
            </a:lvl1pPr>
          </a:lstStyle>
          <a:p>
            <a:r>
              <a:rPr lang="x-none" dirty="0"/>
              <a:t>Click to edit Master title style</a:t>
            </a:r>
            <a:endParaRPr lang="fr-FR" dirty="0"/>
          </a:p>
        </p:txBody>
      </p:sp>
      <p:sp>
        <p:nvSpPr>
          <p:cNvPr id="3" name="Subtitle 2"/>
          <p:cNvSpPr>
            <a:spLocks noGrp="1"/>
          </p:cNvSpPr>
          <p:nvPr>
            <p:ph type="subTitle" idx="1"/>
          </p:nvPr>
        </p:nvSpPr>
        <p:spPr>
          <a:xfrm>
            <a:off x="4854003" y="4566409"/>
            <a:ext cx="6821453" cy="1099283"/>
          </a:xfrm>
        </p:spPr>
        <p:txBody>
          <a:bodyPr>
            <a:normAutofit/>
          </a:bodyPr>
          <a:lstStyle>
            <a:lvl1pPr marL="0" indent="0" algn="ctr">
              <a:buNone/>
              <a:defRPr sz="2133">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noProof="0" dirty="0"/>
              <a:t>Click to edit Master subtitle style</a:t>
            </a:r>
          </a:p>
        </p:txBody>
      </p:sp>
      <p:pic>
        <p:nvPicPr>
          <p:cNvPr id="6" name="Picture 7" descr="FAO_logo_Withe_3lines_blac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21300" y="416221"/>
            <a:ext cx="2551105" cy="703343"/>
          </a:xfrm>
          <a:prstGeom prst="rect">
            <a:avLst/>
          </a:prstGeom>
        </p:spPr>
      </p:pic>
      <p:pic>
        <p:nvPicPr>
          <p:cNvPr id="8" name="Picture 7" descr="WFP bianco.png"/>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9801370" y="362873"/>
            <a:ext cx="1841383" cy="810035"/>
          </a:xfrm>
          <a:prstGeom prst="rect">
            <a:avLst/>
          </a:prstGeom>
        </p:spPr>
      </p:pic>
      <p:cxnSp>
        <p:nvCxnSpPr>
          <p:cNvPr id="14" name="Straight Connector 13"/>
          <p:cNvCxnSpPr/>
          <p:nvPr userDrawn="1"/>
        </p:nvCxnSpPr>
        <p:spPr>
          <a:xfrm>
            <a:off x="5858933" y="4445000"/>
            <a:ext cx="4789883" cy="0"/>
          </a:xfrm>
          <a:prstGeom prst="line">
            <a:avLst/>
          </a:prstGeom>
          <a:ln w="3175" cmpd="sng">
            <a:solidFill>
              <a:srgbClr val="FFFFFF"/>
            </a:solidFill>
            <a:prstDash val="solid"/>
          </a:ln>
          <a:effectLst/>
        </p:spPr>
        <p:style>
          <a:lnRef idx="2">
            <a:schemeClr val="accent1"/>
          </a:lnRef>
          <a:fillRef idx="0">
            <a:schemeClr val="accent1"/>
          </a:fillRef>
          <a:effectRef idx="1">
            <a:schemeClr val="accent1"/>
          </a:effectRef>
          <a:fontRef idx="minor">
            <a:schemeClr val="tx1"/>
          </a:fontRef>
        </p:style>
      </p:cxnSp>
      <p:sp>
        <p:nvSpPr>
          <p:cNvPr id="17" name="Picture Placeholder 2"/>
          <p:cNvSpPr>
            <a:spLocks noGrp="1"/>
          </p:cNvSpPr>
          <p:nvPr>
            <p:ph type="pic" idx="10"/>
          </p:nvPr>
        </p:nvSpPr>
        <p:spPr>
          <a:xfrm>
            <a:off x="-2" y="0"/>
            <a:ext cx="4286963" cy="68580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fr-FR" dirty="0"/>
          </a:p>
        </p:txBody>
      </p:sp>
      <p:sp>
        <p:nvSpPr>
          <p:cNvPr id="18" name="Text Placeholder 3"/>
          <p:cNvSpPr>
            <a:spLocks noGrp="1"/>
          </p:cNvSpPr>
          <p:nvPr>
            <p:ph type="body" sz="half" idx="2"/>
          </p:nvPr>
        </p:nvSpPr>
        <p:spPr>
          <a:xfrm>
            <a:off x="4871013" y="5943598"/>
            <a:ext cx="3413001" cy="583863"/>
          </a:xfrm>
        </p:spPr>
        <p:txBody>
          <a:bodyPr anchor="b"/>
          <a:lstStyle>
            <a:lvl1pPr marL="0" indent="0">
              <a:buNone/>
              <a:defRPr sz="1467"/>
            </a:lvl1pPr>
            <a:lvl2pPr marL="457167" indent="0">
              <a:buNone/>
              <a:defRPr sz="1200"/>
            </a:lvl2pPr>
            <a:lvl3pPr marL="914332" indent="0">
              <a:buNone/>
              <a:defRPr sz="1067"/>
            </a:lvl3pPr>
            <a:lvl4pPr marL="1371498" indent="0">
              <a:buNone/>
              <a:defRPr sz="933"/>
            </a:lvl4pPr>
            <a:lvl5pPr marL="1828664" indent="0">
              <a:buNone/>
              <a:defRPr sz="933"/>
            </a:lvl5pPr>
            <a:lvl6pPr marL="2285830" indent="0">
              <a:buNone/>
              <a:defRPr sz="933"/>
            </a:lvl6pPr>
            <a:lvl7pPr marL="2742994" indent="0">
              <a:buNone/>
              <a:defRPr sz="933"/>
            </a:lvl7pPr>
            <a:lvl8pPr marL="3200160" indent="0">
              <a:buNone/>
              <a:defRPr sz="933"/>
            </a:lvl8pPr>
            <a:lvl9pPr marL="3657327" indent="0">
              <a:buNone/>
              <a:defRPr sz="933"/>
            </a:lvl9pPr>
          </a:lstStyle>
          <a:p>
            <a:pPr lvl="0"/>
            <a:r>
              <a:rPr lang="x-none" dirty="0"/>
              <a:t>Click to edit Master text styles</a:t>
            </a:r>
          </a:p>
        </p:txBody>
      </p:sp>
      <p:sp>
        <p:nvSpPr>
          <p:cNvPr id="4" name="Rectangle 3"/>
          <p:cNvSpPr/>
          <p:nvPr userDrawn="1"/>
        </p:nvSpPr>
        <p:spPr>
          <a:xfrm>
            <a:off x="4343792" y="1495706"/>
            <a:ext cx="7814733" cy="410433"/>
          </a:xfrm>
          <a:prstGeom prst="rect">
            <a:avLst/>
          </a:prstGeom>
        </p:spPr>
        <p:txBody>
          <a:bodyPr wrap="square">
            <a:spAutoFit/>
          </a:bodyPr>
          <a:lstStyle/>
          <a:p>
            <a:pPr algn="ctr" defTabSz="914377"/>
            <a:r>
              <a:rPr lang="en-US" sz="2067" b="1" spc="307" dirty="0">
                <a:solidFill>
                  <a:srgbClr val="FFFFFF"/>
                </a:solidFill>
              </a:rPr>
              <a:t>Working together to save lives and livelihoods</a:t>
            </a:r>
            <a:endParaRPr lang="en-US" sz="2067" b="1" spc="307" dirty="0">
              <a:solidFill>
                <a:prstClr val="white"/>
              </a:solidFill>
            </a:endParaRPr>
          </a:p>
        </p:txBody>
      </p:sp>
      <p:pic>
        <p:nvPicPr>
          <p:cNvPr id="12" name="Picture 11"/>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9550400" y="6124236"/>
            <a:ext cx="2092352" cy="416923"/>
          </a:xfrm>
          <a:prstGeom prst="rect">
            <a:avLst/>
          </a:prstGeom>
        </p:spPr>
      </p:pic>
    </p:spTree>
    <p:extLst>
      <p:ext uri="{BB962C8B-B14F-4D97-AF65-F5344CB8AC3E}">
        <p14:creationId xmlns:p14="http://schemas.microsoft.com/office/powerpoint/2010/main" val="19578333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88021" y="585295"/>
            <a:ext cx="6787435" cy="1729413"/>
          </a:xfrm>
        </p:spPr>
        <p:txBody>
          <a:bodyPr anchor="b">
            <a:normAutofit/>
          </a:bodyPr>
          <a:lstStyle>
            <a:lvl1pPr>
              <a:defRPr sz="3733"/>
            </a:lvl1pPr>
          </a:lstStyle>
          <a:p>
            <a:r>
              <a:rPr lang="x-none" dirty="0"/>
              <a:t>Click to edit Master title style</a:t>
            </a:r>
            <a:endParaRPr lang="fr-FR" dirty="0"/>
          </a:p>
        </p:txBody>
      </p:sp>
      <p:sp>
        <p:nvSpPr>
          <p:cNvPr id="3" name="Subtitle 2"/>
          <p:cNvSpPr>
            <a:spLocks noGrp="1"/>
          </p:cNvSpPr>
          <p:nvPr>
            <p:ph type="subTitle" idx="1"/>
          </p:nvPr>
        </p:nvSpPr>
        <p:spPr>
          <a:xfrm>
            <a:off x="4854003" y="3166922"/>
            <a:ext cx="6821453" cy="1099283"/>
          </a:xfrm>
        </p:spPr>
        <p:txBody>
          <a:bodyPr>
            <a:normAutofit/>
          </a:bodyPr>
          <a:lstStyle>
            <a:lvl1pPr marL="0" indent="0" algn="ctr">
              <a:buNone/>
              <a:defRPr sz="2133">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noProof="0" dirty="0"/>
              <a:t>Click to edit Master subtitle style</a:t>
            </a:r>
          </a:p>
        </p:txBody>
      </p:sp>
      <p:pic>
        <p:nvPicPr>
          <p:cNvPr id="6" name="Picture 7" descr="FAO_logo_Withe_3lines_blac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21300" y="416221"/>
            <a:ext cx="2551105" cy="703343"/>
          </a:xfrm>
          <a:prstGeom prst="rect">
            <a:avLst/>
          </a:prstGeom>
        </p:spPr>
      </p:pic>
      <p:cxnSp>
        <p:nvCxnSpPr>
          <p:cNvPr id="14" name="Straight Connector 13"/>
          <p:cNvCxnSpPr/>
          <p:nvPr userDrawn="1"/>
        </p:nvCxnSpPr>
        <p:spPr>
          <a:xfrm>
            <a:off x="5886796" y="2684272"/>
            <a:ext cx="4789883" cy="0"/>
          </a:xfrm>
          <a:prstGeom prst="line">
            <a:avLst/>
          </a:prstGeom>
          <a:ln w="3175" cmpd="sng">
            <a:solidFill>
              <a:srgbClr val="FFFFFF"/>
            </a:solidFill>
            <a:prstDash val="solid"/>
          </a:ln>
          <a:effectLst/>
        </p:spPr>
        <p:style>
          <a:lnRef idx="2">
            <a:schemeClr val="accent1"/>
          </a:lnRef>
          <a:fillRef idx="0">
            <a:schemeClr val="accent1"/>
          </a:fillRef>
          <a:effectRef idx="1">
            <a:schemeClr val="accent1"/>
          </a:effectRef>
          <a:fontRef idx="minor">
            <a:schemeClr val="tx1"/>
          </a:fontRef>
        </p:style>
      </p:cxnSp>
      <p:sp>
        <p:nvSpPr>
          <p:cNvPr id="17" name="Picture Placeholder 2"/>
          <p:cNvSpPr>
            <a:spLocks noGrp="1"/>
          </p:cNvSpPr>
          <p:nvPr>
            <p:ph type="pic" idx="10"/>
          </p:nvPr>
        </p:nvSpPr>
        <p:spPr>
          <a:xfrm>
            <a:off x="-2" y="0"/>
            <a:ext cx="4286963" cy="68580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fr-FR" dirty="0"/>
          </a:p>
        </p:txBody>
      </p:sp>
      <p:sp>
        <p:nvSpPr>
          <p:cNvPr id="18" name="Text Placeholder 3"/>
          <p:cNvSpPr>
            <a:spLocks noGrp="1"/>
          </p:cNvSpPr>
          <p:nvPr>
            <p:ph type="body" sz="half" idx="2"/>
          </p:nvPr>
        </p:nvSpPr>
        <p:spPr>
          <a:xfrm>
            <a:off x="4803279" y="5434604"/>
            <a:ext cx="3413001" cy="1092857"/>
          </a:xfrm>
        </p:spPr>
        <p:txBody>
          <a:bodyPr anchor="b">
            <a:normAutofit/>
          </a:bodyPr>
          <a:lstStyle>
            <a:lvl1pPr marL="0" indent="0">
              <a:buNone/>
              <a:defRPr sz="1333"/>
            </a:lvl1pPr>
            <a:lvl2pPr marL="457167" indent="0">
              <a:buNone/>
              <a:defRPr sz="1200"/>
            </a:lvl2pPr>
            <a:lvl3pPr marL="914332" indent="0">
              <a:buNone/>
              <a:defRPr sz="1067"/>
            </a:lvl3pPr>
            <a:lvl4pPr marL="1371498" indent="0">
              <a:buNone/>
              <a:defRPr sz="933"/>
            </a:lvl4pPr>
            <a:lvl5pPr marL="1828664" indent="0">
              <a:buNone/>
              <a:defRPr sz="933"/>
            </a:lvl5pPr>
            <a:lvl6pPr marL="2285830" indent="0">
              <a:buNone/>
              <a:defRPr sz="933"/>
            </a:lvl6pPr>
            <a:lvl7pPr marL="2742994" indent="0">
              <a:buNone/>
              <a:defRPr sz="933"/>
            </a:lvl7pPr>
            <a:lvl8pPr marL="3200160" indent="0">
              <a:buNone/>
              <a:defRPr sz="933"/>
            </a:lvl8pPr>
            <a:lvl9pPr marL="3657327" indent="0">
              <a:buNone/>
              <a:defRPr sz="933"/>
            </a:lvl9pPr>
          </a:lstStyle>
          <a:p>
            <a:pPr lvl="0"/>
            <a:r>
              <a:rPr lang="x-none" dirty="0"/>
              <a:t>Click to edit Master text styles</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9550400" y="6124236"/>
            <a:ext cx="2092352" cy="416923"/>
          </a:xfrm>
          <a:prstGeom prst="rect">
            <a:avLst/>
          </a:prstGeom>
        </p:spPr>
      </p:pic>
    </p:spTree>
    <p:extLst>
      <p:ext uri="{BB962C8B-B14F-4D97-AF65-F5344CB8AC3E}">
        <p14:creationId xmlns:p14="http://schemas.microsoft.com/office/powerpoint/2010/main" val="1567942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fr-FR"/>
          </a:p>
        </p:txBody>
      </p:sp>
      <p:sp>
        <p:nvSpPr>
          <p:cNvPr id="3" name="Content Placeholder 2"/>
          <p:cNvSpPr>
            <a:spLocks noGrp="1"/>
          </p:cNvSpPr>
          <p:nvPr>
            <p:ph idx="1"/>
          </p:nvPr>
        </p:nvSpPr>
        <p:spPr/>
        <p:txBody>
          <a:bodyPr/>
          <a:lstStyle>
            <a:lvl1pPr marL="342882" indent="-342882">
              <a:buFont typeface="Wingdings" panose="05000000000000000000" pitchFamily="2" charset="2"/>
              <a:buChar char="§"/>
              <a:defRPr/>
            </a:lvl1pPr>
            <a:lvl2pPr marL="742913" indent="-285737">
              <a:buFont typeface="Wingdings" panose="05000000000000000000" pitchFamily="2" charset="2"/>
              <a:buChar char="§"/>
              <a:defRPr/>
            </a:lvl2pPr>
            <a:lvl3pPr marL="1142942" indent="-228589">
              <a:buFont typeface="Wingdings" panose="05000000000000000000" pitchFamily="2" charset="2"/>
              <a:buChar char="§"/>
              <a:defRPr/>
            </a:lvl3pPr>
            <a:lvl4pPr marL="1600120" indent="-228589">
              <a:buFont typeface="Wingdings" panose="05000000000000000000" pitchFamily="2" charset="2"/>
              <a:buChar char="§"/>
              <a:defRPr/>
            </a:lvl4pPr>
            <a:lvl5pPr marL="2057298" indent="-228589">
              <a:buFont typeface="Wingdings" panose="05000000000000000000" pitchFamily="2" charset="2"/>
              <a:buChar char="§"/>
              <a:defRPr/>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cxnSp>
        <p:nvCxnSpPr>
          <p:cNvPr id="7" name="Straight Connector 6"/>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4476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1"/>
            <a:ext cx="10363200" cy="1362075"/>
          </a:xfrm>
        </p:spPr>
        <p:txBody>
          <a:bodyPr anchor="t"/>
          <a:lstStyle>
            <a:lvl1pPr algn="l">
              <a:defRPr sz="4000" b="1" cap="all"/>
            </a:lvl1pPr>
          </a:lstStyle>
          <a:p>
            <a:r>
              <a:rPr lang="x-none"/>
              <a:t>Click to edit Master title style</a:t>
            </a:r>
            <a:endParaRPr lang="fr-FR"/>
          </a:p>
        </p:txBody>
      </p:sp>
      <p:sp>
        <p:nvSpPr>
          <p:cNvPr id="3" name="Text Placeholder 2"/>
          <p:cNvSpPr>
            <a:spLocks noGrp="1"/>
          </p:cNvSpPr>
          <p:nvPr>
            <p:ph type="body" idx="1"/>
          </p:nvPr>
        </p:nvSpPr>
        <p:spPr>
          <a:xfrm>
            <a:off x="963613" y="2784901"/>
            <a:ext cx="10363200" cy="1500187"/>
          </a:xfrm>
        </p:spPr>
        <p:txBody>
          <a:bodyPr anchor="b"/>
          <a:lstStyle>
            <a:lvl1pPr marL="0" indent="0">
              <a:buNone/>
              <a:defRPr sz="2000">
                <a:solidFill>
                  <a:schemeClr val="tx1">
                    <a:tint val="75000"/>
                  </a:schemeClr>
                </a:solidFill>
              </a:defRPr>
            </a:lvl1pPr>
            <a:lvl2pPr marL="457167" indent="0">
              <a:buNone/>
              <a:defRPr sz="1867">
                <a:solidFill>
                  <a:schemeClr val="tx1">
                    <a:tint val="75000"/>
                  </a:schemeClr>
                </a:solidFill>
              </a:defRPr>
            </a:lvl2pPr>
            <a:lvl3pPr marL="914332" indent="0">
              <a:buNone/>
              <a:defRPr sz="1600">
                <a:solidFill>
                  <a:schemeClr val="tx1">
                    <a:tint val="75000"/>
                  </a:schemeClr>
                </a:solidFill>
              </a:defRPr>
            </a:lvl3pPr>
            <a:lvl4pPr marL="1371498" indent="0">
              <a:buNone/>
              <a:defRPr sz="1467">
                <a:solidFill>
                  <a:schemeClr val="tx1">
                    <a:tint val="75000"/>
                  </a:schemeClr>
                </a:solidFill>
              </a:defRPr>
            </a:lvl4pPr>
            <a:lvl5pPr marL="1828664" indent="0">
              <a:buNone/>
              <a:defRPr sz="1467">
                <a:solidFill>
                  <a:schemeClr val="tx1">
                    <a:tint val="75000"/>
                  </a:schemeClr>
                </a:solidFill>
              </a:defRPr>
            </a:lvl5pPr>
            <a:lvl6pPr marL="2285830" indent="0">
              <a:buNone/>
              <a:defRPr sz="1467">
                <a:solidFill>
                  <a:schemeClr val="tx1">
                    <a:tint val="75000"/>
                  </a:schemeClr>
                </a:solidFill>
              </a:defRPr>
            </a:lvl6pPr>
            <a:lvl7pPr marL="2742994" indent="0">
              <a:buNone/>
              <a:defRPr sz="1467">
                <a:solidFill>
                  <a:schemeClr val="tx1">
                    <a:tint val="75000"/>
                  </a:schemeClr>
                </a:solidFill>
              </a:defRPr>
            </a:lvl7pPr>
            <a:lvl8pPr marL="3200160" indent="0">
              <a:buNone/>
              <a:defRPr sz="1467">
                <a:solidFill>
                  <a:schemeClr val="tx1">
                    <a:tint val="75000"/>
                  </a:schemeClr>
                </a:solidFill>
              </a:defRPr>
            </a:lvl8pPr>
            <a:lvl9pPr marL="3657327" indent="0">
              <a:buNone/>
              <a:defRPr sz="1467">
                <a:solidFill>
                  <a:schemeClr val="tx1">
                    <a:tint val="75000"/>
                  </a:schemeClr>
                </a:solidFill>
              </a:defRPr>
            </a:lvl9pPr>
          </a:lstStyle>
          <a:p>
            <a:pPr lvl="0"/>
            <a:r>
              <a:rPr lang="x-none"/>
              <a:t>Click to edit Master text styles</a:t>
            </a:r>
          </a:p>
        </p:txBody>
      </p:sp>
      <p:cxnSp>
        <p:nvCxnSpPr>
          <p:cNvPr id="7" name="Straight Connector 6"/>
          <p:cNvCxnSpPr/>
          <p:nvPr userDrawn="1"/>
        </p:nvCxnSpPr>
        <p:spPr>
          <a:xfrm>
            <a:off x="941759" y="442169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3885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fr-FR"/>
          </a:p>
        </p:txBody>
      </p:sp>
      <p:sp>
        <p:nvSpPr>
          <p:cNvPr id="3" name="Content Placeholder 2"/>
          <p:cNvSpPr>
            <a:spLocks noGrp="1"/>
          </p:cNvSpPr>
          <p:nvPr>
            <p:ph sz="half" idx="1"/>
          </p:nvPr>
        </p:nvSpPr>
        <p:spPr>
          <a:xfrm>
            <a:off x="609600" y="1600201"/>
            <a:ext cx="5410200" cy="4525963"/>
          </a:xfrm>
        </p:spPr>
        <p:txBody>
          <a:bodyPr/>
          <a:lstStyle>
            <a:lvl1pPr marL="342882" indent="-342882">
              <a:buFont typeface="Wingdings" panose="05000000000000000000" pitchFamily="2" charset="2"/>
              <a:buChar char="§"/>
              <a:defRPr sz="2800"/>
            </a:lvl1pPr>
            <a:lvl2pPr marL="742913" indent="-285737">
              <a:buFont typeface="Wingdings" panose="05000000000000000000" pitchFamily="2" charset="2"/>
              <a:buChar char="§"/>
              <a:defRPr sz="2400"/>
            </a:lvl2pPr>
            <a:lvl3pPr marL="1142942" indent="-228589">
              <a:buFont typeface="Wingdings" panose="05000000000000000000" pitchFamily="2" charset="2"/>
              <a:buChar char="§"/>
              <a:defRPr sz="2000"/>
            </a:lvl3pPr>
            <a:lvl4pPr marL="1600120" indent="-228589">
              <a:buFont typeface="Wingdings" panose="05000000000000000000" pitchFamily="2" charset="2"/>
              <a:buChar char="§"/>
              <a:defRPr sz="1867"/>
            </a:lvl4pPr>
            <a:lvl5pPr marL="2057298" indent="-228589">
              <a:buFont typeface="Wingdings" panose="05000000000000000000" pitchFamily="2" charset="2"/>
              <a:buChar char="§"/>
              <a:defRPr sz="1867"/>
            </a:lvl5pPr>
            <a:lvl6pPr>
              <a:defRPr sz="1867"/>
            </a:lvl6pPr>
            <a:lvl7pPr>
              <a:defRPr sz="1867"/>
            </a:lvl7pPr>
            <a:lvl8pPr>
              <a:defRPr sz="1867"/>
            </a:lvl8pPr>
            <a:lvl9pPr>
              <a:defRPr sz="1867"/>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
        <p:nvSpPr>
          <p:cNvPr id="4" name="Content Placeholder 3"/>
          <p:cNvSpPr>
            <a:spLocks noGrp="1"/>
          </p:cNvSpPr>
          <p:nvPr>
            <p:ph sz="half" idx="2"/>
          </p:nvPr>
        </p:nvSpPr>
        <p:spPr>
          <a:xfrm>
            <a:off x="6172200" y="1600201"/>
            <a:ext cx="5410200" cy="4525963"/>
          </a:xfrm>
        </p:spPr>
        <p:txBody>
          <a:bodyPr/>
          <a:lstStyle>
            <a:lvl1pPr marL="342882" indent="-342882">
              <a:buFont typeface="Wingdings" panose="05000000000000000000" pitchFamily="2" charset="2"/>
              <a:buChar char="§"/>
              <a:defRPr sz="2800"/>
            </a:lvl1pPr>
            <a:lvl2pPr marL="742913" indent="-285737">
              <a:buFont typeface="Wingdings" panose="05000000000000000000" pitchFamily="2" charset="2"/>
              <a:buChar char="§"/>
              <a:defRPr sz="2400"/>
            </a:lvl2pPr>
            <a:lvl3pPr marL="1142942" indent="-228589">
              <a:buFont typeface="Wingdings" panose="05000000000000000000" pitchFamily="2" charset="2"/>
              <a:buChar char="§"/>
              <a:defRPr sz="2000"/>
            </a:lvl3pPr>
            <a:lvl4pPr marL="1600120" indent="-228589">
              <a:buFont typeface="Wingdings" panose="05000000000000000000" pitchFamily="2" charset="2"/>
              <a:buChar char="§"/>
              <a:defRPr sz="1867"/>
            </a:lvl4pPr>
            <a:lvl5pPr marL="2057298" indent="-228589">
              <a:buFont typeface="Wingdings" panose="05000000000000000000" pitchFamily="2" charset="2"/>
              <a:buChar char="§"/>
              <a:defRPr sz="1867"/>
            </a:lvl5pPr>
            <a:lvl6pPr>
              <a:defRPr sz="1867"/>
            </a:lvl6pPr>
            <a:lvl7pPr>
              <a:defRPr sz="1867"/>
            </a:lvl7pPr>
            <a:lvl8pPr>
              <a:defRPr sz="1867"/>
            </a:lvl8pPr>
            <a:lvl9pPr>
              <a:defRPr sz="1867"/>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cxnSp>
        <p:nvCxnSpPr>
          <p:cNvPr id="8" name="Straight Connector 7"/>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3123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fr-FR"/>
          </a:p>
        </p:txBody>
      </p:sp>
      <p:sp>
        <p:nvSpPr>
          <p:cNvPr id="3" name="Text Placeholder 2"/>
          <p:cNvSpPr>
            <a:spLocks noGrp="1"/>
          </p:cNvSpPr>
          <p:nvPr>
            <p:ph type="body" idx="1"/>
          </p:nvPr>
        </p:nvSpPr>
        <p:spPr>
          <a:xfrm>
            <a:off x="609603" y="1535113"/>
            <a:ext cx="5386388" cy="639763"/>
          </a:xfrm>
        </p:spPr>
        <p:txBody>
          <a:bodyPr anchor="b"/>
          <a:lstStyle>
            <a:lvl1pPr marL="0" indent="0">
              <a:buNone/>
              <a:defRPr sz="2400" b="1"/>
            </a:lvl1pPr>
            <a:lvl2pPr marL="457167" indent="0">
              <a:buNone/>
              <a:defRPr sz="2000" b="1"/>
            </a:lvl2pPr>
            <a:lvl3pPr marL="914332" indent="0">
              <a:buNone/>
              <a:defRPr sz="1867"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x-none"/>
              <a:t>Click to edit Master text styles</a:t>
            </a:r>
          </a:p>
        </p:txBody>
      </p:sp>
      <p:sp>
        <p:nvSpPr>
          <p:cNvPr id="4" name="Content Placeholder 3"/>
          <p:cNvSpPr>
            <a:spLocks noGrp="1"/>
          </p:cNvSpPr>
          <p:nvPr>
            <p:ph sz="half" idx="2"/>
          </p:nvPr>
        </p:nvSpPr>
        <p:spPr>
          <a:xfrm>
            <a:off x="609603" y="2174875"/>
            <a:ext cx="5386388" cy="3951288"/>
          </a:xfrm>
        </p:spPr>
        <p:txBody>
          <a:bodyPr/>
          <a:lstStyle>
            <a:lvl1pPr marL="342882" indent="-342882">
              <a:buFont typeface="Wingdings" panose="05000000000000000000" pitchFamily="2" charset="2"/>
              <a:buChar char="§"/>
              <a:defRPr sz="2400"/>
            </a:lvl1pPr>
            <a:lvl2pPr marL="742913" indent="-285737">
              <a:buFont typeface="Wingdings" panose="05000000000000000000" pitchFamily="2" charset="2"/>
              <a:buChar char="§"/>
              <a:defRPr sz="2000"/>
            </a:lvl2pPr>
            <a:lvl3pPr marL="1142942" indent="-228589">
              <a:buFont typeface="Wingdings" panose="05000000000000000000" pitchFamily="2" charset="2"/>
              <a:buChar char="§"/>
              <a:defRPr sz="1867"/>
            </a:lvl3pPr>
            <a:lvl4pPr marL="1600120" indent="-228589">
              <a:buFont typeface="Wingdings" panose="05000000000000000000" pitchFamily="2" charset="2"/>
              <a:buChar char="§"/>
              <a:defRPr sz="1600"/>
            </a:lvl4pPr>
            <a:lvl5pPr marL="2057298" indent="-228589">
              <a:buFont typeface="Wingdings" panose="05000000000000000000" pitchFamily="2" charset="2"/>
              <a:buChar char="§"/>
              <a:defRPr sz="1600"/>
            </a:lvl5pPr>
            <a:lvl6pPr>
              <a:defRPr sz="1600"/>
            </a:lvl6pPr>
            <a:lvl7pPr>
              <a:defRPr sz="1600"/>
            </a:lvl7pPr>
            <a:lvl8pPr>
              <a:defRPr sz="1600"/>
            </a:lvl8pPr>
            <a:lvl9pPr>
              <a:defRPr sz="16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
        <p:nvSpPr>
          <p:cNvPr id="5" name="Text Placeholder 4"/>
          <p:cNvSpPr>
            <a:spLocks noGrp="1"/>
          </p:cNvSpPr>
          <p:nvPr>
            <p:ph type="body" sz="quarter" idx="3"/>
          </p:nvPr>
        </p:nvSpPr>
        <p:spPr>
          <a:xfrm>
            <a:off x="6192837" y="1535113"/>
            <a:ext cx="5389563" cy="639763"/>
          </a:xfrm>
        </p:spPr>
        <p:txBody>
          <a:bodyPr anchor="b"/>
          <a:lstStyle>
            <a:lvl1pPr marL="0" indent="0">
              <a:buNone/>
              <a:defRPr sz="2400" b="1"/>
            </a:lvl1pPr>
            <a:lvl2pPr marL="457167" indent="0">
              <a:buNone/>
              <a:defRPr sz="2000" b="1"/>
            </a:lvl2pPr>
            <a:lvl3pPr marL="914332" indent="0">
              <a:buNone/>
              <a:defRPr sz="1867"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6192837" y="2174875"/>
            <a:ext cx="5389563" cy="3951288"/>
          </a:xfrm>
        </p:spPr>
        <p:txBody>
          <a:bodyPr/>
          <a:lstStyle>
            <a:lvl1pPr marL="342882" indent="-342882">
              <a:buFont typeface="Wingdings" panose="05000000000000000000" pitchFamily="2" charset="2"/>
              <a:buChar char="§"/>
              <a:defRPr sz="2400"/>
            </a:lvl1pPr>
            <a:lvl2pPr marL="742913" indent="-285737">
              <a:buFont typeface="Wingdings" panose="05000000000000000000" pitchFamily="2" charset="2"/>
              <a:buChar char="§"/>
              <a:defRPr sz="2000"/>
            </a:lvl2pPr>
            <a:lvl3pPr marL="1142942" indent="-228589">
              <a:buFont typeface="Wingdings" panose="05000000000000000000" pitchFamily="2" charset="2"/>
              <a:buChar char="§"/>
              <a:defRPr sz="1867"/>
            </a:lvl3pPr>
            <a:lvl4pPr marL="1600120" indent="-228589">
              <a:buFont typeface="Wingdings" panose="05000000000000000000" pitchFamily="2" charset="2"/>
              <a:buChar char="§"/>
              <a:defRPr sz="1600"/>
            </a:lvl4pPr>
            <a:lvl5pPr marL="2057298" indent="-228589">
              <a:buFont typeface="Wingdings" panose="05000000000000000000" pitchFamily="2" charset="2"/>
              <a:buChar char="§"/>
              <a:defRPr sz="1600"/>
            </a:lvl5pPr>
            <a:lvl6pPr>
              <a:defRPr sz="1600"/>
            </a:lvl6pPr>
            <a:lvl7pPr>
              <a:defRPr sz="1600"/>
            </a:lvl7pPr>
            <a:lvl8pPr>
              <a:defRPr sz="1600"/>
            </a:lvl8pPr>
            <a:lvl9pPr>
              <a:defRPr sz="16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cxnSp>
        <p:nvCxnSpPr>
          <p:cNvPr id="10" name="Straight Connector 9"/>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6566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fr-FR"/>
          </a:p>
        </p:txBody>
      </p:sp>
      <p:cxnSp>
        <p:nvCxnSpPr>
          <p:cNvPr id="6" name="Straight Connector 5"/>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5177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C73825-D756-4DD1-AEFA-889F945DA44E}" type="datetimeFigureOut">
              <a:rPr lang="en-US" smtClean="0"/>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1289864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9" name="Chart Placeholder 18"/>
          <p:cNvSpPr>
            <a:spLocks noGrp="1"/>
          </p:cNvSpPr>
          <p:nvPr>
            <p:ph type="chart" sz="quarter" idx="14"/>
          </p:nvPr>
        </p:nvSpPr>
        <p:spPr>
          <a:xfrm>
            <a:off x="2072210" y="3541184"/>
            <a:ext cx="4298956" cy="2605616"/>
          </a:xfrm>
        </p:spPr>
        <p:txBody>
          <a:bodyPr/>
          <a:lstStyle/>
          <a:p>
            <a:endParaRPr lang="fr-FR" dirty="0"/>
          </a:p>
        </p:txBody>
      </p:sp>
      <p:sp>
        <p:nvSpPr>
          <p:cNvPr id="2" name="Title 1"/>
          <p:cNvSpPr>
            <a:spLocks noGrp="1"/>
          </p:cNvSpPr>
          <p:nvPr>
            <p:ph type="title"/>
          </p:nvPr>
        </p:nvSpPr>
        <p:spPr/>
        <p:txBody>
          <a:bodyPr/>
          <a:lstStyle/>
          <a:p>
            <a:r>
              <a:rPr lang="x-none"/>
              <a:t>Click to edit Master title style</a:t>
            </a:r>
            <a:endParaRPr lang="fr-FR"/>
          </a:p>
        </p:txBody>
      </p:sp>
      <p:cxnSp>
        <p:nvCxnSpPr>
          <p:cNvPr id="6" name="Straight Connector 5"/>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 Placeholder 11"/>
          <p:cNvSpPr>
            <a:spLocks noGrp="1"/>
          </p:cNvSpPr>
          <p:nvPr>
            <p:ph type="body" sz="quarter" idx="10"/>
          </p:nvPr>
        </p:nvSpPr>
        <p:spPr>
          <a:xfrm>
            <a:off x="3220809" y="1705463"/>
            <a:ext cx="8384017" cy="1136619"/>
          </a:xfrm>
        </p:spPr>
        <p:txBody>
          <a:bodyPr>
            <a:normAutofit/>
          </a:bodyPr>
          <a:lstStyle>
            <a:lvl1pPr marL="0" indent="0">
              <a:buNone/>
              <a:defRPr sz="2667"/>
            </a:lvl1pPr>
            <a:lvl2pPr marL="742913" indent="-285737">
              <a:buFont typeface="Wingdings" panose="05000000000000000000" pitchFamily="2" charset="2"/>
              <a:buChar char="§"/>
              <a:defRPr sz="1867"/>
            </a:lvl2pPr>
          </a:lstStyle>
          <a:p>
            <a:pPr lvl="0"/>
            <a:r>
              <a:rPr lang="x-none" dirty="0"/>
              <a:t>Click to edit Master text styles</a:t>
            </a:r>
          </a:p>
          <a:p>
            <a:pPr lvl="1"/>
            <a:r>
              <a:rPr lang="x-none" dirty="0"/>
              <a:t>Second level</a:t>
            </a:r>
            <a:endParaRPr lang="fr-FR" dirty="0"/>
          </a:p>
        </p:txBody>
      </p:sp>
      <p:sp>
        <p:nvSpPr>
          <p:cNvPr id="14" name="Picture Placeholder 13"/>
          <p:cNvSpPr>
            <a:spLocks noGrp="1"/>
          </p:cNvSpPr>
          <p:nvPr>
            <p:ph type="pic" sz="quarter" idx="11"/>
          </p:nvPr>
        </p:nvSpPr>
        <p:spPr>
          <a:xfrm>
            <a:off x="569099" y="1693406"/>
            <a:ext cx="2368551" cy="1136577"/>
          </a:xfrm>
        </p:spPr>
        <p:txBody>
          <a:bodyPr/>
          <a:lstStyle/>
          <a:p>
            <a:endParaRPr lang="fr-FR" dirty="0"/>
          </a:p>
        </p:txBody>
      </p:sp>
      <p:sp>
        <p:nvSpPr>
          <p:cNvPr id="15" name="Picture Placeholder 13"/>
          <p:cNvSpPr>
            <a:spLocks noGrp="1"/>
          </p:cNvSpPr>
          <p:nvPr>
            <p:ph type="pic" sz="quarter" idx="12"/>
          </p:nvPr>
        </p:nvSpPr>
        <p:spPr>
          <a:xfrm>
            <a:off x="665727" y="3530801"/>
            <a:ext cx="2368551" cy="1136577"/>
          </a:xfrm>
        </p:spPr>
        <p:txBody>
          <a:bodyPr/>
          <a:lstStyle/>
          <a:p>
            <a:endParaRPr lang="fr-FR" dirty="0"/>
          </a:p>
        </p:txBody>
      </p:sp>
      <p:sp>
        <p:nvSpPr>
          <p:cNvPr id="17" name="Text Placeholder 16"/>
          <p:cNvSpPr>
            <a:spLocks noGrp="1"/>
          </p:cNvSpPr>
          <p:nvPr>
            <p:ph type="body" sz="quarter" idx="13"/>
          </p:nvPr>
        </p:nvSpPr>
        <p:spPr>
          <a:xfrm>
            <a:off x="6667501" y="3564467"/>
            <a:ext cx="4948767" cy="2533651"/>
          </a:xfrm>
        </p:spPr>
        <p:txBody>
          <a:bodyPr/>
          <a:lstStyle>
            <a:lvl1pPr marL="342882" indent="-342882">
              <a:buFont typeface="Wingdings" panose="05000000000000000000" pitchFamily="2" charset="2"/>
              <a:buChar char="§"/>
              <a:defRPr/>
            </a:lvl1pPr>
            <a:lvl2pPr marL="742913" indent="-285737">
              <a:buFont typeface="Wingdings" panose="05000000000000000000" pitchFamily="2" charset="2"/>
              <a:buChar char="§"/>
              <a:defRPr/>
            </a:lvl2pPr>
            <a:lvl3pPr marL="1142942" indent="-228589">
              <a:buFont typeface="Wingdings" panose="05000000000000000000" pitchFamily="2" charset="2"/>
              <a:buChar char="§"/>
              <a:defRPr/>
            </a:lvl3pPr>
            <a:lvl4pPr marL="1600120" indent="-228589">
              <a:buFont typeface="Wingdings" panose="05000000000000000000" pitchFamily="2" charset="2"/>
              <a:buChar char="§"/>
              <a:defRPr/>
            </a:lvl4pPr>
            <a:lvl5pPr marL="2057298" indent="-228589">
              <a:buFont typeface="Wingdings" panose="05000000000000000000" pitchFamily="2" charset="2"/>
              <a:buChar char="§"/>
              <a:defRPr/>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Tree>
    <p:extLst>
      <p:ext uri="{BB962C8B-B14F-4D97-AF65-F5344CB8AC3E}">
        <p14:creationId xmlns:p14="http://schemas.microsoft.com/office/powerpoint/2010/main" val="38589694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9" name="Chart Placeholder 18"/>
          <p:cNvSpPr>
            <a:spLocks noGrp="1"/>
          </p:cNvSpPr>
          <p:nvPr>
            <p:ph type="chart" sz="quarter" idx="14"/>
          </p:nvPr>
        </p:nvSpPr>
        <p:spPr>
          <a:xfrm>
            <a:off x="2072210" y="3541184"/>
            <a:ext cx="4298956" cy="2605616"/>
          </a:xfrm>
        </p:spPr>
        <p:txBody>
          <a:bodyPr/>
          <a:lstStyle/>
          <a:p>
            <a:endParaRPr lang="fr-FR" dirty="0"/>
          </a:p>
        </p:txBody>
      </p:sp>
      <p:sp>
        <p:nvSpPr>
          <p:cNvPr id="2" name="Title 1"/>
          <p:cNvSpPr>
            <a:spLocks noGrp="1"/>
          </p:cNvSpPr>
          <p:nvPr>
            <p:ph type="title"/>
          </p:nvPr>
        </p:nvSpPr>
        <p:spPr/>
        <p:txBody>
          <a:bodyPr/>
          <a:lstStyle/>
          <a:p>
            <a:r>
              <a:rPr lang="x-none"/>
              <a:t>Click to edit Master title style</a:t>
            </a:r>
            <a:endParaRPr lang="fr-FR"/>
          </a:p>
        </p:txBody>
      </p:sp>
      <p:cxnSp>
        <p:nvCxnSpPr>
          <p:cNvPr id="6" name="Straight Connector 5"/>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 Placeholder 11"/>
          <p:cNvSpPr>
            <a:spLocks noGrp="1"/>
          </p:cNvSpPr>
          <p:nvPr>
            <p:ph type="body" sz="quarter" idx="10"/>
          </p:nvPr>
        </p:nvSpPr>
        <p:spPr>
          <a:xfrm>
            <a:off x="3220809" y="1705463"/>
            <a:ext cx="8384017" cy="1136619"/>
          </a:xfrm>
        </p:spPr>
        <p:txBody>
          <a:bodyPr>
            <a:normAutofit/>
          </a:bodyPr>
          <a:lstStyle>
            <a:lvl1pPr marL="0" indent="0">
              <a:buNone/>
              <a:defRPr sz="2667"/>
            </a:lvl1pPr>
            <a:lvl2pPr marL="742913" indent="-285737">
              <a:buFont typeface="Wingdings" panose="05000000000000000000" pitchFamily="2" charset="2"/>
              <a:buChar char="§"/>
              <a:defRPr sz="1867"/>
            </a:lvl2pPr>
          </a:lstStyle>
          <a:p>
            <a:pPr lvl="0"/>
            <a:r>
              <a:rPr lang="x-none" dirty="0"/>
              <a:t>Click to edit Master text styles</a:t>
            </a:r>
          </a:p>
          <a:p>
            <a:pPr lvl="1"/>
            <a:r>
              <a:rPr lang="x-none" dirty="0"/>
              <a:t>Second level</a:t>
            </a:r>
            <a:endParaRPr lang="fr-FR" dirty="0"/>
          </a:p>
        </p:txBody>
      </p:sp>
      <p:sp>
        <p:nvSpPr>
          <p:cNvPr id="17" name="Text Placeholder 16"/>
          <p:cNvSpPr>
            <a:spLocks noGrp="1"/>
          </p:cNvSpPr>
          <p:nvPr>
            <p:ph type="body" sz="quarter" idx="13"/>
          </p:nvPr>
        </p:nvSpPr>
        <p:spPr>
          <a:xfrm>
            <a:off x="6667501" y="3564467"/>
            <a:ext cx="4948767" cy="2533651"/>
          </a:xfrm>
        </p:spPr>
        <p:txBody>
          <a:bodyPr/>
          <a:lstStyle>
            <a:lvl1pPr marL="342882" indent="-342882">
              <a:buFont typeface="Wingdings" panose="05000000000000000000" pitchFamily="2" charset="2"/>
              <a:buChar char="§"/>
              <a:defRPr/>
            </a:lvl1pPr>
            <a:lvl2pPr marL="742913" indent="-285737">
              <a:buFont typeface="Wingdings" panose="05000000000000000000" pitchFamily="2" charset="2"/>
              <a:buChar char="§"/>
              <a:defRPr/>
            </a:lvl2pPr>
            <a:lvl3pPr marL="1142942" indent="-228589">
              <a:buFont typeface="Wingdings" panose="05000000000000000000" pitchFamily="2" charset="2"/>
              <a:buChar char="§"/>
              <a:defRPr/>
            </a:lvl3pPr>
            <a:lvl4pPr marL="1600120" indent="-228589">
              <a:buFont typeface="Wingdings" panose="05000000000000000000" pitchFamily="2" charset="2"/>
              <a:buChar char="§"/>
              <a:defRPr/>
            </a:lvl4pPr>
            <a:lvl5pPr marL="2057298" indent="-228589">
              <a:buFont typeface="Wingdings" panose="05000000000000000000" pitchFamily="2" charset="2"/>
              <a:buChar char="§"/>
              <a:defRPr/>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Tree>
    <p:extLst>
      <p:ext uri="{BB962C8B-B14F-4D97-AF65-F5344CB8AC3E}">
        <p14:creationId xmlns:p14="http://schemas.microsoft.com/office/powerpoint/2010/main" val="412282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 y="0"/>
            <a:ext cx="6193367" cy="6858000"/>
          </a:xfrm>
        </p:spPr>
        <p:txBody>
          <a:bodyPr/>
          <a:lstStyle/>
          <a:p>
            <a:endParaRPr lang="fr-FR" dirty="0"/>
          </a:p>
        </p:txBody>
      </p:sp>
      <p:sp>
        <p:nvSpPr>
          <p:cNvPr id="8" name="Text Placeholder 7"/>
          <p:cNvSpPr>
            <a:spLocks noGrp="1"/>
          </p:cNvSpPr>
          <p:nvPr>
            <p:ph type="body" sz="quarter" idx="11"/>
          </p:nvPr>
        </p:nvSpPr>
        <p:spPr>
          <a:xfrm>
            <a:off x="7069667" y="1680930"/>
            <a:ext cx="4440767" cy="1350433"/>
          </a:xfrm>
        </p:spPr>
        <p:txBody>
          <a:bodyPr/>
          <a:lstStyle>
            <a:lvl1pPr marL="342882" indent="-342882">
              <a:buFont typeface="Wingdings" panose="05000000000000000000" pitchFamily="2" charset="2"/>
              <a:buChar char="§"/>
              <a:defRPr sz="2667"/>
            </a:lvl1pPr>
            <a:lvl2pPr marL="742913" indent="-285737">
              <a:buFont typeface="Wingdings" panose="05000000000000000000" pitchFamily="2" charset="2"/>
              <a:buChar char="§"/>
              <a:defRPr sz="2400"/>
            </a:lvl2pPr>
            <a:lvl3pPr marL="1142942" indent="-228589">
              <a:buFont typeface="Wingdings" panose="05000000000000000000" pitchFamily="2" charset="2"/>
              <a:buChar char="§"/>
              <a:defRPr sz="2133"/>
            </a:lvl3pPr>
            <a:lvl4pPr marL="1600120" indent="-228589">
              <a:buFont typeface="Wingdings" panose="05000000000000000000" pitchFamily="2" charset="2"/>
              <a:buChar char="§"/>
              <a:defRPr sz="1600"/>
            </a:lvl4pPr>
            <a:lvl5pPr marL="2057298" indent="-228589">
              <a:buFont typeface="Wingdings" panose="05000000000000000000" pitchFamily="2" charset="2"/>
              <a:buChar char="§"/>
              <a:defRPr sz="1200"/>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
        <p:nvSpPr>
          <p:cNvPr id="9" name="Title 8"/>
          <p:cNvSpPr>
            <a:spLocks noGrp="1"/>
          </p:cNvSpPr>
          <p:nvPr>
            <p:ph type="title"/>
          </p:nvPr>
        </p:nvSpPr>
        <p:spPr>
          <a:xfrm>
            <a:off x="7021835" y="274639"/>
            <a:ext cx="4560565" cy="1143000"/>
          </a:xfrm>
        </p:spPr>
        <p:txBody>
          <a:bodyPr>
            <a:normAutofit/>
          </a:bodyPr>
          <a:lstStyle>
            <a:lvl1pPr>
              <a:defRPr sz="3200"/>
            </a:lvl1pPr>
          </a:lstStyle>
          <a:p>
            <a:r>
              <a:rPr lang="x-none" dirty="0"/>
              <a:t>Click to edit Master title style</a:t>
            </a:r>
            <a:endParaRPr lang="fr-FR" dirty="0"/>
          </a:p>
        </p:txBody>
      </p:sp>
      <p:cxnSp>
        <p:nvCxnSpPr>
          <p:cNvPr id="10" name="Straight Connector 9"/>
          <p:cNvCxnSpPr/>
          <p:nvPr userDrawn="1"/>
        </p:nvCxnSpPr>
        <p:spPr>
          <a:xfrm>
            <a:off x="7033676" y="1412949"/>
            <a:ext cx="4563925"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02945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49"/>
            <a:ext cx="4011613" cy="1162051"/>
          </a:xfrm>
        </p:spPr>
        <p:txBody>
          <a:bodyPr anchor="b"/>
          <a:lstStyle>
            <a:lvl1pPr algn="l">
              <a:defRPr sz="2000" b="1"/>
            </a:lvl1pPr>
          </a:lstStyle>
          <a:p>
            <a:r>
              <a:rPr lang="x-none"/>
              <a:t>Click to edit Master title style</a:t>
            </a:r>
            <a:endParaRPr lang="fr-FR"/>
          </a:p>
        </p:txBody>
      </p:sp>
      <p:sp>
        <p:nvSpPr>
          <p:cNvPr id="3" name="Content Placeholder 2"/>
          <p:cNvSpPr>
            <a:spLocks noGrp="1"/>
          </p:cNvSpPr>
          <p:nvPr>
            <p:ph idx="1"/>
          </p:nvPr>
        </p:nvSpPr>
        <p:spPr>
          <a:xfrm>
            <a:off x="4767267" y="273054"/>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fr-FR"/>
          </a:p>
        </p:txBody>
      </p:sp>
      <p:sp>
        <p:nvSpPr>
          <p:cNvPr id="4" name="Text Placeholder 3"/>
          <p:cNvSpPr>
            <a:spLocks noGrp="1"/>
          </p:cNvSpPr>
          <p:nvPr>
            <p:ph type="body" sz="half" idx="2"/>
          </p:nvPr>
        </p:nvSpPr>
        <p:spPr>
          <a:xfrm>
            <a:off x="609600" y="1435104"/>
            <a:ext cx="4011613" cy="4691063"/>
          </a:xfrm>
        </p:spPr>
        <p:txBody>
          <a:bodyPr/>
          <a:lstStyle>
            <a:lvl1pPr marL="0" indent="0">
              <a:buNone/>
              <a:defRPr sz="1467"/>
            </a:lvl1pPr>
            <a:lvl2pPr marL="457167" indent="0">
              <a:buNone/>
              <a:defRPr sz="1200"/>
            </a:lvl2pPr>
            <a:lvl3pPr marL="914332" indent="0">
              <a:buNone/>
              <a:defRPr sz="1067"/>
            </a:lvl3pPr>
            <a:lvl4pPr marL="1371498" indent="0">
              <a:buNone/>
              <a:defRPr sz="933"/>
            </a:lvl4pPr>
            <a:lvl5pPr marL="1828664" indent="0">
              <a:buNone/>
              <a:defRPr sz="933"/>
            </a:lvl5pPr>
            <a:lvl6pPr marL="2285830" indent="0">
              <a:buNone/>
              <a:defRPr sz="933"/>
            </a:lvl6pPr>
            <a:lvl7pPr marL="2742994" indent="0">
              <a:buNone/>
              <a:defRPr sz="933"/>
            </a:lvl7pPr>
            <a:lvl8pPr marL="3200160" indent="0">
              <a:buNone/>
              <a:defRPr sz="933"/>
            </a:lvl8pPr>
            <a:lvl9pPr marL="3657327" indent="0">
              <a:buNone/>
              <a:defRPr sz="933"/>
            </a:lvl9pPr>
          </a:lstStyle>
          <a:p>
            <a:pPr lvl="0"/>
            <a:r>
              <a:rPr lang="x-none"/>
              <a:t>Click to edit Master text styles</a:t>
            </a:r>
          </a:p>
        </p:txBody>
      </p:sp>
    </p:spTree>
    <p:extLst>
      <p:ext uri="{BB962C8B-B14F-4D97-AF65-F5344CB8AC3E}">
        <p14:creationId xmlns:p14="http://schemas.microsoft.com/office/powerpoint/2010/main" val="17872341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1"/>
            <a:ext cx="7315200" cy="566739"/>
          </a:xfrm>
        </p:spPr>
        <p:txBody>
          <a:bodyPr anchor="b"/>
          <a:lstStyle>
            <a:lvl1pPr algn="l">
              <a:defRPr sz="2000" b="1"/>
            </a:lvl1pPr>
          </a:lstStyle>
          <a:p>
            <a:r>
              <a:rPr lang="x-none"/>
              <a:t>Click to edit Master title style</a:t>
            </a:r>
            <a:endParaRPr lang="fr-FR"/>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fr-FR" dirty="0"/>
          </a:p>
        </p:txBody>
      </p:sp>
      <p:sp>
        <p:nvSpPr>
          <p:cNvPr id="4" name="Text Placeholder 3"/>
          <p:cNvSpPr>
            <a:spLocks noGrp="1"/>
          </p:cNvSpPr>
          <p:nvPr>
            <p:ph type="body" sz="half" idx="2"/>
          </p:nvPr>
        </p:nvSpPr>
        <p:spPr>
          <a:xfrm>
            <a:off x="2389188" y="5367341"/>
            <a:ext cx="7315200" cy="804863"/>
          </a:xfrm>
        </p:spPr>
        <p:txBody>
          <a:bodyPr/>
          <a:lstStyle>
            <a:lvl1pPr marL="0" indent="0">
              <a:buNone/>
              <a:defRPr sz="1467"/>
            </a:lvl1pPr>
            <a:lvl2pPr marL="457167" indent="0">
              <a:buNone/>
              <a:defRPr sz="1200"/>
            </a:lvl2pPr>
            <a:lvl3pPr marL="914332" indent="0">
              <a:buNone/>
              <a:defRPr sz="1067"/>
            </a:lvl3pPr>
            <a:lvl4pPr marL="1371498" indent="0">
              <a:buNone/>
              <a:defRPr sz="933"/>
            </a:lvl4pPr>
            <a:lvl5pPr marL="1828664" indent="0">
              <a:buNone/>
              <a:defRPr sz="933"/>
            </a:lvl5pPr>
            <a:lvl6pPr marL="2285830" indent="0">
              <a:buNone/>
              <a:defRPr sz="933"/>
            </a:lvl6pPr>
            <a:lvl7pPr marL="2742994" indent="0">
              <a:buNone/>
              <a:defRPr sz="933"/>
            </a:lvl7pPr>
            <a:lvl8pPr marL="3200160" indent="0">
              <a:buNone/>
              <a:defRPr sz="933"/>
            </a:lvl8pPr>
            <a:lvl9pPr marL="3657327" indent="0">
              <a:buNone/>
              <a:defRPr sz="933"/>
            </a:lvl9pPr>
          </a:lstStyle>
          <a:p>
            <a:pPr lvl="0"/>
            <a:r>
              <a:rPr lang="x-none"/>
              <a:t>Click to edit Master text styles</a:t>
            </a:r>
          </a:p>
        </p:txBody>
      </p:sp>
    </p:spTree>
    <p:extLst>
      <p:ext uri="{BB962C8B-B14F-4D97-AF65-F5344CB8AC3E}">
        <p14:creationId xmlns:p14="http://schemas.microsoft.com/office/powerpoint/2010/main" val="38691526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fr-FR"/>
          </a:p>
        </p:txBody>
      </p:sp>
      <p:sp>
        <p:nvSpPr>
          <p:cNvPr id="3" name="Vertical Text Placeholder 2"/>
          <p:cNvSpPr>
            <a:spLocks noGrp="1"/>
          </p:cNvSpPr>
          <p:nvPr>
            <p:ph type="body" orient="vert" idx="1"/>
          </p:nvPr>
        </p:nvSpPr>
        <p:spPr/>
        <p:txBody>
          <a:bodyPr vert="eaVert"/>
          <a:lstStyle>
            <a:lvl1pPr marL="342882" indent="-342882">
              <a:buFont typeface="Wingdings" panose="05000000000000000000" pitchFamily="2" charset="2"/>
              <a:buChar char="§"/>
              <a:defRPr/>
            </a:lvl1pPr>
            <a:lvl2pPr marL="742913" indent="-285737">
              <a:buFont typeface="Wingdings" panose="05000000000000000000" pitchFamily="2" charset="2"/>
              <a:buChar char="§"/>
              <a:defRPr/>
            </a:lvl2pPr>
            <a:lvl3pPr marL="1142942" indent="-228589">
              <a:buFont typeface="Wingdings" panose="05000000000000000000" pitchFamily="2" charset="2"/>
              <a:buChar char="§"/>
              <a:defRPr/>
            </a:lvl3pPr>
            <a:lvl4pPr marL="1600120" indent="-228589">
              <a:buFont typeface="Wingdings" panose="05000000000000000000" pitchFamily="2" charset="2"/>
              <a:buChar char="§"/>
              <a:defRPr/>
            </a:lvl4pPr>
            <a:lvl5pPr marL="2057298" indent="-228589">
              <a:buFont typeface="Wingdings" panose="05000000000000000000" pitchFamily="2" charset="2"/>
              <a:buChar char="§"/>
              <a:defRPr/>
            </a:lvl5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cxnSp>
        <p:nvCxnSpPr>
          <p:cNvPr id="7" name="Straight Connector 6"/>
          <p:cNvCxnSpPr/>
          <p:nvPr userDrawn="1"/>
        </p:nvCxnSpPr>
        <p:spPr>
          <a:xfrm>
            <a:off x="3756000" y="1412949"/>
            <a:ext cx="46800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6696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x-none"/>
              <a:t>Click to edit Master title style</a:t>
            </a:r>
            <a:endParaRPr lang="fr-FR"/>
          </a:p>
        </p:txBody>
      </p:sp>
      <p:sp>
        <p:nvSpPr>
          <p:cNvPr id="3" name="Vertical Text Placeholder 2"/>
          <p:cNvSpPr>
            <a:spLocks noGrp="1"/>
          </p:cNvSpPr>
          <p:nvPr>
            <p:ph type="body" orient="vert" idx="1"/>
          </p:nvPr>
        </p:nvSpPr>
        <p:spPr>
          <a:xfrm>
            <a:off x="609600" y="274640"/>
            <a:ext cx="8077200" cy="5851525"/>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fr-FR"/>
          </a:p>
        </p:txBody>
      </p:sp>
    </p:spTree>
    <p:extLst>
      <p:ext uri="{BB962C8B-B14F-4D97-AF65-F5344CB8AC3E}">
        <p14:creationId xmlns:p14="http://schemas.microsoft.com/office/powerpoint/2010/main" val="1852564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and Content">
    <p:bg>
      <p:bgRef idx="1001">
        <a:schemeClr val="bg1"/>
      </p:bgRef>
    </p:bg>
    <p:spTree>
      <p:nvGrpSpPr>
        <p:cNvPr id="1" name=""/>
        <p:cNvGrpSpPr/>
        <p:nvPr/>
      </p:nvGrpSpPr>
      <p:grpSpPr>
        <a:xfrm>
          <a:off x="0" y="0"/>
          <a:ext cx="0" cy="0"/>
          <a:chOff x="0" y="0"/>
          <a:chExt cx="0" cy="0"/>
        </a:xfrm>
      </p:grpSpPr>
      <p:cxnSp>
        <p:nvCxnSpPr>
          <p:cNvPr id="5" name="Straight Connector 4"/>
          <p:cNvCxnSpPr/>
          <p:nvPr userDrawn="1"/>
        </p:nvCxnSpPr>
        <p:spPr>
          <a:xfrm>
            <a:off x="3713667" y="954377"/>
            <a:ext cx="4789883" cy="0"/>
          </a:xfrm>
          <a:prstGeom prst="line">
            <a:avLst/>
          </a:prstGeom>
          <a:ln w="3175" cmpd="sng">
            <a:solidFill>
              <a:srgbClr val="FFFFFF"/>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itle Placeholder 1"/>
          <p:cNvSpPr>
            <a:spLocks noGrp="1"/>
          </p:cNvSpPr>
          <p:nvPr>
            <p:ph type="title"/>
          </p:nvPr>
        </p:nvSpPr>
        <p:spPr>
          <a:xfrm>
            <a:off x="820617" y="110487"/>
            <a:ext cx="10550769" cy="745923"/>
          </a:xfrm>
          <a:prstGeom prst="rect">
            <a:avLst/>
          </a:prstGeom>
        </p:spPr>
        <p:txBody>
          <a:bodyPr vert="horz" lIns="91440" tIns="45720" rIns="91440" bIns="45720" rtlCol="0" anchor="ctr">
            <a:normAutofit/>
          </a:bodyPr>
          <a:lstStyle>
            <a:lvl1pPr algn="ctr">
              <a:defRPr sz="3600" b="1">
                <a:solidFill>
                  <a:schemeClr val="tx1"/>
                </a:solidFill>
              </a:defRPr>
            </a:lvl1pPr>
          </a:lstStyle>
          <a:p>
            <a:r>
              <a:rPr lang="x-none" dirty="0"/>
              <a:t>Click to edit Master title style</a:t>
            </a:r>
            <a:endParaRPr lang="fr-FR" dirty="0"/>
          </a:p>
        </p:txBody>
      </p:sp>
      <p:sp>
        <p:nvSpPr>
          <p:cNvPr id="9" name="Text Placeholder 8"/>
          <p:cNvSpPr>
            <a:spLocks noGrp="1"/>
          </p:cNvSpPr>
          <p:nvPr>
            <p:ph type="body" sz="quarter" idx="10"/>
          </p:nvPr>
        </p:nvSpPr>
        <p:spPr>
          <a:xfrm>
            <a:off x="410370" y="1118507"/>
            <a:ext cx="11371263" cy="5450568"/>
          </a:xfrm>
        </p:spPr>
        <p:txBody>
          <a:bodyPr/>
          <a:lstStyle>
            <a:lvl1pPr marL="0" indent="0" algn="ctr">
              <a:buNone/>
              <a:defRPr>
                <a:solidFill>
                  <a:schemeClr val="tx1"/>
                </a:solidFill>
              </a:defRPr>
            </a:lvl1pPr>
            <a:lvl2pPr marL="457189" indent="0" algn="ctr">
              <a:buNone/>
              <a:defRPr/>
            </a:lvl2pPr>
            <a:lvl3pPr marL="914377" indent="0" algn="ctr">
              <a:buNone/>
              <a:defRPr/>
            </a:lvl3pPr>
            <a:lvl4pPr marL="1371566" indent="0" algn="ctr">
              <a:buNone/>
              <a:defRPr/>
            </a:lvl4pPr>
            <a:lvl5pPr marL="1828754" indent="0" algn="ctr">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924797601"/>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Title and Content">
    <p:bg>
      <p:bgRef idx="1001">
        <a:schemeClr val="bg1"/>
      </p:bgRef>
    </p:bg>
    <p:spTree>
      <p:nvGrpSpPr>
        <p:cNvPr id="1" name=""/>
        <p:cNvGrpSpPr/>
        <p:nvPr/>
      </p:nvGrpSpPr>
      <p:grpSpPr>
        <a:xfrm>
          <a:off x="0" y="0"/>
          <a:ext cx="0" cy="0"/>
          <a:chOff x="0" y="0"/>
          <a:chExt cx="0" cy="0"/>
        </a:xfrm>
      </p:grpSpPr>
      <p:cxnSp>
        <p:nvCxnSpPr>
          <p:cNvPr id="6" name="Straight Connector 5"/>
          <p:cNvCxnSpPr/>
          <p:nvPr userDrawn="1"/>
        </p:nvCxnSpPr>
        <p:spPr>
          <a:xfrm>
            <a:off x="3756000" y="954377"/>
            <a:ext cx="4680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 name="Title Placeholder 1"/>
          <p:cNvSpPr>
            <a:spLocks noGrp="1"/>
          </p:cNvSpPr>
          <p:nvPr>
            <p:ph type="title"/>
          </p:nvPr>
        </p:nvSpPr>
        <p:spPr>
          <a:xfrm>
            <a:off x="820617" y="110487"/>
            <a:ext cx="10550769" cy="745923"/>
          </a:xfrm>
          <a:prstGeom prst="rect">
            <a:avLst/>
          </a:prstGeom>
        </p:spPr>
        <p:txBody>
          <a:bodyPr vert="horz" lIns="91440" tIns="45720" rIns="91440" bIns="45720" rtlCol="0" anchor="ctr">
            <a:normAutofit/>
          </a:bodyPr>
          <a:lstStyle>
            <a:lvl1pPr algn="ctr">
              <a:defRPr sz="3600" b="1">
                <a:solidFill>
                  <a:schemeClr val="tx1"/>
                </a:solidFill>
              </a:defRPr>
            </a:lvl1pPr>
          </a:lstStyle>
          <a:p>
            <a:r>
              <a:rPr lang="x-none" dirty="0"/>
              <a:t>Click to edit Master title style</a:t>
            </a:r>
            <a:endParaRPr lang="fr-FR" dirty="0"/>
          </a:p>
        </p:txBody>
      </p:sp>
      <p:sp>
        <p:nvSpPr>
          <p:cNvPr id="9" name="Text Placeholder 8"/>
          <p:cNvSpPr>
            <a:spLocks noGrp="1"/>
          </p:cNvSpPr>
          <p:nvPr>
            <p:ph type="body" sz="quarter" idx="10"/>
          </p:nvPr>
        </p:nvSpPr>
        <p:spPr>
          <a:xfrm>
            <a:off x="410370" y="1118507"/>
            <a:ext cx="11371263" cy="5450568"/>
          </a:xfrm>
        </p:spPr>
        <p:txBody>
          <a:bodyPr/>
          <a:lstStyle>
            <a:lvl1pPr marL="0" indent="0" algn="ctr">
              <a:buNone/>
              <a:defRPr>
                <a:solidFill>
                  <a:schemeClr val="tx1"/>
                </a:solidFill>
              </a:defRPr>
            </a:lvl1pPr>
            <a:lvl2pPr marL="457189" indent="0" algn="ctr">
              <a:buNone/>
              <a:defRPr/>
            </a:lvl2pPr>
            <a:lvl3pPr marL="914377" indent="0" algn="ctr">
              <a:buNone/>
              <a:defRPr/>
            </a:lvl3pPr>
            <a:lvl4pPr marL="1371566" indent="0" algn="ctr">
              <a:buNone/>
              <a:defRPr/>
            </a:lvl4pPr>
            <a:lvl5pPr marL="1828754" indent="0" algn="ctr">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477685386"/>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60401" y="1432824"/>
            <a:ext cx="10921999" cy="4267851"/>
          </a:xfrm>
          <a:prstGeom prst="rect">
            <a:avLst/>
          </a:prstGeom>
        </p:spPr>
        <p:txBody>
          <a:bodyPr/>
          <a:lstStyle>
            <a:lvl1pPr marL="342891" indent="-342891">
              <a:buClr>
                <a:schemeClr val="accent1"/>
              </a:buClr>
              <a:buFont typeface="Wingdings" panose="05000000000000000000" pitchFamily="2" charset="2"/>
              <a:buChar char="§"/>
              <a:defRPr sz="2800"/>
            </a:lvl1pPr>
            <a:lvl2pPr marL="742932" indent="-285744">
              <a:buClr>
                <a:schemeClr val="accent1"/>
              </a:buClr>
              <a:buFont typeface="Wingdings" panose="05000000000000000000" pitchFamily="2" charset="2"/>
              <a:buChar char="§"/>
              <a:defRPr sz="2400"/>
            </a:lvl2pPr>
            <a:lvl3pPr marL="1142971" indent="-228594">
              <a:buClr>
                <a:schemeClr val="accent1"/>
              </a:buClr>
              <a:buFont typeface="Wingdings" panose="05000000000000000000" pitchFamily="2" charset="2"/>
              <a:buChar char="§"/>
              <a:defRPr sz="2000"/>
            </a:lvl3pPr>
            <a:lvl4pPr marL="1600160" indent="-228594">
              <a:buClr>
                <a:schemeClr val="accent1"/>
              </a:buClr>
              <a:buFont typeface="Wingdings" panose="05000000000000000000" pitchFamily="2" charset="2"/>
              <a:buChar char="§"/>
              <a:defRPr sz="1800"/>
            </a:lvl4pPr>
            <a:lvl5pPr marL="2057349" indent="-228594">
              <a:buClr>
                <a:schemeClr val="accent1"/>
              </a:buClr>
              <a:buFont typeface="Wingdings" panose="05000000000000000000" pitchFamily="2" charset="2"/>
              <a:buChar char="§"/>
              <a:defRPr sz="1800"/>
            </a:lvl5pPr>
            <a:lvl6pPr>
              <a:defRPr sz="1800"/>
            </a:lvl6pPr>
            <a:lvl7pPr>
              <a:defRPr sz="1800"/>
            </a:lvl7pPr>
            <a:lvl8pPr>
              <a:defRPr sz="1800"/>
            </a:lvl8pPr>
            <a:lvl9pPr>
              <a:defRPr sz="1800"/>
            </a:lvl9p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
        <p:nvSpPr>
          <p:cNvPr id="6" name="Title 1"/>
          <p:cNvSpPr>
            <a:spLocks noGrp="1"/>
          </p:cNvSpPr>
          <p:nvPr>
            <p:ph type="title"/>
          </p:nvPr>
        </p:nvSpPr>
        <p:spPr>
          <a:xfrm>
            <a:off x="660400" y="195837"/>
            <a:ext cx="10922000" cy="1143000"/>
          </a:xfrm>
          <a:prstGeom prst="rect">
            <a:avLst/>
          </a:prstGeom>
        </p:spPr>
        <p:txBody>
          <a:bodyPr/>
          <a:lstStyle/>
          <a:p>
            <a:r>
              <a:rPr lang="x-none" dirty="0"/>
              <a:t>Click to edit Master title style</a:t>
            </a:r>
            <a:endParaRPr lang="fr-FR" dirty="0"/>
          </a:p>
        </p:txBody>
      </p:sp>
    </p:spTree>
    <p:extLst>
      <p:ext uri="{BB962C8B-B14F-4D97-AF65-F5344CB8AC3E}">
        <p14:creationId xmlns:p14="http://schemas.microsoft.com/office/powerpoint/2010/main" val="3159095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C73825-D756-4DD1-AEFA-889F945DA44E}" type="datetimeFigureOut">
              <a:rPr lang="en-US" smtClean="0"/>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16464269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0D591D8-B0F5-40BA-AE9C-358CE4E46D12}" type="datetimeFigureOut">
              <a:rPr lang="en-US">
                <a:solidFill>
                  <a:prstClr val="white"/>
                </a:solidFill>
              </a:rPr>
              <a:pPr/>
              <a:t>4/19/2018</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06F1F1E-EE37-4A63-82CB-B34D835A7AE1}"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20011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4C73825-D756-4DD1-AEFA-889F945DA44E}" type="datetimeFigureOut">
              <a:rPr lang="en-US" smtClean="0"/>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3707598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4C73825-D756-4DD1-AEFA-889F945DA44E}" type="datetimeFigureOut">
              <a:rPr lang="en-US" smtClean="0"/>
              <a:t>4/19/2018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749490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4C73825-D756-4DD1-AEFA-889F945DA44E}" type="datetimeFigureOut">
              <a:rPr lang="en-US" smtClean="0"/>
              <a:t>4/19/2018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1345883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C73825-D756-4DD1-AEFA-889F945DA44E}" type="datetimeFigureOut">
              <a:rPr lang="en-US" smtClean="0"/>
              <a:t>4/19/2018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3086332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C73825-D756-4DD1-AEFA-889F945DA44E}" type="datetimeFigureOut">
              <a:rPr lang="en-US" smtClean="0"/>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315304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C73825-D756-4DD1-AEFA-889F945DA44E}" type="datetimeFigureOut">
              <a:rPr lang="en-US" smtClean="0"/>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98366-61CC-4B9F-8B8E-3B01B6582C60}" type="slidenum">
              <a:rPr lang="en-US" smtClean="0"/>
              <a:t>‹#›</a:t>
            </a:fld>
            <a:endParaRPr lang="en-US"/>
          </a:p>
        </p:txBody>
      </p:sp>
    </p:spTree>
    <p:extLst>
      <p:ext uri="{BB962C8B-B14F-4D97-AF65-F5344CB8AC3E}">
        <p14:creationId xmlns:p14="http://schemas.microsoft.com/office/powerpoint/2010/main" val="1103573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C73825-D756-4DD1-AEFA-889F945DA44E}" type="datetimeFigureOut">
              <a:rPr lang="en-US" smtClean="0"/>
              <a:t>4/19/2018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698366-61CC-4B9F-8B8E-3B01B6582C60}" type="slidenum">
              <a:rPr lang="en-US" smtClean="0"/>
              <a:t>‹#›</a:t>
            </a:fld>
            <a:endParaRPr lang="en-US"/>
          </a:p>
        </p:txBody>
      </p:sp>
    </p:spTree>
    <p:extLst>
      <p:ext uri="{BB962C8B-B14F-4D97-AF65-F5344CB8AC3E}">
        <p14:creationId xmlns:p14="http://schemas.microsoft.com/office/powerpoint/2010/main" val="2618889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68579" tIns="34289" rIns="68579" bIns="34289" rtlCol="0" anchor="ctr">
            <a:normAutofit/>
          </a:bodyPr>
          <a:lstStyle/>
          <a:p>
            <a:r>
              <a:rPr lang="x-none" dirty="0"/>
              <a:t>Click to edit Master title style</a:t>
            </a:r>
            <a:endParaRPr lang="fr-FR" dirty="0"/>
          </a:p>
        </p:txBody>
      </p:sp>
      <p:sp>
        <p:nvSpPr>
          <p:cNvPr id="3" name="Text Placeholder 2"/>
          <p:cNvSpPr>
            <a:spLocks noGrp="1"/>
          </p:cNvSpPr>
          <p:nvPr>
            <p:ph type="body" idx="1"/>
          </p:nvPr>
        </p:nvSpPr>
        <p:spPr>
          <a:xfrm>
            <a:off x="609600" y="1600201"/>
            <a:ext cx="10972800" cy="4525963"/>
          </a:xfrm>
          <a:prstGeom prst="rect">
            <a:avLst/>
          </a:prstGeom>
        </p:spPr>
        <p:txBody>
          <a:bodyPr vert="horz" lIns="68579" tIns="34289" rIns="68579" bIns="34289" rtlCol="0">
            <a:normAutofit/>
          </a:bodyPr>
          <a:lstStyle/>
          <a:p>
            <a:pPr lvl="0"/>
            <a:r>
              <a:rPr lang="x-none" dirty="0"/>
              <a:t>Click to edit Master text styles</a:t>
            </a:r>
          </a:p>
          <a:p>
            <a:pPr lvl="1"/>
            <a:r>
              <a:rPr lang="x-none" dirty="0"/>
              <a:t>Second level</a:t>
            </a:r>
          </a:p>
          <a:p>
            <a:pPr lvl="2"/>
            <a:r>
              <a:rPr lang="x-none" dirty="0"/>
              <a:t>Third level</a:t>
            </a:r>
          </a:p>
          <a:p>
            <a:pPr lvl="3"/>
            <a:r>
              <a:rPr lang="x-none" dirty="0"/>
              <a:t>Fourth level</a:t>
            </a:r>
          </a:p>
          <a:p>
            <a:pPr lvl="4"/>
            <a:r>
              <a:rPr lang="x-none" dirty="0"/>
              <a:t>Fifth level</a:t>
            </a:r>
            <a:endParaRPr lang="fr-FR" dirty="0"/>
          </a:p>
        </p:txBody>
      </p:sp>
    </p:spTree>
    <p:extLst>
      <p:ext uri="{BB962C8B-B14F-4D97-AF65-F5344CB8AC3E}">
        <p14:creationId xmlns:p14="http://schemas.microsoft.com/office/powerpoint/2010/main" val="260051163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ctr" defTabSz="457178" rtl="0" eaLnBrk="1" latinLnBrk="0" hangingPunct="1">
        <a:spcBef>
          <a:spcPct val="0"/>
        </a:spcBef>
        <a:buNone/>
        <a:defRPr sz="4400" b="1" kern="1200">
          <a:solidFill>
            <a:schemeClr val="tx1"/>
          </a:solidFill>
          <a:latin typeface="+mj-lt"/>
          <a:ea typeface="+mj-ea"/>
          <a:cs typeface="+mj-cs"/>
        </a:defRPr>
      </a:lvl1pPr>
    </p:titleStyle>
    <p:bodyStyle>
      <a:lvl1pPr marL="342882" indent="-342882" algn="l" defTabSz="457178" rtl="0" eaLnBrk="1" latinLnBrk="0" hangingPunct="1">
        <a:spcBef>
          <a:spcPct val="20000"/>
        </a:spcBef>
        <a:buFont typeface="Arial"/>
        <a:buChar char="•"/>
        <a:defRPr sz="3200" kern="1200">
          <a:solidFill>
            <a:schemeClr val="tx1"/>
          </a:solidFill>
          <a:latin typeface="+mn-lt"/>
          <a:ea typeface="+mn-ea"/>
          <a:cs typeface="+mn-cs"/>
        </a:defRPr>
      </a:lvl1pPr>
      <a:lvl2pPr marL="742913" indent="-285737" algn="l" defTabSz="457178" rtl="0" eaLnBrk="1" latinLnBrk="0" hangingPunct="1">
        <a:spcBef>
          <a:spcPct val="20000"/>
        </a:spcBef>
        <a:buFont typeface="Arial"/>
        <a:buChar char="–"/>
        <a:defRPr sz="2800" kern="1200">
          <a:solidFill>
            <a:schemeClr val="tx1"/>
          </a:solidFill>
          <a:latin typeface="+mn-lt"/>
          <a:ea typeface="+mn-ea"/>
          <a:cs typeface="+mn-cs"/>
        </a:defRPr>
      </a:lvl2pPr>
      <a:lvl3pPr marL="1142942" indent="-228589" algn="l" defTabSz="457178" rtl="0" eaLnBrk="1" latinLnBrk="0" hangingPunct="1">
        <a:spcBef>
          <a:spcPct val="20000"/>
        </a:spcBef>
        <a:buFont typeface="Arial"/>
        <a:buChar char="•"/>
        <a:defRPr sz="2400" kern="1200">
          <a:solidFill>
            <a:schemeClr val="tx1"/>
          </a:solidFill>
          <a:latin typeface="+mn-lt"/>
          <a:ea typeface="+mn-ea"/>
          <a:cs typeface="+mn-cs"/>
        </a:defRPr>
      </a:lvl3pPr>
      <a:lvl4pPr marL="1600120" indent="-228589" algn="l" defTabSz="457178" rtl="0" eaLnBrk="1" latinLnBrk="0" hangingPunct="1">
        <a:spcBef>
          <a:spcPct val="20000"/>
        </a:spcBef>
        <a:buFont typeface="Arial"/>
        <a:buChar char="–"/>
        <a:defRPr sz="2000" kern="1200">
          <a:solidFill>
            <a:schemeClr val="tx1"/>
          </a:solidFill>
          <a:latin typeface="+mn-lt"/>
          <a:ea typeface="+mn-ea"/>
          <a:cs typeface="+mn-cs"/>
        </a:defRPr>
      </a:lvl4pPr>
      <a:lvl5pPr marL="2057298" indent="-228589" algn="l" defTabSz="457178" rtl="0" eaLnBrk="1" latinLnBrk="0" hangingPunct="1">
        <a:spcBef>
          <a:spcPct val="20000"/>
        </a:spcBef>
        <a:buFont typeface="Arial"/>
        <a:buChar char="»"/>
        <a:defRPr sz="2000" kern="1200">
          <a:solidFill>
            <a:schemeClr val="tx1"/>
          </a:solidFill>
          <a:latin typeface="+mn-lt"/>
          <a:ea typeface="+mn-ea"/>
          <a:cs typeface="+mn-cs"/>
        </a:defRPr>
      </a:lvl5pPr>
      <a:lvl6pPr marL="2514474" indent="-228589"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9"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9"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9"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67" kern="1200">
          <a:solidFill>
            <a:schemeClr val="tx1"/>
          </a:solidFill>
          <a:latin typeface="+mn-lt"/>
          <a:ea typeface="+mn-ea"/>
          <a:cs typeface="+mn-cs"/>
        </a:defRPr>
      </a:lvl1pPr>
      <a:lvl2pPr marL="457178" algn="l" defTabSz="457178" rtl="0" eaLnBrk="1" latinLnBrk="0" hangingPunct="1">
        <a:defRPr sz="1867" kern="1200">
          <a:solidFill>
            <a:schemeClr val="tx1"/>
          </a:solidFill>
          <a:latin typeface="+mn-lt"/>
          <a:ea typeface="+mn-ea"/>
          <a:cs typeface="+mn-cs"/>
        </a:defRPr>
      </a:lvl2pPr>
      <a:lvl3pPr marL="914354" algn="l" defTabSz="457178" rtl="0" eaLnBrk="1" latinLnBrk="0" hangingPunct="1">
        <a:defRPr sz="1867" kern="1200">
          <a:solidFill>
            <a:schemeClr val="tx1"/>
          </a:solidFill>
          <a:latin typeface="+mn-lt"/>
          <a:ea typeface="+mn-ea"/>
          <a:cs typeface="+mn-cs"/>
        </a:defRPr>
      </a:lvl3pPr>
      <a:lvl4pPr marL="1371532" algn="l" defTabSz="457178" rtl="0" eaLnBrk="1" latinLnBrk="0" hangingPunct="1">
        <a:defRPr sz="1867" kern="1200">
          <a:solidFill>
            <a:schemeClr val="tx1"/>
          </a:solidFill>
          <a:latin typeface="+mn-lt"/>
          <a:ea typeface="+mn-ea"/>
          <a:cs typeface="+mn-cs"/>
        </a:defRPr>
      </a:lvl4pPr>
      <a:lvl5pPr marL="1828709" algn="l" defTabSz="457178" rtl="0" eaLnBrk="1" latinLnBrk="0" hangingPunct="1">
        <a:defRPr sz="1867" kern="1200">
          <a:solidFill>
            <a:schemeClr val="tx1"/>
          </a:solidFill>
          <a:latin typeface="+mn-lt"/>
          <a:ea typeface="+mn-ea"/>
          <a:cs typeface="+mn-cs"/>
        </a:defRPr>
      </a:lvl5pPr>
      <a:lvl6pPr marL="2285886" algn="l" defTabSz="457178" rtl="0" eaLnBrk="1" latinLnBrk="0" hangingPunct="1">
        <a:defRPr sz="1867" kern="1200">
          <a:solidFill>
            <a:schemeClr val="tx1"/>
          </a:solidFill>
          <a:latin typeface="+mn-lt"/>
          <a:ea typeface="+mn-ea"/>
          <a:cs typeface="+mn-cs"/>
        </a:defRPr>
      </a:lvl6pPr>
      <a:lvl7pPr marL="2743062" algn="l" defTabSz="457178" rtl="0" eaLnBrk="1" latinLnBrk="0" hangingPunct="1">
        <a:defRPr sz="1867" kern="1200">
          <a:solidFill>
            <a:schemeClr val="tx1"/>
          </a:solidFill>
          <a:latin typeface="+mn-lt"/>
          <a:ea typeface="+mn-ea"/>
          <a:cs typeface="+mn-cs"/>
        </a:defRPr>
      </a:lvl7pPr>
      <a:lvl8pPr marL="3200240" algn="l" defTabSz="457178" rtl="0" eaLnBrk="1" latinLnBrk="0" hangingPunct="1">
        <a:defRPr sz="1867" kern="1200">
          <a:solidFill>
            <a:schemeClr val="tx1"/>
          </a:solidFill>
          <a:latin typeface="+mn-lt"/>
          <a:ea typeface="+mn-ea"/>
          <a:cs typeface="+mn-cs"/>
        </a:defRPr>
      </a:lvl8pPr>
      <a:lvl9pPr marL="3657418" algn="l" defTabSz="457178"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7.emf"/></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5.xml"/><Relationship Id="rId16"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8.png"/><Relationship Id="rId5" Type="http://schemas.openxmlformats.org/officeDocument/2006/relationships/image" Target="../media/image12.jpe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7.xml"/><Relationship Id="rId5" Type="http://schemas.openxmlformats.org/officeDocument/2006/relationships/image" Target="../media/image26.jpg"/><Relationship Id="rId4" Type="http://schemas.openxmlformats.org/officeDocument/2006/relationships/image" Target="../media/image25.jp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val="0"/>
              </a:ext>
            </a:extLst>
          </a:blip>
          <a:srcRect t="15289"/>
          <a:stretch/>
        </p:blipFill>
        <p:spPr>
          <a:xfrm>
            <a:off x="6831176" y="-8314"/>
            <a:ext cx="5394961" cy="6866313"/>
          </a:xfrm>
          <a:prstGeom prst="rect">
            <a:avLst/>
          </a:prstGeom>
        </p:spPr>
      </p:pic>
      <p:sp>
        <p:nvSpPr>
          <p:cNvPr id="6" name="Rectangle 5"/>
          <p:cNvSpPr/>
          <p:nvPr/>
        </p:nvSpPr>
        <p:spPr>
          <a:xfrm>
            <a:off x="0" y="-8314"/>
            <a:ext cx="6797039" cy="51871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a:off x="473072" y="3297325"/>
            <a:ext cx="4355176" cy="954107"/>
          </a:xfrm>
          <a:prstGeom prst="rect">
            <a:avLst/>
          </a:prstGeom>
          <a:noFill/>
        </p:spPr>
        <p:txBody>
          <a:bodyPr wrap="square" rtlCol="0">
            <a:spAutoFit/>
          </a:bodyPr>
          <a:lstStyle/>
          <a:p>
            <a:r>
              <a:rPr lang="en-GB" sz="2800" dirty="0">
                <a:solidFill>
                  <a:schemeClr val="bg1"/>
                </a:solidFill>
                <a:latin typeface="Arial" panose="020B0604020202020204" pitchFamily="34" charset="0"/>
                <a:cs typeface="Arial" panose="020B0604020202020204" pitchFamily="34" charset="0"/>
              </a:rPr>
              <a:t>GLOBAL REPORT ON </a:t>
            </a:r>
            <a:r>
              <a:rPr lang="en-GB" sz="2800" dirty="0" smtClean="0">
                <a:solidFill>
                  <a:schemeClr val="bg1"/>
                </a:solidFill>
                <a:latin typeface="Arial" panose="020B0604020202020204" pitchFamily="34" charset="0"/>
                <a:cs typeface="Arial" panose="020B0604020202020204" pitchFamily="34" charset="0"/>
              </a:rPr>
              <a:t/>
            </a:r>
            <a:br>
              <a:rPr lang="en-GB" sz="2800" dirty="0" smtClean="0">
                <a:solidFill>
                  <a:schemeClr val="bg1"/>
                </a:solidFill>
                <a:latin typeface="Arial" panose="020B0604020202020204" pitchFamily="34" charset="0"/>
                <a:cs typeface="Arial" panose="020B0604020202020204" pitchFamily="34" charset="0"/>
              </a:rPr>
            </a:br>
            <a:r>
              <a:rPr lang="en-GB" sz="2800" dirty="0" smtClean="0">
                <a:solidFill>
                  <a:schemeClr val="bg1"/>
                </a:solidFill>
                <a:latin typeface="Arial" panose="020B0604020202020204" pitchFamily="34" charset="0"/>
                <a:cs typeface="Arial" panose="020B0604020202020204" pitchFamily="34" charset="0"/>
              </a:rPr>
              <a:t>FOOD </a:t>
            </a:r>
            <a:r>
              <a:rPr lang="en-GB" sz="2800" dirty="0">
                <a:solidFill>
                  <a:schemeClr val="bg1"/>
                </a:solidFill>
                <a:latin typeface="Arial" panose="020B0604020202020204" pitchFamily="34" charset="0"/>
                <a:cs typeface="Arial" panose="020B0604020202020204" pitchFamily="34" charset="0"/>
              </a:rPr>
              <a:t>CRISES 2018</a:t>
            </a:r>
          </a:p>
        </p:txBody>
      </p:sp>
      <p:pic>
        <p:nvPicPr>
          <p:cNvPr id="13" name="Picture 12"/>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09489" y="491777"/>
            <a:ext cx="2185178" cy="588046"/>
          </a:xfrm>
          <a:prstGeom prst="rect">
            <a:avLst/>
          </a:prstGeom>
        </p:spPr>
      </p:pic>
      <p:sp>
        <p:nvSpPr>
          <p:cNvPr id="14" name="Rectangle 13"/>
          <p:cNvSpPr/>
          <p:nvPr/>
        </p:nvSpPr>
        <p:spPr>
          <a:xfrm>
            <a:off x="0" y="4995949"/>
            <a:ext cx="6797039" cy="1862050"/>
          </a:xfrm>
          <a:prstGeom prst="rect">
            <a:avLst/>
          </a:prstGeom>
          <a:solidFill>
            <a:srgbClr val="3D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p:cNvGrpSpPr/>
          <p:nvPr/>
        </p:nvGrpSpPr>
        <p:grpSpPr>
          <a:xfrm>
            <a:off x="435614" y="1412611"/>
            <a:ext cx="3410718" cy="1425927"/>
            <a:chOff x="295098" y="1836364"/>
            <a:chExt cx="3949659" cy="1651243"/>
          </a:xfrm>
        </p:grpSpPr>
        <p:sp>
          <p:nvSpPr>
            <p:cNvPr id="9" name="Hexagon 8"/>
            <p:cNvSpPr/>
            <p:nvPr/>
          </p:nvSpPr>
          <p:spPr>
            <a:xfrm>
              <a:off x="295098" y="2519824"/>
              <a:ext cx="1100361" cy="948588"/>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Hexagon 9"/>
            <p:cNvSpPr/>
            <p:nvPr/>
          </p:nvSpPr>
          <p:spPr>
            <a:xfrm>
              <a:off x="1244864" y="1993744"/>
              <a:ext cx="1100361" cy="948588"/>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Hexagon 10"/>
            <p:cNvSpPr/>
            <p:nvPr/>
          </p:nvSpPr>
          <p:spPr>
            <a:xfrm>
              <a:off x="2194630" y="2519824"/>
              <a:ext cx="1100361" cy="948588"/>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Hexagon 11"/>
            <p:cNvSpPr/>
            <p:nvPr/>
          </p:nvSpPr>
          <p:spPr>
            <a:xfrm>
              <a:off x="3144396" y="2002428"/>
              <a:ext cx="1100361" cy="948588"/>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p:cNvPicPr>
              <a:picLocks noChangeAspect="1"/>
            </p:cNvPicPr>
            <p:nvPr/>
          </p:nvPicPr>
          <p:blipFill rotWithShape="1">
            <a:blip r:embed="rId5" cstate="screen">
              <a:extLst>
                <a:ext uri="{28A0092B-C50C-407E-A947-70E740481C1C}">
                  <a14:useLocalDpi xmlns:a14="http://schemas.microsoft.com/office/drawing/2010/main" val="0"/>
                </a:ext>
              </a:extLst>
            </a:blip>
            <a:srcRect r="83793" b="9126"/>
            <a:stretch/>
          </p:blipFill>
          <p:spPr>
            <a:xfrm>
              <a:off x="449941" y="2476722"/>
              <a:ext cx="915087" cy="1010885"/>
            </a:xfrm>
            <a:prstGeom prst="rect">
              <a:avLst/>
            </a:prstGeom>
          </p:spPr>
        </p:pic>
        <p:pic>
          <p:nvPicPr>
            <p:cNvPr id="16" name="Picture 15"/>
            <p:cNvPicPr>
              <a:picLocks noChangeAspect="1"/>
            </p:cNvPicPr>
            <p:nvPr/>
          </p:nvPicPr>
          <p:blipFill rotWithShape="1">
            <a:blip r:embed="rId5" cstate="screen">
              <a:extLst>
                <a:ext uri="{28A0092B-C50C-407E-A947-70E740481C1C}">
                  <a14:useLocalDpi xmlns:a14="http://schemas.microsoft.com/office/drawing/2010/main" val="0"/>
                </a:ext>
              </a:extLst>
            </a:blip>
            <a:srcRect l="85688" t="1" b="-14408"/>
            <a:stretch/>
          </p:blipFill>
          <p:spPr>
            <a:xfrm>
              <a:off x="3262946" y="1836364"/>
              <a:ext cx="727508" cy="1145800"/>
            </a:xfrm>
            <a:prstGeom prst="rect">
              <a:avLst/>
            </a:prstGeom>
          </p:spPr>
        </p:pic>
        <p:pic>
          <p:nvPicPr>
            <p:cNvPr id="17" name="Picture 16"/>
            <p:cNvPicPr>
              <a:picLocks noChangeAspect="1"/>
            </p:cNvPicPr>
            <p:nvPr/>
          </p:nvPicPr>
          <p:blipFill rotWithShape="1">
            <a:blip r:embed="rId5" cstate="screen">
              <a:extLst>
                <a:ext uri="{28A0092B-C50C-407E-A947-70E740481C1C}">
                  <a14:useLocalDpi xmlns:a14="http://schemas.microsoft.com/office/drawing/2010/main" val="0"/>
                </a:ext>
              </a:extLst>
            </a:blip>
            <a:srcRect l="58917" r="21623" b="7870"/>
            <a:stretch/>
          </p:blipFill>
          <p:spPr>
            <a:xfrm>
              <a:off x="2333231" y="2532989"/>
              <a:ext cx="929715" cy="867203"/>
            </a:xfrm>
            <a:prstGeom prst="rect">
              <a:avLst/>
            </a:prstGeom>
          </p:spPr>
        </p:pic>
        <p:pic>
          <p:nvPicPr>
            <p:cNvPr id="18" name="Picture 17"/>
            <p:cNvPicPr>
              <a:picLocks noChangeAspect="1"/>
            </p:cNvPicPr>
            <p:nvPr/>
          </p:nvPicPr>
          <p:blipFill rotWithShape="1">
            <a:blip r:embed="rId6" cstate="screen">
              <a:extLst>
                <a:ext uri="{28A0092B-C50C-407E-A947-70E740481C1C}">
                  <a14:useLocalDpi xmlns:a14="http://schemas.microsoft.com/office/drawing/2010/main" val="0"/>
                </a:ext>
              </a:extLst>
            </a:blip>
            <a:srcRect l="23857" r="53779" b="17094"/>
            <a:stretch/>
          </p:blipFill>
          <p:spPr>
            <a:xfrm>
              <a:off x="1380831" y="2180451"/>
              <a:ext cx="813799" cy="594369"/>
            </a:xfrm>
            <a:prstGeom prst="rect">
              <a:avLst/>
            </a:prstGeom>
          </p:spPr>
        </p:pic>
      </p:grpSp>
      <p:sp>
        <p:nvSpPr>
          <p:cNvPr id="22" name="TextBox 21"/>
          <p:cNvSpPr txBox="1"/>
          <p:nvPr/>
        </p:nvSpPr>
        <p:spPr>
          <a:xfrm>
            <a:off x="451417" y="5208541"/>
            <a:ext cx="3154925" cy="1477328"/>
          </a:xfrm>
          <a:prstGeom prst="rect">
            <a:avLst/>
          </a:prstGeom>
          <a:noFill/>
        </p:spPr>
        <p:txBody>
          <a:bodyPr wrap="square" rtlCol="0">
            <a:spAutoFit/>
          </a:bodyPr>
          <a:lstStyle/>
          <a:p>
            <a:endParaRPr lang="en-GB" sz="1600" dirty="0">
              <a:solidFill>
                <a:schemeClr val="bg1"/>
              </a:solidFill>
              <a:latin typeface="Arial" panose="020B0604020202020204" pitchFamily="34" charset="0"/>
              <a:cs typeface="Arial" panose="020B0604020202020204" pitchFamily="34" charset="0"/>
            </a:endParaRPr>
          </a:p>
          <a:p>
            <a:r>
              <a:rPr lang="en-US" sz="1200" b="1" dirty="0">
                <a:solidFill>
                  <a:schemeClr val="bg1"/>
                </a:solidFill>
                <a:latin typeface="Arial" panose="020B0604020202020204" pitchFamily="34" charset="0"/>
                <a:cs typeface="Arial" panose="020B0604020202020204" pitchFamily="34" charset="0"/>
              </a:rPr>
              <a:t>Dominique Burgeon</a:t>
            </a:r>
          </a:p>
          <a:p>
            <a:r>
              <a:rPr lang="en-US" sz="1100" dirty="0" smtClean="0">
                <a:solidFill>
                  <a:schemeClr val="bg1"/>
                </a:solidFill>
                <a:latin typeface="Arial" panose="020B0604020202020204" pitchFamily="34" charset="0"/>
                <a:cs typeface="Arial" panose="020B0604020202020204" pitchFamily="34" charset="0"/>
              </a:rPr>
              <a:t>Director, Emergency </a:t>
            </a:r>
            <a:r>
              <a:rPr lang="en-US" sz="1100" dirty="0">
                <a:solidFill>
                  <a:schemeClr val="bg1"/>
                </a:solidFill>
                <a:latin typeface="Arial" panose="020B0604020202020204" pitchFamily="34" charset="0"/>
                <a:cs typeface="Arial" panose="020B0604020202020204" pitchFamily="34" charset="0"/>
              </a:rPr>
              <a:t>and Rehabilitation Division</a:t>
            </a:r>
          </a:p>
          <a:p>
            <a:r>
              <a:rPr lang="en-US" sz="1100" dirty="0">
                <a:solidFill>
                  <a:schemeClr val="bg1"/>
                </a:solidFill>
                <a:latin typeface="Arial" panose="020B0604020202020204" pitchFamily="34" charset="0"/>
                <a:cs typeface="Arial" panose="020B0604020202020204" pitchFamily="34" charset="0"/>
              </a:rPr>
              <a:t>Strategic </a:t>
            </a:r>
            <a:r>
              <a:rPr lang="en-US" sz="1100" dirty="0" err="1">
                <a:solidFill>
                  <a:schemeClr val="bg1"/>
                </a:solidFill>
                <a:latin typeface="Arial" panose="020B0604020202020204" pitchFamily="34" charset="0"/>
                <a:cs typeface="Arial" panose="020B0604020202020204" pitchFamily="34" charset="0"/>
              </a:rPr>
              <a:t>Programme</a:t>
            </a:r>
            <a:r>
              <a:rPr lang="en-US" sz="1100" dirty="0">
                <a:solidFill>
                  <a:schemeClr val="bg1"/>
                </a:solidFill>
                <a:latin typeface="Arial" panose="020B0604020202020204" pitchFamily="34" charset="0"/>
                <a:cs typeface="Arial" panose="020B0604020202020204" pitchFamily="34" charset="0"/>
              </a:rPr>
              <a:t> Leader – Resilience</a:t>
            </a:r>
          </a:p>
          <a:p>
            <a:r>
              <a:rPr lang="en-US" sz="1200" dirty="0">
                <a:solidFill>
                  <a:schemeClr val="bg1"/>
                </a:solidFill>
                <a:latin typeface="Arial" panose="020B0604020202020204" pitchFamily="34" charset="0"/>
                <a:cs typeface="Arial" panose="020B0604020202020204" pitchFamily="34" charset="0"/>
              </a:rPr>
              <a:t>Food and Agriculture Organization of the United Nations (FAO) </a:t>
            </a:r>
          </a:p>
          <a:p>
            <a:endParaRPr lang="en-GB" sz="1600" dirty="0">
              <a:solidFill>
                <a:schemeClr val="bg1"/>
              </a:solidFill>
              <a:latin typeface="Arial" panose="020B0604020202020204" pitchFamily="34" charset="0"/>
              <a:cs typeface="Arial" panose="020B0604020202020204" pitchFamily="34" charset="0"/>
            </a:endParaRPr>
          </a:p>
        </p:txBody>
      </p:sp>
      <p:sp>
        <p:nvSpPr>
          <p:cNvPr id="2" name="TextBox 1"/>
          <p:cNvSpPr txBox="1"/>
          <p:nvPr/>
        </p:nvSpPr>
        <p:spPr>
          <a:xfrm>
            <a:off x="466737" y="4310821"/>
            <a:ext cx="5901484" cy="461665"/>
          </a:xfrm>
          <a:prstGeom prst="rect">
            <a:avLst/>
          </a:prstGeom>
          <a:noFill/>
        </p:spPr>
        <p:txBody>
          <a:bodyPr wrap="square" rtlCol="0">
            <a:spAutoFit/>
          </a:bodyPr>
          <a:lstStyle/>
          <a:p>
            <a:r>
              <a:rPr lang="en-US" sz="2400" dirty="0" smtClean="0">
                <a:solidFill>
                  <a:schemeClr val="bg1"/>
                </a:solidFill>
              </a:rPr>
              <a:t>Coordination and programmatic implications</a:t>
            </a:r>
            <a:endParaRPr lang="en-US" sz="2400" dirty="0">
              <a:solidFill>
                <a:schemeClr val="bg1"/>
              </a:solidFill>
            </a:endParaRPr>
          </a:p>
        </p:txBody>
      </p:sp>
      <p:sp>
        <p:nvSpPr>
          <p:cNvPr id="20" name="TextBox 19"/>
          <p:cNvSpPr txBox="1"/>
          <p:nvPr/>
        </p:nvSpPr>
        <p:spPr>
          <a:xfrm>
            <a:off x="3945882" y="5217250"/>
            <a:ext cx="2967620" cy="1292662"/>
          </a:xfrm>
          <a:prstGeom prst="rect">
            <a:avLst/>
          </a:prstGeom>
          <a:noFill/>
        </p:spPr>
        <p:txBody>
          <a:bodyPr wrap="square" rtlCol="0">
            <a:spAutoFit/>
          </a:bodyPr>
          <a:lstStyle/>
          <a:p>
            <a:endParaRPr lang="en-GB" sz="1600" dirty="0">
              <a:solidFill>
                <a:schemeClr val="bg1"/>
              </a:solidFill>
              <a:latin typeface="Arial" panose="020B0604020202020204" pitchFamily="34" charset="0"/>
              <a:cs typeface="Arial" panose="020B0604020202020204" pitchFamily="34" charset="0"/>
            </a:endParaRPr>
          </a:p>
          <a:p>
            <a:r>
              <a:rPr lang="en-US" sz="1200" b="1" dirty="0" err="1" smtClean="0">
                <a:solidFill>
                  <a:schemeClr val="bg1"/>
                </a:solidFill>
                <a:latin typeface="Arial" panose="020B0604020202020204" pitchFamily="34" charset="0"/>
                <a:cs typeface="Arial" panose="020B0604020202020204" pitchFamily="34" charset="0"/>
              </a:rPr>
              <a:t>Arif</a:t>
            </a:r>
            <a:r>
              <a:rPr lang="en-US" sz="1200" b="1" smtClean="0">
                <a:solidFill>
                  <a:schemeClr val="bg1"/>
                </a:solidFill>
                <a:latin typeface="Arial" panose="020B0604020202020204" pitchFamily="34" charset="0"/>
                <a:cs typeface="Arial" panose="020B0604020202020204" pitchFamily="34" charset="0"/>
              </a:rPr>
              <a:t> Husain</a:t>
            </a:r>
            <a:endParaRPr lang="en-US" sz="1200" b="1" dirty="0" smtClean="0">
              <a:solidFill>
                <a:schemeClr val="bg1"/>
              </a:solidFill>
              <a:latin typeface="Arial" panose="020B0604020202020204" pitchFamily="34" charset="0"/>
              <a:cs typeface="Arial" panose="020B0604020202020204" pitchFamily="34" charset="0"/>
            </a:endParaRPr>
          </a:p>
          <a:p>
            <a:r>
              <a:rPr lang="en-US" sz="1100" dirty="0" smtClean="0">
                <a:solidFill>
                  <a:schemeClr val="bg1"/>
                </a:solidFill>
                <a:latin typeface="Arial" panose="020B0604020202020204" pitchFamily="34" charset="0"/>
                <a:cs typeface="Arial" panose="020B0604020202020204" pitchFamily="34" charset="0"/>
              </a:rPr>
              <a:t>Chief </a:t>
            </a:r>
            <a:r>
              <a:rPr lang="en-US" sz="1100" dirty="0">
                <a:solidFill>
                  <a:schemeClr val="bg1"/>
                </a:solidFill>
                <a:latin typeface="Arial" panose="020B0604020202020204" pitchFamily="34" charset="0"/>
                <a:cs typeface="Arial" panose="020B0604020202020204" pitchFamily="34" charset="0"/>
              </a:rPr>
              <a:t>Economist and Director of the Food Security Analysis and Trends </a:t>
            </a:r>
            <a:r>
              <a:rPr lang="en-US" sz="1100" dirty="0" smtClean="0">
                <a:solidFill>
                  <a:schemeClr val="bg1"/>
                </a:solidFill>
                <a:latin typeface="Arial" panose="020B0604020202020204" pitchFamily="34" charset="0"/>
                <a:cs typeface="Arial" panose="020B0604020202020204" pitchFamily="34" charset="0"/>
              </a:rPr>
              <a:t>Service </a:t>
            </a:r>
            <a:endParaRPr lang="en-US" sz="1100" dirty="0">
              <a:solidFill>
                <a:schemeClr val="bg1"/>
              </a:solidFill>
              <a:latin typeface="Arial" panose="020B0604020202020204" pitchFamily="34" charset="0"/>
              <a:cs typeface="Arial" panose="020B0604020202020204" pitchFamily="34" charset="0"/>
            </a:endParaRPr>
          </a:p>
          <a:p>
            <a:r>
              <a:rPr lang="en-US" sz="1200" dirty="0" smtClean="0">
                <a:solidFill>
                  <a:schemeClr val="bg1"/>
                </a:solidFill>
                <a:latin typeface="Arial" panose="020B0604020202020204" pitchFamily="34" charset="0"/>
                <a:cs typeface="Arial" panose="020B0604020202020204" pitchFamily="34" charset="0"/>
              </a:rPr>
              <a:t>World Food Programme (WFP) </a:t>
            </a:r>
            <a:endParaRPr lang="en-US" sz="1200" dirty="0">
              <a:solidFill>
                <a:schemeClr val="bg1"/>
              </a:solidFill>
              <a:latin typeface="Arial" panose="020B0604020202020204" pitchFamily="34" charset="0"/>
              <a:cs typeface="Arial" panose="020B0604020202020204" pitchFamily="34" charset="0"/>
            </a:endParaRPr>
          </a:p>
          <a:p>
            <a:endParaRPr lang="en-GB"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6543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0"/>
            <a:ext cx="12192001" cy="6858000"/>
          </a:xfrm>
          <a:prstGeom prst="rect">
            <a:avLst/>
          </a:prstGeom>
          <a:solidFill>
            <a:srgbClr val="5A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737353" y="2475683"/>
            <a:ext cx="4215063" cy="1584445"/>
          </a:xfrm>
        </p:spPr>
        <p:txBody>
          <a:bodyPr>
            <a:noAutofit/>
          </a:bodyPr>
          <a:lstStyle/>
          <a:p>
            <a:r>
              <a:rPr lang="en-US" sz="3200" b="1" dirty="0">
                <a:solidFill>
                  <a:schemeClr val="bg1"/>
                </a:solidFill>
                <a:latin typeface="Arial" panose="020B0604020202020204" pitchFamily="34" charset="0"/>
                <a:ea typeface="+mn-ea"/>
                <a:cs typeface="Arial" panose="020B0604020202020204" pitchFamily="34" charset="0"/>
              </a:rPr>
              <a:t>Number of people in hunger </a:t>
            </a:r>
            <a:r>
              <a:rPr lang="en-US" sz="3200" b="1" i="1" dirty="0">
                <a:solidFill>
                  <a:schemeClr val="bg1"/>
                </a:solidFill>
                <a:latin typeface="Arial" panose="020B0604020202020204" pitchFamily="34" charset="0"/>
                <a:ea typeface="+mn-ea"/>
                <a:cs typeface="Arial" panose="020B0604020202020204" pitchFamily="34" charset="0"/>
              </a:rPr>
              <a:t>Crisis</a:t>
            </a:r>
            <a:r>
              <a:rPr lang="en-US" sz="3200" b="1" dirty="0">
                <a:solidFill>
                  <a:schemeClr val="bg1"/>
                </a:solidFill>
                <a:latin typeface="Arial" panose="020B0604020202020204" pitchFamily="34" charset="0"/>
                <a:ea typeface="+mn-ea"/>
                <a:cs typeface="Arial" panose="020B0604020202020204" pitchFamily="34" charset="0"/>
              </a:rPr>
              <a:t> or worse in countries affected by </a:t>
            </a:r>
            <a:r>
              <a:rPr lang="en-US" sz="3200" b="1" dirty="0">
                <a:solidFill>
                  <a:srgbClr val="373736"/>
                </a:solidFill>
                <a:latin typeface="Arial" panose="020B0604020202020204" pitchFamily="34" charset="0"/>
                <a:ea typeface="+mn-ea"/>
                <a:cs typeface="Arial" panose="020B0604020202020204" pitchFamily="34" charset="0"/>
              </a:rPr>
              <a:t>conflict</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val="0"/>
              </a:ext>
            </a:extLst>
          </a:blip>
          <a:srcRect t="3511" b="51227"/>
          <a:stretch/>
        </p:blipFill>
        <p:spPr>
          <a:xfrm>
            <a:off x="5970813" y="0"/>
            <a:ext cx="6221187" cy="6849304"/>
          </a:xfrm>
          <a:prstGeom prst="rect">
            <a:avLst/>
          </a:prstGeom>
        </p:spPr>
      </p:pic>
    </p:spTree>
    <p:extLst>
      <p:ext uri="{BB962C8B-B14F-4D97-AF65-F5344CB8AC3E}">
        <p14:creationId xmlns:p14="http://schemas.microsoft.com/office/powerpoint/2010/main" val="13115718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val="0"/>
              </a:ext>
            </a:extLst>
          </a:blip>
          <a:srcRect t="6099"/>
          <a:stretch/>
        </p:blipFill>
        <p:spPr>
          <a:xfrm>
            <a:off x="7227973" y="-163774"/>
            <a:ext cx="5006279" cy="7051403"/>
          </a:xfrm>
          <a:prstGeom prst="rect">
            <a:avLst/>
          </a:prstGeom>
        </p:spPr>
      </p:pic>
      <p:sp>
        <p:nvSpPr>
          <p:cNvPr id="10" name="Rectangle 9"/>
          <p:cNvSpPr/>
          <p:nvPr/>
        </p:nvSpPr>
        <p:spPr>
          <a:xfrm>
            <a:off x="-24064" y="-109182"/>
            <a:ext cx="7380803" cy="6991245"/>
          </a:xfrm>
          <a:prstGeom prst="rect">
            <a:avLst/>
          </a:prstGeom>
          <a:solidFill>
            <a:srgbClr val="373736"/>
          </a:solidFill>
          <a:ln w="28575">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17" name="Content Placeholder 2"/>
          <p:cNvSpPr txBox="1">
            <a:spLocks/>
          </p:cNvSpPr>
          <p:nvPr/>
        </p:nvSpPr>
        <p:spPr>
          <a:xfrm>
            <a:off x="228600" y="936860"/>
            <a:ext cx="6146149" cy="58353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GB" sz="1800" b="1" dirty="0">
                <a:solidFill>
                  <a:schemeClr val="accent4">
                    <a:lumMod val="75000"/>
                  </a:schemeClr>
                </a:solidFill>
                <a:latin typeface="Arial" panose="020B0604020202020204" pitchFamily="34" charset="0"/>
                <a:cs typeface="Arial" panose="020B0604020202020204" pitchFamily="34" charset="0"/>
              </a:rPr>
              <a:t>23 countries with over 39 million food-insecure people in need of urgent assistance</a:t>
            </a:r>
          </a:p>
          <a:p>
            <a:pPr algn="l">
              <a:lnSpc>
                <a:spcPct val="120000"/>
              </a:lnSpc>
            </a:pPr>
            <a:endParaRPr lang="en-US" sz="1800" b="1" dirty="0">
              <a:solidFill>
                <a:schemeClr val="accent4">
                  <a:lumMod val="75000"/>
                </a:schemeClr>
              </a:solidFill>
              <a:latin typeface="Arial" panose="020B0604020202020204" pitchFamily="34" charset="0"/>
              <a:cs typeface="Arial" panose="020B0604020202020204" pitchFamily="34" charset="0"/>
            </a:endParaRPr>
          </a:p>
          <a:p>
            <a:pPr marL="800100" lvl="1" indent="-342900" algn="l">
              <a:lnSpc>
                <a:spcPct val="100000"/>
              </a:lnSpc>
              <a:buFont typeface="Arial" panose="020B0604020202020204" pitchFamily="34" charset="0"/>
              <a:buChar char="•"/>
            </a:pPr>
            <a:r>
              <a:rPr lang="en-GB" sz="1800" dirty="0">
                <a:solidFill>
                  <a:srgbClr val="00B0F0"/>
                </a:solidFill>
                <a:latin typeface="Arial" panose="020B0604020202020204" pitchFamily="34" charset="0"/>
                <a:cs typeface="Arial" panose="020B0604020202020204" pitchFamily="34" charset="0"/>
              </a:rPr>
              <a:t>15 countries in Africa </a:t>
            </a:r>
            <a:r>
              <a:rPr lang="en-GB" sz="1800" dirty="0">
                <a:solidFill>
                  <a:schemeClr val="bg1"/>
                </a:solidFill>
                <a:latin typeface="Arial" panose="020B0604020202020204" pitchFamily="34" charset="0"/>
                <a:cs typeface="Arial" panose="020B0604020202020204" pitchFamily="34" charset="0"/>
              </a:rPr>
              <a:t>– almost 32 million people food- insecure</a:t>
            </a:r>
          </a:p>
          <a:p>
            <a:pPr marL="800100" lvl="1" indent="-342900" algn="l">
              <a:lnSpc>
                <a:spcPct val="100000"/>
              </a:lnSpc>
              <a:buFont typeface="Arial" panose="020B0604020202020204" pitchFamily="34" charset="0"/>
              <a:buChar char="•"/>
            </a:pPr>
            <a:endParaRPr lang="en-GB" sz="1800" dirty="0">
              <a:solidFill>
                <a:srgbClr val="00B0F0"/>
              </a:solidFill>
              <a:latin typeface="Arial" panose="020B0604020202020204" pitchFamily="34" charset="0"/>
              <a:cs typeface="Arial" panose="020B0604020202020204" pitchFamily="34" charset="0"/>
            </a:endParaRPr>
          </a:p>
          <a:p>
            <a:pPr marL="800100" lvl="1" indent="-342900" algn="l">
              <a:lnSpc>
                <a:spcPct val="100000"/>
              </a:lnSpc>
              <a:buFont typeface="Arial" panose="020B0604020202020204" pitchFamily="34" charset="0"/>
              <a:buChar char="•"/>
            </a:pPr>
            <a:r>
              <a:rPr lang="en-GB" sz="1800" dirty="0">
                <a:solidFill>
                  <a:srgbClr val="00B0F0"/>
                </a:solidFill>
                <a:latin typeface="Arial" panose="020B0604020202020204" pitchFamily="34" charset="0"/>
                <a:cs typeface="Arial" panose="020B0604020202020204" pitchFamily="34" charset="0"/>
              </a:rPr>
              <a:t> 3 countries in South Asia </a:t>
            </a:r>
            <a:r>
              <a:rPr lang="en-GB" sz="1800" dirty="0">
                <a:solidFill>
                  <a:schemeClr val="bg1"/>
                </a:solidFill>
                <a:latin typeface="Arial" panose="020B0604020202020204" pitchFamily="34" charset="0"/>
                <a:cs typeface="Arial" panose="020B0604020202020204" pitchFamily="34" charset="0"/>
              </a:rPr>
              <a:t>- over 4 million people food- insecure </a:t>
            </a:r>
          </a:p>
          <a:p>
            <a:pPr marL="800100" lvl="1" indent="-342900" algn="l">
              <a:lnSpc>
                <a:spcPct val="100000"/>
              </a:lnSpc>
              <a:buFont typeface="Arial" panose="020B0604020202020204" pitchFamily="34" charset="0"/>
              <a:buChar char="•"/>
            </a:pPr>
            <a:endParaRPr lang="en-GB" sz="1800" dirty="0">
              <a:solidFill>
                <a:srgbClr val="00B0F0"/>
              </a:solidFill>
              <a:latin typeface="Arial" panose="020B0604020202020204" pitchFamily="34" charset="0"/>
              <a:cs typeface="Arial" panose="020B0604020202020204" pitchFamily="34" charset="0"/>
            </a:endParaRPr>
          </a:p>
          <a:p>
            <a:pPr marL="800100" lvl="1" indent="-342900" algn="l">
              <a:lnSpc>
                <a:spcPct val="100000"/>
              </a:lnSpc>
              <a:buFont typeface="Arial" panose="020B0604020202020204" pitchFamily="34" charset="0"/>
              <a:buChar char="•"/>
            </a:pPr>
            <a:r>
              <a:rPr lang="en-GB" sz="1800" dirty="0">
                <a:solidFill>
                  <a:srgbClr val="00B0F0"/>
                </a:solidFill>
                <a:latin typeface="Arial" panose="020B0604020202020204" pitchFamily="34" charset="0"/>
                <a:cs typeface="Arial" panose="020B0604020202020204" pitchFamily="34" charset="0"/>
              </a:rPr>
              <a:t> 5 countries in Latin America &amp; the Caribbean – </a:t>
            </a:r>
            <a:r>
              <a:rPr lang="en-GB" sz="1800" dirty="0">
                <a:solidFill>
                  <a:schemeClr val="bg1"/>
                </a:solidFill>
                <a:latin typeface="Arial" panose="020B0604020202020204" pitchFamily="34" charset="0"/>
                <a:cs typeface="Arial" panose="020B0604020202020204" pitchFamily="34" charset="0"/>
              </a:rPr>
              <a:t>over 3 million people-food insecure</a:t>
            </a:r>
          </a:p>
          <a:p>
            <a:pPr marL="800100" lvl="1" indent="-342900" algn="l">
              <a:lnSpc>
                <a:spcPct val="12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algn="l">
              <a:lnSpc>
                <a:spcPct val="120000"/>
              </a:lnSpc>
            </a:pPr>
            <a:r>
              <a:rPr lang="en-GB" sz="1800" b="1" dirty="0">
                <a:solidFill>
                  <a:schemeClr val="bg1"/>
                </a:solidFill>
                <a:latin typeface="Arial" panose="020B0604020202020204" pitchFamily="34" charset="0"/>
                <a:cs typeface="Arial" panose="020B0604020202020204" pitchFamily="34" charset="0"/>
              </a:rPr>
              <a:t>High acute malnutrition rates persist particularly in areas with climate shocks</a:t>
            </a:r>
          </a:p>
          <a:p>
            <a:pPr marL="800100" lvl="1" indent="-342900" algn="l">
              <a:lnSpc>
                <a:spcPct val="120000"/>
              </a:lnSpc>
              <a:buFont typeface="Arial" panose="020B0604020202020204" pitchFamily="34" charset="0"/>
              <a:buChar char="•"/>
            </a:pPr>
            <a:r>
              <a:rPr lang="en-GB" sz="1800" dirty="0">
                <a:solidFill>
                  <a:schemeClr val="bg1"/>
                </a:solidFill>
                <a:latin typeface="Arial" panose="020B0604020202020204" pitchFamily="34" charset="0"/>
                <a:cs typeface="Arial" panose="020B0604020202020204" pitchFamily="34" charset="0"/>
              </a:rPr>
              <a:t>Northern Kenya, Sindh province in Pakistan, Ethiopia and Madagascar</a:t>
            </a:r>
          </a:p>
        </p:txBody>
      </p:sp>
      <p:sp>
        <p:nvSpPr>
          <p:cNvPr id="7" name="TextBox 6"/>
          <p:cNvSpPr txBox="1"/>
          <p:nvPr/>
        </p:nvSpPr>
        <p:spPr>
          <a:xfrm>
            <a:off x="228600" y="312553"/>
            <a:ext cx="6059504" cy="461665"/>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CLIMATE SHOCKS</a:t>
            </a:r>
            <a:endParaRPr lang="en-GB" sz="2400" dirty="0">
              <a:solidFill>
                <a:schemeClr val="bg1"/>
              </a:solidFill>
              <a:latin typeface="Arial" panose="020B0604020202020204" pitchFamily="34" charset="0"/>
              <a:cs typeface="Arial" panose="020B0604020202020204" pitchFamily="34" charset="0"/>
            </a:endParaRPr>
          </a:p>
        </p:txBody>
      </p:sp>
      <p:grpSp>
        <p:nvGrpSpPr>
          <p:cNvPr id="13" name="Group 12"/>
          <p:cNvGrpSpPr/>
          <p:nvPr/>
        </p:nvGrpSpPr>
        <p:grpSpPr>
          <a:xfrm>
            <a:off x="6332522" y="3854518"/>
            <a:ext cx="1895234" cy="1895234"/>
            <a:chOff x="4126559" y="2452225"/>
            <a:chExt cx="1895234" cy="1895234"/>
          </a:xfrm>
        </p:grpSpPr>
        <p:sp>
          <p:nvSpPr>
            <p:cNvPr id="14" name="Oval 13"/>
            <p:cNvSpPr/>
            <p:nvPr/>
          </p:nvSpPr>
          <p:spPr>
            <a:xfrm>
              <a:off x="4126559" y="2452225"/>
              <a:ext cx="1895234" cy="1895234"/>
            </a:xfrm>
            <a:prstGeom prst="ellipse">
              <a:avLst/>
            </a:prstGeom>
            <a:solidFill>
              <a:srgbClr val="3A7F9E"/>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val="0"/>
                </a:ext>
              </a:extLst>
            </a:blip>
            <a:srcRect l="5020" t="60548" r="73319" b="14340"/>
            <a:stretch/>
          </p:blipFill>
          <p:spPr>
            <a:xfrm>
              <a:off x="4300428" y="2736651"/>
              <a:ext cx="1589723" cy="1326381"/>
            </a:xfrm>
            <a:prstGeom prst="rect">
              <a:avLst/>
            </a:prstGeom>
          </p:spPr>
        </p:pic>
        <p:sp>
          <p:nvSpPr>
            <p:cNvPr id="16" name="TextBox 15"/>
            <p:cNvSpPr txBox="1"/>
            <p:nvPr/>
          </p:nvSpPr>
          <p:spPr>
            <a:xfrm>
              <a:off x="4420059" y="3329506"/>
              <a:ext cx="482320" cy="430887"/>
            </a:xfrm>
            <a:prstGeom prst="rect">
              <a:avLst/>
            </a:prstGeom>
            <a:noFill/>
          </p:spPr>
          <p:txBody>
            <a:bodyPr wrap="square" rtlCol="0">
              <a:spAutoFit/>
            </a:bodyPr>
            <a:lstStyle/>
            <a:p>
              <a:r>
                <a:rPr lang="en-GB" sz="1100" b="1" dirty="0">
                  <a:solidFill>
                    <a:srgbClr val="FFFFFF"/>
                  </a:solidFill>
                  <a:latin typeface="avenir)"/>
                </a:rPr>
                <a:t>O</a:t>
              </a:r>
            </a:p>
            <a:p>
              <a:r>
                <a:rPr lang="en-GB" sz="1100" b="1" dirty="0">
                  <a:solidFill>
                    <a:srgbClr val="FFFFFF"/>
                  </a:solidFill>
                  <a:latin typeface="avenir)"/>
                </a:rPr>
                <a:t>N</a:t>
              </a:r>
            </a:p>
          </p:txBody>
        </p:sp>
      </p:grpSp>
    </p:spTree>
    <p:extLst>
      <p:ext uri="{BB962C8B-B14F-4D97-AF65-F5344CB8AC3E}">
        <p14:creationId xmlns:p14="http://schemas.microsoft.com/office/powerpoint/2010/main" val="4093566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0"/>
            <a:ext cx="12192001" cy="6858000"/>
          </a:xfrm>
          <a:prstGeom prst="rect">
            <a:avLst/>
          </a:prstGeom>
          <a:solidFill>
            <a:srgbClr val="5A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7099061" y="2470650"/>
            <a:ext cx="4215063" cy="1584445"/>
          </a:xfrm>
        </p:spPr>
        <p:txBody>
          <a:bodyPr>
            <a:noAutofit/>
          </a:bodyPr>
          <a:lstStyle/>
          <a:p>
            <a:r>
              <a:rPr lang="en-US" sz="3200" b="1" dirty="0">
                <a:solidFill>
                  <a:schemeClr val="bg1"/>
                </a:solidFill>
                <a:latin typeface="Arial" panose="020B0604020202020204" pitchFamily="34" charset="0"/>
                <a:cs typeface="Arial" panose="020B0604020202020204" pitchFamily="34" charset="0"/>
              </a:rPr>
              <a:t>Number of people in hunger </a:t>
            </a:r>
            <a:r>
              <a:rPr lang="en-US" sz="3200" b="1" i="1" dirty="0">
                <a:solidFill>
                  <a:schemeClr val="bg1"/>
                </a:solidFill>
                <a:latin typeface="Arial" panose="020B0604020202020204" pitchFamily="34" charset="0"/>
                <a:cs typeface="Arial" panose="020B0604020202020204" pitchFamily="34" charset="0"/>
              </a:rPr>
              <a:t>Crisis</a:t>
            </a:r>
            <a:r>
              <a:rPr lang="en-US" sz="3200" b="1" dirty="0">
                <a:solidFill>
                  <a:schemeClr val="bg1"/>
                </a:solidFill>
                <a:latin typeface="Arial" panose="020B0604020202020204" pitchFamily="34" charset="0"/>
                <a:cs typeface="Arial" panose="020B0604020202020204" pitchFamily="34" charset="0"/>
              </a:rPr>
              <a:t> or worse in countries affected by </a:t>
            </a:r>
            <a:r>
              <a:rPr lang="en-GB" sz="3200" b="1" dirty="0">
                <a:solidFill>
                  <a:srgbClr val="373736"/>
                </a:solidFill>
                <a:latin typeface="Arial" panose="020B0604020202020204" pitchFamily="34" charset="0"/>
                <a:ea typeface="+mn-ea"/>
                <a:cs typeface="Arial" panose="020B0604020202020204" pitchFamily="34" charset="0"/>
              </a:rPr>
              <a:t>climate shocks</a:t>
            </a:r>
            <a:endParaRPr lang="en-US" sz="3200" b="1" dirty="0">
              <a:solidFill>
                <a:srgbClr val="373736"/>
              </a:solidFill>
              <a:latin typeface="Arial" panose="020B0604020202020204" pitchFamily="34" charset="0"/>
              <a:ea typeface="+mn-ea"/>
              <a:cs typeface="Arial" panose="020B0604020202020204"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val="0"/>
              </a:ext>
            </a:extLst>
          </a:blip>
          <a:srcRect t="54336" b="266"/>
          <a:stretch/>
        </p:blipFill>
        <p:spPr>
          <a:xfrm>
            <a:off x="0" y="0"/>
            <a:ext cx="6221187" cy="6870032"/>
          </a:xfrm>
          <a:prstGeom prst="rect">
            <a:avLst/>
          </a:prstGeom>
        </p:spPr>
      </p:pic>
    </p:spTree>
    <p:extLst>
      <p:ext uri="{BB962C8B-B14F-4D97-AF65-F5344CB8AC3E}">
        <p14:creationId xmlns:p14="http://schemas.microsoft.com/office/powerpoint/2010/main" val="3949180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695" r="25067" b="17206"/>
          <a:stretch/>
        </p:blipFill>
        <p:spPr>
          <a:xfrm>
            <a:off x="-136478" y="-47276"/>
            <a:ext cx="9190728" cy="6926555"/>
          </a:xfrm>
          <a:prstGeom prst="rect">
            <a:avLst/>
          </a:prstGeom>
        </p:spPr>
      </p:pic>
      <p:sp>
        <p:nvSpPr>
          <p:cNvPr id="5" name="Rectangle 4"/>
          <p:cNvSpPr/>
          <p:nvPr/>
        </p:nvSpPr>
        <p:spPr>
          <a:xfrm>
            <a:off x="-163772" y="-47926"/>
            <a:ext cx="9218022" cy="6989082"/>
          </a:xfrm>
          <a:prstGeom prst="rect">
            <a:avLst/>
          </a:prstGeom>
          <a:solidFill>
            <a:srgbClr val="373736">
              <a:alpha val="80000"/>
            </a:srgbClr>
          </a:solid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2" name="Title 1"/>
          <p:cNvSpPr>
            <a:spLocks noGrp="1"/>
          </p:cNvSpPr>
          <p:nvPr>
            <p:ph type="title"/>
          </p:nvPr>
        </p:nvSpPr>
        <p:spPr>
          <a:xfrm>
            <a:off x="604446" y="1112873"/>
            <a:ext cx="4780032" cy="5036162"/>
          </a:xfrm>
        </p:spPr>
        <p:txBody>
          <a:bodyPr>
            <a:noAutofit/>
          </a:bodyPr>
          <a:lstStyle/>
          <a:p>
            <a:r>
              <a:rPr lang="en-US" sz="3200" b="1" dirty="0" smtClean="0">
                <a:solidFill>
                  <a:schemeClr val="bg1"/>
                </a:solidFill>
                <a:latin typeface="Arial" panose="020B0604020202020204" pitchFamily="34" charset="0"/>
                <a:ea typeface="+mn-ea"/>
                <a:cs typeface="Arial" panose="020B0604020202020204" pitchFamily="34" charset="0"/>
              </a:rPr>
              <a:t>Combination </a:t>
            </a:r>
            <a:br>
              <a:rPr lang="en-US" sz="3200" b="1" dirty="0" smtClean="0">
                <a:solidFill>
                  <a:schemeClr val="bg1"/>
                </a:solidFill>
                <a:latin typeface="Arial" panose="020B0604020202020204" pitchFamily="34" charset="0"/>
                <a:ea typeface="+mn-ea"/>
                <a:cs typeface="Arial" panose="020B0604020202020204" pitchFamily="34" charset="0"/>
              </a:rPr>
            </a:br>
            <a:r>
              <a:rPr lang="en-US" sz="3200" b="1" dirty="0" smtClean="0">
                <a:solidFill>
                  <a:schemeClr val="bg1"/>
                </a:solidFill>
                <a:latin typeface="Arial" panose="020B0604020202020204" pitchFamily="34" charset="0"/>
                <a:ea typeface="+mn-ea"/>
                <a:cs typeface="Arial" panose="020B0604020202020204" pitchFamily="34" charset="0"/>
              </a:rPr>
              <a:t>of conflict and </a:t>
            </a:r>
            <a:br>
              <a:rPr lang="en-US" sz="3200" b="1" dirty="0" smtClean="0">
                <a:solidFill>
                  <a:schemeClr val="bg1"/>
                </a:solidFill>
                <a:latin typeface="Arial" panose="020B0604020202020204" pitchFamily="34" charset="0"/>
                <a:ea typeface="+mn-ea"/>
                <a:cs typeface="Arial" panose="020B0604020202020204" pitchFamily="34" charset="0"/>
              </a:rPr>
            </a:br>
            <a:r>
              <a:rPr lang="en-US" sz="3200" b="1" dirty="0" smtClean="0">
                <a:solidFill>
                  <a:schemeClr val="bg1"/>
                </a:solidFill>
                <a:latin typeface="Arial" panose="020B0604020202020204" pitchFamily="34" charset="0"/>
                <a:ea typeface="+mn-ea"/>
                <a:cs typeface="Arial" panose="020B0604020202020204" pitchFamily="34" charset="0"/>
              </a:rPr>
              <a:t>climatic events </a:t>
            </a:r>
            <a:br>
              <a:rPr lang="en-US" sz="3200" b="1" dirty="0" smtClean="0">
                <a:solidFill>
                  <a:schemeClr val="bg1"/>
                </a:solidFill>
                <a:latin typeface="Arial" panose="020B0604020202020204" pitchFamily="34" charset="0"/>
                <a:ea typeface="+mn-ea"/>
                <a:cs typeface="Arial" panose="020B0604020202020204" pitchFamily="34" charset="0"/>
              </a:rPr>
            </a:br>
            <a:r>
              <a:rPr lang="en-US" sz="3200" b="1" dirty="0" smtClean="0">
                <a:solidFill>
                  <a:schemeClr val="bg1"/>
                </a:solidFill>
                <a:latin typeface="Arial" panose="020B0604020202020204" pitchFamily="34" charset="0"/>
                <a:ea typeface="+mn-ea"/>
                <a:cs typeface="Arial" panose="020B0604020202020204" pitchFamily="34" charset="0"/>
              </a:rPr>
              <a:t>has fostered </a:t>
            </a:r>
            <a:br>
              <a:rPr lang="en-US" sz="3200" b="1" dirty="0" smtClean="0">
                <a:solidFill>
                  <a:schemeClr val="bg1"/>
                </a:solidFill>
                <a:latin typeface="Arial" panose="020B0604020202020204" pitchFamily="34" charset="0"/>
                <a:ea typeface="+mn-ea"/>
                <a:cs typeface="Arial" panose="020B0604020202020204" pitchFamily="34" charset="0"/>
              </a:rPr>
            </a:br>
            <a:r>
              <a:rPr lang="en-US" sz="3200" b="1" dirty="0" smtClean="0">
                <a:solidFill>
                  <a:schemeClr val="bg1"/>
                </a:solidFill>
                <a:latin typeface="Arial" panose="020B0604020202020204" pitchFamily="34" charset="0"/>
                <a:ea typeface="+mn-ea"/>
                <a:cs typeface="Arial" panose="020B0604020202020204" pitchFamily="34" charset="0"/>
              </a:rPr>
              <a:t>large-scale displacement </a:t>
            </a:r>
            <a:br>
              <a:rPr lang="en-US" sz="3200" b="1" dirty="0" smtClean="0">
                <a:solidFill>
                  <a:schemeClr val="bg1"/>
                </a:solidFill>
                <a:latin typeface="Arial" panose="020B0604020202020204" pitchFamily="34" charset="0"/>
                <a:ea typeface="+mn-ea"/>
                <a:cs typeface="Arial" panose="020B0604020202020204" pitchFamily="34" charset="0"/>
              </a:rPr>
            </a:br>
            <a:r>
              <a:rPr lang="en-US" sz="3200" dirty="0" smtClean="0">
                <a:solidFill>
                  <a:schemeClr val="bg1"/>
                </a:solidFill>
                <a:latin typeface="Arial" panose="020B0604020202020204" pitchFamily="34" charset="0"/>
                <a:ea typeface="+mn-ea"/>
                <a:cs typeface="Arial" panose="020B0604020202020204" pitchFamily="34" charset="0"/>
              </a:rPr>
              <a:t>(internal &amp; external)</a:t>
            </a:r>
            <a:endParaRPr lang="en-US" sz="3200" dirty="0">
              <a:solidFill>
                <a:schemeClr val="bg1"/>
              </a:solidFill>
              <a:latin typeface="Arial" panose="020B0604020202020204" pitchFamily="34" charset="0"/>
              <a:ea typeface="+mn-ea"/>
              <a:cs typeface="Arial" panose="020B0604020202020204" pitchFamily="34" charset="0"/>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054250" y="-47926"/>
            <a:ext cx="3137750" cy="6871648"/>
          </a:xfrm>
          <a:prstGeom prst="rect">
            <a:avLst/>
          </a:prstGeom>
          <a:ln w="28575">
            <a:solidFill>
              <a:schemeClr val="bg1"/>
            </a:solidFill>
          </a:ln>
        </p:spPr>
      </p:pic>
    </p:spTree>
    <p:extLst>
      <p:ext uri="{BB962C8B-B14F-4D97-AF65-F5344CB8AC3E}">
        <p14:creationId xmlns:p14="http://schemas.microsoft.com/office/powerpoint/2010/main" val="421623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val="0"/>
              </a:ext>
            </a:extLst>
          </a:blip>
          <a:srcRect r="1174" b="16402"/>
          <a:stretch/>
        </p:blipFill>
        <p:spPr>
          <a:xfrm>
            <a:off x="-9956" y="-24608"/>
            <a:ext cx="12161851" cy="6858546"/>
          </a:xfrm>
          <a:prstGeom prst="rect">
            <a:avLst/>
          </a:prstGeom>
        </p:spPr>
      </p:pic>
      <p:sp>
        <p:nvSpPr>
          <p:cNvPr id="20" name="Rectangle 19"/>
          <p:cNvSpPr/>
          <p:nvPr/>
        </p:nvSpPr>
        <p:spPr>
          <a:xfrm>
            <a:off x="-9956" y="-24608"/>
            <a:ext cx="12201956" cy="854242"/>
          </a:xfrm>
          <a:prstGeom prst="rect">
            <a:avLst/>
          </a:prstGeom>
          <a:solidFill>
            <a:srgbClr val="3D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p:cNvSpPr/>
          <p:nvPr/>
        </p:nvSpPr>
        <p:spPr>
          <a:xfrm>
            <a:off x="-24064" y="829634"/>
            <a:ext cx="12216064" cy="6052429"/>
          </a:xfrm>
          <a:prstGeom prst="rect">
            <a:avLst/>
          </a:prstGeom>
          <a:solidFill>
            <a:srgbClr val="373736">
              <a:alpha val="85098"/>
            </a:srgbClr>
          </a:solidFill>
          <a:ln w="19050">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17" name="Content Placeholder 2"/>
          <p:cNvSpPr txBox="1">
            <a:spLocks/>
          </p:cNvSpPr>
          <p:nvPr/>
        </p:nvSpPr>
        <p:spPr>
          <a:xfrm>
            <a:off x="318939" y="959341"/>
            <a:ext cx="4210604" cy="1914963"/>
          </a:xfrm>
          <a:prstGeom prst="rect">
            <a:avLst/>
          </a:prstGeom>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7200" b="1" dirty="0" smtClean="0">
                <a:solidFill>
                  <a:schemeClr val="bg1"/>
                </a:solidFill>
                <a:latin typeface="Arial" panose="020B0604020202020204" pitchFamily="34" charset="0"/>
                <a:cs typeface="Arial" panose="020B0604020202020204" pitchFamily="34" charset="0"/>
              </a:rPr>
              <a:t>Peak of food insecurity in 2017</a:t>
            </a:r>
          </a:p>
          <a:p>
            <a:pPr marL="342900" indent="-342900" algn="l">
              <a:lnSpc>
                <a:spcPct val="120000"/>
              </a:lnSpc>
              <a:buFont typeface="Arial" panose="020B0604020202020204" pitchFamily="34" charset="0"/>
              <a:buChar char="•"/>
            </a:pPr>
            <a:r>
              <a:rPr lang="en-US" sz="6400" b="1" dirty="0">
                <a:solidFill>
                  <a:srgbClr val="00B0F0"/>
                </a:solidFill>
                <a:latin typeface="Arial" panose="020B0604020202020204" pitchFamily="34" charset="0"/>
                <a:cs typeface="Arial" panose="020B0604020202020204" pitchFamily="34" charset="0"/>
              </a:rPr>
              <a:t>Yemen – 17 million (60%) </a:t>
            </a:r>
          </a:p>
          <a:p>
            <a:pPr marL="342900" indent="-342900" algn="l">
              <a:lnSpc>
                <a:spcPct val="120000"/>
              </a:lnSpc>
              <a:buFont typeface="Arial" panose="020B0604020202020204" pitchFamily="34" charset="0"/>
              <a:buChar char="•"/>
            </a:pPr>
            <a:r>
              <a:rPr lang="en-US" sz="6400" b="1" dirty="0" smtClean="0">
                <a:solidFill>
                  <a:srgbClr val="00B0F0"/>
                </a:solidFill>
                <a:latin typeface="Arial" panose="020B0604020202020204" pitchFamily="34" charset="0"/>
                <a:cs typeface="Arial" panose="020B0604020202020204" pitchFamily="34" charset="0"/>
              </a:rPr>
              <a:t>South </a:t>
            </a:r>
            <a:r>
              <a:rPr lang="en-US" sz="6400" b="1" dirty="0">
                <a:solidFill>
                  <a:srgbClr val="00B0F0"/>
                </a:solidFill>
                <a:latin typeface="Arial" panose="020B0604020202020204" pitchFamily="34" charset="0"/>
                <a:cs typeface="Arial" panose="020B0604020202020204" pitchFamily="34" charset="0"/>
              </a:rPr>
              <a:t>Sudan – 6.1 million (50</a:t>
            </a:r>
            <a:r>
              <a:rPr lang="en-US" sz="6400" b="1" dirty="0" smtClean="0">
                <a:solidFill>
                  <a:srgbClr val="00B0F0"/>
                </a:solidFill>
                <a:latin typeface="Arial" panose="020B0604020202020204" pitchFamily="34" charset="0"/>
                <a:cs typeface="Arial" panose="020B0604020202020204" pitchFamily="34" charset="0"/>
              </a:rPr>
              <a:t>%)</a:t>
            </a:r>
            <a:endParaRPr lang="en-US" sz="6400" b="1" dirty="0">
              <a:solidFill>
                <a:srgbClr val="00B0F0"/>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US" sz="6400" b="1" dirty="0" smtClean="0">
                <a:solidFill>
                  <a:srgbClr val="00B0F0"/>
                </a:solidFill>
                <a:latin typeface="Arial" panose="020B0604020202020204" pitchFamily="34" charset="0"/>
                <a:cs typeface="Arial" panose="020B0604020202020204" pitchFamily="34" charset="0"/>
              </a:rPr>
              <a:t>Somalia </a:t>
            </a:r>
            <a:r>
              <a:rPr lang="en-US" sz="6400" b="1" dirty="0">
                <a:solidFill>
                  <a:srgbClr val="00B0F0"/>
                </a:solidFill>
                <a:latin typeface="Arial" panose="020B0604020202020204" pitchFamily="34" charset="0"/>
                <a:cs typeface="Arial" panose="020B0604020202020204" pitchFamily="34" charset="0"/>
              </a:rPr>
              <a:t>– 3.3 million (27</a:t>
            </a:r>
            <a:r>
              <a:rPr lang="en-US" sz="6400" b="1" dirty="0" smtClean="0">
                <a:solidFill>
                  <a:srgbClr val="00B0F0"/>
                </a:solidFill>
                <a:latin typeface="Arial" panose="020B0604020202020204" pitchFamily="34" charset="0"/>
                <a:cs typeface="Arial" panose="020B0604020202020204" pitchFamily="34" charset="0"/>
              </a:rPr>
              <a:t>%)</a:t>
            </a:r>
            <a:endParaRPr lang="en-US" sz="6400" b="1" dirty="0">
              <a:solidFill>
                <a:srgbClr val="00B0F0"/>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US" sz="6400" b="1" dirty="0" smtClean="0">
                <a:solidFill>
                  <a:srgbClr val="00B0F0"/>
                </a:solidFill>
                <a:latin typeface="Arial" panose="020B0604020202020204" pitchFamily="34" charset="0"/>
                <a:cs typeface="Arial" panose="020B0604020202020204" pitchFamily="34" charset="0"/>
              </a:rPr>
              <a:t>Northeast </a:t>
            </a:r>
            <a:r>
              <a:rPr lang="en-US" sz="6400" b="1" dirty="0">
                <a:solidFill>
                  <a:srgbClr val="00B0F0"/>
                </a:solidFill>
                <a:latin typeface="Arial" panose="020B0604020202020204" pitchFamily="34" charset="0"/>
                <a:cs typeface="Arial" panose="020B0604020202020204" pitchFamily="34" charset="0"/>
              </a:rPr>
              <a:t>Nigeria – 5.2 million (34%) </a:t>
            </a:r>
          </a:p>
          <a:p>
            <a:pPr algn="l"/>
            <a:endParaRPr lang="en-US" sz="2100"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a:off x="0" y="191653"/>
            <a:ext cx="12157980" cy="461665"/>
          </a:xfrm>
          <a:prstGeom prst="rect">
            <a:avLst/>
          </a:prstGeom>
          <a:noFill/>
        </p:spPr>
        <p:txBody>
          <a:bodyPr wrap="square" rtlCol="0">
            <a:spAutoFit/>
          </a:bodyPr>
          <a:lstStyle/>
          <a:p>
            <a:pPr algn="ctr"/>
            <a:r>
              <a:rPr lang="en-GB" sz="2400" dirty="0">
                <a:solidFill>
                  <a:schemeClr val="bg1"/>
                </a:solidFill>
                <a:latin typeface="Arial" panose="020B0604020202020204" pitchFamily="34" charset="0"/>
                <a:cs typeface="Arial" panose="020B0604020202020204" pitchFamily="34" charset="0"/>
              </a:rPr>
              <a:t>THE FOUR MOST SEVERE FOOD CRISES OF 2017</a:t>
            </a:r>
          </a:p>
        </p:txBody>
      </p:sp>
      <p:sp>
        <p:nvSpPr>
          <p:cNvPr id="19" name="Content Placeholder 2"/>
          <p:cNvSpPr txBox="1">
            <a:spLocks/>
          </p:cNvSpPr>
          <p:nvPr/>
        </p:nvSpPr>
        <p:spPr>
          <a:xfrm>
            <a:off x="-200721" y="3166946"/>
            <a:ext cx="4494834" cy="32521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lnSpc>
                <a:spcPct val="100000"/>
              </a:lnSpc>
              <a:spcBef>
                <a:spcPts val="1200"/>
              </a:spcBef>
            </a:pPr>
            <a:r>
              <a:rPr lang="en-GB" sz="1800" b="1" dirty="0">
                <a:solidFill>
                  <a:schemeClr val="bg1"/>
                </a:solidFill>
                <a:latin typeface="Arial" panose="020B0604020202020204" pitchFamily="34" charset="0"/>
                <a:cs typeface="Arial" panose="020B0604020202020204" pitchFamily="34" charset="0"/>
              </a:rPr>
              <a:t>Almost 32 million people in Crisis food insecurity and above </a:t>
            </a:r>
          </a:p>
          <a:p>
            <a:pPr marL="742950" lvl="1" indent="-285750" algn="l">
              <a:lnSpc>
                <a:spcPct val="100000"/>
              </a:lnSpc>
              <a:spcBef>
                <a:spcPts val="1000"/>
              </a:spcBef>
              <a:buFont typeface="Arial" panose="020B0604020202020204" pitchFamily="34" charset="0"/>
              <a:buChar char="•"/>
            </a:pPr>
            <a:r>
              <a:rPr lang="en-GB" sz="1600" dirty="0" smtClean="0">
                <a:solidFill>
                  <a:schemeClr val="bg1"/>
                </a:solidFill>
                <a:latin typeface="Arial" panose="020B0604020202020204" pitchFamily="34" charset="0"/>
                <a:cs typeface="Arial" panose="020B0604020202020204" pitchFamily="34" charset="0"/>
              </a:rPr>
              <a:t>18 </a:t>
            </a:r>
            <a:r>
              <a:rPr lang="en-GB" sz="1600" dirty="0">
                <a:solidFill>
                  <a:schemeClr val="bg1"/>
                </a:solidFill>
                <a:latin typeface="Arial" panose="020B0604020202020204" pitchFamily="34" charset="0"/>
                <a:cs typeface="Arial" panose="020B0604020202020204" pitchFamily="34" charset="0"/>
              </a:rPr>
              <a:t>% </a:t>
            </a:r>
            <a:r>
              <a:rPr lang="en-GB" sz="1600" dirty="0" smtClean="0">
                <a:solidFill>
                  <a:schemeClr val="bg1"/>
                </a:solidFill>
                <a:latin typeface="Arial" panose="020B0604020202020204" pitchFamily="34" charset="0"/>
                <a:cs typeface="Arial" panose="020B0604020202020204" pitchFamily="34" charset="0"/>
              </a:rPr>
              <a:t>increase from </a:t>
            </a:r>
            <a:r>
              <a:rPr lang="en-GB" sz="1600" dirty="0">
                <a:solidFill>
                  <a:schemeClr val="bg1"/>
                </a:solidFill>
                <a:latin typeface="Arial" panose="020B0604020202020204" pitchFamily="34" charset="0"/>
                <a:cs typeface="Arial" panose="020B0604020202020204" pitchFamily="34" charset="0"/>
              </a:rPr>
              <a:t>2016 </a:t>
            </a:r>
            <a:r>
              <a:rPr lang="en-GB" sz="1600" dirty="0" smtClean="0">
                <a:solidFill>
                  <a:schemeClr val="bg1"/>
                </a:solidFill>
                <a:latin typeface="Arial" panose="020B0604020202020204" pitchFamily="34" charset="0"/>
                <a:cs typeface="Arial" panose="020B0604020202020204" pitchFamily="34" charset="0"/>
              </a:rPr>
              <a:t/>
            </a:r>
            <a:br>
              <a:rPr lang="en-GB" sz="1600" dirty="0" smtClean="0">
                <a:solidFill>
                  <a:schemeClr val="bg1"/>
                </a:solidFill>
                <a:latin typeface="Arial" panose="020B0604020202020204" pitchFamily="34" charset="0"/>
                <a:cs typeface="Arial" panose="020B0604020202020204" pitchFamily="34" charset="0"/>
              </a:rPr>
            </a:br>
            <a:r>
              <a:rPr lang="en-GB" sz="1600" dirty="0" smtClean="0">
                <a:solidFill>
                  <a:schemeClr val="bg1"/>
                </a:solidFill>
                <a:latin typeface="Arial" panose="020B0604020202020204" pitchFamily="34" charset="0"/>
                <a:cs typeface="Arial" panose="020B0604020202020204" pitchFamily="34" charset="0"/>
              </a:rPr>
              <a:t>– </a:t>
            </a:r>
            <a:r>
              <a:rPr lang="en-GB" sz="1600" dirty="0">
                <a:solidFill>
                  <a:schemeClr val="bg1"/>
                </a:solidFill>
                <a:latin typeface="Arial" panose="020B0604020202020204" pitchFamily="34" charset="0"/>
                <a:cs typeface="Arial" panose="020B0604020202020204" pitchFamily="34" charset="0"/>
              </a:rPr>
              <a:t>almost 5 million </a:t>
            </a:r>
            <a:r>
              <a:rPr lang="en-GB" sz="1600" dirty="0" smtClean="0">
                <a:solidFill>
                  <a:schemeClr val="bg1"/>
                </a:solidFill>
                <a:latin typeface="Arial" panose="020B0604020202020204" pitchFamily="34" charset="0"/>
                <a:cs typeface="Arial" panose="020B0604020202020204" pitchFamily="34" charset="0"/>
              </a:rPr>
              <a:t>people</a:t>
            </a:r>
            <a:endParaRPr lang="en-GB" sz="1600" dirty="0">
              <a:solidFill>
                <a:schemeClr val="bg1"/>
              </a:solidFill>
              <a:latin typeface="Arial" panose="020B0604020202020204" pitchFamily="34" charset="0"/>
              <a:cs typeface="Arial" panose="020B0604020202020204" pitchFamily="34" charset="0"/>
            </a:endParaRPr>
          </a:p>
          <a:p>
            <a:pPr marL="742950" lvl="1" indent="-285750" algn="l">
              <a:lnSpc>
                <a:spcPct val="100000"/>
              </a:lnSpc>
              <a:spcBef>
                <a:spcPts val="1000"/>
              </a:spcBef>
              <a:buFont typeface="Arial" panose="020B0604020202020204" pitchFamily="34" charset="0"/>
              <a:buChar char="•"/>
            </a:pPr>
            <a:r>
              <a:rPr lang="en-GB" sz="1600" dirty="0" smtClean="0">
                <a:solidFill>
                  <a:schemeClr val="bg1"/>
                </a:solidFill>
                <a:latin typeface="Arial" panose="020B0604020202020204" pitchFamily="34" charset="0"/>
                <a:cs typeface="Arial" panose="020B0604020202020204" pitchFamily="34" charset="0"/>
              </a:rPr>
              <a:t>Greatest </a:t>
            </a:r>
            <a:r>
              <a:rPr lang="en-GB" sz="1600" dirty="0">
                <a:solidFill>
                  <a:schemeClr val="bg1"/>
                </a:solidFill>
                <a:latin typeface="Arial" panose="020B0604020202020204" pitchFamily="34" charset="0"/>
                <a:cs typeface="Arial" panose="020B0604020202020204" pitchFamily="34" charset="0"/>
              </a:rPr>
              <a:t>increases </a:t>
            </a:r>
            <a:r>
              <a:rPr lang="en-GB" sz="1600" dirty="0" smtClean="0">
                <a:solidFill>
                  <a:schemeClr val="bg1"/>
                </a:solidFill>
                <a:latin typeface="Arial" panose="020B0604020202020204" pitchFamily="34" charset="0"/>
                <a:cs typeface="Arial" panose="020B0604020202020204" pitchFamily="34" charset="0"/>
              </a:rPr>
              <a:t>in South </a:t>
            </a:r>
            <a:r>
              <a:rPr lang="en-GB" sz="1600" dirty="0">
                <a:solidFill>
                  <a:schemeClr val="bg1"/>
                </a:solidFill>
                <a:latin typeface="Arial" panose="020B0604020202020204" pitchFamily="34" charset="0"/>
                <a:cs typeface="Arial" panose="020B0604020202020204" pitchFamily="34" charset="0"/>
              </a:rPr>
              <a:t>Sudan &amp; </a:t>
            </a:r>
            <a:r>
              <a:rPr lang="en-GB" sz="1600" dirty="0" smtClean="0">
                <a:solidFill>
                  <a:schemeClr val="bg1"/>
                </a:solidFill>
                <a:latin typeface="Arial" panose="020B0604020202020204" pitchFamily="34" charset="0"/>
                <a:cs typeface="Arial" panose="020B0604020202020204" pitchFamily="34" charset="0"/>
              </a:rPr>
              <a:t>Yemen – 23% </a:t>
            </a:r>
            <a:r>
              <a:rPr lang="en-GB" sz="1600" dirty="0">
                <a:solidFill>
                  <a:schemeClr val="bg1"/>
                </a:solidFill>
                <a:latin typeface="Arial" panose="020B0604020202020204" pitchFamily="34" charset="0"/>
                <a:cs typeface="Arial" panose="020B0604020202020204" pitchFamily="34" charset="0"/>
              </a:rPr>
              <a:t>&amp; </a:t>
            </a:r>
            <a:r>
              <a:rPr lang="en-GB" sz="1600" dirty="0" smtClean="0">
                <a:solidFill>
                  <a:schemeClr val="bg1"/>
                </a:solidFill>
                <a:latin typeface="Arial" panose="020B0604020202020204" pitchFamily="34" charset="0"/>
                <a:cs typeface="Arial" panose="020B0604020202020204" pitchFamily="34" charset="0"/>
              </a:rPr>
              <a:t>20% respectively</a:t>
            </a:r>
            <a:endParaRPr lang="en-GB" sz="1600" dirty="0">
              <a:solidFill>
                <a:schemeClr val="bg1"/>
              </a:solidFill>
              <a:latin typeface="Arial" panose="020B0604020202020204" pitchFamily="34" charset="0"/>
              <a:cs typeface="Arial" panose="020B0604020202020204" pitchFamily="34" charset="0"/>
            </a:endParaRPr>
          </a:p>
          <a:p>
            <a:pPr marL="742950" lvl="1" indent="-285750" algn="l">
              <a:lnSpc>
                <a:spcPct val="100000"/>
              </a:lnSpc>
              <a:spcBef>
                <a:spcPts val="1000"/>
              </a:spcBef>
              <a:buFont typeface="Arial" panose="020B0604020202020204" pitchFamily="34" charset="0"/>
              <a:buChar char="•"/>
            </a:pPr>
            <a:r>
              <a:rPr lang="en-GB" sz="1600" dirty="0" smtClean="0">
                <a:solidFill>
                  <a:schemeClr val="bg1"/>
                </a:solidFill>
                <a:latin typeface="Arial" panose="020B0604020202020204" pitchFamily="34" charset="0"/>
                <a:cs typeface="Arial" panose="020B0604020202020204" pitchFamily="34" charset="0"/>
              </a:rPr>
              <a:t>Humanitarian </a:t>
            </a:r>
            <a:r>
              <a:rPr lang="en-GB" sz="1600" dirty="0">
                <a:solidFill>
                  <a:schemeClr val="bg1"/>
                </a:solidFill>
                <a:latin typeface="Arial" panose="020B0604020202020204" pitchFamily="34" charset="0"/>
                <a:cs typeface="Arial" panose="020B0604020202020204" pitchFamily="34" charset="0"/>
              </a:rPr>
              <a:t>funding requirement has more than doubled – from </a:t>
            </a:r>
            <a:r>
              <a:rPr lang="en-GB" sz="1600" dirty="0" smtClean="0">
                <a:solidFill>
                  <a:schemeClr val="bg1"/>
                </a:solidFill>
                <a:latin typeface="Arial" panose="020B0604020202020204" pitchFamily="34" charset="0"/>
                <a:cs typeface="Arial" panose="020B0604020202020204" pitchFamily="34" charset="0"/>
              </a:rPr>
              <a:t/>
            </a:r>
            <a:br>
              <a:rPr lang="en-GB" sz="1600" dirty="0" smtClean="0">
                <a:solidFill>
                  <a:schemeClr val="bg1"/>
                </a:solidFill>
                <a:latin typeface="Arial" panose="020B0604020202020204" pitchFamily="34" charset="0"/>
                <a:cs typeface="Arial" panose="020B0604020202020204" pitchFamily="34" charset="0"/>
              </a:rPr>
            </a:br>
            <a:r>
              <a:rPr lang="en-GB" sz="1600" dirty="0" smtClean="0">
                <a:solidFill>
                  <a:schemeClr val="bg1"/>
                </a:solidFill>
                <a:latin typeface="Arial" panose="020B0604020202020204" pitchFamily="34" charset="0"/>
                <a:cs typeface="Arial" panose="020B0604020202020204" pitchFamily="34" charset="0"/>
              </a:rPr>
              <a:t>some 2.9 </a:t>
            </a:r>
            <a:r>
              <a:rPr lang="en-GB" sz="1600" dirty="0">
                <a:solidFill>
                  <a:schemeClr val="bg1"/>
                </a:solidFill>
                <a:latin typeface="Arial" panose="020B0604020202020204" pitchFamily="34" charset="0"/>
                <a:cs typeface="Arial" panose="020B0604020202020204" pitchFamily="34" charset="0"/>
              </a:rPr>
              <a:t>billion USD in 2013 </a:t>
            </a:r>
            <a:r>
              <a:rPr lang="en-GB" sz="1600" dirty="0" smtClean="0">
                <a:solidFill>
                  <a:schemeClr val="bg1"/>
                </a:solidFill>
                <a:latin typeface="Arial" panose="020B0604020202020204" pitchFamily="34" charset="0"/>
                <a:cs typeface="Arial" panose="020B0604020202020204" pitchFamily="34" charset="0"/>
              </a:rPr>
              <a:t>to</a:t>
            </a:r>
            <a:br>
              <a:rPr lang="en-GB" sz="1600" dirty="0" smtClean="0">
                <a:solidFill>
                  <a:schemeClr val="bg1"/>
                </a:solidFill>
                <a:latin typeface="Arial" panose="020B0604020202020204" pitchFamily="34" charset="0"/>
                <a:cs typeface="Arial" panose="020B0604020202020204" pitchFamily="34" charset="0"/>
              </a:rPr>
            </a:br>
            <a:r>
              <a:rPr lang="en-GB" sz="1600" dirty="0" smtClean="0">
                <a:solidFill>
                  <a:schemeClr val="bg1"/>
                </a:solidFill>
                <a:latin typeface="Arial" panose="020B0604020202020204" pitchFamily="34" charset="0"/>
                <a:cs typeface="Arial" panose="020B0604020202020204" pitchFamily="34" charset="0"/>
              </a:rPr>
              <a:t>more </a:t>
            </a:r>
            <a:r>
              <a:rPr lang="en-GB" sz="1600" dirty="0">
                <a:solidFill>
                  <a:schemeClr val="bg1"/>
                </a:solidFill>
                <a:latin typeface="Arial" panose="020B0604020202020204" pitchFamily="34" charset="0"/>
                <a:cs typeface="Arial" panose="020B0604020202020204" pitchFamily="34" charset="0"/>
              </a:rPr>
              <a:t>than 6.5 billion USD in </a:t>
            </a:r>
            <a:r>
              <a:rPr lang="en-GB" sz="1600" dirty="0" smtClean="0">
                <a:solidFill>
                  <a:schemeClr val="bg1"/>
                </a:solidFill>
                <a:latin typeface="Arial" panose="020B0604020202020204" pitchFamily="34" charset="0"/>
                <a:cs typeface="Arial" panose="020B0604020202020204" pitchFamily="34" charset="0"/>
              </a:rPr>
              <a:t>2017</a:t>
            </a:r>
          </a:p>
          <a:p>
            <a:pPr marL="742950" lvl="1" indent="-285750" algn="l">
              <a:lnSpc>
                <a:spcPct val="100000"/>
              </a:lnSpc>
              <a:spcBef>
                <a:spcPts val="1000"/>
              </a:spcBef>
              <a:buFont typeface="Arial" panose="020B0604020202020204" pitchFamily="34" charset="0"/>
              <a:buChar char="•"/>
            </a:pPr>
            <a:r>
              <a:rPr lang="en-GB" sz="1600" dirty="0" smtClean="0">
                <a:solidFill>
                  <a:schemeClr val="bg1"/>
                </a:solidFill>
                <a:latin typeface="Arial" panose="020B0604020202020204" pitchFamily="34" charset="0"/>
                <a:cs typeface="Arial" panose="020B0604020202020204" pitchFamily="34" charset="0"/>
              </a:rPr>
              <a:t>Funding gap: around 29% in all countries</a:t>
            </a:r>
            <a:endParaRPr lang="en-GB" sz="1600" dirty="0">
              <a:solidFill>
                <a:schemeClr val="bg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cstate="screen">
            <a:extLst>
              <a:ext uri="{28A0092B-C50C-407E-A947-70E740481C1C}">
                <a14:useLocalDpi xmlns:a14="http://schemas.microsoft.com/office/drawing/2010/main" val="0"/>
              </a:ext>
            </a:extLst>
          </a:blip>
          <a:srcRect b="5930"/>
          <a:stretch/>
        </p:blipFill>
        <p:spPr>
          <a:xfrm>
            <a:off x="4663113" y="838343"/>
            <a:ext cx="7528887" cy="5040246"/>
          </a:xfrm>
          <a:prstGeom prst="rect">
            <a:avLst/>
          </a:prstGeom>
        </p:spPr>
      </p:pic>
      <p:cxnSp>
        <p:nvCxnSpPr>
          <p:cNvPr id="4" name="Straight Connector 3"/>
          <p:cNvCxnSpPr/>
          <p:nvPr/>
        </p:nvCxnSpPr>
        <p:spPr>
          <a:xfrm flipV="1">
            <a:off x="-64169" y="3004011"/>
            <a:ext cx="4721197" cy="1382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657028" y="5855955"/>
            <a:ext cx="7522954" cy="1007828"/>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6105958" y="5959801"/>
            <a:ext cx="6217346" cy="641530"/>
            <a:chOff x="5520998" y="6006055"/>
            <a:chExt cx="6217346" cy="641530"/>
          </a:xfrm>
        </p:grpSpPr>
        <p:sp>
          <p:nvSpPr>
            <p:cNvPr id="12" name="TextBox 11"/>
            <p:cNvSpPr txBox="1"/>
            <p:nvPr/>
          </p:nvSpPr>
          <p:spPr>
            <a:xfrm>
              <a:off x="6209414" y="6006055"/>
              <a:ext cx="5528930" cy="261610"/>
            </a:xfrm>
            <a:prstGeom prst="rect">
              <a:avLst/>
            </a:prstGeom>
            <a:noFill/>
          </p:spPr>
          <p:txBody>
            <a:bodyPr wrap="square" rtlCol="0">
              <a:spAutoFit/>
            </a:bodyPr>
            <a:lstStyle/>
            <a:p>
              <a:r>
                <a:rPr lang="en-US" sz="1100" dirty="0" smtClean="0">
                  <a:solidFill>
                    <a:schemeClr val="tx1">
                      <a:lumMod val="50000"/>
                      <a:lumOff val="50000"/>
                    </a:schemeClr>
                  </a:solidFill>
                  <a:latin typeface="Arial" panose="020B0604020202020204" pitchFamily="34" charset="0"/>
                  <a:cs typeface="Arial" panose="020B0604020202020204" pitchFamily="34" charset="0"/>
                </a:rPr>
                <a:t>Unmet requirements (in million USD and in percentage)</a:t>
              </a:r>
              <a:endParaRPr lang="en-US" sz="11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4" name="TextBox 13"/>
            <p:cNvSpPr txBox="1"/>
            <p:nvPr/>
          </p:nvSpPr>
          <p:spPr>
            <a:xfrm>
              <a:off x="6209414" y="6385975"/>
              <a:ext cx="5528930" cy="261610"/>
            </a:xfrm>
            <a:prstGeom prst="rect">
              <a:avLst/>
            </a:prstGeom>
            <a:noFill/>
          </p:spPr>
          <p:txBody>
            <a:bodyPr wrap="square" rtlCol="0">
              <a:spAutoFit/>
            </a:bodyPr>
            <a:lstStyle/>
            <a:p>
              <a:r>
                <a:rPr lang="en-US" sz="1100" dirty="0" smtClean="0">
                  <a:solidFill>
                    <a:schemeClr val="tx1">
                      <a:lumMod val="50000"/>
                      <a:lumOff val="50000"/>
                    </a:schemeClr>
                  </a:solidFill>
                  <a:latin typeface="Arial" panose="020B0604020202020204" pitchFamily="34" charset="0"/>
                  <a:cs typeface="Arial" panose="020B0604020202020204" pitchFamily="34" charset="0"/>
                </a:rPr>
                <a:t>Response plan/appeal funding (in million USD)</a:t>
              </a:r>
              <a:endParaRPr lang="en-US" sz="11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Rectangle 4"/>
            <p:cNvSpPr/>
            <p:nvPr/>
          </p:nvSpPr>
          <p:spPr>
            <a:xfrm>
              <a:off x="5520998" y="6036501"/>
              <a:ext cx="682331" cy="182880"/>
            </a:xfrm>
            <a:prstGeom prst="rect">
              <a:avLst/>
            </a:prstGeom>
            <a:solidFill>
              <a:srgbClr val="AAB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21" name="Rectangle 20"/>
            <p:cNvSpPr/>
            <p:nvPr/>
          </p:nvSpPr>
          <p:spPr>
            <a:xfrm>
              <a:off x="5520998" y="6443981"/>
              <a:ext cx="682331" cy="182880"/>
            </a:xfrm>
            <a:prstGeom prst="rect">
              <a:avLst/>
            </a:prstGeom>
            <a:solidFill>
              <a:srgbClr val="3B8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6441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590724" y="583475"/>
            <a:ext cx="7869682" cy="4614256"/>
          </a:xfrm>
          <a:prstGeom prst="rect">
            <a:avLst/>
          </a:prstGeom>
        </p:spPr>
      </p:pic>
      <p:sp>
        <p:nvSpPr>
          <p:cNvPr id="10" name="Rectangle 9"/>
          <p:cNvSpPr/>
          <p:nvPr/>
        </p:nvSpPr>
        <p:spPr>
          <a:xfrm>
            <a:off x="0" y="0"/>
            <a:ext cx="5164183" cy="6882063"/>
          </a:xfrm>
          <a:prstGeom prst="rect">
            <a:avLst/>
          </a:prstGeom>
          <a:solidFill>
            <a:srgbClr val="373736"/>
          </a:solid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2" name="Title 1"/>
          <p:cNvSpPr>
            <a:spLocks noGrp="1"/>
          </p:cNvSpPr>
          <p:nvPr>
            <p:ph type="title"/>
          </p:nvPr>
        </p:nvSpPr>
        <p:spPr>
          <a:xfrm>
            <a:off x="421862" y="227319"/>
            <a:ext cx="5027342" cy="743401"/>
          </a:xfrm>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SOUTH </a:t>
            </a:r>
            <a:r>
              <a:rPr lang="en-US" sz="2400" dirty="0">
                <a:solidFill>
                  <a:schemeClr val="bg1"/>
                </a:solidFill>
                <a:latin typeface="Arial" panose="020B0604020202020204" pitchFamily="34" charset="0"/>
                <a:cs typeface="Arial" panose="020B0604020202020204" pitchFamily="34" charset="0"/>
              </a:rPr>
              <a:t>SUDAN</a:t>
            </a:r>
          </a:p>
        </p:txBody>
      </p:sp>
      <p:sp>
        <p:nvSpPr>
          <p:cNvPr id="8" name="Content Placeholder 2"/>
          <p:cNvSpPr txBox="1">
            <a:spLocks/>
          </p:cNvSpPr>
          <p:nvPr/>
        </p:nvSpPr>
        <p:spPr>
          <a:xfrm>
            <a:off x="421862" y="1332610"/>
            <a:ext cx="5299669" cy="523365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2400"/>
              </a:spcBef>
            </a:pPr>
            <a:r>
              <a:rPr lang="en-US" sz="2000" dirty="0" smtClean="0">
                <a:solidFill>
                  <a:schemeClr val="bg1"/>
                </a:solidFill>
                <a:latin typeface="Arial" panose="020B0604020202020204" pitchFamily="34" charset="0"/>
                <a:cs typeface="Arial" panose="020B0604020202020204" pitchFamily="34" charset="0"/>
              </a:rPr>
              <a:t>Declaration of famine: February 2017</a:t>
            </a:r>
          </a:p>
          <a:p>
            <a:pPr>
              <a:lnSpc>
                <a:spcPct val="100000"/>
              </a:lnSpc>
              <a:spcBef>
                <a:spcPts val="2400"/>
              </a:spcBef>
            </a:pPr>
            <a:r>
              <a:rPr lang="en-US" sz="2000" dirty="0" smtClean="0">
                <a:solidFill>
                  <a:schemeClr val="bg1"/>
                </a:solidFill>
                <a:latin typeface="Arial" panose="020B0604020202020204" pitchFamily="34" charset="0"/>
                <a:cs typeface="Arial" panose="020B0604020202020204" pitchFamily="34" charset="0"/>
              </a:rPr>
              <a:t>2017 – peak in hunger – </a:t>
            </a:r>
            <a:r>
              <a:rPr lang="en-US" sz="2000" b="1" dirty="0" smtClean="0">
                <a:solidFill>
                  <a:schemeClr val="bg1"/>
                </a:solidFill>
                <a:latin typeface="Arial" panose="020B0604020202020204" pitchFamily="34" charset="0"/>
                <a:cs typeface="Arial" panose="020B0604020202020204" pitchFamily="34" charset="0"/>
              </a:rPr>
              <a:t>6.1 million people </a:t>
            </a:r>
            <a:r>
              <a:rPr lang="en-US" sz="2000" dirty="0" smtClean="0">
                <a:solidFill>
                  <a:schemeClr val="bg1"/>
                </a:solidFill>
                <a:latin typeface="Arial" panose="020B0604020202020204" pitchFamily="34" charset="0"/>
                <a:cs typeface="Arial" panose="020B0604020202020204" pitchFamily="34" charset="0"/>
              </a:rPr>
              <a:t>in </a:t>
            </a:r>
            <a:r>
              <a:rPr lang="en-US" sz="2000" b="1" i="1" dirty="0" smtClean="0">
                <a:solidFill>
                  <a:schemeClr val="bg1"/>
                </a:solidFill>
                <a:latin typeface="Arial" panose="020B0604020202020204" pitchFamily="34" charset="0"/>
                <a:cs typeface="Arial" panose="020B0604020202020204" pitchFamily="34" charset="0"/>
              </a:rPr>
              <a:t>Crisis</a:t>
            </a:r>
            <a:r>
              <a:rPr lang="en-US" sz="2000" dirty="0" smtClean="0">
                <a:solidFill>
                  <a:schemeClr val="bg1"/>
                </a:solidFill>
                <a:latin typeface="Arial" panose="020B0604020202020204" pitchFamily="34" charset="0"/>
                <a:cs typeface="Arial" panose="020B0604020202020204" pitchFamily="34" charset="0"/>
              </a:rPr>
              <a:t> food security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(IPC Phase 3) and worse (June/July)</a:t>
            </a:r>
          </a:p>
          <a:p>
            <a:pPr>
              <a:lnSpc>
                <a:spcPct val="100000"/>
              </a:lnSpc>
              <a:spcBef>
                <a:spcPts val="2400"/>
              </a:spcBef>
            </a:pPr>
            <a:r>
              <a:rPr lang="en-US" sz="2000" dirty="0" smtClean="0">
                <a:solidFill>
                  <a:schemeClr val="bg1"/>
                </a:solidFill>
                <a:latin typeface="Arial" panose="020B0604020202020204" pitchFamily="34" charset="0"/>
                <a:cs typeface="Arial" panose="020B0604020202020204" pitchFamily="34" charset="0"/>
              </a:rPr>
              <a:t>2018 – </a:t>
            </a:r>
            <a:r>
              <a:rPr lang="en-US" sz="2000" b="1" dirty="0" smtClean="0">
                <a:solidFill>
                  <a:schemeClr val="bg1"/>
                </a:solidFill>
                <a:latin typeface="Arial" panose="020B0604020202020204" pitchFamily="34" charset="0"/>
                <a:cs typeface="Arial" panose="020B0604020202020204" pitchFamily="34" charset="0"/>
              </a:rPr>
              <a:t>7.1 million people </a:t>
            </a:r>
            <a:r>
              <a:rPr lang="en-US" sz="2000" dirty="0" smtClean="0">
                <a:solidFill>
                  <a:schemeClr val="bg1"/>
                </a:solidFill>
                <a:latin typeface="Arial" panose="020B0604020202020204" pitchFamily="34" charset="0"/>
                <a:cs typeface="Arial" panose="020B0604020202020204" pitchFamily="34" charset="0"/>
              </a:rPr>
              <a:t>will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likely be in </a:t>
            </a:r>
            <a:r>
              <a:rPr lang="en-US" sz="2000" b="1" i="1" dirty="0" smtClean="0">
                <a:solidFill>
                  <a:schemeClr val="bg1"/>
                </a:solidFill>
                <a:latin typeface="Arial" panose="020B0604020202020204" pitchFamily="34" charset="0"/>
                <a:cs typeface="Arial" panose="020B0604020202020204" pitchFamily="34" charset="0"/>
              </a:rPr>
              <a:t>Crisis</a:t>
            </a:r>
            <a:r>
              <a:rPr lang="en-US" sz="2000" dirty="0" smtClean="0">
                <a:solidFill>
                  <a:schemeClr val="bg1"/>
                </a:solidFill>
                <a:latin typeface="Arial" panose="020B0604020202020204" pitchFamily="34" charset="0"/>
                <a:cs typeface="Arial" panose="020B0604020202020204" pitchFamily="34" charset="0"/>
              </a:rPr>
              <a:t> food security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and worse (May/July)</a:t>
            </a:r>
          </a:p>
          <a:p>
            <a:pPr>
              <a:lnSpc>
                <a:spcPct val="100000"/>
              </a:lnSpc>
              <a:spcBef>
                <a:spcPts val="2400"/>
              </a:spcBef>
            </a:pPr>
            <a:r>
              <a:rPr lang="en-US" sz="2000" dirty="0" smtClean="0">
                <a:solidFill>
                  <a:schemeClr val="bg1"/>
                </a:solidFill>
                <a:latin typeface="Arial" panose="020B0604020202020204" pitchFamily="34" charset="0"/>
                <a:cs typeface="Arial" panose="020B0604020202020204" pitchFamily="34" charset="0"/>
              </a:rPr>
              <a:t>2017 – people in </a:t>
            </a:r>
            <a:r>
              <a:rPr lang="en-US" sz="2000" b="1" i="1" dirty="0" smtClean="0">
                <a:solidFill>
                  <a:schemeClr val="bg1"/>
                </a:solidFill>
                <a:latin typeface="Arial" panose="020B0604020202020204" pitchFamily="34" charset="0"/>
                <a:cs typeface="Arial" panose="020B0604020202020204" pitchFamily="34" charset="0"/>
              </a:rPr>
              <a:t>Catastrophe</a:t>
            </a:r>
            <a:r>
              <a:rPr lang="en-US" sz="2000" dirty="0" smtClean="0">
                <a:solidFill>
                  <a:schemeClr val="bg1"/>
                </a:solidFill>
                <a:latin typeface="Arial" panose="020B0604020202020204" pitchFamily="34" charset="0"/>
                <a:cs typeface="Arial" panose="020B0604020202020204" pitchFamily="34" charset="0"/>
              </a:rPr>
              <a:t>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(IPC Phase 5) declined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from </a:t>
            </a:r>
            <a:r>
              <a:rPr lang="en-US" sz="2000" b="1" dirty="0" smtClean="0">
                <a:solidFill>
                  <a:schemeClr val="bg1"/>
                </a:solidFill>
                <a:latin typeface="Arial" panose="020B0604020202020204" pitchFamily="34" charset="0"/>
                <a:cs typeface="Arial" panose="020B0604020202020204" pitchFamily="34" charset="0"/>
              </a:rPr>
              <a:t>100 000</a:t>
            </a:r>
            <a:r>
              <a:rPr lang="en-US" sz="2000" dirty="0" smtClean="0">
                <a:solidFill>
                  <a:schemeClr val="bg1"/>
                </a:solidFill>
                <a:latin typeface="Arial" panose="020B0604020202020204" pitchFamily="34" charset="0"/>
                <a:cs typeface="Arial" panose="020B0604020202020204" pitchFamily="34" charset="0"/>
              </a:rPr>
              <a:t> (Feb.) to </a:t>
            </a:r>
            <a:r>
              <a:rPr lang="en-US" sz="2000" b="1" dirty="0" smtClean="0">
                <a:solidFill>
                  <a:schemeClr val="bg1"/>
                </a:solidFill>
                <a:latin typeface="Arial" panose="020B0604020202020204" pitchFamily="34" charset="0"/>
                <a:cs typeface="Arial" panose="020B0604020202020204" pitchFamily="34" charset="0"/>
              </a:rPr>
              <a:t>40 000</a:t>
            </a:r>
            <a:r>
              <a:rPr lang="en-US" sz="2000" dirty="0" smtClean="0">
                <a:solidFill>
                  <a:schemeClr val="bg1"/>
                </a:solidFill>
                <a:latin typeface="Arial" panose="020B0604020202020204" pitchFamily="34" charset="0"/>
                <a:cs typeface="Arial" panose="020B0604020202020204" pitchFamily="34" charset="0"/>
              </a:rPr>
              <a:t> (Sep.)</a:t>
            </a:r>
          </a:p>
          <a:p>
            <a:pPr>
              <a:lnSpc>
                <a:spcPct val="100000"/>
              </a:lnSpc>
              <a:spcBef>
                <a:spcPts val="2400"/>
              </a:spcBef>
            </a:pPr>
            <a:r>
              <a:rPr lang="en-US" sz="2000" dirty="0" smtClean="0">
                <a:solidFill>
                  <a:schemeClr val="bg1"/>
                </a:solidFill>
                <a:latin typeface="Arial" panose="020B0604020202020204" pitchFamily="34" charset="0"/>
                <a:cs typeface="Arial" panose="020B0604020202020204" pitchFamily="34" charset="0"/>
              </a:rPr>
              <a:t>2018 – people in </a:t>
            </a:r>
            <a:r>
              <a:rPr lang="en-US" sz="2000" b="1" i="1" dirty="0" smtClean="0">
                <a:solidFill>
                  <a:schemeClr val="bg1"/>
                </a:solidFill>
                <a:latin typeface="Arial" panose="020B0604020202020204" pitchFamily="34" charset="0"/>
                <a:cs typeface="Arial" panose="020B0604020202020204" pitchFamily="34" charset="0"/>
              </a:rPr>
              <a:t>Catastrophe</a:t>
            </a:r>
            <a:r>
              <a:rPr lang="en-US" sz="2000" dirty="0" smtClean="0">
                <a:solidFill>
                  <a:schemeClr val="bg1"/>
                </a:solidFill>
                <a:latin typeface="Arial" panose="020B0604020202020204" pitchFamily="34" charset="0"/>
                <a:cs typeface="Arial" panose="020B0604020202020204" pitchFamily="34" charset="0"/>
              </a:rPr>
              <a:t>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likely to rise (</a:t>
            </a:r>
            <a:r>
              <a:rPr lang="en-US" sz="2000" b="1" dirty="0" smtClean="0">
                <a:solidFill>
                  <a:schemeClr val="bg1"/>
                </a:solidFill>
                <a:latin typeface="Arial" panose="020B0604020202020204" pitchFamily="34" charset="0"/>
                <a:cs typeface="Arial" panose="020B0604020202020204" pitchFamily="34" charset="0"/>
              </a:rPr>
              <a:t>155 000</a:t>
            </a:r>
            <a:r>
              <a:rPr lang="en-US" sz="2000" dirty="0" smtClean="0">
                <a:solidFill>
                  <a:schemeClr val="bg1"/>
                </a:solidFill>
                <a:latin typeface="Arial" panose="020B0604020202020204" pitchFamily="34" charset="0"/>
                <a:cs typeface="Arial" panose="020B0604020202020204" pitchFamily="34" charset="0"/>
              </a:rPr>
              <a:t> people)</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 but NO area classified as </a:t>
            </a:r>
            <a:r>
              <a:rPr lang="en-US" sz="2000" b="1" i="1" dirty="0" smtClean="0">
                <a:solidFill>
                  <a:schemeClr val="bg1"/>
                </a:solidFill>
                <a:latin typeface="Arial" panose="020B0604020202020204" pitchFamily="34" charset="0"/>
                <a:cs typeface="Arial" panose="020B0604020202020204" pitchFamily="34" charset="0"/>
              </a:rPr>
              <a:t>Famine</a:t>
            </a:r>
            <a:endParaRPr lang="en-US" sz="2000" dirty="0">
              <a:solidFill>
                <a:schemeClr val="bg1"/>
              </a:solidFill>
              <a:latin typeface="Arial" panose="020B0604020202020204" pitchFamily="34" charset="0"/>
              <a:cs typeface="Arial" panose="020B0604020202020204" pitchFamily="34" charset="0"/>
            </a:endParaRPr>
          </a:p>
        </p:txBody>
      </p:sp>
      <p:sp>
        <p:nvSpPr>
          <p:cNvPr id="12" name="Rectangle 11"/>
          <p:cNvSpPr/>
          <p:nvPr/>
        </p:nvSpPr>
        <p:spPr>
          <a:xfrm>
            <a:off x="5164183" y="-12372"/>
            <a:ext cx="7027817" cy="583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lumMod val="65000"/>
                    <a:lumOff val="35000"/>
                  </a:schemeClr>
                </a:solidFill>
                <a:latin typeface="Arial" panose="020B0604020202020204" pitchFamily="34" charset="0"/>
                <a:cs typeface="Arial" panose="020B0604020202020204" pitchFamily="34" charset="0"/>
              </a:rPr>
              <a:t>ACUTE FOOD INSECURITY SITUATION (</a:t>
            </a:r>
            <a:r>
              <a:rPr lang="en-US" sz="1400" dirty="0" smtClean="0">
                <a:solidFill>
                  <a:schemeClr val="tx1">
                    <a:lumMod val="65000"/>
                    <a:lumOff val="35000"/>
                  </a:schemeClr>
                </a:solidFill>
                <a:latin typeface="Arial" panose="020B0604020202020204" pitchFamily="34" charset="0"/>
                <a:cs typeface="Arial" panose="020B0604020202020204" pitchFamily="34" charset="0"/>
              </a:rPr>
              <a:t>August 2013 to July 2018</a:t>
            </a:r>
            <a:r>
              <a:rPr lang="en-GB" sz="1400" dirty="0" smtClean="0">
                <a:solidFill>
                  <a:schemeClr val="tx1">
                    <a:lumMod val="65000"/>
                    <a:lumOff val="35000"/>
                  </a:schemeClr>
                </a:solidFill>
                <a:latin typeface="Arial" panose="020B0604020202020204" pitchFamily="34" charset="0"/>
                <a:cs typeface="Arial" panose="020B0604020202020204" pitchFamily="34" charset="0"/>
              </a:rPr>
              <a:t>)</a:t>
            </a:r>
            <a:endParaRPr lang="en-GB" sz="14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val="0"/>
              </a:ext>
            </a:extLst>
          </a:blip>
          <a:srcRect r="44276"/>
          <a:stretch/>
        </p:blipFill>
        <p:spPr>
          <a:xfrm>
            <a:off x="5186832" y="5450522"/>
            <a:ext cx="2477386" cy="1412391"/>
          </a:xfrm>
          <a:prstGeom prst="rect">
            <a:avLst/>
          </a:prstGeom>
        </p:spPr>
      </p:pic>
    </p:spTree>
    <p:extLst>
      <p:ext uri="{BB962C8B-B14F-4D97-AF65-F5344CB8AC3E}">
        <p14:creationId xmlns:p14="http://schemas.microsoft.com/office/powerpoint/2010/main" val="169710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791" y="0"/>
            <a:ext cx="5178056" cy="6882063"/>
          </a:xfrm>
          <a:prstGeom prst="rect">
            <a:avLst/>
          </a:prstGeom>
          <a:solidFill>
            <a:srgbClr val="373736"/>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2" name="Title 1"/>
          <p:cNvSpPr>
            <a:spLocks noGrp="1"/>
          </p:cNvSpPr>
          <p:nvPr>
            <p:ph type="title"/>
          </p:nvPr>
        </p:nvSpPr>
        <p:spPr>
          <a:xfrm>
            <a:off x="425606" y="219596"/>
            <a:ext cx="5027342" cy="743401"/>
          </a:xfrm>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YEMEN</a:t>
            </a:r>
            <a:endParaRPr lang="en-US" sz="2400" dirty="0">
              <a:solidFill>
                <a:schemeClr val="bg1"/>
              </a:solidFill>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25606" y="1321637"/>
            <a:ext cx="4691826" cy="54138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2400"/>
              </a:spcBef>
            </a:pPr>
            <a:r>
              <a:rPr lang="en-US" sz="2000" dirty="0">
                <a:solidFill>
                  <a:schemeClr val="bg1"/>
                </a:solidFill>
                <a:latin typeface="Arial" panose="020B0604020202020204" pitchFamily="34" charset="0"/>
                <a:cs typeface="Arial" panose="020B0604020202020204" pitchFamily="34" charset="0"/>
              </a:rPr>
              <a:t>Access issues due to conflict dynamics </a:t>
            </a:r>
          </a:p>
          <a:p>
            <a:pPr>
              <a:lnSpc>
                <a:spcPct val="100000"/>
              </a:lnSpc>
              <a:spcBef>
                <a:spcPts val="2400"/>
              </a:spcBef>
            </a:pPr>
            <a:r>
              <a:rPr lang="en-US" sz="2000" dirty="0">
                <a:solidFill>
                  <a:schemeClr val="bg1"/>
                </a:solidFill>
                <a:latin typeface="Arial" panose="020B0604020202020204" pitchFamily="34" charset="0"/>
                <a:cs typeface="Arial" panose="020B0604020202020204" pitchFamily="34" charset="0"/>
              </a:rPr>
              <a:t>Persisting conflict and livelihood disruptions eroding households’ purchasing power to access </a:t>
            </a:r>
            <a:r>
              <a:rPr lang="en-US" sz="2000" dirty="0" smtClean="0">
                <a:solidFill>
                  <a:schemeClr val="bg1"/>
                </a:solidFill>
                <a:latin typeface="Arial" panose="020B0604020202020204" pitchFamily="34" charset="0"/>
                <a:cs typeface="Arial" panose="020B0604020202020204" pitchFamily="34" charset="0"/>
              </a:rPr>
              <a:t>food</a:t>
            </a:r>
            <a:endParaRPr lang="en-US" sz="2000" dirty="0">
              <a:solidFill>
                <a:schemeClr val="bg1"/>
              </a:solidFill>
              <a:latin typeface="Arial" panose="020B0604020202020204" pitchFamily="34" charset="0"/>
              <a:cs typeface="Arial" panose="020B0604020202020204" pitchFamily="34" charset="0"/>
            </a:endParaRPr>
          </a:p>
          <a:p>
            <a:pPr>
              <a:lnSpc>
                <a:spcPct val="100000"/>
              </a:lnSpc>
              <a:spcBef>
                <a:spcPts val="2400"/>
              </a:spcBef>
            </a:pPr>
            <a:r>
              <a:rPr lang="en-US" sz="2000" dirty="0">
                <a:solidFill>
                  <a:schemeClr val="bg1"/>
                </a:solidFill>
                <a:latin typeface="Arial" panose="020B0604020202020204" pitchFamily="34" charset="0"/>
                <a:cs typeface="Arial" panose="020B0604020202020204" pitchFamily="34" charset="0"/>
              </a:rPr>
              <a:t>2017 </a:t>
            </a:r>
            <a:r>
              <a:rPr lang="en-US" sz="2000" dirty="0" smtClean="0">
                <a:solidFill>
                  <a:schemeClr val="bg1"/>
                </a:solidFill>
                <a:latin typeface="Arial" panose="020B0604020202020204" pitchFamily="34" charset="0"/>
                <a:cs typeface="Arial" panose="020B0604020202020204" pitchFamily="34" charset="0"/>
              </a:rPr>
              <a:t>– 17 </a:t>
            </a:r>
            <a:r>
              <a:rPr lang="en-US" sz="2000" dirty="0">
                <a:solidFill>
                  <a:schemeClr val="bg1"/>
                </a:solidFill>
                <a:latin typeface="Arial" panose="020B0604020202020204" pitchFamily="34" charset="0"/>
                <a:cs typeface="Arial" panose="020B0604020202020204" pitchFamily="34" charset="0"/>
              </a:rPr>
              <a:t>million people in </a:t>
            </a:r>
            <a:r>
              <a:rPr lang="en-US" sz="2000" b="1" i="1" dirty="0">
                <a:solidFill>
                  <a:schemeClr val="bg1"/>
                </a:solidFill>
                <a:latin typeface="Arial" panose="020B0604020202020204" pitchFamily="34" charset="0"/>
                <a:cs typeface="Arial" panose="020B0604020202020204" pitchFamily="34" charset="0"/>
              </a:rPr>
              <a:t>Crisis</a:t>
            </a:r>
            <a:r>
              <a:rPr lang="en-US" sz="2000" dirty="0">
                <a:solidFill>
                  <a:schemeClr val="bg1"/>
                </a:solidFill>
                <a:latin typeface="Arial" panose="020B0604020202020204" pitchFamily="34" charset="0"/>
                <a:cs typeface="Arial" panose="020B0604020202020204" pitchFamily="34" charset="0"/>
              </a:rPr>
              <a:t> </a:t>
            </a:r>
            <a:r>
              <a:rPr lang="en-US" sz="2000" dirty="0" smtClean="0">
                <a:solidFill>
                  <a:schemeClr val="bg1"/>
                </a:solidFill>
                <a:latin typeface="Arial" panose="020B0604020202020204" pitchFamily="34" charset="0"/>
                <a:cs typeface="Arial" panose="020B0604020202020204" pitchFamily="34" charset="0"/>
              </a:rPr>
              <a:t/>
            </a:r>
            <a:br>
              <a:rPr lang="en-US" sz="2000" dirty="0" smtClean="0">
                <a:solidFill>
                  <a:schemeClr val="bg1"/>
                </a:solidFill>
                <a:latin typeface="Arial" panose="020B0604020202020204" pitchFamily="34" charset="0"/>
                <a:cs typeface="Arial" panose="020B0604020202020204" pitchFamily="34" charset="0"/>
              </a:rPr>
            </a:br>
            <a:r>
              <a:rPr lang="en-US" sz="2000" dirty="0" smtClean="0">
                <a:solidFill>
                  <a:schemeClr val="bg1"/>
                </a:solidFill>
                <a:latin typeface="Arial" panose="020B0604020202020204" pitchFamily="34" charset="0"/>
                <a:cs typeface="Arial" panose="020B0604020202020204" pitchFamily="34" charset="0"/>
              </a:rPr>
              <a:t>(</a:t>
            </a:r>
            <a:r>
              <a:rPr lang="en-US" sz="2000" dirty="0">
                <a:solidFill>
                  <a:schemeClr val="bg1"/>
                </a:solidFill>
                <a:latin typeface="Arial" panose="020B0604020202020204" pitchFamily="34" charset="0"/>
                <a:cs typeface="Arial" panose="020B0604020202020204" pitchFamily="34" charset="0"/>
              </a:rPr>
              <a:t>IPC Phase 3) levels of food security or </a:t>
            </a:r>
            <a:r>
              <a:rPr lang="en-US" sz="2000" dirty="0" smtClean="0">
                <a:solidFill>
                  <a:schemeClr val="bg1"/>
                </a:solidFill>
                <a:latin typeface="Arial" panose="020B0604020202020204" pitchFamily="34" charset="0"/>
                <a:cs typeface="Arial" panose="020B0604020202020204" pitchFamily="34" charset="0"/>
              </a:rPr>
              <a:t>worse</a:t>
            </a:r>
            <a:endParaRPr lang="en-US" sz="2000" dirty="0">
              <a:solidFill>
                <a:schemeClr val="bg1"/>
              </a:solidFill>
              <a:latin typeface="Arial" panose="020B0604020202020204" pitchFamily="34" charset="0"/>
              <a:cs typeface="Arial" panose="020B0604020202020204" pitchFamily="34" charset="0"/>
            </a:endParaRPr>
          </a:p>
          <a:p>
            <a:pPr>
              <a:lnSpc>
                <a:spcPct val="100000"/>
              </a:lnSpc>
              <a:spcBef>
                <a:spcPts val="2400"/>
              </a:spcBef>
            </a:pPr>
            <a:r>
              <a:rPr lang="en-US" sz="2000" dirty="0">
                <a:solidFill>
                  <a:schemeClr val="bg1"/>
                </a:solidFill>
                <a:latin typeface="Arial" panose="020B0604020202020204" pitchFamily="34" charset="0"/>
                <a:cs typeface="Arial" panose="020B0604020202020204" pitchFamily="34" charset="0"/>
              </a:rPr>
              <a:t>2018 – </a:t>
            </a:r>
            <a:r>
              <a:rPr lang="en-US" sz="2000" dirty="0" smtClean="0">
                <a:solidFill>
                  <a:schemeClr val="bg1"/>
                </a:solidFill>
                <a:latin typeface="Arial" panose="020B0604020202020204" pitchFamily="34" charset="0"/>
                <a:cs typeface="Arial" panose="020B0604020202020204" pitchFamily="34" charset="0"/>
              </a:rPr>
              <a:t>humanitarian </a:t>
            </a:r>
            <a:r>
              <a:rPr lang="en-US" sz="2000" dirty="0">
                <a:solidFill>
                  <a:schemeClr val="bg1"/>
                </a:solidFill>
                <a:latin typeface="Arial" panose="020B0604020202020204" pitchFamily="34" charset="0"/>
                <a:cs typeface="Arial" panose="020B0604020202020204" pitchFamily="34" charset="0"/>
              </a:rPr>
              <a:t>situation expected to deteriorate particularly in the southern, western and northern </a:t>
            </a:r>
            <a:r>
              <a:rPr lang="en-US" sz="2000" dirty="0" smtClean="0">
                <a:solidFill>
                  <a:schemeClr val="bg1"/>
                </a:solidFill>
                <a:latin typeface="Arial" panose="020B0604020202020204" pitchFamily="34" charset="0"/>
                <a:cs typeface="Arial" panose="020B0604020202020204" pitchFamily="34" charset="0"/>
              </a:rPr>
              <a:t>governorates</a:t>
            </a:r>
            <a:endParaRPr lang="en-US" sz="2000" dirty="0">
              <a:solidFill>
                <a:schemeClr val="bg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076481" y="949936"/>
            <a:ext cx="7008199" cy="3896641"/>
          </a:xfrm>
          <a:prstGeom prst="rect">
            <a:avLst/>
          </a:prstGeom>
        </p:spPr>
      </p:pic>
      <p:pic>
        <p:nvPicPr>
          <p:cNvPr id="5" name="Picture 4"/>
          <p:cNvPicPr>
            <a:picLocks noChangeAspect="1"/>
          </p:cNvPicPr>
          <p:nvPr/>
        </p:nvPicPr>
        <p:blipFill>
          <a:blip r:embed="rId4"/>
          <a:stretch>
            <a:fillRect/>
          </a:stretch>
        </p:blipFill>
        <p:spPr>
          <a:xfrm>
            <a:off x="9129894" y="6577089"/>
            <a:ext cx="2866644" cy="137160"/>
          </a:xfrm>
          <a:prstGeom prst="rect">
            <a:avLst/>
          </a:prstGeom>
        </p:spPr>
      </p:pic>
      <p:pic>
        <p:nvPicPr>
          <p:cNvPr id="13" name="Picture 12"/>
          <p:cNvPicPr>
            <a:picLocks noChangeAspect="1"/>
          </p:cNvPicPr>
          <p:nvPr/>
        </p:nvPicPr>
        <p:blipFill rotWithShape="1">
          <a:blip r:embed="rId5" cstate="screen">
            <a:extLst>
              <a:ext uri="{28A0092B-C50C-407E-A947-70E740481C1C}">
                <a14:useLocalDpi xmlns:a14="http://schemas.microsoft.com/office/drawing/2010/main" val="0"/>
              </a:ext>
            </a:extLst>
          </a:blip>
          <a:srcRect r="-1445"/>
          <a:stretch/>
        </p:blipFill>
        <p:spPr>
          <a:xfrm>
            <a:off x="5186831" y="5450522"/>
            <a:ext cx="4510061" cy="1412391"/>
          </a:xfrm>
          <a:prstGeom prst="rect">
            <a:avLst/>
          </a:prstGeom>
        </p:spPr>
      </p:pic>
      <p:sp>
        <p:nvSpPr>
          <p:cNvPr id="16" name="Rectangle 15"/>
          <p:cNvSpPr/>
          <p:nvPr/>
        </p:nvSpPr>
        <p:spPr>
          <a:xfrm>
            <a:off x="5179847" y="42898"/>
            <a:ext cx="7012153" cy="48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lumMod val="65000"/>
                    <a:lumOff val="35000"/>
                  </a:schemeClr>
                </a:solidFill>
                <a:latin typeface="Arial" panose="020B0604020202020204" pitchFamily="34" charset="0"/>
                <a:cs typeface="Arial" panose="020B0604020202020204" pitchFamily="34" charset="0"/>
              </a:rPr>
              <a:t>ACUTE FOOD INSECURITY </a:t>
            </a:r>
            <a:r>
              <a:rPr lang="en-GB" sz="1400" dirty="0">
                <a:solidFill>
                  <a:schemeClr val="tx1">
                    <a:lumMod val="65000"/>
                    <a:lumOff val="35000"/>
                  </a:schemeClr>
                </a:solidFill>
                <a:latin typeface="Arial" panose="020B0604020202020204" pitchFamily="34" charset="0"/>
                <a:cs typeface="Arial" panose="020B0604020202020204" pitchFamily="34" charset="0"/>
              </a:rPr>
              <a:t>SITUATION (</a:t>
            </a:r>
            <a:r>
              <a:rPr lang="en-GB" sz="1400" dirty="0" smtClean="0">
                <a:solidFill>
                  <a:schemeClr val="tx1">
                    <a:lumMod val="65000"/>
                    <a:lumOff val="35000"/>
                  </a:schemeClr>
                </a:solidFill>
                <a:latin typeface="Arial" panose="020B0604020202020204" pitchFamily="34" charset="0"/>
                <a:cs typeface="Arial" panose="020B0604020202020204" pitchFamily="34" charset="0"/>
              </a:rPr>
              <a:t>March – July </a:t>
            </a:r>
            <a:r>
              <a:rPr lang="en-GB" sz="1400" dirty="0">
                <a:solidFill>
                  <a:schemeClr val="tx1">
                    <a:lumMod val="65000"/>
                    <a:lumOff val="35000"/>
                  </a:schemeClr>
                </a:solidFill>
                <a:latin typeface="Arial" panose="020B0604020202020204" pitchFamily="34" charset="0"/>
                <a:cs typeface="Arial" panose="020B0604020202020204" pitchFamily="34" charset="0"/>
              </a:rPr>
              <a:t>2017)</a:t>
            </a:r>
          </a:p>
        </p:txBody>
      </p:sp>
    </p:spTree>
    <p:extLst>
      <p:ext uri="{BB962C8B-B14F-4D97-AF65-F5344CB8AC3E}">
        <p14:creationId xmlns:p14="http://schemas.microsoft.com/office/powerpoint/2010/main" val="148686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16200000">
            <a:off x="-2508585" y="2508582"/>
            <a:ext cx="6858001" cy="1840833"/>
          </a:xfrm>
          <a:prstGeom prst="rect">
            <a:avLst/>
          </a:prstGeom>
          <a:solidFill>
            <a:srgbClr val="3D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rot="16200000">
            <a:off x="-2616871" y="3244335"/>
            <a:ext cx="6858002" cy="369332"/>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FOOD INSECURITY SHORT TERM OUTLOOK FOR 2018 </a:t>
            </a: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val="0"/>
              </a:ext>
            </a:extLst>
          </a:blip>
          <a:srcRect l="6796" t="14098" r="6755" b="2234"/>
          <a:stretch/>
        </p:blipFill>
        <p:spPr>
          <a:xfrm>
            <a:off x="1873106" y="137159"/>
            <a:ext cx="10262795" cy="6648226"/>
          </a:xfrm>
          <a:prstGeom prst="rect">
            <a:avLst/>
          </a:prstGeom>
        </p:spPr>
      </p:pic>
    </p:spTree>
    <p:extLst>
      <p:ext uri="{BB962C8B-B14F-4D97-AF65-F5344CB8AC3E}">
        <p14:creationId xmlns:p14="http://schemas.microsoft.com/office/powerpoint/2010/main" val="1350253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174874" cy="6848367"/>
          </a:xfrm>
          <a:prstGeom prst="rect">
            <a:avLst/>
          </a:prstGeom>
        </p:spPr>
      </p:pic>
      <p:sp>
        <p:nvSpPr>
          <p:cNvPr id="11" name="Rectangle 10"/>
          <p:cNvSpPr/>
          <p:nvPr/>
        </p:nvSpPr>
        <p:spPr>
          <a:xfrm>
            <a:off x="0" y="-12406"/>
            <a:ext cx="4027470" cy="6870405"/>
          </a:xfrm>
          <a:prstGeom prst="rect">
            <a:avLst/>
          </a:prstGeom>
          <a:solidFill>
            <a:srgbClr val="333F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itle 2"/>
          <p:cNvSpPr>
            <a:spLocks noGrp="1"/>
          </p:cNvSpPr>
          <p:nvPr>
            <p:ph type="title" idx="4294967295"/>
          </p:nvPr>
        </p:nvSpPr>
        <p:spPr>
          <a:xfrm>
            <a:off x="504971" y="1657279"/>
            <a:ext cx="4246570" cy="2852737"/>
          </a:xfrm>
        </p:spPr>
        <p:txBody>
          <a:bodyPr>
            <a:normAutofit/>
          </a:bodyPr>
          <a:lstStyle/>
          <a:p>
            <a:r>
              <a:rPr lang="en-US" dirty="0" smtClean="0">
                <a:solidFill>
                  <a:schemeClr val="bg1"/>
                </a:solidFill>
              </a:rPr>
              <a:t>From analysis </a:t>
            </a:r>
            <a:br>
              <a:rPr lang="en-US" dirty="0" smtClean="0">
                <a:solidFill>
                  <a:schemeClr val="bg1"/>
                </a:solidFill>
              </a:rPr>
            </a:br>
            <a:r>
              <a:rPr lang="en-US" dirty="0" smtClean="0">
                <a:solidFill>
                  <a:schemeClr val="bg1"/>
                </a:solidFill>
              </a:rPr>
              <a:t>to consensus building and coordination</a:t>
            </a:r>
            <a:endParaRPr lang="en-US" dirty="0">
              <a:solidFill>
                <a:schemeClr val="bg1"/>
              </a:solidFill>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09489" y="491777"/>
            <a:ext cx="2185178" cy="588046"/>
          </a:xfrm>
          <a:prstGeom prst="rect">
            <a:avLst/>
          </a:prstGeom>
        </p:spPr>
      </p:pic>
    </p:spTree>
    <p:extLst>
      <p:ext uri="{BB962C8B-B14F-4D97-AF65-F5344CB8AC3E}">
        <p14:creationId xmlns:p14="http://schemas.microsoft.com/office/powerpoint/2010/main" val="143194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648" y="-8314"/>
            <a:ext cx="12192000" cy="68663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644872" y="491777"/>
            <a:ext cx="2185178" cy="588046"/>
          </a:xfrm>
          <a:prstGeom prst="rect">
            <a:avLst/>
          </a:prstGeom>
        </p:spPr>
      </p:pic>
      <p:sp>
        <p:nvSpPr>
          <p:cNvPr id="2" name="Title 1"/>
          <p:cNvSpPr>
            <a:spLocks noGrp="1"/>
          </p:cNvSpPr>
          <p:nvPr>
            <p:ph type="title"/>
          </p:nvPr>
        </p:nvSpPr>
        <p:spPr>
          <a:xfrm>
            <a:off x="646752" y="986838"/>
            <a:ext cx="10515600" cy="923977"/>
          </a:xfrm>
        </p:spPr>
        <p:txBody>
          <a:bodyPr/>
          <a:lstStyle/>
          <a:p>
            <a:r>
              <a:rPr lang="en-US" dirty="0" smtClean="0">
                <a:solidFill>
                  <a:schemeClr val="bg1"/>
                </a:solidFill>
              </a:rPr>
              <a:t>Global Network Against Food Crises</a:t>
            </a:r>
            <a:endParaRPr lang="en-US" dirty="0">
              <a:solidFill>
                <a:schemeClr val="bg1"/>
              </a:solidFill>
            </a:endParaRPr>
          </a:p>
        </p:txBody>
      </p:sp>
      <p:sp>
        <p:nvSpPr>
          <p:cNvPr id="3" name="Content Placeholder 2"/>
          <p:cNvSpPr>
            <a:spLocks noGrp="1"/>
          </p:cNvSpPr>
          <p:nvPr>
            <p:ph idx="1"/>
          </p:nvPr>
        </p:nvSpPr>
        <p:spPr>
          <a:xfrm>
            <a:off x="660400" y="2659921"/>
            <a:ext cx="10515600" cy="3740879"/>
          </a:xfrm>
        </p:spPr>
        <p:txBody>
          <a:bodyPr>
            <a:normAutofit/>
          </a:bodyPr>
          <a:lstStyle/>
          <a:p>
            <a:pPr>
              <a:lnSpc>
                <a:spcPct val="100000"/>
              </a:lnSpc>
              <a:spcBef>
                <a:spcPts val="1200"/>
              </a:spcBef>
              <a:spcAft>
                <a:spcPts val="1200"/>
              </a:spcAft>
            </a:pPr>
            <a:r>
              <a:rPr lang="en-US" sz="2600" dirty="0">
                <a:solidFill>
                  <a:schemeClr val="bg1"/>
                </a:solidFill>
              </a:rPr>
              <a:t>WHS - May 2016: launched </a:t>
            </a:r>
            <a:r>
              <a:rPr lang="en-US" sz="2600" dirty="0" smtClean="0">
                <a:solidFill>
                  <a:schemeClr val="bg1"/>
                </a:solidFill>
              </a:rPr>
              <a:t>by EU Commissioners, </a:t>
            </a:r>
            <a:r>
              <a:rPr lang="en-US" sz="2600" dirty="0">
                <a:solidFill>
                  <a:schemeClr val="bg1"/>
                </a:solidFill>
              </a:rPr>
              <a:t>FAO DG and WFP ED  to enhance the impact of </a:t>
            </a:r>
            <a:r>
              <a:rPr lang="en-US" sz="2600" dirty="0" smtClean="0">
                <a:solidFill>
                  <a:schemeClr val="bg1"/>
                </a:solidFill>
              </a:rPr>
              <a:t>prevention and response action </a:t>
            </a:r>
            <a:r>
              <a:rPr lang="en-US" sz="2600" dirty="0">
                <a:solidFill>
                  <a:schemeClr val="bg1"/>
                </a:solidFill>
              </a:rPr>
              <a:t>to food </a:t>
            </a:r>
            <a:r>
              <a:rPr lang="en-US" sz="2600" dirty="0" smtClean="0">
                <a:solidFill>
                  <a:schemeClr val="bg1"/>
                </a:solidFill>
              </a:rPr>
              <a:t>crises.</a:t>
            </a:r>
            <a:endParaRPr lang="en-US" sz="2600" dirty="0">
              <a:solidFill>
                <a:schemeClr val="bg1"/>
              </a:solidFill>
            </a:endParaRPr>
          </a:p>
          <a:p>
            <a:pPr>
              <a:lnSpc>
                <a:spcPct val="100000"/>
              </a:lnSpc>
              <a:spcBef>
                <a:spcPts val="1200"/>
              </a:spcBef>
              <a:spcAft>
                <a:spcPts val="1200"/>
              </a:spcAft>
            </a:pPr>
            <a:r>
              <a:rPr lang="en-US" sz="2600" dirty="0" smtClean="0">
                <a:solidFill>
                  <a:schemeClr val="bg1"/>
                </a:solidFill>
              </a:rPr>
              <a:t>Long term vision: promote synergies and </a:t>
            </a:r>
            <a:r>
              <a:rPr lang="en-US" sz="2600" dirty="0">
                <a:solidFill>
                  <a:schemeClr val="bg1"/>
                </a:solidFill>
              </a:rPr>
              <a:t>coordination to </a:t>
            </a:r>
            <a:r>
              <a:rPr lang="en-US" sz="2600" dirty="0" smtClean="0">
                <a:solidFill>
                  <a:schemeClr val="bg1"/>
                </a:solidFill>
              </a:rPr>
              <a:t>address </a:t>
            </a:r>
            <a:r>
              <a:rPr lang="en-US" sz="2600" dirty="0">
                <a:solidFill>
                  <a:schemeClr val="bg1"/>
                </a:solidFill>
              </a:rPr>
              <a:t>food </a:t>
            </a:r>
            <a:r>
              <a:rPr lang="en-US" sz="2600" dirty="0" smtClean="0">
                <a:solidFill>
                  <a:schemeClr val="bg1"/>
                </a:solidFill>
              </a:rPr>
              <a:t>crises along the Humanitarian-Development-Peace nexus.</a:t>
            </a:r>
          </a:p>
          <a:p>
            <a:pPr>
              <a:lnSpc>
                <a:spcPct val="100000"/>
              </a:lnSpc>
              <a:spcBef>
                <a:spcPts val="1200"/>
              </a:spcBef>
              <a:spcAft>
                <a:spcPts val="1200"/>
              </a:spcAft>
            </a:pPr>
            <a:r>
              <a:rPr lang="en-US" sz="2600" dirty="0" smtClean="0">
                <a:solidFill>
                  <a:schemeClr val="bg1"/>
                </a:solidFill>
              </a:rPr>
              <a:t>1</a:t>
            </a:r>
            <a:r>
              <a:rPr lang="en-US" sz="2600" baseline="30000" dirty="0" smtClean="0">
                <a:solidFill>
                  <a:schemeClr val="bg1"/>
                </a:solidFill>
              </a:rPr>
              <a:t>st</a:t>
            </a:r>
            <a:r>
              <a:rPr lang="en-US" sz="2600" dirty="0" smtClean="0">
                <a:solidFill>
                  <a:schemeClr val="bg1"/>
                </a:solidFill>
              </a:rPr>
              <a:t> achievement: Global Report on Food Crises to provide evidence for decision making and resource allocations.</a:t>
            </a:r>
          </a:p>
          <a:p>
            <a:endParaRPr lang="en-US" dirty="0">
              <a:solidFill>
                <a:schemeClr val="bg1"/>
              </a:solidFill>
            </a:endParaRPr>
          </a:p>
        </p:txBody>
      </p:sp>
    </p:spTree>
    <p:extLst>
      <p:ext uri="{BB962C8B-B14F-4D97-AF65-F5344CB8AC3E}">
        <p14:creationId xmlns:p14="http://schemas.microsoft.com/office/powerpoint/2010/main" val="91508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8314"/>
            <a:ext cx="12192000" cy="68844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normAutofit/>
          </a:bodyPr>
          <a:lstStyle/>
          <a:p>
            <a:r>
              <a:rPr lang="en-US" dirty="0">
                <a:solidFill>
                  <a:schemeClr val="bg1"/>
                </a:solidFill>
              </a:rPr>
              <a:t>The State of Food Security and Nutrition </a:t>
            </a:r>
            <a:br>
              <a:rPr lang="en-US" dirty="0">
                <a:solidFill>
                  <a:schemeClr val="bg1"/>
                </a:solidFill>
              </a:rPr>
            </a:br>
            <a:r>
              <a:rPr lang="en-US" dirty="0">
                <a:solidFill>
                  <a:schemeClr val="bg1"/>
                </a:solidFill>
              </a:rPr>
              <a:t>in the World 2017 (SOFI)</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val="0"/>
              </a:ext>
            </a:extLst>
          </a:blip>
          <a:srcRect l="3167" t="11966" r="7123"/>
          <a:stretch/>
        </p:blipFill>
        <p:spPr>
          <a:xfrm>
            <a:off x="4399547" y="1792705"/>
            <a:ext cx="7182853" cy="470663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898358" y="1921444"/>
            <a:ext cx="3212432" cy="4049827"/>
          </a:xfrm>
          <a:prstGeom prst="rect">
            <a:avLst/>
          </a:prstGeom>
          <a:noFill/>
        </p:spPr>
        <p:txBody>
          <a:bodyPr wrap="square" rtlCol="0">
            <a:spAutoFit/>
          </a:bodyPr>
          <a:lstStyle/>
          <a:p>
            <a:pPr>
              <a:lnSpc>
                <a:spcPts val="4100"/>
              </a:lnSpc>
            </a:pPr>
            <a:r>
              <a:rPr lang="en-US" sz="2800" dirty="0">
                <a:solidFill>
                  <a:schemeClr val="bg1"/>
                </a:solidFill>
              </a:rPr>
              <a:t>The number of undernourished has been on the rise since 2014, </a:t>
            </a:r>
          </a:p>
          <a:p>
            <a:pPr>
              <a:lnSpc>
                <a:spcPts val="4100"/>
              </a:lnSpc>
            </a:pPr>
            <a:r>
              <a:rPr lang="en-US" sz="2800" dirty="0">
                <a:solidFill>
                  <a:schemeClr val="bg1"/>
                </a:solidFill>
              </a:rPr>
              <a:t>reaching </a:t>
            </a:r>
          </a:p>
          <a:p>
            <a:pPr>
              <a:lnSpc>
                <a:spcPts val="4100"/>
              </a:lnSpc>
            </a:pPr>
            <a:r>
              <a:rPr lang="en-US" sz="2800" dirty="0">
                <a:solidFill>
                  <a:schemeClr val="bg1"/>
                </a:solidFill>
              </a:rPr>
              <a:t>815 million people</a:t>
            </a:r>
          </a:p>
          <a:p>
            <a:pPr>
              <a:lnSpc>
                <a:spcPts val="4100"/>
              </a:lnSpc>
            </a:pPr>
            <a:r>
              <a:rPr lang="en-US" sz="2800" dirty="0">
                <a:solidFill>
                  <a:schemeClr val="bg1"/>
                </a:solidFill>
              </a:rPr>
              <a:t>in 2016</a:t>
            </a:r>
          </a:p>
          <a:p>
            <a:endParaRPr lang="en-US" dirty="0">
              <a:solidFill>
                <a:schemeClr val="bg1"/>
              </a:solidFill>
            </a:endParaRPr>
          </a:p>
        </p:txBody>
      </p:sp>
      <p:cxnSp>
        <p:nvCxnSpPr>
          <p:cNvPr id="8" name="Straight Connector 7"/>
          <p:cNvCxnSpPr/>
          <p:nvPr/>
        </p:nvCxnSpPr>
        <p:spPr>
          <a:xfrm>
            <a:off x="609600" y="2093495"/>
            <a:ext cx="0" cy="344103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95029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39700" y="1"/>
            <a:ext cx="12331700" cy="68663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139700" y="-12406"/>
            <a:ext cx="4713816" cy="6870405"/>
          </a:xfrm>
          <a:prstGeom prst="rect">
            <a:avLst/>
          </a:prstGeom>
          <a:solidFill>
            <a:srgbClr val="333F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itle 2"/>
          <p:cNvSpPr>
            <a:spLocks noGrp="1"/>
          </p:cNvSpPr>
          <p:nvPr>
            <p:ph type="title" idx="4294967295"/>
          </p:nvPr>
        </p:nvSpPr>
        <p:spPr>
          <a:xfrm>
            <a:off x="327546" y="1657279"/>
            <a:ext cx="4449763" cy="2852737"/>
          </a:xfrm>
        </p:spPr>
        <p:txBody>
          <a:bodyPr>
            <a:normAutofit/>
          </a:bodyPr>
          <a:lstStyle/>
          <a:p>
            <a:r>
              <a:rPr lang="en-US" dirty="0" smtClean="0">
                <a:solidFill>
                  <a:schemeClr val="bg1"/>
                </a:solidFill>
              </a:rPr>
              <a:t>Humanitarian </a:t>
            </a:r>
            <a:br>
              <a:rPr lang="en-US" dirty="0" smtClean="0">
                <a:solidFill>
                  <a:schemeClr val="bg1"/>
                </a:solidFill>
              </a:rPr>
            </a:br>
            <a:r>
              <a:rPr lang="en-US" dirty="0" smtClean="0">
                <a:solidFill>
                  <a:schemeClr val="bg1"/>
                </a:solidFill>
              </a:rPr>
              <a:t>and development programming</a:t>
            </a:r>
            <a:endParaRPr lang="en-US" dirty="0">
              <a:solidFill>
                <a:schemeClr val="bg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2738" r="13454"/>
          <a:stretch/>
        </p:blipFill>
        <p:spPr>
          <a:xfrm>
            <a:off x="4602822" y="-12406"/>
            <a:ext cx="7592604" cy="6857998"/>
          </a:xfrm>
          <a:prstGeom prst="rect">
            <a:avLst/>
          </a:prstGeom>
        </p:spPr>
      </p:pic>
    </p:spTree>
    <p:extLst>
      <p:ext uri="{BB962C8B-B14F-4D97-AF65-F5344CB8AC3E}">
        <p14:creationId xmlns:p14="http://schemas.microsoft.com/office/powerpoint/2010/main" val="102927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val="0"/>
              </a:ext>
            </a:extLst>
          </a:blip>
          <a:srcRect l="40380" t="2463" r="-6343" b="-561"/>
          <a:stretch/>
        </p:blipFill>
        <p:spPr>
          <a:xfrm>
            <a:off x="0" y="0"/>
            <a:ext cx="6919416" cy="6864824"/>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137628" y="-12406"/>
            <a:ext cx="7108963" cy="6870405"/>
          </a:xfrm>
          <a:prstGeom prst="rect">
            <a:avLst/>
          </a:prstGeom>
          <a:solidFill>
            <a:srgbClr val="333F5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itle 2"/>
          <p:cNvSpPr>
            <a:spLocks noGrp="1"/>
          </p:cNvSpPr>
          <p:nvPr>
            <p:ph type="title" idx="4294967295"/>
          </p:nvPr>
        </p:nvSpPr>
        <p:spPr>
          <a:xfrm>
            <a:off x="5404338" y="472767"/>
            <a:ext cx="5886910" cy="1325562"/>
          </a:xfrm>
        </p:spPr>
        <p:txBody>
          <a:bodyPr>
            <a:normAutofit/>
          </a:bodyPr>
          <a:lstStyle/>
          <a:p>
            <a:r>
              <a:rPr lang="en-US" dirty="0">
                <a:solidFill>
                  <a:schemeClr val="bg1"/>
                </a:solidFill>
              </a:rPr>
              <a:t>Rome-based Agencies Resilience Initiative</a:t>
            </a:r>
          </a:p>
        </p:txBody>
      </p:sp>
      <p:sp>
        <p:nvSpPr>
          <p:cNvPr id="7" name="Content Placeholder 3"/>
          <p:cNvSpPr txBox="1">
            <a:spLocks/>
          </p:cNvSpPr>
          <p:nvPr/>
        </p:nvSpPr>
        <p:spPr>
          <a:xfrm>
            <a:off x="5404338" y="2019300"/>
            <a:ext cx="6344637" cy="41587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A41F35"/>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A41F35"/>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A41F35"/>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A41F35"/>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A41F35"/>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buClr>
                <a:schemeClr val="bg1"/>
              </a:buClr>
            </a:pPr>
            <a:r>
              <a:rPr lang="en-US" dirty="0" smtClean="0">
                <a:solidFill>
                  <a:schemeClr val="bg1"/>
                </a:solidFill>
              </a:rPr>
              <a:t>Recurrent </a:t>
            </a:r>
            <a:r>
              <a:rPr lang="en-US" dirty="0">
                <a:solidFill>
                  <a:schemeClr val="bg1"/>
                </a:solidFill>
              </a:rPr>
              <a:t>and protracted crises </a:t>
            </a:r>
            <a:r>
              <a:rPr lang="en-US" dirty="0" smtClean="0">
                <a:solidFill>
                  <a:schemeClr val="bg1"/>
                </a:solidFill>
              </a:rPr>
              <a:t>prevent </a:t>
            </a:r>
            <a:r>
              <a:rPr lang="en-US" dirty="0">
                <a:solidFill>
                  <a:schemeClr val="bg1"/>
                </a:solidFill>
              </a:rPr>
              <a:t>the most vulnerable people to move out of food </a:t>
            </a:r>
            <a:r>
              <a:rPr lang="en-US" dirty="0" smtClean="0">
                <a:solidFill>
                  <a:schemeClr val="bg1"/>
                </a:solidFill>
              </a:rPr>
              <a:t>insecurity </a:t>
            </a:r>
          </a:p>
          <a:p>
            <a:pPr>
              <a:spcAft>
                <a:spcPts val="600"/>
              </a:spcAft>
              <a:buClr>
                <a:schemeClr val="bg1"/>
              </a:buClr>
            </a:pPr>
            <a:r>
              <a:rPr lang="en-US" dirty="0" smtClean="0">
                <a:solidFill>
                  <a:schemeClr val="bg1"/>
                </a:solidFill>
              </a:rPr>
              <a:t>Multi-year funding allows </a:t>
            </a:r>
            <a:r>
              <a:rPr lang="en-US" dirty="0">
                <a:solidFill>
                  <a:schemeClr val="bg1"/>
                </a:solidFill>
              </a:rPr>
              <a:t>the </a:t>
            </a:r>
            <a:r>
              <a:rPr lang="en-US" dirty="0" smtClean="0">
                <a:solidFill>
                  <a:schemeClr val="bg1"/>
                </a:solidFill>
              </a:rPr>
              <a:t>RBAs </a:t>
            </a:r>
            <a:r>
              <a:rPr lang="en-US" dirty="0">
                <a:solidFill>
                  <a:schemeClr val="bg1"/>
                </a:solidFill>
              </a:rPr>
              <a:t>to jointly provide </a:t>
            </a:r>
            <a:r>
              <a:rPr lang="en-US" dirty="0" smtClean="0">
                <a:solidFill>
                  <a:schemeClr val="bg1"/>
                </a:solidFill>
              </a:rPr>
              <a:t>sustained support by</a:t>
            </a:r>
          </a:p>
          <a:p>
            <a:pPr lvl="1">
              <a:buClr>
                <a:schemeClr val="bg1"/>
              </a:buClr>
              <a:buFont typeface="Calibri" panose="020F0502020204030204" pitchFamily="34" charset="0"/>
              <a:buChar char="⁻"/>
            </a:pPr>
            <a:r>
              <a:rPr lang="en-US" dirty="0" smtClean="0">
                <a:solidFill>
                  <a:schemeClr val="bg1"/>
                </a:solidFill>
              </a:rPr>
              <a:t>strengthening livelihoods</a:t>
            </a:r>
          </a:p>
          <a:p>
            <a:pPr lvl="1">
              <a:buClr>
                <a:schemeClr val="bg1"/>
              </a:buClr>
              <a:buFont typeface="Calibri" panose="020F0502020204030204" pitchFamily="34" charset="0"/>
              <a:buChar char="⁻"/>
            </a:pPr>
            <a:r>
              <a:rPr lang="en-US" dirty="0" smtClean="0">
                <a:solidFill>
                  <a:schemeClr val="bg1"/>
                </a:solidFill>
              </a:rPr>
              <a:t>building resilience </a:t>
            </a:r>
            <a:r>
              <a:rPr lang="en-US" dirty="0">
                <a:solidFill>
                  <a:schemeClr val="bg1"/>
                </a:solidFill>
              </a:rPr>
              <a:t>to </a:t>
            </a:r>
            <a:r>
              <a:rPr lang="en-US" dirty="0" smtClean="0">
                <a:solidFill>
                  <a:schemeClr val="bg1"/>
                </a:solidFill>
              </a:rPr>
              <a:t>shocks</a:t>
            </a:r>
          </a:p>
          <a:p>
            <a:pPr lvl="1">
              <a:buClr>
                <a:schemeClr val="bg1"/>
              </a:buClr>
              <a:buFont typeface="Calibri" panose="020F0502020204030204" pitchFamily="34" charset="0"/>
              <a:buChar char="⁻"/>
            </a:pPr>
            <a:r>
              <a:rPr lang="en-US" dirty="0" smtClean="0">
                <a:solidFill>
                  <a:schemeClr val="bg1"/>
                </a:solidFill>
              </a:rPr>
              <a:t>simultaneously protecting  food and nutrition needs</a:t>
            </a:r>
            <a:endParaRPr lang="en-US" dirty="0">
              <a:solidFill>
                <a:schemeClr val="bg1"/>
              </a:solidFill>
            </a:endParaRPr>
          </a:p>
        </p:txBody>
      </p:sp>
    </p:spTree>
    <p:extLst>
      <p:ext uri="{BB962C8B-B14F-4D97-AF65-F5344CB8AC3E}">
        <p14:creationId xmlns:p14="http://schemas.microsoft.com/office/powerpoint/2010/main" val="2269540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8314"/>
            <a:ext cx="12192000" cy="68844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val="0"/>
              </a:ext>
            </a:extLst>
          </a:blip>
          <a:srcRect t="12631"/>
          <a:stretch/>
        </p:blipFill>
        <p:spPr>
          <a:xfrm>
            <a:off x="4399546" y="1792705"/>
            <a:ext cx="7182853" cy="4706632"/>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normAutofit/>
          </a:bodyPr>
          <a:lstStyle/>
          <a:p>
            <a:r>
              <a:rPr lang="en-US" dirty="0">
                <a:solidFill>
                  <a:schemeClr val="bg1"/>
                </a:solidFill>
              </a:rPr>
              <a:t>SOFI 2017</a:t>
            </a:r>
          </a:p>
        </p:txBody>
      </p:sp>
      <p:sp>
        <p:nvSpPr>
          <p:cNvPr id="6" name="TextBox 5"/>
          <p:cNvSpPr txBox="1"/>
          <p:nvPr/>
        </p:nvSpPr>
        <p:spPr>
          <a:xfrm>
            <a:off x="898357" y="1921444"/>
            <a:ext cx="3501189" cy="2998257"/>
          </a:xfrm>
          <a:prstGeom prst="rect">
            <a:avLst/>
          </a:prstGeom>
          <a:noFill/>
        </p:spPr>
        <p:txBody>
          <a:bodyPr wrap="square" rtlCol="0">
            <a:spAutoFit/>
          </a:bodyPr>
          <a:lstStyle/>
          <a:p>
            <a:pPr>
              <a:lnSpc>
                <a:spcPts val="4100"/>
              </a:lnSpc>
            </a:pPr>
            <a:r>
              <a:rPr lang="en-US" sz="2800" dirty="0">
                <a:solidFill>
                  <a:schemeClr val="bg1"/>
                </a:solidFill>
              </a:rPr>
              <a:t>The majority of chronically </a:t>
            </a:r>
          </a:p>
          <a:p>
            <a:pPr>
              <a:lnSpc>
                <a:spcPts val="4100"/>
              </a:lnSpc>
            </a:pPr>
            <a:r>
              <a:rPr lang="en-US" sz="2800" dirty="0">
                <a:solidFill>
                  <a:schemeClr val="bg1"/>
                </a:solidFill>
              </a:rPr>
              <a:t>food-insecure people live in countries affected by conflict</a:t>
            </a:r>
          </a:p>
          <a:p>
            <a:endParaRPr lang="en-US" dirty="0">
              <a:solidFill>
                <a:schemeClr val="bg1"/>
              </a:solidFill>
            </a:endParaRPr>
          </a:p>
        </p:txBody>
      </p:sp>
      <p:cxnSp>
        <p:nvCxnSpPr>
          <p:cNvPr id="8" name="Straight Connector 7"/>
          <p:cNvCxnSpPr/>
          <p:nvPr/>
        </p:nvCxnSpPr>
        <p:spPr>
          <a:xfrm>
            <a:off x="609600" y="2093495"/>
            <a:ext cx="0" cy="240631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4103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8314"/>
            <a:ext cx="12192000" cy="68844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a:bodyPr>
          <a:lstStyle/>
          <a:p>
            <a:r>
              <a:rPr lang="en-US" dirty="0">
                <a:solidFill>
                  <a:schemeClr val="bg1"/>
                </a:solidFill>
              </a:rPr>
              <a:t>SOFI 2017</a:t>
            </a:r>
            <a:endParaRPr lang="en-GB" dirty="0">
              <a:solidFill>
                <a:schemeClr val="bg1"/>
              </a:solidFill>
            </a:endParaRPr>
          </a:p>
        </p:txBody>
      </p:sp>
      <p:cxnSp>
        <p:nvCxnSpPr>
          <p:cNvPr id="12" name="Straight Connector 11"/>
          <p:cNvCxnSpPr/>
          <p:nvPr/>
        </p:nvCxnSpPr>
        <p:spPr>
          <a:xfrm>
            <a:off x="577157" y="5202315"/>
            <a:ext cx="0" cy="943275"/>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graphicFrame>
        <p:nvGraphicFramePr>
          <p:cNvPr id="9" name="Chart 8"/>
          <p:cNvGraphicFramePr>
            <a:graphicFrameLocks/>
          </p:cNvGraphicFramePr>
          <p:nvPr>
            <p:extLst>
              <p:ext uri="{D42A27DB-BD31-4B8C-83A1-F6EECF244321}">
                <p14:modId xmlns:p14="http://schemas.microsoft.com/office/powerpoint/2010/main" val="2637644151"/>
              </p:ext>
            </p:extLst>
          </p:nvPr>
        </p:nvGraphicFramePr>
        <p:xfrm>
          <a:off x="6476584" y="1742134"/>
          <a:ext cx="5171367" cy="31028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1964371647"/>
              </p:ext>
            </p:extLst>
          </p:nvPr>
        </p:nvGraphicFramePr>
        <p:xfrm>
          <a:off x="619831" y="1742133"/>
          <a:ext cx="5171368" cy="3102821"/>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838200" y="5191483"/>
            <a:ext cx="10927080" cy="954107"/>
          </a:xfrm>
          <a:prstGeom prst="rect">
            <a:avLst/>
          </a:prstGeom>
          <a:noFill/>
        </p:spPr>
        <p:txBody>
          <a:bodyPr wrap="square" rtlCol="0">
            <a:spAutoFit/>
          </a:bodyPr>
          <a:lstStyle/>
          <a:p>
            <a:r>
              <a:rPr lang="en-US" sz="2800" dirty="0">
                <a:solidFill>
                  <a:schemeClr val="bg1"/>
                </a:solidFill>
              </a:rPr>
              <a:t>Comparing conflict and non conflict countries in both prevalence and absolute numbers show higher values for conflict affected countries</a:t>
            </a:r>
          </a:p>
        </p:txBody>
      </p:sp>
    </p:spTree>
    <p:extLst>
      <p:ext uri="{BB962C8B-B14F-4D97-AF65-F5344CB8AC3E}">
        <p14:creationId xmlns:p14="http://schemas.microsoft.com/office/powerpoint/2010/main" val="33902681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val="0"/>
              </a:ext>
            </a:extLst>
          </a:blip>
          <a:srcRect b="26411"/>
          <a:stretch/>
        </p:blipFill>
        <p:spPr>
          <a:xfrm flipH="1">
            <a:off x="4845" y="1"/>
            <a:ext cx="12195507" cy="5887844"/>
          </a:xfrm>
          <a:prstGeom prst="rect">
            <a:avLst/>
          </a:prstGeom>
        </p:spPr>
      </p:pic>
      <p:sp>
        <p:nvSpPr>
          <p:cNvPr id="10" name="Rectangle 9"/>
          <p:cNvSpPr/>
          <p:nvPr/>
        </p:nvSpPr>
        <p:spPr>
          <a:xfrm>
            <a:off x="-36099" y="-65993"/>
            <a:ext cx="6576866" cy="5963106"/>
          </a:xfrm>
          <a:prstGeom prst="rect">
            <a:avLst/>
          </a:prstGeom>
          <a:solidFill>
            <a:srgbClr val="373736">
              <a:alpha val="85098"/>
            </a:srgbClr>
          </a:solidFill>
          <a:ln w="28575">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grpSp>
        <p:nvGrpSpPr>
          <p:cNvPr id="13" name="Group 12"/>
          <p:cNvGrpSpPr/>
          <p:nvPr/>
        </p:nvGrpSpPr>
        <p:grpSpPr>
          <a:xfrm>
            <a:off x="5593150" y="3583176"/>
            <a:ext cx="1895234" cy="1895234"/>
            <a:chOff x="4126559" y="2452225"/>
            <a:chExt cx="1895234" cy="1895234"/>
          </a:xfrm>
        </p:grpSpPr>
        <p:sp>
          <p:nvSpPr>
            <p:cNvPr id="14" name="Oval 13"/>
            <p:cNvSpPr/>
            <p:nvPr/>
          </p:nvSpPr>
          <p:spPr>
            <a:xfrm>
              <a:off x="4126559" y="2452225"/>
              <a:ext cx="1895234" cy="1895234"/>
            </a:xfrm>
            <a:prstGeom prst="ellipse">
              <a:avLst/>
            </a:prstGeom>
            <a:solidFill>
              <a:srgbClr val="3A7F9E"/>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val="0"/>
                </a:ext>
              </a:extLst>
            </a:blip>
            <a:srcRect l="5020" t="60548" r="73319" b="14340"/>
            <a:stretch/>
          </p:blipFill>
          <p:spPr>
            <a:xfrm>
              <a:off x="4300428" y="2736651"/>
              <a:ext cx="1589723" cy="1326381"/>
            </a:xfrm>
            <a:prstGeom prst="rect">
              <a:avLst/>
            </a:prstGeom>
          </p:spPr>
        </p:pic>
        <p:sp>
          <p:nvSpPr>
            <p:cNvPr id="16" name="TextBox 15"/>
            <p:cNvSpPr txBox="1"/>
            <p:nvPr/>
          </p:nvSpPr>
          <p:spPr>
            <a:xfrm>
              <a:off x="4420059" y="3329506"/>
              <a:ext cx="482320" cy="430887"/>
            </a:xfrm>
            <a:prstGeom prst="rect">
              <a:avLst/>
            </a:prstGeom>
            <a:noFill/>
          </p:spPr>
          <p:txBody>
            <a:bodyPr wrap="square" rtlCol="0">
              <a:spAutoFit/>
            </a:bodyPr>
            <a:lstStyle/>
            <a:p>
              <a:r>
                <a:rPr lang="en-GB" sz="1100" b="1" dirty="0">
                  <a:solidFill>
                    <a:srgbClr val="FFFFFF"/>
                  </a:solidFill>
                  <a:latin typeface="avenir)"/>
                </a:rPr>
                <a:t>O</a:t>
              </a:r>
            </a:p>
            <a:p>
              <a:r>
                <a:rPr lang="en-GB" sz="1100" b="1" dirty="0">
                  <a:solidFill>
                    <a:srgbClr val="FFFFFF"/>
                  </a:solidFill>
                  <a:latin typeface="avenir)"/>
                </a:rPr>
                <a:t>N</a:t>
              </a:r>
            </a:p>
          </p:txBody>
        </p:sp>
      </p:grpSp>
      <p:sp>
        <p:nvSpPr>
          <p:cNvPr id="17" name="Content Placeholder 2"/>
          <p:cNvSpPr txBox="1">
            <a:spLocks/>
          </p:cNvSpPr>
          <p:nvPr/>
        </p:nvSpPr>
        <p:spPr>
          <a:xfrm>
            <a:off x="308984" y="1386673"/>
            <a:ext cx="5153345" cy="41399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r>
              <a:rPr lang="en-US" sz="2000" b="1" dirty="0">
                <a:solidFill>
                  <a:schemeClr val="bg1"/>
                </a:solidFill>
                <a:latin typeface="Arial" panose="020B0604020202020204" pitchFamily="34" charset="0"/>
                <a:cs typeface="Arial" panose="020B0604020202020204" pitchFamily="34" charset="0"/>
              </a:rPr>
              <a:t>What? </a:t>
            </a:r>
            <a:r>
              <a:rPr lang="en-US" sz="2000" dirty="0">
                <a:solidFill>
                  <a:schemeClr val="bg1"/>
                </a:solidFill>
                <a:latin typeface="Arial" panose="020B0604020202020204" pitchFamily="34" charset="0"/>
                <a:cs typeface="Arial" panose="020B0604020202020204" pitchFamily="34" charset="0"/>
              </a:rPr>
              <a:t>A global public good ensuring that humanitarian and development partners work from the same page </a:t>
            </a:r>
          </a:p>
          <a:p>
            <a:pPr algn="l">
              <a:lnSpc>
                <a:spcPct val="100000"/>
              </a:lnSpc>
              <a:spcBef>
                <a:spcPts val="1800"/>
              </a:spcBef>
            </a:pPr>
            <a:r>
              <a:rPr lang="en-US" sz="2000" b="1" dirty="0" smtClean="0">
                <a:solidFill>
                  <a:schemeClr val="bg1"/>
                </a:solidFill>
                <a:latin typeface="Arial" panose="020B0604020202020204" pitchFamily="34" charset="0"/>
                <a:cs typeface="Arial" panose="020B0604020202020204" pitchFamily="34" charset="0"/>
              </a:rPr>
              <a:t>Why</a:t>
            </a:r>
            <a:r>
              <a:rPr lang="en-US" sz="2000" b="1" dirty="0">
                <a:solidFill>
                  <a:schemeClr val="bg1"/>
                </a:solidFill>
                <a:latin typeface="Arial" panose="020B0604020202020204" pitchFamily="34" charset="0"/>
                <a:cs typeface="Arial" panose="020B0604020202020204" pitchFamily="34" charset="0"/>
              </a:rPr>
              <a:t>?</a:t>
            </a:r>
            <a:r>
              <a:rPr lang="en-US" sz="2000" dirty="0">
                <a:solidFill>
                  <a:schemeClr val="bg1"/>
                </a:solidFill>
                <a:latin typeface="Arial" panose="020B0604020202020204" pitchFamily="34" charset="0"/>
                <a:cs typeface="Arial" panose="020B0604020202020204" pitchFamily="34" charset="0"/>
              </a:rPr>
              <a:t> A credible evidence-based analysis for response towards the Humanitarian-Development-Peace nexus</a:t>
            </a:r>
          </a:p>
          <a:p>
            <a:pPr algn="l">
              <a:lnSpc>
                <a:spcPct val="100000"/>
              </a:lnSpc>
              <a:spcBef>
                <a:spcPts val="1800"/>
              </a:spcBef>
            </a:pPr>
            <a:r>
              <a:rPr lang="en-US" sz="2000" b="1" dirty="0" smtClean="0">
                <a:solidFill>
                  <a:schemeClr val="bg1"/>
                </a:solidFill>
                <a:latin typeface="Arial" panose="020B0604020202020204" pitchFamily="34" charset="0"/>
                <a:cs typeface="Arial" panose="020B0604020202020204" pitchFamily="34" charset="0"/>
              </a:rPr>
              <a:t>Who</a:t>
            </a:r>
            <a:r>
              <a:rPr lang="en-US" sz="2000" b="1" dirty="0">
                <a:solidFill>
                  <a:schemeClr val="bg1"/>
                </a:solidFill>
                <a:latin typeface="Arial" panose="020B0604020202020204" pitchFamily="34" charset="0"/>
                <a:cs typeface="Arial" panose="020B0604020202020204" pitchFamily="34" charset="0"/>
              </a:rPr>
              <a:t>?</a:t>
            </a:r>
            <a:r>
              <a:rPr lang="en-US" sz="2000" dirty="0">
                <a:solidFill>
                  <a:schemeClr val="bg1"/>
                </a:solidFill>
                <a:latin typeface="Arial" panose="020B0604020202020204" pitchFamily="34" charset="0"/>
                <a:cs typeface="Arial" panose="020B0604020202020204" pitchFamily="34" charset="0"/>
              </a:rPr>
              <a:t> 12 global and regional partners providing joint food security and nutrition analysis under the umbrella of the Food Security Information Network</a:t>
            </a:r>
          </a:p>
          <a:p>
            <a:pPr algn="l">
              <a:lnSpc>
                <a:spcPct val="100000"/>
              </a:lnSpc>
              <a:spcBef>
                <a:spcPts val="1800"/>
              </a:spcBef>
            </a:pPr>
            <a:r>
              <a:rPr lang="en-US" sz="2000" b="1" dirty="0" smtClean="0">
                <a:solidFill>
                  <a:schemeClr val="bg1"/>
                </a:solidFill>
                <a:latin typeface="Arial" panose="020B0604020202020204" pitchFamily="34" charset="0"/>
                <a:cs typeface="Arial" panose="020B0604020202020204" pitchFamily="34" charset="0"/>
              </a:rPr>
              <a:t>When?</a:t>
            </a:r>
            <a:r>
              <a:rPr lang="en-US" sz="2000" dirty="0" smtClean="0">
                <a:solidFill>
                  <a:schemeClr val="bg1"/>
                </a:solidFill>
                <a:latin typeface="Arial" panose="020B0604020202020204" pitchFamily="34" charset="0"/>
                <a:cs typeface="Arial" panose="020B0604020202020204" pitchFamily="34" charset="0"/>
              </a:rPr>
              <a:t> </a:t>
            </a:r>
            <a:r>
              <a:rPr lang="en-US" sz="2000" dirty="0">
                <a:solidFill>
                  <a:schemeClr val="bg1"/>
                </a:solidFill>
                <a:latin typeface="Arial" panose="020B0604020202020204" pitchFamily="34" charset="0"/>
                <a:cs typeface="Arial" panose="020B0604020202020204" pitchFamily="34" charset="0"/>
              </a:rPr>
              <a:t>2017 data and projection for 2018</a:t>
            </a:r>
          </a:p>
        </p:txBody>
      </p:sp>
      <p:sp>
        <p:nvSpPr>
          <p:cNvPr id="7" name="TextBox 6"/>
          <p:cNvSpPr txBox="1"/>
          <p:nvPr/>
        </p:nvSpPr>
        <p:spPr>
          <a:xfrm>
            <a:off x="268008" y="585082"/>
            <a:ext cx="6059504" cy="461665"/>
          </a:xfrm>
          <a:prstGeom prst="rect">
            <a:avLst/>
          </a:prstGeom>
          <a:noFill/>
        </p:spPr>
        <p:txBody>
          <a:bodyPr wrap="square" rtlCol="0">
            <a:spAutoFit/>
          </a:bodyPr>
          <a:lstStyle/>
          <a:p>
            <a:r>
              <a:rPr lang="en-GB" sz="2400" dirty="0">
                <a:solidFill>
                  <a:schemeClr val="bg1"/>
                </a:solidFill>
                <a:latin typeface="Arial" panose="020B0604020202020204" pitchFamily="34" charset="0"/>
                <a:cs typeface="Arial" panose="020B0604020202020204" pitchFamily="34" charset="0"/>
              </a:rPr>
              <a:t>GLOBAL REPORT ON FOOD CRISES</a:t>
            </a:r>
          </a:p>
        </p:txBody>
      </p:sp>
      <p:grpSp>
        <p:nvGrpSpPr>
          <p:cNvPr id="11" name="Group 10"/>
          <p:cNvGrpSpPr/>
          <p:nvPr/>
        </p:nvGrpSpPr>
        <p:grpSpPr>
          <a:xfrm>
            <a:off x="116615" y="5897112"/>
            <a:ext cx="12252517" cy="851387"/>
            <a:chOff x="116615" y="5897112"/>
            <a:chExt cx="12252517" cy="851387"/>
          </a:xfrm>
        </p:grpSpPr>
        <p:pic>
          <p:nvPicPr>
            <p:cNvPr id="12" name="Picture 11"/>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521119" y="5953839"/>
              <a:ext cx="1066870" cy="656422"/>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082140" y="6049007"/>
              <a:ext cx="570746" cy="570746"/>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4146059" y="6123327"/>
              <a:ext cx="1563218" cy="443721"/>
            </a:xfrm>
            <a:prstGeom prst="rect">
              <a:avLst/>
            </a:prstGeom>
          </p:spPr>
        </p:pic>
        <p:pic>
          <p:nvPicPr>
            <p:cNvPr id="20" name="Picture 19"/>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786340" y="6086136"/>
              <a:ext cx="714295" cy="471246"/>
            </a:xfrm>
            <a:prstGeom prst="rect">
              <a:avLst/>
            </a:prstGeom>
          </p:spPr>
        </p:pic>
        <p:pic>
          <p:nvPicPr>
            <p:cNvPr id="21" name="Picture 20"/>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577336" y="6085521"/>
              <a:ext cx="1680980" cy="466066"/>
            </a:xfrm>
            <a:prstGeom prst="rect">
              <a:avLst/>
            </a:prstGeom>
          </p:spPr>
        </p:pic>
        <p:pic>
          <p:nvPicPr>
            <p:cNvPr id="22" name="Picture 21"/>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3305611" y="5953839"/>
              <a:ext cx="729432" cy="729432"/>
            </a:xfrm>
            <a:prstGeom prst="rect">
              <a:avLst/>
            </a:prstGeom>
          </p:spPr>
        </p:pic>
        <p:pic>
          <p:nvPicPr>
            <p:cNvPr id="23" name="Picture 22"/>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10587989" y="5897112"/>
              <a:ext cx="1781143" cy="768814"/>
            </a:xfrm>
            <a:prstGeom prst="rect">
              <a:avLst/>
            </a:prstGeom>
          </p:spPr>
        </p:pic>
        <p:pic>
          <p:nvPicPr>
            <p:cNvPr id="24" name="Picture 23"/>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116615" y="6050792"/>
              <a:ext cx="575136" cy="552746"/>
            </a:xfrm>
            <a:prstGeom prst="rect">
              <a:avLst/>
            </a:prstGeom>
          </p:spPr>
        </p:pic>
        <p:pic>
          <p:nvPicPr>
            <p:cNvPr id="25" name="Picture 24"/>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8747475" y="5924775"/>
              <a:ext cx="741151" cy="741151"/>
            </a:xfrm>
            <a:prstGeom prst="rect">
              <a:avLst/>
            </a:prstGeom>
          </p:spPr>
        </p:pic>
        <p:grpSp>
          <p:nvGrpSpPr>
            <p:cNvPr id="26" name="Group 25"/>
            <p:cNvGrpSpPr/>
            <p:nvPr/>
          </p:nvGrpSpPr>
          <p:grpSpPr>
            <a:xfrm>
              <a:off x="6676721" y="6003272"/>
              <a:ext cx="765566" cy="745227"/>
              <a:chOff x="6021046" y="5957176"/>
              <a:chExt cx="723809" cy="704579"/>
            </a:xfrm>
          </p:grpSpPr>
          <p:pic>
            <p:nvPicPr>
              <p:cNvPr id="29" name="Picture 28"/>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a:xfrm>
                <a:off x="6021046" y="5957176"/>
                <a:ext cx="654062" cy="651337"/>
              </a:xfrm>
              <a:prstGeom prst="rect">
                <a:avLst/>
              </a:prstGeom>
            </p:spPr>
          </p:pic>
          <p:sp>
            <p:nvSpPr>
              <p:cNvPr id="30" name="Rectangle 29"/>
              <p:cNvSpPr/>
              <p:nvPr/>
            </p:nvSpPr>
            <p:spPr>
              <a:xfrm>
                <a:off x="6475615" y="6574673"/>
                <a:ext cx="269240" cy="870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7" name="Picture 26"/>
            <p:cNvPicPr>
              <a:picLocks noChangeAspect="1"/>
            </p:cNvPicPr>
            <p:nvPr/>
          </p:nvPicPr>
          <p:blipFill>
            <a:blip r:embed="rId15" cstate="screen">
              <a:extLst>
                <a:ext uri="{28A0092B-C50C-407E-A947-70E740481C1C}">
                  <a14:useLocalDpi xmlns:a14="http://schemas.microsoft.com/office/drawing/2010/main" val="0"/>
                </a:ext>
              </a:extLst>
            </a:blip>
            <a:stretch>
              <a:fillRect/>
            </a:stretch>
          </p:blipFill>
          <p:spPr>
            <a:xfrm>
              <a:off x="5783048" y="6087489"/>
              <a:ext cx="877709" cy="479559"/>
            </a:xfrm>
            <a:prstGeom prst="rect">
              <a:avLst/>
            </a:prstGeom>
          </p:spPr>
        </p:pic>
        <p:pic>
          <p:nvPicPr>
            <p:cNvPr id="28" name="Picture 27"/>
            <p:cNvPicPr>
              <a:picLocks noChangeAspect="1"/>
            </p:cNvPicPr>
            <p:nvPr/>
          </p:nvPicPr>
          <p:blipFill>
            <a:blip r:embed="rId16" cstate="screen">
              <a:extLst>
                <a:ext uri="{28A0092B-C50C-407E-A947-70E740481C1C}">
                  <a14:useLocalDpi xmlns:a14="http://schemas.microsoft.com/office/drawing/2010/main" val="0"/>
                </a:ext>
              </a:extLst>
            </a:blip>
            <a:stretch>
              <a:fillRect/>
            </a:stretch>
          </p:blipFill>
          <p:spPr>
            <a:xfrm>
              <a:off x="7391008" y="6049007"/>
              <a:ext cx="557369" cy="570746"/>
            </a:xfrm>
            <a:prstGeom prst="rect">
              <a:avLst/>
            </a:prstGeom>
          </p:spPr>
        </p:pic>
      </p:grpSp>
    </p:spTree>
    <p:extLst>
      <p:ext uri="{BB962C8B-B14F-4D97-AF65-F5344CB8AC3E}">
        <p14:creationId xmlns:p14="http://schemas.microsoft.com/office/powerpoint/2010/main" val="4860401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8314"/>
            <a:ext cx="12192000" cy="6884483"/>
          </a:xfrm>
          <a:prstGeom prst="rect">
            <a:avLst/>
          </a:prstGeom>
          <a:solidFill>
            <a:srgbClr val="44546A">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4" name="Title 3"/>
          <p:cNvSpPr>
            <a:spLocks noGrp="1"/>
          </p:cNvSpPr>
          <p:nvPr>
            <p:ph type="title"/>
          </p:nvPr>
        </p:nvSpPr>
        <p:spPr>
          <a:xfrm>
            <a:off x="630315" y="455718"/>
            <a:ext cx="11213432" cy="1143000"/>
          </a:xfrm>
        </p:spPr>
        <p:txBody>
          <a:bodyPr>
            <a:normAutofit/>
          </a:bodyPr>
          <a:lstStyle/>
          <a:p>
            <a:pPr algn="l"/>
            <a:r>
              <a:rPr lang="en-US" sz="2400" b="0" dirty="0">
                <a:latin typeface="Arial" panose="020B0604020202020204" pitchFamily="34" charset="0"/>
                <a:ea typeface="+mn-ea"/>
                <a:cs typeface="Arial" panose="020B0604020202020204" pitchFamily="34" charset="0"/>
              </a:rPr>
              <a:t>Integrated Food Security Phase Classification (IPC) &amp; </a:t>
            </a:r>
            <a:r>
              <a:rPr lang="en-GB" sz="2400" b="0" i="1" dirty="0">
                <a:latin typeface="Arial" panose="020B0604020202020204" pitchFamily="34" charset="0"/>
                <a:ea typeface="+mn-ea"/>
                <a:cs typeface="Arial" panose="020B0604020202020204" pitchFamily="34" charset="0"/>
              </a:rPr>
              <a:t>Cadre </a:t>
            </a:r>
            <a:r>
              <a:rPr lang="en-GB" sz="2400" b="0" i="1" dirty="0" err="1">
                <a:latin typeface="Arial" panose="020B0604020202020204" pitchFamily="34" charset="0"/>
                <a:ea typeface="+mn-ea"/>
                <a:cs typeface="Arial" panose="020B0604020202020204" pitchFamily="34" charset="0"/>
              </a:rPr>
              <a:t>Harmonisé</a:t>
            </a:r>
            <a:r>
              <a:rPr lang="en-US" sz="2400" b="0" i="1" dirty="0">
                <a:latin typeface="Arial" panose="020B0604020202020204" pitchFamily="34" charset="0"/>
                <a:ea typeface="+mn-ea"/>
                <a:cs typeface="Arial" panose="020B0604020202020204" pitchFamily="34" charset="0"/>
              </a:rPr>
              <a:t> </a:t>
            </a:r>
            <a:r>
              <a:rPr lang="en-US" sz="2400" b="0" dirty="0">
                <a:latin typeface="Arial" panose="020B0604020202020204" pitchFamily="34" charset="0"/>
                <a:ea typeface="+mn-ea"/>
                <a:cs typeface="Arial" panose="020B0604020202020204" pitchFamily="34" charset="0"/>
              </a:rPr>
              <a:t>(CH)</a:t>
            </a:r>
            <a:endParaRPr lang="en-GB" sz="2400" b="0" dirty="0">
              <a:latin typeface="Arial" panose="020B0604020202020204" pitchFamily="34" charset="0"/>
              <a:ea typeface="+mn-ea"/>
              <a:cs typeface="Arial" panose="020B0604020202020204" pitchFamily="34" charset="0"/>
            </a:endParaRPr>
          </a:p>
        </p:txBody>
      </p:sp>
      <p:grpSp>
        <p:nvGrpSpPr>
          <p:cNvPr id="6" name="Group 5"/>
          <p:cNvGrpSpPr/>
          <p:nvPr/>
        </p:nvGrpSpPr>
        <p:grpSpPr>
          <a:xfrm>
            <a:off x="630315" y="2024108"/>
            <a:ext cx="10899592" cy="4003713"/>
            <a:chOff x="472736" y="1518080"/>
            <a:chExt cx="8174694" cy="2877751"/>
          </a:xfrm>
        </p:grpSpPr>
        <p:sp>
          <p:nvSpPr>
            <p:cNvPr id="7" name="Rectangle 6"/>
            <p:cNvSpPr/>
            <p:nvPr/>
          </p:nvSpPr>
          <p:spPr>
            <a:xfrm>
              <a:off x="472736" y="1518080"/>
              <a:ext cx="1512000" cy="486000"/>
            </a:xfrm>
            <a:prstGeom prst="rect">
              <a:avLst/>
            </a:prstGeom>
            <a:solidFill>
              <a:srgbClr val="CDFA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GB" b="1" dirty="0">
                  <a:solidFill>
                    <a:schemeClr val="bg1">
                      <a:lumMod val="75000"/>
                      <a:lumOff val="25000"/>
                    </a:schemeClr>
                  </a:solidFill>
                  <a:latin typeface="Arial" panose="020B0604020202020204" pitchFamily="34" charset="0"/>
                  <a:ea typeface="Verdana" panose="020B0604030504040204" pitchFamily="34" charset="0"/>
                  <a:cs typeface="Arial" panose="020B0604020202020204" pitchFamily="34" charset="0"/>
                </a:rPr>
                <a:t>Phase 1: </a:t>
              </a:r>
            </a:p>
            <a:p>
              <a:pPr algn="ctr" defTabSz="914377"/>
              <a:r>
                <a:rPr lang="en-GB" dirty="0">
                  <a:solidFill>
                    <a:schemeClr val="bg1">
                      <a:lumMod val="75000"/>
                      <a:lumOff val="25000"/>
                    </a:schemeClr>
                  </a:solidFill>
                  <a:latin typeface="Arial" panose="020B0604020202020204" pitchFamily="34" charset="0"/>
                  <a:ea typeface="Verdana" panose="020B0604030504040204" pitchFamily="34" charset="0"/>
                  <a:cs typeface="Arial" panose="020B0604020202020204" pitchFamily="34" charset="0"/>
                </a:rPr>
                <a:t>Minimal</a:t>
              </a:r>
            </a:p>
          </p:txBody>
        </p:sp>
        <p:sp>
          <p:nvSpPr>
            <p:cNvPr id="8" name="Rectangle 7"/>
            <p:cNvSpPr/>
            <p:nvPr/>
          </p:nvSpPr>
          <p:spPr>
            <a:xfrm>
              <a:off x="2138410" y="1518080"/>
              <a:ext cx="1512000" cy="486000"/>
            </a:xfrm>
            <a:prstGeom prst="rect">
              <a:avLst/>
            </a:prstGeom>
            <a:solidFill>
              <a:srgbClr val="FAE6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GB" b="1" dirty="0">
                  <a:solidFill>
                    <a:schemeClr val="bg1">
                      <a:lumMod val="75000"/>
                      <a:lumOff val="25000"/>
                    </a:schemeClr>
                  </a:solidFill>
                  <a:latin typeface="Arial" panose="020B0604020202020204" pitchFamily="34" charset="0"/>
                  <a:ea typeface="Verdana" panose="020B0604030504040204" pitchFamily="34" charset="0"/>
                  <a:cs typeface="Arial" panose="020B0604020202020204" pitchFamily="34" charset="0"/>
                </a:rPr>
                <a:t>Phase 2: </a:t>
              </a:r>
            </a:p>
            <a:p>
              <a:pPr algn="ctr" defTabSz="914377"/>
              <a:r>
                <a:rPr lang="en-GB" dirty="0">
                  <a:solidFill>
                    <a:schemeClr val="bg1">
                      <a:lumMod val="75000"/>
                      <a:lumOff val="25000"/>
                    </a:schemeClr>
                  </a:solidFill>
                  <a:latin typeface="Arial" panose="020B0604020202020204" pitchFamily="34" charset="0"/>
                  <a:ea typeface="Verdana" panose="020B0604030504040204" pitchFamily="34" charset="0"/>
                  <a:cs typeface="Arial" panose="020B0604020202020204" pitchFamily="34" charset="0"/>
                </a:rPr>
                <a:t>Stressed</a:t>
              </a:r>
            </a:p>
          </p:txBody>
        </p:sp>
        <p:sp>
          <p:nvSpPr>
            <p:cNvPr id="9" name="Rectangle 8"/>
            <p:cNvSpPr/>
            <p:nvPr/>
          </p:nvSpPr>
          <p:spPr>
            <a:xfrm>
              <a:off x="3804083" y="1518080"/>
              <a:ext cx="1512000" cy="486000"/>
            </a:xfrm>
            <a:prstGeom prst="rect">
              <a:avLst/>
            </a:prstGeom>
            <a:solidFill>
              <a:srgbClr val="E6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GB" b="1" dirty="0">
                  <a:solidFill>
                    <a:schemeClr val="tx1"/>
                  </a:solidFill>
                  <a:latin typeface="Arial" panose="020B0604020202020204" pitchFamily="34" charset="0"/>
                  <a:ea typeface="Verdana" panose="020B0604030504040204" pitchFamily="34" charset="0"/>
                  <a:cs typeface="Arial" panose="020B0604020202020204" pitchFamily="34" charset="0"/>
                </a:rPr>
                <a:t>Phase 3: </a:t>
              </a:r>
            </a:p>
            <a:p>
              <a:pPr algn="ctr" defTabSz="914377"/>
              <a:r>
                <a:rPr lang="en-GB" dirty="0">
                  <a:solidFill>
                    <a:schemeClr val="tx1"/>
                  </a:solidFill>
                  <a:latin typeface="Arial" panose="020B0604020202020204" pitchFamily="34" charset="0"/>
                  <a:ea typeface="Verdana" panose="020B0604030504040204" pitchFamily="34" charset="0"/>
                  <a:cs typeface="Arial" panose="020B0604020202020204" pitchFamily="34" charset="0"/>
                </a:rPr>
                <a:t>Crisis</a:t>
              </a:r>
            </a:p>
          </p:txBody>
        </p:sp>
        <p:sp>
          <p:nvSpPr>
            <p:cNvPr id="10" name="Rectangle 9"/>
            <p:cNvSpPr/>
            <p:nvPr/>
          </p:nvSpPr>
          <p:spPr>
            <a:xfrm>
              <a:off x="5469757" y="1518080"/>
              <a:ext cx="1512000" cy="486000"/>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GB" b="1" dirty="0">
                  <a:solidFill>
                    <a:schemeClr val="tx1"/>
                  </a:solidFill>
                  <a:latin typeface="Arial" panose="020B0604020202020204" pitchFamily="34" charset="0"/>
                  <a:ea typeface="Verdana" panose="020B0604030504040204" pitchFamily="34" charset="0"/>
                  <a:cs typeface="Arial" panose="020B0604020202020204" pitchFamily="34" charset="0"/>
                </a:rPr>
                <a:t>Phase 4: </a:t>
              </a:r>
            </a:p>
            <a:p>
              <a:pPr algn="ctr" defTabSz="914377"/>
              <a:r>
                <a:rPr lang="en-GB" dirty="0">
                  <a:solidFill>
                    <a:schemeClr val="tx1"/>
                  </a:solidFill>
                  <a:latin typeface="Arial" panose="020B0604020202020204" pitchFamily="34" charset="0"/>
                  <a:ea typeface="Verdana" panose="020B0604030504040204" pitchFamily="34" charset="0"/>
                  <a:cs typeface="Arial" panose="020B0604020202020204" pitchFamily="34" charset="0"/>
                </a:rPr>
                <a:t>Emergency</a:t>
              </a:r>
            </a:p>
          </p:txBody>
        </p:sp>
        <p:sp>
          <p:nvSpPr>
            <p:cNvPr id="11" name="Rectangle 10"/>
            <p:cNvSpPr/>
            <p:nvPr/>
          </p:nvSpPr>
          <p:spPr>
            <a:xfrm>
              <a:off x="7135430" y="1518080"/>
              <a:ext cx="1512000" cy="486000"/>
            </a:xfrm>
            <a:prstGeom prst="rect">
              <a:avLst/>
            </a:prstGeom>
            <a:solidFill>
              <a:srgbClr val="6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GB" b="1" dirty="0">
                  <a:solidFill>
                    <a:schemeClr val="tx1"/>
                  </a:solidFill>
                  <a:latin typeface="Arial" panose="020B0604020202020204" pitchFamily="34" charset="0"/>
                  <a:ea typeface="Verdana" panose="020B0604030504040204" pitchFamily="34" charset="0"/>
                  <a:cs typeface="Arial" panose="020B0604020202020204" pitchFamily="34" charset="0"/>
                </a:rPr>
                <a:t>Phase 5: </a:t>
              </a:r>
            </a:p>
            <a:p>
              <a:pPr algn="ctr" defTabSz="914377"/>
              <a:r>
                <a:rPr lang="en-GB" dirty="0" smtClean="0">
                  <a:solidFill>
                    <a:schemeClr val="tx1"/>
                  </a:solidFill>
                  <a:latin typeface="Arial" panose="020B0604020202020204" pitchFamily="34" charset="0"/>
                  <a:ea typeface="Verdana" panose="020B0604030504040204" pitchFamily="34" charset="0"/>
                  <a:cs typeface="Arial" panose="020B0604020202020204" pitchFamily="34" charset="0"/>
                </a:rPr>
                <a:t>Famine</a:t>
              </a:r>
              <a:endParaRPr lang="en-GB"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12" name="Rectangle 11"/>
            <p:cNvSpPr/>
            <p:nvPr/>
          </p:nvSpPr>
          <p:spPr>
            <a:xfrm>
              <a:off x="472736" y="2037373"/>
              <a:ext cx="1512000" cy="2358458"/>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r>
                <a:rPr lang="en-GB" sz="1600" dirty="0">
                  <a:solidFill>
                    <a:prstClr val="black"/>
                  </a:solidFill>
                  <a:latin typeface="Arial" panose="020B0604020202020204" pitchFamily="34" charset="0"/>
                  <a:ea typeface="Verdana" panose="020B0604030504040204" pitchFamily="34" charset="0"/>
                  <a:cs typeface="Arial" panose="020B0604020202020204" pitchFamily="34" charset="0"/>
                </a:rPr>
                <a:t>Usually adequate and stable food access </a:t>
              </a:r>
            </a:p>
          </p:txBody>
        </p:sp>
        <p:sp>
          <p:nvSpPr>
            <p:cNvPr id="13" name="Rectangle 12"/>
            <p:cNvSpPr/>
            <p:nvPr/>
          </p:nvSpPr>
          <p:spPr>
            <a:xfrm>
              <a:off x="2138410" y="2037373"/>
              <a:ext cx="1512000" cy="2358458"/>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r>
                <a:rPr lang="en-GB" sz="1600" dirty="0">
                  <a:solidFill>
                    <a:prstClr val="black"/>
                  </a:solidFill>
                  <a:latin typeface="Arial" panose="020B0604020202020204" pitchFamily="34" charset="0"/>
                  <a:ea typeface="Verdana" panose="020B0604030504040204" pitchFamily="34" charset="0"/>
                  <a:cs typeface="Arial" panose="020B0604020202020204" pitchFamily="34" charset="0"/>
                </a:rPr>
                <a:t>Borderline adequate food access </a:t>
              </a:r>
            </a:p>
          </p:txBody>
        </p:sp>
        <p:sp>
          <p:nvSpPr>
            <p:cNvPr id="14" name="Rectangle 13"/>
            <p:cNvSpPr/>
            <p:nvPr/>
          </p:nvSpPr>
          <p:spPr>
            <a:xfrm>
              <a:off x="3804083" y="2037373"/>
              <a:ext cx="1512000" cy="2358458"/>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r>
                <a:rPr lang="en-GB" sz="1600" dirty="0">
                  <a:solidFill>
                    <a:prstClr val="black"/>
                  </a:solidFill>
                  <a:latin typeface="Arial" panose="020B0604020202020204" pitchFamily="34" charset="0"/>
                  <a:ea typeface="Verdana" panose="020B0604030504040204" pitchFamily="34" charset="0"/>
                  <a:cs typeface="Arial" panose="020B0604020202020204" pitchFamily="34" charset="0"/>
                </a:rPr>
                <a:t>Highly stressed and critical lack of food access with high and above usual malnutrition and accelerated depletion of livelihood assets</a:t>
              </a:r>
            </a:p>
          </p:txBody>
        </p:sp>
        <p:sp>
          <p:nvSpPr>
            <p:cNvPr id="15" name="Rectangle 14"/>
            <p:cNvSpPr/>
            <p:nvPr/>
          </p:nvSpPr>
          <p:spPr>
            <a:xfrm>
              <a:off x="5469757" y="2037373"/>
              <a:ext cx="1512000" cy="2358458"/>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r>
                <a:rPr lang="en-GB" sz="1600" dirty="0">
                  <a:solidFill>
                    <a:prstClr val="black"/>
                  </a:solidFill>
                  <a:latin typeface="Arial" panose="020B0604020202020204" pitchFamily="34" charset="0"/>
                  <a:ea typeface="Verdana" panose="020B0604030504040204" pitchFamily="34" charset="0"/>
                  <a:cs typeface="Arial" panose="020B0604020202020204" pitchFamily="34" charset="0"/>
                </a:rPr>
                <a:t>Severe lack of food access with excess mortality, very high and increasing malnutrition, and irreversible livelihood asset stripping</a:t>
              </a:r>
            </a:p>
          </p:txBody>
        </p:sp>
        <p:sp>
          <p:nvSpPr>
            <p:cNvPr id="16" name="Rectangle 15"/>
            <p:cNvSpPr/>
            <p:nvPr/>
          </p:nvSpPr>
          <p:spPr>
            <a:xfrm>
              <a:off x="7135430" y="2037373"/>
              <a:ext cx="1512000" cy="2358458"/>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r>
                <a:rPr lang="en-GB" sz="1600" dirty="0">
                  <a:solidFill>
                    <a:prstClr val="black"/>
                  </a:solidFill>
                  <a:latin typeface="Arial" panose="020B0604020202020204" pitchFamily="34" charset="0"/>
                  <a:ea typeface="Verdana" panose="020B0604030504040204" pitchFamily="34" charset="0"/>
                  <a:cs typeface="Arial" panose="020B0604020202020204" pitchFamily="34" charset="0"/>
                </a:rPr>
                <a:t>Extreme social upheaval with complete lack of food access and/or other basic needs where mass starvation, death, and displacement are evident</a:t>
              </a:r>
            </a:p>
          </p:txBody>
        </p:sp>
      </p:grpSp>
    </p:spTree>
    <p:extLst>
      <p:ext uri="{BB962C8B-B14F-4D97-AF65-F5344CB8AC3E}">
        <p14:creationId xmlns:p14="http://schemas.microsoft.com/office/powerpoint/2010/main" val="41264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8314"/>
            <a:ext cx="12192000" cy="6884483"/>
          </a:xfrm>
          <a:prstGeom prst="rect">
            <a:avLst/>
          </a:prstGeom>
          <a:solidFill>
            <a:srgbClr val="44546A">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 name="Title 8"/>
          <p:cNvSpPr>
            <a:spLocks noGrp="1"/>
          </p:cNvSpPr>
          <p:nvPr>
            <p:ph type="title"/>
          </p:nvPr>
        </p:nvSpPr>
        <p:spPr/>
        <p:txBody>
          <a:bodyPr>
            <a:normAutofit fontScale="90000"/>
          </a:bodyPr>
          <a:lstStyle/>
          <a:p>
            <a:r>
              <a:rPr lang="en-US" dirty="0"/>
              <a:t>Famine is an acknowledgment of collective failure</a:t>
            </a:r>
            <a:endParaRPr lang="en-GB" dirty="0"/>
          </a:p>
        </p:txBody>
      </p:sp>
      <p:sp>
        <p:nvSpPr>
          <p:cNvPr id="12" name="Rectangle 11"/>
          <p:cNvSpPr/>
          <p:nvPr/>
        </p:nvSpPr>
        <p:spPr>
          <a:xfrm>
            <a:off x="0" y="1268492"/>
            <a:ext cx="12192000" cy="3176337"/>
          </a:xfrm>
          <a:prstGeom prst="rect">
            <a:avLst/>
          </a:prstGeom>
          <a:solidFill>
            <a:srgbClr val="333F50"/>
          </a:solidFill>
          <a:ln w="12700" cap="flat" cmpd="sng" algn="ctr">
            <a:noFill/>
            <a:prstDash val="solid"/>
            <a:miter lim="800000"/>
          </a:ln>
          <a:effectLst/>
        </p:spPr>
        <p:txBody>
          <a:bodyPr rtlCol="0" anchor="ctr"/>
          <a:lstStyle/>
          <a:p>
            <a:pPr algn="ctr">
              <a:defRPr/>
            </a:pPr>
            <a:endParaRPr lang="en-GB" kern="0" dirty="0">
              <a:solidFill>
                <a:prstClr val="white"/>
              </a:solidFill>
            </a:endParaRPr>
          </a:p>
        </p:txBody>
      </p:sp>
      <p:pic>
        <p:nvPicPr>
          <p:cNvPr id="13" name="Picture 12"/>
          <p:cNvPicPr>
            <a:picLocks noChangeAspect="1"/>
          </p:cNvPicPr>
          <p:nvPr/>
        </p:nvPicPr>
        <p:blipFill rotWithShape="1">
          <a:blip r:embed="rId3" cstate="screen">
            <a:extLst>
              <a:ext uri="{28A0092B-C50C-407E-A947-70E740481C1C}">
                <a14:useLocalDpi xmlns:a14="http://schemas.microsoft.com/office/drawing/2010/main" val="0"/>
              </a:ext>
            </a:extLst>
          </a:blip>
          <a:srcRect l="958" r="14367" b="4440"/>
          <a:stretch/>
        </p:blipFill>
        <p:spPr>
          <a:xfrm>
            <a:off x="4135273" y="1425680"/>
            <a:ext cx="3916907" cy="2890227"/>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18956" r="8468"/>
          <a:stretch/>
        </p:blipFill>
        <p:spPr>
          <a:xfrm>
            <a:off x="1" y="1425680"/>
            <a:ext cx="3957851" cy="2890227"/>
          </a:xfrm>
          <a:prstGeom prst="rect">
            <a:avLst/>
          </a:prstGeom>
        </p:spPr>
      </p:pic>
      <p:sp>
        <p:nvSpPr>
          <p:cNvPr id="15" name="Rectangle 14"/>
          <p:cNvSpPr/>
          <p:nvPr/>
        </p:nvSpPr>
        <p:spPr>
          <a:xfrm>
            <a:off x="8229601" y="1425680"/>
            <a:ext cx="3962401" cy="2890227"/>
          </a:xfrm>
          <a:prstGeom prst="rect">
            <a:avLst/>
          </a:prstGeom>
          <a:solidFill>
            <a:sysClr val="window" lastClr="FFFFFF"/>
          </a:solidFill>
          <a:ln w="12700" cap="flat" cmpd="sng" algn="ctr">
            <a:noFill/>
            <a:prstDash val="solid"/>
            <a:miter lim="800000"/>
          </a:ln>
          <a:effectLst/>
        </p:spPr>
        <p:txBody>
          <a:bodyPr rtlCol="0" anchor="ctr"/>
          <a:lstStyle/>
          <a:p>
            <a:pPr algn="ctr">
              <a:defRPr/>
            </a:pPr>
            <a:endParaRPr lang="en-GB" kern="0" dirty="0">
              <a:solidFill>
                <a:prstClr val="white"/>
              </a:solidFill>
            </a:endParaRPr>
          </a:p>
        </p:txBody>
      </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b="5396"/>
          <a:stretch/>
        </p:blipFill>
        <p:spPr>
          <a:xfrm>
            <a:off x="8325853" y="1795013"/>
            <a:ext cx="3866147" cy="2520895"/>
          </a:xfrm>
          <a:prstGeom prst="rect">
            <a:avLst/>
          </a:prstGeom>
        </p:spPr>
      </p:pic>
      <p:sp>
        <p:nvSpPr>
          <p:cNvPr id="17" name="TextBox 16"/>
          <p:cNvSpPr txBox="1"/>
          <p:nvPr/>
        </p:nvSpPr>
        <p:spPr>
          <a:xfrm>
            <a:off x="9731186" y="1425679"/>
            <a:ext cx="1058303" cy="369332"/>
          </a:xfrm>
          <a:prstGeom prst="rect">
            <a:avLst/>
          </a:prstGeom>
          <a:noFill/>
        </p:spPr>
        <p:txBody>
          <a:bodyPr wrap="none" rtlCol="0">
            <a:spAutoFit/>
          </a:bodyPr>
          <a:lstStyle/>
          <a:p>
            <a:pPr>
              <a:defRPr/>
            </a:pPr>
            <a:r>
              <a:rPr lang="en-GB" kern="0" dirty="0">
                <a:solidFill>
                  <a:prstClr val="black"/>
                </a:solidFill>
              </a:rPr>
              <a:t>Mortality</a:t>
            </a:r>
          </a:p>
        </p:txBody>
      </p:sp>
      <p:sp>
        <p:nvSpPr>
          <p:cNvPr id="18" name="TextBox 17"/>
          <p:cNvSpPr txBox="1"/>
          <p:nvPr/>
        </p:nvSpPr>
        <p:spPr>
          <a:xfrm>
            <a:off x="4330241" y="5376279"/>
            <a:ext cx="3526971" cy="1138773"/>
          </a:xfrm>
          <a:prstGeom prst="rect">
            <a:avLst/>
          </a:prstGeom>
          <a:noFill/>
        </p:spPr>
        <p:txBody>
          <a:bodyPr wrap="square" rtlCol="0">
            <a:spAutoFit/>
          </a:bodyPr>
          <a:lstStyle/>
          <a:p>
            <a:pPr algn="ctr">
              <a:defRPr/>
            </a:pPr>
            <a:r>
              <a:rPr lang="en-GB" sz="2000" b="1" kern="0" dirty="0">
                <a:solidFill>
                  <a:prstClr val="white"/>
                </a:solidFill>
              </a:rPr>
              <a:t>Acute Malnutrition</a:t>
            </a:r>
          </a:p>
          <a:p>
            <a:pPr algn="ctr">
              <a:defRPr/>
            </a:pPr>
            <a:endParaRPr lang="en-GB" sz="1600" kern="0" dirty="0">
              <a:solidFill>
                <a:prstClr val="white"/>
              </a:solidFill>
            </a:endParaRPr>
          </a:p>
          <a:p>
            <a:pPr algn="ctr">
              <a:defRPr/>
            </a:pPr>
            <a:r>
              <a:rPr lang="en-GB" sz="1600" kern="0" dirty="0">
                <a:solidFill>
                  <a:prstClr val="white"/>
                </a:solidFill>
              </a:rPr>
              <a:t>At least 30% of children suffer </a:t>
            </a:r>
            <a:br>
              <a:rPr lang="en-GB" sz="1600" kern="0" dirty="0">
                <a:solidFill>
                  <a:prstClr val="white"/>
                </a:solidFill>
              </a:rPr>
            </a:br>
            <a:r>
              <a:rPr lang="en-GB" sz="1600" kern="0" dirty="0">
                <a:solidFill>
                  <a:prstClr val="white"/>
                </a:solidFill>
              </a:rPr>
              <a:t>from acute malnutrition</a:t>
            </a:r>
          </a:p>
        </p:txBody>
      </p:sp>
      <p:sp>
        <p:nvSpPr>
          <p:cNvPr id="19" name="TextBox 18"/>
          <p:cNvSpPr txBox="1"/>
          <p:nvPr/>
        </p:nvSpPr>
        <p:spPr>
          <a:xfrm>
            <a:off x="215441" y="5376279"/>
            <a:ext cx="3526971" cy="1138773"/>
          </a:xfrm>
          <a:prstGeom prst="rect">
            <a:avLst/>
          </a:prstGeom>
          <a:noFill/>
        </p:spPr>
        <p:txBody>
          <a:bodyPr wrap="square" rtlCol="0">
            <a:spAutoFit/>
          </a:bodyPr>
          <a:lstStyle/>
          <a:p>
            <a:pPr algn="ctr">
              <a:defRPr/>
            </a:pPr>
            <a:r>
              <a:rPr lang="en-GB" sz="2000" b="1" kern="0" dirty="0">
                <a:solidFill>
                  <a:prstClr val="white"/>
                </a:solidFill>
              </a:rPr>
              <a:t>Food Shortages </a:t>
            </a:r>
          </a:p>
          <a:p>
            <a:pPr algn="ctr">
              <a:defRPr/>
            </a:pPr>
            <a:endParaRPr lang="en-GB" sz="1600" kern="0" dirty="0">
              <a:solidFill>
                <a:prstClr val="white"/>
              </a:solidFill>
            </a:endParaRPr>
          </a:p>
          <a:p>
            <a:pPr algn="ctr">
              <a:defRPr/>
            </a:pPr>
            <a:r>
              <a:rPr lang="en-GB" sz="1600" kern="0" dirty="0">
                <a:solidFill>
                  <a:prstClr val="white"/>
                </a:solidFill>
              </a:rPr>
              <a:t>At least 20% of the population </a:t>
            </a:r>
            <a:br>
              <a:rPr lang="en-GB" sz="1600" kern="0" dirty="0">
                <a:solidFill>
                  <a:prstClr val="white"/>
                </a:solidFill>
              </a:rPr>
            </a:br>
            <a:r>
              <a:rPr lang="en-GB" sz="1600" kern="0" dirty="0">
                <a:solidFill>
                  <a:prstClr val="white"/>
                </a:solidFill>
              </a:rPr>
              <a:t>faces extreme food shortages</a:t>
            </a:r>
          </a:p>
        </p:txBody>
      </p:sp>
      <p:sp>
        <p:nvSpPr>
          <p:cNvPr id="20" name="TextBox 19"/>
          <p:cNvSpPr txBox="1"/>
          <p:nvPr/>
        </p:nvSpPr>
        <p:spPr>
          <a:xfrm>
            <a:off x="8447315" y="5376279"/>
            <a:ext cx="3526971" cy="1138773"/>
          </a:xfrm>
          <a:prstGeom prst="rect">
            <a:avLst/>
          </a:prstGeom>
          <a:noFill/>
        </p:spPr>
        <p:txBody>
          <a:bodyPr wrap="square" rtlCol="0">
            <a:spAutoFit/>
          </a:bodyPr>
          <a:lstStyle/>
          <a:p>
            <a:pPr algn="ctr">
              <a:defRPr/>
            </a:pPr>
            <a:r>
              <a:rPr lang="en-GB" sz="2000" b="1" kern="0" dirty="0">
                <a:solidFill>
                  <a:prstClr val="white"/>
                </a:solidFill>
              </a:rPr>
              <a:t>Increased Mortality</a:t>
            </a:r>
          </a:p>
          <a:p>
            <a:pPr algn="ctr">
              <a:defRPr/>
            </a:pPr>
            <a:endParaRPr lang="en-GB" sz="1600" kern="0" dirty="0">
              <a:solidFill>
                <a:prstClr val="white"/>
              </a:solidFill>
            </a:endParaRPr>
          </a:p>
          <a:p>
            <a:pPr algn="ctr">
              <a:defRPr/>
            </a:pPr>
            <a:r>
              <a:rPr lang="en-GB" sz="1600" kern="0" dirty="0">
                <a:solidFill>
                  <a:prstClr val="white"/>
                </a:solidFill>
              </a:rPr>
              <a:t>Daily deaths occur at double </a:t>
            </a:r>
            <a:br>
              <a:rPr lang="en-GB" sz="1600" kern="0" dirty="0">
                <a:solidFill>
                  <a:prstClr val="white"/>
                </a:solidFill>
              </a:rPr>
            </a:br>
            <a:r>
              <a:rPr lang="en-GB" sz="1600" kern="0" dirty="0">
                <a:solidFill>
                  <a:prstClr val="white"/>
                </a:solidFill>
              </a:rPr>
              <a:t>the normal rate</a:t>
            </a:r>
          </a:p>
        </p:txBody>
      </p:sp>
      <p:sp>
        <p:nvSpPr>
          <p:cNvPr id="21" name="Title 2"/>
          <p:cNvSpPr txBox="1">
            <a:spLocks/>
          </p:cNvSpPr>
          <p:nvPr/>
        </p:nvSpPr>
        <p:spPr>
          <a:xfrm>
            <a:off x="14562" y="4670721"/>
            <a:ext cx="12177439" cy="620504"/>
          </a:xfrm>
          <a:prstGeom prst="rect">
            <a:avLst/>
          </a:prstGeom>
        </p:spPr>
        <p:txBody>
          <a:bodyPr vert="horz" lIns="91440" tIns="45720" rIns="91440" bIns="45720" rtlCol="0" anchor="t" anchorCtr="0">
            <a:noAutofit/>
          </a:bodyPr>
          <a:lstStyle>
            <a:lvl1pPr algn="l" defTabSz="914400" rtl="0" eaLnBrk="1" latinLnBrk="0" hangingPunct="1">
              <a:lnSpc>
                <a:spcPct val="85000"/>
              </a:lnSpc>
              <a:spcBef>
                <a:spcPct val="0"/>
              </a:spcBef>
              <a:buNone/>
              <a:defRPr sz="3200" b="0" i="0" kern="1200" baseline="0">
                <a:solidFill>
                  <a:schemeClr val="accent2"/>
                </a:solidFill>
                <a:latin typeface="+mj-lt"/>
                <a:ea typeface="+mj-ea"/>
                <a:cs typeface="+mj-cs"/>
              </a:defRPr>
            </a:lvl1pPr>
          </a:lstStyle>
          <a:p>
            <a:pPr algn="ctr">
              <a:lnSpc>
                <a:spcPct val="100000"/>
              </a:lnSpc>
            </a:pPr>
            <a:r>
              <a:rPr lang="en-US" sz="2133" dirty="0">
                <a:solidFill>
                  <a:prstClr val="white"/>
                </a:solidFill>
                <a:cs typeface="Verdana"/>
              </a:rPr>
              <a:t>Famine is declared when there is evidence of the following three conditions in a single location</a:t>
            </a:r>
            <a:endParaRPr lang="en-US" sz="1600" dirty="0">
              <a:solidFill>
                <a:prstClr val="white"/>
              </a:solidFill>
              <a:latin typeface="Verdana"/>
              <a:cs typeface="Verdana"/>
            </a:endParaRPr>
          </a:p>
        </p:txBody>
      </p:sp>
      <p:cxnSp>
        <p:nvCxnSpPr>
          <p:cNvPr id="22" name="Straight Connector 21"/>
          <p:cNvCxnSpPr/>
          <p:nvPr/>
        </p:nvCxnSpPr>
        <p:spPr>
          <a:xfrm>
            <a:off x="865316" y="5197643"/>
            <a:ext cx="10700085" cy="0"/>
          </a:xfrm>
          <a:prstGeom prst="line">
            <a:avLst/>
          </a:prstGeom>
          <a:noFill/>
          <a:ln w="6350" cap="flat" cmpd="sng" algn="ctr">
            <a:solidFill>
              <a:sysClr val="window" lastClr="FFFFFF"/>
            </a:solidFill>
            <a:prstDash val="solid"/>
            <a:miter lim="800000"/>
          </a:ln>
          <a:effectLst/>
        </p:spPr>
      </p:cxnSp>
    </p:spTree>
    <p:extLst>
      <p:ext uri="{BB962C8B-B14F-4D97-AF65-F5344CB8AC3E}">
        <p14:creationId xmlns:p14="http://schemas.microsoft.com/office/powerpoint/2010/main" val="2410646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val="0"/>
              </a:ext>
            </a:extLst>
          </a:blip>
          <a:srcRect b="13985"/>
          <a:stretch/>
        </p:blipFill>
        <p:spPr>
          <a:xfrm flipH="1">
            <a:off x="-36098" y="0"/>
            <a:ext cx="12195507" cy="6882063"/>
          </a:xfrm>
          <a:prstGeom prst="rect">
            <a:avLst/>
          </a:prstGeom>
        </p:spPr>
      </p:pic>
      <p:sp>
        <p:nvSpPr>
          <p:cNvPr id="18" name="Rectangle 17"/>
          <p:cNvSpPr/>
          <p:nvPr/>
        </p:nvSpPr>
        <p:spPr>
          <a:xfrm>
            <a:off x="6217659" y="-95534"/>
            <a:ext cx="6009715" cy="6977597"/>
          </a:xfrm>
          <a:prstGeom prst="rect">
            <a:avLst/>
          </a:prstGeom>
          <a:solidFill>
            <a:srgbClr val="373736">
              <a:alpha val="90980"/>
            </a:srgbClr>
          </a:solidFill>
          <a:ln w="28575">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sp>
        <p:nvSpPr>
          <p:cNvPr id="10" name="Rectangle 9"/>
          <p:cNvSpPr/>
          <p:nvPr/>
        </p:nvSpPr>
        <p:spPr>
          <a:xfrm>
            <a:off x="-24064" y="-95534"/>
            <a:ext cx="6240293" cy="6977597"/>
          </a:xfrm>
          <a:prstGeom prst="rect">
            <a:avLst/>
          </a:prstGeom>
          <a:solidFill>
            <a:srgbClr val="373736">
              <a:alpha val="90980"/>
            </a:srgbClr>
          </a:solidFill>
          <a:ln w="28575">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grpSp>
        <p:nvGrpSpPr>
          <p:cNvPr id="13" name="Group 12"/>
          <p:cNvGrpSpPr/>
          <p:nvPr/>
        </p:nvGrpSpPr>
        <p:grpSpPr>
          <a:xfrm>
            <a:off x="5292848" y="4059419"/>
            <a:ext cx="1895234" cy="1895234"/>
            <a:chOff x="4126559" y="2452225"/>
            <a:chExt cx="1895234" cy="1895234"/>
          </a:xfrm>
        </p:grpSpPr>
        <p:sp>
          <p:nvSpPr>
            <p:cNvPr id="14" name="Oval 13"/>
            <p:cNvSpPr/>
            <p:nvPr/>
          </p:nvSpPr>
          <p:spPr>
            <a:xfrm>
              <a:off x="4126559" y="2452225"/>
              <a:ext cx="1895234" cy="1895234"/>
            </a:xfrm>
            <a:prstGeom prst="ellipse">
              <a:avLst/>
            </a:prstGeom>
            <a:solidFill>
              <a:srgbClr val="3A7F9E"/>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val="0"/>
                </a:ext>
              </a:extLst>
            </a:blip>
            <a:srcRect l="5020" t="60548" r="73319" b="14340"/>
            <a:stretch/>
          </p:blipFill>
          <p:spPr>
            <a:xfrm>
              <a:off x="4300428" y="2736651"/>
              <a:ext cx="1589723" cy="1326381"/>
            </a:xfrm>
            <a:prstGeom prst="rect">
              <a:avLst/>
            </a:prstGeom>
          </p:spPr>
        </p:pic>
        <p:sp>
          <p:nvSpPr>
            <p:cNvPr id="16" name="TextBox 15"/>
            <p:cNvSpPr txBox="1"/>
            <p:nvPr/>
          </p:nvSpPr>
          <p:spPr>
            <a:xfrm>
              <a:off x="4420059" y="3329506"/>
              <a:ext cx="482320" cy="430887"/>
            </a:xfrm>
            <a:prstGeom prst="rect">
              <a:avLst/>
            </a:prstGeom>
            <a:noFill/>
          </p:spPr>
          <p:txBody>
            <a:bodyPr wrap="square" rtlCol="0">
              <a:spAutoFit/>
            </a:bodyPr>
            <a:lstStyle/>
            <a:p>
              <a:r>
                <a:rPr lang="en-GB" sz="1100" b="1" dirty="0">
                  <a:solidFill>
                    <a:srgbClr val="FFFFFF"/>
                  </a:solidFill>
                  <a:latin typeface="avenir)"/>
                </a:rPr>
                <a:t>O</a:t>
              </a:r>
            </a:p>
            <a:p>
              <a:r>
                <a:rPr lang="en-GB" sz="1100" b="1" dirty="0">
                  <a:solidFill>
                    <a:srgbClr val="FFFFFF"/>
                  </a:solidFill>
                  <a:latin typeface="avenir)"/>
                </a:rPr>
                <a:t>N</a:t>
              </a:r>
            </a:p>
          </p:txBody>
        </p:sp>
      </p:grpSp>
      <p:sp>
        <p:nvSpPr>
          <p:cNvPr id="17" name="Content Placeholder 2"/>
          <p:cNvSpPr txBox="1">
            <a:spLocks/>
          </p:cNvSpPr>
          <p:nvPr/>
        </p:nvSpPr>
        <p:spPr>
          <a:xfrm>
            <a:off x="253556" y="1432413"/>
            <a:ext cx="5153345" cy="4355831"/>
          </a:xfrm>
          <a:prstGeom prst="rect">
            <a:avLst/>
          </a:prstGeom>
        </p:spPr>
        <p:txBody>
          <a:bodyPr vert="horz" lIns="91440" tIns="45720" rIns="91440" bIns="4572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20000"/>
              </a:lnSpc>
              <a:buFont typeface="Arial" panose="020B0604020202020204" pitchFamily="34" charset="0"/>
              <a:buChar char="•"/>
            </a:pPr>
            <a:r>
              <a:rPr lang="en-US" sz="8000" b="1" dirty="0">
                <a:solidFill>
                  <a:srgbClr val="00B0F0"/>
                </a:solidFill>
                <a:latin typeface="Arial" panose="020B0604020202020204" pitchFamily="34" charset="0"/>
                <a:cs typeface="Arial" panose="020B0604020202020204" pitchFamily="34" charset="0"/>
              </a:rPr>
              <a:t>124 million people </a:t>
            </a:r>
            <a:r>
              <a:rPr lang="en-US" sz="5600" dirty="0">
                <a:solidFill>
                  <a:schemeClr val="bg1"/>
                </a:solidFill>
                <a:latin typeface="Arial" panose="020B0604020202020204" pitchFamily="34" charset="0"/>
                <a:cs typeface="Arial" panose="020B0604020202020204" pitchFamily="34" charset="0"/>
              </a:rPr>
              <a:t>across 51 countries facing</a:t>
            </a:r>
            <a:r>
              <a:rPr lang="en-US" sz="5600" i="1" dirty="0">
                <a:solidFill>
                  <a:schemeClr val="bg1"/>
                </a:solidFill>
                <a:latin typeface="Arial" panose="020B0604020202020204" pitchFamily="34" charset="0"/>
                <a:cs typeface="Arial" panose="020B0604020202020204" pitchFamily="34" charset="0"/>
              </a:rPr>
              <a:t> Crisis </a:t>
            </a:r>
            <a:r>
              <a:rPr lang="en-US" sz="5600" dirty="0">
                <a:solidFill>
                  <a:schemeClr val="bg1"/>
                </a:solidFill>
                <a:latin typeface="Arial" panose="020B0604020202020204" pitchFamily="34" charset="0"/>
                <a:cs typeface="Arial" panose="020B0604020202020204" pitchFamily="34" charset="0"/>
              </a:rPr>
              <a:t>(IPC/CH Phase 3) food insecurity or worse</a:t>
            </a:r>
          </a:p>
          <a:p>
            <a:pPr marL="342900" indent="-342900" algn="l">
              <a:lnSpc>
                <a:spcPct val="120000"/>
              </a:lnSpc>
              <a:buFont typeface="Arial" panose="020B0604020202020204" pitchFamily="34" charset="0"/>
              <a:buChar char="•"/>
            </a:pPr>
            <a:endParaRPr lang="en-US" sz="56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US" sz="5600" dirty="0">
                <a:solidFill>
                  <a:schemeClr val="bg1"/>
                </a:solidFill>
                <a:latin typeface="Arial" panose="020B0604020202020204" pitchFamily="34" charset="0"/>
                <a:cs typeface="Arial" panose="020B0604020202020204" pitchFamily="34" charset="0"/>
              </a:rPr>
              <a:t>Overall </a:t>
            </a:r>
            <a:r>
              <a:rPr lang="en-US" sz="8000" b="1" dirty="0">
                <a:solidFill>
                  <a:srgbClr val="00B0F0"/>
                </a:solidFill>
                <a:latin typeface="Arial" panose="020B0604020202020204" pitchFamily="34" charset="0"/>
                <a:cs typeface="Arial" panose="020B0604020202020204" pitchFamily="34" charset="0"/>
              </a:rPr>
              <a:t>an increase of 16 million </a:t>
            </a:r>
            <a:r>
              <a:rPr lang="en-US" sz="5600" dirty="0">
                <a:solidFill>
                  <a:schemeClr val="bg1"/>
                </a:solidFill>
                <a:latin typeface="Arial" panose="020B0604020202020204" pitchFamily="34" charset="0"/>
                <a:cs typeface="Arial" panose="020B0604020202020204" pitchFamily="34" charset="0"/>
              </a:rPr>
              <a:t>or 15% more people compared with previous year report</a:t>
            </a:r>
          </a:p>
          <a:p>
            <a:pPr marL="342900" indent="-342900" algn="l">
              <a:lnSpc>
                <a:spcPct val="120000"/>
              </a:lnSpc>
              <a:buFont typeface="Arial" panose="020B0604020202020204" pitchFamily="34" charset="0"/>
              <a:buChar char="•"/>
            </a:pPr>
            <a:endParaRPr lang="en-US" sz="56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US" sz="5600" dirty="0">
                <a:solidFill>
                  <a:schemeClr val="bg1"/>
                </a:solidFill>
                <a:latin typeface="Arial" panose="020B0604020202020204" pitchFamily="34" charset="0"/>
                <a:cs typeface="Arial" panose="020B0604020202020204" pitchFamily="34" charset="0"/>
              </a:rPr>
              <a:t>An </a:t>
            </a:r>
            <a:r>
              <a:rPr lang="en-US" sz="8000" b="1" dirty="0">
                <a:solidFill>
                  <a:srgbClr val="00B0F0"/>
                </a:solidFill>
                <a:latin typeface="Arial" panose="020B0604020202020204" pitchFamily="34" charset="0"/>
                <a:cs typeface="Arial" panose="020B0604020202020204" pitchFamily="34" charset="0"/>
              </a:rPr>
              <a:t>increase of 11 million </a:t>
            </a:r>
            <a:r>
              <a:rPr lang="en-US" sz="5600" dirty="0">
                <a:solidFill>
                  <a:schemeClr val="bg1"/>
                </a:solidFill>
                <a:latin typeface="Arial" panose="020B0604020202020204" pitchFamily="34" charset="0"/>
                <a:cs typeface="Arial" panose="020B0604020202020204" pitchFamily="34" charset="0"/>
              </a:rPr>
              <a:t>or 11% more people in the 45 countries analyzed in both 2017 and 2018 report </a:t>
            </a:r>
          </a:p>
          <a:p>
            <a:pPr marL="342900" indent="-342900" algn="l">
              <a:lnSpc>
                <a:spcPct val="120000"/>
              </a:lnSpc>
              <a:buFont typeface="Arial" panose="020B0604020202020204" pitchFamily="34" charset="0"/>
              <a:buChar char="•"/>
            </a:pPr>
            <a:endParaRPr lang="en-GB" sz="64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GB" sz="8000" b="1" dirty="0">
                <a:solidFill>
                  <a:srgbClr val="00B0F0"/>
                </a:solidFill>
                <a:latin typeface="Arial" panose="020B0604020202020204" pitchFamily="34" charset="0"/>
                <a:cs typeface="Arial" panose="020B0604020202020204" pitchFamily="34" charset="0"/>
              </a:rPr>
              <a:t>52 million </a:t>
            </a:r>
            <a:r>
              <a:rPr lang="en-GB" sz="6400" dirty="0">
                <a:solidFill>
                  <a:schemeClr val="bg1"/>
                </a:solidFill>
                <a:latin typeface="Arial" panose="020B0604020202020204" pitchFamily="34" charset="0"/>
                <a:cs typeface="Arial" panose="020B0604020202020204" pitchFamily="34" charset="0"/>
              </a:rPr>
              <a:t>children under-5 acutely malnourished</a:t>
            </a:r>
            <a:endParaRPr lang="en-US" sz="64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endParaRPr lang="en-GB" sz="64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r>
              <a:rPr lang="en-GB" sz="8000" b="1" dirty="0">
                <a:solidFill>
                  <a:srgbClr val="00B0F0"/>
                </a:solidFill>
                <a:latin typeface="Arial" panose="020B0604020202020204" pitchFamily="34" charset="0"/>
                <a:cs typeface="Arial" panose="020B0604020202020204" pitchFamily="34" charset="0"/>
              </a:rPr>
              <a:t>17 million </a:t>
            </a:r>
            <a:r>
              <a:rPr lang="en-GB" sz="6400" dirty="0">
                <a:solidFill>
                  <a:schemeClr val="bg1"/>
                </a:solidFill>
                <a:latin typeface="Arial" panose="020B0604020202020204" pitchFamily="34" charset="0"/>
                <a:cs typeface="Arial" panose="020B0604020202020204" pitchFamily="34" charset="0"/>
              </a:rPr>
              <a:t>children under-5 severely malnourished </a:t>
            </a:r>
            <a:endParaRPr lang="en-US" sz="6400" dirty="0">
              <a:solidFill>
                <a:schemeClr val="bg1"/>
              </a:solidFill>
              <a:latin typeface="Arial" panose="020B0604020202020204" pitchFamily="34" charset="0"/>
              <a:cs typeface="Arial" panose="020B0604020202020204" pitchFamily="34" charset="0"/>
            </a:endParaRPr>
          </a:p>
          <a:p>
            <a:pPr marL="342900" indent="-342900" algn="l">
              <a:lnSpc>
                <a:spcPct val="120000"/>
              </a:lnSpc>
              <a:buFont typeface="Arial" panose="020B0604020202020204" pitchFamily="34" charset="0"/>
              <a:buChar char="•"/>
            </a:pPr>
            <a:endParaRPr lang="en-US" sz="4500" dirty="0">
              <a:solidFill>
                <a:schemeClr val="bg1"/>
              </a:solidFill>
              <a:latin typeface="Arial" panose="020B0604020202020204" pitchFamily="34" charset="0"/>
              <a:cs typeface="Arial" panose="020B0604020202020204" pitchFamily="34" charset="0"/>
            </a:endParaRPr>
          </a:p>
          <a:p>
            <a:pPr algn="l"/>
            <a:endParaRPr lang="en-US" sz="2100" dirty="0">
              <a:solidFill>
                <a:schemeClr val="bg1"/>
              </a:solidFill>
              <a:latin typeface="AvenirNext LT Pro Regular" panose="020B0504020202020204" pitchFamily="34" charset="0"/>
            </a:endParaRPr>
          </a:p>
        </p:txBody>
      </p:sp>
      <p:sp>
        <p:nvSpPr>
          <p:cNvPr id="7" name="TextBox 6"/>
          <p:cNvSpPr txBox="1"/>
          <p:nvPr/>
        </p:nvSpPr>
        <p:spPr>
          <a:xfrm>
            <a:off x="276356" y="542943"/>
            <a:ext cx="6059504" cy="461665"/>
          </a:xfrm>
          <a:prstGeom prst="rect">
            <a:avLst/>
          </a:prstGeom>
          <a:noFill/>
        </p:spPr>
        <p:txBody>
          <a:bodyPr wrap="square" rtlCol="0">
            <a:spAutoFit/>
          </a:bodyPr>
          <a:lstStyle/>
          <a:p>
            <a:r>
              <a:rPr lang="en-GB" sz="2400" dirty="0">
                <a:solidFill>
                  <a:srgbClr val="00B0F0"/>
                </a:solidFill>
                <a:latin typeface="Arial" panose="020B0604020202020204" pitchFamily="34" charset="0"/>
                <a:cs typeface="Arial" panose="020B0604020202020204" pitchFamily="34" charset="0"/>
              </a:rPr>
              <a:t>KEY FIGURES</a:t>
            </a:r>
          </a:p>
        </p:txBody>
      </p:sp>
      <p:sp>
        <p:nvSpPr>
          <p:cNvPr id="11" name="TextBox 10"/>
          <p:cNvSpPr txBox="1"/>
          <p:nvPr/>
        </p:nvSpPr>
        <p:spPr>
          <a:xfrm>
            <a:off x="6715539" y="556327"/>
            <a:ext cx="6059504" cy="461665"/>
          </a:xfrm>
          <a:prstGeom prst="rect">
            <a:avLst/>
          </a:prstGeom>
          <a:noFill/>
        </p:spPr>
        <p:txBody>
          <a:bodyPr wrap="square" rtlCol="0">
            <a:spAutoFit/>
          </a:bodyPr>
          <a:lstStyle/>
          <a:p>
            <a:r>
              <a:rPr lang="en-US" sz="2400" dirty="0">
                <a:solidFill>
                  <a:schemeClr val="accent4">
                    <a:lumMod val="75000"/>
                  </a:schemeClr>
                </a:solidFill>
                <a:latin typeface="Arial" panose="020B0604020202020204" pitchFamily="34" charset="0"/>
                <a:cs typeface="Arial" panose="020B0604020202020204" pitchFamily="34" charset="0"/>
              </a:rPr>
              <a:t>MAIN CAUSES OF THE INCREASE</a:t>
            </a:r>
          </a:p>
        </p:txBody>
      </p:sp>
      <p:sp>
        <p:nvSpPr>
          <p:cNvPr id="19" name="Content Placeholder 2"/>
          <p:cNvSpPr txBox="1">
            <a:spLocks/>
          </p:cNvSpPr>
          <p:nvPr/>
        </p:nvSpPr>
        <p:spPr>
          <a:xfrm>
            <a:off x="6335860" y="1432414"/>
            <a:ext cx="5153345" cy="435583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742950" lvl="1" indent="-285750" algn="l">
              <a:buFont typeface="Arial" panose="020B0604020202020204" pitchFamily="34" charset="0"/>
              <a:buChar char="•"/>
            </a:pPr>
            <a:r>
              <a:rPr lang="en-US" sz="2400" b="1" dirty="0">
                <a:solidFill>
                  <a:schemeClr val="accent4">
                    <a:lumMod val="75000"/>
                  </a:schemeClr>
                </a:solidFill>
                <a:latin typeface="Arial" panose="020B0604020202020204" pitchFamily="34" charset="0"/>
                <a:cs typeface="Arial" panose="020B0604020202020204" pitchFamily="34" charset="0"/>
              </a:rPr>
              <a:t>New outbreaks and intensified conflict &amp; insecurity</a:t>
            </a:r>
            <a:r>
              <a:rPr lang="en-US" sz="1600" dirty="0">
                <a:solidFill>
                  <a:schemeClr val="bg1"/>
                </a:solidFill>
                <a:latin typeface="Arial" panose="020B0604020202020204" pitchFamily="34" charset="0"/>
                <a:cs typeface="Arial" panose="020B0604020202020204" pitchFamily="34" charset="0"/>
              </a:rPr>
              <a:t> e.g. Yemen, Northern Nigeria, Democratic Republic of Congo, South Sudan and Myanmar</a:t>
            </a:r>
          </a:p>
          <a:p>
            <a:pPr marL="742950" lvl="1" indent="-285750" algn="l">
              <a:buFont typeface="Arial" panose="020B0604020202020204" pitchFamily="34" charset="0"/>
              <a:buChar char="•"/>
            </a:pPr>
            <a:endParaRPr lang="en-US" sz="1600" dirty="0">
              <a:solidFill>
                <a:schemeClr val="bg1"/>
              </a:solidFill>
              <a:latin typeface="Arial" panose="020B0604020202020204" pitchFamily="34" charset="0"/>
              <a:cs typeface="Arial" panose="020B0604020202020204" pitchFamily="34" charset="0"/>
            </a:endParaRPr>
          </a:p>
          <a:p>
            <a:pPr marL="742950" lvl="1" indent="-285750" algn="l">
              <a:buFont typeface="Arial" panose="020B0604020202020204" pitchFamily="34" charset="0"/>
              <a:buChar char="•"/>
            </a:pPr>
            <a:r>
              <a:rPr lang="en-US" sz="2400" b="1" dirty="0">
                <a:solidFill>
                  <a:schemeClr val="accent4">
                    <a:lumMod val="75000"/>
                  </a:schemeClr>
                </a:solidFill>
                <a:latin typeface="Arial" panose="020B0604020202020204" pitchFamily="34" charset="0"/>
                <a:cs typeface="Arial" panose="020B0604020202020204" pitchFamily="34" charset="0"/>
              </a:rPr>
              <a:t>Consecutive climate shocks </a:t>
            </a:r>
            <a:r>
              <a:rPr lang="en-US" sz="1600" dirty="0">
                <a:solidFill>
                  <a:schemeClr val="bg1"/>
                </a:solidFill>
                <a:latin typeface="Arial" panose="020B0604020202020204" pitchFamily="34" charset="0"/>
                <a:cs typeface="Arial" panose="020B0604020202020204" pitchFamily="34" charset="0"/>
              </a:rPr>
              <a:t>affecting livestock and agricultural production e.g. eastern and southern Africa</a:t>
            </a:r>
          </a:p>
          <a:p>
            <a:pPr algn="l"/>
            <a:endParaRPr lang="en-US" sz="2100" dirty="0">
              <a:solidFill>
                <a:schemeClr val="bg1"/>
              </a:solidFill>
              <a:latin typeface="AvenirNext LT Pro Regular" panose="020B0504020202020204" pitchFamily="34" charset="0"/>
            </a:endParaRPr>
          </a:p>
        </p:txBody>
      </p:sp>
      <p:sp>
        <p:nvSpPr>
          <p:cNvPr id="22" name="Hexagon 21"/>
          <p:cNvSpPr/>
          <p:nvPr/>
        </p:nvSpPr>
        <p:spPr>
          <a:xfrm>
            <a:off x="8894071" y="5272213"/>
            <a:ext cx="1480630" cy="1276406"/>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Hexagon 22"/>
          <p:cNvSpPr/>
          <p:nvPr/>
        </p:nvSpPr>
        <p:spPr>
          <a:xfrm>
            <a:off x="10110700" y="4611293"/>
            <a:ext cx="1480630" cy="1276406"/>
          </a:xfrm>
          <a:prstGeom prst="hexagon">
            <a:avLst/>
          </a:prstGeom>
          <a:solidFill>
            <a:srgbClr val="FFFFFF">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p:cNvPicPr>
            <a:picLocks noChangeAspect="1"/>
          </p:cNvPicPr>
          <p:nvPr/>
        </p:nvPicPr>
        <p:blipFill rotWithShape="1">
          <a:blip r:embed="rId5" cstate="screen">
            <a:extLst>
              <a:ext uri="{28A0092B-C50C-407E-A947-70E740481C1C}">
                <a14:useLocalDpi xmlns:a14="http://schemas.microsoft.com/office/drawing/2010/main" val="0"/>
              </a:ext>
            </a:extLst>
          </a:blip>
          <a:srcRect r="83793" b="9126"/>
          <a:stretch/>
        </p:blipFill>
        <p:spPr>
          <a:xfrm>
            <a:off x="9112942" y="5207583"/>
            <a:ext cx="1231328" cy="1360232"/>
          </a:xfrm>
          <a:prstGeom prst="rect">
            <a:avLst/>
          </a:prstGeom>
        </p:spPr>
      </p:pic>
      <p:pic>
        <p:nvPicPr>
          <p:cNvPr id="25" name="Picture 24"/>
          <p:cNvPicPr>
            <a:picLocks noChangeAspect="1"/>
          </p:cNvPicPr>
          <p:nvPr/>
        </p:nvPicPr>
        <p:blipFill rotWithShape="1">
          <a:blip r:embed="rId5" cstate="screen">
            <a:extLst>
              <a:ext uri="{28A0092B-C50C-407E-A947-70E740481C1C}">
                <a14:useLocalDpi xmlns:a14="http://schemas.microsoft.com/office/drawing/2010/main" val="0"/>
              </a:ext>
            </a:extLst>
          </a:blip>
          <a:srcRect l="23857" r="53779" b="17094"/>
          <a:stretch/>
        </p:blipFill>
        <p:spPr>
          <a:xfrm>
            <a:off x="10345699" y="4920414"/>
            <a:ext cx="1095036" cy="799774"/>
          </a:xfrm>
          <a:prstGeom prst="rect">
            <a:avLst/>
          </a:prstGeom>
        </p:spPr>
      </p:pic>
    </p:spTree>
    <p:extLst>
      <p:ext uri="{BB962C8B-B14F-4D97-AF65-F5344CB8AC3E}">
        <p14:creationId xmlns:p14="http://schemas.microsoft.com/office/powerpoint/2010/main" val="1632748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val="0"/>
              </a:ext>
            </a:extLst>
          </a:blip>
          <a:srcRect l="16606" r="28526"/>
          <a:stretch/>
        </p:blipFill>
        <p:spPr>
          <a:xfrm>
            <a:off x="6540767" y="-101995"/>
            <a:ext cx="5755866" cy="6975076"/>
          </a:xfrm>
          <a:prstGeom prst="rect">
            <a:avLst/>
          </a:prstGeom>
        </p:spPr>
      </p:pic>
      <p:sp>
        <p:nvSpPr>
          <p:cNvPr id="10" name="Rectangle 9"/>
          <p:cNvSpPr/>
          <p:nvPr/>
        </p:nvSpPr>
        <p:spPr>
          <a:xfrm>
            <a:off x="-24063" y="-109181"/>
            <a:ext cx="6564830" cy="7000226"/>
          </a:xfrm>
          <a:prstGeom prst="rect">
            <a:avLst/>
          </a:prstGeom>
          <a:solidFill>
            <a:srgbClr val="373736"/>
          </a:solidFill>
          <a:ln w="28575">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1350" dirty="0">
              <a:solidFill>
                <a:prstClr val="white"/>
              </a:solidFill>
              <a:latin typeface="Cambria"/>
            </a:endParaRPr>
          </a:p>
        </p:txBody>
      </p:sp>
      <p:grpSp>
        <p:nvGrpSpPr>
          <p:cNvPr id="13" name="Group 12"/>
          <p:cNvGrpSpPr/>
          <p:nvPr/>
        </p:nvGrpSpPr>
        <p:grpSpPr>
          <a:xfrm>
            <a:off x="5593150" y="3842486"/>
            <a:ext cx="1895234" cy="1895234"/>
            <a:chOff x="4126559" y="2452225"/>
            <a:chExt cx="1895234" cy="1895234"/>
          </a:xfrm>
        </p:grpSpPr>
        <p:sp>
          <p:nvSpPr>
            <p:cNvPr id="14" name="Oval 13"/>
            <p:cNvSpPr/>
            <p:nvPr/>
          </p:nvSpPr>
          <p:spPr>
            <a:xfrm>
              <a:off x="4126559" y="2452225"/>
              <a:ext cx="1895234" cy="1895234"/>
            </a:xfrm>
            <a:prstGeom prst="ellipse">
              <a:avLst/>
            </a:prstGeom>
            <a:solidFill>
              <a:srgbClr val="3A7F9E"/>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15" name="Picture 14"/>
            <p:cNvPicPr>
              <a:picLocks noChangeAspect="1"/>
            </p:cNvPicPr>
            <p:nvPr/>
          </p:nvPicPr>
          <p:blipFill rotWithShape="1">
            <a:blip r:embed="rId4" cstate="screen">
              <a:extLst>
                <a:ext uri="{28A0092B-C50C-407E-A947-70E740481C1C}">
                  <a14:useLocalDpi xmlns:a14="http://schemas.microsoft.com/office/drawing/2010/main" val="0"/>
                </a:ext>
              </a:extLst>
            </a:blip>
            <a:srcRect l="5020" t="60548" r="73319" b="14340"/>
            <a:stretch/>
          </p:blipFill>
          <p:spPr>
            <a:xfrm>
              <a:off x="4300428" y="2736651"/>
              <a:ext cx="1589723" cy="1326381"/>
            </a:xfrm>
            <a:prstGeom prst="rect">
              <a:avLst/>
            </a:prstGeom>
          </p:spPr>
        </p:pic>
        <p:sp>
          <p:nvSpPr>
            <p:cNvPr id="16" name="TextBox 15"/>
            <p:cNvSpPr txBox="1"/>
            <p:nvPr/>
          </p:nvSpPr>
          <p:spPr>
            <a:xfrm>
              <a:off x="4420059" y="3329506"/>
              <a:ext cx="482320" cy="430887"/>
            </a:xfrm>
            <a:prstGeom prst="rect">
              <a:avLst/>
            </a:prstGeom>
            <a:noFill/>
          </p:spPr>
          <p:txBody>
            <a:bodyPr wrap="square" rtlCol="0">
              <a:spAutoFit/>
            </a:bodyPr>
            <a:lstStyle/>
            <a:p>
              <a:r>
                <a:rPr lang="en-GB" sz="1100" b="1" dirty="0">
                  <a:solidFill>
                    <a:srgbClr val="FFFFFF"/>
                  </a:solidFill>
                  <a:latin typeface="avenir)"/>
                </a:rPr>
                <a:t>O</a:t>
              </a:r>
            </a:p>
            <a:p>
              <a:r>
                <a:rPr lang="en-GB" sz="1100" b="1" dirty="0">
                  <a:solidFill>
                    <a:srgbClr val="FFFFFF"/>
                  </a:solidFill>
                  <a:latin typeface="avenir)"/>
                </a:rPr>
                <a:t>N</a:t>
              </a:r>
            </a:p>
          </p:txBody>
        </p:sp>
      </p:grpSp>
      <p:sp>
        <p:nvSpPr>
          <p:cNvPr id="17" name="Content Placeholder 2"/>
          <p:cNvSpPr txBox="1">
            <a:spLocks/>
          </p:cNvSpPr>
          <p:nvPr/>
        </p:nvSpPr>
        <p:spPr>
          <a:xfrm>
            <a:off x="260037" y="614178"/>
            <a:ext cx="5333113" cy="58353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1600" b="1" dirty="0">
                <a:solidFill>
                  <a:schemeClr val="accent4">
                    <a:lumMod val="75000"/>
                  </a:schemeClr>
                </a:solidFill>
                <a:latin typeface="Arial" panose="020B0604020202020204" pitchFamily="34" charset="0"/>
                <a:cs typeface="Arial" panose="020B0604020202020204" pitchFamily="34" charset="0"/>
              </a:rPr>
              <a:t>18 countries or territories with almost 74 million food-insecure people in need of urgent assistance</a:t>
            </a:r>
          </a:p>
          <a:p>
            <a:pPr algn="l">
              <a:lnSpc>
                <a:spcPct val="120000"/>
              </a:lnSpc>
            </a:pPr>
            <a:endParaRPr lang="en-US" sz="2000" dirty="0">
              <a:latin typeface="Arial" panose="020B0604020202020204" pitchFamily="34" charset="0"/>
              <a:cs typeface="Arial" panose="020B0604020202020204" pitchFamily="34" charset="0"/>
            </a:endParaRPr>
          </a:p>
          <a:p>
            <a:pPr marL="800100" lvl="1" indent="-342900" algn="l">
              <a:lnSpc>
                <a:spcPct val="100000"/>
              </a:lnSpc>
              <a:buFont typeface="Arial" panose="020B0604020202020204" pitchFamily="34" charset="0"/>
              <a:buChar char="•"/>
            </a:pPr>
            <a:r>
              <a:rPr lang="en-US" sz="1600" dirty="0">
                <a:solidFill>
                  <a:srgbClr val="00B0F0"/>
                </a:solidFill>
                <a:latin typeface="Arial" panose="020B0604020202020204" pitchFamily="34" charset="0"/>
                <a:cs typeface="Arial" panose="020B0604020202020204" pitchFamily="34" charset="0"/>
              </a:rPr>
              <a:t>11 countries in Africa </a:t>
            </a:r>
            <a:r>
              <a:rPr lang="en-US" sz="1600" dirty="0">
                <a:solidFill>
                  <a:schemeClr val="bg1"/>
                </a:solidFill>
                <a:latin typeface="Arial" panose="020B0604020202020204" pitchFamily="34" charset="0"/>
                <a:cs typeface="Arial" panose="020B0604020202020204" pitchFamily="34" charset="0"/>
              </a:rPr>
              <a:t>- about 37 million food- insecure people</a:t>
            </a:r>
          </a:p>
          <a:p>
            <a:pPr marL="800100" lvl="1" indent="-342900" algn="l">
              <a:lnSpc>
                <a:spcPct val="100000"/>
              </a:lnSpc>
              <a:buFont typeface="Arial" panose="020B0604020202020204" pitchFamily="34" charset="0"/>
              <a:buChar char="•"/>
            </a:pPr>
            <a:r>
              <a:rPr lang="en-US" sz="1600" dirty="0">
                <a:solidFill>
                  <a:srgbClr val="00B0F0"/>
                </a:solidFill>
                <a:latin typeface="Arial" panose="020B0604020202020204" pitchFamily="34" charset="0"/>
                <a:cs typeface="Arial" panose="020B0604020202020204" pitchFamily="34" charset="0"/>
              </a:rPr>
              <a:t>4 countries in the Middle-East </a:t>
            </a:r>
            <a:r>
              <a:rPr lang="en-US" sz="1600" dirty="0">
                <a:solidFill>
                  <a:schemeClr val="bg1"/>
                </a:solidFill>
                <a:latin typeface="Arial" panose="020B0604020202020204" pitchFamily="34" charset="0"/>
                <a:cs typeface="Arial" panose="020B0604020202020204" pitchFamily="34" charset="0"/>
              </a:rPr>
              <a:t>– about 27 million food-insecure people  </a:t>
            </a:r>
          </a:p>
          <a:p>
            <a:pPr marL="800100" lvl="1" indent="-342900" algn="l">
              <a:lnSpc>
                <a:spcPct val="100000"/>
              </a:lnSpc>
              <a:buFont typeface="Arial" panose="020B0604020202020204" pitchFamily="34" charset="0"/>
              <a:buChar char="•"/>
            </a:pPr>
            <a:r>
              <a:rPr lang="en-US" sz="1600" dirty="0">
                <a:solidFill>
                  <a:srgbClr val="00B0F0"/>
                </a:solidFill>
                <a:latin typeface="Arial" panose="020B0604020202020204" pitchFamily="34" charset="0"/>
                <a:cs typeface="Arial" panose="020B0604020202020204" pitchFamily="34" charset="0"/>
              </a:rPr>
              <a:t>2 countries in Asia  </a:t>
            </a:r>
            <a:r>
              <a:rPr lang="en-US" sz="1600" dirty="0">
                <a:solidFill>
                  <a:schemeClr val="bg1"/>
                </a:solidFill>
                <a:latin typeface="Arial" panose="020B0604020202020204" pitchFamily="34" charset="0"/>
                <a:cs typeface="Arial" panose="020B0604020202020204" pitchFamily="34" charset="0"/>
              </a:rPr>
              <a:t>– over 8 million food-insecure people  </a:t>
            </a:r>
          </a:p>
          <a:p>
            <a:pPr marL="800100" lvl="1" indent="-342900" algn="l">
              <a:lnSpc>
                <a:spcPct val="100000"/>
              </a:lnSpc>
              <a:buFont typeface="Arial" panose="020B0604020202020204" pitchFamily="34" charset="0"/>
              <a:buChar char="•"/>
            </a:pPr>
            <a:r>
              <a:rPr lang="en-US" sz="1600" dirty="0">
                <a:solidFill>
                  <a:srgbClr val="00B0F0"/>
                </a:solidFill>
                <a:latin typeface="Arial" panose="020B0604020202020204" pitchFamily="34" charset="0"/>
                <a:cs typeface="Arial" panose="020B0604020202020204" pitchFamily="34" charset="0"/>
              </a:rPr>
              <a:t>1 country in Europe </a:t>
            </a:r>
            <a:r>
              <a:rPr lang="en-US" sz="1600" dirty="0">
                <a:solidFill>
                  <a:schemeClr val="bg1"/>
                </a:solidFill>
                <a:latin typeface="Arial" panose="020B0604020202020204" pitchFamily="34" charset="0"/>
                <a:cs typeface="Arial" panose="020B0604020202020204" pitchFamily="34" charset="0"/>
              </a:rPr>
              <a:t>- over 1 million food-insecure people</a:t>
            </a:r>
          </a:p>
          <a:p>
            <a:pPr marL="800100" lvl="1" indent="-342900" algn="l">
              <a:lnSpc>
                <a:spcPct val="120000"/>
              </a:lnSpc>
              <a:buFont typeface="Arial" panose="020B0604020202020204" pitchFamily="34" charset="0"/>
              <a:buChar char="•"/>
            </a:pPr>
            <a:endParaRPr lang="en-US" sz="1800" dirty="0">
              <a:latin typeface="Arial" panose="020B0604020202020204" pitchFamily="34" charset="0"/>
              <a:cs typeface="Arial" panose="020B0604020202020204" pitchFamily="34" charset="0"/>
            </a:endParaRPr>
          </a:p>
          <a:p>
            <a:pPr algn="l">
              <a:lnSpc>
                <a:spcPct val="120000"/>
              </a:lnSpc>
            </a:pPr>
            <a:r>
              <a:rPr lang="en-US" sz="1600" b="1" dirty="0">
                <a:solidFill>
                  <a:schemeClr val="bg1"/>
                </a:solidFill>
                <a:latin typeface="Arial" panose="020B0604020202020204" pitchFamily="34" charset="0"/>
                <a:cs typeface="Arial" panose="020B0604020202020204" pitchFamily="34" charset="0"/>
              </a:rPr>
              <a:t>Very high rates of acute child malnutrition are found in areas affected by conflict </a:t>
            </a:r>
          </a:p>
          <a:p>
            <a:pPr marL="800100" lvl="1" indent="-342900" algn="l">
              <a:lnSpc>
                <a:spcPct val="120000"/>
              </a:lnSpc>
              <a:buFont typeface="Arial" panose="020B0604020202020204" pitchFamily="34" charset="0"/>
              <a:buChar char="•"/>
            </a:pPr>
            <a:r>
              <a:rPr lang="en-US" sz="1600" dirty="0">
                <a:solidFill>
                  <a:schemeClr val="bg1"/>
                </a:solidFill>
                <a:latin typeface="Arial" panose="020B0604020202020204" pitchFamily="34" charset="0"/>
                <a:cs typeface="Arial" panose="020B0604020202020204" pitchFamily="34" charset="0"/>
              </a:rPr>
              <a:t>North Darfur in Sudan; South Sudan; Lac region of Chad; northern Nigeria</a:t>
            </a:r>
          </a:p>
          <a:p>
            <a:pPr algn="l">
              <a:lnSpc>
                <a:spcPct val="120000"/>
              </a:lnSpc>
            </a:pPr>
            <a:r>
              <a:rPr lang="en-GB" sz="1600" b="1" dirty="0">
                <a:solidFill>
                  <a:schemeClr val="bg1"/>
                </a:solidFill>
                <a:latin typeface="Arial" panose="020B0604020202020204" pitchFamily="34" charset="0"/>
                <a:cs typeface="Arial" panose="020B0604020202020204" pitchFamily="34" charset="0"/>
              </a:rPr>
              <a:t>155 million children under-5 are stunted of whom 122 million  (80 percent) live in fragile and conflict affected states</a:t>
            </a:r>
            <a:endParaRPr lang="en-US" sz="1600" b="1" dirty="0">
              <a:solidFill>
                <a:schemeClr val="bg1"/>
              </a:solidFill>
              <a:latin typeface="Arial" panose="020B0604020202020204" pitchFamily="34" charset="0"/>
              <a:cs typeface="Arial" panose="020B0604020202020204" pitchFamily="34" charset="0"/>
            </a:endParaRPr>
          </a:p>
          <a:p>
            <a:pPr algn="l">
              <a:lnSpc>
                <a:spcPct val="120000"/>
              </a:lnSpc>
            </a:pPr>
            <a:endParaRPr lang="en-US" sz="2000" dirty="0">
              <a:solidFill>
                <a:schemeClr val="bg1"/>
              </a:solidFill>
              <a:latin typeface="AvenirNext LT Pro Regular" panose="020B0504020202020204" pitchFamily="34" charset="0"/>
            </a:endParaRPr>
          </a:p>
        </p:txBody>
      </p:sp>
      <p:sp>
        <p:nvSpPr>
          <p:cNvPr id="7" name="TextBox 6"/>
          <p:cNvSpPr txBox="1"/>
          <p:nvPr/>
        </p:nvSpPr>
        <p:spPr>
          <a:xfrm>
            <a:off x="228600" y="164269"/>
            <a:ext cx="6059504" cy="461665"/>
          </a:xfrm>
          <a:prstGeom prst="rect">
            <a:avLst/>
          </a:prstGeom>
          <a:noFill/>
        </p:spPr>
        <p:txBody>
          <a:bodyPr wrap="square" rtlCol="0">
            <a:spAutoFit/>
          </a:bodyPr>
          <a:lstStyle/>
          <a:p>
            <a:r>
              <a:rPr lang="en-US" sz="2400" dirty="0">
                <a:solidFill>
                  <a:schemeClr val="bg1"/>
                </a:solidFill>
                <a:latin typeface="Arial" panose="020B0604020202020204" pitchFamily="34" charset="0"/>
                <a:cs typeface="Arial" panose="020B0604020202020204" pitchFamily="34" charset="0"/>
              </a:rPr>
              <a:t>CONFLICT AND INSECURITY</a:t>
            </a:r>
            <a:endParaRPr lang="en-GB"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82578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 id="{399F1B65-2C93-4A54-85B5-F6F07C0A75FA}" vid="{24A0C2F4-4C14-48EE-A35C-2CFAF7E031E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1316</TotalTime>
  <Words>3128</Words>
  <Application>Microsoft Office PowerPoint</Application>
  <PresentationFormat>Widescreen</PresentationFormat>
  <Paragraphs>269</Paragraphs>
  <Slides>21</Slides>
  <Notes>21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avenir)</vt:lpstr>
      <vt:lpstr>AvenirNext LT Pro Regular</vt:lpstr>
      <vt:lpstr>Calibri</vt:lpstr>
      <vt:lpstr>Calibri Light</vt:lpstr>
      <vt:lpstr>Cambria</vt:lpstr>
      <vt:lpstr>Verdana</vt:lpstr>
      <vt:lpstr>Wingdings</vt:lpstr>
      <vt:lpstr>Office Theme</vt:lpstr>
      <vt:lpstr>3_Custom Design</vt:lpstr>
      <vt:lpstr>PowerPoint Presentation</vt:lpstr>
      <vt:lpstr>The State of Food Security and Nutrition  in the World 2017 (SOFI)</vt:lpstr>
      <vt:lpstr>SOFI 2017</vt:lpstr>
      <vt:lpstr>SOFI 2017</vt:lpstr>
      <vt:lpstr>PowerPoint Presentation</vt:lpstr>
      <vt:lpstr>Integrated Food Security Phase Classification (IPC) &amp; Cadre Harmonisé (CH)</vt:lpstr>
      <vt:lpstr>Famine is an acknowledgment of collective failure</vt:lpstr>
      <vt:lpstr>PowerPoint Presentation</vt:lpstr>
      <vt:lpstr>PowerPoint Presentation</vt:lpstr>
      <vt:lpstr>Number of people in hunger Crisis or worse in countries affected by conflict</vt:lpstr>
      <vt:lpstr>PowerPoint Presentation</vt:lpstr>
      <vt:lpstr>Number of people in hunger Crisis or worse in countries affected by climate shocks</vt:lpstr>
      <vt:lpstr>Combination  of conflict and  climatic events  has fostered  large-scale displacement  (internal &amp; external)</vt:lpstr>
      <vt:lpstr>PowerPoint Presentation</vt:lpstr>
      <vt:lpstr>SOUTH SUDAN</vt:lpstr>
      <vt:lpstr>YEMEN</vt:lpstr>
      <vt:lpstr>PowerPoint Presentation</vt:lpstr>
      <vt:lpstr>From analysis  to consensus building and coordination</vt:lpstr>
      <vt:lpstr>Global Network Against Food Crises</vt:lpstr>
      <vt:lpstr>Humanitarian  and development programming</vt:lpstr>
      <vt:lpstr>Rome-based Agencies Resilience Initiative</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Report on Food Crises 2018</dc:title>
  <dc:creator>Antonaci, Lavinia (ESA)</dc:creator>
  <cp:lastModifiedBy>MEI Giorgia (No Email)</cp:lastModifiedBy>
  <cp:revision>102</cp:revision>
  <cp:lastPrinted>2018-04-16T14:11:03Z</cp:lastPrinted>
  <dcterms:created xsi:type="dcterms:W3CDTF">2018-03-19T14:54:00Z</dcterms:created>
  <dcterms:modified xsi:type="dcterms:W3CDTF">2018-04-19T14:39:54Z</dcterms:modified>
</cp:coreProperties>
</file>