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61" r:id="rId1"/>
  </p:sldMasterIdLst>
  <p:notesMasterIdLst>
    <p:notesMasterId r:id="rId3"/>
  </p:notesMasterIdLst>
  <p:handoutMasterIdLst>
    <p:handoutMasterId r:id="rId4"/>
  </p:handoutMasterIdLst>
  <p:sldIdLst>
    <p:sldId id="544" r:id="rId2"/>
  </p:sldIdLst>
  <p:sldSz cx="9144000" cy="6858000" type="screen4x3"/>
  <p:notesSz cx="6805613" cy="99441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rnaud Berghmans" initials="AB" lastIdx="2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03766"/>
    <a:srgbClr val="0E3F7D"/>
    <a:srgbClr val="0087E6"/>
    <a:srgbClr val="FF99FF"/>
    <a:srgbClr val="1798D7"/>
    <a:srgbClr val="3BAEAE"/>
    <a:srgbClr val="EB8C6F"/>
    <a:srgbClr val="254AA5"/>
    <a:srgbClr val="5F88B8"/>
    <a:srgbClr val="2B56C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0E3FDE45-AF77-4B5C-9715-49D594BDF05E}" styleName="Light Style 1 - Accent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32" autoAdjust="0"/>
    <p:restoredTop sz="86395" autoAdjust="0"/>
  </p:normalViewPr>
  <p:slideViewPr>
    <p:cSldViewPr snapToGrid="0">
      <p:cViewPr varScale="1">
        <p:scale>
          <a:sx n="115" d="100"/>
          <a:sy n="115" d="100"/>
        </p:scale>
        <p:origin x="1416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1" d="100"/>
          <a:sy n="81" d="100"/>
        </p:scale>
        <p:origin x="397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3"/>
            <a:ext cx="2949099" cy="497205"/>
          </a:xfrm>
          <a:prstGeom prst="rect">
            <a:avLst/>
          </a:prstGeom>
        </p:spPr>
        <p:txBody>
          <a:bodyPr vert="horz" lIns="91825" tIns="45912" rIns="91825" bIns="45912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4942" y="3"/>
            <a:ext cx="2949099" cy="497205"/>
          </a:xfrm>
          <a:prstGeom prst="rect">
            <a:avLst/>
          </a:prstGeom>
        </p:spPr>
        <p:txBody>
          <a:bodyPr vert="horz" lIns="91825" tIns="45912" rIns="91825" bIns="45912" rtlCol="0"/>
          <a:lstStyle>
            <a:lvl1pPr algn="r">
              <a:defRPr sz="1200"/>
            </a:lvl1pPr>
          </a:lstStyle>
          <a:p>
            <a:fld id="{E290C280-28A2-4A7F-9A68-D10325FE0FFE}" type="datetimeFigureOut">
              <a:rPr lang="en-GB" smtClean="0"/>
              <a:t>06/09/2018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9445171"/>
            <a:ext cx="2949099" cy="497205"/>
          </a:xfrm>
          <a:prstGeom prst="rect">
            <a:avLst/>
          </a:prstGeom>
        </p:spPr>
        <p:txBody>
          <a:bodyPr vert="horz" lIns="91825" tIns="45912" rIns="91825" bIns="45912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4942" y="9445171"/>
            <a:ext cx="2949099" cy="497205"/>
          </a:xfrm>
          <a:prstGeom prst="rect">
            <a:avLst/>
          </a:prstGeom>
        </p:spPr>
        <p:txBody>
          <a:bodyPr vert="horz" lIns="91825" tIns="45912" rIns="91825" bIns="45912" rtlCol="0" anchor="b"/>
          <a:lstStyle>
            <a:lvl1pPr algn="r">
              <a:defRPr sz="1200"/>
            </a:lvl1pPr>
          </a:lstStyle>
          <a:p>
            <a:fld id="{90BBB004-093C-4626-998F-D46C39F2859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536367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9314" cy="496564"/>
          </a:xfrm>
          <a:prstGeom prst="rect">
            <a:avLst/>
          </a:prstGeom>
        </p:spPr>
        <p:txBody>
          <a:bodyPr vert="horz" lIns="92379" tIns="46190" rIns="92379" bIns="4619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4692" y="1"/>
            <a:ext cx="2949314" cy="496564"/>
          </a:xfrm>
          <a:prstGeom prst="rect">
            <a:avLst/>
          </a:prstGeom>
        </p:spPr>
        <p:txBody>
          <a:bodyPr vert="horz" lIns="92379" tIns="46190" rIns="92379" bIns="46190" rtlCol="0"/>
          <a:lstStyle>
            <a:lvl1pPr algn="r">
              <a:defRPr sz="1200"/>
            </a:lvl1pPr>
          </a:lstStyle>
          <a:p>
            <a:fld id="{D1D874A6-A6B0-4A37-879B-96D787CD53D9}" type="datetimeFigureOut">
              <a:rPr lang="en-GB" smtClean="0"/>
              <a:t>06/09/2018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6125"/>
            <a:ext cx="4970463" cy="372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379" tIns="46190" rIns="92379" bIns="4619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0242" y="4723769"/>
            <a:ext cx="5445135" cy="4473884"/>
          </a:xfrm>
          <a:prstGeom prst="rect">
            <a:avLst/>
          </a:prstGeom>
        </p:spPr>
        <p:txBody>
          <a:bodyPr vert="horz" lIns="92379" tIns="46190" rIns="92379" bIns="4619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445936"/>
            <a:ext cx="2949314" cy="496564"/>
          </a:xfrm>
          <a:prstGeom prst="rect">
            <a:avLst/>
          </a:prstGeom>
        </p:spPr>
        <p:txBody>
          <a:bodyPr vert="horz" lIns="92379" tIns="46190" rIns="92379" bIns="4619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4692" y="9445936"/>
            <a:ext cx="2949314" cy="496564"/>
          </a:xfrm>
          <a:prstGeom prst="rect">
            <a:avLst/>
          </a:prstGeom>
        </p:spPr>
        <p:txBody>
          <a:bodyPr vert="horz" lIns="92379" tIns="46190" rIns="92379" bIns="46190" rtlCol="0" anchor="b"/>
          <a:lstStyle>
            <a:lvl1pPr algn="r">
              <a:defRPr sz="1200"/>
            </a:lvl1pPr>
          </a:lstStyle>
          <a:p>
            <a:fld id="{885F8DEE-3D2E-42BA-9118-3743B3B421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49576767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2426" y="50449"/>
            <a:ext cx="9144000" cy="1046826"/>
            <a:chOff x="3235" y="50449"/>
            <a:chExt cx="12192000" cy="1046826"/>
          </a:xfrm>
        </p:grpSpPr>
        <p:sp>
          <p:nvSpPr>
            <p:cNvPr id="8" name="Rectangle 7"/>
            <p:cNvSpPr/>
            <p:nvPr/>
          </p:nvSpPr>
          <p:spPr>
            <a:xfrm>
              <a:off x="3235" y="788576"/>
              <a:ext cx="12192000" cy="308699"/>
            </a:xfrm>
            <a:prstGeom prst="rect">
              <a:avLst/>
            </a:prstGeom>
            <a:gradFill flip="none" rotWithShape="1">
              <a:gsLst>
                <a:gs pos="0">
                  <a:srgbClr val="103766"/>
                </a:gs>
                <a:gs pos="100000">
                  <a:srgbClr val="0087E6"/>
                </a:gs>
              </a:gsLst>
              <a:lin ang="27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pic>
          <p:nvPicPr>
            <p:cNvPr id="9" name="Picture 8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271154" y="50449"/>
              <a:ext cx="1016679" cy="70452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4788226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28161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7758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3365" y="50449"/>
            <a:ext cx="1018358" cy="70661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321480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2426" y="50449"/>
            <a:ext cx="9144000" cy="1046826"/>
            <a:chOff x="3235" y="50449"/>
            <a:chExt cx="12192000" cy="1046826"/>
          </a:xfrm>
        </p:grpSpPr>
        <p:sp>
          <p:nvSpPr>
            <p:cNvPr id="8" name="Rectangle 7"/>
            <p:cNvSpPr/>
            <p:nvPr/>
          </p:nvSpPr>
          <p:spPr>
            <a:xfrm>
              <a:off x="3235" y="788576"/>
              <a:ext cx="12192000" cy="308699"/>
            </a:xfrm>
            <a:prstGeom prst="rect">
              <a:avLst/>
            </a:prstGeom>
            <a:gradFill flip="none" rotWithShape="1">
              <a:gsLst>
                <a:gs pos="0">
                  <a:srgbClr val="103766"/>
                </a:gs>
                <a:gs pos="100000">
                  <a:srgbClr val="0087E6"/>
                </a:gs>
              </a:gsLst>
              <a:lin ang="27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pic>
          <p:nvPicPr>
            <p:cNvPr id="9" name="Picture 8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271154" y="50449"/>
              <a:ext cx="1016679" cy="70452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139887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  <p:grpSp>
        <p:nvGrpSpPr>
          <p:cNvPr id="8" name="Group 7"/>
          <p:cNvGrpSpPr/>
          <p:nvPr userDrawn="1"/>
        </p:nvGrpSpPr>
        <p:grpSpPr>
          <a:xfrm>
            <a:off x="2426" y="50449"/>
            <a:ext cx="9144000" cy="1046826"/>
            <a:chOff x="3235" y="50449"/>
            <a:chExt cx="12192000" cy="1046826"/>
          </a:xfrm>
        </p:grpSpPr>
        <p:sp>
          <p:nvSpPr>
            <p:cNvPr id="9" name="Rectangle 8"/>
            <p:cNvSpPr/>
            <p:nvPr/>
          </p:nvSpPr>
          <p:spPr>
            <a:xfrm>
              <a:off x="3235" y="788576"/>
              <a:ext cx="12192000" cy="308699"/>
            </a:xfrm>
            <a:prstGeom prst="rect">
              <a:avLst/>
            </a:prstGeom>
            <a:gradFill flip="none" rotWithShape="1">
              <a:gsLst>
                <a:gs pos="0">
                  <a:srgbClr val="103766"/>
                </a:gs>
                <a:gs pos="100000">
                  <a:srgbClr val="0087E6"/>
                </a:gs>
              </a:gsLst>
              <a:lin ang="27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pic>
          <p:nvPicPr>
            <p:cNvPr id="10" name="Picture 9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271154" y="50449"/>
              <a:ext cx="1016679" cy="70452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6094350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98477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19361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61248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1799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80267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691666-A3C8-4B8C-905D-A09820ECD4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846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62511" y="0"/>
            <a:ext cx="7610037" cy="936625"/>
          </a:xfrm>
        </p:spPr>
        <p:txBody>
          <a:bodyPr>
            <a:normAutofit/>
          </a:bodyPr>
          <a:lstStyle/>
          <a:p>
            <a:r>
              <a:rPr lang="en-GB" sz="2400" b="1" smtClean="0">
                <a:solidFill>
                  <a:srgbClr val="103766"/>
                </a:solidFill>
              </a:rPr>
              <a:t>Road Map 2018: progressive roll-out /draft webinar plan</a:t>
            </a:r>
            <a:endParaRPr lang="en-GB" sz="2400" b="1" dirty="0">
              <a:solidFill>
                <a:srgbClr val="103766"/>
              </a:solidFill>
              <a:latin typeface="+mn-lt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6048616"/>
              </p:ext>
            </p:extLst>
          </p:nvPr>
        </p:nvGraphicFramePr>
        <p:xfrm>
          <a:off x="113087" y="1122219"/>
          <a:ext cx="8943976" cy="56807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30678">
                  <a:extLst>
                    <a:ext uri="{9D8B030D-6E8A-4147-A177-3AD203B41FA5}">
                      <a16:colId xmlns:a16="http://schemas.microsoft.com/office/drawing/2014/main" val="1639946225"/>
                    </a:ext>
                  </a:extLst>
                </a:gridCol>
                <a:gridCol w="474223">
                  <a:extLst>
                    <a:ext uri="{9D8B030D-6E8A-4147-A177-3AD203B41FA5}">
                      <a16:colId xmlns:a16="http://schemas.microsoft.com/office/drawing/2014/main" val="4056398458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3798777336"/>
                    </a:ext>
                  </a:extLst>
                </a:gridCol>
                <a:gridCol w="1430655">
                  <a:extLst>
                    <a:ext uri="{9D8B030D-6E8A-4147-A177-3AD203B41FA5}">
                      <a16:colId xmlns:a16="http://schemas.microsoft.com/office/drawing/2014/main" val="1700157163"/>
                    </a:ext>
                  </a:extLst>
                </a:gridCol>
                <a:gridCol w="1430655">
                  <a:extLst>
                    <a:ext uri="{9D8B030D-6E8A-4147-A177-3AD203B41FA5}">
                      <a16:colId xmlns:a16="http://schemas.microsoft.com/office/drawing/2014/main" val="2311201260"/>
                    </a:ext>
                  </a:extLst>
                </a:gridCol>
                <a:gridCol w="1430655">
                  <a:extLst>
                    <a:ext uri="{9D8B030D-6E8A-4147-A177-3AD203B41FA5}">
                      <a16:colId xmlns:a16="http://schemas.microsoft.com/office/drawing/2014/main" val="1829707581"/>
                    </a:ext>
                  </a:extLst>
                </a:gridCol>
                <a:gridCol w="1430655">
                  <a:extLst>
                    <a:ext uri="{9D8B030D-6E8A-4147-A177-3AD203B41FA5}">
                      <a16:colId xmlns:a16="http://schemas.microsoft.com/office/drawing/2014/main" val="2090972077"/>
                    </a:ext>
                  </a:extLst>
                </a:gridCol>
                <a:gridCol w="1430655">
                  <a:extLst>
                    <a:ext uri="{9D8B030D-6E8A-4147-A177-3AD203B41FA5}">
                      <a16:colId xmlns:a16="http://schemas.microsoft.com/office/drawing/2014/main" val="909068095"/>
                    </a:ext>
                  </a:extLst>
                </a:gridCol>
              </a:tblGrid>
              <a:tr h="2685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Date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>
                          <a:effectLst/>
                        </a:rPr>
                        <a:t>Time</a:t>
                      </a:r>
                      <a:endParaRPr lang="en-GB" sz="105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Language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err="1">
                          <a:effectLst/>
                        </a:rPr>
                        <a:t>EUDs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68562484"/>
                  </a:ext>
                </a:extLst>
              </a:tr>
              <a:tr h="8135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25/09/18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10h30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EN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Albania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Armenia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Azerbaijan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Belarus</a:t>
                      </a: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dirty="0" smtClean="0">
                          <a:effectLst/>
                        </a:rPr>
                        <a:t>Bosnia &amp; </a:t>
                      </a:r>
                      <a:r>
                        <a:rPr lang="it-IT" sz="1050" dirty="0" err="1" smtClean="0">
                          <a:effectLst/>
                        </a:rPr>
                        <a:t>Herzegovina</a:t>
                      </a:r>
                      <a:endParaRPr lang="en-GB" sz="1050" dirty="0" smtClean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err="1" smtClean="0">
                          <a:effectLst/>
                        </a:rPr>
                        <a:t>Egypt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Georgia</a:t>
                      </a:r>
                      <a:endParaRPr lang="en-GB" sz="105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Israel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050" dirty="0" err="1" smtClean="0">
                          <a:effectLst/>
                        </a:rPr>
                        <a:t>Jordan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050" dirty="0" smtClean="0">
                          <a:effectLst/>
                        </a:rPr>
                        <a:t>Kosovo</a:t>
                      </a:r>
                      <a:endParaRPr lang="en-GB" sz="1050" dirty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Lebanon 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Libya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Moldova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Montenegro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Russia</a:t>
                      </a:r>
                      <a:endParaRPr lang="en-GB" sz="1050" dirty="0" smtClean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dirty="0" smtClean="0">
                          <a:effectLst/>
                        </a:rPr>
                        <a:t>Serbia</a:t>
                      </a: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dirty="0" smtClean="0">
                          <a:effectLst/>
                        </a:rPr>
                        <a:t>Syria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FYROM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Turkey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Ukraine</a:t>
                      </a: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West </a:t>
                      </a:r>
                      <a:r>
                        <a:rPr lang="en-GB" sz="1050" dirty="0">
                          <a:effectLst/>
                        </a:rPr>
                        <a:t>Bank &amp; Gaza Strip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34421858"/>
                  </a:ext>
                </a:extLst>
              </a:tr>
              <a:tr h="17709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02/10/18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</a:rPr>
                        <a:t>16h00</a:t>
                      </a:r>
                      <a:endParaRPr lang="en-GB" sz="105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</a:rPr>
                        <a:t>EN</a:t>
                      </a:r>
                      <a:endParaRPr lang="en-GB" sz="105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</a:rPr>
                        <a:t>Brazil (FPI</a:t>
                      </a:r>
                      <a:r>
                        <a:rPr lang="en-GB" sz="1050" dirty="0" smtClean="0">
                          <a:effectLst/>
                        </a:rPr>
                        <a:t>)</a:t>
                      </a:r>
                      <a:endParaRPr lang="en-GB" sz="1050" dirty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dirty="0" smtClean="0">
                          <a:effectLst/>
                        </a:rPr>
                        <a:t>Canada</a:t>
                      </a:r>
                      <a:endParaRPr lang="en-GB" sz="105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dirty="0" smtClean="0">
                          <a:effectLst/>
                        </a:rPr>
                        <a:t>Colombia (FPI)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Mexico </a:t>
                      </a:r>
                      <a:r>
                        <a:rPr lang="en-GB" sz="1050" dirty="0">
                          <a:effectLst/>
                        </a:rPr>
                        <a:t>(FPI)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</a:rPr>
                        <a:t>USA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31951735"/>
                  </a:ext>
                </a:extLst>
              </a:tr>
              <a:tr h="10378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09/10/18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07h30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EN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Afghanistan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Bangladesh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err="1">
                          <a:effectLst/>
                        </a:rPr>
                        <a:t>Burma</a:t>
                      </a:r>
                      <a:r>
                        <a:rPr lang="it-IT" sz="1050" dirty="0">
                          <a:effectLst/>
                        </a:rPr>
                        <a:t>/Myanmar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Cambodia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China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Fiji</a:t>
                      </a: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dirty="0" smtClean="0">
                          <a:effectLst/>
                        </a:rPr>
                        <a:t>India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Indonesia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Iraq</a:t>
                      </a:r>
                      <a:endParaRPr lang="en-GB" sz="105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Japan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Kazakhstan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Kyrgyzstan</a:t>
                      </a:r>
                      <a:endParaRPr lang="en-GB" sz="1050" dirty="0" smtClean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Laos 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err="1" smtClean="0">
                          <a:effectLst/>
                        </a:rPr>
                        <a:t>Malaysia</a:t>
                      </a:r>
                      <a:endParaRPr lang="it-IT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Nepal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Pakistan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Papua New Guinea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Philippines</a:t>
                      </a: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South Korea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Sri Lanka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Tajikistan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Thailand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Timor-Leste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Uzbekistan</a:t>
                      </a: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Vietnam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</a:rPr>
                        <a:t>Yemen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5746803"/>
                  </a:ext>
                </a:extLst>
              </a:tr>
              <a:tr h="22082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15/10/18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15h30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FR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Algeria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Morocco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050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36726" marR="36726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65748313"/>
                  </a:ext>
                </a:extLst>
              </a:tr>
              <a:tr h="97766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23/10/18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>
                          <a:effectLst/>
                        </a:rPr>
                        <a:t>14h00</a:t>
                      </a:r>
                      <a:endParaRPr lang="en-GB" sz="105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FR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Benin</a:t>
                      </a: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Burkina Faso</a:t>
                      </a: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Burundi</a:t>
                      </a: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Cameroon</a:t>
                      </a: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Central African </a:t>
                      </a:r>
                      <a:r>
                        <a:rPr lang="en-GB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Republic</a:t>
                      </a:r>
                      <a:endParaRPr lang="en-GB" sz="1050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Chad</a:t>
                      </a: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Congo (Brazzaville) </a:t>
                      </a: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DRC</a:t>
                      </a: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Djibouti</a:t>
                      </a: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Gabon</a:t>
                      </a: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Guinea (Conakry)</a:t>
                      </a: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Guinea-Bissau</a:t>
                      </a: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Haiti</a:t>
                      </a: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Ivory Coast</a:t>
                      </a: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Madagascar</a:t>
                      </a: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Mali</a:t>
                      </a: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Mauritania </a:t>
                      </a: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Niger</a:t>
                      </a: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kern="1200" dirty="0" err="1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Rwanda</a:t>
                      </a:r>
                      <a:endParaRPr lang="it-IT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Senegal</a:t>
                      </a: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 Togo</a:t>
                      </a:r>
                      <a:endParaRPr lang="en-GB" sz="105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dirty="0" smtClean="0">
                          <a:effectLst/>
                        </a:rPr>
                        <a:t>Tunisia</a:t>
                      </a:r>
                      <a:endParaRPr lang="en-GB" sz="105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36000" algn="l" defTabSz="914400" rtl="0" eaLnBrk="1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050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36726" marR="36726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9968880"/>
                  </a:ext>
                </a:extLst>
              </a:tr>
              <a:tr h="114182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06/11/18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>
                          <a:effectLst/>
                        </a:rPr>
                        <a:t>12h00</a:t>
                      </a:r>
                      <a:endParaRPr lang="en-GB" sz="105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EN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err="1">
                          <a:effectLst/>
                        </a:rPr>
                        <a:t>African</a:t>
                      </a:r>
                      <a:r>
                        <a:rPr lang="it-IT" sz="1050" dirty="0">
                          <a:effectLst/>
                        </a:rPr>
                        <a:t> Union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Angola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Botswana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Cape Verde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Eritrea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err="1" smtClean="0">
                          <a:effectLst/>
                        </a:rPr>
                        <a:t>Ethiopia</a:t>
                      </a:r>
                      <a:endParaRPr lang="en-GB" sz="1050" dirty="0" smtClean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dirty="0" smtClean="0">
                          <a:effectLst/>
                        </a:rPr>
                        <a:t>Gambia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Ghana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Kenya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Lesotho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dirty="0" smtClean="0">
                          <a:effectLst/>
                        </a:rPr>
                        <a:t>Liberia</a:t>
                      </a: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dirty="0" smtClean="0">
                          <a:effectLst/>
                        </a:rPr>
                        <a:t>Malawi 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050" dirty="0" smtClean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Mauritius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err="1" smtClean="0">
                          <a:effectLst/>
                        </a:rPr>
                        <a:t>Mozambique</a:t>
                      </a:r>
                      <a:endParaRPr lang="it-IT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Namibia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Nigeria</a:t>
                      </a: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50" dirty="0" smtClean="0">
                          <a:solidFill>
                            <a:schemeClr val="tx1"/>
                          </a:solidFill>
                          <a:effectLst/>
                        </a:rPr>
                        <a:t>Sierra Leone</a:t>
                      </a: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dirty="0" smtClean="0">
                          <a:effectLst/>
                        </a:rPr>
                        <a:t>Somalia</a:t>
                      </a: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050" dirty="0" smtClean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South Africa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South Sudan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Sudan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Swaziland</a:t>
                      </a: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dirty="0" smtClean="0">
                          <a:effectLst/>
                        </a:rPr>
                        <a:t>Tanzania</a:t>
                      </a:r>
                    </a:p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50" dirty="0" smtClean="0">
                          <a:effectLst/>
                        </a:rPr>
                        <a:t>Uganda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050" dirty="0" smtClean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Zambia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050" dirty="0" smtClean="0">
                          <a:effectLst/>
                        </a:rPr>
                        <a:t>Zimbabwe</a:t>
                      </a: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84543252"/>
                  </a:ext>
                </a:extLst>
              </a:tr>
              <a:tr h="69019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20/11/18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16h30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ES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>
                          <a:effectLst/>
                        </a:rPr>
                        <a:t>Argentina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>
                          <a:effectLst/>
                        </a:rPr>
                        <a:t>Bolivia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>
                          <a:effectLst/>
                        </a:rPr>
                        <a:t>Chile</a:t>
                      </a:r>
                      <a:endParaRPr lang="en-GB" sz="1050" dirty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Colombia</a:t>
                      </a:r>
                      <a:endParaRPr lang="en-GB" sz="1050" dirty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Cuba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err="1" smtClean="0">
                          <a:effectLst/>
                        </a:rPr>
                        <a:t>Dominican</a:t>
                      </a:r>
                      <a:r>
                        <a:rPr lang="es-ES" sz="1050" dirty="0" smtClean="0">
                          <a:effectLst/>
                        </a:rPr>
                        <a:t> </a:t>
                      </a:r>
                      <a:r>
                        <a:rPr lang="es-ES" sz="1050" dirty="0" err="1" smtClean="0">
                          <a:effectLst/>
                        </a:rPr>
                        <a:t>Republic</a:t>
                      </a:r>
                      <a:endParaRPr lang="es-ES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Ecuador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El Salvador </a:t>
                      </a:r>
                      <a:endParaRPr lang="en-GB" sz="1050" dirty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Guatemala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Honduras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err="1" smtClean="0">
                          <a:effectLst/>
                        </a:rPr>
                        <a:t>Mexico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Nicaragua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Paraguay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err="1" smtClean="0">
                          <a:effectLst/>
                        </a:rPr>
                        <a:t>Peru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Uruguay</a:t>
                      </a:r>
                      <a:endParaRPr lang="en-GB" sz="1050" dirty="0" smtClean="0">
                        <a:effectLst/>
                      </a:endParaRPr>
                    </a:p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Venezuela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90158775"/>
                  </a:ext>
                </a:extLst>
              </a:tr>
              <a:tr h="22753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 smtClean="0">
                          <a:effectLst/>
                        </a:rPr>
                        <a:t>04/12/18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>
                          <a:effectLst/>
                        </a:rPr>
                        <a:t>16h30</a:t>
                      </a:r>
                      <a:endParaRPr lang="en-GB" sz="105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050" dirty="0">
                          <a:effectLst/>
                        </a:rPr>
                        <a:t>EN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Barbados</a:t>
                      </a:r>
                      <a:endParaRPr lang="en-GB" sz="1050" dirty="0">
                        <a:effectLst/>
                      </a:endParaRPr>
                    </a:p>
                  </a:txBody>
                  <a:tcPr marL="36726" marR="36726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050" dirty="0" err="1" smtClean="0">
                          <a:effectLst/>
                        </a:rPr>
                        <a:t>Brazil</a:t>
                      </a:r>
                      <a:endParaRPr lang="en-GB" sz="105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050" dirty="0" smtClean="0">
                          <a:effectLst/>
                        </a:rPr>
                        <a:t>Guyana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 smtClean="0">
                          <a:effectLst/>
                        </a:rPr>
                        <a:t>Jamaica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50" dirty="0">
                          <a:effectLst/>
                        </a:rPr>
                        <a:t>Trinidad and Tobago</a:t>
                      </a:r>
                      <a:endParaRPr lang="en-GB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726" marR="36726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4061095"/>
                  </a:ext>
                </a:extLst>
              </a:tr>
            </a:tbl>
          </a:graphicData>
        </a:graphic>
      </p:graphicFrame>
      <p:sp>
        <p:nvSpPr>
          <p:cNvPr id="6" name="Rectangle 1"/>
          <p:cNvSpPr>
            <a:spLocks noChangeArrowheads="1"/>
          </p:cNvSpPr>
          <p:nvPr/>
        </p:nvSpPr>
        <p:spPr bwMode="auto">
          <a:xfrm>
            <a:off x="2211243" y="1453429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/>
            </a:r>
            <a:br>
              <a:rPr kumimoji="0" lang="en-GB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en-GB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8602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35033</TotalTime>
  <Words>197</Words>
  <Application>Microsoft Office PowerPoint</Application>
  <PresentationFormat>On-screen Show (4:3)</PresentationFormat>
  <Paragraphs>153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Road Map 2018: progressive roll-out /draft webinar plan</vt:lpstr>
    </vt:vector>
  </TitlesOfParts>
  <Company>everis IT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Arnaud Berghmans</dc:creator>
  <cp:lastModifiedBy>COLAIACOVO Lucia (DEVCO-EXT)</cp:lastModifiedBy>
  <cp:revision>586</cp:revision>
  <cp:lastPrinted>2018-09-05T13:58:08Z</cp:lastPrinted>
  <dcterms:created xsi:type="dcterms:W3CDTF">2016-12-15T15:43:02Z</dcterms:created>
  <dcterms:modified xsi:type="dcterms:W3CDTF">2018-09-06T15:54:02Z</dcterms:modified>
</cp:coreProperties>
</file>

<file path=docProps/thumbnail.jpeg>
</file>