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</p:sldMasterIdLst>
  <p:notesMasterIdLst>
    <p:notesMasterId r:id="rId104"/>
  </p:notesMasterIdLst>
  <p:sldIdLst>
    <p:sldId id="334" r:id="rId4"/>
    <p:sldId id="335" r:id="rId5"/>
    <p:sldId id="400" r:id="rId6"/>
    <p:sldId id="387" r:id="rId7"/>
    <p:sldId id="388" r:id="rId8"/>
    <p:sldId id="389" r:id="rId9"/>
    <p:sldId id="390" r:id="rId10"/>
    <p:sldId id="391" r:id="rId11"/>
    <p:sldId id="392" r:id="rId12"/>
    <p:sldId id="394" r:id="rId13"/>
    <p:sldId id="395" r:id="rId14"/>
    <p:sldId id="396" r:id="rId15"/>
    <p:sldId id="397" r:id="rId16"/>
    <p:sldId id="398" r:id="rId17"/>
    <p:sldId id="445" r:id="rId18"/>
    <p:sldId id="399" r:id="rId19"/>
    <p:sldId id="446" r:id="rId20"/>
    <p:sldId id="447" r:id="rId21"/>
    <p:sldId id="448" r:id="rId22"/>
    <p:sldId id="449" r:id="rId23"/>
    <p:sldId id="450" r:id="rId24"/>
    <p:sldId id="451" r:id="rId25"/>
    <p:sldId id="452" r:id="rId26"/>
    <p:sldId id="453" r:id="rId27"/>
    <p:sldId id="454" r:id="rId28"/>
    <p:sldId id="455" r:id="rId29"/>
    <p:sldId id="456" r:id="rId30"/>
    <p:sldId id="457" r:id="rId31"/>
    <p:sldId id="458" r:id="rId32"/>
    <p:sldId id="459" r:id="rId33"/>
    <p:sldId id="371" r:id="rId34"/>
    <p:sldId id="386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7" r:id="rId46"/>
    <p:sldId id="348" r:id="rId47"/>
    <p:sldId id="350" r:id="rId48"/>
    <p:sldId id="316" r:id="rId49"/>
    <p:sldId id="460" r:id="rId50"/>
    <p:sldId id="461" r:id="rId51"/>
    <p:sldId id="462" r:id="rId52"/>
    <p:sldId id="463" r:id="rId53"/>
    <p:sldId id="464" r:id="rId54"/>
    <p:sldId id="289" r:id="rId55"/>
    <p:sldId id="423" r:id="rId56"/>
    <p:sldId id="424" r:id="rId57"/>
    <p:sldId id="425" r:id="rId58"/>
    <p:sldId id="426" r:id="rId59"/>
    <p:sldId id="427" r:id="rId60"/>
    <p:sldId id="498" r:id="rId61"/>
    <p:sldId id="504" r:id="rId62"/>
    <p:sldId id="505" r:id="rId63"/>
    <p:sldId id="500" r:id="rId64"/>
    <p:sldId id="501" r:id="rId65"/>
    <p:sldId id="502" r:id="rId66"/>
    <p:sldId id="506" r:id="rId67"/>
    <p:sldId id="507" r:id="rId68"/>
    <p:sldId id="508" r:id="rId69"/>
    <p:sldId id="509" r:id="rId70"/>
    <p:sldId id="510" r:id="rId71"/>
    <p:sldId id="511" r:id="rId72"/>
    <p:sldId id="428" r:id="rId73"/>
    <p:sldId id="512" r:id="rId74"/>
    <p:sldId id="513" r:id="rId75"/>
    <p:sldId id="514" r:id="rId76"/>
    <p:sldId id="515" r:id="rId77"/>
    <p:sldId id="429" r:id="rId78"/>
    <p:sldId id="431" r:id="rId79"/>
    <p:sldId id="475" r:id="rId80"/>
    <p:sldId id="478" r:id="rId81"/>
    <p:sldId id="479" r:id="rId82"/>
    <p:sldId id="488" r:id="rId83"/>
    <p:sldId id="489" r:id="rId84"/>
    <p:sldId id="490" r:id="rId85"/>
    <p:sldId id="491" r:id="rId86"/>
    <p:sldId id="492" r:id="rId87"/>
    <p:sldId id="493" r:id="rId88"/>
    <p:sldId id="480" r:id="rId89"/>
    <p:sldId id="481" r:id="rId90"/>
    <p:sldId id="482" r:id="rId91"/>
    <p:sldId id="483" r:id="rId92"/>
    <p:sldId id="484" r:id="rId93"/>
    <p:sldId id="485" r:id="rId94"/>
    <p:sldId id="486" r:id="rId95"/>
    <p:sldId id="487" r:id="rId96"/>
    <p:sldId id="408" r:id="rId97"/>
    <p:sldId id="402" r:id="rId98"/>
    <p:sldId id="403" r:id="rId99"/>
    <p:sldId id="401" r:id="rId100"/>
    <p:sldId id="435" r:id="rId101"/>
    <p:sldId id="432" r:id="rId102"/>
    <p:sldId id="433" r:id="rId10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>
        <p:scale>
          <a:sx n="118" d="100"/>
          <a:sy n="118" d="100"/>
        </p:scale>
        <p:origin x="-58" y="16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07" Type="http://schemas.openxmlformats.org/officeDocument/2006/relationships/theme" Target="theme/theme1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SchemeForSuggestions">
  <dgm:title val="Color Scheme for Suggestions"/>
  <dgm:desc val="Color Scheme for Suggestions"/>
  <dgm:catLst>
    <dgm:cat type="Other" pri="2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bg1">
        <a:lumMod val="95000"/>
      </a:schemeClr>
    </dgm:fillClrLst>
    <dgm:linClrLst>
      <a:schemeClr val="bg1">
        <a:lumMod val="95000"/>
      </a:schemeClr>
    </dgm:linClrLst>
    <dgm:effectClrLst/>
    <dgm:txLinClrLst/>
    <dgm:txFillClrLst meth="repeat">
      <a:schemeClr val="tx1">
        <a:lumMod val="75000"/>
        <a:lumOff val="25000"/>
      </a:schemeClr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72016C-99DC-4EB1-9151-F9D56C7BBEEB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AEFAAD5-7D1E-40AD-BEE7-AC4653383761}">
      <dgm:prSet phldrT="[Text]" custT="1"/>
      <dgm:spPr>
        <a:solidFill>
          <a:schemeClr val="bg1"/>
        </a:solidFill>
      </dgm:spPr>
      <dgm:t>
        <a:bodyPr/>
        <a:lstStyle/>
        <a:p>
          <a:r>
            <a:rPr lang="en-GB" sz="2400" b="1" dirty="0">
              <a:solidFill>
                <a:schemeClr val="tx1"/>
              </a:solidFill>
              <a:latin typeface="Calibri" panose="020F0502020204030204" pitchFamily="34" charset="0"/>
            </a:rPr>
            <a:t>ADVOCACY</a:t>
          </a:r>
        </a:p>
      </dgm:t>
    </dgm:pt>
    <dgm:pt modelId="{FD4AE143-27ED-4877-AA80-DFEABA432497}" type="parTrans" cxnId="{4B8068F8-B57F-4104-88DF-6B00BA571CC8}">
      <dgm:prSet/>
      <dgm:spPr/>
      <dgm:t>
        <a:bodyPr/>
        <a:lstStyle/>
        <a:p>
          <a:endParaRPr lang="en-GB"/>
        </a:p>
      </dgm:t>
    </dgm:pt>
    <dgm:pt modelId="{D5C1FDA7-F662-4EA8-ADD7-4E58209C36FC}" type="sibTrans" cxnId="{4B8068F8-B57F-4104-88DF-6B00BA571CC8}">
      <dgm:prSet/>
      <dgm:spPr/>
      <dgm:t>
        <a:bodyPr/>
        <a:lstStyle/>
        <a:p>
          <a:endParaRPr lang="en-GB"/>
        </a:p>
      </dgm:t>
    </dgm:pt>
    <dgm:pt modelId="{FDD982B9-95F3-4A93-B115-2A28EC2F1E65}">
      <dgm:prSet phldrT="[Text]" custT="1"/>
      <dgm:spPr>
        <a:solidFill>
          <a:srgbClr val="92D050"/>
        </a:solidFill>
        <a:ln>
          <a:solidFill>
            <a:srgbClr val="FF3300"/>
          </a:solidFill>
        </a:ln>
      </dgm:spPr>
      <dgm:t>
        <a:bodyPr/>
        <a:lstStyle/>
        <a:p>
          <a:r>
            <a:rPr lang="fr-BE" sz="2000" dirty="0">
              <a:solidFill>
                <a:schemeClr val="tx1"/>
              </a:solidFill>
              <a:latin typeface="Calibri" panose="020F0502020204030204" pitchFamily="34" charset="0"/>
            </a:rPr>
            <a:t>The right message</a:t>
          </a:r>
          <a:endParaRPr lang="en-GB" sz="20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AD0FC457-D7C0-4169-9942-A4561F0E19BA}" type="parTrans" cxnId="{DA0BFD09-E995-4B8F-8FC3-41C9CB849A82}">
      <dgm:prSet/>
      <dgm:spPr>
        <a:ln>
          <a:solidFill>
            <a:srgbClr val="FF3300"/>
          </a:solidFill>
        </a:ln>
      </dgm:spPr>
      <dgm:t>
        <a:bodyPr/>
        <a:lstStyle/>
        <a:p>
          <a:endParaRPr lang="en-GB"/>
        </a:p>
      </dgm:t>
    </dgm:pt>
    <dgm:pt modelId="{38431BDC-36E6-463E-9409-DF2C4D1C3174}" type="sibTrans" cxnId="{DA0BFD09-E995-4B8F-8FC3-41C9CB849A82}">
      <dgm:prSet/>
      <dgm:spPr/>
      <dgm:t>
        <a:bodyPr/>
        <a:lstStyle/>
        <a:p>
          <a:endParaRPr lang="en-GB"/>
        </a:p>
      </dgm:t>
    </dgm:pt>
    <dgm:pt modelId="{2581C3BB-CE46-4C15-804F-C67D7368D36B}">
      <dgm:prSet phldrT="[Text]" custT="1"/>
      <dgm:spPr>
        <a:solidFill>
          <a:srgbClr val="92D050"/>
        </a:solidFill>
        <a:ln>
          <a:solidFill>
            <a:srgbClr val="FF3300"/>
          </a:solidFill>
        </a:ln>
      </dgm:spPr>
      <dgm:t>
        <a:bodyPr/>
        <a:lstStyle/>
        <a:p>
          <a:r>
            <a:rPr lang="fr-BE" sz="2000" dirty="0">
              <a:solidFill>
                <a:schemeClr val="tx1"/>
              </a:solidFill>
              <a:latin typeface="Calibri" panose="020F0502020204030204" pitchFamily="34" charset="0"/>
            </a:rPr>
            <a:t>The right time</a:t>
          </a:r>
          <a:endParaRPr lang="en-GB" sz="20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56F7675C-536F-419B-B6AB-29C8AA97CEAB}" type="parTrans" cxnId="{C034B654-C04D-4792-B023-754BF8030DE0}">
      <dgm:prSet/>
      <dgm:spPr>
        <a:ln>
          <a:solidFill>
            <a:srgbClr val="FF3300"/>
          </a:solidFill>
        </a:ln>
      </dgm:spPr>
      <dgm:t>
        <a:bodyPr/>
        <a:lstStyle/>
        <a:p>
          <a:endParaRPr lang="en-GB"/>
        </a:p>
      </dgm:t>
    </dgm:pt>
    <dgm:pt modelId="{38C78348-7467-413F-B436-3A685C697D6E}" type="sibTrans" cxnId="{C034B654-C04D-4792-B023-754BF8030DE0}">
      <dgm:prSet/>
      <dgm:spPr/>
      <dgm:t>
        <a:bodyPr/>
        <a:lstStyle/>
        <a:p>
          <a:endParaRPr lang="en-GB"/>
        </a:p>
      </dgm:t>
    </dgm:pt>
    <dgm:pt modelId="{E025631B-6F20-4AB7-B61C-3B53B28E9E11}">
      <dgm:prSet phldrT="[Text]" custT="1"/>
      <dgm:spPr>
        <a:solidFill>
          <a:srgbClr val="92D050"/>
        </a:solidFill>
        <a:ln>
          <a:solidFill>
            <a:srgbClr val="FF3300"/>
          </a:solidFill>
        </a:ln>
      </dgm:spPr>
      <dgm:t>
        <a:bodyPr/>
        <a:lstStyle/>
        <a:p>
          <a:r>
            <a:rPr lang="fr-BE" sz="2000" dirty="0">
              <a:solidFill>
                <a:schemeClr val="tx1"/>
              </a:solidFill>
              <a:latin typeface="Calibri" panose="020F0502020204030204" pitchFamily="34" charset="0"/>
            </a:rPr>
            <a:t>The right </a:t>
          </a:r>
          <a:r>
            <a:rPr lang="fr-BE" sz="2000" dirty="0" err="1">
              <a:solidFill>
                <a:schemeClr val="tx1"/>
              </a:solidFill>
              <a:latin typeface="Calibri" panose="020F0502020204030204" pitchFamily="34" charset="0"/>
            </a:rPr>
            <a:t>person</a:t>
          </a:r>
          <a:endParaRPr lang="en-GB" sz="2000" dirty="0">
            <a:solidFill>
              <a:schemeClr val="tx1"/>
            </a:solidFill>
            <a:latin typeface="Calibri" panose="020F0502020204030204" pitchFamily="34" charset="0"/>
          </a:endParaRPr>
        </a:p>
      </dgm:t>
    </dgm:pt>
    <dgm:pt modelId="{C196C1A1-C2E0-43B5-9F69-3BD54C2EAF8E}" type="parTrans" cxnId="{476AA777-A616-4EB2-B905-57B009BA0195}">
      <dgm:prSet/>
      <dgm:spPr>
        <a:ln>
          <a:solidFill>
            <a:srgbClr val="FF3300"/>
          </a:solidFill>
        </a:ln>
      </dgm:spPr>
      <dgm:t>
        <a:bodyPr/>
        <a:lstStyle/>
        <a:p>
          <a:endParaRPr lang="en-GB"/>
        </a:p>
      </dgm:t>
    </dgm:pt>
    <dgm:pt modelId="{AFB2EA98-DBEC-46E5-8106-38B8EDDFCB03}" type="sibTrans" cxnId="{476AA777-A616-4EB2-B905-57B009BA0195}">
      <dgm:prSet/>
      <dgm:spPr/>
      <dgm:t>
        <a:bodyPr/>
        <a:lstStyle/>
        <a:p>
          <a:endParaRPr lang="en-GB"/>
        </a:p>
      </dgm:t>
    </dgm:pt>
    <dgm:pt modelId="{A9BF756E-F5C2-4147-B8C7-9517BCA1BF43}" type="pres">
      <dgm:prSet presAssocID="{0772016C-99DC-4EB1-9151-F9D56C7BBEE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8847AC89-6B70-40DE-AC90-92EA9898D734}" type="pres">
      <dgm:prSet presAssocID="{DAEFAAD5-7D1E-40AD-BEE7-AC4653383761}" presName="singleCycle" presStyleCnt="0"/>
      <dgm:spPr/>
    </dgm:pt>
    <dgm:pt modelId="{092BEC13-51D2-4B12-B17A-643E978FB205}" type="pres">
      <dgm:prSet presAssocID="{DAEFAAD5-7D1E-40AD-BEE7-AC4653383761}" presName="singleCenter" presStyleLbl="node1" presStyleIdx="0" presStyleCnt="4" custScaleX="178606" custScaleY="38808" custLinFactNeighborX="-165" custLinFactNeighborY="-7516">
        <dgm:presLayoutVars>
          <dgm:chMax val="7"/>
          <dgm:chPref val="7"/>
        </dgm:presLayoutVars>
      </dgm:prSet>
      <dgm:spPr/>
      <dgm:t>
        <a:bodyPr/>
        <a:lstStyle/>
        <a:p>
          <a:endParaRPr lang="en-GB"/>
        </a:p>
      </dgm:t>
    </dgm:pt>
    <dgm:pt modelId="{EB47EA3B-FB43-4B0F-BFD9-22E295C8A4B9}" type="pres">
      <dgm:prSet presAssocID="{AD0FC457-D7C0-4169-9942-A4561F0E19BA}" presName="Name56" presStyleLbl="parChTrans1D2" presStyleIdx="0" presStyleCnt="3"/>
      <dgm:spPr/>
      <dgm:t>
        <a:bodyPr/>
        <a:lstStyle/>
        <a:p>
          <a:endParaRPr lang="en-GB"/>
        </a:p>
      </dgm:t>
    </dgm:pt>
    <dgm:pt modelId="{78B1B881-9A2F-475F-BEBD-C78ADD99B2CD}" type="pres">
      <dgm:prSet presAssocID="{FDD982B9-95F3-4A93-B115-2A28EC2F1E65}" presName="text0" presStyleLbl="node1" presStyleIdx="1" presStyleCnt="4" custScaleX="303502" custScaleY="101027" custRadScaleRad="102215" custRadScaleInc="122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F106A03-8685-4CC2-9234-D668AE47E553}" type="pres">
      <dgm:prSet presAssocID="{56F7675C-536F-419B-B6AB-29C8AA97CEAB}" presName="Name56" presStyleLbl="parChTrans1D2" presStyleIdx="1" presStyleCnt="3"/>
      <dgm:spPr/>
      <dgm:t>
        <a:bodyPr/>
        <a:lstStyle/>
        <a:p>
          <a:endParaRPr lang="en-GB"/>
        </a:p>
      </dgm:t>
    </dgm:pt>
    <dgm:pt modelId="{D9F3E1C0-D5DA-439F-B8E1-FC8AE4BC783A}" type="pres">
      <dgm:prSet presAssocID="{2581C3BB-CE46-4C15-804F-C67D7368D36B}" presName="text0" presStyleLbl="node1" presStyleIdx="2" presStyleCnt="4" custScaleX="268033" custRadScaleRad="117286" custRadScaleInc="-537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A76B736-F03B-4CA0-984D-CC81E9B11F1F}" type="pres">
      <dgm:prSet presAssocID="{C196C1A1-C2E0-43B5-9F69-3BD54C2EAF8E}" presName="Name56" presStyleLbl="parChTrans1D2" presStyleIdx="2" presStyleCnt="3"/>
      <dgm:spPr/>
      <dgm:t>
        <a:bodyPr/>
        <a:lstStyle/>
        <a:p>
          <a:endParaRPr lang="en-GB"/>
        </a:p>
      </dgm:t>
    </dgm:pt>
    <dgm:pt modelId="{F7C188F8-1F69-4441-8856-7A77827614D6}" type="pres">
      <dgm:prSet presAssocID="{E025631B-6F20-4AB7-B61C-3B53B28E9E11}" presName="text0" presStyleLbl="node1" presStyleIdx="3" presStyleCnt="4" custScaleX="269549" custRadScaleRad="114695" custRadScaleInc="427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1F31A1D-843E-4714-B0D5-9A8E05496B3E}" type="presOf" srcId="{E025631B-6F20-4AB7-B61C-3B53B28E9E11}" destId="{F7C188F8-1F69-4441-8856-7A77827614D6}" srcOrd="0" destOrd="0" presId="urn:microsoft.com/office/officeart/2008/layout/RadialCluster"/>
    <dgm:cxn modelId="{EE56AC65-617C-4C18-B897-2D7DFC684753}" type="presOf" srcId="{C196C1A1-C2E0-43B5-9F69-3BD54C2EAF8E}" destId="{4A76B736-F03B-4CA0-984D-CC81E9B11F1F}" srcOrd="0" destOrd="0" presId="urn:microsoft.com/office/officeart/2008/layout/RadialCluster"/>
    <dgm:cxn modelId="{F4C031D5-9E22-4C63-96BC-4DD0AFD395E3}" type="presOf" srcId="{2581C3BB-CE46-4C15-804F-C67D7368D36B}" destId="{D9F3E1C0-D5DA-439F-B8E1-FC8AE4BC783A}" srcOrd="0" destOrd="0" presId="urn:microsoft.com/office/officeart/2008/layout/RadialCluster"/>
    <dgm:cxn modelId="{33050FD4-50C3-4255-9762-FB5DB771297A}" type="presOf" srcId="{DAEFAAD5-7D1E-40AD-BEE7-AC4653383761}" destId="{092BEC13-51D2-4B12-B17A-643E978FB205}" srcOrd="0" destOrd="0" presId="urn:microsoft.com/office/officeart/2008/layout/RadialCluster"/>
    <dgm:cxn modelId="{B11A38BF-8FD4-4D7B-8A84-B0FC9D756323}" type="presOf" srcId="{AD0FC457-D7C0-4169-9942-A4561F0E19BA}" destId="{EB47EA3B-FB43-4B0F-BFD9-22E295C8A4B9}" srcOrd="0" destOrd="0" presId="urn:microsoft.com/office/officeart/2008/layout/RadialCluster"/>
    <dgm:cxn modelId="{8B934427-4634-468B-B938-207586ABC696}" type="presOf" srcId="{56F7675C-536F-419B-B6AB-29C8AA97CEAB}" destId="{BF106A03-8685-4CC2-9234-D668AE47E553}" srcOrd="0" destOrd="0" presId="urn:microsoft.com/office/officeart/2008/layout/RadialCluster"/>
    <dgm:cxn modelId="{C034B654-C04D-4792-B023-754BF8030DE0}" srcId="{DAEFAAD5-7D1E-40AD-BEE7-AC4653383761}" destId="{2581C3BB-CE46-4C15-804F-C67D7368D36B}" srcOrd="1" destOrd="0" parTransId="{56F7675C-536F-419B-B6AB-29C8AA97CEAB}" sibTransId="{38C78348-7467-413F-B436-3A685C697D6E}"/>
    <dgm:cxn modelId="{476AA777-A616-4EB2-B905-57B009BA0195}" srcId="{DAEFAAD5-7D1E-40AD-BEE7-AC4653383761}" destId="{E025631B-6F20-4AB7-B61C-3B53B28E9E11}" srcOrd="2" destOrd="0" parTransId="{C196C1A1-C2E0-43B5-9F69-3BD54C2EAF8E}" sibTransId="{AFB2EA98-DBEC-46E5-8106-38B8EDDFCB03}"/>
    <dgm:cxn modelId="{4006B86F-2742-42F1-B6F0-4D5CE214DF2A}" type="presOf" srcId="{0772016C-99DC-4EB1-9151-F9D56C7BBEEB}" destId="{A9BF756E-F5C2-4147-B8C7-9517BCA1BF43}" srcOrd="0" destOrd="0" presId="urn:microsoft.com/office/officeart/2008/layout/RadialCluster"/>
    <dgm:cxn modelId="{DF3886E1-55D3-40F9-A987-50728EBD9D5E}" type="presOf" srcId="{FDD982B9-95F3-4A93-B115-2A28EC2F1E65}" destId="{78B1B881-9A2F-475F-BEBD-C78ADD99B2CD}" srcOrd="0" destOrd="0" presId="urn:microsoft.com/office/officeart/2008/layout/RadialCluster"/>
    <dgm:cxn modelId="{4B8068F8-B57F-4104-88DF-6B00BA571CC8}" srcId="{0772016C-99DC-4EB1-9151-F9D56C7BBEEB}" destId="{DAEFAAD5-7D1E-40AD-BEE7-AC4653383761}" srcOrd="0" destOrd="0" parTransId="{FD4AE143-27ED-4877-AA80-DFEABA432497}" sibTransId="{D5C1FDA7-F662-4EA8-ADD7-4E58209C36FC}"/>
    <dgm:cxn modelId="{DA0BFD09-E995-4B8F-8FC3-41C9CB849A82}" srcId="{DAEFAAD5-7D1E-40AD-BEE7-AC4653383761}" destId="{FDD982B9-95F3-4A93-B115-2A28EC2F1E65}" srcOrd="0" destOrd="0" parTransId="{AD0FC457-D7C0-4169-9942-A4561F0E19BA}" sibTransId="{38431BDC-36E6-463E-9409-DF2C4D1C3174}"/>
    <dgm:cxn modelId="{6E8361E4-36FF-4CA9-ADEC-30A35AB04211}" type="presParOf" srcId="{A9BF756E-F5C2-4147-B8C7-9517BCA1BF43}" destId="{8847AC89-6B70-40DE-AC90-92EA9898D734}" srcOrd="0" destOrd="0" presId="urn:microsoft.com/office/officeart/2008/layout/RadialCluster"/>
    <dgm:cxn modelId="{92A3E81F-14B4-4604-8552-E49E9CEE51D6}" type="presParOf" srcId="{8847AC89-6B70-40DE-AC90-92EA9898D734}" destId="{092BEC13-51D2-4B12-B17A-643E978FB205}" srcOrd="0" destOrd="0" presId="urn:microsoft.com/office/officeart/2008/layout/RadialCluster"/>
    <dgm:cxn modelId="{EEC8E321-553C-4441-B681-31DF55830F14}" type="presParOf" srcId="{8847AC89-6B70-40DE-AC90-92EA9898D734}" destId="{EB47EA3B-FB43-4B0F-BFD9-22E295C8A4B9}" srcOrd="1" destOrd="0" presId="urn:microsoft.com/office/officeart/2008/layout/RadialCluster"/>
    <dgm:cxn modelId="{4031BE6E-242E-43B4-A150-7587E21F4310}" type="presParOf" srcId="{8847AC89-6B70-40DE-AC90-92EA9898D734}" destId="{78B1B881-9A2F-475F-BEBD-C78ADD99B2CD}" srcOrd="2" destOrd="0" presId="urn:microsoft.com/office/officeart/2008/layout/RadialCluster"/>
    <dgm:cxn modelId="{5DE85D4B-D190-4E8B-A831-2C3F12B8BFF0}" type="presParOf" srcId="{8847AC89-6B70-40DE-AC90-92EA9898D734}" destId="{BF106A03-8685-4CC2-9234-D668AE47E553}" srcOrd="3" destOrd="0" presId="urn:microsoft.com/office/officeart/2008/layout/RadialCluster"/>
    <dgm:cxn modelId="{FA811AB8-DBAE-444B-A28A-C97714402B96}" type="presParOf" srcId="{8847AC89-6B70-40DE-AC90-92EA9898D734}" destId="{D9F3E1C0-D5DA-439F-B8E1-FC8AE4BC783A}" srcOrd="4" destOrd="0" presId="urn:microsoft.com/office/officeart/2008/layout/RadialCluster"/>
    <dgm:cxn modelId="{104C0EC5-18B3-4A7B-A58A-1C9BE4D32FE3}" type="presParOf" srcId="{8847AC89-6B70-40DE-AC90-92EA9898D734}" destId="{4A76B736-F03B-4CA0-984D-CC81E9B11F1F}" srcOrd="5" destOrd="0" presId="urn:microsoft.com/office/officeart/2008/layout/RadialCluster"/>
    <dgm:cxn modelId="{1C95D7E0-6D34-4C19-BBA2-DA3BECED54C9}" type="presParOf" srcId="{8847AC89-6B70-40DE-AC90-92EA9898D734}" destId="{F7C188F8-1F69-4441-8856-7A77827614D6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5A6B57-A3A9-4008-884F-02AB252F99EE}" type="doc">
      <dgm:prSet loTypeId="urn:microsoft.com/office/officeart/2005/8/layout/orgChart1" loCatId="Inbox" qsTypeId="urn:microsoft.com/office/officeart/2005/8/quickstyle/simple1" qsCatId="simple" csTypeId="urn:microsoft.com/office/officeart/2005/8/colors/ColorSchemeForSuggestions" csCatId="other" phldr="1"/>
      <dgm:spPr/>
      <dgm:t>
        <a:bodyPr/>
        <a:lstStyle/>
        <a:p>
          <a:endParaRPr lang="en-US"/>
        </a:p>
      </dgm:t>
    </dgm:pt>
    <dgm:pt modelId="{39E65A5A-4B01-4697-B6B9-897B2C56FA60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b="0" i="1" dirty="0">
              <a:solidFill>
                <a:schemeClr val="tx1"/>
              </a:solidFill>
            </a:rPr>
            <a:t>ANND is a regional CS network aiming at enhancing the advocacy role of civil society </a:t>
          </a:r>
        </a:p>
        <a:p>
          <a:r>
            <a:rPr lang="en-US" b="0" i="1" u="sng" dirty="0">
              <a:solidFill>
                <a:schemeClr val="tx1"/>
              </a:solidFill>
            </a:rPr>
            <a:t>on social and economic policies;</a:t>
          </a:r>
          <a:r>
            <a:rPr lang="en-US" b="0" i="1" dirty="0">
              <a:solidFill>
                <a:schemeClr val="tx1"/>
              </a:solidFill>
            </a:rPr>
            <a:t> </a:t>
          </a:r>
        </a:p>
      </dgm:t>
    </dgm:pt>
    <dgm:pt modelId="{0778CE13-6C0E-415A-BE18-8BF83CAF682F}" type="parTrans" cxnId="{68ADA8FA-405F-4E96-B9A6-2FDAEF59FE4B}">
      <dgm:prSet/>
      <dgm:spPr/>
      <dgm:t>
        <a:bodyPr/>
        <a:lstStyle/>
        <a:p>
          <a:endParaRPr lang="en-US"/>
        </a:p>
      </dgm:t>
    </dgm:pt>
    <dgm:pt modelId="{CA4503C9-DF1E-485F-B112-9F49242829B1}" type="sibTrans" cxnId="{68ADA8FA-405F-4E96-B9A6-2FDAEF59FE4B}">
      <dgm:prSet/>
      <dgm:spPr/>
      <dgm:t>
        <a:bodyPr/>
        <a:lstStyle/>
        <a:p>
          <a:endParaRPr lang="en-US"/>
        </a:p>
      </dgm:t>
    </dgm:pt>
    <dgm:pt modelId="{A4441522-FFE3-4AEB-B8CE-89A7EBB739A0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Advocacy  </a:t>
          </a:r>
        </a:p>
        <a:p>
          <a:r>
            <a:rPr lang="en-US" dirty="0">
              <a:solidFill>
                <a:schemeClr val="tx1"/>
              </a:solidFill>
            </a:rPr>
            <a:t>- targeting policy making processes </a:t>
          </a:r>
        </a:p>
        <a:p>
          <a:r>
            <a:rPr lang="en-US" dirty="0">
              <a:solidFill>
                <a:schemeClr val="tx1"/>
              </a:solidFill>
            </a:rPr>
            <a:t>- opening channels of influence for civil society in the Arab region. </a:t>
          </a:r>
        </a:p>
      </dgm:t>
    </dgm:pt>
    <dgm:pt modelId="{4214110E-1B90-4122-AE47-A6599E76D14A}" type="parTrans" cxnId="{0A993C3C-0381-4A59-B042-C86FD59D1277}">
      <dgm:prSet/>
      <dgm:spPr/>
      <dgm:t>
        <a:bodyPr/>
        <a:lstStyle/>
        <a:p>
          <a:endParaRPr lang="en-US"/>
        </a:p>
      </dgm:t>
    </dgm:pt>
    <dgm:pt modelId="{A15CD427-BAC1-46D1-AA6A-97FEB14C110F}" type="sibTrans" cxnId="{0A993C3C-0381-4A59-B042-C86FD59D1277}">
      <dgm:prSet/>
      <dgm:spPr/>
      <dgm:t>
        <a:bodyPr/>
        <a:lstStyle/>
        <a:p>
          <a:endParaRPr lang="en-US"/>
        </a:p>
      </dgm:t>
    </dgm:pt>
    <dgm:pt modelId="{816DDF6D-2D50-415D-B16D-CD35CD754163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i="1" dirty="0">
              <a:solidFill>
                <a:schemeClr val="tx1"/>
              </a:solidFill>
            </a:rPr>
            <a:t>Advocacy </a:t>
          </a:r>
        </a:p>
        <a:p>
          <a:r>
            <a:rPr lang="en-US" i="1" dirty="0">
              <a:solidFill>
                <a:schemeClr val="tx1"/>
              </a:solidFill>
            </a:rPr>
            <a:t>is an important ANND Strategy, mainly at the level of the European and International Financial Institutions. </a:t>
          </a:r>
          <a:endParaRPr lang="en-US" dirty="0">
            <a:solidFill>
              <a:schemeClr val="tx1"/>
            </a:solidFill>
          </a:endParaRPr>
        </a:p>
      </dgm:t>
    </dgm:pt>
    <dgm:pt modelId="{F09430B5-6391-49A9-9EF8-74CBFFA417AA}" type="parTrans" cxnId="{C4B91ECB-7FEF-4FC6-8AFD-CA160D6FE6DC}">
      <dgm:prSet/>
      <dgm:spPr/>
      <dgm:t>
        <a:bodyPr/>
        <a:lstStyle/>
        <a:p>
          <a:endParaRPr lang="en-US"/>
        </a:p>
      </dgm:t>
    </dgm:pt>
    <dgm:pt modelId="{F82696FC-1D62-4CB2-9DAE-CB4F6018DE71}" type="sibTrans" cxnId="{C4B91ECB-7FEF-4FC6-8AFD-CA160D6FE6DC}">
      <dgm:prSet/>
      <dgm:spPr/>
      <dgm:t>
        <a:bodyPr/>
        <a:lstStyle/>
        <a:p>
          <a:endParaRPr lang="en-US"/>
        </a:p>
      </dgm:t>
    </dgm:pt>
    <dgm:pt modelId="{8AE6F6C2-5391-4883-816D-7718AF72420D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b="0" i="1" dirty="0">
              <a:solidFill>
                <a:schemeClr val="tx1"/>
              </a:solidFill>
            </a:rPr>
            <a:t>Since 2011 people’s uprisings ANND has been organizing (direct) advocacy visits to European institutions</a:t>
          </a:r>
        </a:p>
      </dgm:t>
    </dgm:pt>
    <dgm:pt modelId="{10D6D5E7-957F-4C75-B3CE-D0739E3F3CC8}" type="parTrans" cxnId="{9FA1A2D7-21C9-455F-8808-EABF0C375289}">
      <dgm:prSet/>
      <dgm:spPr/>
      <dgm:t>
        <a:bodyPr/>
        <a:lstStyle/>
        <a:p>
          <a:endParaRPr lang="en-US"/>
        </a:p>
      </dgm:t>
    </dgm:pt>
    <dgm:pt modelId="{F62E369D-1F47-4648-B31A-1B7CC1085F49}" type="sibTrans" cxnId="{9FA1A2D7-21C9-455F-8808-EABF0C375289}">
      <dgm:prSet/>
      <dgm:spPr/>
      <dgm:t>
        <a:bodyPr/>
        <a:lstStyle/>
        <a:p>
          <a:endParaRPr lang="en-US"/>
        </a:p>
      </dgm:t>
    </dgm:pt>
    <dgm:pt modelId="{A8D2151F-A79A-4C52-B2F5-CE72670232AA}" type="pres">
      <dgm:prSet presAssocID="{A75A6B57-A3A9-4008-884F-02AB252F99E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7D96C753-1C97-40F6-A95B-572551597219}" type="pres">
      <dgm:prSet presAssocID="{39E65A5A-4B01-4697-B6B9-897B2C56FA60}" presName="hierRoot1" presStyleCnt="0">
        <dgm:presLayoutVars>
          <dgm:hierBranch val="init"/>
        </dgm:presLayoutVars>
      </dgm:prSet>
      <dgm:spPr/>
    </dgm:pt>
    <dgm:pt modelId="{9F64E36C-603D-460A-B94C-1BCDC7E1F9C7}" type="pres">
      <dgm:prSet presAssocID="{39E65A5A-4B01-4697-B6B9-897B2C56FA60}" presName="rootComposite1" presStyleCnt="0"/>
      <dgm:spPr/>
    </dgm:pt>
    <dgm:pt modelId="{519A7457-722F-475E-8204-E62C54C4B969}" type="pres">
      <dgm:prSet presAssocID="{39E65A5A-4B01-4697-B6B9-897B2C56FA60}" presName="rootText1" presStyleLbl="node0" presStyleIdx="0" presStyleCnt="4" custScaleY="24007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8749828E-0242-4590-8978-F9B295915C02}" type="pres">
      <dgm:prSet presAssocID="{39E65A5A-4B01-4697-B6B9-897B2C56FA60}" presName="rootConnector1" presStyleLbl="node1" presStyleIdx="0" presStyleCnt="0"/>
      <dgm:spPr/>
      <dgm:t>
        <a:bodyPr/>
        <a:lstStyle/>
        <a:p>
          <a:endParaRPr lang="en-GB"/>
        </a:p>
      </dgm:t>
    </dgm:pt>
    <dgm:pt modelId="{48B1746F-ADDD-4AD9-B5FC-8190BFAD9DA5}" type="pres">
      <dgm:prSet presAssocID="{39E65A5A-4B01-4697-B6B9-897B2C56FA60}" presName="hierChild2" presStyleCnt="0"/>
      <dgm:spPr/>
    </dgm:pt>
    <dgm:pt modelId="{FB4E9AA3-2DB9-4B47-B0E2-6470C7FCF91D}" type="pres">
      <dgm:prSet presAssocID="{39E65A5A-4B01-4697-B6B9-897B2C56FA60}" presName="hierChild3" presStyleCnt="0"/>
      <dgm:spPr/>
    </dgm:pt>
    <dgm:pt modelId="{977AE145-1DA4-486E-A567-A954DC6F37F9}" type="pres">
      <dgm:prSet presAssocID="{A4441522-FFE3-4AEB-B8CE-89A7EBB739A0}" presName="hierRoot1" presStyleCnt="0">
        <dgm:presLayoutVars>
          <dgm:hierBranch val="init"/>
        </dgm:presLayoutVars>
      </dgm:prSet>
      <dgm:spPr/>
    </dgm:pt>
    <dgm:pt modelId="{90469DFE-331A-45CD-ADD7-8B9F30D3816D}" type="pres">
      <dgm:prSet presAssocID="{A4441522-FFE3-4AEB-B8CE-89A7EBB739A0}" presName="rootComposite1" presStyleCnt="0"/>
      <dgm:spPr/>
    </dgm:pt>
    <dgm:pt modelId="{766EA58F-50E8-4418-AEBF-25BA9A8ED5B7}" type="pres">
      <dgm:prSet presAssocID="{A4441522-FFE3-4AEB-B8CE-89A7EBB739A0}" presName="rootText1" presStyleLbl="node0" presStyleIdx="1" presStyleCnt="4" custScaleY="240073" custLinFactX="100000" custLinFactNeighborX="158238" custLinFactNeighborY="996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6171E977-3916-4E17-A6E5-2E50DBE82A4F}" type="pres">
      <dgm:prSet presAssocID="{A4441522-FFE3-4AEB-B8CE-89A7EBB739A0}" presName="rootConnector1" presStyleLbl="node1" presStyleIdx="0" presStyleCnt="0"/>
      <dgm:spPr/>
      <dgm:t>
        <a:bodyPr/>
        <a:lstStyle/>
        <a:p>
          <a:endParaRPr lang="en-GB"/>
        </a:p>
      </dgm:t>
    </dgm:pt>
    <dgm:pt modelId="{3B6A55DB-FC7C-4590-8756-2F5622134014}" type="pres">
      <dgm:prSet presAssocID="{A4441522-FFE3-4AEB-B8CE-89A7EBB739A0}" presName="hierChild2" presStyleCnt="0"/>
      <dgm:spPr/>
    </dgm:pt>
    <dgm:pt modelId="{AE590DA6-9F6F-45B8-BEFF-099BFFBDF284}" type="pres">
      <dgm:prSet presAssocID="{A4441522-FFE3-4AEB-B8CE-89A7EBB739A0}" presName="hierChild3" presStyleCnt="0"/>
      <dgm:spPr/>
    </dgm:pt>
    <dgm:pt modelId="{4C918952-94C8-4691-9F5F-416D01B8D0D9}" type="pres">
      <dgm:prSet presAssocID="{816DDF6D-2D50-415D-B16D-CD35CD754163}" presName="hierRoot1" presStyleCnt="0">
        <dgm:presLayoutVars>
          <dgm:hierBranch val="init"/>
        </dgm:presLayoutVars>
      </dgm:prSet>
      <dgm:spPr/>
    </dgm:pt>
    <dgm:pt modelId="{7AD4EFFA-9353-4984-AC3C-CB636FE860DE}" type="pres">
      <dgm:prSet presAssocID="{816DDF6D-2D50-415D-B16D-CD35CD754163}" presName="rootComposite1" presStyleCnt="0"/>
      <dgm:spPr/>
    </dgm:pt>
    <dgm:pt modelId="{FD276BCE-8825-49D3-A978-923F8F551A56}" type="pres">
      <dgm:prSet presAssocID="{816DDF6D-2D50-415D-B16D-CD35CD754163}" presName="rootText1" presStyleLbl="node0" presStyleIdx="2" presStyleCnt="4" custScaleX="109464" custScaleY="235057" custLinFactX="-23977" custLinFactNeighborX="-100000" custLinFactNeighborY="1267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A048547D-3B4B-46E6-88FE-5F06A772D565}" type="pres">
      <dgm:prSet presAssocID="{816DDF6D-2D50-415D-B16D-CD35CD754163}" presName="rootConnector1" presStyleLbl="node1" presStyleIdx="0" presStyleCnt="0"/>
      <dgm:spPr/>
      <dgm:t>
        <a:bodyPr/>
        <a:lstStyle/>
        <a:p>
          <a:endParaRPr lang="en-GB"/>
        </a:p>
      </dgm:t>
    </dgm:pt>
    <dgm:pt modelId="{45A44F28-268B-44C2-B275-4C2AF12BBA43}" type="pres">
      <dgm:prSet presAssocID="{816DDF6D-2D50-415D-B16D-CD35CD754163}" presName="hierChild2" presStyleCnt="0"/>
      <dgm:spPr/>
    </dgm:pt>
    <dgm:pt modelId="{B5576B37-BB04-42CA-94A3-3E953497180A}" type="pres">
      <dgm:prSet presAssocID="{816DDF6D-2D50-415D-B16D-CD35CD754163}" presName="hierChild3" presStyleCnt="0"/>
      <dgm:spPr/>
    </dgm:pt>
    <dgm:pt modelId="{F6B083F3-0373-42AD-8D00-52A40ECD13FD}" type="pres">
      <dgm:prSet presAssocID="{8AE6F6C2-5391-4883-816D-7718AF72420D}" presName="hierRoot1" presStyleCnt="0">
        <dgm:presLayoutVars>
          <dgm:hierBranch val="init"/>
        </dgm:presLayoutVars>
      </dgm:prSet>
      <dgm:spPr/>
    </dgm:pt>
    <dgm:pt modelId="{89C53075-CBD3-4A53-9B94-90DBE0FCD771}" type="pres">
      <dgm:prSet presAssocID="{8AE6F6C2-5391-4883-816D-7718AF72420D}" presName="rootComposite1" presStyleCnt="0"/>
      <dgm:spPr/>
    </dgm:pt>
    <dgm:pt modelId="{089D5DD0-230E-4190-95AC-588C61FF432F}" type="pres">
      <dgm:prSet presAssocID="{8AE6F6C2-5391-4883-816D-7718AF72420D}" presName="rootText1" presStyleLbl="node0" presStyleIdx="3" presStyleCnt="4" custScaleX="114349" custScaleY="239585" custLinFactX="-30196" custLinFactNeighborX="-100000" custLinFactNeighborY="16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5DCBDD1-CA81-4902-949E-7D0B5010E493}" type="pres">
      <dgm:prSet presAssocID="{8AE6F6C2-5391-4883-816D-7718AF72420D}" presName="rootConnector1" presStyleLbl="node1" presStyleIdx="0" presStyleCnt="0"/>
      <dgm:spPr/>
      <dgm:t>
        <a:bodyPr/>
        <a:lstStyle/>
        <a:p>
          <a:endParaRPr lang="en-GB"/>
        </a:p>
      </dgm:t>
    </dgm:pt>
    <dgm:pt modelId="{EBE53699-C29A-4669-90BD-429F5BA950FF}" type="pres">
      <dgm:prSet presAssocID="{8AE6F6C2-5391-4883-816D-7718AF72420D}" presName="hierChild2" presStyleCnt="0"/>
      <dgm:spPr/>
    </dgm:pt>
    <dgm:pt modelId="{A7A17D41-AF4B-4162-89D3-16508F150763}" type="pres">
      <dgm:prSet presAssocID="{8AE6F6C2-5391-4883-816D-7718AF72420D}" presName="hierChild3" presStyleCnt="0"/>
      <dgm:spPr/>
    </dgm:pt>
  </dgm:ptLst>
  <dgm:cxnLst>
    <dgm:cxn modelId="{739C1E64-CC0B-45D7-BDED-1E27C4449B80}" type="presOf" srcId="{A4441522-FFE3-4AEB-B8CE-89A7EBB739A0}" destId="{6171E977-3916-4E17-A6E5-2E50DBE82A4F}" srcOrd="1" destOrd="0" presId="urn:microsoft.com/office/officeart/2005/8/layout/orgChart1"/>
    <dgm:cxn modelId="{C97E9013-73F6-4682-BE34-A0C5699AF481}" type="presOf" srcId="{8AE6F6C2-5391-4883-816D-7718AF72420D}" destId="{D5DCBDD1-CA81-4902-949E-7D0B5010E493}" srcOrd="1" destOrd="0" presId="urn:microsoft.com/office/officeart/2005/8/layout/orgChart1"/>
    <dgm:cxn modelId="{C4B91ECB-7FEF-4FC6-8AFD-CA160D6FE6DC}" srcId="{A75A6B57-A3A9-4008-884F-02AB252F99EE}" destId="{816DDF6D-2D50-415D-B16D-CD35CD754163}" srcOrd="2" destOrd="0" parTransId="{F09430B5-6391-49A9-9EF8-74CBFFA417AA}" sibTransId="{F82696FC-1D62-4CB2-9DAE-CB4F6018DE71}"/>
    <dgm:cxn modelId="{8962E02C-0723-4645-97EB-AE38947F8989}" type="presOf" srcId="{39E65A5A-4B01-4697-B6B9-897B2C56FA60}" destId="{8749828E-0242-4590-8978-F9B295915C02}" srcOrd="1" destOrd="0" presId="urn:microsoft.com/office/officeart/2005/8/layout/orgChart1"/>
    <dgm:cxn modelId="{12ED9A4B-7D15-476D-AB69-F0B27FF3BF55}" type="presOf" srcId="{39E65A5A-4B01-4697-B6B9-897B2C56FA60}" destId="{519A7457-722F-475E-8204-E62C54C4B969}" srcOrd="0" destOrd="0" presId="urn:microsoft.com/office/officeart/2005/8/layout/orgChart1"/>
    <dgm:cxn modelId="{F7C5F8C5-21A8-499A-97E8-6CC9687FD862}" type="presOf" srcId="{816DDF6D-2D50-415D-B16D-CD35CD754163}" destId="{FD276BCE-8825-49D3-A978-923F8F551A56}" srcOrd="0" destOrd="0" presId="urn:microsoft.com/office/officeart/2005/8/layout/orgChart1"/>
    <dgm:cxn modelId="{7A229551-1561-4095-A498-3FC04C9918D4}" type="presOf" srcId="{A4441522-FFE3-4AEB-B8CE-89A7EBB739A0}" destId="{766EA58F-50E8-4418-AEBF-25BA9A8ED5B7}" srcOrd="0" destOrd="0" presId="urn:microsoft.com/office/officeart/2005/8/layout/orgChart1"/>
    <dgm:cxn modelId="{82DA37A9-0263-465E-A7CF-3AC7F4F6A2FF}" type="presOf" srcId="{8AE6F6C2-5391-4883-816D-7718AF72420D}" destId="{089D5DD0-230E-4190-95AC-588C61FF432F}" srcOrd="0" destOrd="0" presId="urn:microsoft.com/office/officeart/2005/8/layout/orgChart1"/>
    <dgm:cxn modelId="{81833EB7-3472-4246-8A4F-E4C0E9E35353}" type="presOf" srcId="{816DDF6D-2D50-415D-B16D-CD35CD754163}" destId="{A048547D-3B4B-46E6-88FE-5F06A772D565}" srcOrd="1" destOrd="0" presId="urn:microsoft.com/office/officeart/2005/8/layout/orgChart1"/>
    <dgm:cxn modelId="{51C92BAF-EE91-4024-B7B9-3C72DB931455}" type="presOf" srcId="{A75A6B57-A3A9-4008-884F-02AB252F99EE}" destId="{A8D2151F-A79A-4C52-B2F5-CE72670232AA}" srcOrd="0" destOrd="0" presId="urn:microsoft.com/office/officeart/2005/8/layout/orgChart1"/>
    <dgm:cxn modelId="{68ADA8FA-405F-4E96-B9A6-2FDAEF59FE4B}" srcId="{A75A6B57-A3A9-4008-884F-02AB252F99EE}" destId="{39E65A5A-4B01-4697-B6B9-897B2C56FA60}" srcOrd="0" destOrd="0" parTransId="{0778CE13-6C0E-415A-BE18-8BF83CAF682F}" sibTransId="{CA4503C9-DF1E-485F-B112-9F49242829B1}"/>
    <dgm:cxn modelId="{9FA1A2D7-21C9-455F-8808-EABF0C375289}" srcId="{A75A6B57-A3A9-4008-884F-02AB252F99EE}" destId="{8AE6F6C2-5391-4883-816D-7718AF72420D}" srcOrd="3" destOrd="0" parTransId="{10D6D5E7-957F-4C75-B3CE-D0739E3F3CC8}" sibTransId="{F62E369D-1F47-4648-B31A-1B7CC1085F49}"/>
    <dgm:cxn modelId="{0A993C3C-0381-4A59-B042-C86FD59D1277}" srcId="{A75A6B57-A3A9-4008-884F-02AB252F99EE}" destId="{A4441522-FFE3-4AEB-B8CE-89A7EBB739A0}" srcOrd="1" destOrd="0" parTransId="{4214110E-1B90-4122-AE47-A6599E76D14A}" sibTransId="{A15CD427-BAC1-46D1-AA6A-97FEB14C110F}"/>
    <dgm:cxn modelId="{356F8E0E-1092-4F56-A6E7-B5A476387AA3}" type="presParOf" srcId="{A8D2151F-A79A-4C52-B2F5-CE72670232AA}" destId="{7D96C753-1C97-40F6-A95B-572551597219}" srcOrd="0" destOrd="0" presId="urn:microsoft.com/office/officeart/2005/8/layout/orgChart1"/>
    <dgm:cxn modelId="{47D2609B-7AA0-4D0D-A31D-7B7DB8FAC616}" type="presParOf" srcId="{7D96C753-1C97-40F6-A95B-572551597219}" destId="{9F64E36C-603D-460A-B94C-1BCDC7E1F9C7}" srcOrd="0" destOrd="0" presId="urn:microsoft.com/office/officeart/2005/8/layout/orgChart1"/>
    <dgm:cxn modelId="{433AC3EE-5BD3-45BB-B024-A6977F8809C3}" type="presParOf" srcId="{9F64E36C-603D-460A-B94C-1BCDC7E1F9C7}" destId="{519A7457-722F-475E-8204-E62C54C4B969}" srcOrd="0" destOrd="0" presId="urn:microsoft.com/office/officeart/2005/8/layout/orgChart1"/>
    <dgm:cxn modelId="{F9B553A1-2679-435D-BB93-02600A79C4A6}" type="presParOf" srcId="{9F64E36C-603D-460A-B94C-1BCDC7E1F9C7}" destId="{8749828E-0242-4590-8978-F9B295915C02}" srcOrd="1" destOrd="0" presId="urn:microsoft.com/office/officeart/2005/8/layout/orgChart1"/>
    <dgm:cxn modelId="{C026A584-D1EF-4250-96DD-8F880F29651C}" type="presParOf" srcId="{7D96C753-1C97-40F6-A95B-572551597219}" destId="{48B1746F-ADDD-4AD9-B5FC-8190BFAD9DA5}" srcOrd="1" destOrd="0" presId="urn:microsoft.com/office/officeart/2005/8/layout/orgChart1"/>
    <dgm:cxn modelId="{B86C04C3-1EEC-43B7-A9A6-EB50EFFA5CAE}" type="presParOf" srcId="{7D96C753-1C97-40F6-A95B-572551597219}" destId="{FB4E9AA3-2DB9-4B47-B0E2-6470C7FCF91D}" srcOrd="2" destOrd="0" presId="urn:microsoft.com/office/officeart/2005/8/layout/orgChart1"/>
    <dgm:cxn modelId="{C329C77D-12E8-4BA9-B05B-95C9A05DBB83}" type="presParOf" srcId="{A8D2151F-A79A-4C52-B2F5-CE72670232AA}" destId="{977AE145-1DA4-486E-A567-A954DC6F37F9}" srcOrd="1" destOrd="0" presId="urn:microsoft.com/office/officeart/2005/8/layout/orgChart1"/>
    <dgm:cxn modelId="{B7A929FF-F90B-47B1-9857-DB3A867975DC}" type="presParOf" srcId="{977AE145-1DA4-486E-A567-A954DC6F37F9}" destId="{90469DFE-331A-45CD-ADD7-8B9F30D3816D}" srcOrd="0" destOrd="0" presId="urn:microsoft.com/office/officeart/2005/8/layout/orgChart1"/>
    <dgm:cxn modelId="{F76A393D-E765-473B-B5CE-1412F2F92D3D}" type="presParOf" srcId="{90469DFE-331A-45CD-ADD7-8B9F30D3816D}" destId="{766EA58F-50E8-4418-AEBF-25BA9A8ED5B7}" srcOrd="0" destOrd="0" presId="urn:microsoft.com/office/officeart/2005/8/layout/orgChart1"/>
    <dgm:cxn modelId="{25DB2664-FCCB-49FF-9E42-9AB9A448AAE3}" type="presParOf" srcId="{90469DFE-331A-45CD-ADD7-8B9F30D3816D}" destId="{6171E977-3916-4E17-A6E5-2E50DBE82A4F}" srcOrd="1" destOrd="0" presId="urn:microsoft.com/office/officeart/2005/8/layout/orgChart1"/>
    <dgm:cxn modelId="{1B0BF0DD-AEA1-41A8-8B67-F2F662CB4E72}" type="presParOf" srcId="{977AE145-1DA4-486E-A567-A954DC6F37F9}" destId="{3B6A55DB-FC7C-4590-8756-2F5622134014}" srcOrd="1" destOrd="0" presId="urn:microsoft.com/office/officeart/2005/8/layout/orgChart1"/>
    <dgm:cxn modelId="{48E6A533-FDA9-4F38-A06D-E05B841ED218}" type="presParOf" srcId="{977AE145-1DA4-486E-A567-A954DC6F37F9}" destId="{AE590DA6-9F6F-45B8-BEFF-099BFFBDF284}" srcOrd="2" destOrd="0" presId="urn:microsoft.com/office/officeart/2005/8/layout/orgChart1"/>
    <dgm:cxn modelId="{ED880F59-8B60-46E7-BC4F-343C93D4597D}" type="presParOf" srcId="{A8D2151F-A79A-4C52-B2F5-CE72670232AA}" destId="{4C918952-94C8-4691-9F5F-416D01B8D0D9}" srcOrd="2" destOrd="0" presId="urn:microsoft.com/office/officeart/2005/8/layout/orgChart1"/>
    <dgm:cxn modelId="{22BE42D4-ADE2-4447-9DE7-EFD6EC592745}" type="presParOf" srcId="{4C918952-94C8-4691-9F5F-416D01B8D0D9}" destId="{7AD4EFFA-9353-4984-AC3C-CB636FE860DE}" srcOrd="0" destOrd="0" presId="urn:microsoft.com/office/officeart/2005/8/layout/orgChart1"/>
    <dgm:cxn modelId="{AC740144-7401-4EDE-AF37-23BE7759FC8C}" type="presParOf" srcId="{7AD4EFFA-9353-4984-AC3C-CB636FE860DE}" destId="{FD276BCE-8825-49D3-A978-923F8F551A56}" srcOrd="0" destOrd="0" presId="urn:microsoft.com/office/officeart/2005/8/layout/orgChart1"/>
    <dgm:cxn modelId="{859EC44D-4CD1-4DEB-BFDC-EB5D2E447697}" type="presParOf" srcId="{7AD4EFFA-9353-4984-AC3C-CB636FE860DE}" destId="{A048547D-3B4B-46E6-88FE-5F06A772D565}" srcOrd="1" destOrd="0" presId="urn:microsoft.com/office/officeart/2005/8/layout/orgChart1"/>
    <dgm:cxn modelId="{D14C0414-B353-4058-A197-686CBD780EDF}" type="presParOf" srcId="{4C918952-94C8-4691-9F5F-416D01B8D0D9}" destId="{45A44F28-268B-44C2-B275-4C2AF12BBA43}" srcOrd="1" destOrd="0" presId="urn:microsoft.com/office/officeart/2005/8/layout/orgChart1"/>
    <dgm:cxn modelId="{135FFACF-9808-4313-85C5-96884AA6137F}" type="presParOf" srcId="{4C918952-94C8-4691-9F5F-416D01B8D0D9}" destId="{B5576B37-BB04-42CA-94A3-3E953497180A}" srcOrd="2" destOrd="0" presId="urn:microsoft.com/office/officeart/2005/8/layout/orgChart1"/>
    <dgm:cxn modelId="{E1AAED15-7080-4BD0-AE19-A393847BCBCA}" type="presParOf" srcId="{A8D2151F-A79A-4C52-B2F5-CE72670232AA}" destId="{F6B083F3-0373-42AD-8D00-52A40ECD13FD}" srcOrd="3" destOrd="0" presId="urn:microsoft.com/office/officeart/2005/8/layout/orgChart1"/>
    <dgm:cxn modelId="{C44F0C40-7688-4147-A006-21FCF8AE4B2C}" type="presParOf" srcId="{F6B083F3-0373-42AD-8D00-52A40ECD13FD}" destId="{89C53075-CBD3-4A53-9B94-90DBE0FCD771}" srcOrd="0" destOrd="0" presId="urn:microsoft.com/office/officeart/2005/8/layout/orgChart1"/>
    <dgm:cxn modelId="{9895694F-B285-4982-8E9C-09BDD2EEF2AC}" type="presParOf" srcId="{89C53075-CBD3-4A53-9B94-90DBE0FCD771}" destId="{089D5DD0-230E-4190-95AC-588C61FF432F}" srcOrd="0" destOrd="0" presId="urn:microsoft.com/office/officeart/2005/8/layout/orgChart1"/>
    <dgm:cxn modelId="{410F580D-E300-4D8F-965E-9679D3FB6BAB}" type="presParOf" srcId="{89C53075-CBD3-4A53-9B94-90DBE0FCD771}" destId="{D5DCBDD1-CA81-4902-949E-7D0B5010E493}" srcOrd="1" destOrd="0" presId="urn:microsoft.com/office/officeart/2005/8/layout/orgChart1"/>
    <dgm:cxn modelId="{FAA32726-3A6D-4A75-AB9D-51A2DF7CDB99}" type="presParOf" srcId="{F6B083F3-0373-42AD-8D00-52A40ECD13FD}" destId="{EBE53699-C29A-4669-90BD-429F5BA950FF}" srcOrd="1" destOrd="0" presId="urn:microsoft.com/office/officeart/2005/8/layout/orgChart1"/>
    <dgm:cxn modelId="{2028FA79-4D04-4667-BF3A-61C1616E1142}" type="presParOf" srcId="{F6B083F3-0373-42AD-8D00-52A40ECD13FD}" destId="{A7A17D41-AF4B-4162-89D3-16508F15076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BEC13-51D2-4B12-B17A-643E978FB205}">
      <dsp:nvSpPr>
        <dsp:cNvPr id="0" name=""/>
        <dsp:cNvSpPr/>
      </dsp:nvSpPr>
      <dsp:spPr>
        <a:xfrm>
          <a:off x="2681597" y="1912165"/>
          <a:ext cx="2098457" cy="455958"/>
        </a:xfrm>
        <a:prstGeom prst="round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>
              <a:solidFill>
                <a:schemeClr val="tx1"/>
              </a:solidFill>
              <a:latin typeface="Calibri" panose="020F0502020204030204" pitchFamily="34" charset="0"/>
            </a:rPr>
            <a:t>ADVOCACY</a:t>
          </a:r>
        </a:p>
      </dsp:txBody>
      <dsp:txXfrm>
        <a:off x="2703855" y="1934423"/>
        <a:ext cx="2053941" cy="411442"/>
      </dsp:txXfrm>
    </dsp:sp>
    <dsp:sp modelId="{EB47EA3B-FB43-4B0F-BFD9-22E295C8A4B9}">
      <dsp:nvSpPr>
        <dsp:cNvPr id="0" name=""/>
        <dsp:cNvSpPr/>
      </dsp:nvSpPr>
      <dsp:spPr>
        <a:xfrm rot="16264502">
          <a:off x="3269886" y="1438135"/>
          <a:ext cx="9482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48226" y="0"/>
              </a:lnTo>
            </a:path>
          </a:pathLst>
        </a:custGeom>
        <a:noFill/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1B881-9A2F-475F-BEBD-C78ADD99B2CD}">
      <dsp:nvSpPr>
        <dsp:cNvPr id="0" name=""/>
        <dsp:cNvSpPr/>
      </dsp:nvSpPr>
      <dsp:spPr>
        <a:xfrm>
          <a:off x="2565789" y="168832"/>
          <a:ext cx="2389134" cy="795273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>
              <a:solidFill>
                <a:schemeClr val="tx1"/>
              </a:solidFill>
              <a:latin typeface="Calibri" panose="020F0502020204030204" pitchFamily="34" charset="0"/>
            </a:rPr>
            <a:t>The right message</a:t>
          </a:r>
          <a:endParaRPr lang="en-GB" sz="20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2604611" y="207654"/>
        <a:ext cx="2311490" cy="717629"/>
      </dsp:txXfrm>
    </dsp:sp>
    <dsp:sp modelId="{BF106A03-8685-4CC2-9234-D668AE47E553}">
      <dsp:nvSpPr>
        <dsp:cNvPr id="0" name=""/>
        <dsp:cNvSpPr/>
      </dsp:nvSpPr>
      <dsp:spPr>
        <a:xfrm rot="1972182">
          <a:off x="3994602" y="2669962"/>
          <a:ext cx="11122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12295" y="0"/>
              </a:lnTo>
            </a:path>
          </a:pathLst>
        </a:custGeom>
        <a:noFill/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3E1C0-D5DA-439F-B8E1-FC8AE4BC783A}">
      <dsp:nvSpPr>
        <dsp:cNvPr id="0" name=""/>
        <dsp:cNvSpPr/>
      </dsp:nvSpPr>
      <dsp:spPr>
        <a:xfrm>
          <a:off x="4572009" y="2971800"/>
          <a:ext cx="2109926" cy="78718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>
              <a:solidFill>
                <a:schemeClr val="tx1"/>
              </a:solidFill>
              <a:latin typeface="Calibri" panose="020F0502020204030204" pitchFamily="34" charset="0"/>
            </a:rPr>
            <a:t>The right time</a:t>
          </a:r>
          <a:endParaRPr lang="en-GB" sz="20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4610436" y="3010227"/>
        <a:ext cx="2033072" cy="710334"/>
      </dsp:txXfrm>
    </dsp:sp>
    <dsp:sp modelId="{4A76B736-F03B-4CA0-984D-CC81E9B11F1F}">
      <dsp:nvSpPr>
        <dsp:cNvPr id="0" name=""/>
        <dsp:cNvSpPr/>
      </dsp:nvSpPr>
      <dsp:spPr>
        <a:xfrm rot="8773238">
          <a:off x="2395894" y="2669963"/>
          <a:ext cx="108576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85761" y="0"/>
              </a:lnTo>
            </a:path>
          </a:pathLst>
        </a:custGeom>
        <a:noFill/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C188F8-1F69-4441-8856-7A77827614D6}">
      <dsp:nvSpPr>
        <dsp:cNvPr id="0" name=""/>
        <dsp:cNvSpPr/>
      </dsp:nvSpPr>
      <dsp:spPr>
        <a:xfrm>
          <a:off x="838208" y="2971803"/>
          <a:ext cx="2121859" cy="787188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rgbClr val="FF3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BE" sz="2000" kern="1200" dirty="0">
              <a:solidFill>
                <a:schemeClr val="tx1"/>
              </a:solidFill>
              <a:latin typeface="Calibri" panose="020F0502020204030204" pitchFamily="34" charset="0"/>
            </a:rPr>
            <a:t>The right </a:t>
          </a:r>
          <a:r>
            <a:rPr lang="fr-BE" sz="2000" kern="1200" dirty="0" err="1">
              <a:solidFill>
                <a:schemeClr val="tx1"/>
              </a:solidFill>
              <a:latin typeface="Calibri" panose="020F0502020204030204" pitchFamily="34" charset="0"/>
            </a:rPr>
            <a:t>person</a:t>
          </a:r>
          <a:endParaRPr lang="en-GB" sz="2000" kern="1200" dirty="0">
            <a:solidFill>
              <a:schemeClr val="tx1"/>
            </a:solidFill>
            <a:latin typeface="Calibri" panose="020F0502020204030204" pitchFamily="34" charset="0"/>
          </a:endParaRPr>
        </a:p>
      </dsp:txBody>
      <dsp:txXfrm>
        <a:off x="876635" y="3010230"/>
        <a:ext cx="2045005" cy="710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A7457-722F-475E-8204-E62C54C4B969}">
      <dsp:nvSpPr>
        <dsp:cNvPr id="0" name=""/>
        <dsp:cNvSpPr/>
      </dsp:nvSpPr>
      <dsp:spPr>
        <a:xfrm>
          <a:off x="743" y="1080117"/>
          <a:ext cx="1825364" cy="2191103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kern="1200" dirty="0">
              <a:solidFill>
                <a:schemeClr val="tx1"/>
              </a:solidFill>
            </a:rPr>
            <a:t>ANND is a regional CS network aiming at enhancing the advocacy role of civil society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u="sng" kern="1200" dirty="0">
              <a:solidFill>
                <a:schemeClr val="tx1"/>
              </a:solidFill>
            </a:rPr>
            <a:t>on social and economic policies;</a:t>
          </a:r>
          <a:r>
            <a:rPr lang="en-US" sz="1700" b="0" i="1" kern="1200" dirty="0">
              <a:solidFill>
                <a:schemeClr val="tx1"/>
              </a:solidFill>
            </a:rPr>
            <a:t> </a:t>
          </a:r>
        </a:p>
      </dsp:txBody>
      <dsp:txXfrm>
        <a:off x="743" y="1080117"/>
        <a:ext cx="1825364" cy="2191103"/>
      </dsp:txXfrm>
    </dsp:sp>
    <dsp:sp modelId="{766EA58F-50E8-4418-AEBF-25BA9A8ED5B7}">
      <dsp:nvSpPr>
        <dsp:cNvPr id="0" name=""/>
        <dsp:cNvSpPr/>
      </dsp:nvSpPr>
      <dsp:spPr>
        <a:xfrm>
          <a:off x="6923218" y="1089207"/>
          <a:ext cx="1825364" cy="2191103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Advocacy 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- targeting policy making processes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>
              <a:solidFill>
                <a:schemeClr val="tx1"/>
              </a:solidFill>
            </a:rPr>
            <a:t>- opening channels of influence for civil society in the Arab region. </a:t>
          </a:r>
        </a:p>
      </dsp:txBody>
      <dsp:txXfrm>
        <a:off x="6923218" y="1089207"/>
        <a:ext cx="1825364" cy="2191103"/>
      </dsp:txXfrm>
    </dsp:sp>
    <dsp:sp modelId="{FD276BCE-8825-49D3-A978-923F8F551A56}">
      <dsp:nvSpPr>
        <dsp:cNvPr id="0" name=""/>
        <dsp:cNvSpPr/>
      </dsp:nvSpPr>
      <dsp:spPr>
        <a:xfrm>
          <a:off x="2155093" y="1091681"/>
          <a:ext cx="1998116" cy="2145323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>
              <a:solidFill>
                <a:schemeClr val="tx1"/>
              </a:solidFill>
            </a:rPr>
            <a:t>Advocacy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i="1" kern="1200" dirty="0">
              <a:solidFill>
                <a:schemeClr val="tx1"/>
              </a:solidFill>
            </a:rPr>
            <a:t>is an important ANND Strategy, mainly at the level of the European and International Financial Institutions. 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2155093" y="1091681"/>
        <a:ext cx="1998116" cy="2145323"/>
      </dsp:txXfrm>
    </dsp:sp>
    <dsp:sp modelId="{089D5DD0-230E-4190-95AC-588C61FF432F}">
      <dsp:nvSpPr>
        <dsp:cNvPr id="0" name=""/>
        <dsp:cNvSpPr/>
      </dsp:nvSpPr>
      <dsp:spPr>
        <a:xfrm>
          <a:off x="4423017" y="1081586"/>
          <a:ext cx="2087285" cy="2186649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0" i="1" kern="1200" dirty="0">
              <a:solidFill>
                <a:schemeClr val="tx1"/>
              </a:solidFill>
            </a:rPr>
            <a:t>Since 2011 people’s uprisings ANND has been organizing (direct) advocacy visits to European institutions</a:t>
          </a:r>
        </a:p>
      </dsp:txBody>
      <dsp:txXfrm>
        <a:off x="4423017" y="1081586"/>
        <a:ext cx="2087285" cy="2186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2861F-C5F4-4164-8317-32600078C935}" type="datetimeFigureOut">
              <a:rPr lang="en-GB" smtClean="0"/>
              <a:t>04/08/2017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22987-2BE9-421B-89EE-9DC27EB9670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792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BE" altLang="fr-FR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186DCB9-E339-4A3E-8A50-457DADDDE247}" type="slidenum">
              <a:rPr lang="en-US" altLang="fr-FR"/>
              <a:pPr/>
              <a:t>10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4774431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76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553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We need a regional forum to back up due to lack of coordination among us. CSO don’t get the support from the networks EU is funding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To strengthen the networks of the South- we need our networks to be able to speak in Arabic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it is important that EU in its defending NGO, to define what is a Civil Society- independent, transparent, good governance.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it is also the local NGO responsibility to define civil society- sense of ownership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CSO must be independent from the executive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The tri-partite meetings  should have the same impact as the bilateral ones /process.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At National level the EUD should be reinforced since EUD has limited capabilities to deal with CSO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•	EU should be careful at the </a:t>
            </a:r>
            <a:r>
              <a:rPr lang="en-GB" sz="1200" dirty="0" err="1" smtClean="0">
                <a:solidFill>
                  <a:schemeClr val="bg1">
                    <a:lumMod val="75000"/>
                  </a:schemeClr>
                </a:solidFill>
              </a:rPr>
              <a:t>representativity</a:t>
            </a:r>
            <a:r>
              <a:rPr lang="en-GB" sz="1200" dirty="0" smtClean="0">
                <a:solidFill>
                  <a:schemeClr val="bg1">
                    <a:lumMod val="75000"/>
                  </a:schemeClr>
                </a:solidFill>
              </a:rPr>
              <a:t> of its programs.  Most of EU instruments are limited for the South Countries and local CSO have almost zero chances to access them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endParaRPr lang="en-GB" sz="1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We need bottom-up decisions</a:t>
            </a: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•	The Roadmap should be revised. It will allow us to reinforce the Dialogue Mechanisms as well as the CSO integration within the EU programs via EUD</a:t>
            </a: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•	CSO capabilities to become not only a service provider but also a designer actor</a:t>
            </a: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•	HR Conditionality: to what extent should we apply it? Should we suspend all assistance , victim will be people. Strike a balance: apply conditionality but do not cut financial aid completely as the people will be the first to suffer</a:t>
            </a: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•	Need for CSO to work as Monitors of Agreements with EU and oversight their implementation</a:t>
            </a: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•	It is important that EU works with local/ grassroots CSO with our the „middlemen“</a:t>
            </a:r>
          </a:p>
          <a:p>
            <a:pPr marL="658368" marR="646175" lvl="0" indent="-219455" defTabSz="438911">
              <a:spcBef>
                <a:spcPts val="0"/>
              </a:spcBef>
              <a:buSzTx/>
              <a:buNone/>
              <a:defRPr sz="1727"/>
            </a:pPr>
            <a:r>
              <a:rPr lang="en-GB" sz="1200" dirty="0" smtClean="0">
                <a:solidFill>
                  <a:srgbClr val="BFBFBF"/>
                </a:solidFill>
              </a:rPr>
              <a:t>•	Consult CSO in a more pro-active way, involving them more: Shadowing monitoring as a very important tool</a:t>
            </a:r>
          </a:p>
          <a:p>
            <a:pPr marL="637794" marR="625983" lvl="0" indent="-212597" defTabSz="425195">
              <a:spcBef>
                <a:spcPts val="0"/>
              </a:spcBef>
              <a:buSzTx/>
              <a:buNone/>
              <a:defRPr sz="1674"/>
            </a:pPr>
            <a:endParaRPr lang="en-GB" sz="12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22987-2BE9-421B-89EE-9DC27EB96705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6950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59E65-99A5-8C4C-9575-18C22C849299}" type="slidenum">
              <a:rPr lang="fr-FR" smtClean="0"/>
              <a:pPr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7190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 smtClean="0"/>
              <a:t>Thank you for attention.</a:t>
            </a:r>
          </a:p>
          <a:p>
            <a:endParaRPr lang="en-GB" altLang="en-US" dirty="0" smtClean="0"/>
          </a:p>
          <a:p>
            <a:r>
              <a:rPr lang="en-GB" altLang="en-US" dirty="0" smtClean="0"/>
              <a:t>More information on the process is available at capacity4dev.</a:t>
            </a:r>
          </a:p>
        </p:txBody>
      </p:sp>
      <p:sp>
        <p:nvSpPr>
          <p:cNvPr id="23556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37931725" indent="-374745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DF11E9B-517D-4E78-92CC-0E3B91A6F4D0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97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139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62CC006-0F46-4B5E-A645-B6DCA21E5DB0}" type="slidenum">
              <a:rPr lang="en-US" altLang="en-US">
                <a:solidFill>
                  <a:srgbClr val="000000"/>
                </a:solidFill>
              </a:rPr>
              <a:pPr/>
              <a:t>14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9412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22987-2BE9-421B-89EE-9DC27EB96705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883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45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628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46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591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71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286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72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286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73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286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11CD8CE-2903-477B-85A8-004D0208C541}" type="slidenum">
              <a:rPr lang="en-GB" altLang="en-US" smtClean="0">
                <a:solidFill>
                  <a:prstClr val="black"/>
                </a:solidFill>
                <a:latin typeface="Candara" pitchFamily="34" charset="0"/>
              </a:rPr>
              <a:pPr eaLnBrk="1" hangingPunct="1">
                <a:spcBef>
                  <a:spcPct val="0"/>
                </a:spcBef>
              </a:pPr>
              <a:t>74</a:t>
            </a:fld>
            <a:endParaRPr lang="en-GB" altLang="en-US" smtClean="0">
              <a:solidFill>
                <a:prstClr val="black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286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5" name="Straight Connector 31">
              <a:extLst>
                <a:ext uri="{FF2B5EF4-FFF2-40B4-BE49-F238E27FC236}">
                  <a16:creationId xmlns:a16="http://schemas.microsoft.com/office/drawing/2014/main" xmlns="" id="{4A4CEA6C-ACDE-48AE-A697-62615E1472B2}"/>
                </a:ext>
              </a:extLst>
            </p:cNvPr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">
              <a:extLst>
                <a:ext uri="{FF2B5EF4-FFF2-40B4-BE49-F238E27FC236}">
                  <a16:creationId xmlns:a16="http://schemas.microsoft.com/office/drawing/2014/main" xmlns="" id="{F91F1B35-45A9-42C9-BB22-E9FACA03CAEE}"/>
                </a:ext>
              </a:extLst>
            </p:cNvPr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xmlns="" id="{087C6AF3-CC0C-47B5-914B-89803A89929A}"/>
                </a:ext>
              </a:extLst>
            </p:cNvPr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xmlns="" id="{EAC497FD-665F-4047-9B89-FDA98F8BF70C}"/>
                </a:ext>
              </a:extLst>
            </p:cNvPr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Isosceles Triangle 26">
              <a:extLst>
                <a:ext uri="{FF2B5EF4-FFF2-40B4-BE49-F238E27FC236}">
                  <a16:creationId xmlns:a16="http://schemas.microsoft.com/office/drawing/2014/main" xmlns="" id="{47B13C52-9F23-4480-A429-ADF61A297103}"/>
                </a:ext>
              </a:extLst>
            </p:cNvPr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27">
              <a:extLst>
                <a:ext uri="{FF2B5EF4-FFF2-40B4-BE49-F238E27FC236}">
                  <a16:creationId xmlns:a16="http://schemas.microsoft.com/office/drawing/2014/main" xmlns="" id="{34C29765-09D7-4590-B1A1-2781368EB44E}"/>
                </a:ext>
              </a:extLst>
            </p:cNvPr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8">
              <a:extLst>
                <a:ext uri="{FF2B5EF4-FFF2-40B4-BE49-F238E27FC236}">
                  <a16:creationId xmlns:a16="http://schemas.microsoft.com/office/drawing/2014/main" xmlns="" id="{8F14F21E-2018-424A-8EB6-19C8D35F8FA8}"/>
                </a:ext>
              </a:extLst>
            </p:cNvPr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9">
              <a:extLst>
                <a:ext uri="{FF2B5EF4-FFF2-40B4-BE49-F238E27FC236}">
                  <a16:creationId xmlns:a16="http://schemas.microsoft.com/office/drawing/2014/main" xmlns="" id="{064E6EF1-D1E1-469B-AF54-9A5409D83327}"/>
                </a:ext>
              </a:extLst>
            </p:cNvPr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30">
              <a:extLst>
                <a:ext uri="{FF2B5EF4-FFF2-40B4-BE49-F238E27FC236}">
                  <a16:creationId xmlns:a16="http://schemas.microsoft.com/office/drawing/2014/main" xmlns="" id="{65D88343-1D73-4F15-9E3D-64591D4AE7BE}"/>
                </a:ext>
              </a:extLst>
            </p:cNvPr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8">
              <a:extLst>
                <a:ext uri="{FF2B5EF4-FFF2-40B4-BE49-F238E27FC236}">
                  <a16:creationId xmlns:a16="http://schemas.microsoft.com/office/drawing/2014/main" xmlns="" id="{83596616-C7C4-49CE-B82C-3FA1FA024700}"/>
                </a:ext>
              </a:extLst>
            </p:cNvPr>
            <p:cNvSpPr/>
            <p:nvPr/>
          </p:nvSpPr>
          <p:spPr>
            <a:xfrm rot="10800000">
              <a:off x="0" y="-528"/>
              <a:ext cx="842963" cy="5666225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2404534"/>
            <a:ext cx="5825202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4050834"/>
            <a:ext cx="5825202" cy="1096899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xmlns="" id="{16F52796-E38E-4B96-B7D7-094AC4CBD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266EE-C98E-4B96-970D-864F30CCB4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xmlns="" id="{A80D12A9-3564-4D96-9D2A-DD529A43F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xmlns="" id="{B2F3A5DD-769F-473F-BF98-BFD8D199B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7EB89-24E0-4BD1-8866-B9C42A3B1C85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692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B96EA-E66C-4534-BF75-FBA66235BE9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6DEF6-73C0-4892-8592-753E6BD5F7DF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7001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0868"/>
            <a:ext cx="6447501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DBB76-0942-41AD-ABB0-BC3754725E0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338B4-EFB1-4663-985E-D7D16AD1CC06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547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2160589"/>
            <a:ext cx="3138026" cy="388077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2160590"/>
            <a:ext cx="3138026" cy="388077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E7732-094D-499E-B693-90D98988D7D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EF8F7-0063-4F55-8004-DB26B1B2956C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52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2160983"/>
            <a:ext cx="313921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737246"/>
            <a:ext cx="3139217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2160983"/>
            <a:ext cx="313921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737246"/>
            <a:ext cx="3139213" cy="330411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0369-C7AF-4EC6-B0C6-29225133876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D7565-1196-476B-A572-84E567AAA67B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87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1320800"/>
          </a:xfrm>
        </p:spPr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21962-6906-494A-AFC3-D9061B7B6D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4F005-F01E-45A5-A46E-3E0ABC320099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379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E5E93-F07D-4112-A15C-BD0DDCBD046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52454-45B7-4A01-B5B5-2A30EA89799F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07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98604"/>
            <a:ext cx="2890896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514925"/>
            <a:ext cx="3385156" cy="552643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777069"/>
            <a:ext cx="2890896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BC97-5352-4C75-98ED-FD213E6AC86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41AE7-79A4-4731-A23B-F2CF36163AC5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088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800600"/>
            <a:ext cx="64475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609600"/>
            <a:ext cx="6447501" cy="3845718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noProof="0"/>
              <a:t>Resim eklemek için simgeyi tıklatın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5367338"/>
            <a:ext cx="64475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DF18C-3C32-4FDE-932D-2E56C230339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E5594-606B-4718-967B-ACF3493D39D3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4157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609600"/>
            <a:ext cx="6447501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0059F-4A27-4E9B-8B61-15EC626A23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C50C0-1A7D-4C6F-BDF4-609E3CCBFABC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6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9">
            <a:extLst>
              <a:ext uri="{FF2B5EF4-FFF2-40B4-BE49-F238E27FC236}">
                <a16:creationId xmlns:a16="http://schemas.microsoft.com/office/drawing/2014/main" xmlns="" id="{F4D3FD7B-3429-4D7B-8CC5-C1C39379D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04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xmlns="" id="{D904C6B2-B4E4-45C7-BCA3-C66A83798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881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  <a:endParaRPr lang="en-US" altLang="en-US">
              <a:solidFill>
                <a:srgbClr val="F1947A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3632200"/>
            <a:ext cx="5418393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470400"/>
            <a:ext cx="6447501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4BD1AFF0-A4B1-440C-85BA-D4105CF0D3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8C66C-6959-40C6-8BB3-95EF13D51C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AC21B9F9-6F88-40BF-9DF1-5F0170BD11A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2544AF8A-D81E-4FDE-A8CA-255BF7E3421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420368A0-230C-40C0-9196-B7BDBE25CFE3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75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931988"/>
            <a:ext cx="6447501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BE17F-D851-4684-A827-2975E54FFA3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48863-ED56-4CCE-A2DF-A2C37C68FC2C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1017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3">
            <a:extLst>
              <a:ext uri="{FF2B5EF4-FFF2-40B4-BE49-F238E27FC236}">
                <a16:creationId xmlns:a16="http://schemas.microsoft.com/office/drawing/2014/main" xmlns="" id="{218F7A1C-AACD-4E30-A069-FC8630E5F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04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xmlns="" id="{BE141923-3479-4CBC-B3EA-7CC63F482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881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8000">
                <a:solidFill>
                  <a:srgbClr val="F1947A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609600"/>
            <a:ext cx="6070601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60FBDD61-E223-41B1-88E8-515AD77CC55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D1F01-0070-4CBF-A602-1A0C7F3746F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409798E6-E82A-452C-8911-0A3FABF3392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F0F4BD04-0EE7-4987-8F8D-F7FA7857779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8551641A-1513-428A-8050-09D1E4E0187D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120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09600"/>
            <a:ext cx="644115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4013200"/>
            <a:ext cx="6447502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4527448"/>
            <a:ext cx="6447501" cy="151391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A2B7D-1C25-45D0-B91B-28A10F5DC22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2A61929-C743-467B-B097-12C11AD70F14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017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9480C-5674-46E9-9115-F83F5877797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85ACA-AB82-4B20-864B-F2055E61C48F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97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609600"/>
            <a:ext cx="978557" cy="5251451"/>
          </a:xfrm>
        </p:spPr>
        <p:txBody>
          <a:bodyPr vert="eaVert" anchor="ctr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609600"/>
            <a:ext cx="5295113" cy="525145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C6B2C-A844-42C7-AA2B-E9D13484BB4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BC407-07FB-40CD-8253-6D137A7E6F1A}" type="slidenum">
              <a:rPr lang="en-US" altLang="en-US">
                <a:solidFill>
                  <a:srgbClr val="E84C22"/>
                </a:solidFill>
              </a:rPr>
              <a:pPr/>
              <a:t>‹N°›</a:t>
            </a:fld>
            <a:endParaRPr lang="en-US" altLang="en-US">
              <a:solidFill>
                <a:srgbClr val="E84C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23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807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627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0562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414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772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6375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650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9156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9139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620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0" y="-7938"/>
            <a:ext cx="9144000" cy="6865938"/>
            <a:chOff x="0" y="-8467"/>
            <a:chExt cx="12192000" cy="686646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536757DE-5F83-4080-8362-0B32C06D91D9}"/>
                </a:ext>
              </a:extLst>
            </p:cNvPr>
            <p:cNvCxnSpPr/>
            <p:nvPr/>
          </p:nvCxnSpPr>
          <p:spPr>
            <a:xfrm>
              <a:off x="9371013" y="-528"/>
              <a:ext cx="1219200" cy="6858528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6AD9EC48-C3D2-4380-9FB2-8114C24E04C2}"/>
                </a:ext>
              </a:extLst>
            </p:cNvPr>
            <p:cNvCxnSpPr/>
            <p:nvPr/>
          </p:nvCxnSpPr>
          <p:spPr>
            <a:xfrm flipH="1">
              <a:off x="7424738" y="3681168"/>
              <a:ext cx="4764087" cy="3176832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xmlns="" id="{B90FD6A7-F9DD-4230-9896-85167E945758}"/>
                </a:ext>
              </a:extLst>
            </p:cNvPr>
            <p:cNvSpPr/>
            <p:nvPr/>
          </p:nvSpPr>
          <p:spPr>
            <a:xfrm>
              <a:off x="9182100" y="-8467"/>
              <a:ext cx="3006725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>
              <a:extLst>
                <a:ext uri="{FF2B5EF4-FFF2-40B4-BE49-F238E27FC236}">
                  <a16:creationId xmlns:a16="http://schemas.microsoft.com/office/drawing/2014/main" xmlns="" id="{7E9AD5C0-5276-43D7-AF8F-92CF7A82F3CC}"/>
                </a:ext>
              </a:extLst>
            </p:cNvPr>
            <p:cNvSpPr/>
            <p:nvPr/>
          </p:nvSpPr>
          <p:spPr>
            <a:xfrm>
              <a:off x="9602788" y="-8467"/>
              <a:ext cx="2589212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xmlns="" id="{E353FF54-6A84-4CE3-8AC0-7D5DEB2EEF5C}"/>
                </a:ext>
              </a:extLst>
            </p:cNvPr>
            <p:cNvSpPr/>
            <p:nvPr/>
          </p:nvSpPr>
          <p:spPr>
            <a:xfrm>
              <a:off x="8932863" y="3047706"/>
              <a:ext cx="3259137" cy="3810294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>
              <a:extLst>
                <a:ext uri="{FF2B5EF4-FFF2-40B4-BE49-F238E27FC236}">
                  <a16:creationId xmlns:a16="http://schemas.microsoft.com/office/drawing/2014/main" xmlns="" id="{3EE52107-314E-43ED-9216-93DC6FFB4D81}"/>
                </a:ext>
              </a:extLst>
            </p:cNvPr>
            <p:cNvSpPr/>
            <p:nvPr/>
          </p:nvSpPr>
          <p:spPr>
            <a:xfrm>
              <a:off x="9334500" y="-8467"/>
              <a:ext cx="2854325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>
              <a:extLst>
                <a:ext uri="{FF2B5EF4-FFF2-40B4-BE49-F238E27FC236}">
                  <a16:creationId xmlns:a16="http://schemas.microsoft.com/office/drawing/2014/main" xmlns="" id="{B57DC549-BC5E-4155-A548-F791D85AFD54}"/>
                </a:ext>
              </a:extLst>
            </p:cNvPr>
            <p:cNvSpPr/>
            <p:nvPr/>
          </p:nvSpPr>
          <p:spPr>
            <a:xfrm>
              <a:off x="10898188" y="-8467"/>
              <a:ext cx="1290637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>
              <a:extLst>
                <a:ext uri="{FF2B5EF4-FFF2-40B4-BE49-F238E27FC236}">
                  <a16:creationId xmlns:a16="http://schemas.microsoft.com/office/drawing/2014/main" xmlns="" id="{224ACB6D-B4F7-47BF-B42F-48FA1B9E114F}"/>
                </a:ext>
              </a:extLst>
            </p:cNvPr>
            <p:cNvSpPr/>
            <p:nvPr/>
          </p:nvSpPr>
          <p:spPr>
            <a:xfrm>
              <a:off x="10939463" y="-8467"/>
              <a:ext cx="1249362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xmlns="" id="{6D749BD8-5C47-4E08-A7A8-A5ADE021DB49}"/>
                </a:ext>
              </a:extLst>
            </p:cNvPr>
            <p:cNvSpPr/>
            <p:nvPr/>
          </p:nvSpPr>
          <p:spPr>
            <a:xfrm>
              <a:off x="10371138" y="3589086"/>
              <a:ext cx="1817687" cy="326891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3E4BF9CC-DE7F-4AC2-887F-5B6B53BAE452}"/>
                </a:ext>
              </a:extLst>
            </p:cNvPr>
            <p:cNvSpPr/>
            <p:nvPr/>
          </p:nvSpPr>
          <p:spPr>
            <a:xfrm>
              <a:off x="0" y="4012981"/>
              <a:ext cx="449263" cy="2845019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08397" y="609600"/>
            <a:ext cx="6447234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Asıl başlık stili için tıklatın</a:t>
            </a:r>
            <a:endParaRPr lang="en-US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08397" y="2160589"/>
            <a:ext cx="6447234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en-US" smtClean="0"/>
              <a:t>Asıl metin stillerini düzenlemek için tıklatın</a:t>
            </a:r>
          </a:p>
          <a:p>
            <a:pPr lvl="1"/>
            <a:r>
              <a:rPr lang="tr-TR" altLang="en-US" smtClean="0"/>
              <a:t>İkinci düzey</a:t>
            </a:r>
          </a:p>
          <a:p>
            <a:pPr lvl="2"/>
            <a:r>
              <a:rPr lang="tr-TR" altLang="en-US" smtClean="0"/>
              <a:t>Üçüncü düzey</a:t>
            </a:r>
          </a:p>
          <a:p>
            <a:pPr lvl="3"/>
            <a:r>
              <a:rPr lang="tr-TR" altLang="en-US" smtClean="0"/>
              <a:t>Dördüncü düzey</a:t>
            </a:r>
          </a:p>
          <a:p>
            <a:pPr lvl="4"/>
            <a:r>
              <a:rPr lang="tr-TR" altLang="en-US" smtClean="0"/>
              <a:t>Beşinci düzey</a:t>
            </a:r>
            <a:endParaRPr lang="en-US" altLang="en-US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6179B-511C-4540-B2C6-38BF4BBD0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4248" y="6042026"/>
            <a:ext cx="6834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FB33E84-38F1-433C-BB91-312D3CC0D8DF}" type="datetimeFigureOut">
              <a:rPr lang="en-US">
                <a:solidFill>
                  <a:prstClr val="black">
                    <a:tint val="75000"/>
                  </a:prstClr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8/4/2017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DA9E4A0-7776-48B8-8E38-21E021EBA2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8397" y="6042026"/>
            <a:ext cx="47232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86035D-74B7-4752-A365-0B01A24908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42472" y="6042026"/>
            <a:ext cx="513159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CCD4BF1-C648-45E0-A0FB-56DC71E9FA70}" type="slidenum">
              <a:rPr lang="en-US" altLang="en-US" smtClean="0">
                <a:solidFill>
                  <a:srgbClr val="E84C22"/>
                </a:solidFill>
                <a:latin typeface="Calibri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‹N°›</a:t>
            </a:fld>
            <a:endParaRPr lang="en-US" altLang="en-US" smtClean="0">
              <a:solidFill>
                <a:srgbClr val="E84C22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9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Trebuchet MS" panose="020B0603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8/4/2017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90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annd.org/" TargetMode="Externa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hyperlink" Target="https://europa.eu/capacity4dev/public-governance-civilsociety/wiki/civil-society-forum-2017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hyperlink" Target="http://capacity4dev.ec.europa.eu/ec-eeas-civil-society" TargetMode="External"/><Relationship Id="rId4" Type="http://schemas.openxmlformats.org/officeDocument/2006/relationships/hyperlink" Target="http://csfsouth.org/data.php?itemId=431&amp;lanId=1" TargetMode="Externa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9581"/>
            <a:ext cx="4419601" cy="5610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751" y="2590801"/>
            <a:ext cx="3910377" cy="4273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4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533400" y="381000"/>
            <a:ext cx="84582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2800" b="1" kern="0" dirty="0">
                <a:latin typeface="Calibri" panose="020F0502020204030204" pitchFamily="34" charset="0"/>
              </a:rPr>
              <a:t>Steps in planning an advocacy roadmap</a:t>
            </a:r>
          </a:p>
        </p:txBody>
      </p:sp>
      <p:pic>
        <p:nvPicPr>
          <p:cNvPr id="9219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4"/>
          <a:stretch>
            <a:fillRect/>
          </a:stretch>
        </p:blipFill>
        <p:spPr bwMode="auto">
          <a:xfrm>
            <a:off x="0" y="1219200"/>
            <a:ext cx="9123363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smtClean="0"/>
              <a:t>Civil Society </a:t>
            </a:r>
            <a:r>
              <a:rPr lang="fr-BE" dirty="0" err="1" smtClean="0"/>
              <a:t>restricted</a:t>
            </a:r>
            <a:r>
              <a:rPr lang="fr-BE" dirty="0" smtClean="0"/>
              <a:t> </a:t>
            </a:r>
            <a:r>
              <a:rPr lang="fr-BE" dirty="0" smtClean="0"/>
              <a:t>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fr-BE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89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2209800"/>
            <a:ext cx="8229600" cy="42418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Maintain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regular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contacts </a:t>
            </a:r>
            <a:r>
              <a:rPr lang="fr-FR" altLang="en-US" sz="3000" dirty="0" err="1">
                <a:latin typeface="Calibri" panose="020F0502020204030204" pitchFamily="34" charset="0"/>
              </a:rPr>
              <a:t>with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your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interlocutors</a:t>
            </a:r>
            <a:endParaRPr lang="fr-FR" altLang="en-US" sz="3000" dirty="0"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Identify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allies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among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your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dirty="0" err="1">
                <a:latin typeface="Calibri" panose="020F0502020204030204" pitchFamily="34" charset="0"/>
              </a:rPr>
              <a:t>targets</a:t>
            </a:r>
            <a:endParaRPr lang="fr-FR" altLang="en-US" sz="3000" dirty="0"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>
                <a:latin typeface="Calibri" panose="020F0502020204030204" pitchFamily="34" charset="0"/>
              </a:rPr>
              <a:t>Target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the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closest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authorities</a:t>
            </a:r>
            <a:endParaRPr lang="fr-FR" altLang="en-US" sz="3000" b="1" dirty="0">
              <a:solidFill>
                <a:srgbClr val="F5750B"/>
              </a:solidFill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b="1" dirty="0" err="1">
                <a:latin typeface="Calibri" panose="020F0502020204030204" pitchFamily="34" charset="0"/>
              </a:rPr>
              <a:t>Act</a:t>
            </a:r>
            <a:r>
              <a:rPr lang="fr-FR" altLang="en-US" sz="3000" b="1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in a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timely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manner</a:t>
            </a:r>
            <a:endParaRPr lang="fr-FR" altLang="en-US" sz="3000" b="1" dirty="0">
              <a:solidFill>
                <a:srgbClr val="F5750B"/>
              </a:solidFill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Refer</a:t>
            </a:r>
            <a:r>
              <a:rPr lang="fr-FR" altLang="en-US" sz="3000" dirty="0">
                <a:latin typeface="Calibri" panose="020F0502020204030204" pitchFamily="34" charset="0"/>
              </a:rPr>
              <a:t> to relevant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official documents</a:t>
            </a:r>
            <a:endParaRPr lang="fr-FR" altLang="en-US" sz="3000" dirty="0"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>
                <a:latin typeface="Calibri" panose="020F0502020204030204" pitchFamily="34" charset="0"/>
              </a:rPr>
              <a:t>Be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specific</a:t>
            </a:r>
            <a:endParaRPr lang="fr-FR" altLang="en-US" sz="3000" b="1" dirty="0">
              <a:solidFill>
                <a:srgbClr val="F5750B"/>
              </a:solidFill>
              <a:latin typeface="Calibri" panose="020F0502020204030204" pitchFamily="34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solidFill>
                  <a:srgbClr val="F5750B"/>
                </a:solidFill>
                <a:latin typeface="Calibri" panose="020F0502020204030204" pitchFamily="34" charset="0"/>
              </a:rPr>
              <a:t>Adapt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 </a:t>
            </a:r>
            <a:r>
              <a:rPr lang="fr-FR" altLang="en-US" sz="3000" dirty="0">
                <a:latin typeface="Calibri" panose="020F0502020204030204" pitchFamily="34" charset="0"/>
              </a:rPr>
              <a:t>information</a:t>
            </a: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dirty="0" err="1">
                <a:latin typeface="Calibri" panose="020F0502020204030204" pitchFamily="34" charset="0"/>
              </a:rPr>
              <a:t>Form</a:t>
            </a:r>
            <a:r>
              <a:rPr lang="fr-FR" altLang="en-US" sz="3000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>
                <a:solidFill>
                  <a:srgbClr val="F5750B"/>
                </a:solidFill>
                <a:latin typeface="Calibri" panose="020F0502020204030204" pitchFamily="34" charset="0"/>
              </a:rPr>
              <a:t>coalitions</a:t>
            </a:r>
          </a:p>
          <a:p>
            <a:pPr marL="514350" indent="-514350">
              <a:buFontTx/>
              <a:buAutoNum type="arabicPeriod"/>
              <a:defRPr/>
            </a:pPr>
            <a:r>
              <a:rPr lang="fr-FR" altLang="en-US" sz="3000" b="1" dirty="0">
                <a:latin typeface="Calibri" panose="020F0502020204030204" pitchFamily="34" charset="0"/>
              </a:rPr>
              <a:t> </a:t>
            </a:r>
            <a:r>
              <a:rPr lang="fr-FR" altLang="en-US" sz="3000" b="1" dirty="0" err="1">
                <a:latin typeface="Calibri" panose="020F0502020204030204" pitchFamily="34" charset="0"/>
              </a:rPr>
              <a:t>Follow</a:t>
            </a:r>
            <a:r>
              <a:rPr lang="fr-FR" altLang="en-US" sz="3000" b="1" dirty="0">
                <a:latin typeface="Calibri" panose="020F0502020204030204" pitchFamily="34" charset="0"/>
              </a:rPr>
              <a:t> up!</a:t>
            </a:r>
          </a:p>
          <a:p>
            <a:pPr marL="514350" indent="-514350">
              <a:buFontTx/>
              <a:buAutoNum type="arabicPeriod"/>
              <a:defRPr/>
            </a:pPr>
            <a:endParaRPr lang="en-GB" altLang="en-US" dirty="0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2438400" y="260350"/>
            <a:ext cx="5410200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fr-FR" altLang="en-US" sz="3500" b="1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fr-FR" altLang="en-US" sz="36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024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838200" y="685800"/>
            <a:ext cx="5265738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en-US" b="1">
                <a:latin typeface="Calibri" panose="020F0502020204030204" pitchFamily="34" charset="0"/>
              </a:rPr>
              <a:t>EU regional r</a:t>
            </a:r>
            <a:r>
              <a:rPr lang="en-US" altLang="en-US" b="1">
                <a:latin typeface="Calibri" panose="020F0502020204030204" pitchFamily="34" charset="0"/>
              </a:rPr>
              <a:t>elations with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b="1">
                <a:latin typeface="Calibri" panose="020F0502020204030204" pitchFamily="34" charset="0"/>
              </a:rPr>
              <a:t>the Southern Mediterranean</a:t>
            </a:r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898525" y="2438400"/>
            <a:ext cx="76327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fr-FR" sz="3000">
                <a:latin typeface="Calibri" panose="020F0502020204030204" pitchFamily="34" charset="0"/>
              </a:rPr>
              <a:t>Euro-Mediterranean Partnership (1995) and the Union for the Mediterranean (2008)</a:t>
            </a:r>
          </a:p>
          <a:p>
            <a:pPr>
              <a:spcBef>
                <a:spcPct val="0"/>
              </a:spcBef>
            </a:pPr>
            <a:endParaRPr lang="en-US" altLang="fr-FR" sz="1000">
              <a:latin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fr-FR" sz="3000">
                <a:latin typeface="Calibri" panose="020F0502020204030204" pitchFamily="34" charset="0"/>
              </a:rPr>
              <a:t>European Neighbourhood Policy </a:t>
            </a:r>
            <a:br>
              <a:rPr lang="en-US" altLang="fr-FR" sz="3000">
                <a:latin typeface="Calibri" panose="020F0502020204030204" pitchFamily="34" charset="0"/>
              </a:rPr>
            </a:br>
            <a:r>
              <a:rPr lang="en-US" altLang="fr-FR" sz="3000">
                <a:latin typeface="Calibri" panose="020F0502020204030204" pitchFamily="34" charset="0"/>
              </a:rPr>
              <a:t>(revised in 2015)</a:t>
            </a:r>
          </a:p>
          <a:p>
            <a:pPr>
              <a:spcBef>
                <a:spcPct val="0"/>
              </a:spcBef>
            </a:pPr>
            <a:endParaRPr lang="en-US" altLang="fr-FR" sz="1400">
              <a:latin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fr-FR" sz="3000">
                <a:latin typeface="Calibri" panose="020F0502020204030204" pitchFamily="34" charset="0"/>
              </a:rPr>
              <a:t>European Neighbourhood Instrument (ENI) – Civil Society Facility</a:t>
            </a:r>
          </a:p>
          <a:p>
            <a:pPr>
              <a:spcBef>
                <a:spcPct val="0"/>
              </a:spcBef>
            </a:pPr>
            <a:endParaRPr lang="en-US" altLang="fr-FR" sz="1000">
              <a:latin typeface="Calibri" panose="020F0502020204030204" pitchFamily="34" charset="0"/>
            </a:endParaRPr>
          </a:p>
        </p:txBody>
      </p:sp>
      <p:pic>
        <p:nvPicPr>
          <p:cNvPr id="1126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5" y="25400"/>
            <a:ext cx="26543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84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659606" y="189707"/>
            <a:ext cx="3738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en-US" b="1">
                <a:latin typeface="Calibri" panose="020F0502020204030204" pitchFamily="34" charset="0"/>
              </a:rPr>
              <a:t>EU bilateral relations</a:t>
            </a:r>
            <a:endParaRPr lang="en-GB" altLang="en-US">
              <a:latin typeface="Calibri" panose="020F0502020204030204" pitchFamily="34" charset="0"/>
            </a:endParaRPr>
          </a:p>
        </p:txBody>
      </p:sp>
      <p:sp>
        <p:nvSpPr>
          <p:cNvPr id="12291" name="Content Placeholder 3"/>
          <p:cNvSpPr txBox="1">
            <a:spLocks/>
          </p:cNvSpPr>
          <p:nvPr/>
        </p:nvSpPr>
        <p:spPr bwMode="auto">
          <a:xfrm>
            <a:off x="755650" y="1773238"/>
            <a:ext cx="7285038" cy="379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>
              <a:latin typeface="Calibri" panose="020F0502020204030204" pitchFamily="34" charset="0"/>
            </a:endParaRPr>
          </a:p>
        </p:txBody>
      </p:sp>
      <p:pic>
        <p:nvPicPr>
          <p:cNvPr id="1229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8" y="1856294"/>
            <a:ext cx="7737475" cy="508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838199" y="808039"/>
            <a:ext cx="7280275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altLang="fr-FR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Association Agreement (binding)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altLang="fr-FR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Partnership Priorities (political)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GB" altLang="fr-FR" sz="24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Progress assessment (EU’s own analysis)</a:t>
            </a:r>
          </a:p>
        </p:txBody>
      </p:sp>
    </p:spTree>
    <p:extLst>
      <p:ext uri="{BB962C8B-B14F-4D97-AF65-F5344CB8AC3E}">
        <p14:creationId xmlns:p14="http://schemas.microsoft.com/office/powerpoint/2010/main" val="259543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623888" y="1336675"/>
            <a:ext cx="8229600" cy="4295775"/>
          </a:xfrm>
        </p:spPr>
        <p:txBody>
          <a:bodyPr>
            <a:normAutofit fontScale="92500"/>
          </a:bodyPr>
          <a:lstStyle/>
          <a:p>
            <a:pPr marL="0" indent="0" eaLnBrk="1" hangingPunct="1">
              <a:spcBef>
                <a:spcPct val="60000"/>
              </a:spcBef>
              <a:buFont typeface="Arial" panose="020B0604020202020204" pitchFamily="34" charset="0"/>
              <a:buNone/>
              <a:defRPr/>
            </a:pPr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In the </a:t>
            </a:r>
            <a:r>
              <a:rPr lang="fr-FR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field</a:t>
            </a:r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fr-BE" sz="2400" dirty="0">
                <a:latin typeface="Calibri" panose="020F0502020204030204" pitchFamily="34" charset="0"/>
                <a:cs typeface="Calibri" panose="020F0502020204030204" pitchFamily="34" charset="0"/>
              </a:rPr>
              <a:t>EU </a:t>
            </a:r>
            <a:r>
              <a:rPr lang="fr-B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Delegation</a:t>
            </a:r>
            <a:r>
              <a:rPr lang="fr-BE" sz="2400" dirty="0"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fr-B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r>
              <a:rPr lang="fr-BE" sz="2400" dirty="0">
                <a:latin typeface="Calibri" panose="020F0502020204030204" pitchFamily="34" charset="0"/>
                <a:cs typeface="Calibri" panose="020F0502020204030204" pitchFamily="34" charset="0"/>
              </a:rPr>
              <a:t> State </a:t>
            </a:r>
            <a:r>
              <a:rPr lang="fr-BE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Embassies</a:t>
            </a: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spcBef>
                <a:spcPct val="60000"/>
              </a:spcBef>
              <a:buFontTx/>
              <a:buNone/>
              <a:defRPr/>
            </a:pP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Brussels </a:t>
            </a:r>
            <a:r>
              <a:rPr lang="fr-FR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States -&gt;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Foreign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Affairs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conclusions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EEAS -&gt; Public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statements</a:t>
            </a:r>
            <a:endParaRPr lang="fr-FR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European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Parliament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-&gt;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resolutions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parliamentary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questions</a:t>
            </a: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spcBef>
                <a:spcPct val="60000"/>
              </a:spcBef>
              <a:buFontTx/>
              <a:buNone/>
              <a:defRPr/>
            </a:pP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</a:t>
            </a:r>
            <a:r>
              <a:rPr lang="fr-FR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  <a:r>
              <a:rPr lang="fr-F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State </a:t>
            </a:r>
            <a:r>
              <a:rPr lang="fr-FR" sz="2400" b="1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level</a:t>
            </a:r>
            <a:endParaRPr lang="fr-FR" sz="24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Ministries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charge </a:t>
            </a:r>
          </a:p>
          <a:p>
            <a:pPr eaLnBrk="1" hangingPunct="1">
              <a:spcBef>
                <a:spcPct val="60000"/>
              </a:spcBef>
              <a:defRPr/>
            </a:pPr>
            <a:r>
              <a:rPr lang="fr-FR" sz="24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Parliamentary</a:t>
            </a:r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questions</a:t>
            </a:r>
            <a:endParaRPr lang="fr-FR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60000"/>
              </a:spcBef>
              <a:buFont typeface="Wingdings" pitchFamily="2" charset="2"/>
              <a:buNone/>
              <a:defRPr/>
            </a:pPr>
            <a:endParaRPr lang="fr-FR" sz="1000" b="1" dirty="0">
              <a:cs typeface="Arial" charset="0"/>
            </a:endParaRP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196850"/>
            <a:ext cx="7391400" cy="1139825"/>
          </a:xfrm>
        </p:spPr>
        <p:txBody>
          <a:bodyPr anchorCtr="1"/>
          <a:lstStyle/>
          <a:p>
            <a:pPr eaLnBrk="1" hangingPunct="1"/>
            <a:r>
              <a:rPr lang="fr-FR" altLang="en-US" sz="3200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Who to contact at EU level?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838200" y="1676400"/>
            <a:ext cx="7924800" cy="39163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enough to pass messages…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Empathy = </a:t>
            </a:r>
            <a:r>
              <a:rPr lang="fr-BE" altLang="fr-FR" sz="2800" smtClean="0"/>
              <a:t>understanding interlocutor’s map </a:t>
            </a:r>
            <a:endParaRPr lang="fr-BE" altLang="fr-FR" sz="280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Empathy ≠ sympathy</a:t>
            </a:r>
          </a:p>
          <a:p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Speak/write as if they were the listener/the reader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BE" altLang="fr-FR" sz="280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Apply the ‘KISS’ principe:</a:t>
            </a:r>
          </a:p>
          <a:p>
            <a:pPr>
              <a:buFontTx/>
              <a:buNone/>
            </a:pPr>
            <a:endParaRPr lang="fr-BE" altLang="fr-FR" sz="160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buFontTx/>
              <a:buNone/>
            </a:pPr>
            <a:r>
              <a:rPr lang="fr-BE" altLang="fr-FR" sz="2800" b="1" smtClean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Keep It Simple and Short !</a:t>
            </a:r>
          </a:p>
          <a:p>
            <a:endParaRPr lang="en-GB" altLang="fr-FR" smtClean="0"/>
          </a:p>
        </p:txBody>
      </p:sp>
      <p:sp>
        <p:nvSpPr>
          <p:cNvPr id="8195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8229600" cy="1143000"/>
          </a:xfrm>
        </p:spPr>
        <p:txBody>
          <a:bodyPr/>
          <a:lstStyle/>
          <a:p>
            <a:r>
              <a:rPr lang="en-US" altLang="en-US" sz="2800" b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Lessons learnt when advocating towards the EU</a:t>
            </a:r>
            <a:endParaRPr lang="en-GB" altLang="en-US" sz="2800" b="1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9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2800" b="1" smtClean="0"/>
              <a:t>Who is ANND and what are the objectives?</a:t>
            </a:r>
            <a:endParaRPr lang="en-US" altLang="en-US" sz="2800" b="1" smtClean="0"/>
          </a:p>
        </p:txBody>
      </p:sp>
      <p:graphicFrame>
        <p:nvGraphicFramePr>
          <p:cNvPr id="21" name="Content Placeholder 4">
            <a:extLst>
              <a:ext uri="{FF2B5EF4-FFF2-40B4-BE49-F238E27FC236}">
                <a16:creationId xmlns:a16="http://schemas.microsoft.com/office/drawing/2014/main" xmlns="" id="{9945CDCF-8AFC-4673-8A35-A338E7A775B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4620" y="2006780"/>
          <a:ext cx="888759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4" name="Resim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70000"/>
            <a:ext cx="240982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01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525066" y="203203"/>
            <a:ext cx="7886700" cy="1179513"/>
          </a:xfrm>
        </p:spPr>
        <p:txBody>
          <a:bodyPr/>
          <a:lstStyle/>
          <a:p>
            <a:pPr eaLnBrk="1" hangingPunct="1"/>
            <a:r>
              <a:rPr lang="en-US" altLang="en-US" sz="3200" b="1" i="1" smtClean="0">
                <a:solidFill>
                  <a:srgbClr val="FF0000"/>
                </a:solidFill>
              </a:rPr>
              <a:t>EU is one of the most significant partners of the Arab region</a:t>
            </a:r>
            <a:endParaRPr lang="en-US" altLang="en-US" sz="3200" b="1" smtClean="0"/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xmlns="" id="{40D353BC-879C-4AE7-9A2B-A02BE52E70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34580" y="1382716"/>
            <a:ext cx="8446294" cy="5018087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Since “Barcelona Process” </a:t>
            </a:r>
            <a:r>
              <a:rPr lang="en-US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ANND has engaged in monitoring the impacts of EU policies implemented in the region</a:t>
            </a:r>
            <a:r>
              <a:rPr lang="tr-TR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GB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en-US" sz="3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(including free trade and development)</a:t>
            </a:r>
            <a:r>
              <a:rPr lang="en-GB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Since “2011”, ANND’s advocacy strategy became systematic, focusing on:</a:t>
            </a:r>
            <a:r>
              <a:rPr lang="en-US" alt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Social, economic and political challenges,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quest of peoples of the region</a:t>
            </a:r>
            <a:r>
              <a:rPr lang="en-US" altLang="en-US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 social justice, freedom and dignity moved beyond their borders;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GB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 Call to revise and question partnerships including with the EU</a:t>
            </a:r>
            <a:endParaRPr lang="en-US" altLang="en-US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31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5" r="2" b="6415"/>
          <a:stretch>
            <a:fillRect/>
          </a:stretch>
        </p:blipFill>
        <p:spPr bwMode="auto">
          <a:xfrm>
            <a:off x="2" y="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52"/>
          <a:stretch>
            <a:fillRect/>
          </a:stretch>
        </p:blipFill>
        <p:spPr bwMode="auto">
          <a:xfrm>
            <a:off x="2" y="342900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2"/>
          <a:stretch>
            <a:fillRect/>
          </a:stretch>
        </p:blipFill>
        <p:spPr bwMode="auto">
          <a:xfrm>
            <a:off x="4569620" y="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6" r="2" b="5273"/>
          <a:stretch>
            <a:fillRect/>
          </a:stretch>
        </p:blipFill>
        <p:spPr bwMode="auto">
          <a:xfrm>
            <a:off x="4569620" y="3429000"/>
            <a:ext cx="4574381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9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smtClean="0"/>
              <a:t>South </a:t>
            </a:r>
            <a:r>
              <a:rPr lang="fr-BE" dirty="0" err="1" smtClean="0"/>
              <a:t>Advisory</a:t>
            </a:r>
            <a:r>
              <a:rPr lang="fr-BE" dirty="0" smtClean="0"/>
              <a:t> Group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BE" sz="2000" i="1" dirty="0" err="1"/>
              <a:t>Moderated</a:t>
            </a:r>
            <a:r>
              <a:rPr lang="fr-BE" sz="2000" i="1" dirty="0"/>
              <a:t> by </a:t>
            </a:r>
          </a:p>
          <a:p>
            <a:r>
              <a:rPr lang="en-US" sz="2000" dirty="0" err="1"/>
              <a:t>Ziad</a:t>
            </a:r>
            <a:r>
              <a:rPr lang="en-US" sz="2000" dirty="0"/>
              <a:t> Abdel SAMAD, ANND, </a:t>
            </a:r>
            <a:r>
              <a:rPr lang="en-US" sz="2000" dirty="0" smtClean="0"/>
              <a:t>Lebanon</a:t>
            </a:r>
            <a:endParaRPr lang="fr-BE" sz="2000" i="1" dirty="0"/>
          </a:p>
          <a:p>
            <a:endParaRPr lang="fr-BE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673" y="4800599"/>
            <a:ext cx="1888455" cy="20639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20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28650" y="185741"/>
            <a:ext cx="7886700" cy="873125"/>
          </a:xfrm>
        </p:spPr>
        <p:txBody>
          <a:bodyPr/>
          <a:lstStyle/>
          <a:p>
            <a:pPr eaLnBrk="1" hangingPunct="1"/>
            <a:r>
              <a:rPr lang="en-GB" altLang="en-US" smtClean="0"/>
              <a:t>Post</a:t>
            </a:r>
            <a:r>
              <a:rPr lang="tr-TR" altLang="en-US" smtClean="0"/>
              <a:t>-</a:t>
            </a:r>
            <a:r>
              <a:rPr lang="en-GB" altLang="en-US" smtClean="0"/>
              <a:t>Arab Spring </a:t>
            </a:r>
            <a:endParaRPr lang="en-US" altLang="en-US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57162" y="1279525"/>
            <a:ext cx="8358188" cy="4897438"/>
          </a:xfrm>
        </p:spPr>
        <p:txBody>
          <a:bodyPr/>
          <a:lstStyle/>
          <a:p>
            <a:pPr algn="just" eaLnBrk="1" hangingPunct="1"/>
            <a:r>
              <a:rPr lang="en-US" altLang="en-US" sz="2000" b="1" smtClean="0"/>
              <a:t>The demands from the southern perspective were seeking an </a:t>
            </a:r>
            <a:r>
              <a:rPr lang="en-US" altLang="en-US" sz="2000" b="1" smtClean="0">
                <a:solidFill>
                  <a:srgbClr val="FF0000"/>
                </a:solidFill>
              </a:rPr>
              <a:t>in-depth redefinition of the regional and international partnerships</a:t>
            </a:r>
            <a:r>
              <a:rPr lang="en-US" altLang="en-US" sz="2000" b="1" smtClean="0"/>
              <a:t> reflecting the common interests, based on the principles of mutual accountability, rooted in peoples’ rights and ensuring their national ownership.</a:t>
            </a:r>
            <a:r>
              <a:rPr lang="en-US" altLang="en-US" sz="2000" smtClean="0"/>
              <a:t> </a:t>
            </a:r>
          </a:p>
          <a:p>
            <a:pPr eaLnBrk="1" hangingPunct="1"/>
            <a:r>
              <a:rPr lang="en-US" altLang="en-US" sz="2000" smtClean="0"/>
              <a:t>From the EU perspective, the </a:t>
            </a:r>
            <a:r>
              <a:rPr lang="en-US" altLang="en-US" sz="2000" b="1" smtClean="0"/>
              <a:t>first response to the Arab spring</a:t>
            </a:r>
            <a:r>
              <a:rPr lang="tr-TR" altLang="en-US" sz="2000" b="1" smtClean="0"/>
              <a:t>: </a:t>
            </a:r>
            <a:r>
              <a:rPr lang="en-GB" altLang="en-US" sz="2000" b="1" smtClean="0"/>
              <a:t>A R</a:t>
            </a:r>
            <a:r>
              <a:rPr lang="tr-TR" altLang="en-US" sz="2000" b="1" smtClean="0"/>
              <a:t>evision of </a:t>
            </a:r>
            <a:r>
              <a:rPr lang="en-US" altLang="en-US" sz="2000" b="1" smtClean="0"/>
              <a:t>the E</a:t>
            </a:r>
            <a:r>
              <a:rPr lang="tr-TR" altLang="en-US" sz="2000" b="1" smtClean="0"/>
              <a:t>uropean Neighborhood Policy i</a:t>
            </a:r>
            <a:r>
              <a:rPr lang="en-US" altLang="en-US" sz="2000" b="1" smtClean="0"/>
              <a:t>n 2011,</a:t>
            </a:r>
            <a:r>
              <a:rPr lang="en-US" altLang="en-US" sz="2000" smtClean="0"/>
              <a:t> </a:t>
            </a:r>
          </a:p>
          <a:p>
            <a:pPr lvl="1" eaLnBrk="1" hangingPunct="1"/>
            <a:r>
              <a:rPr lang="en-US" altLang="en-US" sz="2000" i="1" smtClean="0"/>
              <a:t>Due to various factors the goals were not met </a:t>
            </a:r>
          </a:p>
          <a:p>
            <a:pPr eaLnBrk="1" hangingPunct="1"/>
            <a:r>
              <a:rPr lang="en-US" altLang="en-US" sz="2000" smtClean="0"/>
              <a:t>The </a:t>
            </a:r>
            <a:r>
              <a:rPr lang="en-US" altLang="en-US" sz="2000" b="1" smtClean="0"/>
              <a:t>second was the revision of the ENP </a:t>
            </a:r>
            <a:r>
              <a:rPr lang="en-US" altLang="en-US" sz="2000" smtClean="0"/>
              <a:t>issued on 2015.  </a:t>
            </a:r>
          </a:p>
          <a:p>
            <a:pPr lvl="1" eaLnBrk="1" hangingPunct="1"/>
            <a:r>
              <a:rPr lang="en-US" altLang="en-US" sz="2000" i="1" smtClean="0"/>
              <a:t>This policy priorities security and the promotion of investments and the role of the private sector </a:t>
            </a:r>
          </a:p>
          <a:p>
            <a:pPr eaLnBrk="1" hangingPunct="1"/>
            <a:r>
              <a:rPr lang="en-US" altLang="en-US" sz="2000" smtClean="0"/>
              <a:t>As a reaction to these policies, ANND organized yearly (sometimes bi-annual) Advocacy weeks to the EU institutions to engage directly with the EU officials and explain CSO perspectives </a:t>
            </a:r>
          </a:p>
        </p:txBody>
      </p:sp>
    </p:spTree>
    <p:extLst>
      <p:ext uri="{BB962C8B-B14F-4D97-AF65-F5344CB8AC3E}">
        <p14:creationId xmlns:p14="http://schemas.microsoft.com/office/powerpoint/2010/main" val="295359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08397" y="2700338"/>
            <a:ext cx="6447234" cy="1827212"/>
          </a:xfrm>
        </p:spPr>
        <p:txBody>
          <a:bodyPr/>
          <a:lstStyle/>
          <a:p>
            <a:pPr eaLnBrk="1" hangingPunct="1"/>
            <a:r>
              <a:rPr lang="en-US" altLang="en-US" smtClean="0"/>
              <a:t>Quotations reflecting personal assessments</a:t>
            </a:r>
          </a:p>
        </p:txBody>
      </p:sp>
    </p:spTree>
    <p:extLst>
      <p:ext uri="{BB962C8B-B14F-4D97-AF65-F5344CB8AC3E}">
        <p14:creationId xmlns:p14="http://schemas.microsoft.com/office/powerpoint/2010/main" val="329610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A person wearing a suit and tie smiling at the camera&#10;&#10;Description generated with very high confi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" r="27" b="2"/>
          <a:stretch>
            <a:fillRect/>
          </a:stretch>
        </p:blipFill>
        <p:spPr bwMode="auto">
          <a:xfrm>
            <a:off x="5354242" y="639767"/>
            <a:ext cx="3309938" cy="2941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AED04B-C460-4252-AD05-A5AE3DCB7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8" y="629267"/>
            <a:ext cx="2990049" cy="1494688"/>
          </a:xfrm>
          <a:extLst/>
        </p:spPr>
        <p:txBody>
          <a:bodyPr rtlCol="0">
            <a:normAutofit fontScale="90000"/>
          </a:bodyPr>
          <a:lstStyle/>
          <a:p>
            <a:pPr lvl="8">
              <a:defRPr/>
            </a:pPr>
            <a:r>
              <a:rPr lang="en-US" sz="1400" b="1" i="1" dirty="0">
                <a:solidFill>
                  <a:srgbClr val="FF0000"/>
                </a:solidFill>
              </a:rPr>
              <a:t>Samir Aita </a:t>
            </a:r>
            <a:br>
              <a:rPr lang="en-US" sz="1400" b="1" i="1" dirty="0">
                <a:solidFill>
                  <a:srgbClr val="FF0000"/>
                </a:solidFill>
              </a:rPr>
            </a:br>
            <a:r>
              <a:rPr lang="en-US" sz="1400" b="1" i="1" dirty="0">
                <a:solidFill>
                  <a:srgbClr val="FF0000"/>
                </a:solidFill>
              </a:rPr>
              <a:t>2016 ANND EU advocacy delegation member </a:t>
            </a:r>
            <a:r>
              <a:rPr lang="en-US" sz="1400" b="1" dirty="0">
                <a:solidFill>
                  <a:srgbClr val="FF0000"/>
                </a:solidFill>
              </a:rPr>
              <a:t/>
            </a:r>
            <a:br>
              <a:rPr lang="en-US" sz="1400" b="1" dirty="0">
                <a:solidFill>
                  <a:srgbClr val="FF0000"/>
                </a:solidFill>
              </a:rPr>
            </a:br>
            <a:r>
              <a:rPr lang="en-US" sz="1400" b="1" i="1" dirty="0"/>
              <a:t>(</a:t>
            </a:r>
            <a:r>
              <a:rPr lang="fr-FR" sz="1400" b="1" i="1" dirty="0"/>
              <a:t>Président du Cercle des Economistes Arabes et Président de l'association "Démocratie et Entraide en Syrie, Ghosn Zeitoun)</a:t>
            </a:r>
            <a:endParaRPr lang="en-US" sz="1400" dirty="0"/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329803" y="2306638"/>
            <a:ext cx="4670822" cy="4019550"/>
          </a:xfrm>
        </p:spPr>
        <p:txBody>
          <a:bodyPr/>
          <a:lstStyle/>
          <a:p>
            <a:pPr eaLnBrk="1" hangingPunct="1"/>
            <a:r>
              <a:rPr lang="en-US" altLang="en-US" sz="2000" i="1" smtClean="0"/>
              <a:t>The advocacy process with the EC for the Mediterranean countries should </a:t>
            </a:r>
            <a:r>
              <a:rPr lang="en-US" altLang="en-US" sz="2000" b="1" i="1" smtClean="0">
                <a:solidFill>
                  <a:srgbClr val="FF0000"/>
                </a:solidFill>
              </a:rPr>
              <a:t>be more than formal consultation processes; it should include close follow-up</a:t>
            </a:r>
            <a:r>
              <a:rPr lang="en-US" altLang="en-US" sz="2000" i="1" smtClean="0"/>
              <a:t>.  This necessitates addressing </a:t>
            </a:r>
            <a:r>
              <a:rPr lang="en-US" altLang="en-US" sz="2000" b="1" i="1" smtClean="0"/>
              <a:t>lack of cla</a:t>
            </a:r>
            <a:r>
              <a:rPr lang="en-US" altLang="en-US" sz="2000" i="1" smtClean="0"/>
              <a:t>rity on the general EC policies and objectives; </a:t>
            </a:r>
            <a:r>
              <a:rPr lang="en-US" altLang="en-US" sz="2000" b="1" i="1" smtClean="0"/>
              <a:t>lack of transparency and exhaustivity</a:t>
            </a:r>
            <a:r>
              <a:rPr lang="en-US" altLang="en-US" sz="2000" i="1" smtClean="0"/>
              <a:t> on the effective projects that the EC is supporting. This is particularly the case for Syria, but also valid for other countries. </a:t>
            </a:r>
            <a:endParaRPr lang="en-US" altLang="en-US" sz="2000" smtClean="0"/>
          </a:p>
        </p:txBody>
      </p:sp>
    </p:spTree>
    <p:extLst>
      <p:ext uri="{BB962C8B-B14F-4D97-AF65-F5344CB8AC3E}">
        <p14:creationId xmlns:p14="http://schemas.microsoft.com/office/powerpoint/2010/main" val="41326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Content Placeholder 3" descr="A person talking on a cell phone&#10;&#10;Description generated with high confi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1" r="2" b="13261"/>
          <a:stretch>
            <a:fillRect/>
          </a:stretch>
        </p:blipFill>
        <p:spPr bwMode="auto">
          <a:xfrm>
            <a:off x="5393533" y="639763"/>
            <a:ext cx="3270647" cy="278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52084B6C-9A13-4127-8394-8F5E13803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7" y="629269"/>
            <a:ext cx="3020432" cy="1187959"/>
          </a:xfrm>
          <a:extLst/>
        </p:spPr>
        <p:txBody>
          <a:bodyPr rtlCol="0">
            <a:normAutofit fontScale="90000"/>
          </a:bodyPr>
          <a:lstStyle/>
          <a:p>
            <a:pPr marL="117475" lvl="8">
              <a:defRPr/>
            </a:pPr>
            <a:r>
              <a:rPr lang="en-US" b="1" i="1" dirty="0">
                <a:solidFill>
                  <a:srgbClr val="FF0000"/>
                </a:solidFill>
              </a:rPr>
              <a:t>Firas </a:t>
            </a:r>
            <a:r>
              <a:rPr lang="en-US" b="1" i="1" dirty="0" err="1">
                <a:solidFill>
                  <a:srgbClr val="FF0000"/>
                </a:solidFill>
              </a:rPr>
              <a:t>Jaber</a:t>
            </a:r>
            <a:r>
              <a:rPr lang="en-US" b="1" i="1" dirty="0">
                <a:solidFill>
                  <a:srgbClr val="FF0000"/>
                </a:solidFill>
              </a:rPr>
              <a:t>-</a:t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en-US" b="1" i="1" dirty="0">
                <a:solidFill>
                  <a:srgbClr val="FF0000"/>
                </a:solidFill>
              </a:rPr>
              <a:t>Palestine- Al </a:t>
            </a:r>
            <a:r>
              <a:rPr lang="en-US" b="1" i="1" dirty="0" err="1">
                <a:solidFill>
                  <a:srgbClr val="FF0000"/>
                </a:solidFill>
              </a:rPr>
              <a:t>Marsad</a:t>
            </a:r>
            <a:r>
              <a:rPr lang="en-US" b="1" i="1" dirty="0">
                <a:solidFill>
                  <a:srgbClr val="FF0000"/>
                </a:solidFill>
              </a:rPr>
              <a:t/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en-US" i="1" dirty="0"/>
              <a:t>2015 ANND EU advocacy delegation member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1268" name="Content Placeholder 8"/>
          <p:cNvSpPr>
            <a:spLocks noGrp="1"/>
          </p:cNvSpPr>
          <p:nvPr>
            <p:ph idx="1"/>
          </p:nvPr>
        </p:nvSpPr>
        <p:spPr>
          <a:xfrm>
            <a:off x="334567" y="1817688"/>
            <a:ext cx="4718447" cy="4513262"/>
          </a:xfrm>
        </p:spPr>
        <p:txBody>
          <a:bodyPr/>
          <a:lstStyle/>
          <a:p>
            <a:pPr eaLnBrk="1" hangingPunct="1"/>
            <a:r>
              <a:rPr lang="en-US" altLang="en-US" i="1" smtClean="0"/>
              <a:t>The ANND advocacy week is important to </a:t>
            </a:r>
            <a:r>
              <a:rPr lang="en-US" altLang="en-US" i="1" smtClean="0">
                <a:solidFill>
                  <a:srgbClr val="FF0000"/>
                </a:solidFill>
              </a:rPr>
              <a:t>introduce the Arab civil society leaders and the issues to the policy decision makers in the EU, and to be able to </a:t>
            </a:r>
            <a:r>
              <a:rPr lang="en-US" altLang="en-US" b="1" i="1" smtClean="0">
                <a:solidFill>
                  <a:srgbClr val="FF0000"/>
                </a:solidFill>
              </a:rPr>
              <a:t>interact directly</a:t>
            </a:r>
            <a:r>
              <a:rPr lang="en-US" altLang="en-US" i="1" smtClean="0">
                <a:solidFill>
                  <a:srgbClr val="FF0000"/>
                </a:solidFill>
              </a:rPr>
              <a:t> with them</a:t>
            </a:r>
            <a:r>
              <a:rPr lang="en-US" altLang="en-US" i="1" smtClean="0"/>
              <a:t>. This engagement is vital to </a:t>
            </a:r>
            <a:r>
              <a:rPr lang="en-US" altLang="en-US" b="1" i="1" smtClean="0"/>
              <a:t>equip the civil society activists</a:t>
            </a:r>
            <a:r>
              <a:rPr lang="en-US" altLang="en-US" i="1" smtClean="0"/>
              <a:t> with deep understanding about how policies particularly ENP are being negotiated and implemented. As a Palestinian activist, it's important to </a:t>
            </a:r>
            <a:r>
              <a:rPr lang="en-US" altLang="en-US" b="1" i="1" smtClean="0"/>
              <a:t>represent a grassroots prospective</a:t>
            </a:r>
            <a:r>
              <a:rPr lang="en-US" altLang="en-US" i="1" smtClean="0"/>
              <a:t> about the occupation, and de-development. Saying that, this shows the gap in advocacy and lobbying efforts, </a:t>
            </a:r>
            <a:r>
              <a:rPr lang="en-US" altLang="en-US" b="1" i="1" smtClean="0"/>
              <a:t>more efforts needed, and more tools must be developed if we want to change how the EU is handling our countries interests</a:t>
            </a:r>
            <a:r>
              <a:rPr lang="en-US" altLang="en-US" i="1" smtClean="0"/>
              <a:t>.</a:t>
            </a:r>
            <a:endParaRPr lang="en-US" altLang="en-US" smtClean="0"/>
          </a:p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269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Content Placeholder 3" descr="A person wearing a suit and tie&#10;&#10;Description generated with very high confide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" b="3"/>
          <a:stretch>
            <a:fillRect/>
          </a:stretch>
        </p:blipFill>
        <p:spPr bwMode="auto">
          <a:xfrm>
            <a:off x="5713811" y="639763"/>
            <a:ext cx="2950369" cy="309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8FCB4D-7966-4A0A-9EA4-1784E504B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698" y="629269"/>
            <a:ext cx="3845273" cy="823357"/>
          </a:xfrm>
          <a:extLst/>
        </p:spPr>
        <p:txBody>
          <a:bodyPr rtlCol="0">
            <a:normAutofit fontScale="90000"/>
          </a:bodyPr>
          <a:lstStyle/>
          <a:p>
            <a:pPr marL="57150" lvl="8">
              <a:defRPr/>
            </a:pPr>
            <a:r>
              <a:rPr lang="en-US" b="1" i="1" dirty="0">
                <a:solidFill>
                  <a:srgbClr val="FF0000"/>
                </a:solidFill>
              </a:rPr>
              <a:t>Ahmad </a:t>
            </a:r>
            <a:r>
              <a:rPr lang="en-US" b="1" i="1" dirty="0" err="1">
                <a:solidFill>
                  <a:srgbClr val="FF0000"/>
                </a:solidFill>
              </a:rPr>
              <a:t>Awad</a:t>
            </a:r>
            <a:r>
              <a:rPr lang="en-US" b="1" i="1" dirty="0">
                <a:solidFill>
                  <a:srgbClr val="FF0000"/>
                </a:solidFill>
              </a:rPr>
              <a:t>-Jordan-</a:t>
            </a:r>
            <a:r>
              <a:rPr lang="en-US" b="1" i="1" dirty="0" err="1">
                <a:solidFill>
                  <a:srgbClr val="FF0000"/>
                </a:solidFill>
              </a:rPr>
              <a:t>Phenix</a:t>
            </a:r>
            <a:r>
              <a:rPr lang="en-US" b="1" i="1" dirty="0">
                <a:solidFill>
                  <a:srgbClr val="FF0000"/>
                </a:solidFill>
              </a:rPr>
              <a:t> Center for Economic and Informatics Studies </a:t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en-US" i="1" dirty="0"/>
              <a:t>2015 ANND EU advocacy delegation member</a:t>
            </a:r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292" name="Content Placeholder 8"/>
          <p:cNvSpPr>
            <a:spLocks noGrp="1"/>
          </p:cNvSpPr>
          <p:nvPr>
            <p:ph idx="1"/>
          </p:nvPr>
        </p:nvSpPr>
        <p:spPr>
          <a:xfrm>
            <a:off x="486966" y="1870076"/>
            <a:ext cx="5025628" cy="3357563"/>
          </a:xfrm>
        </p:spPr>
        <p:txBody>
          <a:bodyPr/>
          <a:lstStyle/>
          <a:p>
            <a:pPr eaLnBrk="1" hangingPunct="1"/>
            <a:r>
              <a:rPr lang="en-US" altLang="en-US" i="1" smtClean="0"/>
              <a:t>In light of the complex transformations of the southern and Eastern Mediterranean countries, especially in Jordan, and to face the non-democratic actors who are using terrorism and violence as a pretext to prevent democratic transformation, we must emphasize </a:t>
            </a:r>
            <a:r>
              <a:rPr lang="en-US" altLang="en-US" b="1" i="1" smtClean="0"/>
              <a:t>the centrality of </a:t>
            </a:r>
            <a:r>
              <a:rPr lang="en-US" altLang="en-US" b="1" i="1" smtClean="0">
                <a:solidFill>
                  <a:srgbClr val="FF0000"/>
                </a:solidFill>
              </a:rPr>
              <a:t>the promotion and the respect of the  human rights standards and principles </a:t>
            </a:r>
            <a:r>
              <a:rPr lang="en-US" altLang="en-US" b="1" i="1" smtClean="0"/>
              <a:t>in the various Euro-Mediterranean conventions and policies.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9891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221AAF-4807-4217-95B1-23521CD40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6538"/>
            <a:ext cx="7886700" cy="10541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/>
              <a:t>How Advocacy can be successful?</a:t>
            </a:r>
            <a:br>
              <a:rPr lang="en-GB" dirty="0"/>
            </a:br>
            <a:r>
              <a:rPr lang="en-GB" dirty="0"/>
              <a:t>Lessons learned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02531C-66D6-4FF4-9A4D-0AF21CA3A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263" y="1487488"/>
            <a:ext cx="8772525" cy="516731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dvocacy is a process; it is not ad hoc initiatives.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It should be associated to a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long-term monitoring, research and analysis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advocacy weeks organized in Brussels, are complementary step to the monitoring efforts at the national and regional levels.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(conduct debate with the EU delegations and among multi-stakeholder dialogue forums at regional level, before elaborated further at EU).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should be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owned by the actors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comprehensive policy position should reflect their perspectives.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Ownership secures a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follow up work afterwards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policy position should be elaborated based on the needs at various levels; local, national and regional.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inclusive process helps in building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consensus on recommendations with a new paradigm.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should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timely, well planned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—considering various factors,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ureaucratic and logistical challenges (visa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appointments for bilateral meetings with EU officials,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best timing (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whe</a:t>
            </a:r>
            <a:r>
              <a:rPr lang="tr-T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Parliamentarians are in Brussels)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Committee works (particularly that of AFET, DEVE, INTA and Subcommittee on HR) 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Collaboration with European CSO partners to identify exact weeks-for more efficiency.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Advocacy week, included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close-scrutiny of EU discourse on the region: because there is a need to know whom to meet</a:t>
            </a:r>
          </a:p>
          <a:p>
            <a:pPr lvl="1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Declarations, communications, statements </a:t>
            </a:r>
          </a:p>
        </p:txBody>
      </p:sp>
    </p:spTree>
    <p:extLst>
      <p:ext uri="{BB962C8B-B14F-4D97-AF65-F5344CB8AC3E}">
        <p14:creationId xmlns:p14="http://schemas.microsoft.com/office/powerpoint/2010/main" val="263793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628650" y="601663"/>
            <a:ext cx="7886700" cy="5689600"/>
          </a:xfrm>
        </p:spPr>
        <p:txBody>
          <a:bodyPr/>
          <a:lstStyle/>
          <a:p>
            <a:pPr eaLnBrk="1" hangingPunct="1"/>
            <a:r>
              <a:rPr lang="en-US" altLang="en-US" smtClean="0"/>
              <a:t>The selection of the delegation members; </a:t>
            </a:r>
          </a:p>
          <a:p>
            <a:pPr lvl="1" eaLnBrk="1" hangingPunct="1"/>
            <a:r>
              <a:rPr lang="en-US" altLang="en-US" b="1" smtClean="0"/>
              <a:t>Sub-Regional and thematic representation (youth and gender as well) </a:t>
            </a:r>
          </a:p>
          <a:p>
            <a:pPr eaLnBrk="1" hangingPunct="1"/>
            <a:r>
              <a:rPr lang="en-US" altLang="en-US" smtClean="0"/>
              <a:t>Early Preparations with the members of the delegation, </a:t>
            </a:r>
          </a:p>
          <a:p>
            <a:pPr lvl="1" eaLnBrk="1" hangingPunct="1"/>
            <a:r>
              <a:rPr lang="en-US" altLang="en-US" smtClean="0"/>
              <a:t>Identify the priorities, prepare the agenda of the different meet</a:t>
            </a:r>
            <a:r>
              <a:rPr lang="tr-TR" altLang="en-US" smtClean="0"/>
              <a:t>i</a:t>
            </a:r>
            <a:r>
              <a:rPr lang="en-US" altLang="en-US" smtClean="0"/>
              <a:t>ngs and who will say what </a:t>
            </a:r>
          </a:p>
          <a:p>
            <a:pPr eaLnBrk="1" hangingPunct="1"/>
            <a:r>
              <a:rPr lang="en-US" altLang="en-US" smtClean="0"/>
              <a:t>Advocacy focused on the need to adopt a new development paradigm, this later should be mainstreamed in the EU –Arab relations framework: </a:t>
            </a:r>
          </a:p>
          <a:p>
            <a:pPr lvl="1" eaLnBrk="1" hangingPunct="1"/>
            <a:r>
              <a:rPr lang="en-US" altLang="en-US" smtClean="0"/>
              <a:t>enhancing productive sectors’ </a:t>
            </a:r>
          </a:p>
          <a:p>
            <a:pPr lvl="1" eaLnBrk="1" hangingPunct="1"/>
            <a:r>
              <a:rPr lang="en-US" altLang="en-US" smtClean="0"/>
              <a:t>addressing development challenges including poverty, unemployment, and inequalities, </a:t>
            </a:r>
          </a:p>
          <a:p>
            <a:pPr lvl="1" eaLnBrk="1" hangingPunct="1"/>
            <a:r>
              <a:rPr lang="en-US" altLang="en-US" smtClean="0"/>
              <a:t>Re-designing trade and investment policies</a:t>
            </a:r>
          </a:p>
          <a:p>
            <a:pPr lvl="1" eaLnBrk="1" hangingPunct="1"/>
            <a:r>
              <a:rPr lang="en-US" altLang="en-US" smtClean="0"/>
              <a:t>Enhancing The role of civil society within the partnership by promoting the structured dialogue with civil society as development partners</a:t>
            </a:r>
          </a:p>
        </p:txBody>
      </p:sp>
    </p:spTree>
    <p:extLst>
      <p:ext uri="{BB962C8B-B14F-4D97-AF65-F5344CB8AC3E}">
        <p14:creationId xmlns:p14="http://schemas.microsoft.com/office/powerpoint/2010/main" val="99120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Unvan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6447234" cy="1320800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en-US" sz="3200" dirty="0" err="1" smtClean="0"/>
              <a:t>Success</a:t>
            </a:r>
            <a:r>
              <a:rPr lang="tr-TR" altLang="en-US" sz="3200" dirty="0" smtClean="0"/>
              <a:t> of </a:t>
            </a:r>
            <a:r>
              <a:rPr lang="en-US" altLang="en-US" sz="3200" dirty="0" smtClean="0"/>
              <a:t>advocacy</a:t>
            </a:r>
            <a:r>
              <a:rPr lang="tr-TR" altLang="en-US" sz="3200" dirty="0" smtClean="0"/>
              <a:t>: </a:t>
            </a:r>
            <a:r>
              <a:rPr lang="tr-TR" altLang="en-US" sz="3200" b="1" dirty="0" err="1" smtClean="0"/>
              <a:t>Follow</a:t>
            </a:r>
            <a:r>
              <a:rPr lang="tr-TR" altLang="en-US" sz="3200" b="1" dirty="0" smtClean="0"/>
              <a:t> </a:t>
            </a:r>
            <a:r>
              <a:rPr lang="tr-TR" altLang="en-US" sz="3200" b="1" dirty="0" err="1" smtClean="0"/>
              <a:t>up</a:t>
            </a:r>
            <a:endParaRPr lang="en-US" altLang="en-US" sz="3200" b="1" dirty="0" smtClean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8863B33B-C2C7-4410-AB81-DB51FCE98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914400"/>
            <a:ext cx="7886700" cy="4673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raising civil society concerns at all spaces available,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take a proactive role in follow up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national level, regional level</a:t>
            </a:r>
          </a:p>
          <a:p>
            <a:pPr marL="400050" lvl="1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Send out letters to offici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als met (thank you, policy position issued)</a:t>
            </a:r>
          </a:p>
          <a:p>
            <a:pPr marL="400050" lvl="1" indent="0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-Engage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actively to online consultations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similar themes (development, trade, role of civil society : calls on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policy coherenc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e)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Monitor ENP implementation: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yearly progress reports (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was possible at previous ENP process)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Monitor 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accountability of EU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a global actor and partner (development effectiveness, SDGs, humanitarian aid..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etc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.)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ngage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Structured dialogue with CSO south; including the active participation in the CSO forums south and the consultation process </a:t>
            </a:r>
          </a:p>
          <a:p>
            <a:pPr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Participate in the global partnership forum and the European Development Days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4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>
          <a:xfrm>
            <a:off x="609600" y="152400"/>
            <a:ext cx="7886700" cy="868363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Impact and challenges </a:t>
            </a:r>
            <a:endParaRPr lang="en-US" altLang="en-US" dirty="0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710614" cy="517048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b="1" dirty="0" smtClean="0"/>
              <a:t>ultimate aim is to influence EU policies and reform inadequate and unfair structures.</a:t>
            </a:r>
            <a:r>
              <a:rPr lang="en-US" altLang="en-US" dirty="0" smtClean="0"/>
              <a:t> </a:t>
            </a:r>
          </a:p>
          <a:p>
            <a:pPr lvl="1" eaLnBrk="1" hangingPunct="1"/>
            <a:r>
              <a:rPr lang="en-US" altLang="en-US" dirty="0" smtClean="0"/>
              <a:t>some positive developments related to the civil society role within the partnership, but this still need a lot of efforts (shrinking space for CSO) </a:t>
            </a:r>
          </a:p>
          <a:p>
            <a:pPr lvl="1" eaLnBrk="1" hangingPunct="1"/>
            <a:r>
              <a:rPr lang="en-US" altLang="en-US" b="1" dirty="0" smtClean="0"/>
              <a:t>There is a clear increase in civil society groups interested in the EU policies at regional and national levels</a:t>
            </a:r>
            <a:r>
              <a:rPr lang="en-US" altLang="en-US" dirty="0" smtClean="0"/>
              <a:t> (ENP implementation, trade and investment agreements and increase of groups that interact with EU Delegations and participate in consultations on social and economic policy-issues. This equally means we have more groups working on significant topics like :social protection, taxation, investment and trade agreements impacts, the role of private sector, employment and informal economy…and so on which is much needed, in order to ensure a shift in development paradigm. </a:t>
            </a:r>
          </a:p>
          <a:p>
            <a:pPr eaLnBrk="1" hangingPunct="1"/>
            <a:r>
              <a:rPr lang="en-US" altLang="en-US" dirty="0" smtClean="0"/>
              <a:t> The main </a:t>
            </a:r>
            <a:r>
              <a:rPr lang="en-US" altLang="en-US" b="1" dirty="0" smtClean="0"/>
              <a:t>challenges</a:t>
            </a:r>
            <a:r>
              <a:rPr lang="en-US" altLang="en-US" dirty="0" smtClean="0"/>
              <a:t> are mainly related to the </a:t>
            </a:r>
            <a:r>
              <a:rPr lang="en-US" altLang="en-US" b="1" dirty="0" smtClean="0"/>
              <a:t>shrinking space for CSOs at country levels.</a:t>
            </a:r>
            <a:r>
              <a:rPr lang="en-US" altLang="en-US" dirty="0" smtClean="0"/>
              <a:t> EU advocacy is an opportunity to raise these challenges, the promotion of private sector without classification and binding human rights standards</a:t>
            </a:r>
          </a:p>
          <a:p>
            <a:pPr eaLnBrk="1" hangingPunct="1"/>
            <a:r>
              <a:rPr lang="en-US" altLang="en-US" b="1" dirty="0" smtClean="0"/>
              <a:t>There is a need to outreach resources: both human and financial resources</a:t>
            </a:r>
            <a:endParaRPr lang="en-US" altLang="en-US" dirty="0" smtClean="0"/>
          </a:p>
          <a:p>
            <a:pPr lvl="1" eaLnBrk="1" hangingPunct="1"/>
            <a:r>
              <a:rPr lang="en-US" altLang="en-US" dirty="0" smtClean="0"/>
              <a:t>Human resources with a deep knowledge of the various Policy frameworks (be it migration, trade, aid…</a:t>
            </a:r>
            <a:r>
              <a:rPr lang="en-US" altLang="en-US" dirty="0" err="1" smtClean="0"/>
              <a:t>etc</a:t>
            </a:r>
            <a:r>
              <a:rPr lang="en-US" altLang="en-US" dirty="0" smtClean="0"/>
              <a:t>) </a:t>
            </a:r>
          </a:p>
          <a:p>
            <a:pPr lvl="1" eaLnBrk="1" hangingPunct="1"/>
            <a:r>
              <a:rPr lang="en-US" altLang="en-US" b="1" dirty="0" smtClean="0"/>
              <a:t>Financial resources—as supporting advocacy is not as popular as ‘capacity-building-trainings’ for many donors.</a:t>
            </a:r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4915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25041" y="293691"/>
            <a:ext cx="7886700" cy="955675"/>
          </a:xfrm>
        </p:spPr>
        <p:txBody>
          <a:bodyPr/>
          <a:lstStyle/>
          <a:p>
            <a:pPr eaLnBrk="1" hangingPunct="1"/>
            <a:r>
              <a:rPr lang="en-GB" altLang="en-US" smtClean="0"/>
              <a:t>What next?</a:t>
            </a:r>
            <a:endParaRPr lang="en-US" altLang="en-US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45245" y="1404941"/>
            <a:ext cx="7336631" cy="5272087"/>
          </a:xfrm>
        </p:spPr>
        <p:txBody>
          <a:bodyPr/>
          <a:lstStyle/>
          <a:p>
            <a:pPr eaLnBrk="1" hangingPunct="1"/>
            <a:r>
              <a:rPr lang="en-US" altLang="en-US" smtClean="0"/>
              <a:t>After the organization of six advocacy weeks ANND remains committed to meeting EU officials to raise civil society concerns. And to meet our partners by organizing </a:t>
            </a:r>
            <a:r>
              <a:rPr lang="en-US" altLang="en-US" b="1" smtClean="0"/>
              <a:t>a civil society forum</a:t>
            </a:r>
            <a:r>
              <a:rPr lang="en-US" altLang="en-US" smtClean="0"/>
              <a:t>, to </a:t>
            </a:r>
            <a:r>
              <a:rPr lang="en-US" altLang="en-US" b="1" smtClean="0"/>
              <a:t>enhance solidarity and networking opportunities</a:t>
            </a:r>
            <a:r>
              <a:rPr lang="en-US" altLang="en-US" smtClean="0"/>
              <a:t>, </a:t>
            </a:r>
          </a:p>
          <a:p>
            <a:pPr eaLnBrk="1" hangingPunct="1"/>
            <a:r>
              <a:rPr lang="en-US" altLang="en-US" smtClean="0"/>
              <a:t>As civil society from both shores of the Mediterranean we raised </a:t>
            </a:r>
            <a:r>
              <a:rPr lang="en-US" altLang="en-US" b="1" smtClean="0"/>
              <a:t>similar concerns particularly with respect to promotion of human rights, migration deals, pursuing rights-based development policies and respecting policy coherence for development </a:t>
            </a:r>
            <a:r>
              <a:rPr lang="en-US" altLang="en-US" smtClean="0"/>
              <a:t>in EU external relations. </a:t>
            </a:r>
          </a:p>
          <a:p>
            <a:pPr eaLnBrk="1" hangingPunct="1"/>
            <a:r>
              <a:rPr lang="en-US" altLang="en-US" smtClean="0"/>
              <a:t> Finally, advocacy is a continuous process, it gets results when followed-up closely. </a:t>
            </a:r>
          </a:p>
          <a:p>
            <a:pPr lvl="1" eaLnBrk="1" hangingPunct="1"/>
            <a:r>
              <a:rPr lang="en-US" altLang="en-US" smtClean="0"/>
              <a:t>The follow-up is key to turn advocacy into a tool for enhancing mutual accountability, that EU commits as well within the new ENP. </a:t>
            </a:r>
          </a:p>
          <a:p>
            <a:pPr lvl="1" eaLnBrk="1" hangingPunct="1"/>
            <a:r>
              <a:rPr lang="en-US" altLang="en-US" smtClean="0"/>
              <a:t>It is a key within the new Agenda 2030 framework</a:t>
            </a:r>
          </a:p>
        </p:txBody>
      </p:sp>
    </p:spTree>
    <p:extLst>
      <p:ext uri="{BB962C8B-B14F-4D97-AF65-F5344CB8AC3E}">
        <p14:creationId xmlns:p14="http://schemas.microsoft.com/office/powerpoint/2010/main" val="39420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 smtClean="0"/>
              <a:t>Facilitators</a:t>
            </a:r>
            <a:r>
              <a:rPr lang="fr-BE" dirty="0" smtClean="0"/>
              <a:t>, IISG, Rapporteurs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BE" sz="2000" i="1" dirty="0" err="1"/>
              <a:t>Moderated</a:t>
            </a:r>
            <a:r>
              <a:rPr lang="fr-BE" sz="2000" i="1" dirty="0"/>
              <a:t> by </a:t>
            </a:r>
          </a:p>
          <a:p>
            <a:r>
              <a:rPr lang="fr-BE" sz="2000" i="1" dirty="0" smtClean="0"/>
              <a:t>Laetitia Ricklin, NEAR B2</a:t>
            </a:r>
          </a:p>
          <a:p>
            <a:r>
              <a:rPr lang="fr-BE" sz="2000" i="1" dirty="0"/>
              <a:t>Marie de Coune, CS expert</a:t>
            </a:r>
          </a:p>
          <a:p>
            <a:endParaRPr lang="fr-BE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318" y="4344872"/>
            <a:ext cx="1097764" cy="20493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tr-TR" altLang="en-US" smtClean="0"/>
              <a:t>Thank you!!!</a:t>
            </a:r>
            <a:endParaRPr lang="en-US" altLang="en-US" smtClean="0"/>
          </a:p>
        </p:txBody>
      </p:sp>
      <p:sp>
        <p:nvSpPr>
          <p:cNvPr id="18435" name="İçerik Yer Tutucusu 2"/>
          <p:cNvSpPr>
            <a:spLocks noGrp="1"/>
          </p:cNvSpPr>
          <p:nvPr>
            <p:ph idx="1"/>
          </p:nvPr>
        </p:nvSpPr>
        <p:spPr>
          <a:xfrm>
            <a:off x="747714" y="1635125"/>
            <a:ext cx="6447235" cy="3879850"/>
          </a:xfrm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tr-TR" altLang="en-US" sz="4000" smtClean="0"/>
              <a:t>For more information on ANND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tr-TR" altLang="en-US" sz="4000" smtClean="0">
                <a:hlinkClick r:id="rId2"/>
              </a:rPr>
              <a:t>www.annd.org</a:t>
            </a:r>
            <a:r>
              <a:rPr lang="tr-TR" altLang="en-US" sz="4000" smtClean="0"/>
              <a:t> </a:t>
            </a:r>
          </a:p>
          <a:p>
            <a:pPr marL="0" indent="0" algn="ctr" eaLnBrk="1" hangingPunct="1">
              <a:buFont typeface="Wingdings 3" pitchFamily="18" charset="2"/>
              <a:buNone/>
            </a:pPr>
            <a:r>
              <a:rPr lang="tr-TR" altLang="en-US" sz="2000" smtClean="0"/>
              <a:t>Visit our Facebook page: https://www.facebook.com/www.annd.org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en-US" altLang="en-US" sz="4000" smtClean="0"/>
          </a:p>
        </p:txBody>
      </p:sp>
      <p:pic>
        <p:nvPicPr>
          <p:cNvPr id="18436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020" y="4765675"/>
            <a:ext cx="240982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20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/>
              <a:t>Introduction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14600"/>
          </a:xfrm>
        </p:spPr>
        <p:txBody>
          <a:bodyPr>
            <a:normAutofit fontScale="77500" lnSpcReduction="20000"/>
          </a:bodyPr>
          <a:lstStyle/>
          <a:p>
            <a:r>
              <a:rPr lang="fr-BE" sz="2000" i="1" dirty="0" err="1"/>
              <a:t>Moderated</a:t>
            </a:r>
            <a:r>
              <a:rPr lang="fr-BE" sz="2000" i="1" dirty="0"/>
              <a:t> by </a:t>
            </a:r>
          </a:p>
          <a:p>
            <a:r>
              <a:rPr lang="fr-BE" sz="2000" i="1" dirty="0" smtClean="0"/>
              <a:t>Marie de Coune, </a:t>
            </a:r>
            <a:r>
              <a:rPr lang="fr-BE" sz="2000" i="1" dirty="0"/>
              <a:t>Civil society </a:t>
            </a:r>
            <a:r>
              <a:rPr lang="fr-BE" sz="2000" i="1" dirty="0" smtClean="0"/>
              <a:t>expert</a:t>
            </a:r>
          </a:p>
          <a:p>
            <a:endParaRPr lang="fr-BE" sz="2000" i="1" dirty="0" smtClean="0"/>
          </a:p>
          <a:p>
            <a:r>
              <a:rPr lang="fr-BE" sz="2000" i="1" dirty="0" err="1" smtClean="0"/>
              <a:t>European</a:t>
            </a:r>
            <a:r>
              <a:rPr lang="fr-BE" sz="2000" i="1" dirty="0" smtClean="0"/>
              <a:t> </a:t>
            </a:r>
            <a:r>
              <a:rPr lang="fr-BE" sz="2000" i="1" dirty="0"/>
              <a:t>Commission, </a:t>
            </a:r>
            <a:r>
              <a:rPr lang="fr-BE" sz="2000" i="1" dirty="0" smtClean="0"/>
              <a:t>NEAR and DEVCO</a:t>
            </a:r>
          </a:p>
          <a:p>
            <a:r>
              <a:rPr lang="fr-BE" sz="2000" i="1" dirty="0" err="1" smtClean="0"/>
              <a:t>European</a:t>
            </a:r>
            <a:r>
              <a:rPr lang="fr-BE" sz="2000" i="1" dirty="0" smtClean="0"/>
              <a:t> </a:t>
            </a:r>
            <a:r>
              <a:rPr lang="fr-BE" sz="2000" i="1" dirty="0" err="1" smtClean="0"/>
              <a:t>External</a:t>
            </a:r>
            <a:r>
              <a:rPr lang="fr-BE" sz="2000" i="1" dirty="0" smtClean="0"/>
              <a:t> Action Service, EEAS</a:t>
            </a:r>
          </a:p>
          <a:p>
            <a:r>
              <a:rPr lang="fr-BE" sz="2000" i="1" dirty="0" err="1" smtClean="0"/>
              <a:t>European</a:t>
            </a:r>
            <a:r>
              <a:rPr lang="fr-BE" sz="2000" i="1" dirty="0" smtClean="0"/>
              <a:t> </a:t>
            </a:r>
            <a:r>
              <a:rPr lang="fr-BE" sz="2000" i="1" dirty="0" err="1" smtClean="0"/>
              <a:t>Economic</a:t>
            </a:r>
            <a:r>
              <a:rPr lang="fr-BE" sz="2000" i="1" dirty="0" smtClean="0"/>
              <a:t> and Social </a:t>
            </a:r>
            <a:r>
              <a:rPr lang="fr-BE" sz="2000" i="1" dirty="0" err="1" smtClean="0"/>
              <a:t>Committee</a:t>
            </a:r>
            <a:endParaRPr lang="fr-BE" sz="2000" i="1" dirty="0" smtClean="0"/>
          </a:p>
          <a:p>
            <a:endParaRPr lang="fr-BE" sz="2000" i="1" dirty="0"/>
          </a:p>
          <a:p>
            <a:r>
              <a:rPr lang="fr-BE" sz="2000" i="1" dirty="0" smtClean="0"/>
              <a:t>South </a:t>
            </a:r>
            <a:r>
              <a:rPr lang="fr-BE" sz="2000" i="1" dirty="0" err="1" smtClean="0"/>
              <a:t>Advisory</a:t>
            </a:r>
            <a:r>
              <a:rPr lang="fr-BE" sz="2000" i="1" dirty="0" smtClean="0"/>
              <a:t> Group</a:t>
            </a:r>
          </a:p>
          <a:p>
            <a:r>
              <a:rPr lang="fr-BE" sz="2000" i="1" dirty="0" smtClean="0"/>
              <a:t>Team of Thematic Facilitators</a:t>
            </a:r>
          </a:p>
          <a:p>
            <a:r>
              <a:rPr lang="fr-BE" sz="2000" i="1" dirty="0" smtClean="0"/>
              <a:t> </a:t>
            </a:r>
          </a:p>
          <a:p>
            <a:endParaRPr lang="fr-BE" sz="2000" i="1" dirty="0"/>
          </a:p>
          <a:p>
            <a:endParaRPr lang="fr-BE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27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46170"/>
            <a:ext cx="7772400" cy="1470025"/>
          </a:xfrm>
        </p:spPr>
        <p:txBody>
          <a:bodyPr/>
          <a:lstStyle/>
          <a:p>
            <a:r>
              <a:rPr lang="fr-BE" dirty="0"/>
              <a:t>Introduction Session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14600"/>
            <a:ext cx="6858000" cy="3886200"/>
          </a:xfrm>
        </p:spPr>
        <p:txBody>
          <a:bodyPr>
            <a:normAutofit lnSpcReduction="10000"/>
          </a:bodyPr>
          <a:lstStyle/>
          <a:p>
            <a:endParaRPr lang="fr-BE" sz="2800" i="1" dirty="0" smtClean="0"/>
          </a:p>
          <a:p>
            <a:pPr algn="l"/>
            <a:r>
              <a:rPr lang="en-GB" dirty="0">
                <a:solidFill>
                  <a:schemeClr val="tx2"/>
                </a:solidFill>
              </a:rPr>
              <a:t>Methodology </a:t>
            </a:r>
            <a:r>
              <a:rPr lang="en-GB" dirty="0" smtClean="0">
                <a:solidFill>
                  <a:schemeClr val="tx2"/>
                </a:solidFill>
              </a:rPr>
              <a:t>of </a:t>
            </a:r>
            <a:r>
              <a:rPr lang="en-GB" dirty="0">
                <a:solidFill>
                  <a:schemeClr val="tx2"/>
                </a:solidFill>
              </a:rPr>
              <a:t>the forum: </a:t>
            </a:r>
            <a:endParaRPr lang="en-GB" dirty="0" smtClean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</a:rPr>
              <a:t>Coordination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/>
                </a:solidFill>
              </a:rPr>
              <a:t>R</a:t>
            </a:r>
            <a:r>
              <a:rPr lang="en-GB" dirty="0" smtClean="0">
                <a:solidFill>
                  <a:schemeClr val="tx2"/>
                </a:solidFill>
              </a:rPr>
              <a:t>ecommendations </a:t>
            </a:r>
            <a:r>
              <a:rPr lang="en-GB" dirty="0">
                <a:solidFill>
                  <a:schemeClr val="tx2"/>
                </a:solidFill>
              </a:rPr>
              <a:t>of past </a:t>
            </a:r>
            <a:r>
              <a:rPr lang="en-GB" dirty="0" smtClean="0">
                <a:solidFill>
                  <a:schemeClr val="tx2"/>
                </a:solidFill>
              </a:rPr>
              <a:t>editions</a:t>
            </a:r>
            <a:endParaRPr lang="en-GB" dirty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</a:rPr>
              <a:t>Key objectives </a:t>
            </a:r>
            <a:r>
              <a:rPr lang="en-GB" dirty="0">
                <a:solidFill>
                  <a:schemeClr val="tx2"/>
                </a:solidFill>
              </a:rPr>
              <a:t>and outputs </a:t>
            </a:r>
            <a:endParaRPr lang="en-GB" dirty="0" smtClean="0">
              <a:solidFill>
                <a:schemeClr val="tx2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2"/>
                </a:solidFill>
              </a:rPr>
              <a:t>Perspective of the South Advisory Group</a:t>
            </a:r>
            <a:endParaRPr lang="en-US" dirty="0">
              <a:solidFill>
                <a:schemeClr val="tx2"/>
              </a:solidFill>
            </a:endParaRPr>
          </a:p>
          <a:p>
            <a:pPr algn="l"/>
            <a:endParaRPr lang="fr-BE" sz="2000" i="1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92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Organisers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/>
              <a:t>This dialogue is co-organised by:</a:t>
            </a:r>
          </a:p>
          <a:p>
            <a:r>
              <a:rPr lang="en-GB" sz="4000" dirty="0"/>
              <a:t> EU </a:t>
            </a:r>
            <a:r>
              <a:rPr lang="en-GB" sz="4000" dirty="0" smtClean="0"/>
              <a:t>institutions</a:t>
            </a:r>
          </a:p>
          <a:p>
            <a:pPr marL="0" indent="0">
              <a:buNone/>
            </a:pPr>
            <a:r>
              <a:rPr lang="en-GB" sz="4000" dirty="0" smtClean="0"/>
              <a:t>With the contributions of  thematic facilitators and,</a:t>
            </a:r>
            <a:endParaRPr lang="en-GB" sz="4000" dirty="0"/>
          </a:p>
          <a:p>
            <a:r>
              <a:rPr lang="en-GB" sz="4000" dirty="0"/>
              <a:t>The South Advisory Group</a:t>
            </a:r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4175650"/>
            <a:ext cx="1226009" cy="22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9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2656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EU institutions on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board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during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the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seminars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87963"/>
          </a:xfrm>
        </p:spPr>
        <p:txBody>
          <a:bodyPr>
            <a:noAutofit/>
          </a:bodyPr>
          <a:lstStyle/>
          <a:p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The 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European Commission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: </a:t>
            </a:r>
          </a:p>
          <a:p>
            <a:pPr marL="0" indent="0">
              <a:buNone/>
            </a:pP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DG NEAR  :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Unit - Regional Programmes for the Neighbourhood South and Centre of Thematic Expertise (</a:t>
            </a:r>
            <a:r>
              <a:rPr lang="en-ZA" sz="2400" dirty="0" err="1">
                <a:solidFill>
                  <a:srgbClr val="2957A4"/>
                </a:solidFill>
                <a:latin typeface="Arial Narrow" panose="020B0606020202030204" pitchFamily="34" charset="0"/>
              </a:rPr>
              <a:t>CoTE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) on Civil Society </a:t>
            </a:r>
          </a:p>
          <a:p>
            <a:pPr marL="0" indent="0">
              <a:buNone/>
            </a:pP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(</a:t>
            </a:r>
            <a:r>
              <a:rPr lang="en-ZA" sz="2400" dirty="0" err="1">
                <a:solidFill>
                  <a:srgbClr val="2957A4"/>
                </a:solidFill>
                <a:latin typeface="Arial Narrow" panose="020B0606020202030204" pitchFamily="34" charset="0"/>
              </a:rPr>
              <a:t>CoTE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 Human Rights and </a:t>
            </a:r>
            <a:r>
              <a:rPr lang="en-ZA" sz="2400" dirty="0" err="1">
                <a:solidFill>
                  <a:srgbClr val="2957A4"/>
                </a:solidFill>
                <a:latin typeface="Arial Narrow" panose="020B0606020202030204" pitchFamily="34" charset="0"/>
              </a:rPr>
              <a:t>CoTE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 on Security will also be represented)</a:t>
            </a:r>
          </a:p>
          <a:p>
            <a:pPr marL="0" indent="0">
              <a:buNone/>
            </a:pP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DG </a:t>
            </a:r>
            <a:r>
              <a:rPr lang="en-ZA" sz="2400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Devt</a:t>
            </a: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. Cooperation (</a:t>
            </a:r>
            <a:r>
              <a:rPr lang="en-ZA" sz="2400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DevCo</a:t>
            </a:r>
            <a:r>
              <a:rPr lang="en-ZA" sz="2400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) / </a:t>
            </a:r>
            <a:r>
              <a:rPr lang="en-ZA" sz="2400" dirty="0" err="1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EuropeAid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: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Units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dealing with Civil Society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and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Human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Rights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12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The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 European External Action Service (EEAS)</a:t>
            </a:r>
          </a:p>
          <a:p>
            <a:pPr marL="0" indent="0">
              <a:buNone/>
            </a:pPr>
            <a:endParaRPr lang="en-ZA" sz="1200" b="1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The 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European Economic and Social Committee (</a:t>
            </a:r>
            <a:r>
              <a:rPr lang="en-ZA" sz="2400" b="1" dirty="0" err="1">
                <a:solidFill>
                  <a:srgbClr val="2957A4"/>
                </a:solidFill>
                <a:latin typeface="Arial Narrow" panose="020B0606020202030204" pitchFamily="34" charset="0"/>
              </a:rPr>
              <a:t>EESC</a:t>
            </a:r>
            <a:r>
              <a:rPr lang="en-ZA" sz="2400" b="1" dirty="0">
                <a:solidFill>
                  <a:srgbClr val="2957A4"/>
                </a:solidFill>
                <a:latin typeface="Arial Narrow" panose="020B0606020202030204" pitchFamily="34" charset="0"/>
              </a:rPr>
              <a:t>)</a:t>
            </a:r>
          </a:p>
          <a:p>
            <a:pPr marL="285750" indent="-285750"/>
            <a:endParaRPr lang="en-ZA" sz="12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i="1" dirty="0">
                <a:solidFill>
                  <a:srgbClr val="2957A4"/>
                </a:solidFill>
                <a:latin typeface="Arial Narrow" panose="020B0606020202030204" pitchFamily="34" charset="0"/>
              </a:rPr>
              <a:t>The technical Assistance of DG NEAR – the </a:t>
            </a:r>
            <a:r>
              <a:rPr lang="en-ZA" sz="2400" b="1" i="1" dirty="0">
                <a:solidFill>
                  <a:srgbClr val="2957A4"/>
                </a:solidFill>
                <a:latin typeface="Arial Narrow" panose="020B0606020202030204" pitchFamily="34" charset="0"/>
              </a:rPr>
              <a:t>Civil Society Facility South</a:t>
            </a:r>
            <a:r>
              <a:rPr lang="en-ZA" sz="2400" i="1" dirty="0">
                <a:solidFill>
                  <a:srgbClr val="2957A4"/>
                </a:solidFill>
                <a:latin typeface="Arial Narrow" panose="020B0606020202030204" pitchFamily="34" charset="0"/>
              </a:rPr>
              <a:t> (CSFS) is also represented towards its core team </a:t>
            </a: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and </a:t>
            </a:r>
            <a:r>
              <a:rPr lang="en-ZA" sz="2400" i="1" dirty="0">
                <a:solidFill>
                  <a:srgbClr val="2957A4"/>
                </a:solidFill>
                <a:latin typeface="Arial Narrow" panose="020B0606020202030204" pitchFamily="34" charset="0"/>
              </a:rPr>
              <a:t>thematic </a:t>
            </a: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facilitators</a:t>
            </a: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37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fr-BE" sz="3200" b="1" dirty="0" err="1" smtClean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Thematic</a:t>
            </a:r>
            <a:r>
              <a:rPr lang="fr-BE" sz="3200" b="1" dirty="0" smtClean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Experts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Civil Society e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xpert/facilitator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Migration</a:t>
            </a: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Resilience and Security</a:t>
            </a:r>
          </a:p>
          <a:p>
            <a:pPr marL="285750" indent="-285750"/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Human Rights</a:t>
            </a: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Expert/facilitator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on Employment, Economic development and Inequalities</a:t>
            </a:r>
          </a:p>
          <a:p>
            <a:pPr marL="0" indent="0">
              <a:buNone/>
            </a:pPr>
            <a:endParaRPr lang="en-ZA" sz="10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285750" indent="-285750"/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Logistics coordinator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69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South Advisory Group (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SAG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12 members of Civil Society from the Southern Neighbourhood, designated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by the southern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CSOs at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2016 CS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Forum</a:t>
            </a:r>
          </a:p>
          <a:p>
            <a:pPr marL="0" indent="0">
              <a:buNone/>
            </a:pPr>
            <a:endParaRPr lang="en-ZA" sz="9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Consulted in the follow up of the structured dialogue and events with the </a:t>
            </a:r>
            <a:r>
              <a:rPr lang="en-ZA" sz="2800" dirty="0" err="1" smtClean="0">
                <a:solidFill>
                  <a:srgbClr val="2957A4"/>
                </a:solidFill>
                <a:latin typeface="Arial Narrow" panose="020B0606020202030204" pitchFamily="34" charset="0"/>
              </a:rPr>
              <a:t>Neigbhourhood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 South</a:t>
            </a:r>
            <a:endParaRPr lang="en-ZA" sz="9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endParaRPr lang="en-ZA" sz="9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key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interlocutor to EU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institutions in the organisation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of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activities foreseen in 2017 (Tunis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Seminars, consultations, EU Dev </a:t>
            </a:r>
            <a:r>
              <a:rPr lang="en-ZA" sz="2800" dirty="0">
                <a:solidFill>
                  <a:srgbClr val="2957A4"/>
                </a:solidFill>
                <a:latin typeface="Arial Narrow" panose="020B0606020202030204" pitchFamily="34" charset="0"/>
              </a:rPr>
              <a:t>Days, 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CS Forum </a:t>
            </a:r>
            <a:r>
              <a:rPr lang="en-ZA" sz="2800" dirty="0" err="1" smtClean="0">
                <a:solidFill>
                  <a:srgbClr val="2957A4"/>
                </a:solidFill>
                <a:latin typeface="Arial Narrow" panose="020B0606020202030204" pitchFamily="34" charset="0"/>
              </a:rPr>
              <a:t>Neighb</a:t>
            </a:r>
            <a:r>
              <a:rPr lang="en-ZA" sz="28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. South)</a:t>
            </a:r>
            <a:endParaRPr lang="en-ZA" sz="28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3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800" dirty="0"/>
              <a:t>Under the umbrella theme of "</a:t>
            </a:r>
            <a:r>
              <a:rPr lang="en-GB" sz="2800" b="1" dirty="0"/>
              <a:t>resilience and youth":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dirty="0"/>
              <a:t>Opportunity to exchange in </a:t>
            </a:r>
            <a:r>
              <a:rPr lang="en-GB" sz="2800" dirty="0" smtClean="0"/>
              <a:t>an open </a:t>
            </a:r>
            <a:r>
              <a:rPr lang="en-GB" sz="2800" dirty="0"/>
              <a:t>environment on issues related to the </a:t>
            </a:r>
            <a:r>
              <a:rPr lang="en-GB" sz="2800" dirty="0" smtClean="0"/>
              <a:t>challenges </a:t>
            </a:r>
            <a:r>
              <a:rPr lang="en-GB" sz="2800" dirty="0"/>
              <a:t>of the South </a:t>
            </a:r>
            <a:r>
              <a:rPr lang="en-GB" sz="2800" dirty="0" smtClean="0"/>
              <a:t>Med </a:t>
            </a:r>
            <a:r>
              <a:rPr lang="en-GB" sz="2800" dirty="0"/>
              <a:t>region and its relations with the European Union </a:t>
            </a:r>
          </a:p>
          <a:p>
            <a:endParaRPr lang="en-GB" sz="2800" dirty="0"/>
          </a:p>
          <a:p>
            <a:r>
              <a:rPr lang="en-GB" sz="2800" dirty="0"/>
              <a:t>Reiterate the EU's commitment to support Southern Neighbourhood civil society (CS) and </a:t>
            </a:r>
            <a:r>
              <a:rPr lang="en-GB" sz="2800" dirty="0" smtClean="0"/>
              <a:t>partnerships </a:t>
            </a:r>
            <a:r>
              <a:rPr lang="en-GB" sz="2800" dirty="0"/>
              <a:t>between European and Southern CSOs</a:t>
            </a:r>
          </a:p>
          <a:p>
            <a:endParaRPr lang="en-GB" sz="2800" dirty="0"/>
          </a:p>
          <a:p>
            <a:r>
              <a:rPr lang="en-GB" sz="2800" dirty="0"/>
              <a:t>Highlight the role of CS in policy-making and in </a:t>
            </a:r>
            <a:r>
              <a:rPr lang="en-GB" sz="2800" dirty="0" smtClean="0"/>
              <a:t>proposing innovative </a:t>
            </a:r>
            <a:r>
              <a:rPr lang="en-GB" sz="2800" dirty="0"/>
              <a:t>solutions in a context of </a:t>
            </a:r>
            <a:r>
              <a:rPr lang="en-GB" sz="2800" dirty="0" smtClean="0"/>
              <a:t>instability</a:t>
            </a:r>
            <a:r>
              <a:rPr lang="en-GB" sz="2800" dirty="0"/>
              <a:t>, inequalities and shrinking space for civil </a:t>
            </a:r>
            <a:r>
              <a:rPr lang="en-GB" sz="2800" dirty="0" smtClean="0"/>
              <a:t>society</a:t>
            </a:r>
            <a:endParaRPr lang="en-GB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0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357" y="84262"/>
            <a:ext cx="8229600" cy="677738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26" y="1042959"/>
            <a:ext cx="8229600" cy="5364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u="sng" dirty="0"/>
              <a:t>This dialogue should lead to:</a:t>
            </a:r>
          </a:p>
          <a:p>
            <a:r>
              <a:rPr lang="en-GB" sz="2800" dirty="0"/>
              <a:t>Strengthening coherence among actors and policies</a:t>
            </a:r>
          </a:p>
          <a:p>
            <a:endParaRPr lang="en-GB" sz="2800" dirty="0"/>
          </a:p>
          <a:p>
            <a:r>
              <a:rPr lang="en-GB" sz="2800" dirty="0"/>
              <a:t>Establishing a </a:t>
            </a:r>
            <a:r>
              <a:rPr lang="en-GB" sz="2800" b="1" dirty="0"/>
              <a:t>joint agenda </a:t>
            </a:r>
            <a:r>
              <a:rPr lang="en-GB" sz="2800" dirty="0"/>
              <a:t>between regional CSOs from the Southern Neighbourhood and the EU </a:t>
            </a:r>
          </a:p>
          <a:p>
            <a:endParaRPr lang="en-GB" sz="2800" dirty="0"/>
          </a:p>
          <a:p>
            <a:r>
              <a:rPr lang="en-GB" sz="2800" dirty="0"/>
              <a:t>Set the basis for a new mechanism of structured dialogue managed by regional civil society from 2018 onward </a:t>
            </a:r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1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u="sng" dirty="0"/>
              <a:t>The 2017 Forum </a:t>
            </a:r>
            <a:r>
              <a:rPr lang="en-GB" sz="2800" u="sng" dirty="0" smtClean="0"/>
              <a:t>has been </a:t>
            </a:r>
            <a:r>
              <a:rPr lang="en-GB" sz="2800" u="sng" dirty="0"/>
              <a:t>set in 2 phases:</a:t>
            </a:r>
          </a:p>
          <a:p>
            <a:r>
              <a:rPr lang="en-GB" sz="2800" dirty="0"/>
              <a:t>In Tunis, 4 thematic seminars </a:t>
            </a:r>
            <a:r>
              <a:rPr lang="en-GB" sz="2800" dirty="0" smtClean="0"/>
              <a:t>gathering </a:t>
            </a:r>
            <a:r>
              <a:rPr lang="en-GB" sz="2800" dirty="0"/>
              <a:t>about 80 CSOs of </a:t>
            </a:r>
            <a:r>
              <a:rPr lang="en-GB" sz="2800" dirty="0" smtClean="0"/>
              <a:t>the Med </a:t>
            </a:r>
            <a:r>
              <a:rPr lang="en-GB" sz="2800" dirty="0"/>
              <a:t>region to focus on Civil Society </a:t>
            </a:r>
            <a:r>
              <a:rPr lang="en-GB" sz="2800" dirty="0" smtClean="0"/>
              <a:t>proposals</a:t>
            </a:r>
            <a:r>
              <a:rPr lang="en-GB" sz="2800" dirty="0"/>
              <a:t>, </a:t>
            </a:r>
            <a:r>
              <a:rPr lang="en-GB" sz="2800" dirty="0" smtClean="0"/>
              <a:t>for preparing </a:t>
            </a:r>
            <a:r>
              <a:rPr lang="en-GB" sz="2800" dirty="0"/>
              <a:t>the ground for </a:t>
            </a:r>
            <a:r>
              <a:rPr lang="en-GB" sz="2800" dirty="0" smtClean="0"/>
              <a:t>Brussels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dirty="0"/>
              <a:t>In Brussels, </a:t>
            </a:r>
            <a:r>
              <a:rPr lang="en-GB" sz="2800" dirty="0" smtClean="0"/>
              <a:t>150 participants:  </a:t>
            </a:r>
            <a:r>
              <a:rPr lang="en-GB" sz="2800" dirty="0"/>
              <a:t>representatives of civil society organisations, local authorities, media, academics, think tanks, mainly from the Southern Neighbourhood, EU Member States, </a:t>
            </a:r>
            <a:r>
              <a:rPr lang="en-GB" sz="2800" dirty="0" err="1"/>
              <a:t>UfM</a:t>
            </a:r>
            <a:r>
              <a:rPr lang="en-GB" sz="2800" dirty="0"/>
              <a:t> </a:t>
            </a:r>
            <a:r>
              <a:rPr lang="en-GB" sz="2800" dirty="0" smtClean="0"/>
              <a:t>partners, High </a:t>
            </a:r>
            <a:r>
              <a:rPr lang="en-GB" sz="2800" dirty="0"/>
              <a:t>Level Policy </a:t>
            </a:r>
            <a:r>
              <a:rPr lang="en-GB" sz="2800" dirty="0" smtClean="0"/>
              <a:t>makers</a:t>
            </a: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,</a:t>
            </a:r>
            <a:r>
              <a:rPr lang="en-GB" sz="2800" dirty="0" smtClean="0"/>
              <a:t> </a:t>
            </a:r>
            <a:r>
              <a:rPr lang="en-GB" sz="2800" dirty="0"/>
              <a:t>European </a:t>
            </a:r>
            <a:r>
              <a:rPr lang="en-GB" sz="2800" dirty="0" smtClean="0"/>
              <a:t>and</a:t>
            </a:r>
          </a:p>
          <a:p>
            <a:pPr marL="0" indent="0">
              <a:buNone/>
            </a:pPr>
            <a:r>
              <a:rPr lang="en-GB" sz="2800" dirty="0"/>
              <a:t> </a:t>
            </a:r>
            <a:r>
              <a:rPr lang="en-GB" sz="2800" dirty="0" smtClean="0"/>
              <a:t>    </a:t>
            </a:r>
            <a:r>
              <a:rPr lang="en-GB" sz="2800" dirty="0"/>
              <a:t>International organisations. </a:t>
            </a: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926" y="22011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Sharing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experiences of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advocacy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to the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EU: </a:t>
            </a:r>
            <a:b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1100" dirty="0"/>
              <a:t/>
            </a:r>
            <a:br>
              <a:rPr lang="en-US" sz="1100" dirty="0"/>
            </a:br>
            <a:r>
              <a:rPr lang="en-GB" sz="3600" dirty="0"/>
              <a:t>by </a:t>
            </a:r>
            <a:r>
              <a:rPr lang="en-GB" sz="3600" i="1" dirty="0" err="1" smtClean="0">
                <a:solidFill>
                  <a:schemeClr val="tx2">
                    <a:lumMod val="50000"/>
                  </a:schemeClr>
                </a:solidFill>
              </a:rPr>
              <a:t>EuroMed</a:t>
            </a:r>
            <a:r>
              <a:rPr lang="en-GB" sz="3600" i="1" dirty="0" smtClean="0">
                <a:solidFill>
                  <a:schemeClr val="tx2">
                    <a:lumMod val="50000"/>
                  </a:schemeClr>
                </a:solidFill>
              </a:rPr>
              <a:t> Rights, </a:t>
            </a:r>
            <a:r>
              <a:rPr lang="en-GB" sz="3600" i="1" dirty="0">
                <a:solidFill>
                  <a:schemeClr val="tx2">
                    <a:lumMod val="50000"/>
                  </a:schemeClr>
                </a:solidFill>
              </a:rPr>
              <a:t>and ANND</a:t>
            </a:r>
            <a:endParaRPr lang="en-US" sz="36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213" y="4269247"/>
            <a:ext cx="1435826" cy="21250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2017 Forum &amp;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other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initiatives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/>
              <a:t>The Forum takes place at the same period of two Global DEVCO </a:t>
            </a:r>
            <a:r>
              <a:rPr lang="en-GB" sz="2400" dirty="0"/>
              <a:t>initiatives </a:t>
            </a:r>
            <a:r>
              <a:rPr lang="en-GB" sz="2400" dirty="0" smtClean="0"/>
              <a:t>with </a:t>
            </a:r>
            <a:r>
              <a:rPr lang="en-GB" sz="2400" dirty="0"/>
              <a:t>Civil Society and local authorities:</a:t>
            </a:r>
          </a:p>
          <a:p>
            <a:endParaRPr lang="en-GB" sz="2400" dirty="0"/>
          </a:p>
          <a:p>
            <a:r>
              <a:rPr lang="en-GB" sz="2400" dirty="0" smtClean="0"/>
              <a:t>Partnership </a:t>
            </a:r>
            <a:r>
              <a:rPr lang="en-GB" sz="2400" dirty="0"/>
              <a:t>Forum for Civil </a:t>
            </a:r>
            <a:r>
              <a:rPr lang="en-GB" sz="2400" dirty="0" smtClean="0"/>
              <a:t>Society: </a:t>
            </a:r>
            <a:r>
              <a:rPr lang="en-GB" sz="2400" dirty="0"/>
              <a:t>6-7 </a:t>
            </a:r>
            <a:r>
              <a:rPr lang="en-GB" sz="2400" dirty="0" smtClean="0"/>
              <a:t>July</a:t>
            </a:r>
          </a:p>
          <a:p>
            <a:r>
              <a:rPr lang="en-GB" sz="2400" dirty="0" smtClean="0"/>
              <a:t>Decentralised cooperation </a:t>
            </a:r>
            <a:r>
              <a:rPr lang="en-GB" sz="2400" dirty="0"/>
              <a:t>(</a:t>
            </a:r>
            <a:r>
              <a:rPr lang="en-GB" sz="2400" dirty="0" smtClean="0"/>
              <a:t>local authorities): </a:t>
            </a:r>
            <a:r>
              <a:rPr lang="en-GB" sz="2400" dirty="0"/>
              <a:t>10-11 July.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&gt; opportunity </a:t>
            </a:r>
            <a:r>
              <a:rPr lang="en-GB" sz="2400" dirty="0"/>
              <a:t>to engage strategically with these global partners to work on a plan of action for </a:t>
            </a:r>
            <a:r>
              <a:rPr lang="en-GB" sz="2400" b="1" dirty="0"/>
              <a:t>sustainable development and partnerships. </a:t>
            </a:r>
          </a:p>
          <a:p>
            <a:pPr marL="0" indent="0">
              <a:buNone/>
            </a:pPr>
            <a:endParaRPr lang="en-GB" sz="2400" dirty="0"/>
          </a:p>
          <a:p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7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Main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ouputs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400" dirty="0"/>
              <a:t>Four thematic seminars:</a:t>
            </a:r>
          </a:p>
          <a:p>
            <a:pPr lvl="1"/>
            <a:r>
              <a:rPr lang="en-GB" sz="2000" dirty="0"/>
              <a:t>migration, </a:t>
            </a:r>
          </a:p>
          <a:p>
            <a:pPr lvl="1"/>
            <a:r>
              <a:rPr lang="en-GB" sz="2000" dirty="0"/>
              <a:t>security and resilience</a:t>
            </a:r>
          </a:p>
          <a:p>
            <a:pPr lvl="1"/>
            <a:r>
              <a:rPr lang="en-GB" sz="2000" dirty="0"/>
              <a:t>human rights and governance</a:t>
            </a:r>
          </a:p>
          <a:p>
            <a:pPr lvl="1"/>
            <a:r>
              <a:rPr lang="en-GB" sz="2000" dirty="0"/>
              <a:t>reducing inequalities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Tunis seminars had </a:t>
            </a:r>
            <a:r>
              <a:rPr lang="en-GB" sz="2400" dirty="0"/>
              <a:t>the </a:t>
            </a:r>
            <a:r>
              <a:rPr lang="en-GB" sz="2400" dirty="0" smtClean="0"/>
              <a:t>objectives </a:t>
            </a:r>
            <a:r>
              <a:rPr lang="en-GB" sz="2400" dirty="0"/>
              <a:t>to </a:t>
            </a:r>
            <a:r>
              <a:rPr lang="en-GB" sz="2400" dirty="0" smtClean="0"/>
              <a:t>deliver:</a:t>
            </a:r>
          </a:p>
          <a:p>
            <a:r>
              <a:rPr lang="en-GB" sz="2400" dirty="0" smtClean="0"/>
              <a:t> </a:t>
            </a:r>
            <a:r>
              <a:rPr lang="en-GB" sz="2400" dirty="0"/>
              <a:t>a </a:t>
            </a:r>
            <a:r>
              <a:rPr lang="en-GB" sz="2400" b="1" dirty="0" smtClean="0">
                <a:solidFill>
                  <a:schemeClr val="accent2">
                    <a:lumMod val="75000"/>
                  </a:schemeClr>
                </a:solidFill>
              </a:rPr>
              <a:t>realist plan </a:t>
            </a:r>
            <a:r>
              <a:rPr lang="en-GB" sz="2400" b="1" dirty="0">
                <a:solidFill>
                  <a:schemeClr val="accent2">
                    <a:lumMod val="75000"/>
                  </a:schemeClr>
                </a:solidFill>
              </a:rPr>
              <a:t>of Action </a:t>
            </a:r>
            <a:r>
              <a:rPr lang="en-GB" sz="2400" dirty="0"/>
              <a:t>for Civil Society in the coming </a:t>
            </a:r>
            <a:r>
              <a:rPr lang="en-GB" sz="2400" dirty="0" smtClean="0"/>
              <a:t>year</a:t>
            </a:r>
            <a:endParaRPr lang="en-GB" sz="2400" dirty="0"/>
          </a:p>
          <a:p>
            <a:r>
              <a:rPr lang="en-GB" sz="2400" dirty="0"/>
              <a:t>With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recommendations to the </a:t>
            </a:r>
            <a:r>
              <a:rPr lang="en-GB" sz="2400" b="1" dirty="0" smtClean="0">
                <a:solidFill>
                  <a:schemeClr val="tx2">
                    <a:lumMod val="75000"/>
                  </a:schemeClr>
                </a:solidFill>
              </a:rPr>
              <a:t>EU</a:t>
            </a:r>
            <a:r>
              <a:rPr lang="en-GB" sz="2400" dirty="0" smtClean="0"/>
              <a:t>. </a:t>
            </a: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sz="2400" dirty="0" smtClean="0"/>
              <a:t>&gt; outputs in </a:t>
            </a:r>
            <a:r>
              <a:rPr lang="en-GB" sz="2400" dirty="0"/>
              <a:t>Brussels </a:t>
            </a:r>
            <a:r>
              <a:rPr lang="en-GB" sz="2400" dirty="0" smtClean="0"/>
              <a:t>to </a:t>
            </a:r>
            <a:r>
              <a:rPr lang="en-GB" sz="2400" dirty="0"/>
              <a:t>be linked with ENP priorities and ongoing discussions between EU </a:t>
            </a:r>
            <a:r>
              <a:rPr lang="en-GB" sz="2400" dirty="0" smtClean="0"/>
              <a:t>and </a:t>
            </a:r>
            <a:r>
              <a:rPr lang="en-GB" sz="2400" dirty="0"/>
              <a:t>CSOs, especially regarding the role of Civil Society at national and regional levels, </a:t>
            </a:r>
            <a:r>
              <a:rPr lang="en-GB" sz="2400" dirty="0" smtClean="0"/>
              <a:t>and with </a:t>
            </a:r>
            <a:r>
              <a:rPr lang="en-GB" sz="2400" dirty="0"/>
              <a:t>regional bodies </a:t>
            </a:r>
            <a:r>
              <a:rPr lang="en-GB" sz="2400" dirty="0" smtClean="0"/>
              <a:t>( </a:t>
            </a:r>
            <a:r>
              <a:rPr lang="en-GB" sz="2400" dirty="0" err="1" smtClean="0"/>
              <a:t>UfM</a:t>
            </a:r>
            <a:r>
              <a:rPr lang="en-GB" sz="2400" dirty="0"/>
              <a:t>,</a:t>
            </a:r>
            <a:r>
              <a:rPr lang="en-GB" sz="2400" dirty="0" smtClean="0"/>
              <a:t> </a:t>
            </a:r>
            <a:r>
              <a:rPr lang="en-GB" sz="2400" dirty="0"/>
              <a:t>League of Arab </a:t>
            </a:r>
            <a:r>
              <a:rPr lang="en-GB" sz="2400" dirty="0" smtClean="0"/>
              <a:t>States).</a:t>
            </a:r>
            <a:endParaRPr lang="en-GB" sz="2400" dirty="0"/>
          </a:p>
          <a:p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0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</a:t>
            </a:r>
            <a:r>
              <a:rPr lang="fr-BE" sz="3200" b="1" dirty="0" err="1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events</a:t>
            </a:r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 in 2017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 fontScale="92500" lnSpcReduction="10000"/>
          </a:bodyPr>
          <a:lstStyle/>
          <a:p>
            <a:r>
              <a:rPr lang="en-GB" sz="2800" dirty="0"/>
              <a:t>Regional Thematic seminars, Tunis, 25-27 April</a:t>
            </a:r>
          </a:p>
          <a:p>
            <a:r>
              <a:rPr lang="fr-BE" sz="2800" dirty="0" err="1"/>
              <a:t>European</a:t>
            </a:r>
            <a:r>
              <a:rPr lang="fr-BE" sz="2800" dirty="0"/>
              <a:t> </a:t>
            </a:r>
            <a:r>
              <a:rPr lang="fr-BE" sz="2800" dirty="0" err="1"/>
              <a:t>Development</a:t>
            </a:r>
            <a:r>
              <a:rPr lang="fr-BE" sz="2800" dirty="0"/>
              <a:t> Days, </a:t>
            </a:r>
            <a:r>
              <a:rPr lang="fr-BE" sz="2800" dirty="0" err="1"/>
              <a:t>Brx</a:t>
            </a:r>
            <a:r>
              <a:rPr lang="fr-BE" sz="2800" dirty="0"/>
              <a:t>, 6-7 </a:t>
            </a:r>
            <a:r>
              <a:rPr lang="fr-BE" sz="2800" dirty="0" err="1"/>
              <a:t>June</a:t>
            </a:r>
            <a:r>
              <a:rPr lang="fr-BE" sz="2800" dirty="0"/>
              <a:t>: </a:t>
            </a:r>
            <a:r>
              <a:rPr lang="fr-BE" sz="2800" dirty="0" err="1"/>
              <a:t>Lab</a:t>
            </a:r>
            <a:r>
              <a:rPr lang="fr-BE" sz="2800" dirty="0"/>
              <a:t> on </a:t>
            </a:r>
            <a:r>
              <a:rPr lang="fr-BE" sz="2800" dirty="0" err="1"/>
              <a:t>Employability</a:t>
            </a:r>
            <a:r>
              <a:rPr lang="fr-BE" sz="2800" dirty="0"/>
              <a:t> and </a:t>
            </a:r>
            <a:r>
              <a:rPr lang="fr-BE" sz="2800" dirty="0" err="1"/>
              <a:t>Youth</a:t>
            </a:r>
            <a:r>
              <a:rPr lang="fr-BE" sz="2800" dirty="0"/>
              <a:t> and stand for the Dialogue </a:t>
            </a:r>
            <a:r>
              <a:rPr lang="fr-BE" sz="2800" dirty="0" err="1"/>
              <a:t>Fellows</a:t>
            </a:r>
            <a:r>
              <a:rPr lang="fr-BE" sz="2800" dirty="0"/>
              <a:t> (CSFS)</a:t>
            </a:r>
            <a:endParaRPr lang="en-GB" sz="2400" dirty="0"/>
          </a:p>
          <a:p>
            <a:r>
              <a:rPr lang="fr-BE" sz="2800" dirty="0" err="1"/>
              <a:t>Regional</a:t>
            </a:r>
            <a:r>
              <a:rPr lang="fr-BE" sz="2800" dirty="0"/>
              <a:t> CS Forum, Brussels – 10-12 July back to back </a:t>
            </a:r>
            <a:r>
              <a:rPr lang="fr-BE" sz="2800" dirty="0" err="1"/>
              <a:t>with</a:t>
            </a:r>
            <a:r>
              <a:rPr lang="fr-BE" sz="2800" dirty="0"/>
              <a:t> the International </a:t>
            </a:r>
            <a:r>
              <a:rPr lang="fr-BE" sz="2800" dirty="0" err="1"/>
              <a:t>Partnership</a:t>
            </a:r>
            <a:r>
              <a:rPr lang="fr-BE" sz="2800" dirty="0"/>
              <a:t> Forum and the Assises of </a:t>
            </a:r>
            <a:r>
              <a:rPr lang="fr-BE" sz="2800" dirty="0" err="1"/>
              <a:t>Decentralised</a:t>
            </a:r>
            <a:r>
              <a:rPr lang="fr-BE" sz="2800" dirty="0"/>
              <a:t> </a:t>
            </a:r>
            <a:r>
              <a:rPr lang="fr-BE" sz="2800" dirty="0" err="1"/>
              <a:t>Cooperation</a:t>
            </a:r>
            <a:r>
              <a:rPr lang="fr-BE" sz="2800" dirty="0"/>
              <a:t> (DEVCO</a:t>
            </a:r>
            <a:r>
              <a:rPr lang="fr-BE" sz="2800" dirty="0" smtClean="0"/>
              <a:t>)</a:t>
            </a:r>
          </a:p>
          <a:p>
            <a:r>
              <a:rPr lang="fr-BE" sz="2800" dirty="0" smtClean="0"/>
              <a:t>UN CS </a:t>
            </a:r>
            <a:r>
              <a:rPr lang="fr-BE" sz="2800" dirty="0" err="1" smtClean="0"/>
              <a:t>event</a:t>
            </a:r>
            <a:r>
              <a:rPr lang="fr-BE" sz="2800" dirty="0" smtClean="0"/>
              <a:t> in July</a:t>
            </a:r>
            <a:endParaRPr lang="fr-BE" sz="2800" dirty="0"/>
          </a:p>
          <a:p>
            <a:r>
              <a:rPr lang="fr-BE" sz="2800" dirty="0" err="1"/>
              <a:t>Regional</a:t>
            </a:r>
            <a:r>
              <a:rPr lang="fr-BE" sz="2800" dirty="0"/>
              <a:t> Policy Forum for </a:t>
            </a:r>
            <a:r>
              <a:rPr lang="fr-BE" sz="2800" dirty="0" err="1"/>
              <a:t>Development</a:t>
            </a:r>
            <a:r>
              <a:rPr lang="fr-BE" sz="2800" dirty="0"/>
              <a:t>, Amman, Oct.</a:t>
            </a:r>
          </a:p>
          <a:p>
            <a:r>
              <a:rPr lang="fr-BE" sz="2800" dirty="0"/>
              <a:t>End of the </a:t>
            </a:r>
            <a:r>
              <a:rPr lang="fr-BE" sz="2800" dirty="0" err="1"/>
              <a:t>CSFS</a:t>
            </a:r>
            <a:r>
              <a:rPr lang="fr-BE" sz="2800" dirty="0"/>
              <a:t> program, </a:t>
            </a:r>
            <a:r>
              <a:rPr lang="fr-BE" sz="2800" dirty="0" err="1"/>
              <a:t>October</a:t>
            </a:r>
            <a:endParaRPr lang="fr-BE" sz="2800" dirty="0"/>
          </a:p>
          <a:p>
            <a:r>
              <a:rPr lang="fr-BE" sz="2800" dirty="0"/>
              <a:t>EU-</a:t>
            </a:r>
            <a:r>
              <a:rPr lang="fr-BE" sz="2800" dirty="0" err="1"/>
              <a:t>Africa</a:t>
            </a:r>
            <a:r>
              <a:rPr lang="fr-BE" sz="2800" dirty="0"/>
              <a:t> </a:t>
            </a:r>
            <a:r>
              <a:rPr lang="fr-BE" sz="2800" dirty="0" err="1"/>
              <a:t>Summit</a:t>
            </a:r>
            <a:endParaRPr lang="fr-BE" sz="2800" dirty="0"/>
          </a:p>
          <a:p>
            <a:r>
              <a:rPr lang="fr-BE" sz="2800" dirty="0" err="1"/>
              <a:t>UfM</a:t>
            </a:r>
            <a:r>
              <a:rPr lang="fr-BE" sz="2800" dirty="0"/>
              <a:t> </a:t>
            </a:r>
            <a:r>
              <a:rPr lang="fr-BE" sz="2800" dirty="0" err="1"/>
              <a:t>Ministerials</a:t>
            </a:r>
            <a:endParaRPr lang="fr-BE" sz="2800" dirty="0"/>
          </a:p>
          <a:p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12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9581"/>
            <a:ext cx="4419601" cy="5610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751" y="2590801"/>
            <a:ext cx="3910377" cy="4273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76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>
                <a:solidFill>
                  <a:schemeClr val="accent6">
                    <a:lumMod val="75000"/>
                  </a:schemeClr>
                </a:solidFill>
              </a:rPr>
              <a:t>Opening</a:t>
            </a:r>
            <a:r>
              <a:rPr lang="fr-BE" dirty="0">
                <a:solidFill>
                  <a:schemeClr val="accent6">
                    <a:lumMod val="75000"/>
                  </a:schemeClr>
                </a:solidFill>
              </a:rPr>
              <a:t> Session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53200" cy="2438400"/>
          </a:xfrm>
        </p:spPr>
        <p:txBody>
          <a:bodyPr>
            <a:normAutofit fontScale="47500" lnSpcReduction="20000"/>
          </a:bodyPr>
          <a:lstStyle/>
          <a:p>
            <a:r>
              <a:rPr lang="en-GB" sz="5900" b="1" dirty="0">
                <a:solidFill>
                  <a:schemeClr val="tx2"/>
                </a:solidFill>
              </a:rPr>
              <a:t>Federica </a:t>
            </a:r>
            <a:r>
              <a:rPr lang="en-GB" sz="5900" b="1" dirty="0" err="1">
                <a:solidFill>
                  <a:schemeClr val="tx2"/>
                </a:solidFill>
              </a:rPr>
              <a:t>Mogherini</a:t>
            </a:r>
            <a:r>
              <a:rPr lang="en-GB" sz="5900" dirty="0">
                <a:solidFill>
                  <a:schemeClr val="tx2"/>
                </a:solidFill>
              </a:rPr>
              <a:t>, </a:t>
            </a:r>
            <a:endParaRPr lang="en-GB" sz="5900" dirty="0" smtClean="0">
              <a:solidFill>
                <a:schemeClr val="tx2"/>
              </a:solidFill>
            </a:endParaRPr>
          </a:p>
          <a:p>
            <a:r>
              <a:rPr lang="en-GB" sz="4600" dirty="0" smtClean="0">
                <a:solidFill>
                  <a:schemeClr val="tx2"/>
                </a:solidFill>
              </a:rPr>
              <a:t>High </a:t>
            </a:r>
            <a:r>
              <a:rPr lang="en-GB" sz="4600" dirty="0">
                <a:solidFill>
                  <a:schemeClr val="tx2"/>
                </a:solidFill>
              </a:rPr>
              <a:t>Representative of the Union for Foreign Affairs and Security Policy </a:t>
            </a:r>
            <a:r>
              <a:rPr lang="en-GB" sz="4600" dirty="0" smtClean="0">
                <a:solidFill>
                  <a:schemeClr val="tx2"/>
                </a:solidFill>
              </a:rPr>
              <a:t>/</a:t>
            </a:r>
          </a:p>
          <a:p>
            <a:r>
              <a:rPr lang="en-GB" sz="4600" dirty="0" smtClean="0">
                <a:solidFill>
                  <a:schemeClr val="tx2"/>
                </a:solidFill>
              </a:rPr>
              <a:t>Vice-President of the </a:t>
            </a:r>
          </a:p>
          <a:p>
            <a:r>
              <a:rPr lang="en-GB" sz="4600" dirty="0" smtClean="0">
                <a:solidFill>
                  <a:schemeClr val="tx2"/>
                </a:solidFill>
              </a:rPr>
              <a:t>European Commission</a:t>
            </a:r>
            <a:endParaRPr lang="en-US" sz="4600" dirty="0" smtClean="0">
              <a:solidFill>
                <a:schemeClr val="tx2"/>
              </a:solidFill>
            </a:endParaRPr>
          </a:p>
          <a:p>
            <a:endParaRPr lang="fr-BE" dirty="0"/>
          </a:p>
          <a:p>
            <a:r>
              <a:rPr lang="fr-BE" sz="3400" dirty="0" err="1"/>
              <a:t>Moderated</a:t>
            </a:r>
            <a:r>
              <a:rPr lang="fr-BE" sz="3400" dirty="0"/>
              <a:t> by Shahira Amin, </a:t>
            </a:r>
            <a:r>
              <a:rPr lang="fr-BE" sz="3400" dirty="0" err="1"/>
              <a:t>journalist</a:t>
            </a:r>
            <a:endParaRPr lang="en-GB" sz="3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9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458" y="3581400"/>
            <a:ext cx="3003680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732270" y="2538400"/>
            <a:ext cx="58021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sz="3600" i="0" dirty="0"/>
              <a:t>EU </a:t>
            </a:r>
            <a:r>
              <a:rPr lang="en-GB" sz="3600" i="0" dirty="0" smtClean="0"/>
              <a:t>Policy Frameworks</a:t>
            </a:r>
            <a:endParaRPr lang="en-GB" altLang="en-US" sz="3600" i="0" dirty="0">
              <a:solidFill>
                <a:prstClr val="black"/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732270" y="4176940"/>
            <a:ext cx="5492188" cy="169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800" i="0" dirty="0" smtClean="0">
                <a:solidFill>
                  <a:schemeClr val="tx2">
                    <a:lumMod val="75000"/>
                  </a:schemeClr>
                </a:solidFill>
              </a:rPr>
              <a:t>By Christian </a:t>
            </a:r>
            <a:r>
              <a:rPr lang="en-GB" sz="1800" i="0" dirty="0" err="1" smtClean="0">
                <a:solidFill>
                  <a:schemeClr val="tx2">
                    <a:lumMod val="75000"/>
                  </a:schemeClr>
                </a:solidFill>
              </a:rPr>
              <a:t>Danielsson</a:t>
            </a:r>
            <a:r>
              <a:rPr lang="en-GB" sz="1800" i="0" dirty="0" smtClean="0">
                <a:solidFill>
                  <a:schemeClr val="tx2">
                    <a:lumMod val="75000"/>
                  </a:schemeClr>
                </a:solidFill>
              </a:rPr>
              <a:t>, Director General </a:t>
            </a:r>
            <a:endParaRPr lang="en-US" sz="1800" i="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800" i="0" dirty="0">
                <a:solidFill>
                  <a:schemeClr val="tx2">
                    <a:lumMod val="75000"/>
                  </a:schemeClr>
                </a:solidFill>
              </a:rPr>
              <a:t>DG NEAR, </a:t>
            </a:r>
            <a:r>
              <a:rPr lang="en-GB" sz="1800" b="1" i="0" dirty="0">
                <a:solidFill>
                  <a:schemeClr val="tx2">
                    <a:lumMod val="75000"/>
                  </a:schemeClr>
                </a:solidFill>
              </a:rPr>
              <a:t>European Commission</a:t>
            </a:r>
            <a:endParaRPr lang="en-US" sz="1800" i="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800" i="0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endParaRPr lang="en-US" sz="1800" i="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sz="1800" i="0" dirty="0">
                <a:solidFill>
                  <a:schemeClr val="accent6">
                    <a:lumMod val="75000"/>
                  </a:schemeClr>
                </a:solidFill>
              </a:rPr>
              <a:t>Moderator:</a:t>
            </a:r>
          </a:p>
          <a:p>
            <a:r>
              <a:rPr lang="en-US" sz="1800" i="0" dirty="0" err="1">
                <a:solidFill>
                  <a:schemeClr val="accent6">
                    <a:lumMod val="75000"/>
                  </a:schemeClr>
                </a:solidFill>
              </a:rPr>
              <a:t>Ziad</a:t>
            </a:r>
            <a:r>
              <a:rPr lang="en-US" sz="1800" i="0" dirty="0">
                <a:solidFill>
                  <a:schemeClr val="accent6">
                    <a:lumMod val="75000"/>
                  </a:schemeClr>
                </a:solidFill>
              </a:rPr>
              <a:t> Abdel SAMAD, </a:t>
            </a:r>
            <a:r>
              <a:rPr lang="en-US" sz="1800" i="0" dirty="0" smtClean="0">
                <a:solidFill>
                  <a:schemeClr val="accent6">
                    <a:lumMod val="75000"/>
                  </a:schemeClr>
                </a:solidFill>
              </a:rPr>
              <a:t>ANND</a:t>
            </a:r>
            <a:endParaRPr lang="en-GB" altLang="en-US" sz="1800" i="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7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1000" y="1524000"/>
            <a:ext cx="784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sz="3600" i="0" dirty="0">
                <a:solidFill>
                  <a:schemeClr val="accent6">
                    <a:lumMod val="75000"/>
                  </a:schemeClr>
                </a:solidFill>
              </a:rPr>
              <a:t>Working with </a:t>
            </a:r>
            <a:r>
              <a:rPr lang="en-GB" sz="3600" i="0" dirty="0" smtClean="0">
                <a:solidFill>
                  <a:schemeClr val="accent6">
                    <a:lumMod val="75000"/>
                  </a:schemeClr>
                </a:solidFill>
              </a:rPr>
              <a:t>civil society </a:t>
            </a:r>
            <a:r>
              <a:rPr lang="en-GB" sz="3600" i="0" dirty="0">
                <a:solidFill>
                  <a:schemeClr val="accent6">
                    <a:lumMod val="75000"/>
                  </a:schemeClr>
                </a:solidFill>
              </a:rPr>
              <a:t>at Regional level</a:t>
            </a:r>
            <a:endParaRPr lang="en-GB" altLang="en-US" sz="3600" i="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0" y="2843431"/>
            <a:ext cx="84582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None/>
            </a:pPr>
            <a:r>
              <a:rPr lang="en-GB" sz="1800" dirty="0" smtClean="0"/>
              <a:t>Irene </a:t>
            </a:r>
            <a:r>
              <a:rPr lang="en-GB" sz="1800" dirty="0" err="1" smtClean="0"/>
              <a:t>Mingasson</a:t>
            </a:r>
            <a:r>
              <a:rPr lang="en-GB" sz="1800" dirty="0" smtClean="0"/>
              <a:t>, Head of Unit, Regional programmes NEAR B2, </a:t>
            </a:r>
            <a:r>
              <a:rPr lang="en-GB" sz="1800" b="1" dirty="0" smtClean="0"/>
              <a:t>European Commission</a:t>
            </a:r>
            <a:endParaRPr lang="en-US" sz="1800" dirty="0" smtClean="0"/>
          </a:p>
          <a:p>
            <a:endParaRPr lang="en-GB" sz="1800" dirty="0" smtClean="0"/>
          </a:p>
          <a:p>
            <a:pPr>
              <a:buNone/>
            </a:pPr>
            <a:r>
              <a:rPr lang="en-GB" sz="1800" dirty="0" err="1" smtClean="0"/>
              <a:t>Rosamaria</a:t>
            </a:r>
            <a:r>
              <a:rPr lang="en-GB" sz="1800" dirty="0" smtClean="0"/>
              <a:t> </a:t>
            </a:r>
            <a:r>
              <a:rPr lang="en-GB" sz="1800" dirty="0" err="1" smtClean="0"/>
              <a:t>Gili</a:t>
            </a:r>
            <a:r>
              <a:rPr lang="en-US" sz="1800" dirty="0" smtClean="0"/>
              <a:t>, </a:t>
            </a:r>
            <a:r>
              <a:rPr lang="en-GB" sz="1800" dirty="0" smtClean="0"/>
              <a:t>Head </a:t>
            </a:r>
            <a:r>
              <a:rPr lang="en-GB" sz="1800" dirty="0"/>
              <a:t>of Division MENA 4, </a:t>
            </a:r>
            <a:r>
              <a:rPr lang="en-GB" sz="1800" b="1" dirty="0" smtClean="0"/>
              <a:t>EEAS</a:t>
            </a:r>
          </a:p>
          <a:p>
            <a:endParaRPr lang="en-US" sz="1800" dirty="0"/>
          </a:p>
          <a:p>
            <a:r>
              <a:rPr lang="en-GB" sz="1800" dirty="0" err="1">
                <a:solidFill>
                  <a:schemeClr val="bg2">
                    <a:lumMod val="25000"/>
                  </a:schemeClr>
                </a:solidFill>
              </a:rPr>
              <a:t>Meriem</a:t>
            </a:r>
            <a:r>
              <a:rPr lang="en-GB" sz="18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</a:rPr>
              <a:t>El </a:t>
            </a:r>
            <a:r>
              <a:rPr lang="en-GB" sz="1800" dirty="0" err="1" smtClean="0">
                <a:solidFill>
                  <a:schemeClr val="bg2">
                    <a:lumMod val="25000"/>
                  </a:schemeClr>
                </a:solidFill>
              </a:rPr>
              <a:t>Hilali</a:t>
            </a:r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Union </a:t>
            </a:r>
            <a:r>
              <a:rPr lang="en-GB" sz="1800" b="1" dirty="0">
                <a:solidFill>
                  <a:schemeClr val="bg2">
                    <a:lumMod val="25000"/>
                  </a:schemeClr>
                </a:solidFill>
              </a:rPr>
              <a:t>for the Mediterranean (</a:t>
            </a:r>
            <a:r>
              <a:rPr lang="en-GB" sz="1800" b="1" dirty="0" err="1">
                <a:solidFill>
                  <a:schemeClr val="bg2">
                    <a:lumMod val="25000"/>
                  </a:schemeClr>
                </a:solidFill>
              </a:rPr>
              <a:t>UfM</a:t>
            </a:r>
            <a:r>
              <a:rPr lang="en-GB" sz="1800" b="1" dirty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en-US" sz="18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GB" sz="1800" dirty="0" smtClean="0">
                <a:solidFill>
                  <a:schemeClr val="bg2">
                    <a:lumMod val="25000"/>
                  </a:schemeClr>
                </a:solidFill>
              </a:rPr>
              <a:t>Paul Walton and Young Med Voices</a:t>
            </a:r>
            <a:endParaRPr lang="en-US" sz="18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Anna </a:t>
            </a:r>
            <a:r>
              <a:rPr lang="en-GB" sz="1800" b="1" dirty="0" err="1">
                <a:solidFill>
                  <a:schemeClr val="bg2">
                    <a:lumMod val="25000"/>
                  </a:schemeClr>
                </a:solidFill>
              </a:rPr>
              <a:t>Lindh</a:t>
            </a:r>
            <a:r>
              <a:rPr lang="en-GB" sz="1800" b="1" dirty="0">
                <a:solidFill>
                  <a:schemeClr val="bg2">
                    <a:lumMod val="25000"/>
                  </a:schemeClr>
                </a:solidFill>
              </a:rPr>
              <a:t> Foundation (ALF</a:t>
            </a:r>
            <a:r>
              <a:rPr lang="en-GB" sz="1800" b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  <a:endParaRPr lang="en-US" sz="1800" dirty="0"/>
          </a:p>
          <a:p>
            <a:r>
              <a:rPr lang="en-GB" sz="1800" dirty="0" smtClean="0">
                <a:solidFill>
                  <a:schemeClr val="accent6">
                    <a:lumMod val="75000"/>
                  </a:schemeClr>
                </a:solidFill>
              </a:rPr>
              <a:t>Moderator</a:t>
            </a:r>
            <a:r>
              <a:rPr lang="en-GB" sz="1800" dirty="0">
                <a:solidFill>
                  <a:schemeClr val="accent6">
                    <a:lumMod val="75000"/>
                  </a:schemeClr>
                </a:solidFill>
              </a:rPr>
              <a:t>:</a:t>
            </a:r>
            <a:endParaRPr lang="en-US" sz="1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GB" sz="1800" dirty="0">
                <a:solidFill>
                  <a:schemeClr val="accent6">
                    <a:lumMod val="75000"/>
                  </a:schemeClr>
                </a:solidFill>
              </a:rPr>
              <a:t>Maurice </a:t>
            </a:r>
            <a:r>
              <a:rPr lang="en-GB" sz="1800" dirty="0" err="1" smtClean="0">
                <a:solidFill>
                  <a:schemeClr val="accent6">
                    <a:lumMod val="75000"/>
                  </a:schemeClr>
                </a:solidFill>
              </a:rPr>
              <a:t>Claassens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GB" sz="1800" b="1" dirty="0" smtClean="0">
                <a:solidFill>
                  <a:schemeClr val="accent6">
                    <a:lumMod val="75000"/>
                  </a:schemeClr>
                </a:solidFill>
              </a:rPr>
              <a:t>SOLIDAR</a:t>
            </a:r>
            <a:endParaRPr lang="en-GB" altLang="en-US" sz="1800" i="0" dirty="0">
              <a:solidFill>
                <a:schemeClr val="accent6">
                  <a:lumMod val="75000"/>
                </a:schemeClr>
              </a:solidFill>
              <a:latin typeface="Candara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64643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A- ALF Logo 14 10 20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11052"/>
            <a:ext cx="2090825" cy="80172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85800" y="2011030"/>
            <a:ext cx="8009746" cy="26986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ALF PRESENTATION TO THE CS FORUM 2017</a:t>
            </a:r>
          </a:p>
          <a:p>
            <a:endParaRPr lang="es-ES" sz="2400" dirty="0" smtClean="0">
              <a:solidFill>
                <a:schemeClr val="accent5">
                  <a:lumMod val="50000"/>
                </a:schemeClr>
              </a:solidFill>
              <a:latin typeface="Open Sans"/>
              <a:cs typeface="Open Sans"/>
            </a:endParaRPr>
          </a:p>
          <a:p>
            <a:r>
              <a:rPr lang="es-ES" sz="2000" dirty="0" err="1" smtClean="0">
                <a:solidFill>
                  <a:schemeClr val="accent6">
                    <a:lumMod val="75000"/>
                  </a:schemeClr>
                </a:solidFill>
                <a:latin typeface="Open Sans"/>
                <a:cs typeface="Open Sans"/>
              </a:rPr>
              <a:t>Brussels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  <a:latin typeface="Open Sans"/>
                <a:cs typeface="Open Sans"/>
              </a:rPr>
              <a:t>, 10 </a:t>
            </a:r>
            <a:r>
              <a:rPr lang="es-ES" sz="2000" dirty="0" err="1" smtClean="0">
                <a:solidFill>
                  <a:schemeClr val="accent6">
                    <a:lumMod val="75000"/>
                  </a:schemeClr>
                </a:solidFill>
                <a:latin typeface="Open Sans"/>
                <a:cs typeface="Open Sans"/>
              </a:rPr>
              <a:t>July</a:t>
            </a:r>
            <a:r>
              <a:rPr lang="es-ES" sz="2000" dirty="0" smtClean="0">
                <a:solidFill>
                  <a:schemeClr val="accent6">
                    <a:lumMod val="75000"/>
                  </a:schemeClr>
                </a:solidFill>
                <a:latin typeface="Open Sans"/>
                <a:cs typeface="Open Sans"/>
              </a:rPr>
              <a:t> 2017</a:t>
            </a:r>
          </a:p>
          <a:p>
            <a:endParaRPr lang="es-ES" sz="2400" dirty="0" smtClean="0">
              <a:solidFill>
                <a:schemeClr val="accent6">
                  <a:lumMod val="75000"/>
                </a:schemeClr>
              </a:solidFill>
              <a:latin typeface="Open Sans"/>
              <a:cs typeface="Open Sans"/>
            </a:endParaRPr>
          </a:p>
        </p:txBody>
      </p:sp>
      <p:pic>
        <p:nvPicPr>
          <p:cNvPr id="9" name="Imagen 8" descr="EU log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783042"/>
            <a:ext cx="1027202" cy="68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9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/>
          <p:cNvCxnSpPr/>
          <p:nvPr/>
        </p:nvCxnSpPr>
        <p:spPr>
          <a:xfrm>
            <a:off x="1809506" y="315094"/>
            <a:ext cx="0" cy="54071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A- ALF Logo 14 10 20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00" y="326221"/>
            <a:ext cx="1381125" cy="5295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1906526" y="315094"/>
            <a:ext cx="6961028" cy="520897"/>
          </a:xfrm>
        </p:spPr>
        <p:txBody>
          <a:bodyPr>
            <a:normAutofit/>
          </a:bodyPr>
          <a:lstStyle/>
          <a:p>
            <a:pPr algn="l"/>
            <a:r>
              <a:rPr lang="es-ES" sz="18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TRENDS RESEARCH AND VOICE</a:t>
            </a:r>
            <a:endParaRPr lang="es-ES" sz="1800" dirty="0">
              <a:solidFill>
                <a:schemeClr val="accent5">
                  <a:lumMod val="50000"/>
                </a:schemeClr>
              </a:solidFill>
              <a:latin typeface="Open Sans"/>
              <a:cs typeface="Open Sans"/>
            </a:endParaRPr>
          </a:p>
        </p:txBody>
      </p:sp>
      <p:pic>
        <p:nvPicPr>
          <p:cNvPr id="3" name="Imagen 2" descr="Trends_Graphic_01-0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4"/>
          <a:stretch/>
        </p:blipFill>
        <p:spPr>
          <a:xfrm>
            <a:off x="755576" y="1095531"/>
            <a:ext cx="8401865" cy="577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38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/>
          <p:cNvCxnSpPr/>
          <p:nvPr/>
        </p:nvCxnSpPr>
        <p:spPr>
          <a:xfrm>
            <a:off x="1809506" y="315094"/>
            <a:ext cx="0" cy="54071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A- ALF Logo 14 10 20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00" y="326221"/>
            <a:ext cx="1381125" cy="5295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1906526" y="315094"/>
            <a:ext cx="6961028" cy="520897"/>
          </a:xfrm>
        </p:spPr>
        <p:txBody>
          <a:bodyPr>
            <a:normAutofit/>
          </a:bodyPr>
          <a:lstStyle/>
          <a:p>
            <a:pPr algn="l"/>
            <a:r>
              <a:rPr lang="es-ES" sz="18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TRENDS RESEARCH AND VOICE</a:t>
            </a:r>
            <a:endParaRPr lang="es-ES" sz="1800" dirty="0">
              <a:solidFill>
                <a:schemeClr val="accent5">
                  <a:lumMod val="50000"/>
                </a:schemeClr>
              </a:solidFill>
              <a:latin typeface="Open Sans"/>
              <a:cs typeface="Open San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11888" y="1066249"/>
            <a:ext cx="81079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Investment in </a:t>
            </a: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  <a:latin typeface="Open Sans"/>
                <a:cs typeface="Open Sans"/>
              </a:rPr>
              <a:t>youth-led initiative</a:t>
            </a:r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 and education</a:t>
            </a:r>
          </a:p>
        </p:txBody>
      </p:sp>
      <p:pic>
        <p:nvPicPr>
          <p:cNvPr id="3" name="Imagen 2" descr="Trends_Graphic_02-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67" y="1700809"/>
            <a:ext cx="7311590" cy="515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9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381000" y="2209800"/>
            <a:ext cx="85344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fr-FR" altLang="en-US" sz="3600" b="1" kern="0" dirty="0" err="1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Reinforcing</a:t>
            </a:r>
            <a:r>
              <a:rPr lang="fr-FR" altLang="en-US" sz="3600" b="1" kern="0" dirty="0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en-US" sz="3600" b="1" kern="0" dirty="0" err="1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FR" altLang="en-US" sz="3600" b="1" kern="0" dirty="0">
                <a:solidFill>
                  <a:srgbClr val="0070C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 EU advocacy</a:t>
            </a:r>
          </a:p>
          <a:p>
            <a:pPr eaLnBrk="1" hangingPunct="1">
              <a:defRPr/>
            </a:pPr>
            <a:endParaRPr lang="fr-FR" altLang="en-US" sz="2400" b="1" kern="0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en-US" sz="3200" b="1" kern="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Adapt</a:t>
            </a: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 message, </a:t>
            </a:r>
          </a:p>
          <a:p>
            <a:pPr eaLnBrk="1" hangingPunct="1">
              <a:defRPr/>
            </a:pP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follow</a:t>
            </a: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 the advocacy cycle…</a:t>
            </a:r>
          </a:p>
          <a:p>
            <a:pPr eaLnBrk="1" hangingPunct="1">
              <a:defRPr/>
            </a:pPr>
            <a:r>
              <a:rPr lang="fr-FR" altLang="en-US" sz="3200" b="1" i="1" kern="0" dirty="0">
                <a:latin typeface="Calibri" panose="020F0502020204030204" pitchFamily="34" charset="0"/>
                <a:cs typeface="Arial" panose="020B0604020202020204" pitchFamily="34" charset="0"/>
              </a:rPr>
              <a:t>for more </a:t>
            </a:r>
            <a:r>
              <a:rPr lang="fr-FR" altLang="en-US" sz="3200" b="1" i="1" kern="0" dirty="0" err="1">
                <a:latin typeface="Calibri" panose="020F0502020204030204" pitchFamily="34" charset="0"/>
                <a:cs typeface="Arial" panose="020B0604020202020204" pitchFamily="34" charset="0"/>
              </a:rPr>
              <a:t>effectiveness</a:t>
            </a:r>
            <a:r>
              <a:rPr lang="fr-FR" altLang="en-US" sz="3600" b="1" kern="0" dirty="0">
                <a:latin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fr-FR" altLang="en-US" sz="3600" b="1" kern="0" dirty="0"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fr-FR" altLang="en-US" sz="3600" b="1" kern="0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"/>
            <a:ext cx="2163763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8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/>
          <p:cNvCxnSpPr/>
          <p:nvPr/>
        </p:nvCxnSpPr>
        <p:spPr>
          <a:xfrm>
            <a:off x="1809506" y="315094"/>
            <a:ext cx="0" cy="54071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A- ALF Logo 14 10 20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00" y="326221"/>
            <a:ext cx="1381125" cy="5295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1906526" y="315094"/>
            <a:ext cx="6961028" cy="520897"/>
          </a:xfrm>
        </p:spPr>
        <p:txBody>
          <a:bodyPr>
            <a:normAutofit/>
          </a:bodyPr>
          <a:lstStyle/>
          <a:p>
            <a:pPr algn="l"/>
            <a:r>
              <a:rPr lang="es-ES" sz="18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TRENDS RESEARCH AND VOICE</a:t>
            </a:r>
            <a:endParaRPr lang="es-ES" sz="1800" dirty="0">
              <a:solidFill>
                <a:schemeClr val="accent5">
                  <a:lumMod val="50000"/>
                </a:schemeClr>
              </a:solidFill>
              <a:latin typeface="Open Sans"/>
              <a:cs typeface="Open San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11888" y="1055239"/>
            <a:ext cx="81079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solidFill>
                  <a:srgbClr val="E46C0A"/>
                </a:solidFill>
                <a:latin typeface="Open Sans"/>
                <a:cs typeface="Open Sans"/>
              </a:rPr>
              <a:t>Migration</a:t>
            </a:r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: an issue but not the most important</a:t>
            </a:r>
          </a:p>
        </p:txBody>
      </p:sp>
      <p:pic>
        <p:nvPicPr>
          <p:cNvPr id="3" name="Imagen 2" descr="Trends_Graphic_03-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70" y="1591741"/>
            <a:ext cx="7467366" cy="526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4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/>
          <p:cNvCxnSpPr/>
          <p:nvPr/>
        </p:nvCxnSpPr>
        <p:spPr>
          <a:xfrm>
            <a:off x="1809506" y="315094"/>
            <a:ext cx="0" cy="540717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FA- ALF Logo 14 10 20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00" y="326221"/>
            <a:ext cx="1381125" cy="52959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1906526" y="315094"/>
            <a:ext cx="6961028" cy="520897"/>
          </a:xfrm>
        </p:spPr>
        <p:txBody>
          <a:bodyPr>
            <a:normAutofit/>
          </a:bodyPr>
          <a:lstStyle/>
          <a:p>
            <a:pPr algn="l"/>
            <a:r>
              <a:rPr lang="es-ES" sz="18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TRENDS RESEARCH AND VOICE</a:t>
            </a:r>
            <a:endParaRPr lang="es-ES" sz="1800" dirty="0">
              <a:solidFill>
                <a:schemeClr val="accent5">
                  <a:lumMod val="50000"/>
                </a:schemeClr>
              </a:solidFill>
              <a:latin typeface="Open Sans"/>
              <a:cs typeface="Open Sans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461208" y="1077259"/>
            <a:ext cx="81079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A </a:t>
            </a:r>
            <a:r>
              <a:rPr lang="en-GB" sz="2000" dirty="0" smtClean="0">
                <a:solidFill>
                  <a:srgbClr val="E46C0A"/>
                </a:solidFill>
                <a:latin typeface="Open Sans"/>
                <a:cs typeface="Open Sans"/>
              </a:rPr>
              <a:t>common Euro-Med </a:t>
            </a:r>
            <a:r>
              <a:rPr lang="en-GB" sz="2000" dirty="0" smtClean="0">
                <a:solidFill>
                  <a:schemeClr val="accent5">
                    <a:lumMod val="50000"/>
                  </a:schemeClr>
                </a:solidFill>
                <a:latin typeface="Open Sans"/>
                <a:cs typeface="Open Sans"/>
              </a:rPr>
              <a:t>project in response to covering expectations</a:t>
            </a:r>
            <a:endParaRPr lang="es-ES" sz="2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63" y="1636111"/>
            <a:ext cx="7414853" cy="522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6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842" y="2910140"/>
            <a:ext cx="3048000" cy="3869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677" y="4495800"/>
            <a:ext cx="2199032" cy="24033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5442" y="19050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PLENARIES ON THE FOUR TOPICS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59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326" y="457200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Dialogue on </a:t>
            </a:r>
            <a:r>
              <a:rPr lang="en-GB" sz="3200" b="1" dirty="0" err="1" smtClean="0">
                <a:solidFill>
                  <a:schemeClr val="tx2">
                    <a:lumMod val="75000"/>
                  </a:schemeClr>
                </a:solidFill>
              </a:rPr>
              <a:t>Strenghtening</a:t>
            </a:r>
            <a:r>
              <a:rPr lang="en-GB" sz="3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</a:rPr>
              <a:t>Resilience and </a:t>
            </a:r>
            <a:r>
              <a:rPr lang="en-GB" sz="3200" b="1" dirty="0" smtClean="0">
                <a:solidFill>
                  <a:schemeClr val="tx2">
                    <a:lumMod val="75000"/>
                  </a:schemeClr>
                </a:solidFill>
              </a:rPr>
              <a:t>building </a:t>
            </a:r>
            <a:r>
              <a:rPr lang="en-GB" sz="3200" b="1" dirty="0">
                <a:solidFill>
                  <a:schemeClr val="tx2">
                    <a:lumMod val="75000"/>
                  </a:schemeClr>
                </a:solidFill>
              </a:rPr>
              <a:t>Stability</a:t>
            </a:r>
            <a:endParaRPr lang="en-GB" sz="32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41209" cy="479406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tx2"/>
                </a:solidFill>
              </a:rPr>
              <a:t>Pedro SERRANO, </a:t>
            </a:r>
            <a:endParaRPr lang="en-GB" sz="40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GB" sz="4000" dirty="0" smtClean="0">
                <a:solidFill>
                  <a:schemeClr val="tx2"/>
                </a:solidFill>
              </a:rPr>
              <a:t>Deputy </a:t>
            </a:r>
            <a:r>
              <a:rPr lang="en-GB" sz="4000" dirty="0">
                <a:solidFill>
                  <a:schemeClr val="tx2"/>
                </a:solidFill>
              </a:rPr>
              <a:t>Secretary General for CSDP and crisis response </a:t>
            </a:r>
          </a:p>
          <a:p>
            <a:pPr marL="0" indent="0">
              <a:buNone/>
            </a:pPr>
            <a:r>
              <a:rPr lang="en-GB" sz="4000" b="1" dirty="0" smtClean="0">
                <a:solidFill>
                  <a:schemeClr val="tx2"/>
                </a:solidFill>
              </a:rPr>
              <a:t>European External Action Service (EEAS)</a:t>
            </a:r>
            <a:endParaRPr lang="en-GB" sz="40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GB" sz="4000" b="1" dirty="0"/>
              <a:t> </a:t>
            </a:r>
            <a:r>
              <a:rPr lang="en-GB" sz="4000" dirty="0"/>
              <a:t> </a:t>
            </a:r>
          </a:p>
          <a:p>
            <a:pPr marL="0" indent="0">
              <a:buNone/>
            </a:pP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Michael MILLER, </a:t>
            </a:r>
          </a:p>
          <a:p>
            <a:pPr marL="0" indent="0">
              <a:buNone/>
            </a:pPr>
            <a:r>
              <a:rPr lang="en-GB" sz="4000" dirty="0">
                <a:solidFill>
                  <a:schemeClr val="tx2">
                    <a:lumMod val="75000"/>
                  </a:schemeClr>
                </a:solidFill>
              </a:rPr>
              <a:t>Head of Unit Middle East, NEAR B1 </a:t>
            </a:r>
          </a:p>
          <a:p>
            <a:pPr marL="0" indent="0">
              <a:buNone/>
            </a:pPr>
            <a:r>
              <a:rPr lang="en-GB" sz="4000" b="1" dirty="0">
                <a:solidFill>
                  <a:schemeClr val="tx2">
                    <a:lumMod val="75000"/>
                  </a:schemeClr>
                </a:solidFill>
              </a:rPr>
              <a:t>European Commission</a:t>
            </a:r>
            <a:endParaRPr lang="en-GB" sz="40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4000" b="1" dirty="0"/>
              <a:t> </a:t>
            </a:r>
            <a:endParaRPr lang="en-GB" sz="4000" dirty="0"/>
          </a:p>
          <a:p>
            <a:pPr marL="0" indent="0">
              <a:buNone/>
            </a:pPr>
            <a:r>
              <a:rPr lang="en-GB" sz="4000" dirty="0" err="1"/>
              <a:t>Samia</a:t>
            </a:r>
            <a:r>
              <a:rPr lang="en-GB" sz="4000" dirty="0"/>
              <a:t> ZAYANI</a:t>
            </a:r>
            <a:r>
              <a:rPr lang="en-GB" sz="4000" dirty="0" smtClean="0"/>
              <a:t>, South Advisory Group,</a:t>
            </a:r>
            <a:r>
              <a:rPr lang="en-GB" sz="4000" b="1" dirty="0" smtClean="0"/>
              <a:t> </a:t>
            </a:r>
            <a:endParaRPr lang="en-GB" sz="4000" dirty="0"/>
          </a:p>
          <a:p>
            <a:pPr marL="0" indent="0">
              <a:buNone/>
            </a:pPr>
            <a:r>
              <a:rPr lang="en-GB" sz="4000" dirty="0"/>
              <a:t>Water Dynamic/CAFA (Tunisia</a:t>
            </a:r>
            <a:r>
              <a:rPr lang="en-GB" sz="4000" dirty="0" smtClean="0"/>
              <a:t>)</a:t>
            </a:r>
            <a:endParaRPr lang="en-GB" sz="4000" dirty="0"/>
          </a:p>
          <a:p>
            <a:pPr marL="0" indent="0">
              <a:buNone/>
            </a:pPr>
            <a:r>
              <a:rPr lang="en-GB" sz="4000" dirty="0">
                <a:solidFill>
                  <a:schemeClr val="accent6">
                    <a:lumMod val="75000"/>
                  </a:schemeClr>
                </a:solidFill>
              </a:rPr>
              <a:t>Moderator:</a:t>
            </a:r>
          </a:p>
          <a:p>
            <a:pPr marL="0" indent="0">
              <a:buNone/>
            </a:pPr>
            <a:r>
              <a:rPr lang="en-GB" sz="4000" dirty="0">
                <a:solidFill>
                  <a:schemeClr val="accent6">
                    <a:lumMod val="75000"/>
                  </a:schemeClr>
                </a:solidFill>
              </a:rPr>
              <a:t>John BELL,  thematic facilitator</a:t>
            </a:r>
          </a:p>
          <a:p>
            <a:pPr marL="0" indent="0">
              <a:buNone/>
            </a:pPr>
            <a: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  <a:t>Security and Resilience</a:t>
            </a:r>
            <a:endParaRPr lang="en-GB" sz="4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419" y="2743200"/>
            <a:ext cx="2017581" cy="365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10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326" y="457200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Dialogue on </a:t>
            </a:r>
            <a:r>
              <a:rPr lang="en-GB" sz="3200" b="1" dirty="0" smtClean="0">
                <a:solidFill>
                  <a:schemeClr val="accent3">
                    <a:lumMod val="75000"/>
                  </a:schemeClr>
                </a:solidFill>
              </a:rPr>
              <a:t>Migration and Mobility</a:t>
            </a:r>
            <a:endParaRPr lang="en-GB" sz="3200" b="1" dirty="0">
              <a:solidFill>
                <a:schemeClr val="accent3">
                  <a:lumMod val="75000"/>
                </a:schemeClr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690" y="1506672"/>
            <a:ext cx="8541209" cy="47940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600" dirty="0">
                <a:solidFill>
                  <a:schemeClr val="tx2">
                    <a:lumMod val="75000"/>
                  </a:schemeClr>
                </a:solidFill>
              </a:rPr>
              <a:t>Colin </a:t>
            </a:r>
            <a:r>
              <a:rPr lang="en-GB" sz="2600" dirty="0" smtClean="0">
                <a:solidFill>
                  <a:schemeClr val="tx2">
                    <a:lumMod val="75000"/>
                  </a:schemeClr>
                </a:solidFill>
              </a:rPr>
              <a:t>SCICLUNA, Deputy Managing Director </a:t>
            </a:r>
            <a:r>
              <a:rPr lang="en-GB" sz="2600" dirty="0">
                <a:solidFill>
                  <a:schemeClr val="tx2">
                    <a:lumMod val="75000"/>
                  </a:schemeClr>
                </a:solidFill>
              </a:rPr>
              <a:t>for the MENA Region</a:t>
            </a:r>
          </a:p>
          <a:p>
            <a:pPr marL="0" indent="0">
              <a:buNone/>
            </a:pPr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EEAS</a:t>
            </a:r>
            <a:endParaRPr lang="en-GB" sz="26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26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marL="0" indent="0">
              <a:buNone/>
            </a:pPr>
            <a:r>
              <a:rPr lang="en-GB" sz="2600" dirty="0">
                <a:solidFill>
                  <a:schemeClr val="tx2">
                    <a:lumMod val="75000"/>
                  </a:schemeClr>
                </a:solidFill>
              </a:rPr>
              <a:t>Jean Christophe FILORI</a:t>
            </a:r>
          </a:p>
          <a:p>
            <a:pPr marL="0" indent="0">
              <a:buNone/>
            </a:pPr>
            <a:r>
              <a:rPr lang="en-GB" sz="2600" dirty="0">
                <a:solidFill>
                  <a:schemeClr val="tx2">
                    <a:lumMod val="75000"/>
                  </a:schemeClr>
                </a:solidFill>
              </a:rPr>
              <a:t>Head of Unit </a:t>
            </a:r>
            <a:r>
              <a:rPr lang="en-GB" sz="2600" dirty="0" smtClean="0">
                <a:solidFill>
                  <a:schemeClr val="tx2">
                    <a:lumMod val="75000"/>
                  </a:schemeClr>
                </a:solidFill>
              </a:rPr>
              <a:t>Maghreb, NEAR B3</a:t>
            </a:r>
          </a:p>
          <a:p>
            <a:pPr marL="0" indent="0">
              <a:buNone/>
            </a:pPr>
            <a:r>
              <a:rPr lang="en-GB" sz="2600" b="1" dirty="0" smtClean="0">
                <a:solidFill>
                  <a:schemeClr val="tx2">
                    <a:lumMod val="75000"/>
                  </a:schemeClr>
                </a:solidFill>
              </a:rPr>
              <a:t>European </a:t>
            </a:r>
            <a:r>
              <a:rPr lang="en-GB" sz="2600" b="1" dirty="0">
                <a:solidFill>
                  <a:schemeClr val="tx2">
                    <a:lumMod val="75000"/>
                  </a:schemeClr>
                </a:solidFill>
              </a:rPr>
              <a:t>Commission</a:t>
            </a:r>
            <a:r>
              <a:rPr lang="en-GB" sz="2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GB" sz="2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GB" sz="26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2600" dirty="0" smtClean="0">
                <a:solidFill>
                  <a:schemeClr val="accent6">
                    <a:lumMod val="50000"/>
                  </a:schemeClr>
                </a:solidFill>
              </a:rPr>
              <a:t>Linda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</a:rPr>
              <a:t>ALKALASH, </a:t>
            </a:r>
            <a:r>
              <a:rPr lang="en-US" sz="2600" dirty="0" err="1">
                <a:solidFill>
                  <a:schemeClr val="accent6">
                    <a:lumMod val="50000"/>
                  </a:schemeClr>
                </a:solidFill>
              </a:rPr>
              <a:t>Tamkeen</a:t>
            </a:r>
            <a:r>
              <a:rPr lang="en-US" sz="2600" dirty="0">
                <a:solidFill>
                  <a:schemeClr val="accent6">
                    <a:lumMod val="50000"/>
                  </a:schemeClr>
                </a:solidFill>
              </a:rPr>
              <a:t> Fields for Aid, </a:t>
            </a:r>
            <a:r>
              <a:rPr lang="en-US" sz="2600" dirty="0" smtClean="0">
                <a:solidFill>
                  <a:schemeClr val="accent6">
                    <a:lumMod val="50000"/>
                  </a:schemeClr>
                </a:solidFill>
              </a:rPr>
              <a:t>Jordan</a:t>
            </a:r>
          </a:p>
          <a:p>
            <a:pPr marL="0" indent="0">
              <a:buNone/>
            </a:pPr>
            <a:endParaRPr lang="en-GB" sz="24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600" dirty="0" smtClean="0">
                <a:solidFill>
                  <a:schemeClr val="accent3">
                    <a:lumMod val="75000"/>
                  </a:schemeClr>
                </a:solidFill>
              </a:rPr>
              <a:t>Moderator: </a:t>
            </a:r>
            <a:r>
              <a:rPr lang="en-GB" sz="2600" dirty="0" err="1" smtClean="0">
                <a:solidFill>
                  <a:schemeClr val="accent3">
                    <a:lumMod val="75000"/>
                  </a:schemeClr>
                </a:solidFill>
              </a:rPr>
              <a:t>Hassen</a:t>
            </a:r>
            <a:r>
              <a:rPr lang="en-GB" sz="26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GB" sz="2600" dirty="0">
                <a:solidFill>
                  <a:schemeClr val="accent3">
                    <a:lumMod val="75000"/>
                  </a:schemeClr>
                </a:solidFill>
              </a:rPr>
              <a:t>BOUBAKRI</a:t>
            </a:r>
          </a:p>
          <a:p>
            <a:pPr marL="0" indent="0">
              <a:buNone/>
            </a:pPr>
            <a:r>
              <a:rPr lang="en-GB" sz="2600" dirty="0">
                <a:solidFill>
                  <a:schemeClr val="accent3">
                    <a:lumMod val="75000"/>
                  </a:schemeClr>
                </a:solidFill>
              </a:rPr>
              <a:t>Thematic </a:t>
            </a:r>
            <a:r>
              <a:rPr lang="en-GB" sz="2600" dirty="0" smtClean="0">
                <a:solidFill>
                  <a:schemeClr val="accent3">
                    <a:lumMod val="75000"/>
                  </a:schemeClr>
                </a:solidFill>
              </a:rPr>
              <a:t>Facilitator on </a:t>
            </a:r>
            <a:r>
              <a:rPr lang="en-GB" sz="2600" b="1" dirty="0" smtClean="0">
                <a:solidFill>
                  <a:schemeClr val="accent3">
                    <a:lumMod val="75000"/>
                  </a:schemeClr>
                </a:solidFill>
              </a:rPr>
              <a:t>Migration</a:t>
            </a:r>
            <a:endParaRPr lang="en-GB" sz="260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241008"/>
            <a:ext cx="9144000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155" y="3483170"/>
            <a:ext cx="1604845" cy="2904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58132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1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27" y="571633"/>
            <a:ext cx="8229600" cy="1143000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Plenary Dialogue on </a:t>
            </a:r>
            <a:r>
              <a:rPr lang="en-GB" sz="3200" b="1" dirty="0">
                <a:solidFill>
                  <a:schemeClr val="accent6">
                    <a:lumMod val="50000"/>
                  </a:schemeClr>
                </a:solidFill>
              </a:rPr>
              <a:t>Fostering inclusive and sustainable economic development</a:t>
            </a:r>
            <a:endParaRPr lang="en-GB" sz="32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532699" cy="439574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Jean Paul TRICART, Head of Unit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DG EMPLOYMENT, </a:t>
            </a:r>
            <a:r>
              <a:rPr lang="en-GB" sz="2800" b="1" dirty="0">
                <a:solidFill>
                  <a:schemeClr val="accent1">
                    <a:lumMod val="50000"/>
                  </a:schemeClr>
                </a:solidFill>
              </a:rPr>
              <a:t>European Commission</a:t>
            </a:r>
            <a:endParaRPr lang="en-GB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Ingrid SCHWAIGER, 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NEAR B2, Economic Governance, </a:t>
            </a:r>
            <a:r>
              <a:rPr lang="en-GB" sz="2800" b="1" dirty="0">
                <a:solidFill>
                  <a:schemeClr val="accent1">
                    <a:lumMod val="50000"/>
                  </a:schemeClr>
                </a:solidFill>
              </a:rPr>
              <a:t>European Commission</a:t>
            </a:r>
            <a:endParaRPr lang="en-GB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marL="0" indent="0">
              <a:buNone/>
            </a:pPr>
            <a:r>
              <a:rPr lang="en-GB" sz="2800" dirty="0" smtClean="0">
                <a:solidFill>
                  <a:schemeClr val="accent6">
                    <a:lumMod val="75000"/>
                  </a:schemeClr>
                </a:solidFill>
              </a:rPr>
              <a:t>Jamila </a:t>
            </a:r>
            <a:r>
              <a:rPr lang="en-GB" sz="2800" dirty="0" err="1" smtClean="0">
                <a:solidFill>
                  <a:schemeClr val="accent6">
                    <a:lumMod val="75000"/>
                  </a:schemeClr>
                </a:solidFill>
              </a:rPr>
              <a:t>Benaddi</a:t>
            </a:r>
            <a:r>
              <a:rPr lang="en-GB" sz="2800" dirty="0" smtClean="0">
                <a:solidFill>
                  <a:schemeClr val="accent6">
                    <a:lumMod val="75000"/>
                  </a:schemeClr>
                </a:solidFill>
              </a:rPr>
              <a:t>, Association AMAL Femmes </a:t>
            </a:r>
          </a:p>
          <a:p>
            <a:pPr marL="0" indent="0">
              <a:buNone/>
            </a:pPr>
            <a:r>
              <a:rPr lang="en-GB" sz="2800" dirty="0" err="1" smtClean="0">
                <a:solidFill>
                  <a:schemeClr val="accent6">
                    <a:lumMod val="75000"/>
                  </a:schemeClr>
                </a:solidFill>
              </a:rPr>
              <a:t>en</a:t>
            </a:r>
            <a:r>
              <a:rPr lang="en-GB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accent6">
                    <a:lumMod val="75000"/>
                  </a:schemeClr>
                </a:solidFill>
              </a:rPr>
              <a:t>mouvement</a:t>
            </a:r>
            <a:r>
              <a:rPr lang="en-GB" sz="2800" dirty="0" smtClean="0">
                <a:solidFill>
                  <a:schemeClr val="accent6">
                    <a:lumMod val="75000"/>
                  </a:schemeClr>
                </a:solidFill>
              </a:rPr>
              <a:t> pour </a:t>
            </a:r>
            <a:r>
              <a:rPr lang="en-GB" sz="2800" dirty="0" err="1" smtClean="0">
                <a:solidFill>
                  <a:schemeClr val="accent6">
                    <a:lumMod val="75000"/>
                  </a:schemeClr>
                </a:solidFill>
              </a:rPr>
              <a:t>une</a:t>
            </a:r>
            <a:r>
              <a:rPr lang="en-GB" sz="2800" dirty="0" smtClean="0">
                <a:solidFill>
                  <a:schemeClr val="accent6">
                    <a:lumMod val="75000"/>
                  </a:schemeClr>
                </a:solidFill>
              </a:rPr>
              <a:t> vie </a:t>
            </a:r>
            <a:r>
              <a:rPr lang="en-GB" sz="2800" dirty="0" err="1" smtClean="0">
                <a:solidFill>
                  <a:schemeClr val="accent6">
                    <a:lumMod val="75000"/>
                  </a:schemeClr>
                </a:solidFill>
              </a:rPr>
              <a:t>meilleure</a:t>
            </a:r>
            <a:r>
              <a:rPr lang="en-GB" sz="2800" dirty="0" smtClean="0">
                <a:solidFill>
                  <a:schemeClr val="accent6">
                    <a:lumMod val="75000"/>
                  </a:schemeClr>
                </a:solidFill>
              </a:rPr>
              <a:t>, Morocco</a:t>
            </a:r>
          </a:p>
          <a:p>
            <a:pPr marL="0" indent="0">
              <a:buNone/>
            </a:pPr>
            <a:endParaRPr lang="en-GB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Moderator: </a:t>
            </a:r>
            <a:r>
              <a:rPr lang="en-GB" sz="2800" dirty="0" err="1" smtClean="0">
                <a:solidFill>
                  <a:schemeClr val="accent6">
                    <a:lumMod val="50000"/>
                  </a:schemeClr>
                </a:solidFill>
              </a:rPr>
              <a:t>Carine</a:t>
            </a:r>
            <a:r>
              <a:rPr lang="en-GB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2800" dirty="0" err="1" smtClean="0">
                <a:solidFill>
                  <a:schemeClr val="accent6">
                    <a:lumMod val="50000"/>
                  </a:schemeClr>
                </a:solidFill>
              </a:rPr>
              <a:t>Elya</a:t>
            </a:r>
            <a:r>
              <a:rPr lang="en-GB" sz="2800" dirty="0" smtClean="0">
                <a:solidFill>
                  <a:schemeClr val="accent6">
                    <a:lumMod val="50000"/>
                  </a:schemeClr>
                </a:solidFill>
              </a:rPr>
              <a:t>, Thematic facilitator on </a:t>
            </a:r>
          </a:p>
          <a:p>
            <a:pPr marL="0" indent="0">
              <a:buNone/>
            </a:pPr>
            <a:r>
              <a:rPr lang="en-GB" sz="2800" b="1" dirty="0" smtClean="0">
                <a:solidFill>
                  <a:schemeClr val="accent6">
                    <a:lumMod val="50000"/>
                  </a:schemeClr>
                </a:solidFill>
              </a:rPr>
              <a:t>Reducing inequalities</a:t>
            </a:r>
            <a:endParaRPr lang="en-GB" sz="28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800" b="1" dirty="0"/>
              <a:t> </a:t>
            </a:r>
            <a:endParaRPr lang="en-GB" sz="2800" dirty="0"/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241008"/>
            <a:ext cx="9144000" cy="400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3531208"/>
            <a:ext cx="1447800" cy="27028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5850016"/>
            <a:ext cx="1828800" cy="76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9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426" y="571633"/>
            <a:ext cx="8413173" cy="1273634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accent6">
                    <a:lumMod val="75000"/>
                  </a:schemeClr>
                </a:solidFill>
              </a:rPr>
              <a:t>Plenary Dialogue </a:t>
            </a:r>
            <a:r>
              <a:rPr lang="en-GB" sz="3200" dirty="0" smtClean="0">
                <a:solidFill>
                  <a:schemeClr val="accent6">
                    <a:lumMod val="75000"/>
                  </a:schemeClr>
                </a:solidFill>
              </a:rPr>
              <a:t>on</a:t>
            </a:r>
            <a:br>
              <a:rPr lang="en-GB" sz="32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3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3600" b="1" dirty="0" smtClean="0">
                <a:solidFill>
                  <a:srgbClr val="FFC000"/>
                </a:solidFill>
              </a:rPr>
              <a:t>Human Rights and Governance</a:t>
            </a:r>
            <a:endParaRPr lang="en-GB" sz="3600" b="1" dirty="0">
              <a:solidFill>
                <a:srgbClr val="FFC000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532699" cy="439574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fr-BE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fr-BE" sz="2400" dirty="0" err="1" smtClean="0">
                <a:solidFill>
                  <a:schemeClr val="accent6">
                    <a:lumMod val="75000"/>
                  </a:schemeClr>
                </a:solidFill>
              </a:rPr>
              <a:t>Said</a:t>
            </a:r>
            <a:r>
              <a:rPr lang="fr-BE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BE" sz="2400" dirty="0" err="1" smtClean="0">
                <a:solidFill>
                  <a:schemeClr val="accent6">
                    <a:lumMod val="75000"/>
                  </a:schemeClr>
                </a:solidFill>
              </a:rPr>
              <a:t>Sailhi</a:t>
            </a:r>
            <a:r>
              <a:rPr lang="fr-BE" sz="2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fr-BE" sz="2400" b="1" dirty="0" smtClean="0">
                <a:solidFill>
                  <a:schemeClr val="accent6">
                    <a:lumMod val="75000"/>
                  </a:schemeClr>
                </a:solidFill>
              </a:rPr>
              <a:t>LADDH</a:t>
            </a:r>
            <a:r>
              <a:rPr lang="fr-BE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GB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BE" sz="2400" dirty="0">
                <a:solidFill>
                  <a:schemeClr val="accent6">
                    <a:lumMod val="75000"/>
                  </a:schemeClr>
                </a:solidFill>
              </a:rPr>
              <a:t>Ligue Algérienne pour la Défense des Droits de </a:t>
            </a:r>
            <a:r>
              <a:rPr lang="fr-BE" sz="2400" dirty="0" smtClean="0">
                <a:solidFill>
                  <a:schemeClr val="accent6">
                    <a:lumMod val="75000"/>
                  </a:schemeClr>
                </a:solidFill>
              </a:rPr>
              <a:t>l’Homme</a:t>
            </a:r>
            <a:endParaRPr lang="en-GB" sz="24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BE" sz="2400" dirty="0"/>
              <a:t> </a:t>
            </a:r>
            <a:endParaRPr lang="en-GB" sz="2400" b="1" dirty="0" smtClean="0"/>
          </a:p>
          <a:p>
            <a:pPr marL="0" indent="0">
              <a:buNone/>
            </a:pPr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Michael </a:t>
            </a: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Docherty, </a:t>
            </a:r>
            <a:r>
              <a:rPr lang="en-GB" sz="2400" dirty="0" err="1" smtClean="0">
                <a:solidFill>
                  <a:schemeClr val="bg1">
                    <a:lumMod val="50000"/>
                  </a:schemeClr>
                </a:solidFill>
              </a:rPr>
              <a:t>HoS</a:t>
            </a: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 Human Development, NEAR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Alexandre Baron, Centre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of Thematic Expertise </a:t>
            </a:r>
            <a:endParaRPr lang="en-GB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Human Rights</a:t>
            </a:r>
          </a:p>
          <a:p>
            <a:pPr marL="0" indent="0">
              <a:buNone/>
            </a:pPr>
            <a:endParaRPr lang="en-GB" sz="28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Moderator</a:t>
            </a:r>
            <a:r>
              <a:rPr lang="en-GB" sz="20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Nabila Hamza, </a:t>
            </a:r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75000"/>
                  </a:schemeClr>
                </a:solidFill>
              </a:rPr>
              <a:t>Thematic facilitator on Human Rights</a:t>
            </a:r>
            <a:endParaRPr lang="en-GB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2800" b="1" dirty="0"/>
              <a:t> </a:t>
            </a:r>
            <a:endParaRPr lang="en-GB" sz="2800" dirty="0"/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241008"/>
            <a:ext cx="9144000" cy="400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5853162"/>
            <a:ext cx="2360848" cy="7422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868" y="3276600"/>
            <a:ext cx="1638131" cy="296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442" y="2741474"/>
            <a:ext cx="3048000" cy="38696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677" y="4495800"/>
            <a:ext cx="2199032" cy="24033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5442" y="19050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Workshops on the 4 </a:t>
            </a:r>
            <a:r>
              <a:rPr lang="fr-BE" sz="3600" dirty="0" err="1" smtClean="0">
                <a:solidFill>
                  <a:schemeClr val="accent6">
                    <a:lumMod val="75000"/>
                  </a:schemeClr>
                </a:solidFill>
              </a:rPr>
              <a:t>topics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00600" y="2741474"/>
            <a:ext cx="274464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Room O.B</a:t>
            </a:r>
          </a:p>
          <a:p>
            <a:r>
              <a:rPr lang="fr-BE" dirty="0" err="1" smtClean="0">
                <a:solidFill>
                  <a:schemeClr val="accent6">
                    <a:lumMod val="50000"/>
                  </a:schemeClr>
                </a:solidFill>
              </a:rPr>
              <a:t>Reducing</a:t>
            </a:r>
            <a:r>
              <a:rPr lang="fr-BE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dirty="0" err="1" smtClean="0">
                <a:solidFill>
                  <a:schemeClr val="accent6">
                    <a:lumMod val="50000"/>
                  </a:schemeClr>
                </a:solidFill>
              </a:rPr>
              <a:t>inequalities</a:t>
            </a:r>
            <a:endParaRPr lang="fr-BE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fr-BE" dirty="0" smtClean="0"/>
          </a:p>
          <a:p>
            <a:r>
              <a:rPr lang="fr-BE" dirty="0" err="1" smtClean="0">
                <a:solidFill>
                  <a:srgbClr val="FFC000"/>
                </a:solidFill>
              </a:rPr>
              <a:t>Plenary</a:t>
            </a:r>
            <a:r>
              <a:rPr lang="fr-BE" dirty="0" smtClean="0">
                <a:solidFill>
                  <a:srgbClr val="FFC000"/>
                </a:solidFill>
              </a:rPr>
              <a:t> </a:t>
            </a:r>
            <a:r>
              <a:rPr lang="fr-BE" sz="3200" dirty="0" smtClean="0">
                <a:solidFill>
                  <a:srgbClr val="FFC000"/>
                </a:solidFill>
              </a:rPr>
              <a:t>0.D</a:t>
            </a:r>
          </a:p>
          <a:p>
            <a:r>
              <a:rPr lang="fr-BE" dirty="0" smtClean="0">
                <a:solidFill>
                  <a:srgbClr val="FFC000"/>
                </a:solidFill>
              </a:rPr>
              <a:t>(</a:t>
            </a:r>
            <a:r>
              <a:rPr lang="fr-BE" dirty="0" err="1" smtClean="0">
                <a:solidFill>
                  <a:srgbClr val="FFC000"/>
                </a:solidFill>
              </a:rPr>
              <a:t>Human</a:t>
            </a:r>
            <a:r>
              <a:rPr lang="fr-BE" dirty="0" smtClean="0">
                <a:solidFill>
                  <a:srgbClr val="FFC000"/>
                </a:solidFill>
              </a:rPr>
              <a:t> </a:t>
            </a:r>
            <a:r>
              <a:rPr lang="fr-BE" dirty="0" err="1" smtClean="0">
                <a:solidFill>
                  <a:srgbClr val="FFC000"/>
                </a:solidFill>
              </a:rPr>
              <a:t>Rights</a:t>
            </a:r>
            <a:r>
              <a:rPr lang="fr-BE" dirty="0" smtClean="0">
                <a:solidFill>
                  <a:srgbClr val="FFC000"/>
                </a:solidFill>
              </a:rPr>
              <a:t>)</a:t>
            </a:r>
            <a:endParaRPr lang="fr-BE" dirty="0">
              <a:solidFill>
                <a:srgbClr val="FFC000"/>
              </a:solidFill>
            </a:endParaRPr>
          </a:p>
          <a:p>
            <a:endParaRPr lang="fr-BE" dirty="0"/>
          </a:p>
          <a:p>
            <a:r>
              <a:rPr lang="fr-BE" dirty="0" smtClean="0">
                <a:solidFill>
                  <a:schemeClr val="accent3">
                    <a:lumMod val="75000"/>
                  </a:schemeClr>
                </a:solidFill>
              </a:rPr>
              <a:t>Room </a:t>
            </a:r>
            <a:r>
              <a:rPr lang="fr-BE" sz="3200" dirty="0" smtClean="0">
                <a:solidFill>
                  <a:schemeClr val="accent3">
                    <a:lumMod val="75000"/>
                  </a:schemeClr>
                </a:solidFill>
              </a:rPr>
              <a:t>1.A</a:t>
            </a:r>
            <a:r>
              <a:rPr lang="fr-BE" dirty="0" smtClean="0">
                <a:solidFill>
                  <a:schemeClr val="accent3">
                    <a:lumMod val="75000"/>
                  </a:schemeClr>
                </a:solidFill>
              </a:rPr>
              <a:t> (Migration)</a:t>
            </a:r>
          </a:p>
          <a:p>
            <a:endParaRPr lang="fr-BE" dirty="0" smtClean="0"/>
          </a:p>
          <a:p>
            <a:endParaRPr lang="fr-BE" dirty="0"/>
          </a:p>
          <a:p>
            <a:r>
              <a:rPr lang="fr-B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Room </a:t>
            </a:r>
            <a:r>
              <a:rPr lang="fr-BE" sz="3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0.C </a:t>
            </a:r>
            <a:r>
              <a:rPr lang="fr-B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fr-BE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Resilience</a:t>
            </a:r>
            <a:r>
              <a:rPr lang="fr-BE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0846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25146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GB" sz="3100" b="1" dirty="0">
                <a:solidFill>
                  <a:srgbClr val="F79646">
                    <a:lumMod val="50000"/>
                  </a:srgbClr>
                </a:solidFill>
              </a:rPr>
              <a:t>REDUCING INEQUALITIES </a:t>
            </a:r>
            <a:r>
              <a:rPr lang="en-GB" dirty="0" smtClean="0">
                <a:solidFill>
                  <a:srgbClr val="F79646">
                    <a:lumMod val="50000"/>
                  </a:srgbClr>
                </a:solidFill>
              </a:rPr>
              <a:t/>
            </a:r>
            <a:br>
              <a:rPr lang="en-GB" dirty="0" smtClean="0">
                <a:solidFill>
                  <a:srgbClr val="F79646">
                    <a:lumMod val="50000"/>
                  </a:srgbClr>
                </a:solidFill>
              </a:rPr>
            </a:br>
            <a:r>
              <a:rPr lang="en-US" sz="3200" u="sng" dirty="0" smtClean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Working </a:t>
            </a:r>
            <a:r>
              <a:rPr lang="en-US" sz="3200" u="sng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session 1</a:t>
            </a:r>
            <a:r>
              <a:rPr lang="en-US" sz="3200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: </a:t>
            </a:r>
            <a:r>
              <a:rPr lang="en-US" sz="3200" i="1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Linking the job market to education and vocational training: helping youth finding the right jobs</a:t>
            </a:r>
            <a:br>
              <a:rPr lang="en-US" sz="3200" i="1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200400"/>
            <a:ext cx="6096000" cy="292576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en-US" sz="2400" b="1" i="1" u="sng" dirty="0" smtClean="0">
                <a:solidFill>
                  <a:prstClr val="black">
                    <a:tint val="75000"/>
                  </a:prstClr>
                </a:solidFill>
              </a:rPr>
              <a:t>Michael Docherty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>, head of sector human and political development , DG NEAR, </a:t>
            </a: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European Commission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/>
            </a:r>
            <a:br>
              <a:rPr lang="en-US" sz="2000" b="1" dirty="0">
                <a:solidFill>
                  <a:prstClr val="black">
                    <a:tint val="75000"/>
                  </a:prstClr>
                </a:solidFill>
              </a:rPr>
            </a:br>
            <a:r>
              <a:rPr lang="en-US" sz="2400" b="1" i="1" u="sng" dirty="0">
                <a:solidFill>
                  <a:prstClr val="black">
                    <a:tint val="75000"/>
                  </a:prstClr>
                </a:solidFill>
              </a:rPr>
              <a:t>Claire Herrmann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>, policy officer, DG EDUCATION,  YOUTH, SPORT &amp; CULTURE, </a:t>
            </a: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European Commission</a:t>
            </a:r>
          </a:p>
          <a:p>
            <a:pPr marL="0" lvl="0" indent="0">
              <a:buNone/>
            </a:pPr>
            <a:r>
              <a:rPr lang="en-US" sz="2400" b="1" i="1" u="sng" dirty="0" err="1">
                <a:solidFill>
                  <a:prstClr val="black">
                    <a:tint val="75000"/>
                  </a:prstClr>
                </a:solidFill>
              </a:rPr>
              <a:t>Guggi</a:t>
            </a:r>
            <a:r>
              <a:rPr lang="en-US" sz="2400" b="1" i="1" u="sng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2400" b="1" i="1" u="sng" dirty="0" err="1">
                <a:solidFill>
                  <a:prstClr val="black">
                    <a:tint val="75000"/>
                  </a:prstClr>
                </a:solidFill>
              </a:rPr>
              <a:t>Lareya</a:t>
            </a:r>
            <a:r>
              <a:rPr lang="en-US" sz="2400" b="1" i="1" dirty="0">
                <a:solidFill>
                  <a:prstClr val="black">
                    <a:tint val="75000"/>
                  </a:prstClr>
                </a:solidFill>
              </a:rPr>
              <a:t>, 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>Youth Employment and Empowerment, World Bank</a:t>
            </a:r>
          </a:p>
          <a:p>
            <a:pPr marL="0" lvl="0" indent="0">
              <a:buNone/>
            </a:pPr>
            <a:endParaRPr lang="en-US" sz="2000" b="1" dirty="0" smtClean="0">
              <a:solidFill>
                <a:srgbClr val="F79646">
                  <a:lumMod val="75000"/>
                </a:srgbClr>
              </a:solidFill>
            </a:endParaRPr>
          </a:p>
          <a:p>
            <a:pPr marL="0" lvl="0" indent="0">
              <a:buNone/>
            </a:pPr>
            <a:r>
              <a:rPr lang="en-US" sz="2000" b="1" u="sng" dirty="0" smtClean="0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en-US" sz="2000" b="1" dirty="0">
                <a:solidFill>
                  <a:srgbClr val="F79646">
                    <a:lumMod val="75000"/>
                  </a:srgbClr>
                </a:solidFill>
              </a:rPr>
              <a:t>: </a:t>
            </a:r>
            <a:r>
              <a:rPr lang="en-US" sz="2400" b="1" dirty="0">
                <a:solidFill>
                  <a:srgbClr val="F79646">
                    <a:lumMod val="75000"/>
                  </a:srgbClr>
                </a:solidFill>
              </a:rPr>
              <a:t>Sara </a:t>
            </a:r>
            <a:r>
              <a:rPr lang="en-US" sz="2400" b="1" dirty="0" err="1">
                <a:solidFill>
                  <a:srgbClr val="F79646">
                    <a:lumMod val="75000"/>
                  </a:srgbClr>
                </a:solidFill>
              </a:rPr>
              <a:t>Amsassan</a:t>
            </a:r>
            <a:r>
              <a:rPr lang="en-US" sz="2000" b="1" dirty="0">
                <a:solidFill>
                  <a:srgbClr val="F79646">
                    <a:lumMod val="75000"/>
                  </a:srgbClr>
                </a:solidFill>
              </a:rPr>
              <a:t>, Youth Fellow</a:t>
            </a:r>
            <a:r>
              <a:rPr lang="en-ZA" sz="4000" dirty="0">
                <a:solidFill>
                  <a:srgbClr val="F79646">
                    <a:lumMod val="75000"/>
                  </a:srgbClr>
                </a:solidFill>
                <a:ea typeface="+mj-ea"/>
                <a:cs typeface="+mj-cs"/>
              </a:rPr>
              <a:t/>
            </a:r>
            <a:br>
              <a:rPr lang="en-ZA" sz="4000" dirty="0">
                <a:solidFill>
                  <a:srgbClr val="F79646">
                    <a:lumMod val="75000"/>
                  </a:srgbClr>
                </a:solidFill>
                <a:ea typeface="+mj-ea"/>
                <a:cs typeface="+mj-cs"/>
              </a:rPr>
            </a:b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423290"/>
            <a:ext cx="1447800" cy="2702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7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25146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GB" sz="3100" b="1" dirty="0">
                <a:solidFill>
                  <a:srgbClr val="F79646">
                    <a:lumMod val="50000"/>
                  </a:srgbClr>
                </a:solidFill>
              </a:rPr>
              <a:t>REDUCING INEQUALITIES </a:t>
            </a:r>
            <a:r>
              <a:rPr lang="en-GB" dirty="0" smtClean="0">
                <a:solidFill>
                  <a:srgbClr val="F79646">
                    <a:lumMod val="50000"/>
                  </a:srgbClr>
                </a:solidFill>
              </a:rPr>
              <a:t/>
            </a:r>
            <a:br>
              <a:rPr lang="en-GB" dirty="0" smtClean="0">
                <a:solidFill>
                  <a:srgbClr val="F79646">
                    <a:lumMod val="50000"/>
                  </a:srgbClr>
                </a:solidFill>
              </a:rPr>
            </a:br>
            <a:r>
              <a:rPr lang="en-US" sz="3200" u="sng" dirty="0" smtClean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Working </a:t>
            </a:r>
            <a:r>
              <a:rPr lang="en-US" sz="3200" u="sng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session </a:t>
            </a:r>
            <a:r>
              <a:rPr lang="en-US" sz="3200" u="sng" dirty="0" smtClean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2</a:t>
            </a:r>
            <a:r>
              <a:rPr lang="en-US" sz="3200" dirty="0" smtClean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: </a:t>
            </a:r>
            <a:r>
              <a:rPr lang="en-US" sz="3100" i="1" dirty="0">
                <a:solidFill>
                  <a:srgbClr val="F79646">
                    <a:lumMod val="75000"/>
                  </a:srgbClr>
                </a:solidFill>
              </a:rPr>
              <a:t>Business support organization and innovation. Connecting the nodes to support SMEs and channeling capacities to innovative tech hub</a:t>
            </a:r>
            <a:r>
              <a:rPr lang="en-US" sz="3200" i="1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en-US" sz="3200" i="1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200400"/>
            <a:ext cx="6096000" cy="29257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400" b="1" u="sng" dirty="0" err="1">
                <a:solidFill>
                  <a:prstClr val="black">
                    <a:tint val="75000"/>
                  </a:prstClr>
                </a:solidFill>
              </a:rPr>
              <a:t>Malin</a:t>
            </a:r>
            <a:r>
              <a:rPr lang="en-US" sz="2400" b="1" u="sng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2400" b="1" u="sng" dirty="0" err="1">
                <a:solidFill>
                  <a:prstClr val="black">
                    <a:tint val="75000"/>
                  </a:prstClr>
                </a:solidFill>
              </a:rPr>
              <a:t>Elander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>, DG NEAR B2, </a:t>
            </a: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European Commission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/>
            </a:r>
            <a:br>
              <a:rPr lang="en-US" sz="2000" b="1" dirty="0">
                <a:solidFill>
                  <a:prstClr val="black">
                    <a:tint val="75000"/>
                  </a:prstClr>
                </a:solidFill>
              </a:rPr>
            </a:br>
            <a:r>
              <a:rPr lang="en-US" sz="2400" b="1" u="sng" dirty="0">
                <a:solidFill>
                  <a:prstClr val="black">
                    <a:tint val="75000"/>
                  </a:prstClr>
                </a:solidFill>
              </a:rPr>
              <a:t>Vladimir </a:t>
            </a:r>
            <a:r>
              <a:rPr lang="en-US" sz="2400" b="1" u="sng" dirty="0" err="1">
                <a:solidFill>
                  <a:prstClr val="black">
                    <a:tint val="75000"/>
                  </a:prstClr>
                </a:solidFill>
              </a:rPr>
              <a:t>Rojanski</a:t>
            </a:r>
            <a:r>
              <a:rPr lang="en-US" sz="2000" b="1" dirty="0">
                <a:solidFill>
                  <a:prstClr val="black">
                    <a:tint val="75000"/>
                  </a:prstClr>
                </a:solidFill>
              </a:rPr>
              <a:t>, DG NEAR B2,</a:t>
            </a: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 European Commission</a:t>
            </a:r>
            <a:endParaRPr lang="en-US" sz="2000" b="1" dirty="0">
              <a:solidFill>
                <a:prstClr val="black">
                  <a:tint val="75000"/>
                </a:prstClr>
              </a:solidFill>
            </a:endParaRPr>
          </a:p>
          <a:p>
            <a:pPr marL="0" lvl="0" indent="0">
              <a:buNone/>
            </a:pPr>
            <a:r>
              <a:rPr lang="en-US" sz="2400" b="1" u="sng" dirty="0" err="1">
                <a:solidFill>
                  <a:prstClr val="black">
                    <a:tint val="75000"/>
                  </a:prstClr>
                </a:solidFill>
              </a:rPr>
              <a:t>Jihen</a:t>
            </a:r>
            <a:r>
              <a:rPr lang="en-US" sz="2400" b="1" u="sng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2400" b="1" u="sng" dirty="0" err="1">
                <a:solidFill>
                  <a:prstClr val="black">
                    <a:tint val="75000"/>
                  </a:prstClr>
                </a:solidFill>
              </a:rPr>
              <a:t>Boutiba</a:t>
            </a:r>
            <a:r>
              <a:rPr lang="en-US" sz="2400" b="1" u="sng" dirty="0">
                <a:solidFill>
                  <a:prstClr val="black">
                    <a:tint val="75000"/>
                  </a:prstClr>
                </a:solidFill>
              </a:rPr>
              <a:t> </a:t>
            </a:r>
            <a:r>
              <a:rPr lang="en-US" sz="2400" b="1" u="sng" dirty="0" err="1">
                <a:solidFill>
                  <a:prstClr val="black">
                    <a:tint val="75000"/>
                  </a:prstClr>
                </a:solidFill>
              </a:rPr>
              <a:t>Mrad</a:t>
            </a:r>
            <a:r>
              <a:rPr lang="en-US" sz="2400" b="1" i="1" dirty="0">
                <a:solidFill>
                  <a:prstClr val="black">
                    <a:tint val="75000"/>
                  </a:prstClr>
                </a:solidFill>
              </a:rPr>
              <a:t>, </a:t>
            </a:r>
            <a:r>
              <a:rPr lang="en-US" sz="2000" dirty="0">
                <a:solidFill>
                  <a:prstClr val="black">
                    <a:tint val="75000"/>
                  </a:prstClr>
                </a:solidFill>
              </a:rPr>
              <a:t>General </a:t>
            </a:r>
            <a:r>
              <a:rPr lang="en-US" sz="2000" dirty="0" err="1">
                <a:solidFill>
                  <a:prstClr val="black">
                    <a:tint val="75000"/>
                  </a:prstClr>
                </a:solidFill>
              </a:rPr>
              <a:t>Secrietary</a:t>
            </a:r>
            <a:r>
              <a:rPr lang="en-US" sz="2400" i="1" dirty="0">
                <a:solidFill>
                  <a:prstClr val="black">
                    <a:tint val="75000"/>
                  </a:prstClr>
                </a:solidFill>
              </a:rPr>
              <a:t>, </a:t>
            </a:r>
            <a:r>
              <a:rPr lang="en-US" sz="2000" b="1" dirty="0" err="1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Businessmed</a:t>
            </a:r>
            <a:endParaRPr lang="en-US" sz="20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0" lvl="0" indent="0">
              <a:buNone/>
            </a:pPr>
            <a:endParaRPr lang="en-US" sz="20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0" lvl="0" indent="0">
              <a:buNone/>
            </a:pPr>
            <a:r>
              <a:rPr lang="en-US" sz="2000" b="1" u="sng" dirty="0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en-US" sz="2000" b="1" dirty="0">
                <a:solidFill>
                  <a:srgbClr val="F79646">
                    <a:lumMod val="75000"/>
                  </a:srgbClr>
                </a:solidFill>
              </a:rPr>
              <a:t>: </a:t>
            </a:r>
            <a:r>
              <a:rPr lang="en-US" sz="2400" b="1" dirty="0">
                <a:solidFill>
                  <a:srgbClr val="F79646">
                    <a:lumMod val="75000"/>
                  </a:srgbClr>
                </a:solidFill>
              </a:rPr>
              <a:t>Ahmed El </a:t>
            </a:r>
            <a:r>
              <a:rPr lang="en-US" sz="2400" b="1" dirty="0" err="1">
                <a:solidFill>
                  <a:srgbClr val="F79646">
                    <a:lumMod val="75000"/>
                  </a:srgbClr>
                </a:solidFill>
              </a:rPr>
              <a:t>Damrawy</a:t>
            </a:r>
            <a:r>
              <a:rPr lang="en-US" sz="2400" b="1" dirty="0">
                <a:solidFill>
                  <a:srgbClr val="F79646">
                    <a:lumMod val="75000"/>
                  </a:srgbClr>
                </a:solidFill>
              </a:rPr>
              <a:t>, </a:t>
            </a: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CSFS</a:t>
            </a:r>
            <a:r>
              <a:rPr lang="en-ZA" sz="4000" dirty="0">
                <a:solidFill>
                  <a:srgbClr val="F79646">
                    <a:lumMod val="75000"/>
                  </a:srgbClr>
                </a:solidFill>
                <a:ea typeface="+mj-ea"/>
                <a:cs typeface="+mj-cs"/>
              </a:rPr>
              <a:t/>
            </a:r>
            <a:br>
              <a:rPr lang="en-ZA" sz="4000" dirty="0">
                <a:solidFill>
                  <a:srgbClr val="F79646">
                    <a:lumMod val="75000"/>
                  </a:srgbClr>
                </a:solidFill>
                <a:ea typeface="+mj-ea"/>
                <a:cs typeface="+mj-cs"/>
              </a:rPr>
            </a:b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423290"/>
            <a:ext cx="1447800" cy="2702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5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295400"/>
            <a:ext cx="7772400" cy="45545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BE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What</a:t>
            </a:r>
            <a:r>
              <a:rPr lang="fr-BE" sz="32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does</a:t>
            </a:r>
            <a:r>
              <a:rPr lang="fr-BE" sz="3200" b="1" dirty="0">
                <a:latin typeface="Calibri" panose="020F0502020204030204" pitchFamily="34" charset="0"/>
                <a:cs typeface="Calibri" panose="020F0502020204030204" pitchFamily="34" charset="0"/>
              </a:rPr>
              <a:t> ‘advocacy’ </a:t>
            </a:r>
            <a:r>
              <a:rPr lang="fr-BE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mean</a:t>
            </a:r>
            <a:r>
              <a:rPr lang="fr-BE" sz="32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fr-BE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fr-B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Broad </a:t>
            </a:r>
            <a:r>
              <a:rPr lang="fr-B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definition</a:t>
            </a: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 = </a:t>
            </a:r>
          </a:p>
          <a:p>
            <a:pPr lvl="1">
              <a:defRPr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2800" i="1" dirty="0">
                <a:latin typeface="Calibri" panose="020F0502020204030204" pitchFamily="34" charset="0"/>
                <a:cs typeface="Calibri" panose="020F0502020204030204" pitchFamily="34" charset="0"/>
              </a:rPr>
              <a:t>The act of pleading or arguing in favour of something, such as a cause, idea, or policy.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fr-B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Narrow </a:t>
            </a:r>
            <a:r>
              <a:rPr lang="fr-BE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definition</a:t>
            </a:r>
            <a:r>
              <a:rPr lang="fr-BE" sz="2800" dirty="0">
                <a:latin typeface="Calibri" panose="020F0502020204030204" pitchFamily="34" charset="0"/>
                <a:cs typeface="Calibri" panose="020F0502020204030204" pitchFamily="34" charset="0"/>
              </a:rPr>
              <a:t> =</a:t>
            </a:r>
          </a:p>
          <a:p>
            <a:pPr lvl="1">
              <a:defRPr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GB" sz="2800" i="1" dirty="0">
                <a:latin typeface="Calibri" panose="020F0502020204030204" pitchFamily="34" charset="0"/>
                <a:cs typeface="Calibri" panose="020F0502020204030204" pitchFamily="34" charset="0"/>
              </a:rPr>
              <a:t>Process aimed at influencing decision-makers towards one’s goals and viewpoints, with tangible impact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.”</a:t>
            </a:r>
          </a:p>
        </p:txBody>
      </p:sp>
      <p:pic>
        <p:nvPicPr>
          <p:cNvPr id="409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0"/>
            <a:ext cx="2895600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45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25146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GB" sz="3600" b="1" dirty="0">
                <a:solidFill>
                  <a:srgbClr val="F79646">
                    <a:lumMod val="50000"/>
                  </a:srgbClr>
                </a:solidFill>
              </a:rPr>
              <a:t>REDUCING INEQUALITIES </a:t>
            </a:r>
            <a:r>
              <a:rPr lang="en-GB" dirty="0" smtClean="0">
                <a:solidFill>
                  <a:srgbClr val="F79646">
                    <a:lumMod val="50000"/>
                  </a:srgbClr>
                </a:solidFill>
              </a:rPr>
              <a:t/>
            </a:r>
            <a:br>
              <a:rPr lang="en-GB" dirty="0" smtClean="0">
                <a:solidFill>
                  <a:srgbClr val="F79646">
                    <a:lumMod val="50000"/>
                  </a:srgbClr>
                </a:solidFill>
              </a:rPr>
            </a:br>
            <a:r>
              <a:rPr lang="en-US" sz="3200" u="sng" dirty="0" smtClean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Working </a:t>
            </a:r>
            <a:r>
              <a:rPr lang="en-US" sz="3200" u="sng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session 3</a:t>
            </a:r>
            <a:r>
              <a:rPr lang="en-US" sz="3200" dirty="0" smtClean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>: </a:t>
            </a:r>
            <a:r>
              <a:rPr lang="en-GB" sz="3600" i="1" dirty="0">
                <a:solidFill>
                  <a:srgbClr val="F79646">
                    <a:lumMod val="75000"/>
                  </a:srgbClr>
                </a:solidFill>
              </a:rPr>
              <a:t>Social Dialogue </a:t>
            </a:r>
            <a:r>
              <a:rPr lang="en-GB" sz="3600" i="1" dirty="0" smtClean="0">
                <a:solidFill>
                  <a:srgbClr val="F79646">
                    <a:lumMod val="75000"/>
                  </a:srgbClr>
                </a:solidFill>
              </a:rPr>
              <a:t/>
            </a:r>
            <a:br>
              <a:rPr lang="en-GB" sz="3600" i="1" dirty="0" smtClean="0">
                <a:solidFill>
                  <a:srgbClr val="F79646">
                    <a:lumMod val="75000"/>
                  </a:srgbClr>
                </a:solidFill>
              </a:rPr>
            </a:br>
            <a:r>
              <a:rPr lang="en-GB" sz="3600" i="1" dirty="0" smtClean="0">
                <a:solidFill>
                  <a:srgbClr val="F79646">
                    <a:lumMod val="75000"/>
                  </a:srgbClr>
                </a:solidFill>
              </a:rPr>
              <a:t>and </a:t>
            </a:r>
            <a:r>
              <a:rPr lang="en-GB" sz="3600" i="1" dirty="0">
                <a:solidFill>
                  <a:srgbClr val="F79646">
                    <a:lumMod val="75000"/>
                  </a:srgbClr>
                </a:solidFill>
              </a:rPr>
              <a:t>Social Economy</a:t>
            </a:r>
            <a:r>
              <a:rPr lang="en-US" sz="3200" i="1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en-US" sz="3200" i="1" dirty="0">
                <a:solidFill>
                  <a:srgbClr val="F79646">
                    <a:lumMod val="75000"/>
                  </a:srgbClr>
                </a:solidFill>
                <a:ea typeface="+mn-ea"/>
                <a:cs typeface="+mn-cs"/>
              </a:rPr>
            </a:b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3200400"/>
            <a:ext cx="6096000" cy="2925763"/>
          </a:xfrm>
        </p:spPr>
        <p:txBody>
          <a:bodyPr>
            <a:normAutofit fontScale="40000" lnSpcReduction="20000"/>
          </a:bodyPr>
          <a:lstStyle/>
          <a:p>
            <a:pPr marL="0" lvl="0" indent="0">
              <a:buNone/>
            </a:pPr>
            <a:r>
              <a:rPr lang="fr-BE" sz="5100" b="1" u="sng" dirty="0">
                <a:solidFill>
                  <a:prstClr val="black">
                    <a:tint val="75000"/>
                  </a:prstClr>
                </a:solidFill>
              </a:rPr>
              <a:t>Social Dialogue</a:t>
            </a:r>
          </a:p>
          <a:p>
            <a:pPr marL="0" lvl="0" indent="0">
              <a:buNone/>
            </a:pPr>
            <a:r>
              <a:rPr lang="fr-BE" sz="43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Mustapha TLILI, </a:t>
            </a:r>
            <a:r>
              <a:rPr lang="fr-BE" sz="42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ITUC</a:t>
            </a:r>
          </a:p>
          <a:p>
            <a:pPr marL="0" lvl="0" indent="0">
              <a:buNone/>
            </a:pPr>
            <a:endParaRPr lang="fr-BE" sz="30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fr-BE" sz="5100" b="1" u="sng" dirty="0">
                <a:solidFill>
                  <a:prstClr val="black">
                    <a:tint val="75000"/>
                  </a:prstClr>
                </a:solidFill>
              </a:rPr>
              <a:t>Social </a:t>
            </a:r>
            <a:r>
              <a:rPr lang="fr-BE" sz="5100" b="1" u="sng" dirty="0" err="1">
                <a:solidFill>
                  <a:prstClr val="black">
                    <a:tint val="75000"/>
                  </a:prstClr>
                </a:solidFill>
              </a:rPr>
              <a:t>economy</a:t>
            </a:r>
            <a:endParaRPr lang="fr-BE" sz="5100" b="1" u="sng" dirty="0">
              <a:solidFill>
                <a:prstClr val="black">
                  <a:tint val="75000"/>
                </a:prstClr>
              </a:solidFill>
            </a:endParaRPr>
          </a:p>
          <a:p>
            <a:pPr marL="0" indent="0">
              <a:buNone/>
            </a:pPr>
            <a:r>
              <a:rPr lang="fr-BE" sz="42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Carlos </a:t>
            </a:r>
            <a:r>
              <a:rPr lang="fr-BE" sz="4200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Lozano</a:t>
            </a:r>
            <a:r>
              <a:rPr lang="fr-BE" sz="42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, CEPES</a:t>
            </a:r>
          </a:p>
          <a:p>
            <a:pPr marL="0" indent="0">
              <a:buNone/>
            </a:pPr>
            <a:r>
              <a:rPr lang="fr-BE" sz="42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Vladimir </a:t>
            </a:r>
            <a:r>
              <a:rPr lang="fr-BE" sz="4200" b="1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Rojanski</a:t>
            </a:r>
            <a:r>
              <a:rPr lang="fr-BE" sz="42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, DG NEAR B2</a:t>
            </a:r>
          </a:p>
          <a:p>
            <a:pPr marL="0" lvl="0" indent="0">
              <a:buNone/>
            </a:pPr>
            <a:endParaRPr lang="fr-BE" sz="30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fr-BE" sz="4200" b="1" u="sng" dirty="0" err="1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fr-BE" sz="4200" b="1" dirty="0">
                <a:solidFill>
                  <a:srgbClr val="F79646">
                    <a:lumMod val="75000"/>
                  </a:srgbClr>
                </a:solidFill>
              </a:rPr>
              <a:t>: </a:t>
            </a:r>
            <a:r>
              <a:rPr lang="fr-BE" sz="4200" b="1" dirty="0" err="1">
                <a:solidFill>
                  <a:srgbClr val="F79646">
                    <a:lumMod val="75000"/>
                  </a:srgbClr>
                </a:solidFill>
              </a:rPr>
              <a:t>Jihen</a:t>
            </a:r>
            <a:r>
              <a:rPr lang="fr-BE" sz="4200" b="1" dirty="0">
                <a:solidFill>
                  <a:srgbClr val="F79646">
                    <a:lumMod val="75000"/>
                  </a:srgbClr>
                </a:solidFill>
              </a:rPr>
              <a:t> </a:t>
            </a:r>
            <a:r>
              <a:rPr lang="fr-BE" sz="4200" b="1" dirty="0" err="1">
                <a:solidFill>
                  <a:srgbClr val="F79646">
                    <a:lumMod val="75000"/>
                  </a:srgbClr>
                </a:solidFill>
              </a:rPr>
              <a:t>Boutiba</a:t>
            </a:r>
            <a:r>
              <a:rPr lang="fr-BE" sz="4200" b="1" dirty="0">
                <a:solidFill>
                  <a:srgbClr val="F79646">
                    <a:lumMod val="75000"/>
                  </a:srgbClr>
                </a:solidFill>
              </a:rPr>
              <a:t>, </a:t>
            </a:r>
          </a:p>
          <a:p>
            <a:pPr marL="0" lvl="0" indent="0">
              <a:buNone/>
            </a:pPr>
            <a:r>
              <a:rPr lang="fr-BE" sz="43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Business Med</a:t>
            </a:r>
            <a:endParaRPr lang="en-GB" sz="43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0" lvl="0" indent="0">
              <a:buNone/>
            </a:pPr>
            <a:r>
              <a:rPr lang="en-ZA" sz="4000" dirty="0">
                <a:solidFill>
                  <a:srgbClr val="F79646">
                    <a:lumMod val="75000"/>
                  </a:srgbClr>
                </a:solidFill>
                <a:ea typeface="+mj-ea"/>
                <a:cs typeface="+mj-cs"/>
              </a:rPr>
              <a:t/>
            </a:r>
            <a:br>
              <a:rPr lang="en-ZA" sz="4000" dirty="0">
                <a:solidFill>
                  <a:srgbClr val="F79646">
                    <a:lumMod val="75000"/>
                  </a:srgbClr>
                </a:solidFill>
                <a:ea typeface="+mj-ea"/>
                <a:cs typeface="+mj-cs"/>
              </a:rPr>
            </a:b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423290"/>
            <a:ext cx="1447800" cy="2702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7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4"/>
            <a:ext cx="8229600" cy="129614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3212976"/>
            <a:ext cx="8229600" cy="3168353"/>
          </a:xfrm>
        </p:spPr>
        <p:txBody>
          <a:bodyPr/>
          <a:lstStyle/>
          <a:p>
            <a:r>
              <a:rPr lang="fr-BE" dirty="0" smtClean="0"/>
              <a:t> </a:t>
            </a:r>
            <a:r>
              <a:rPr lang="fr-BE" dirty="0" err="1" smtClean="0"/>
              <a:t>Aref</a:t>
            </a:r>
            <a:r>
              <a:rPr lang="fr-BE" dirty="0" smtClean="0"/>
              <a:t> </a:t>
            </a:r>
            <a:r>
              <a:rPr lang="fr-BE" dirty="0" err="1" smtClean="0"/>
              <a:t>Jaffal</a:t>
            </a:r>
            <a:r>
              <a:rPr lang="fr-BE" dirty="0" smtClean="0"/>
              <a:t> Al </a:t>
            </a:r>
            <a:r>
              <a:rPr lang="fr-BE" dirty="0" err="1" smtClean="0"/>
              <a:t>Marsad</a:t>
            </a:r>
            <a:endParaRPr lang="fr-BE" dirty="0" smtClean="0"/>
          </a:p>
          <a:p>
            <a:r>
              <a:rPr lang="fr-BE" dirty="0" smtClean="0"/>
              <a:t>Toby </a:t>
            </a:r>
            <a:r>
              <a:rPr lang="fr-BE" dirty="0" err="1" smtClean="0"/>
              <a:t>Sexton</a:t>
            </a:r>
            <a:r>
              <a:rPr lang="fr-BE" dirty="0" smtClean="0"/>
              <a:t>, EEAS</a:t>
            </a:r>
          </a:p>
          <a:p>
            <a:r>
              <a:rPr lang="fr-BE" dirty="0" smtClean="0"/>
              <a:t>Alexandre Baron, DG NEAR 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u="sng" dirty="0" err="1" smtClean="0"/>
              <a:t>Moderation</a:t>
            </a:r>
            <a:r>
              <a:rPr lang="fr-BE" dirty="0" smtClean="0"/>
              <a:t>:  </a:t>
            </a:r>
            <a:r>
              <a:rPr lang="fr-BE" dirty="0" err="1" smtClean="0"/>
              <a:t>Boubkeur</a:t>
            </a:r>
            <a:r>
              <a:rPr lang="fr-BE" dirty="0" smtClean="0"/>
              <a:t> </a:t>
            </a:r>
            <a:r>
              <a:rPr lang="fr-BE" dirty="0" err="1" smtClean="0"/>
              <a:t>Largou</a:t>
            </a:r>
            <a:r>
              <a:rPr lang="fr-BE" dirty="0" smtClean="0"/>
              <a:t>, OMDH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859" y="0"/>
            <a:ext cx="4680520" cy="10616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96" y="3886200"/>
            <a:ext cx="1479904" cy="26780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9287" y="1268760"/>
            <a:ext cx="8478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u="sng" dirty="0">
                <a:solidFill>
                  <a:srgbClr val="FFC000"/>
                </a:solidFill>
              </a:rPr>
              <a:t>Workshop 1</a:t>
            </a:r>
            <a:r>
              <a:rPr lang="en-GB" sz="3600" dirty="0">
                <a:solidFill>
                  <a:srgbClr val="FFC000"/>
                </a:solidFill>
              </a:rPr>
              <a:t>: </a:t>
            </a:r>
            <a:r>
              <a:rPr lang="en-GB" sz="3600" i="1" dirty="0" smtClean="0">
                <a:solidFill>
                  <a:srgbClr val="FFC000"/>
                </a:solidFill>
              </a:rPr>
              <a:t>Enhancing Democratic Transition and Governance</a:t>
            </a:r>
            <a:endParaRPr lang="fr-BE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69587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4"/>
            <a:ext cx="8229600" cy="129614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3212976"/>
            <a:ext cx="8229600" cy="3168353"/>
          </a:xfrm>
        </p:spPr>
        <p:txBody>
          <a:bodyPr/>
          <a:lstStyle/>
          <a:p>
            <a:r>
              <a:rPr lang="fr-BE" dirty="0" smtClean="0"/>
              <a:t>Sara </a:t>
            </a:r>
            <a:r>
              <a:rPr lang="fr-BE" dirty="0" err="1" smtClean="0"/>
              <a:t>Gjerding</a:t>
            </a:r>
            <a:r>
              <a:rPr lang="fr-BE" dirty="0" smtClean="0"/>
              <a:t>, </a:t>
            </a:r>
            <a:r>
              <a:rPr lang="fr-BE" dirty="0" err="1" smtClean="0"/>
              <a:t>Euromed</a:t>
            </a:r>
            <a:r>
              <a:rPr lang="fr-BE" dirty="0" smtClean="0"/>
              <a:t> </a:t>
            </a:r>
            <a:r>
              <a:rPr lang="fr-BE" dirty="0" err="1" smtClean="0"/>
              <a:t>Rights</a:t>
            </a:r>
            <a:endParaRPr lang="fr-BE" dirty="0" smtClean="0"/>
          </a:p>
          <a:p>
            <a:r>
              <a:rPr lang="fr-BE" dirty="0" err="1" smtClean="0"/>
              <a:t>Ilaria</a:t>
            </a:r>
            <a:r>
              <a:rPr lang="fr-BE" dirty="0" smtClean="0"/>
              <a:t> </a:t>
            </a:r>
            <a:r>
              <a:rPr lang="fr-BE" dirty="0" err="1" smtClean="0"/>
              <a:t>Brazzoduro</a:t>
            </a:r>
            <a:r>
              <a:rPr lang="fr-BE" dirty="0" smtClean="0"/>
              <a:t>, DG JUSTICE, EC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u="sng" dirty="0" err="1" smtClean="0"/>
              <a:t>Moderation</a:t>
            </a:r>
            <a:r>
              <a:rPr lang="fr-BE" dirty="0" smtClean="0"/>
              <a:t>:  </a:t>
            </a:r>
            <a:r>
              <a:rPr lang="fr-BE" dirty="0" err="1" smtClean="0"/>
              <a:t>Boubkeur</a:t>
            </a:r>
            <a:r>
              <a:rPr lang="fr-BE" dirty="0" smtClean="0"/>
              <a:t> </a:t>
            </a:r>
            <a:r>
              <a:rPr lang="fr-BE" dirty="0" err="1" smtClean="0"/>
              <a:t>Largou</a:t>
            </a:r>
            <a:r>
              <a:rPr lang="fr-BE" dirty="0" smtClean="0"/>
              <a:t>, OMDH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859" y="0"/>
            <a:ext cx="4680520" cy="10616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96" y="3886200"/>
            <a:ext cx="1479904" cy="26780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9287" y="1268760"/>
            <a:ext cx="8478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u="sng" dirty="0">
                <a:solidFill>
                  <a:srgbClr val="FFC000"/>
                </a:solidFill>
              </a:rPr>
              <a:t>Workshop </a:t>
            </a:r>
            <a:r>
              <a:rPr lang="en-GB" sz="3600" u="sng" dirty="0" smtClean="0">
                <a:solidFill>
                  <a:srgbClr val="FFC000"/>
                </a:solidFill>
              </a:rPr>
              <a:t>2</a:t>
            </a:r>
            <a:r>
              <a:rPr lang="en-GB" sz="3600" dirty="0" smtClean="0">
                <a:solidFill>
                  <a:srgbClr val="FFC000"/>
                </a:solidFill>
              </a:rPr>
              <a:t>: </a:t>
            </a:r>
            <a:r>
              <a:rPr lang="en-GB" sz="3600" i="1" dirty="0" smtClean="0">
                <a:solidFill>
                  <a:srgbClr val="FFC000"/>
                </a:solidFill>
              </a:rPr>
              <a:t>Violence against Women, and Women’s rights protection</a:t>
            </a:r>
            <a:endParaRPr lang="fr-BE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5772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4"/>
            <a:ext cx="8229600" cy="129614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3212976"/>
            <a:ext cx="6840760" cy="3168353"/>
          </a:xfrm>
        </p:spPr>
        <p:txBody>
          <a:bodyPr/>
          <a:lstStyle/>
          <a:p>
            <a:r>
              <a:rPr lang="fr-BE" dirty="0" err="1" smtClean="0"/>
              <a:t>Zoheir</a:t>
            </a:r>
            <a:r>
              <a:rPr lang="fr-BE" dirty="0" smtClean="0"/>
              <a:t> </a:t>
            </a:r>
            <a:r>
              <a:rPr lang="fr-BE" dirty="0" err="1" smtClean="0"/>
              <a:t>Ouldeddine</a:t>
            </a:r>
            <a:r>
              <a:rPr lang="fr-BE" dirty="0" smtClean="0"/>
              <a:t>, </a:t>
            </a:r>
            <a:r>
              <a:rPr lang="fr-BE" dirty="0" err="1" smtClean="0"/>
              <a:t>Algeria</a:t>
            </a:r>
            <a:endParaRPr lang="fr-BE" dirty="0" smtClean="0"/>
          </a:p>
          <a:p>
            <a:r>
              <a:rPr lang="fr-BE" dirty="0" smtClean="0"/>
              <a:t>Marina </a:t>
            </a:r>
            <a:r>
              <a:rPr lang="fr-BE" dirty="0" err="1" smtClean="0"/>
              <a:t>Marchietti</a:t>
            </a:r>
            <a:r>
              <a:rPr lang="fr-BE" dirty="0" smtClean="0"/>
              <a:t>, DEVCO, B1</a:t>
            </a:r>
          </a:p>
          <a:p>
            <a:pPr marL="0" indent="0">
              <a:buNone/>
            </a:pPr>
            <a:endParaRPr lang="fr-BE" dirty="0"/>
          </a:p>
          <a:p>
            <a:pPr marL="0" indent="0">
              <a:buNone/>
            </a:pPr>
            <a:r>
              <a:rPr lang="fr-BE" sz="2800" u="sng" dirty="0" err="1" smtClean="0"/>
              <a:t>Moderation</a:t>
            </a:r>
            <a:r>
              <a:rPr lang="fr-BE" sz="2800" dirty="0" smtClean="0"/>
              <a:t>:  </a:t>
            </a:r>
            <a:r>
              <a:rPr lang="fr-BE" sz="2800" dirty="0" err="1" smtClean="0"/>
              <a:t>Anella</a:t>
            </a:r>
            <a:r>
              <a:rPr lang="fr-BE" sz="2800" dirty="0" smtClean="0"/>
              <a:t> </a:t>
            </a:r>
            <a:r>
              <a:rPr lang="fr-BE" sz="2800" dirty="0" err="1" smtClean="0"/>
              <a:t>Stefanova</a:t>
            </a:r>
            <a:r>
              <a:rPr lang="fr-BE" sz="2800" dirty="0" smtClean="0"/>
              <a:t>, </a:t>
            </a:r>
            <a:r>
              <a:rPr lang="fr-BE" sz="2800" dirty="0" err="1" smtClean="0"/>
              <a:t>Bankwatch</a:t>
            </a:r>
            <a:r>
              <a:rPr lang="fr-BE" sz="2800" dirty="0" smtClean="0"/>
              <a:t> Network</a:t>
            </a: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859" y="0"/>
            <a:ext cx="4680520" cy="10616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96" y="3886200"/>
            <a:ext cx="1479904" cy="26780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9287" y="1268760"/>
            <a:ext cx="84786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u="sng" dirty="0">
                <a:solidFill>
                  <a:srgbClr val="FFC000"/>
                </a:solidFill>
              </a:rPr>
              <a:t>Workshop </a:t>
            </a:r>
            <a:r>
              <a:rPr lang="en-GB" sz="3600" u="sng" dirty="0" smtClean="0">
                <a:solidFill>
                  <a:srgbClr val="FFC000"/>
                </a:solidFill>
              </a:rPr>
              <a:t>3</a:t>
            </a:r>
            <a:r>
              <a:rPr lang="en-GB" sz="3600" dirty="0" smtClean="0">
                <a:solidFill>
                  <a:srgbClr val="FFC000"/>
                </a:solidFill>
              </a:rPr>
              <a:t>: </a:t>
            </a:r>
            <a:r>
              <a:rPr lang="en-GB" sz="3600" i="1" dirty="0" smtClean="0">
                <a:solidFill>
                  <a:srgbClr val="FFC000"/>
                </a:solidFill>
              </a:rPr>
              <a:t>Protecting the rights of vulnerable groups and preventing discrimination</a:t>
            </a:r>
            <a:endParaRPr lang="fr-BE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9645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RESILIENCE AND STABILITY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u="sng" dirty="0" smtClean="0">
                <a:solidFill>
                  <a:schemeClr val="accent1">
                    <a:lumMod val="75000"/>
                  </a:schemeClr>
                </a:solidFill>
              </a:rPr>
              <a:t>Workshop 1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GB" i="1" dirty="0" smtClean="0">
                <a:solidFill>
                  <a:schemeClr val="accent1">
                    <a:lumMod val="75000"/>
                  </a:schemeClr>
                </a:solidFill>
              </a:rPr>
              <a:t>Security </a:t>
            </a:r>
            <a:r>
              <a:rPr lang="en-GB" i="1" dirty="0">
                <a:solidFill>
                  <a:schemeClr val="accent1">
                    <a:lumMod val="75000"/>
                  </a:schemeClr>
                </a:solidFill>
              </a:rPr>
              <a:t>Sector Reform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7355160" cy="406531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 smtClean="0"/>
              <a:t>- </a:t>
            </a:r>
            <a:r>
              <a:rPr lang="en-GB" b="1" dirty="0" err="1" smtClean="0"/>
              <a:t>Fadi</a:t>
            </a:r>
            <a:r>
              <a:rPr lang="en-GB" b="1" dirty="0" smtClean="0"/>
              <a:t> </a:t>
            </a:r>
            <a:r>
              <a:rPr lang="en-GB" b="1" dirty="0"/>
              <a:t>Al </a:t>
            </a:r>
            <a:r>
              <a:rPr lang="en-GB" b="1" dirty="0" err="1"/>
              <a:t>Qadi</a:t>
            </a:r>
            <a:r>
              <a:rPr lang="en-GB" b="1" dirty="0"/>
              <a:t>, </a:t>
            </a:r>
            <a:r>
              <a:rPr lang="en-GB" dirty="0"/>
              <a:t>Human Rights, Civil Society, Advocacy and Media Expert (Jordan)</a:t>
            </a:r>
          </a:p>
          <a:p>
            <a:pPr marL="0" indent="0">
              <a:buNone/>
            </a:pPr>
            <a:r>
              <a:rPr lang="en-GB" b="1" dirty="0" smtClean="0"/>
              <a:t>- John </a:t>
            </a:r>
            <a:r>
              <a:rPr lang="en-GB" b="1" dirty="0"/>
              <a:t>Bell</a:t>
            </a:r>
            <a:r>
              <a:rPr lang="en-GB" dirty="0"/>
              <a:t>, Thematic expert, facilitator</a:t>
            </a:r>
          </a:p>
          <a:p>
            <a:pPr marL="0" indent="0">
              <a:buNone/>
            </a:pPr>
            <a:r>
              <a:rPr lang="en-GB" b="1" dirty="0" smtClean="0"/>
              <a:t>- Anna </a:t>
            </a:r>
            <a:r>
              <a:rPr lang="en-GB" b="1" dirty="0"/>
              <a:t>Reece, </a:t>
            </a:r>
            <a:r>
              <a:rPr lang="en-GB" dirty="0" err="1" smtClean="0"/>
              <a:t>CoTE</a:t>
            </a:r>
            <a:r>
              <a:rPr lang="en-GB" dirty="0" smtClean="0"/>
              <a:t> </a:t>
            </a:r>
            <a:r>
              <a:rPr lang="en-GB" dirty="0"/>
              <a:t>Security (NEAR B2)</a:t>
            </a:r>
          </a:p>
          <a:p>
            <a:pPr marL="0" indent="0">
              <a:buNone/>
            </a:pPr>
            <a:r>
              <a:rPr lang="en-GB" b="1" dirty="0" smtClean="0"/>
              <a:t>- </a:t>
            </a:r>
            <a:r>
              <a:rPr lang="en-GB" b="1" dirty="0" err="1" smtClean="0"/>
              <a:t>Sébastien</a:t>
            </a:r>
            <a:r>
              <a:rPr lang="en-GB" b="1" dirty="0" smtClean="0"/>
              <a:t> </a:t>
            </a:r>
            <a:r>
              <a:rPr lang="en-GB" b="1" dirty="0" err="1"/>
              <a:t>Babaud</a:t>
            </a:r>
            <a:r>
              <a:rPr lang="en-GB" b="1" dirty="0"/>
              <a:t>, </a:t>
            </a:r>
            <a:r>
              <a:rPr lang="en-GB" dirty="0" err="1" smtClean="0"/>
              <a:t>IcSP</a:t>
            </a:r>
            <a:r>
              <a:rPr lang="en-GB" dirty="0" smtClean="0"/>
              <a:t> </a:t>
            </a:r>
            <a:r>
              <a:rPr lang="en-GB" dirty="0"/>
              <a:t>(FPI)</a:t>
            </a:r>
          </a:p>
          <a:p>
            <a:pPr>
              <a:buFontTx/>
              <a:buChar char="-"/>
            </a:pPr>
            <a:r>
              <a:rPr lang="en-GB" b="1" dirty="0" smtClean="0"/>
              <a:t>Giovanni </a:t>
            </a:r>
            <a:r>
              <a:rPr lang="en-GB" b="1" dirty="0" err="1"/>
              <a:t>Squadrito</a:t>
            </a:r>
            <a:r>
              <a:rPr lang="en-GB" b="1" dirty="0"/>
              <a:t>, </a:t>
            </a:r>
            <a:r>
              <a:rPr lang="en-GB" dirty="0" err="1" smtClean="0"/>
              <a:t>IcSP</a:t>
            </a:r>
            <a:r>
              <a:rPr lang="en-GB" dirty="0" smtClean="0"/>
              <a:t> </a:t>
            </a:r>
            <a:r>
              <a:rPr lang="en-GB" dirty="0"/>
              <a:t>(</a:t>
            </a:r>
            <a:r>
              <a:rPr lang="en-GB" dirty="0" smtClean="0"/>
              <a:t>FPI)</a:t>
            </a:r>
          </a:p>
          <a:p>
            <a:pPr>
              <a:buFontTx/>
              <a:buChar char="-"/>
            </a:pPr>
            <a:r>
              <a:rPr lang="en-GB" b="1" dirty="0" err="1" smtClean="0"/>
              <a:t>Krystian</a:t>
            </a:r>
            <a:r>
              <a:rPr lang="en-GB" b="1" dirty="0" smtClean="0"/>
              <a:t> </a:t>
            </a:r>
            <a:r>
              <a:rPr lang="en-GB" b="1" dirty="0" err="1"/>
              <a:t>Spodaryk</a:t>
            </a:r>
            <a:r>
              <a:rPr lang="en-GB" b="1" dirty="0"/>
              <a:t>, </a:t>
            </a:r>
            <a:r>
              <a:rPr lang="en-GB" dirty="0"/>
              <a:t>Policy Officer SSR (DEVCO B5)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734863"/>
            <a:ext cx="1469587" cy="265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2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2304256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RESILIENCE AND STABILITY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sz="3600" u="sng" dirty="0" smtClean="0">
                <a:solidFill>
                  <a:schemeClr val="accent1">
                    <a:lumMod val="75000"/>
                  </a:schemeClr>
                </a:solidFill>
              </a:rPr>
              <a:t>Workshop 2</a:t>
            </a:r>
            <a:r>
              <a:rPr lang="en-GB" sz="36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GB" sz="3600" i="1" dirty="0" smtClean="0">
                <a:solidFill>
                  <a:schemeClr val="accent1">
                    <a:lumMod val="75000"/>
                  </a:schemeClr>
                </a:solidFill>
              </a:rPr>
              <a:t>The role of Civil Society in Preventing/Countering Violent Extremism</a:t>
            </a:r>
            <a:endParaRPr lang="en-GB" sz="3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7427168" cy="3489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- Rebecca Crozier, </a:t>
            </a:r>
            <a:r>
              <a:rPr lang="en-GB" dirty="0" smtClean="0"/>
              <a:t>International Alert</a:t>
            </a:r>
            <a:endParaRPr lang="en-GB" dirty="0"/>
          </a:p>
          <a:p>
            <a:pPr marL="0" indent="0">
              <a:buNone/>
            </a:pPr>
            <a:r>
              <a:rPr lang="en-GB" b="1" dirty="0" smtClean="0"/>
              <a:t>- Maria </a:t>
            </a:r>
            <a:r>
              <a:rPr lang="en-GB" b="1" dirty="0" err="1" smtClean="0"/>
              <a:t>Castaldi</a:t>
            </a:r>
            <a:r>
              <a:rPr lang="en-GB" dirty="0" smtClean="0"/>
              <a:t>, DEVCO B5, EC</a:t>
            </a:r>
            <a:endParaRPr lang="en-GB" dirty="0"/>
          </a:p>
          <a:p>
            <a:pPr marL="0" indent="0">
              <a:buNone/>
            </a:pPr>
            <a:r>
              <a:rPr lang="en-GB" b="1" dirty="0" smtClean="0"/>
              <a:t>- Marcos Granados Gomez, </a:t>
            </a:r>
            <a:r>
              <a:rPr lang="en-GB" dirty="0" smtClean="0"/>
              <a:t>EEAS/SECPOL2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734863"/>
            <a:ext cx="1469587" cy="265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0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2304256"/>
          </a:xfrm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accent1">
                    <a:lumMod val="75000"/>
                  </a:schemeClr>
                </a:solidFill>
              </a:rPr>
              <a:t>RESILIENCE AND STABILITY</a:t>
            </a:r>
            <a: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sz="3600" u="sng" dirty="0" smtClean="0">
                <a:solidFill>
                  <a:schemeClr val="accent1">
                    <a:lumMod val="75000"/>
                  </a:schemeClr>
                </a:solidFill>
              </a:rPr>
              <a:t>Workshop 3</a:t>
            </a:r>
            <a:r>
              <a:rPr lang="en-GB" sz="36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GB" sz="3600" i="1" dirty="0" smtClean="0">
                <a:solidFill>
                  <a:schemeClr val="accent1">
                    <a:lumMod val="75000"/>
                  </a:schemeClr>
                </a:solidFill>
              </a:rPr>
              <a:t>Partnership with Civil Society </a:t>
            </a:r>
            <a:br>
              <a:rPr lang="en-GB" sz="36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sz="3600" i="1" dirty="0" smtClean="0">
                <a:solidFill>
                  <a:schemeClr val="accent1">
                    <a:lumMod val="75000"/>
                  </a:schemeClr>
                </a:solidFill>
              </a:rPr>
              <a:t>in Conflict Prevention</a:t>
            </a:r>
            <a:endParaRPr lang="en-GB" sz="3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7427168" cy="34892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- </a:t>
            </a:r>
            <a:r>
              <a:rPr lang="en-GB" b="1" dirty="0" smtClean="0"/>
              <a:t>Sonia </a:t>
            </a:r>
            <a:r>
              <a:rPr lang="en-GB" b="1" dirty="0" err="1" smtClean="0"/>
              <a:t>Reines-Dijvanides</a:t>
            </a:r>
            <a:r>
              <a:rPr lang="en-GB" dirty="0" smtClean="0"/>
              <a:t>,</a:t>
            </a:r>
            <a:r>
              <a:rPr lang="en-GB" b="1" dirty="0" smtClean="0"/>
              <a:t> </a:t>
            </a:r>
            <a:r>
              <a:rPr lang="en-GB" dirty="0" smtClean="0"/>
              <a:t>EPLO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- </a:t>
            </a:r>
            <a:r>
              <a:rPr lang="en-GB" b="1" dirty="0" err="1" smtClean="0"/>
              <a:t>Samia</a:t>
            </a:r>
            <a:r>
              <a:rPr lang="en-GB" b="1" dirty="0" smtClean="0"/>
              <a:t> </a:t>
            </a:r>
            <a:r>
              <a:rPr lang="en-GB" b="1" dirty="0" err="1" smtClean="0"/>
              <a:t>Zayani</a:t>
            </a:r>
            <a:r>
              <a:rPr lang="en-GB" dirty="0" smtClean="0"/>
              <a:t>,</a:t>
            </a:r>
            <a:r>
              <a:rPr lang="en-GB" b="1" dirty="0" smtClean="0"/>
              <a:t> </a:t>
            </a:r>
            <a:r>
              <a:rPr lang="en-GB" dirty="0" smtClean="0"/>
              <a:t>SAG – Water Dynamics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- </a:t>
            </a:r>
            <a:r>
              <a:rPr lang="en-GB" b="1" dirty="0" smtClean="0"/>
              <a:t>Tim Heath</a:t>
            </a:r>
            <a:r>
              <a:rPr lang="en-GB" dirty="0" smtClean="0"/>
              <a:t>,</a:t>
            </a:r>
            <a:r>
              <a:rPr lang="en-GB" b="1" dirty="0" smtClean="0"/>
              <a:t> </a:t>
            </a:r>
            <a:r>
              <a:rPr lang="en-GB" dirty="0" smtClean="0"/>
              <a:t>EEAS/PRISM</a:t>
            </a:r>
          </a:p>
          <a:p>
            <a:pPr marL="0" lvl="0" indent="0">
              <a:buNone/>
            </a:pPr>
            <a:r>
              <a:rPr lang="en-GB" dirty="0" smtClean="0"/>
              <a:t>- </a:t>
            </a:r>
            <a:r>
              <a:rPr lang="en-GB" b="1" dirty="0" smtClean="0"/>
              <a:t>Bianca </a:t>
            </a:r>
            <a:r>
              <a:rPr lang="en-GB" b="1" dirty="0" err="1" smtClean="0"/>
              <a:t>Suessenbach</a:t>
            </a:r>
            <a:r>
              <a:rPr lang="en-GB" b="1" dirty="0" smtClean="0"/>
              <a:t>, </a:t>
            </a:r>
            <a:r>
              <a:rPr lang="en-GB" dirty="0" smtClean="0">
                <a:solidFill>
                  <a:prstClr val="black"/>
                </a:solidFill>
              </a:rPr>
              <a:t>EEAS/SG2</a:t>
            </a:r>
            <a:endParaRPr lang="en-GB" dirty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734863"/>
            <a:ext cx="1469587" cy="2659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9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944" y="260648"/>
            <a:ext cx="8229600" cy="1935088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</a:rPr>
              <a:t>MIGRATION</a:t>
            </a:r>
            <a: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GB" u="sng" dirty="0" smtClean="0">
                <a:solidFill>
                  <a:schemeClr val="accent3">
                    <a:lumMod val="75000"/>
                  </a:schemeClr>
                </a:solidFill>
              </a:rPr>
              <a:t>Workshop 1</a:t>
            </a:r>
            <a: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GB" i="1" dirty="0" smtClean="0">
                <a:solidFill>
                  <a:schemeClr val="accent3">
                    <a:lumMod val="75000"/>
                  </a:schemeClr>
                </a:solidFill>
              </a:rPr>
              <a:t>Legal </a:t>
            </a:r>
            <a:r>
              <a:rPr lang="en-GB" i="1" dirty="0">
                <a:solidFill>
                  <a:schemeClr val="accent3">
                    <a:lumMod val="75000"/>
                  </a:schemeClr>
                </a:solidFill>
              </a:rPr>
              <a:t>Migration and Mobility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en-GB" dirty="0" err="1" smtClean="0"/>
              <a:t>Hassen</a:t>
            </a:r>
            <a:r>
              <a:rPr lang="en-GB" dirty="0" smtClean="0"/>
              <a:t> </a:t>
            </a:r>
            <a:r>
              <a:rPr lang="en-GB" dirty="0" err="1" smtClean="0"/>
              <a:t>Boubakri</a:t>
            </a:r>
            <a:r>
              <a:rPr lang="en-GB" dirty="0" smtClean="0"/>
              <a:t>, Thematic Facilitator</a:t>
            </a:r>
          </a:p>
          <a:p>
            <a:r>
              <a:rPr lang="en-GB" dirty="0" smtClean="0"/>
              <a:t>Myriam Watson, DG HOME</a:t>
            </a:r>
          </a:p>
          <a:p>
            <a:r>
              <a:rPr lang="en-GB" dirty="0" smtClean="0"/>
              <a:t>Monica Faro-Murcia, DG HOME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u="sng" dirty="0">
                <a:solidFill>
                  <a:prstClr val="black"/>
                </a:solidFill>
              </a:rPr>
              <a:t>Moderator</a:t>
            </a:r>
            <a:r>
              <a:rPr lang="en-GB" dirty="0">
                <a:solidFill>
                  <a:prstClr val="black"/>
                </a:solidFill>
              </a:rPr>
              <a:t>: </a:t>
            </a:r>
            <a:r>
              <a:rPr lang="en-GB" dirty="0" err="1" smtClean="0">
                <a:solidFill>
                  <a:prstClr val="black"/>
                </a:solidFill>
              </a:rPr>
              <a:t>Aymen</a:t>
            </a:r>
            <a:r>
              <a:rPr lang="en-GB" dirty="0" smtClean="0">
                <a:solidFill>
                  <a:prstClr val="black"/>
                </a:solidFill>
              </a:rPr>
              <a:t> </a:t>
            </a:r>
            <a:r>
              <a:rPr lang="en-GB" dirty="0" err="1" smtClean="0">
                <a:solidFill>
                  <a:prstClr val="black"/>
                </a:solidFill>
              </a:rPr>
              <a:t>Zohry</a:t>
            </a:r>
            <a:r>
              <a:rPr lang="en-GB" dirty="0" smtClean="0">
                <a:solidFill>
                  <a:prstClr val="black"/>
                </a:solidFill>
              </a:rPr>
              <a:t>, EGYMIG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951346"/>
            <a:ext cx="1453325" cy="26299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58132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2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944" y="260648"/>
            <a:ext cx="8229600" cy="1935088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</a:rPr>
              <a:t>MIGRATION</a:t>
            </a:r>
            <a: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GB" u="sng" dirty="0" smtClean="0">
                <a:solidFill>
                  <a:schemeClr val="accent3">
                    <a:lumMod val="75000"/>
                  </a:schemeClr>
                </a:solidFill>
              </a:rPr>
              <a:t>Workshop 2</a:t>
            </a:r>
            <a: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en-GB" i="1" dirty="0" smtClean="0">
                <a:solidFill>
                  <a:schemeClr val="accent3">
                    <a:lumMod val="75000"/>
                  </a:schemeClr>
                </a:solidFill>
              </a:rPr>
              <a:t>Humanitarian and protection imperatives on Migration</a:t>
            </a:r>
            <a:endParaRPr lang="en-GB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en-GB" dirty="0" smtClean="0"/>
              <a:t>Maria </a:t>
            </a:r>
            <a:r>
              <a:rPr lang="en-GB" dirty="0" err="1" smtClean="0"/>
              <a:t>Jammal</a:t>
            </a:r>
            <a:r>
              <a:rPr lang="en-GB" dirty="0" smtClean="0"/>
              <a:t>, Humanity Crew</a:t>
            </a:r>
          </a:p>
          <a:p>
            <a:r>
              <a:rPr lang="en-GB" dirty="0" smtClean="0"/>
              <a:t>Iris Ibrahim, DG NEAR</a:t>
            </a:r>
          </a:p>
          <a:p>
            <a:r>
              <a:rPr lang="en-GB" dirty="0" smtClean="0"/>
              <a:t>Dina </a:t>
            </a:r>
            <a:r>
              <a:rPr lang="en-GB" dirty="0" err="1" smtClean="0"/>
              <a:t>Sinigallia</a:t>
            </a:r>
            <a:r>
              <a:rPr lang="en-GB" dirty="0" smtClean="0"/>
              <a:t>, DG ECHO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u="sng" dirty="0" smtClean="0"/>
              <a:t>Moderator</a:t>
            </a:r>
            <a:r>
              <a:rPr lang="en-GB" dirty="0" smtClean="0"/>
              <a:t>: </a:t>
            </a:r>
            <a:r>
              <a:rPr lang="en-GB" dirty="0" err="1" smtClean="0"/>
              <a:t>Malek</a:t>
            </a:r>
            <a:r>
              <a:rPr lang="en-GB" dirty="0" smtClean="0"/>
              <a:t> </a:t>
            </a:r>
            <a:r>
              <a:rPr lang="en-GB" dirty="0" err="1" smtClean="0"/>
              <a:t>Kefif</a:t>
            </a:r>
            <a:r>
              <a:rPr lang="en-GB" dirty="0" smtClean="0"/>
              <a:t>, FTDES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3910937"/>
            <a:ext cx="1475655" cy="26703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58132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5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944" y="260648"/>
            <a:ext cx="8229600" cy="2448272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accent3">
                    <a:lumMod val="75000"/>
                  </a:schemeClr>
                </a:solidFill>
              </a:rPr>
              <a:t>MIGRATION</a:t>
            </a:r>
            <a: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n-GB" u="sng" dirty="0" smtClean="0">
                <a:solidFill>
                  <a:schemeClr val="accent3">
                    <a:lumMod val="75000"/>
                  </a:schemeClr>
                </a:solidFill>
              </a:rPr>
              <a:t>Workshop 3</a:t>
            </a:r>
            <a:r>
              <a:rPr lang="en-GB" dirty="0" smtClean="0">
                <a:solidFill>
                  <a:schemeClr val="accent3">
                    <a:lumMod val="75000"/>
                  </a:schemeClr>
                </a:solidFill>
              </a:rPr>
              <a:t>: Building tools and mechanisms for EU/Civil Society monitoring of international responses</a:t>
            </a:r>
            <a:endParaRPr lang="en-GB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560" y="3068960"/>
            <a:ext cx="7266776" cy="2952328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Ahmad </a:t>
            </a:r>
            <a:r>
              <a:rPr lang="en-GB" dirty="0" err="1" smtClean="0"/>
              <a:t>Mroueh</a:t>
            </a:r>
            <a:r>
              <a:rPr lang="en-GB" dirty="0" smtClean="0"/>
              <a:t>, OXFAM</a:t>
            </a:r>
          </a:p>
          <a:p>
            <a:r>
              <a:rPr lang="en-GB" dirty="0" smtClean="0"/>
              <a:t>Camila </a:t>
            </a:r>
            <a:r>
              <a:rPr lang="en-GB" dirty="0" err="1" smtClean="0"/>
              <a:t>Hagström</a:t>
            </a:r>
            <a:r>
              <a:rPr lang="en-GB" dirty="0" smtClean="0"/>
              <a:t>, DG DEVCO - </a:t>
            </a:r>
            <a:r>
              <a:rPr lang="en-GB" dirty="0" err="1" smtClean="0"/>
              <a:t>Europeaid</a:t>
            </a:r>
            <a:endParaRPr lang="en-GB" dirty="0" smtClean="0"/>
          </a:p>
          <a:p>
            <a:r>
              <a:rPr lang="en-GB" dirty="0" smtClean="0"/>
              <a:t>Corinne André, Centre of expertise on Migration, DG NEAR, European Commission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u="sng" dirty="0" smtClean="0"/>
              <a:t>Moderator</a:t>
            </a:r>
            <a:r>
              <a:rPr lang="en-GB" dirty="0" smtClean="0"/>
              <a:t>: </a:t>
            </a:r>
            <a:r>
              <a:rPr lang="en-GB" dirty="0" err="1" smtClean="0"/>
              <a:t>Rachid</a:t>
            </a:r>
            <a:r>
              <a:rPr lang="en-GB" dirty="0" smtClean="0"/>
              <a:t> </a:t>
            </a:r>
            <a:r>
              <a:rPr lang="en-GB" dirty="0" err="1" smtClean="0"/>
              <a:t>Badouli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9" y="3877993"/>
            <a:ext cx="1493860" cy="27033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" y="6581325"/>
            <a:ext cx="9144000" cy="28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93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altLang="en-US" sz="3200" b="1" smtClean="0">
                <a:latin typeface="Calibri" panose="020F0502020204030204" pitchFamily="34" charset="0"/>
              </a:rPr>
              <a:t>The basics</a:t>
            </a:r>
            <a:endParaRPr lang="en-GB" altLang="en-US" sz="3200" b="1" smtClean="0">
              <a:latin typeface="Calibri" panose="020F050202020403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762000" y="1752600"/>
          <a:ext cx="7467600" cy="3916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96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283" y="4876800"/>
            <a:ext cx="1850425" cy="20223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31840" y="833428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CROSS CUTTING ISSUES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673" y="1676400"/>
            <a:ext cx="86868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err="1">
                <a:solidFill>
                  <a:schemeClr val="accent3">
                    <a:lumMod val="50000"/>
                  </a:schemeClr>
                </a:solidFill>
              </a:rPr>
              <a:t>Climate</a:t>
            </a:r>
            <a:r>
              <a:rPr lang="fr-BE" sz="3200" dirty="0">
                <a:solidFill>
                  <a:schemeClr val="accent3">
                    <a:lumMod val="50000"/>
                  </a:schemeClr>
                </a:solidFill>
              </a:rPr>
              <a:t> change and </a:t>
            </a:r>
            <a:r>
              <a:rPr lang="fr-BE" sz="3200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endParaRPr lang="fr-BE" sz="3200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fr-BE" sz="3200" dirty="0">
                <a:solidFill>
                  <a:schemeClr val="accent3">
                    <a:lumMod val="50000"/>
                  </a:schemeClr>
                </a:solidFill>
              </a:rPr>
              <a:t>Room 0.C</a:t>
            </a:r>
          </a:p>
          <a:p>
            <a:endParaRPr lang="fr-BE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Empowering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young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voices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Plenary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O.D</a:t>
            </a:r>
          </a:p>
          <a:p>
            <a:endParaRPr lang="fr-BE" sz="2400" dirty="0" smtClean="0"/>
          </a:p>
          <a:p>
            <a:r>
              <a:rPr lang="fr-BE" sz="2400" dirty="0" err="1" smtClean="0">
                <a:solidFill>
                  <a:srgbClr val="FFC000"/>
                </a:solidFill>
              </a:rPr>
              <a:t>Unlocking</a:t>
            </a:r>
            <a:r>
              <a:rPr lang="fr-BE" sz="2400" dirty="0" smtClean="0">
                <a:solidFill>
                  <a:srgbClr val="FFC000"/>
                </a:solidFill>
              </a:rPr>
              <a:t> the </a:t>
            </a:r>
            <a:r>
              <a:rPr lang="fr-BE" sz="3200" dirty="0" err="1" smtClean="0">
                <a:solidFill>
                  <a:srgbClr val="FFC000"/>
                </a:solidFill>
              </a:rPr>
              <a:t>role</a:t>
            </a:r>
            <a:r>
              <a:rPr lang="fr-BE" sz="3200" dirty="0" smtClean="0">
                <a:solidFill>
                  <a:srgbClr val="FFC000"/>
                </a:solidFill>
              </a:rPr>
              <a:t> of </a:t>
            </a:r>
            <a:r>
              <a:rPr lang="fr-BE" sz="3200" dirty="0" err="1" smtClean="0">
                <a:solidFill>
                  <a:srgbClr val="FFC000"/>
                </a:solidFill>
              </a:rPr>
              <a:t>Women</a:t>
            </a:r>
            <a:endParaRPr lang="fr-BE" sz="2400" dirty="0" smtClean="0">
              <a:solidFill>
                <a:srgbClr val="FFC000"/>
              </a:solidFill>
            </a:endParaRPr>
          </a:p>
          <a:p>
            <a:r>
              <a:rPr lang="fr-BE" dirty="0" smtClean="0">
                <a:solidFill>
                  <a:srgbClr val="FFC000"/>
                </a:solidFill>
              </a:rPr>
              <a:t>Room </a:t>
            </a:r>
            <a:r>
              <a:rPr lang="fr-BE" sz="3200" dirty="0" smtClean="0">
                <a:solidFill>
                  <a:srgbClr val="FFC000"/>
                </a:solidFill>
              </a:rPr>
              <a:t>0.D</a:t>
            </a:r>
          </a:p>
          <a:p>
            <a:endParaRPr lang="fr-BE" dirty="0"/>
          </a:p>
          <a:p>
            <a:r>
              <a:rPr lang="fr-BE" sz="2400" dirty="0" smtClean="0">
                <a:solidFill>
                  <a:schemeClr val="accent1">
                    <a:lumMod val="75000"/>
                  </a:schemeClr>
                </a:solidFill>
              </a:rPr>
              <a:t>How the </a:t>
            </a:r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media </a:t>
            </a:r>
            <a:r>
              <a:rPr lang="fr-BE" sz="2400" dirty="0" err="1" smtClean="0">
                <a:solidFill>
                  <a:schemeClr val="accent1">
                    <a:lumMod val="75000"/>
                  </a:schemeClr>
                </a:solidFill>
              </a:rPr>
              <a:t>can</a:t>
            </a:r>
            <a:r>
              <a:rPr lang="fr-BE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400" dirty="0" err="1" smtClean="0">
                <a:solidFill>
                  <a:schemeClr val="accent1">
                    <a:lumMod val="75000"/>
                  </a:schemeClr>
                </a:solidFill>
              </a:rPr>
              <a:t>work</a:t>
            </a:r>
            <a:r>
              <a:rPr lang="fr-BE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400" dirty="0" err="1" smtClean="0">
                <a:solidFill>
                  <a:schemeClr val="accent1">
                    <a:lumMod val="75000"/>
                  </a:schemeClr>
                </a:solidFill>
              </a:rPr>
              <a:t>better</a:t>
            </a:r>
            <a:r>
              <a:rPr lang="fr-BE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2400" dirty="0" err="1" smtClean="0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fr-BE" sz="2400" dirty="0" smtClean="0">
                <a:solidFill>
                  <a:schemeClr val="accent1">
                    <a:lumMod val="75000"/>
                  </a:schemeClr>
                </a:solidFill>
              </a:rPr>
              <a:t> Civil society   </a:t>
            </a:r>
          </a:p>
          <a:p>
            <a:r>
              <a:rPr lang="fr-BE" dirty="0" smtClean="0">
                <a:solidFill>
                  <a:schemeClr val="accent1">
                    <a:lumMod val="75000"/>
                  </a:schemeClr>
                </a:solidFill>
              </a:rPr>
              <a:t>Room </a:t>
            </a:r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1.A</a:t>
            </a:r>
            <a:r>
              <a:rPr lang="fr-BE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endParaRPr lang="fr-BE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82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1000" y="1524000"/>
            <a:ext cx="7848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i="0" u="sng" dirty="0" smtClean="0">
                <a:solidFill>
                  <a:srgbClr val="9BBB59">
                    <a:lumMod val="75000"/>
                  </a:srgbClr>
                </a:solidFill>
              </a:rPr>
              <a:t>Cross Cutting</a:t>
            </a:r>
            <a:r>
              <a:rPr lang="en-GB" altLang="en-US" sz="3600" i="0" dirty="0" smtClean="0">
                <a:solidFill>
                  <a:srgbClr val="9BBB59">
                    <a:lumMod val="75000"/>
                  </a:srgbClr>
                </a:solidFill>
              </a:rPr>
              <a:t>: </a:t>
            </a:r>
            <a:r>
              <a:rPr lang="en-GB" altLang="en-US" sz="3600" dirty="0" smtClean="0">
                <a:solidFill>
                  <a:srgbClr val="9BBB59">
                    <a:lumMod val="75000"/>
                  </a:srgbClr>
                </a:solidFill>
              </a:rPr>
              <a:t>Empowering Young Voices through education and employment</a:t>
            </a:r>
            <a:endParaRPr lang="en-GB" altLang="en-US" sz="3600" dirty="0">
              <a:solidFill>
                <a:srgbClr val="9BBB59">
                  <a:lumMod val="75000"/>
                </a:srgbClr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0" y="2843431"/>
            <a:ext cx="8458200" cy="336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Clr>
                <a:prstClr val="white"/>
              </a:buClr>
            </a:pPr>
            <a:endParaRPr lang="en-GB" sz="1800" dirty="0" smtClean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GB" sz="1800" dirty="0" smtClean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Salvatore </a:t>
            </a:r>
            <a:r>
              <a:rPr lang="en-GB" sz="1800" b="1" smtClean="0">
                <a:solidFill>
                  <a:srgbClr val="F79646">
                    <a:lumMod val="50000"/>
                  </a:srgbClr>
                </a:solidFill>
              </a:rPr>
              <a:t>Nigro, </a:t>
            </a:r>
            <a:r>
              <a:rPr lang="en-GB" sz="1800" dirty="0" smtClean="0">
                <a:solidFill>
                  <a:srgbClr val="F79646">
                    <a:lumMod val="50000"/>
                  </a:srgbClr>
                </a:solidFill>
              </a:rPr>
              <a:t>Education for Employment</a:t>
            </a: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50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Rapporteur</a:t>
            </a:r>
            <a:r>
              <a:rPr lang="en-GB" sz="1800" dirty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Carine </a:t>
            </a:r>
            <a:r>
              <a:rPr lang="en-GB" sz="1800" b="1" dirty="0" err="1" smtClean="0">
                <a:solidFill>
                  <a:srgbClr val="F79646">
                    <a:lumMod val="50000"/>
                  </a:srgbClr>
                </a:solidFill>
              </a:rPr>
              <a:t>Elya</a:t>
            </a:r>
            <a:endParaRPr lang="en-GB" sz="1800" b="1" dirty="0">
              <a:solidFill>
                <a:srgbClr val="F79646">
                  <a:lumMod val="50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US" sz="1800" dirty="0">
              <a:solidFill>
                <a:srgbClr val="F79646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5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1000" y="1524000"/>
            <a:ext cx="7848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i="0" u="sng" dirty="0" smtClean="0">
                <a:solidFill>
                  <a:srgbClr val="9BBB59">
                    <a:lumMod val="75000"/>
                  </a:srgbClr>
                </a:solidFill>
              </a:rPr>
              <a:t>Cross Cutting</a:t>
            </a:r>
            <a:r>
              <a:rPr lang="en-GB" altLang="en-US" sz="3600" i="0" dirty="0" smtClean="0">
                <a:solidFill>
                  <a:srgbClr val="9BBB59">
                    <a:lumMod val="75000"/>
                  </a:srgbClr>
                </a:solidFill>
              </a:rPr>
              <a:t>: </a:t>
            </a:r>
            <a:r>
              <a:rPr lang="en-GB" altLang="en-US" sz="3600" dirty="0" smtClean="0">
                <a:solidFill>
                  <a:srgbClr val="9BBB59">
                    <a:lumMod val="75000"/>
                  </a:srgbClr>
                </a:solidFill>
              </a:rPr>
              <a:t>How the Media can work better with Civil Society</a:t>
            </a:r>
            <a:endParaRPr lang="en-GB" altLang="en-US" sz="3600" dirty="0">
              <a:solidFill>
                <a:srgbClr val="9BBB59">
                  <a:lumMod val="75000"/>
                </a:srgbClr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0" y="2843431"/>
            <a:ext cx="84582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Clr>
                <a:prstClr val="white"/>
              </a:buClr>
            </a:pPr>
            <a:endParaRPr lang="en-GB" sz="1800" dirty="0" smtClean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- </a:t>
            </a:r>
            <a:r>
              <a:rPr lang="en-GB" sz="1800" dirty="0" err="1" smtClean="0">
                <a:solidFill>
                  <a:srgbClr val="F79646">
                    <a:lumMod val="75000"/>
                  </a:srgbClr>
                </a:solidFill>
              </a:rPr>
              <a:t>Heinke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 VERT</a:t>
            </a: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- </a:t>
            </a:r>
            <a:r>
              <a:rPr lang="en-GB" sz="1800" dirty="0" err="1" smtClean="0">
                <a:solidFill>
                  <a:srgbClr val="F79646">
                    <a:lumMod val="75000"/>
                  </a:srgbClr>
                </a:solidFill>
              </a:rPr>
              <a:t>Myria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 ANTONIADOU</a:t>
            </a: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- </a:t>
            </a:r>
            <a:r>
              <a:rPr lang="en-GB" sz="1800" dirty="0" err="1" smtClean="0">
                <a:solidFill>
                  <a:srgbClr val="F79646">
                    <a:lumMod val="75000"/>
                  </a:srgbClr>
                </a:solidFill>
              </a:rPr>
              <a:t>Aissam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 BENAISSA</a:t>
            </a: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Giulio PECCORA</a:t>
            </a:r>
            <a:endParaRPr lang="en-GB" sz="1800" dirty="0" smtClean="0">
              <a:solidFill>
                <a:srgbClr val="F79646">
                  <a:lumMod val="50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Rapporteur</a:t>
            </a:r>
            <a:r>
              <a:rPr lang="en-GB" sz="1800" dirty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Lourdes </a:t>
            </a:r>
            <a:r>
              <a:rPr lang="en-GB" sz="1800" b="1" dirty="0" err="1" smtClean="0">
                <a:solidFill>
                  <a:srgbClr val="F79646">
                    <a:lumMod val="50000"/>
                  </a:srgbClr>
                </a:solidFill>
              </a:rPr>
              <a:t>Pullicino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, MEDAC</a:t>
            </a:r>
            <a:endParaRPr lang="en-GB" sz="1800" b="1" dirty="0">
              <a:solidFill>
                <a:srgbClr val="F79646">
                  <a:lumMod val="50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US" sz="1800" dirty="0">
              <a:solidFill>
                <a:srgbClr val="F79646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4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1000" y="1524000"/>
            <a:ext cx="7848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i="0" u="sng" dirty="0" smtClean="0">
                <a:solidFill>
                  <a:srgbClr val="9BBB59">
                    <a:lumMod val="75000"/>
                  </a:srgbClr>
                </a:solidFill>
              </a:rPr>
              <a:t>Cross Cutting</a:t>
            </a:r>
            <a:r>
              <a:rPr lang="en-GB" altLang="en-US" sz="3600" i="0" dirty="0" smtClean="0">
                <a:solidFill>
                  <a:srgbClr val="9BBB59">
                    <a:lumMod val="75000"/>
                  </a:srgbClr>
                </a:solidFill>
              </a:rPr>
              <a:t>: </a:t>
            </a:r>
            <a:r>
              <a:rPr lang="en-GB" altLang="en-US" sz="3600" dirty="0" smtClean="0">
                <a:solidFill>
                  <a:srgbClr val="9BBB59">
                    <a:lumMod val="75000"/>
                  </a:srgbClr>
                </a:solidFill>
              </a:rPr>
              <a:t>Climate change and Environment; Risks and Opportunities for Civil Society</a:t>
            </a:r>
            <a:endParaRPr lang="en-GB" altLang="en-US" sz="3600" dirty="0">
              <a:solidFill>
                <a:srgbClr val="9BBB59">
                  <a:lumMod val="75000"/>
                </a:srgbClr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0" y="2843431"/>
            <a:ext cx="8458200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Clr>
                <a:prstClr val="white"/>
              </a:buClr>
            </a:pPr>
            <a:endParaRPr lang="en-GB" sz="1800" dirty="0" smtClean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prstClr val="black"/>
                </a:solidFill>
              </a:rPr>
              <a:t>- </a:t>
            </a:r>
            <a:r>
              <a:rPr lang="en-GB" sz="1800" dirty="0" err="1" smtClean="0">
                <a:solidFill>
                  <a:prstClr val="black"/>
                </a:solidFill>
              </a:rPr>
              <a:t>Matthieu</a:t>
            </a:r>
            <a:r>
              <a:rPr lang="en-GB" sz="1800" dirty="0" smtClean="0">
                <a:solidFill>
                  <a:prstClr val="black"/>
                </a:solidFill>
              </a:rPr>
              <a:t> </a:t>
            </a:r>
            <a:r>
              <a:rPr lang="en-GB" sz="1800" dirty="0" err="1" smtClean="0">
                <a:solidFill>
                  <a:prstClr val="black"/>
                </a:solidFill>
              </a:rPr>
              <a:t>Ballu</a:t>
            </a:r>
            <a:r>
              <a:rPr lang="en-GB" sz="1800" dirty="0" smtClean="0">
                <a:solidFill>
                  <a:prstClr val="black"/>
                </a:solidFill>
              </a:rPr>
              <a:t>, DG </a:t>
            </a:r>
            <a:r>
              <a:rPr lang="en-GB" sz="1800" dirty="0" smtClean="0">
                <a:solidFill>
                  <a:prstClr val="black"/>
                </a:solidFill>
              </a:rPr>
              <a:t>CLIMA</a:t>
            </a: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prstClr val="black"/>
                </a:solidFill>
              </a:rPr>
              <a:t>- </a:t>
            </a:r>
            <a:r>
              <a:rPr lang="en-GB" sz="1800" dirty="0" smtClean="0">
                <a:solidFill>
                  <a:prstClr val="black"/>
                </a:solidFill>
              </a:rPr>
              <a:t>Marta </a:t>
            </a:r>
            <a:r>
              <a:rPr lang="en-GB" sz="1800" dirty="0" err="1" smtClean="0">
                <a:solidFill>
                  <a:prstClr val="black"/>
                </a:solidFill>
              </a:rPr>
              <a:t>Moren</a:t>
            </a:r>
            <a:r>
              <a:rPr lang="en-GB" sz="1800" dirty="0" smtClean="0">
                <a:solidFill>
                  <a:prstClr val="black"/>
                </a:solidFill>
              </a:rPr>
              <a:t> </a:t>
            </a:r>
            <a:r>
              <a:rPr lang="en-GB" sz="1800" dirty="0" err="1" smtClean="0">
                <a:solidFill>
                  <a:prstClr val="black"/>
                </a:solidFill>
              </a:rPr>
              <a:t>Abat</a:t>
            </a:r>
            <a:r>
              <a:rPr lang="en-GB" sz="1800" dirty="0" smtClean="0">
                <a:solidFill>
                  <a:prstClr val="black"/>
                </a:solidFill>
              </a:rPr>
              <a:t>, DG </a:t>
            </a:r>
            <a:r>
              <a:rPr lang="en-GB" sz="1800" dirty="0" smtClean="0">
                <a:solidFill>
                  <a:prstClr val="black"/>
                </a:solidFill>
              </a:rPr>
              <a:t>ENVIRONMENT</a:t>
            </a: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prstClr val="black"/>
                </a:solidFill>
              </a:rPr>
              <a:t>- </a:t>
            </a:r>
            <a:r>
              <a:rPr lang="en-GB" sz="1800" dirty="0" err="1" smtClean="0">
                <a:solidFill>
                  <a:prstClr val="black"/>
                </a:solidFill>
              </a:rPr>
              <a:t>Samia</a:t>
            </a:r>
            <a:r>
              <a:rPr lang="en-GB" sz="1800" dirty="0" smtClean="0">
                <a:solidFill>
                  <a:prstClr val="black"/>
                </a:solidFill>
              </a:rPr>
              <a:t> </a:t>
            </a:r>
            <a:r>
              <a:rPr lang="en-GB" sz="1800" dirty="0" err="1" smtClean="0">
                <a:solidFill>
                  <a:prstClr val="black"/>
                </a:solidFill>
              </a:rPr>
              <a:t>Zayani</a:t>
            </a:r>
            <a:r>
              <a:rPr lang="en-GB" sz="1800" dirty="0" smtClean="0">
                <a:solidFill>
                  <a:prstClr val="black"/>
                </a:solidFill>
              </a:rPr>
              <a:t>, Water Dynamics</a:t>
            </a:r>
            <a:endParaRPr lang="en-GB" sz="1800" dirty="0" smtClean="0">
              <a:solidFill>
                <a:prstClr val="black"/>
              </a:solidFill>
            </a:endParaRPr>
          </a:p>
          <a:p>
            <a:pPr>
              <a:buClr>
                <a:prstClr val="white"/>
              </a:buClr>
              <a:buFontTx/>
              <a:buNone/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Federica </a:t>
            </a:r>
            <a:r>
              <a:rPr lang="en-GB" sz="1800" b="1" dirty="0" err="1" smtClean="0">
                <a:solidFill>
                  <a:srgbClr val="F79646">
                    <a:lumMod val="50000"/>
                  </a:srgbClr>
                </a:solidFill>
              </a:rPr>
              <a:t>Pesce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, </a:t>
            </a:r>
            <a:r>
              <a:rPr lang="en-GB" sz="1800" dirty="0" smtClean="0">
                <a:solidFill>
                  <a:srgbClr val="F79646">
                    <a:lumMod val="50000"/>
                  </a:srgbClr>
                </a:solidFill>
              </a:rPr>
              <a:t>DG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GB" sz="1800" dirty="0" smtClean="0">
                <a:solidFill>
                  <a:srgbClr val="F79646">
                    <a:lumMod val="50000"/>
                  </a:srgbClr>
                </a:solidFill>
              </a:rPr>
              <a:t>NEAR </a:t>
            </a:r>
            <a:r>
              <a:rPr lang="en-GB" sz="1800" dirty="0" smtClean="0">
                <a:solidFill>
                  <a:srgbClr val="F79646">
                    <a:lumMod val="50000"/>
                  </a:srgbClr>
                </a:solidFill>
              </a:rPr>
              <a:t>B2</a:t>
            </a:r>
            <a:endParaRPr lang="en-GB" sz="1800" u="sng" dirty="0" smtClean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Rapporteur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: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</a:p>
          <a:p>
            <a:pPr>
              <a:buClr>
                <a:prstClr val="white"/>
              </a:buClr>
            </a:pPr>
            <a:r>
              <a:rPr lang="en-GB" sz="1800" b="1" dirty="0" err="1" smtClean="0">
                <a:solidFill>
                  <a:srgbClr val="F79646">
                    <a:lumMod val="50000"/>
                  </a:srgbClr>
                </a:solidFill>
              </a:rPr>
              <a:t>Anas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 </a:t>
            </a:r>
            <a:r>
              <a:rPr lang="en-GB" sz="1800" b="1" dirty="0" err="1" smtClean="0">
                <a:solidFill>
                  <a:srgbClr val="F79646">
                    <a:lumMod val="50000"/>
                  </a:srgbClr>
                </a:solidFill>
              </a:rPr>
              <a:t>Talalqa</a:t>
            </a:r>
            <a:endParaRPr lang="en-GB" sz="1800" dirty="0" smtClean="0">
              <a:solidFill>
                <a:srgbClr val="F79646">
                  <a:lumMod val="50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US" sz="1800" dirty="0">
              <a:solidFill>
                <a:srgbClr val="F79646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381000" y="1524000"/>
            <a:ext cx="7848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en-US" sz="3600" i="0" u="sng" dirty="0" smtClean="0">
                <a:solidFill>
                  <a:srgbClr val="9BBB59">
                    <a:lumMod val="75000"/>
                  </a:srgbClr>
                </a:solidFill>
              </a:rPr>
              <a:t>Cross Cutting</a:t>
            </a:r>
            <a:r>
              <a:rPr lang="en-GB" altLang="en-US" sz="3600" i="0" dirty="0" smtClean="0">
                <a:solidFill>
                  <a:srgbClr val="9BBB59">
                    <a:lumMod val="75000"/>
                  </a:srgbClr>
                </a:solidFill>
              </a:rPr>
              <a:t>: </a:t>
            </a:r>
            <a:r>
              <a:rPr lang="en-GB" altLang="en-US" sz="3600" dirty="0" smtClean="0">
                <a:solidFill>
                  <a:srgbClr val="9BBB59">
                    <a:lumMod val="75000"/>
                  </a:srgbClr>
                </a:solidFill>
              </a:rPr>
              <a:t>Unlocking the potential of Women in Societies and for Resilience</a:t>
            </a:r>
            <a:endParaRPr lang="en-GB" altLang="en-US" sz="3600" dirty="0">
              <a:solidFill>
                <a:srgbClr val="9BBB59">
                  <a:lumMod val="75000"/>
                </a:srgbClr>
              </a:solidFill>
              <a:latin typeface="Candara" pitchFamily="34" charset="0"/>
            </a:endParaRP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2" y="2843431"/>
            <a:ext cx="6639272" cy="391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buClr>
                <a:prstClr val="white"/>
              </a:buClr>
            </a:pPr>
            <a:endParaRPr lang="en-GB" sz="1800" dirty="0" smtClean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- </a:t>
            </a:r>
            <a:r>
              <a:rPr lang="en-GB" sz="1800" b="1" dirty="0" smtClean="0">
                <a:solidFill>
                  <a:srgbClr val="F79646">
                    <a:lumMod val="75000"/>
                  </a:srgbClr>
                </a:solidFill>
              </a:rPr>
              <a:t>Mary </a:t>
            </a:r>
            <a:r>
              <a:rPr lang="en-GB" sz="1800" b="1" dirty="0" err="1" smtClean="0">
                <a:solidFill>
                  <a:srgbClr val="F79646">
                    <a:lumMod val="75000"/>
                  </a:srgbClr>
                </a:solidFill>
              </a:rPr>
              <a:t>Freehill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, Irish Representative, The European Committee of the Regions</a:t>
            </a:r>
          </a:p>
          <a:p>
            <a:pPr>
              <a:buClr>
                <a:prstClr val="white"/>
              </a:buClr>
            </a:pP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- </a:t>
            </a:r>
            <a:r>
              <a:rPr lang="en-GB" sz="1800" b="1" dirty="0" smtClean="0">
                <a:solidFill>
                  <a:srgbClr val="F79646">
                    <a:lumMod val="75000"/>
                  </a:srgbClr>
                </a:solidFill>
              </a:rPr>
              <a:t>Emilie Vidal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, Euro-Mediterranean Women’s Foundation (EMWF)</a:t>
            </a:r>
          </a:p>
          <a:p>
            <a:pPr>
              <a:buClr>
                <a:prstClr val="white"/>
              </a:buClr>
            </a:pPr>
            <a:endParaRPr lang="en-GB" sz="1800" dirty="0">
              <a:solidFill>
                <a:srgbClr val="F79646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Moderator</a:t>
            </a:r>
            <a:r>
              <a:rPr lang="en-GB" sz="1800" dirty="0" smtClean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dirty="0" err="1" smtClean="0">
                <a:solidFill>
                  <a:srgbClr val="F79646">
                    <a:lumMod val="50000"/>
                  </a:srgbClr>
                </a:solidFill>
              </a:rPr>
              <a:t>Shada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 Islam, </a:t>
            </a:r>
            <a:r>
              <a:rPr lang="en-GB" sz="1800" dirty="0" smtClean="0">
                <a:solidFill>
                  <a:srgbClr val="F79646">
                    <a:lumMod val="50000"/>
                  </a:srgbClr>
                </a:solidFill>
              </a:rPr>
              <a:t>Friends of Europe</a:t>
            </a:r>
          </a:p>
          <a:p>
            <a:pPr>
              <a:buClr>
                <a:prstClr val="white"/>
              </a:buClr>
            </a:pPr>
            <a:r>
              <a:rPr lang="en-GB" sz="1800" u="sng" dirty="0" smtClean="0">
                <a:solidFill>
                  <a:srgbClr val="F79646">
                    <a:lumMod val="75000"/>
                  </a:srgbClr>
                </a:solidFill>
              </a:rPr>
              <a:t>Rapporteur</a:t>
            </a:r>
            <a:r>
              <a:rPr lang="en-GB" sz="1800" dirty="0">
                <a:solidFill>
                  <a:srgbClr val="F79646">
                    <a:lumMod val="75000"/>
                  </a:srgbClr>
                </a:solidFill>
              </a:rPr>
              <a:t>:</a:t>
            </a:r>
          </a:p>
          <a:p>
            <a:pPr>
              <a:buClr>
                <a:prstClr val="white"/>
              </a:buClr>
            </a:pPr>
            <a:r>
              <a:rPr lang="en-GB" sz="1800" b="1" smtClean="0">
                <a:solidFill>
                  <a:srgbClr val="F79646">
                    <a:lumMod val="50000"/>
                  </a:srgbClr>
                </a:solidFill>
              </a:rPr>
              <a:t>Nabila Hamza</a:t>
            </a:r>
            <a:r>
              <a:rPr lang="en-GB" sz="1800" b="1" dirty="0" smtClean="0">
                <a:solidFill>
                  <a:srgbClr val="F79646">
                    <a:lumMod val="50000"/>
                  </a:srgbClr>
                </a:solidFill>
              </a:rPr>
              <a:t>,</a:t>
            </a:r>
            <a:r>
              <a:rPr lang="en-GB" sz="1800" dirty="0" smtClean="0">
                <a:solidFill>
                  <a:srgbClr val="F79646">
                    <a:lumMod val="50000"/>
                  </a:srgbClr>
                </a:solidFill>
              </a:rPr>
              <a:t> thematic facilitator</a:t>
            </a:r>
            <a:endParaRPr lang="en-GB" sz="1800" dirty="0">
              <a:solidFill>
                <a:srgbClr val="F79646">
                  <a:lumMod val="50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en-US" sz="1800" dirty="0">
              <a:solidFill>
                <a:srgbClr val="F79646">
                  <a:lumMod val="75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3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4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283" y="4876800"/>
            <a:ext cx="1850425" cy="202236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17986" y="549428"/>
            <a:ext cx="64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Conclusions on </a:t>
            </a:r>
          </a:p>
          <a:p>
            <a:pPr algn="ctr"/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CROSS CUTTING ISSUES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1673" y="2170026"/>
            <a:ext cx="868680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 err="1">
                <a:solidFill>
                  <a:schemeClr val="accent3">
                    <a:lumMod val="50000"/>
                  </a:schemeClr>
                </a:solidFill>
              </a:rPr>
              <a:t>Climate</a:t>
            </a:r>
            <a:r>
              <a:rPr lang="fr-BE" sz="3200" dirty="0">
                <a:solidFill>
                  <a:schemeClr val="accent3">
                    <a:lumMod val="50000"/>
                  </a:schemeClr>
                </a:solidFill>
              </a:rPr>
              <a:t> change and </a:t>
            </a:r>
            <a:r>
              <a:rPr lang="fr-BE" sz="3200" dirty="0" err="1">
                <a:solidFill>
                  <a:schemeClr val="accent3">
                    <a:lumMod val="50000"/>
                  </a:schemeClr>
                </a:solidFill>
              </a:rPr>
              <a:t>environment</a:t>
            </a:r>
            <a:endParaRPr lang="fr-BE" sz="32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fr-BE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Empowering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young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6">
                    <a:lumMod val="50000"/>
                  </a:schemeClr>
                </a:solidFill>
              </a:rPr>
              <a:t>voices</a:t>
            </a:r>
            <a:r>
              <a:rPr lang="fr-BE" sz="32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endParaRPr lang="fr-BE" sz="3200" dirty="0" smtClean="0"/>
          </a:p>
          <a:p>
            <a:r>
              <a:rPr lang="fr-BE" sz="3200" dirty="0" err="1" smtClean="0">
                <a:solidFill>
                  <a:srgbClr val="FFC000"/>
                </a:solidFill>
              </a:rPr>
              <a:t>Unlocking</a:t>
            </a:r>
            <a:r>
              <a:rPr lang="fr-BE" sz="3200" dirty="0" smtClean="0">
                <a:solidFill>
                  <a:srgbClr val="FFC000"/>
                </a:solidFill>
              </a:rPr>
              <a:t> the </a:t>
            </a:r>
            <a:r>
              <a:rPr lang="fr-BE" sz="3200" dirty="0" err="1" smtClean="0">
                <a:solidFill>
                  <a:srgbClr val="FFC000"/>
                </a:solidFill>
              </a:rPr>
              <a:t>role</a:t>
            </a:r>
            <a:r>
              <a:rPr lang="fr-BE" sz="3200" dirty="0" smtClean="0">
                <a:solidFill>
                  <a:srgbClr val="FFC000"/>
                </a:solidFill>
              </a:rPr>
              <a:t> of </a:t>
            </a:r>
            <a:r>
              <a:rPr lang="fr-BE" sz="3200" dirty="0" err="1" smtClean="0">
                <a:solidFill>
                  <a:srgbClr val="FFC000"/>
                </a:solidFill>
              </a:rPr>
              <a:t>Women</a:t>
            </a:r>
            <a:endParaRPr lang="fr-BE" sz="3200" dirty="0" smtClean="0">
              <a:solidFill>
                <a:srgbClr val="FFC000"/>
              </a:solidFill>
            </a:endParaRPr>
          </a:p>
          <a:p>
            <a:endParaRPr lang="fr-BE" sz="3200" dirty="0"/>
          </a:p>
          <a:p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How the media </a:t>
            </a:r>
            <a:r>
              <a:rPr lang="fr-BE" sz="3200" dirty="0" err="1" smtClean="0">
                <a:solidFill>
                  <a:schemeClr val="accent1">
                    <a:lumMod val="75000"/>
                  </a:schemeClr>
                </a:solidFill>
              </a:rPr>
              <a:t>can</a:t>
            </a:r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1">
                    <a:lumMod val="75000"/>
                  </a:schemeClr>
                </a:solidFill>
              </a:rPr>
              <a:t>work</a:t>
            </a:r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1">
                    <a:lumMod val="75000"/>
                  </a:schemeClr>
                </a:solidFill>
              </a:rPr>
              <a:t>better</a:t>
            </a:r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BE" sz="3200" dirty="0" err="1" smtClean="0">
                <a:solidFill>
                  <a:schemeClr val="accent1">
                    <a:lumMod val="75000"/>
                  </a:schemeClr>
                </a:solidFill>
              </a:rPr>
              <a:t>with</a:t>
            </a:r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fr-BE" sz="3200" dirty="0" smtClean="0">
                <a:solidFill>
                  <a:schemeClr val="accent1">
                    <a:lumMod val="75000"/>
                  </a:schemeClr>
                </a:solidFill>
              </a:rPr>
              <a:t>Civil society   </a:t>
            </a:r>
          </a:p>
          <a:p>
            <a:endParaRPr lang="fr-BE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2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2" y="3810000"/>
            <a:ext cx="2794526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2286000" y="1618284"/>
            <a:ext cx="5105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sz="3600" i="0" dirty="0" smtClean="0">
                <a:solidFill>
                  <a:schemeClr val="accent6">
                    <a:lumMod val="75000"/>
                  </a:schemeClr>
                </a:solidFill>
              </a:rPr>
              <a:t>Key conclusions </a:t>
            </a:r>
            <a:r>
              <a:rPr lang="en-US" sz="3600" i="0" dirty="0">
                <a:solidFill>
                  <a:schemeClr val="accent6">
                    <a:lumMod val="75000"/>
                  </a:schemeClr>
                </a:solidFill>
              </a:rPr>
              <a:t>and </a:t>
            </a:r>
            <a:r>
              <a:rPr lang="en-US" sz="3600" i="0" dirty="0" smtClean="0">
                <a:solidFill>
                  <a:schemeClr val="accent6">
                    <a:lumMod val="75000"/>
                  </a:schemeClr>
                </a:solidFill>
              </a:rPr>
              <a:t>recommendations</a:t>
            </a:r>
          </a:p>
        </p:txBody>
      </p:sp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381000" y="3271399"/>
            <a:ext cx="8458200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GB" sz="1800" dirty="0"/>
              <a:t>Keynote address by </a:t>
            </a:r>
            <a:r>
              <a:rPr lang="en-GB" sz="1800" dirty="0" err="1"/>
              <a:t>Maciej</a:t>
            </a:r>
            <a:r>
              <a:rPr lang="en-GB" sz="1800" dirty="0"/>
              <a:t> POPOWSKI, Deputy Director General NEAR, </a:t>
            </a:r>
            <a:r>
              <a:rPr lang="en-GB" sz="1800" b="1" dirty="0" smtClean="0"/>
              <a:t>European </a:t>
            </a:r>
            <a:r>
              <a:rPr lang="en-GB" sz="1800" b="1" dirty="0"/>
              <a:t>Commission </a:t>
            </a:r>
            <a:endParaRPr lang="en-GB" sz="1800" dirty="0"/>
          </a:p>
          <a:p>
            <a:r>
              <a:rPr lang="en-US" sz="1800" dirty="0"/>
              <a:t> </a:t>
            </a:r>
            <a:endParaRPr lang="en-GB" sz="1800" dirty="0"/>
          </a:p>
          <a:p>
            <a:r>
              <a:rPr lang="en-US" sz="1800" dirty="0"/>
              <a:t>Christian LEFFLER, Deputy Secretary-General </a:t>
            </a:r>
            <a:endParaRPr lang="en-US" sz="1800" dirty="0" smtClean="0"/>
          </a:p>
          <a:p>
            <a:r>
              <a:rPr lang="en-US" sz="1800" dirty="0" smtClean="0"/>
              <a:t>for </a:t>
            </a:r>
            <a:r>
              <a:rPr lang="en-US" sz="1800" dirty="0"/>
              <a:t>Economic and Global </a:t>
            </a:r>
            <a:r>
              <a:rPr lang="en-US" sz="1800" dirty="0" smtClean="0"/>
              <a:t>Issues,</a:t>
            </a:r>
            <a:r>
              <a:rPr lang="en-GB" sz="1800" dirty="0" smtClean="0"/>
              <a:t> </a:t>
            </a:r>
            <a:r>
              <a:rPr lang="en-US" sz="1800" b="1" dirty="0" smtClean="0"/>
              <a:t>EEAS</a:t>
            </a:r>
            <a:endParaRPr lang="en-GB" sz="1800" dirty="0"/>
          </a:p>
          <a:p>
            <a:r>
              <a:rPr lang="en-US" sz="1800" b="1" dirty="0"/>
              <a:t> </a:t>
            </a:r>
            <a:endParaRPr lang="en-GB" sz="1800" dirty="0"/>
          </a:p>
          <a:p>
            <a:r>
              <a:rPr lang="en-US" sz="1800" dirty="0">
                <a:solidFill>
                  <a:schemeClr val="accent6">
                    <a:lumMod val="75000"/>
                  </a:schemeClr>
                </a:solidFill>
              </a:rPr>
              <a:t>Moderator: </a:t>
            </a:r>
            <a:endParaRPr lang="en-GB" sz="18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GB" sz="1800" dirty="0" err="1">
                <a:solidFill>
                  <a:schemeClr val="accent6">
                    <a:lumMod val="75000"/>
                  </a:schemeClr>
                </a:solidFill>
              </a:rPr>
              <a:t>Shahira</a:t>
            </a:r>
            <a:r>
              <a:rPr lang="en-GB" sz="1800" dirty="0">
                <a:solidFill>
                  <a:schemeClr val="accent6">
                    <a:lumMod val="75000"/>
                  </a:schemeClr>
                </a:solidFill>
              </a:rPr>
              <a:t> AMIN, Journalist</a:t>
            </a:r>
          </a:p>
          <a:p>
            <a:endParaRPr lang="en-GB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237715" cy="1383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76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6238056" cy="1143001"/>
          </a:xfrm>
        </p:spPr>
        <p:txBody>
          <a:bodyPr>
            <a:normAutofit fontScale="90000"/>
          </a:bodyPr>
          <a:lstStyle/>
          <a:p>
            <a:r>
              <a:rPr lang="en-GB" dirty="0"/>
              <a:t>Session 1: Democratic Transition and Governance</a:t>
            </a:r>
            <a:br>
              <a:rPr lang="en-GB" dirty="0"/>
            </a:b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To </a:t>
            </a:r>
            <a:r>
              <a:rPr lang="en-GB" dirty="0"/>
              <a:t>support human rights networks </a:t>
            </a:r>
          </a:p>
          <a:p>
            <a:r>
              <a:rPr lang="en-GB" dirty="0"/>
              <a:t>Reinforce the funding of CSOs and conditionality</a:t>
            </a:r>
          </a:p>
          <a:p>
            <a:r>
              <a:rPr lang="en-GB" dirty="0"/>
              <a:t>Establish a regional coordination structure for enhancing dialogue between the CSOs and the </a:t>
            </a:r>
            <a:r>
              <a:rPr lang="en-GB" dirty="0" smtClean="0"/>
              <a:t>EU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39074" y="0"/>
            <a:ext cx="2360849" cy="74220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54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re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172200" cy="1143001"/>
          </a:xfrm>
          <a:prstGeom prst="rect">
            <a:avLst/>
          </a:prstGeom>
        </p:spPr>
        <p:txBody>
          <a:bodyPr/>
          <a:lstStyle/>
          <a:p>
            <a:pPr>
              <a:defRPr sz="3200" b="1"/>
            </a:pPr>
            <a:r>
              <a:rPr dirty="0"/>
              <a:t>Session 2: Violence against women and women’s rights protection</a:t>
            </a:r>
            <a:r>
              <a:rPr b="0" dirty="0"/>
              <a:t> </a:t>
            </a:r>
          </a:p>
        </p:txBody>
      </p:sp>
      <p:sp>
        <p:nvSpPr>
          <p:cNvPr id="141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13766" marR="376936" indent="-285750" defTabSz="256031">
              <a:spcBef>
                <a:spcPts val="0"/>
              </a:spcBef>
              <a:buSzTx/>
              <a:defRPr sz="1344"/>
            </a:pPr>
            <a:r>
              <a:rPr lang="en-US" sz="2400" dirty="0" smtClean="0"/>
              <a:t>CSOs have to lobby and exert pressure on their governments in order to push them to sign and ratify the Istanbul Convention which  </a:t>
            </a:r>
            <a:r>
              <a:rPr lang="en-US" sz="2400" dirty="0"/>
              <a:t>has a </a:t>
            </a:r>
            <a:r>
              <a:rPr lang="en-US" sz="2400" dirty="0" smtClean="0"/>
              <a:t>holistic and multi-faceted approach to violence against women and call them to adapt </a:t>
            </a:r>
            <a:r>
              <a:rPr lang="en-US" sz="2400" dirty="0"/>
              <a:t>the </a:t>
            </a:r>
            <a:r>
              <a:rPr lang="en-US" sz="2400" dirty="0" smtClean="0"/>
              <a:t>national </a:t>
            </a:r>
            <a:r>
              <a:rPr lang="en-US" sz="2400" dirty="0"/>
              <a:t>legislation to be in line with </a:t>
            </a:r>
            <a:r>
              <a:rPr lang="en-US" sz="2400" dirty="0" smtClean="0"/>
              <a:t>the Istanbul </a:t>
            </a:r>
            <a:r>
              <a:rPr lang="en-US" sz="2400" dirty="0"/>
              <a:t>Convention</a:t>
            </a:r>
          </a:p>
          <a:p>
            <a:pPr marL="413766" marR="376936" indent="-285750" defTabSz="256031">
              <a:spcBef>
                <a:spcPts val="0"/>
              </a:spcBef>
              <a:buSzTx/>
              <a:tabLst>
                <a:tab pos="0" algn="l"/>
                <a:tab pos="88900" algn="l"/>
              </a:tabLst>
              <a:defRPr sz="1344"/>
            </a:pPr>
            <a:r>
              <a:rPr lang="en-US" sz="2400" dirty="0" smtClean="0"/>
              <a:t>Enhance </a:t>
            </a:r>
            <a:r>
              <a:rPr lang="en-US" sz="2400" dirty="0"/>
              <a:t>the role of media in combating violence against women: giving voices to women- victims of violence </a:t>
            </a:r>
            <a:r>
              <a:rPr lang="en-US" sz="2400" dirty="0" smtClean="0"/>
              <a:t>and reporting </a:t>
            </a:r>
            <a:r>
              <a:rPr lang="en-US" sz="2400" dirty="0"/>
              <a:t>the abuses</a:t>
            </a:r>
          </a:p>
          <a:p>
            <a:pPr marL="413766" marR="376936" indent="-285750" defTabSz="256031">
              <a:spcBef>
                <a:spcPts val="0"/>
              </a:spcBef>
              <a:buSzTx/>
              <a:tabLst>
                <a:tab pos="0" algn="l"/>
                <a:tab pos="88900" algn="l"/>
              </a:tabLst>
              <a:defRPr sz="1344"/>
            </a:pPr>
            <a:r>
              <a:rPr lang="en-US" sz="2400" dirty="0" smtClean="0"/>
              <a:t>Creation of a </a:t>
            </a:r>
            <a:r>
              <a:rPr lang="en-US" sz="2400" dirty="0"/>
              <a:t>regional observatory  on violence against women in Southern </a:t>
            </a:r>
            <a:r>
              <a:rPr lang="en-US" sz="2400" dirty="0" smtClean="0"/>
              <a:t>countries- which will alert on </a:t>
            </a:r>
            <a:r>
              <a:rPr lang="en-US" sz="2400" dirty="0"/>
              <a:t>the </a:t>
            </a:r>
            <a:r>
              <a:rPr lang="en-US" sz="2400" dirty="0" smtClean="0"/>
              <a:t>abuses on women and promote an active </a:t>
            </a:r>
            <a:r>
              <a:rPr lang="en-US" sz="2400" dirty="0"/>
              <a:t>involvement of the civil society on </a:t>
            </a:r>
            <a:r>
              <a:rPr lang="en-US" sz="2400" dirty="0" smtClean="0"/>
              <a:t>regional level</a:t>
            </a:r>
            <a:endParaRPr lang="en-US" sz="2400" dirty="0"/>
          </a:p>
          <a:p>
            <a:pPr marL="256031" marR="376936" lvl="0" indent="-128015" defTabSz="256031">
              <a:spcBef>
                <a:spcPts val="0"/>
              </a:spcBef>
              <a:buSzTx/>
              <a:buNone/>
              <a:tabLst>
                <a:tab pos="0" algn="l"/>
                <a:tab pos="88900" algn="l"/>
              </a:tabLst>
              <a:defRPr sz="1344"/>
            </a:pPr>
            <a:endParaRPr lang="en-US" sz="1344" dirty="0"/>
          </a:p>
        </p:txBody>
      </p:sp>
      <p:pic>
        <p:nvPicPr>
          <p:cNvPr id="14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39074" y="0"/>
            <a:ext cx="2360849" cy="838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6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re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6248400" cy="1143001"/>
          </a:xfrm>
          <a:prstGeom prst="rect">
            <a:avLst/>
          </a:prstGeom>
        </p:spPr>
        <p:txBody>
          <a:bodyPr/>
          <a:lstStyle>
            <a:lvl1pPr>
              <a:defRPr sz="2500" b="1"/>
            </a:lvl1pPr>
          </a:lstStyle>
          <a:p>
            <a:r>
              <a:rPr dirty="0"/>
              <a:t>Session 3: Protecting the rights of vulnerable groups and preventing discrimination</a:t>
            </a:r>
          </a:p>
        </p:txBody>
      </p:sp>
      <p:sp>
        <p:nvSpPr>
          <p:cNvPr id="151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0342" marR="484631" indent="-285750" defTabSz="658368">
              <a:spcBef>
                <a:spcPts val="0"/>
              </a:spcBef>
              <a:buSzTx/>
              <a:defRPr sz="1296"/>
            </a:pPr>
            <a:r>
              <a:rPr lang="en-US" sz="2000" dirty="0"/>
              <a:t>Organization of regional thematic Forum focusing on  LGBT Minorities in the </a:t>
            </a:r>
            <a:r>
              <a:rPr lang="en-US" sz="2000" dirty="0" smtClean="0"/>
              <a:t>Southern Neighborhood Countries </a:t>
            </a:r>
            <a:r>
              <a:rPr lang="en-US" sz="2000" dirty="0"/>
              <a:t>in order to build </a:t>
            </a:r>
            <a:r>
              <a:rPr lang="en-US" sz="2000" dirty="0" smtClean="0"/>
              <a:t> </a:t>
            </a:r>
            <a:r>
              <a:rPr lang="en-US" sz="2000" dirty="0"/>
              <a:t>Common </a:t>
            </a:r>
            <a:r>
              <a:rPr lang="en-US" sz="2000" dirty="0" smtClean="0"/>
              <a:t>Strategies; encourage networking and </a:t>
            </a:r>
            <a:r>
              <a:rPr lang="en-US" sz="2000" dirty="0"/>
              <a:t>develop a solid lobbying for LGBT persons </a:t>
            </a:r>
          </a:p>
          <a:p>
            <a:pPr marL="450342" marR="484631" indent="-285750" defTabSz="658368">
              <a:spcBef>
                <a:spcPts val="0"/>
              </a:spcBef>
              <a:buSzTx/>
              <a:defRPr sz="1296"/>
            </a:pPr>
            <a:r>
              <a:rPr lang="en-US" sz="2000" dirty="0" smtClean="0"/>
              <a:t>Enhancing </a:t>
            </a:r>
            <a:r>
              <a:rPr lang="en-US" sz="2000" dirty="0"/>
              <a:t>the capacity of Civil Society Organizations regarding the adoption of Human Rights approach and LGBT People </a:t>
            </a:r>
            <a:r>
              <a:rPr lang="en-US" sz="2000" dirty="0" smtClean="0"/>
              <a:t>Rights</a:t>
            </a:r>
            <a:endParaRPr lang="en-US" sz="2000" dirty="0"/>
          </a:p>
          <a:p>
            <a:pPr marL="450342" marR="484631" indent="-285750" defTabSz="658368">
              <a:spcBef>
                <a:spcPts val="0"/>
              </a:spcBef>
              <a:buSzTx/>
              <a:defRPr sz="1296"/>
            </a:pPr>
            <a:r>
              <a:rPr lang="en-US" sz="2000" dirty="0" smtClean="0"/>
              <a:t>Monitor </a:t>
            </a:r>
            <a:r>
              <a:rPr lang="en-US" sz="2000" dirty="0"/>
              <a:t>media to avoid </a:t>
            </a:r>
            <a:r>
              <a:rPr lang="en-US" sz="2000" dirty="0" smtClean="0"/>
              <a:t>hate-speech and homophobia </a:t>
            </a:r>
            <a:r>
              <a:rPr lang="en-US" sz="2000" dirty="0"/>
              <a:t>and prevent violence and </a:t>
            </a:r>
            <a:r>
              <a:rPr lang="en-US" sz="2000" dirty="0" smtClean="0"/>
              <a:t>discrimination against LGBT persons</a:t>
            </a:r>
          </a:p>
          <a:p>
            <a:pPr marL="450342" marR="484631" indent="-285750" defTabSz="658368">
              <a:spcBef>
                <a:spcPts val="0"/>
              </a:spcBef>
              <a:buSzTx/>
              <a:defRPr sz="1296"/>
            </a:pPr>
            <a:r>
              <a:rPr lang="en-US" sz="2000" dirty="0" smtClean="0"/>
              <a:t>Support </a:t>
            </a:r>
            <a:r>
              <a:rPr lang="en-US" sz="2000" dirty="0"/>
              <a:t>and Finance LGBT CSO </a:t>
            </a:r>
            <a:r>
              <a:rPr lang="en-US" sz="2000" dirty="0" smtClean="0"/>
              <a:t>to </a:t>
            </a:r>
            <a:r>
              <a:rPr lang="en-US" sz="2000" dirty="0"/>
              <a:t>enforce the capacity of these regional networks, through fund programs for advocacy, for visibility</a:t>
            </a:r>
            <a:endParaRPr sz="2000" dirty="0"/>
          </a:p>
        </p:txBody>
      </p:sp>
      <p:pic>
        <p:nvPicPr>
          <p:cNvPr id="15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39074" y="0"/>
            <a:ext cx="2360849" cy="838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400800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0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99" y="1190192"/>
            <a:ext cx="7534275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142998" y="533400"/>
            <a:ext cx="6950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How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would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describe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BE" altLang="fr-FR" sz="2800" b="1" dirty="0" err="1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fr-BE" altLang="fr-FR" sz="28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6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038600"/>
            <a:ext cx="7772400" cy="2057400"/>
          </a:xfrm>
        </p:spPr>
        <p:txBody>
          <a:bodyPr>
            <a:normAutofit fontScale="90000"/>
          </a:bodyPr>
          <a:lstStyle/>
          <a:p>
            <a:pPr algn="l"/>
            <a:r>
              <a:rPr lang="pt-PT" sz="1600" i="1" dirty="0" err="1" smtClean="0"/>
              <a:t>Plenary</a:t>
            </a:r>
            <a:r>
              <a:rPr lang="pt-PT" sz="1600" i="1" dirty="0" smtClean="0"/>
              <a:t> </a:t>
            </a:r>
            <a:r>
              <a:rPr lang="pt-PT" sz="1600" i="1" dirty="0" err="1" smtClean="0"/>
              <a:t>session</a:t>
            </a:r>
            <a:r>
              <a:rPr lang="pt-PT" sz="1600" i="1" dirty="0" smtClean="0"/>
              <a:t/>
            </a:r>
            <a:br>
              <a:rPr lang="pt-PT" sz="1600" i="1" dirty="0" smtClean="0"/>
            </a:br>
            <a:r>
              <a:rPr lang="pt-PT" sz="1600" i="1" dirty="0" smtClean="0"/>
              <a:t>EU </a:t>
            </a:r>
            <a:r>
              <a:rPr lang="pt-PT" sz="1600" i="1" dirty="0" err="1"/>
              <a:t>representative</a:t>
            </a:r>
            <a:r>
              <a:rPr lang="pt-PT" sz="1600" i="1" dirty="0"/>
              <a:t>: 			</a:t>
            </a:r>
            <a:r>
              <a:rPr lang="pt-PT" sz="1600" i="1" dirty="0" err="1"/>
              <a:t>Colin</a:t>
            </a:r>
            <a:r>
              <a:rPr lang="pt-PT" sz="1600" i="1" dirty="0"/>
              <a:t> </a:t>
            </a:r>
            <a:r>
              <a:rPr lang="pt-PT" sz="1600" i="1" dirty="0" err="1"/>
              <a:t>Scicluna</a:t>
            </a:r>
            <a:r>
              <a:rPr lang="pt-PT" sz="1600" i="1" dirty="0"/>
              <a:t>, </a:t>
            </a:r>
            <a:r>
              <a:rPr lang="pt-PT" sz="1600" i="1" dirty="0" err="1"/>
              <a:t>Director</a:t>
            </a:r>
            <a:r>
              <a:rPr lang="pt-PT" sz="1600" i="1" dirty="0"/>
              <a:t>, MENA </a:t>
            </a:r>
            <a:r>
              <a:rPr lang="pt-PT" sz="1600" i="1" dirty="0" err="1"/>
              <a:t>Region</a:t>
            </a:r>
            <a:r>
              <a:rPr lang="pt-PT" sz="1600" i="1" dirty="0"/>
              <a:t>, EEAS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i="1" dirty="0"/>
              <a:t>				</a:t>
            </a:r>
            <a:r>
              <a:rPr lang="en-US" sz="1600" i="1" dirty="0" smtClean="0"/>
              <a:t>Jean</a:t>
            </a:r>
            <a:r>
              <a:rPr lang="en-US" sz="1600" i="1" dirty="0"/>
              <a:t>-Christophe </a:t>
            </a:r>
            <a:r>
              <a:rPr lang="en-US" sz="1600" i="1" dirty="0" err="1"/>
              <a:t>Filori</a:t>
            </a:r>
            <a:r>
              <a:rPr lang="en-US" sz="1600" i="1" dirty="0"/>
              <a:t>, Head of Unit Maghreb and Center of 				</a:t>
            </a:r>
            <a:r>
              <a:rPr lang="en-US" sz="1600" i="1" dirty="0" smtClean="0"/>
              <a:t>Expertise </a:t>
            </a:r>
            <a:r>
              <a:rPr lang="en-US" sz="1600" i="1" dirty="0"/>
              <a:t>on Migration, DG NEAR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300" i="1" dirty="0"/>
              <a:t>Civil Society:				Linda </a:t>
            </a:r>
            <a:r>
              <a:rPr lang="en-US" sz="1300" i="1" dirty="0" err="1"/>
              <a:t>Alkalash</a:t>
            </a:r>
            <a:r>
              <a:rPr lang="en-US" sz="1300" i="1" dirty="0"/>
              <a:t>, </a:t>
            </a:r>
            <a:r>
              <a:rPr lang="en-US" sz="1300" i="1" dirty="0" err="1"/>
              <a:t>Tamkeen</a:t>
            </a:r>
            <a:r>
              <a:rPr lang="en-US" sz="1300" i="1" dirty="0"/>
              <a:t> Fields for Aid, Jordan.</a:t>
            </a:r>
            <a:r>
              <a:rPr lang="en-US" sz="1300" dirty="0"/>
              <a:t/>
            </a:r>
            <a:br>
              <a:rPr lang="en-US" sz="1300" dirty="0"/>
            </a:br>
            <a:r>
              <a:rPr lang="en-US" sz="1300" i="1" dirty="0"/>
              <a:t>Moderation:				Marie Martin, </a:t>
            </a:r>
            <a:r>
              <a:rPr lang="en-US" sz="1300" i="1" dirty="0" err="1"/>
              <a:t>EuroMed</a:t>
            </a:r>
            <a:r>
              <a:rPr lang="en-US" sz="1300" i="1" dirty="0"/>
              <a:t> Rights &amp; Hassan BOUBAKRI </a:t>
            </a:r>
            <a:r>
              <a:rPr lang="en-US" sz="1300" dirty="0"/>
              <a:t/>
            </a:r>
            <a:br>
              <a:rPr lang="en-US" sz="1300" dirty="0"/>
            </a:br>
            <a:r>
              <a:rPr lang="en-US" sz="1300" i="1" dirty="0"/>
              <a:t>				</a:t>
            </a:r>
            <a:r>
              <a:rPr lang="en-US" sz="1300" i="1" dirty="0" smtClean="0"/>
              <a:t>(</a:t>
            </a:r>
            <a:r>
              <a:rPr lang="en-US" sz="1300" i="1" dirty="0"/>
              <a:t>Facilitator &amp; CSO South)  </a:t>
            </a:r>
            <a:r>
              <a:rPr lang="en-US" sz="1300" dirty="0"/>
              <a:t/>
            </a:r>
            <a:br>
              <a:rPr lang="en-US" sz="1300" dirty="0"/>
            </a:br>
            <a:r>
              <a:rPr lang="en-US" sz="1300" i="1" dirty="0"/>
              <a:t>Rapporteur:				Marco </a:t>
            </a:r>
            <a:r>
              <a:rPr lang="en-US" sz="1300" i="1" dirty="0" smtClean="0"/>
              <a:t>Di </a:t>
            </a:r>
            <a:r>
              <a:rPr lang="en-US" sz="1300" i="1" dirty="0" err="1" smtClean="0"/>
              <a:t>Donato</a:t>
            </a:r>
            <a:r>
              <a:rPr lang="en-US" sz="1300" i="1" dirty="0"/>
              <a:t>. UNIMED (Mediterranean Universities </a:t>
            </a:r>
            <a:r>
              <a:rPr lang="en-US" sz="1300" dirty="0"/>
              <a:t/>
            </a:r>
            <a:br>
              <a:rPr lang="en-US" sz="1300" dirty="0"/>
            </a:br>
            <a:r>
              <a:rPr lang="en-US" sz="1300" i="1" dirty="0"/>
              <a:t>				</a:t>
            </a:r>
            <a:r>
              <a:rPr lang="en-US" sz="1300" i="1" dirty="0" smtClean="0"/>
              <a:t>Union</a:t>
            </a:r>
            <a:r>
              <a:rPr lang="en-US" sz="1300" i="1" dirty="0"/>
              <a:t>)/ Italy. </a:t>
            </a:r>
            <a:r>
              <a:rPr lang="en-US" dirty="0"/>
              <a:t/>
            </a:r>
            <a:br>
              <a:rPr lang="en-US" dirty="0"/>
            </a:br>
            <a:endParaRPr lang="en-GB" dirty="0">
              <a:solidFill>
                <a:srgbClr val="008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6248400"/>
            <a:ext cx="2064445" cy="250707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838200" y="2438400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sz="4400" dirty="0" smtClean="0">
                <a:solidFill>
                  <a:srgbClr val="008000"/>
                </a:solidFill>
              </a:rPr>
              <a:t>Migration</a:t>
            </a:r>
            <a:r>
              <a:rPr lang="fr-BE" sz="4400" dirty="0">
                <a:solidFill>
                  <a:srgbClr val="008000"/>
                </a:solidFill>
              </a:rPr>
              <a:t/>
            </a:r>
            <a:br>
              <a:rPr lang="fr-BE" sz="4400" dirty="0">
                <a:solidFill>
                  <a:srgbClr val="008000"/>
                </a:solidFill>
              </a:rPr>
            </a:br>
            <a:r>
              <a:rPr lang="fr-BE" sz="4400" dirty="0" smtClean="0">
                <a:solidFill>
                  <a:srgbClr val="008000"/>
                </a:solidFill>
              </a:rPr>
              <a:t>Sessions </a:t>
            </a: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17522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3200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PREAMBULE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Stress the necessity to be consequent to the CSOs recommendations through waiting for the responses and feedbacks.</a:t>
            </a:r>
          </a:p>
          <a:p>
            <a:pPr>
              <a:buFontTx/>
              <a:buChar char="-"/>
            </a:pP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Interrogations about the pertinence of this forum structure, goals and its future activities.</a:t>
            </a:r>
          </a:p>
          <a:p>
            <a:pPr>
              <a:buFontTx/>
              <a:buChar char="-"/>
            </a:pP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The maintaining of Tunis recommendations</a:t>
            </a:r>
          </a:p>
          <a:p>
            <a:pPr marL="0" indent="0">
              <a:buNone/>
            </a:pPr>
            <a:endParaRPr lang="en-ZA" sz="24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>
              <a:buFontTx/>
              <a:buChar char="-"/>
            </a:pPr>
            <a:endParaRPr lang="en-ZA" sz="24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10" y="6437331"/>
            <a:ext cx="1672321" cy="40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7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ZA" sz="3200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Recommendation sub theme 1 : Enhancing Mobility and Circulation</a:t>
            </a:r>
            <a:br>
              <a:rPr lang="en-ZA" sz="3200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</a:b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sz="1500" i="1" dirty="0"/>
              <a:t>Civil Society:			 	</a:t>
            </a:r>
            <a:r>
              <a:rPr lang="en-GB" sz="1500" i="1" dirty="0" err="1"/>
              <a:t>Hassen</a:t>
            </a:r>
            <a:r>
              <a:rPr lang="en-GB" sz="1500" i="1" dirty="0"/>
              <a:t> </a:t>
            </a:r>
            <a:r>
              <a:rPr lang="en-GB" sz="1500" i="1" dirty="0" err="1"/>
              <a:t>Boubakri</a:t>
            </a:r>
            <a:r>
              <a:rPr lang="en-GB" sz="1500" i="1" dirty="0"/>
              <a:t>, Facilitator &amp; CSO South </a:t>
            </a:r>
            <a:endParaRPr lang="en-US" sz="1500" dirty="0"/>
          </a:p>
          <a:p>
            <a:pPr marL="0" indent="0">
              <a:buNone/>
            </a:pPr>
            <a:r>
              <a:rPr lang="en-GB" sz="1500" i="1" dirty="0"/>
              <a:t>EU representatives:			</a:t>
            </a:r>
            <a:r>
              <a:rPr lang="en-GB" sz="1500" i="1" dirty="0" smtClean="0"/>
              <a:t>	</a:t>
            </a:r>
            <a:r>
              <a:rPr lang="en-US" sz="1500" dirty="0" err="1" smtClean="0"/>
              <a:t>Myriam</a:t>
            </a:r>
            <a:r>
              <a:rPr lang="en-US" sz="1500" dirty="0" smtClean="0"/>
              <a:t> </a:t>
            </a:r>
            <a:r>
              <a:rPr lang="en-US" sz="1500" dirty="0"/>
              <a:t>WATSON &amp; Monica ALFARO-MURCIA</a:t>
            </a:r>
            <a:r>
              <a:rPr lang="en-GB" sz="1500" i="1" dirty="0"/>
              <a:t>, Unit 				</a:t>
            </a:r>
            <a:r>
              <a:rPr lang="en-GB" sz="1500" i="1" dirty="0" smtClean="0"/>
              <a:t>International </a:t>
            </a:r>
            <a:r>
              <a:rPr lang="en-GB" sz="1500" i="1" dirty="0"/>
              <a:t>Cooperation, DG HOME</a:t>
            </a:r>
            <a:endParaRPr lang="en-US" sz="1500" dirty="0"/>
          </a:p>
          <a:p>
            <a:pPr marL="0" indent="0">
              <a:buNone/>
            </a:pPr>
            <a:r>
              <a:rPr lang="en-GB" sz="1500" i="1" dirty="0"/>
              <a:t>Moderation:				</a:t>
            </a:r>
            <a:r>
              <a:rPr lang="en-US" sz="1500" dirty="0" err="1"/>
              <a:t>Aymen</a:t>
            </a:r>
            <a:r>
              <a:rPr lang="en-US" sz="1500" dirty="0"/>
              <a:t> </a:t>
            </a:r>
            <a:r>
              <a:rPr lang="en-US" sz="1500" dirty="0" err="1"/>
              <a:t>Zohry</a:t>
            </a:r>
            <a:r>
              <a:rPr lang="en-US" sz="1500" dirty="0"/>
              <a:t> / Egyptian Society for Migration </a:t>
            </a:r>
            <a:r>
              <a:rPr lang="en-US" sz="1500" dirty="0" smtClean="0"/>
              <a:t>Studies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				(</a:t>
            </a:r>
            <a:r>
              <a:rPr lang="en-US" sz="1500" dirty="0"/>
              <a:t>EGYMIG)  </a:t>
            </a:r>
          </a:p>
          <a:p>
            <a:pPr marL="0" indent="0">
              <a:buNone/>
            </a:pPr>
            <a:r>
              <a:rPr lang="en-US" sz="1500" i="1" dirty="0"/>
              <a:t>Rapporteur:				</a:t>
            </a:r>
            <a:r>
              <a:rPr lang="en-US" sz="1500" dirty="0" err="1"/>
              <a:t>Salima</a:t>
            </a:r>
            <a:r>
              <a:rPr lang="en-US" sz="1500" dirty="0"/>
              <a:t> M. </a:t>
            </a:r>
            <a:r>
              <a:rPr lang="en-US" sz="1500" dirty="0" err="1"/>
              <a:t>Alfakhri</a:t>
            </a:r>
            <a:r>
              <a:rPr lang="en-US" sz="1500" dirty="0"/>
              <a:t>/ Director | Women &amp; Youth </a:t>
            </a:r>
            <a:endParaRPr lang="en-US" sz="1500" dirty="0" smtClean="0"/>
          </a:p>
          <a:p>
            <a:pPr marL="0" indent="0">
              <a:buNone/>
            </a:pPr>
            <a:r>
              <a:rPr lang="en-US" sz="1500" dirty="0" smtClean="0"/>
              <a:t>					Empowerment Forum  </a:t>
            </a:r>
          </a:p>
          <a:p>
            <a:pPr marL="0" indent="0">
              <a:buNone/>
            </a:pPr>
            <a:endParaRPr lang="en-ZA" sz="24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Concrete measures and tools to respond to Tunis recommendations (action plan and timeline)</a:t>
            </a:r>
          </a:p>
          <a:p>
            <a:pPr marL="0" indent="0">
              <a:buNone/>
            </a:pPr>
            <a:r>
              <a:rPr lang="en-ZA" sz="2400" i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Focus on a better coordination between the commission and member states regarding the mobility restrictions and the access conditions to labor market.</a:t>
            </a:r>
          </a:p>
          <a:p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Removing the connection between security agreement and mobility partnership agreements.</a:t>
            </a: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10" y="6437331"/>
            <a:ext cx="1672321" cy="40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1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ZA" sz="3200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Recommendation sub theme 2: Humanitarian and protection imperatives on Migration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i="1" dirty="0"/>
              <a:t>Civil Society:				Maria </a:t>
            </a:r>
            <a:r>
              <a:rPr lang="en-US" sz="1200" i="1" dirty="0" err="1"/>
              <a:t>Jammal</a:t>
            </a:r>
            <a:r>
              <a:rPr lang="en-US" sz="1200" i="1" dirty="0"/>
              <a:t>, Humanity Crew, </a:t>
            </a:r>
            <a:r>
              <a:rPr lang="en-US" sz="1200" i="1" dirty="0" err="1"/>
              <a:t>Israël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EU representative:			Iris Abraham, EU Regional Trust Fund in Response to the 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				</a:t>
            </a:r>
            <a:r>
              <a:rPr lang="en-US" sz="1200" i="1" dirty="0" smtClean="0"/>
              <a:t>Syrian  </a:t>
            </a:r>
            <a:r>
              <a:rPr lang="en-US" sz="1200" i="1" dirty="0"/>
              <a:t>Crisis, DG NEAR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				</a:t>
            </a:r>
            <a:r>
              <a:rPr lang="en-US" sz="1200" i="1" dirty="0" smtClean="0"/>
              <a:t>Dina </a:t>
            </a:r>
            <a:r>
              <a:rPr lang="en-US" sz="1200" i="1" dirty="0" err="1"/>
              <a:t>Sinigallia</a:t>
            </a:r>
            <a:r>
              <a:rPr lang="en-US" sz="1200" i="1" dirty="0"/>
              <a:t>, Unit Policy Development and Regional 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				</a:t>
            </a:r>
            <a:r>
              <a:rPr lang="en-US" sz="1200" i="1" dirty="0" smtClean="0"/>
              <a:t>Strategy</a:t>
            </a:r>
            <a:r>
              <a:rPr lang="en-US" sz="1200" i="1" dirty="0"/>
              <a:t>, DG ECHO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Moderation:				</a:t>
            </a:r>
            <a:r>
              <a:rPr lang="en-US" sz="1200" i="1" dirty="0" err="1"/>
              <a:t>Malek</a:t>
            </a:r>
            <a:r>
              <a:rPr lang="en-US" sz="1200" i="1" dirty="0"/>
              <a:t> </a:t>
            </a:r>
            <a:r>
              <a:rPr lang="en-US" sz="1200" i="1" dirty="0" err="1"/>
              <a:t>Kefif</a:t>
            </a:r>
            <a:r>
              <a:rPr lang="en-US" sz="1200" i="1" dirty="0"/>
              <a:t>, FTDES, Tunisia 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Rapporteur:				</a:t>
            </a:r>
            <a:r>
              <a:rPr lang="en-US" sz="1200" i="1" dirty="0" err="1"/>
              <a:t>Najla</a:t>
            </a:r>
            <a:r>
              <a:rPr lang="en-US" sz="1200" i="1" dirty="0"/>
              <a:t> </a:t>
            </a:r>
            <a:r>
              <a:rPr lang="en-US" sz="1200" i="1" dirty="0" err="1"/>
              <a:t>Chahda</a:t>
            </a:r>
            <a:r>
              <a:rPr lang="en-US" sz="1200" i="1" dirty="0"/>
              <a:t> </a:t>
            </a:r>
            <a:r>
              <a:rPr lang="en-US" sz="1200" i="1" dirty="0" err="1"/>
              <a:t>Thabet</a:t>
            </a:r>
            <a:r>
              <a:rPr lang="en-US" sz="1200" i="1" dirty="0"/>
              <a:t>, Consultant on Migration and Human </a:t>
            </a:r>
            <a:endParaRPr lang="en-US" sz="1200" dirty="0"/>
          </a:p>
          <a:p>
            <a:pPr marL="0" indent="0">
              <a:buNone/>
            </a:pPr>
            <a:r>
              <a:rPr lang="en-US" sz="1200" i="1" dirty="0"/>
              <a:t>				</a:t>
            </a:r>
            <a:r>
              <a:rPr lang="en-US" sz="1200" i="1" dirty="0" smtClean="0"/>
              <a:t>Trafficking    </a:t>
            </a:r>
            <a:endParaRPr lang="en-US" sz="1200" dirty="0"/>
          </a:p>
          <a:p>
            <a:pPr marL="0" indent="0">
              <a:buNone/>
            </a:pPr>
            <a:endParaRPr lang="en-ZA" sz="12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12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ZA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- 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Action plan with timeline for the implementation of Tunis Recommendations (create a EU/CSOs observatory for shared evaluation of the various mechanisms adopted by the EU in order to monitor EU Policies and </a:t>
            </a:r>
            <a:r>
              <a:rPr lang="en-ZA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programmes</a:t>
            </a:r>
            <a:r>
              <a:rPr lang="en-ZA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).</a:t>
            </a:r>
          </a:p>
          <a:p>
            <a:endParaRPr lang="en-GB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endParaRPr lang="en-GB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10" y="6437331"/>
            <a:ext cx="1672321" cy="40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2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en-ZA" sz="3200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Recommendation sub theme 3: Building tools and Mechanisms for EU-CSOs monitoring of International responses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GB" sz="1300" i="1" dirty="0" smtClean="0"/>
          </a:p>
          <a:p>
            <a:pPr marL="0" indent="0">
              <a:buNone/>
            </a:pPr>
            <a:r>
              <a:rPr lang="en-GB" sz="1300" i="1" dirty="0" smtClean="0"/>
              <a:t>Civil </a:t>
            </a:r>
            <a:r>
              <a:rPr lang="en-GB" sz="1300" i="1" dirty="0"/>
              <a:t>Society:	 			</a:t>
            </a:r>
            <a:r>
              <a:rPr lang="fr-FR" sz="1300" i="1" dirty="0" smtClean="0"/>
              <a:t>Linda Al </a:t>
            </a:r>
            <a:r>
              <a:rPr lang="fr-FR" sz="1300" i="1" dirty="0" err="1" smtClean="0"/>
              <a:t>Kalash</a:t>
            </a:r>
            <a:r>
              <a:rPr lang="fr-FR" sz="1300" i="1" dirty="0" smtClean="0"/>
              <a:t>  TAMKEEN JORDAN</a:t>
            </a:r>
            <a:endParaRPr lang="en-US" sz="1300" dirty="0"/>
          </a:p>
          <a:p>
            <a:pPr marL="0" indent="0">
              <a:buNone/>
            </a:pPr>
            <a:r>
              <a:rPr lang="en-GB" sz="1300" i="1" dirty="0"/>
              <a:t>EU representatives:			Camilla </a:t>
            </a:r>
            <a:r>
              <a:rPr lang="en-GB" sz="1300" i="1" dirty="0" err="1"/>
              <a:t>Hagstrom</a:t>
            </a:r>
            <a:r>
              <a:rPr lang="en-GB" sz="1300" i="1" dirty="0"/>
              <a:t>, Deputy Head of Unit Migration and </a:t>
            </a:r>
            <a:endParaRPr lang="en-US" sz="1300" dirty="0"/>
          </a:p>
          <a:p>
            <a:pPr marL="0" indent="0">
              <a:buNone/>
            </a:pPr>
            <a:r>
              <a:rPr lang="en-GB" sz="1300" i="1" dirty="0"/>
              <a:t>					Employment, DG DEVCO</a:t>
            </a:r>
            <a:endParaRPr lang="en-US" sz="1300" dirty="0"/>
          </a:p>
          <a:p>
            <a:pPr marL="0" indent="0">
              <a:buNone/>
            </a:pPr>
            <a:r>
              <a:rPr lang="en-GB" sz="1300" i="1" dirty="0"/>
              <a:t>					Corinne ANDRE, </a:t>
            </a:r>
            <a:r>
              <a:rPr lang="en-US" sz="1300" i="1" dirty="0"/>
              <a:t>Center of Expertise on Migration</a:t>
            </a:r>
            <a:r>
              <a:rPr lang="en-GB" sz="1300" i="1" dirty="0"/>
              <a:t>, DG NEAR</a:t>
            </a:r>
            <a:endParaRPr lang="en-US" sz="1300" dirty="0"/>
          </a:p>
          <a:p>
            <a:pPr marL="0" indent="0">
              <a:buNone/>
            </a:pPr>
            <a:r>
              <a:rPr lang="fr-FR" sz="1300" i="1" dirty="0" err="1"/>
              <a:t>Moderation</a:t>
            </a:r>
            <a:r>
              <a:rPr lang="fr-FR" sz="1300" i="1" dirty="0"/>
              <a:t>:				Rachid </a:t>
            </a:r>
            <a:r>
              <a:rPr lang="fr-FR" sz="1300" i="1" dirty="0" err="1"/>
              <a:t>Badouli</a:t>
            </a:r>
            <a:r>
              <a:rPr lang="fr-FR" sz="1300" i="1" dirty="0"/>
              <a:t>, Fondation Orient Occident, </a:t>
            </a:r>
            <a:r>
              <a:rPr lang="fr-FR" sz="1300" i="1" dirty="0" err="1"/>
              <a:t>Morocco</a:t>
            </a:r>
            <a:endParaRPr lang="en-US" sz="1300" dirty="0"/>
          </a:p>
          <a:p>
            <a:pPr marL="0" indent="0">
              <a:buNone/>
            </a:pPr>
            <a:r>
              <a:rPr lang="it-IT" sz="1300" i="1" dirty="0" err="1"/>
              <a:t>Rapporteur</a:t>
            </a:r>
            <a:r>
              <a:rPr lang="it-IT" sz="1300" i="1" dirty="0"/>
              <a:t>:				</a:t>
            </a:r>
            <a:r>
              <a:rPr lang="en-US" sz="1300" dirty="0" err="1"/>
              <a:t>Manal</a:t>
            </a:r>
            <a:r>
              <a:rPr lang="en-US" sz="1300" dirty="0"/>
              <a:t> BENANI / Young  Mediterranean voices</a:t>
            </a:r>
            <a:r>
              <a:rPr lang="it-IT" sz="1300" i="1" dirty="0"/>
              <a:t>)</a:t>
            </a:r>
            <a:endParaRPr lang="en-US" sz="1300" dirty="0"/>
          </a:p>
          <a:p>
            <a:pPr marL="0" indent="0">
              <a:buNone/>
            </a:pPr>
            <a:r>
              <a:rPr lang="it-IT" sz="1300" i="1" dirty="0"/>
              <a:t/>
            </a:r>
            <a:br>
              <a:rPr lang="it-IT" sz="1300" i="1" dirty="0"/>
            </a:br>
            <a:endParaRPr lang="en-GB" sz="1300" dirty="0" smtClean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en-GB" sz="1300" dirty="0">
              <a:solidFill>
                <a:srgbClr val="2957A4"/>
              </a:solidFill>
              <a:latin typeface="Arial Narrow" panose="020B0606020202030204" pitchFamily="34" charset="0"/>
            </a:endParaRPr>
          </a:p>
          <a:p>
            <a:pPr>
              <a:buFontTx/>
              <a:buChar char="-"/>
            </a:pP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Enhancing medium </a:t>
            </a:r>
            <a:r>
              <a:rPr lang="en-GB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and small CSOs capacities to allow them to have access to the EU institutional funds </a:t>
            </a: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(cooperation with EU/ CSOs</a:t>
            </a:r>
            <a:r>
              <a:rPr lang="en-GB" sz="2400" dirty="0">
                <a:solidFill>
                  <a:srgbClr val="2957A4"/>
                </a:solidFill>
                <a:latin typeface="Arial Narrow" panose="020B0606020202030204" pitchFamily="34" charset="0"/>
              </a:rPr>
              <a:t> </a:t>
            </a: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and universities)</a:t>
            </a:r>
          </a:p>
          <a:p>
            <a:pPr>
              <a:buFontTx/>
              <a:buChar char="-"/>
            </a:pP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Set up a mechanism allowing local CSOs to improve their </a:t>
            </a:r>
            <a:r>
              <a:rPr lang="en-GB" sz="2400" dirty="0" err="1" smtClean="0">
                <a:solidFill>
                  <a:srgbClr val="2957A4"/>
                </a:solidFill>
                <a:latin typeface="Arial Narrow" panose="020B0606020202030204" pitchFamily="34" charset="0"/>
              </a:rPr>
              <a:t>representativity</a:t>
            </a: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 and capacities in responding to the EU consultations and programmes (conception, implementation and evaluation)</a:t>
            </a:r>
            <a:endParaRPr lang="en-GB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10" y="6437331"/>
            <a:ext cx="1672321" cy="40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8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 smtClean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Main recommendation of Migration Sessions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The urgent need to have a precise action plan with a time line built in cooperation between the </a:t>
            </a:r>
            <a:r>
              <a:rPr lang="en-GB" sz="2400" smtClean="0">
                <a:solidFill>
                  <a:srgbClr val="2957A4"/>
                </a:solidFill>
                <a:latin typeface="Arial Narrow" panose="020B0606020202030204" pitchFamily="34" charset="0"/>
              </a:rPr>
              <a:t>two parties for </a:t>
            </a:r>
            <a:r>
              <a:rPr lang="en-GB" sz="2400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the implementation of CSOs recommendations (Tunis &amp; Brussels).</a:t>
            </a:r>
            <a:endParaRPr lang="en-GB" sz="2400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410" y="6437331"/>
            <a:ext cx="1672321" cy="40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1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smtClean="0"/>
              <a:t>Recommendations on Securiy and Resilience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BE" sz="2000" i="1" dirty="0" err="1"/>
              <a:t>Moderated</a:t>
            </a:r>
            <a:r>
              <a:rPr lang="fr-BE" sz="2000" i="1" dirty="0"/>
              <a:t> by </a:t>
            </a:r>
          </a:p>
          <a:p>
            <a:r>
              <a:rPr lang="fr-BE" sz="2000" i="1" dirty="0" smtClean="0"/>
              <a:t>John Bell</a:t>
            </a:r>
          </a:p>
          <a:p>
            <a:endParaRPr lang="fr-BE" sz="2000" i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6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sz="3600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Security Sector Reform</a:t>
            </a:r>
            <a:endParaRPr lang="en-GB" sz="36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/>
              <a:t>CSOs</a:t>
            </a:r>
            <a:r>
              <a:rPr lang="es-ES" sz="2400" dirty="0" smtClean="0"/>
              <a:t> </a:t>
            </a:r>
            <a:r>
              <a:rPr lang="es-ES" sz="2400" dirty="0" err="1"/>
              <a:t>need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persevere </a:t>
            </a:r>
            <a:r>
              <a:rPr lang="es-ES" sz="2400" dirty="0" err="1"/>
              <a:t>advocacy</a:t>
            </a:r>
            <a:r>
              <a:rPr lang="es-ES" sz="2400" dirty="0"/>
              <a:t> role, </a:t>
            </a:r>
            <a:r>
              <a:rPr lang="es-ES" sz="2400" dirty="0" err="1"/>
              <a:t>but</a:t>
            </a:r>
            <a:r>
              <a:rPr lang="es-ES" sz="2400" dirty="0"/>
              <a:t> </a:t>
            </a:r>
            <a:r>
              <a:rPr lang="es-ES" sz="2400" dirty="0" err="1"/>
              <a:t>also</a:t>
            </a:r>
            <a:r>
              <a:rPr lang="es-ES" sz="2400" dirty="0"/>
              <a:t>, as </a:t>
            </a:r>
            <a:r>
              <a:rPr lang="es-ES" sz="2400" dirty="0" err="1"/>
              <a:t>there</a:t>
            </a:r>
            <a:r>
              <a:rPr lang="es-ES" sz="2400" dirty="0"/>
              <a:t> are new </a:t>
            </a:r>
            <a:r>
              <a:rPr lang="es-ES" sz="2400" dirty="0" err="1"/>
              <a:t>political</a:t>
            </a:r>
            <a:r>
              <a:rPr lang="es-ES" sz="2400" dirty="0"/>
              <a:t> </a:t>
            </a:r>
            <a:r>
              <a:rPr lang="es-ES" sz="2400" dirty="0" err="1"/>
              <a:t>conditions</a:t>
            </a:r>
            <a:r>
              <a:rPr lang="es-ES" sz="2400" dirty="0"/>
              <a:t>, </a:t>
            </a:r>
            <a:r>
              <a:rPr lang="es-ES" sz="2400" dirty="0" err="1"/>
              <a:t>attempt</a:t>
            </a:r>
            <a:r>
              <a:rPr lang="es-ES" sz="2400" dirty="0"/>
              <a:t> </a:t>
            </a:r>
            <a:r>
              <a:rPr lang="es-ES" sz="2400" dirty="0" err="1"/>
              <a:t>should</a:t>
            </a:r>
            <a:r>
              <a:rPr lang="es-ES" sz="2400" dirty="0"/>
              <a:t> be </a:t>
            </a:r>
            <a:r>
              <a:rPr lang="es-ES" sz="2400" dirty="0" err="1"/>
              <a:t>made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try new </a:t>
            </a:r>
            <a:r>
              <a:rPr lang="es-ES" sz="2400" dirty="0" err="1"/>
              <a:t>tactics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develop</a:t>
            </a:r>
            <a:r>
              <a:rPr lang="es-ES" sz="2400" dirty="0"/>
              <a:t> trust </a:t>
            </a:r>
            <a:r>
              <a:rPr lang="es-ES" sz="2400" dirty="0" err="1"/>
              <a:t>with</a:t>
            </a:r>
            <a:r>
              <a:rPr lang="es-ES" sz="2400" dirty="0"/>
              <a:t> </a:t>
            </a:r>
            <a:r>
              <a:rPr lang="es-ES" sz="2400" dirty="0" err="1"/>
              <a:t>authorities</a:t>
            </a:r>
            <a:r>
              <a:rPr lang="es-ES" sz="2400" dirty="0"/>
              <a:t> </a:t>
            </a:r>
          </a:p>
          <a:p>
            <a:endParaRPr lang="es-ES" sz="2400" dirty="0"/>
          </a:p>
          <a:p>
            <a:r>
              <a:rPr lang="es-ES" sz="2400" dirty="0"/>
              <a:t>EU can </a:t>
            </a:r>
            <a:r>
              <a:rPr lang="es-ES" sz="2400" dirty="0" err="1"/>
              <a:t>develop</a:t>
            </a:r>
            <a:r>
              <a:rPr lang="es-ES" sz="2400" dirty="0"/>
              <a:t> a </a:t>
            </a:r>
            <a:r>
              <a:rPr lang="es-ES" sz="2400" dirty="0" err="1"/>
              <a:t>form</a:t>
            </a:r>
            <a:r>
              <a:rPr lang="es-ES" sz="2400" dirty="0"/>
              <a:t> of dialogue </a:t>
            </a:r>
            <a:r>
              <a:rPr lang="es-ES" sz="2400" dirty="0" err="1"/>
              <a:t>on</a:t>
            </a:r>
            <a:r>
              <a:rPr lang="es-ES" sz="2400" dirty="0"/>
              <a:t> SSR </a:t>
            </a:r>
            <a:r>
              <a:rPr lang="es-ES" sz="2400" dirty="0" err="1"/>
              <a:t>that</a:t>
            </a:r>
            <a:r>
              <a:rPr lang="es-ES" sz="2400" dirty="0"/>
              <a:t> </a:t>
            </a:r>
            <a:r>
              <a:rPr lang="es-ES" sz="2400" dirty="0" err="1"/>
              <a:t>involves</a:t>
            </a:r>
            <a:r>
              <a:rPr lang="es-ES" sz="2400" dirty="0"/>
              <a:t> </a:t>
            </a:r>
            <a:r>
              <a:rPr lang="es-ES" sz="2400" dirty="0" err="1"/>
              <a:t>governments</a:t>
            </a:r>
            <a:r>
              <a:rPr lang="es-ES" sz="2400" dirty="0"/>
              <a:t> and </a:t>
            </a:r>
            <a:r>
              <a:rPr lang="es-ES" sz="2400" dirty="0" err="1"/>
              <a:t>CSOs</a:t>
            </a:r>
            <a:r>
              <a:rPr lang="es-ES" sz="2400" dirty="0"/>
              <a:t> in country, EU can be </a:t>
            </a:r>
            <a:r>
              <a:rPr lang="es-ES" sz="2400" dirty="0" err="1"/>
              <a:t>facilitator</a:t>
            </a:r>
            <a:r>
              <a:rPr lang="es-ES" sz="2400" dirty="0"/>
              <a:t> of </a:t>
            </a:r>
            <a:r>
              <a:rPr lang="es-ES" sz="2400" dirty="0" err="1"/>
              <a:t>this</a:t>
            </a:r>
            <a:r>
              <a:rPr lang="es-ES" sz="2400" dirty="0"/>
              <a:t> dialogue </a:t>
            </a:r>
          </a:p>
          <a:p>
            <a:endParaRPr lang="es-E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922" y="4175649"/>
            <a:ext cx="1226009" cy="22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1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PVE/CVE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ES" dirty="0" err="1" smtClean="0"/>
              <a:t>Focus</a:t>
            </a:r>
            <a:r>
              <a:rPr lang="es-ES" dirty="0" smtClean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understanding</a:t>
            </a:r>
            <a:r>
              <a:rPr lang="es-ES" dirty="0"/>
              <a:t> </a:t>
            </a:r>
            <a:r>
              <a:rPr lang="es-ES" dirty="0" err="1"/>
              <a:t>context</a:t>
            </a:r>
            <a:r>
              <a:rPr lang="es-ES" dirty="0"/>
              <a:t> </a:t>
            </a:r>
            <a:r>
              <a:rPr lang="es-ES" dirty="0" err="1"/>
              <a:t>better</a:t>
            </a:r>
            <a:r>
              <a:rPr lang="es-ES" dirty="0"/>
              <a:t>, </a:t>
            </a:r>
            <a:r>
              <a:rPr lang="es-ES" dirty="0" err="1"/>
              <a:t>including</a:t>
            </a:r>
            <a:r>
              <a:rPr lang="es-ES" dirty="0"/>
              <a:t> country </a:t>
            </a:r>
            <a:r>
              <a:rPr lang="es-ES" dirty="0" err="1"/>
              <a:t>specifics</a:t>
            </a:r>
            <a:r>
              <a:rPr lang="es-ES" dirty="0"/>
              <a:t>, </a:t>
            </a:r>
            <a:r>
              <a:rPr lang="es-ES" dirty="0" err="1"/>
              <a:t>instead</a:t>
            </a:r>
            <a:r>
              <a:rPr lang="es-ES" dirty="0"/>
              <a:t> of </a:t>
            </a:r>
            <a:r>
              <a:rPr lang="es-ES" dirty="0" err="1"/>
              <a:t>attempting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deal</a:t>
            </a:r>
            <a:r>
              <a:rPr lang="es-ES" dirty="0"/>
              <a:t> </a:t>
            </a:r>
            <a:r>
              <a:rPr lang="es-ES" dirty="0" err="1"/>
              <a:t>directly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violent</a:t>
            </a:r>
            <a:r>
              <a:rPr lang="es-ES" dirty="0"/>
              <a:t> </a:t>
            </a:r>
            <a:r>
              <a:rPr lang="es-ES" dirty="0" err="1"/>
              <a:t>extremism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do </a:t>
            </a:r>
            <a:r>
              <a:rPr lang="es-ES" dirty="0" err="1"/>
              <a:t>this</a:t>
            </a:r>
            <a:r>
              <a:rPr lang="es-ES" dirty="0"/>
              <a:t>. </a:t>
            </a:r>
            <a:r>
              <a:rPr lang="es-ES" dirty="0" err="1"/>
              <a:t>Strengthen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partnership</a:t>
            </a:r>
            <a:r>
              <a:rPr lang="es-ES" dirty="0"/>
              <a:t> </a:t>
            </a:r>
            <a:r>
              <a:rPr lang="es-ES" dirty="0" err="1"/>
              <a:t>between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North and South of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Mediterranean</a:t>
            </a:r>
            <a:r>
              <a:rPr lang="es-ES" dirty="0"/>
              <a:t> in </a:t>
            </a:r>
            <a:r>
              <a:rPr lang="es-ES" dirty="0" err="1"/>
              <a:t>fighting</a:t>
            </a:r>
            <a:r>
              <a:rPr lang="es-ES" dirty="0"/>
              <a:t> </a:t>
            </a:r>
            <a:r>
              <a:rPr lang="es-ES" dirty="0" err="1"/>
              <a:t>violent</a:t>
            </a:r>
            <a:r>
              <a:rPr lang="es-ES" dirty="0"/>
              <a:t> </a:t>
            </a:r>
            <a:r>
              <a:rPr lang="es-ES" dirty="0" err="1"/>
              <a:t>extremism</a:t>
            </a:r>
            <a:r>
              <a:rPr lang="es-ES" dirty="0"/>
              <a:t> and </a:t>
            </a:r>
            <a:r>
              <a:rPr lang="es-ES" dirty="0" err="1"/>
              <a:t>sharing</a:t>
            </a:r>
            <a:r>
              <a:rPr lang="es-ES" dirty="0"/>
              <a:t> </a:t>
            </a:r>
            <a:r>
              <a:rPr lang="es-ES" dirty="0" err="1"/>
              <a:t>good</a:t>
            </a:r>
            <a:r>
              <a:rPr lang="es-ES" dirty="0"/>
              <a:t> </a:t>
            </a:r>
            <a:r>
              <a:rPr lang="es-ES" dirty="0" err="1"/>
              <a:t>practices</a:t>
            </a:r>
            <a:r>
              <a:rPr lang="es-ES" dirty="0"/>
              <a:t>.</a:t>
            </a:r>
          </a:p>
          <a:p>
            <a:endParaRPr lang="es-ES" dirty="0"/>
          </a:p>
          <a:p>
            <a:r>
              <a:rPr lang="es-ES" dirty="0" err="1"/>
              <a:t>Include</a:t>
            </a:r>
            <a:r>
              <a:rPr lang="es-ES" dirty="0"/>
              <a:t> </a:t>
            </a:r>
            <a:r>
              <a:rPr lang="es-ES" dirty="0" err="1"/>
              <a:t>youth</a:t>
            </a:r>
            <a:r>
              <a:rPr lang="es-ES" dirty="0"/>
              <a:t> in </a:t>
            </a:r>
            <a:r>
              <a:rPr lang="es-ES" dirty="0" err="1"/>
              <a:t>development</a:t>
            </a:r>
            <a:r>
              <a:rPr lang="es-ES" dirty="0"/>
              <a:t> of EU </a:t>
            </a:r>
            <a:r>
              <a:rPr lang="es-ES" dirty="0" err="1"/>
              <a:t>programming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combat</a:t>
            </a:r>
            <a:r>
              <a:rPr lang="es-ES" dirty="0"/>
              <a:t> </a:t>
            </a:r>
            <a:r>
              <a:rPr lang="es-ES" dirty="0" err="1"/>
              <a:t>violent</a:t>
            </a:r>
            <a:r>
              <a:rPr lang="es-ES" dirty="0"/>
              <a:t> </a:t>
            </a:r>
            <a:r>
              <a:rPr lang="es-ES" dirty="0" err="1"/>
              <a:t>extremism</a:t>
            </a:r>
            <a:r>
              <a:rPr lang="es-ES" dirty="0"/>
              <a:t>, and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importance</a:t>
            </a:r>
            <a:r>
              <a:rPr lang="es-ES" dirty="0"/>
              <a:t> of </a:t>
            </a:r>
            <a:r>
              <a:rPr lang="es-ES" dirty="0" err="1"/>
              <a:t>early</a:t>
            </a:r>
            <a:r>
              <a:rPr lang="es-ES" dirty="0"/>
              <a:t> </a:t>
            </a:r>
            <a:r>
              <a:rPr lang="es-ES" dirty="0" err="1"/>
              <a:t>age</a:t>
            </a:r>
            <a:r>
              <a:rPr lang="es-ES" dirty="0"/>
              <a:t> </a:t>
            </a:r>
            <a:r>
              <a:rPr lang="es-ES" dirty="0" err="1" smtClean="0"/>
              <a:t>intervention</a:t>
            </a:r>
            <a:r>
              <a:rPr lang="es-ES" dirty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PVE and </a:t>
            </a:r>
            <a:r>
              <a:rPr lang="es-ES" dirty="0" err="1" smtClean="0"/>
              <a:t>conflict</a:t>
            </a:r>
            <a:r>
              <a:rPr lang="es-ES" dirty="0" smtClean="0"/>
              <a:t> </a:t>
            </a:r>
            <a:r>
              <a:rPr lang="es-ES" dirty="0" err="1"/>
              <a:t>prevention</a:t>
            </a:r>
            <a:r>
              <a:rPr lang="es-ES" dirty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598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b="1" dirty="0" smtClean="0">
                <a:solidFill>
                  <a:srgbClr val="2957A4"/>
                </a:solidFill>
                <a:latin typeface="Arial Narrow" panose="020B0606020202030204" pitchFamily="34" charset="0"/>
              </a:rPr>
              <a:t>Conflict prevention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err="1" smtClean="0"/>
              <a:t>Greater</a:t>
            </a:r>
            <a:r>
              <a:rPr lang="es-ES" dirty="0" smtClean="0"/>
              <a:t> </a:t>
            </a:r>
            <a:r>
              <a:rPr lang="es-ES" dirty="0" err="1" smtClean="0"/>
              <a:t>involvement</a:t>
            </a:r>
            <a:r>
              <a:rPr lang="es-ES" dirty="0" smtClean="0"/>
              <a:t> </a:t>
            </a:r>
            <a:r>
              <a:rPr lang="es-ES" dirty="0"/>
              <a:t>of </a:t>
            </a:r>
            <a:r>
              <a:rPr lang="es-ES" dirty="0" err="1"/>
              <a:t>CSOs</a:t>
            </a:r>
            <a:r>
              <a:rPr lang="es-ES" dirty="0"/>
              <a:t> in </a:t>
            </a:r>
            <a:r>
              <a:rPr lang="es-ES" dirty="0" err="1"/>
              <a:t>early</a:t>
            </a:r>
            <a:r>
              <a:rPr lang="es-ES" dirty="0"/>
              <a:t> </a:t>
            </a:r>
            <a:r>
              <a:rPr lang="es-ES" dirty="0" err="1"/>
              <a:t>warning</a:t>
            </a:r>
            <a:r>
              <a:rPr lang="es-ES" dirty="0"/>
              <a:t>, </a:t>
            </a:r>
            <a:r>
              <a:rPr lang="es-ES" dirty="0" err="1"/>
              <a:t>including</a:t>
            </a:r>
            <a:r>
              <a:rPr lang="es-ES" dirty="0"/>
              <a:t> </a:t>
            </a:r>
            <a:r>
              <a:rPr lang="es-ES" dirty="0" err="1"/>
              <a:t>increasing</a:t>
            </a:r>
            <a:r>
              <a:rPr lang="es-ES" dirty="0"/>
              <a:t> </a:t>
            </a:r>
            <a:r>
              <a:rPr lang="es-ES" dirty="0" err="1"/>
              <a:t>CSOs</a:t>
            </a:r>
            <a:r>
              <a:rPr lang="es-ES" dirty="0"/>
              <a:t> </a:t>
            </a:r>
            <a:r>
              <a:rPr lang="es-ES" dirty="0" err="1"/>
              <a:t>capacities</a:t>
            </a:r>
            <a:r>
              <a:rPr lang="es-ES" dirty="0"/>
              <a:t> in </a:t>
            </a:r>
            <a:r>
              <a:rPr lang="es-ES" dirty="0" err="1"/>
              <a:t>that</a:t>
            </a:r>
            <a:r>
              <a:rPr lang="es-ES" dirty="0"/>
              <a:t> </a:t>
            </a:r>
            <a:r>
              <a:rPr lang="es-ES" dirty="0" err="1"/>
              <a:t>regard</a:t>
            </a:r>
            <a:r>
              <a:rPr lang="es-ES" dirty="0"/>
              <a:t>, and </a:t>
            </a:r>
            <a:r>
              <a:rPr lang="es-ES" dirty="0" err="1"/>
              <a:t>working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translate</a:t>
            </a:r>
            <a:r>
              <a:rPr lang="es-ES" dirty="0"/>
              <a:t> </a:t>
            </a:r>
            <a:r>
              <a:rPr lang="es-ES" dirty="0" err="1"/>
              <a:t>early</a:t>
            </a:r>
            <a:r>
              <a:rPr lang="es-ES" dirty="0"/>
              <a:t> </a:t>
            </a:r>
            <a:r>
              <a:rPr lang="es-ES" dirty="0" err="1"/>
              <a:t>warning</a:t>
            </a:r>
            <a:r>
              <a:rPr lang="es-ES" dirty="0"/>
              <a:t> </a:t>
            </a:r>
            <a:r>
              <a:rPr lang="es-ES" dirty="0" err="1"/>
              <a:t>into</a:t>
            </a:r>
            <a:r>
              <a:rPr lang="es-ES" dirty="0"/>
              <a:t> "</a:t>
            </a:r>
            <a:r>
              <a:rPr lang="es-ES" dirty="0" err="1"/>
              <a:t>early</a:t>
            </a:r>
            <a:r>
              <a:rPr lang="es-ES" dirty="0"/>
              <a:t> </a:t>
            </a:r>
            <a:r>
              <a:rPr lang="es-ES" dirty="0" err="1"/>
              <a:t>action</a:t>
            </a:r>
            <a:r>
              <a:rPr lang="es-ES" dirty="0"/>
              <a:t>"</a:t>
            </a:r>
          </a:p>
          <a:p>
            <a:endParaRPr lang="es-ES" dirty="0"/>
          </a:p>
          <a:p>
            <a:r>
              <a:rPr lang="es-ES" dirty="0"/>
              <a:t>As </a:t>
            </a:r>
            <a:r>
              <a:rPr lang="es-ES" dirty="0" err="1"/>
              <a:t>discussed</a:t>
            </a:r>
            <a:r>
              <a:rPr lang="es-ES" dirty="0"/>
              <a:t> in </a:t>
            </a:r>
            <a:r>
              <a:rPr lang="es-ES" dirty="0" err="1"/>
              <a:t>all</a:t>
            </a:r>
            <a:r>
              <a:rPr lang="es-ES" dirty="0"/>
              <a:t> </a:t>
            </a:r>
            <a:r>
              <a:rPr lang="es-ES" dirty="0" err="1"/>
              <a:t>sessions</a:t>
            </a:r>
            <a:r>
              <a:rPr lang="es-ES" dirty="0"/>
              <a:t> </a:t>
            </a:r>
            <a:r>
              <a:rPr lang="es-ES" dirty="0" err="1"/>
              <a:t>CSOs</a:t>
            </a:r>
            <a:r>
              <a:rPr lang="es-ES" dirty="0"/>
              <a:t> </a:t>
            </a:r>
            <a:r>
              <a:rPr lang="es-ES" dirty="0" err="1"/>
              <a:t>would</a:t>
            </a:r>
            <a:r>
              <a:rPr lang="es-ES" dirty="0"/>
              <a:t> be more </a:t>
            </a:r>
            <a:r>
              <a:rPr lang="es-ES" dirty="0" err="1"/>
              <a:t>effective</a:t>
            </a:r>
            <a:r>
              <a:rPr lang="es-ES" dirty="0"/>
              <a:t> in </a:t>
            </a:r>
            <a:r>
              <a:rPr lang="es-ES" dirty="0" err="1"/>
              <a:t>influencing</a:t>
            </a:r>
            <a:r>
              <a:rPr lang="es-ES" dirty="0"/>
              <a:t> EU </a:t>
            </a:r>
            <a:r>
              <a:rPr lang="es-ES" dirty="0" err="1"/>
              <a:t>programming</a:t>
            </a:r>
            <a:r>
              <a:rPr lang="es-ES" dirty="0"/>
              <a:t> </a:t>
            </a:r>
            <a:r>
              <a:rPr lang="es-ES" dirty="0" err="1"/>
              <a:t>if</a:t>
            </a:r>
            <a:r>
              <a:rPr lang="es-ES" dirty="0"/>
              <a:t> </a:t>
            </a:r>
            <a:r>
              <a:rPr lang="es-ES" dirty="0" err="1"/>
              <a:t>they</a:t>
            </a:r>
            <a:r>
              <a:rPr lang="es-ES" dirty="0"/>
              <a:t> </a:t>
            </a:r>
            <a:r>
              <a:rPr lang="es-ES" dirty="0" err="1"/>
              <a:t>approach</a:t>
            </a:r>
            <a:r>
              <a:rPr lang="es-ES" dirty="0"/>
              <a:t> EU </a:t>
            </a:r>
            <a:r>
              <a:rPr lang="es-ES" dirty="0" err="1"/>
              <a:t>delegations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these</a:t>
            </a:r>
            <a:r>
              <a:rPr lang="es-ES" dirty="0"/>
              <a:t> </a:t>
            </a:r>
            <a:r>
              <a:rPr lang="es-ES" dirty="0" err="1"/>
              <a:t>issues</a:t>
            </a:r>
            <a:r>
              <a:rPr lang="es-ES" dirty="0"/>
              <a:t> as </a:t>
            </a:r>
            <a:r>
              <a:rPr lang="es-ES" dirty="0" err="1"/>
              <a:t>groups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networks</a:t>
            </a:r>
            <a:r>
              <a:rPr lang="es-ES" dirty="0"/>
              <a:t>. 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770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ephenliddell.files.wordpress.com/2012/09/world-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4173538" cy="24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http://danutm.files.wordpress.com/2010/01/petersworldma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" t="-2" r="15134" b="11517"/>
          <a:stretch>
            <a:fillRect/>
          </a:stretch>
        </p:blipFill>
        <p:spPr bwMode="auto">
          <a:xfrm>
            <a:off x="4349895" y="23813"/>
            <a:ext cx="43434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8" descr="http://flourish.org/upsidedownmap/hobodyer-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1" r="53" b="-710"/>
          <a:stretch>
            <a:fillRect/>
          </a:stretch>
        </p:blipFill>
        <p:spPr bwMode="auto">
          <a:xfrm>
            <a:off x="3849832" y="3423948"/>
            <a:ext cx="53435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10" descr="https://encrypted-tbn1.gstatic.com/images?q=tbn:ANd9GcTyNxds3vSeeZFjD_86AJAfEdan7NLDGyTMfUBPmJIO4NwZvld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pic>
        <p:nvPicPr>
          <p:cNvPr id="7174" name="Picture 12" descr="http://www.learnwebmapping.com/wp-content/uploads/2012/01/Dymaxion_map_unfolded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479386"/>
            <a:ext cx="48736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965411"/>
            <a:ext cx="257333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7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b="1" dirty="0">
                <a:solidFill>
                  <a:srgbClr val="2957A4"/>
                </a:solidFill>
                <a:latin typeface="Arial Narrow" panose="020B0606020202030204" pitchFamily="34" charset="0"/>
              </a:rPr>
              <a:t>2017 Forum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832" y="11464"/>
            <a:ext cx="1828800" cy="7681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1" y="3867472"/>
            <a:ext cx="1447800" cy="27028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BE" dirty="0" err="1" smtClean="0"/>
              <a:t>Reducing</a:t>
            </a:r>
            <a:r>
              <a:rPr lang="fr-BE" dirty="0" smtClean="0"/>
              <a:t> </a:t>
            </a:r>
            <a:r>
              <a:rPr lang="fr-BE" dirty="0" err="1" smtClean="0"/>
              <a:t>inequality</a:t>
            </a:r>
            <a:r>
              <a:rPr lang="fr-BE" dirty="0" smtClean="0"/>
              <a:t>/ </a:t>
            </a:r>
            <a:r>
              <a:rPr lang="fr-BE" dirty="0" err="1" smtClean="0"/>
              <a:t>Focusing</a:t>
            </a:r>
            <a:r>
              <a:rPr lang="fr-BE" dirty="0" smtClean="0"/>
              <a:t> on </a:t>
            </a:r>
            <a:r>
              <a:rPr lang="fr-BE" dirty="0" err="1" smtClean="0"/>
              <a:t>Employability</a:t>
            </a:r>
            <a:endParaRPr lang="en-GB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BE" sz="2000" i="1" dirty="0" err="1" smtClean="0"/>
              <a:t>Facilitator</a:t>
            </a:r>
            <a:r>
              <a:rPr lang="fr-BE" sz="2000" i="1" dirty="0" smtClean="0"/>
              <a:t>: Carine Elya</a:t>
            </a:r>
          </a:p>
          <a:p>
            <a:r>
              <a:rPr lang="fr-BE" sz="2000" i="1" dirty="0" smtClean="0"/>
              <a:t>Rapporteur: Saada </a:t>
            </a:r>
            <a:r>
              <a:rPr lang="fr-BE" sz="2000" i="1" dirty="0" err="1" smtClean="0"/>
              <a:t>Berdjouh</a:t>
            </a:r>
            <a:endParaRPr lang="fr-BE" sz="2000" i="1" dirty="0" smtClean="0"/>
          </a:p>
          <a:p>
            <a:endParaRPr lang="fr-BE" sz="2000" i="1" dirty="0"/>
          </a:p>
        </p:txBody>
      </p:sp>
    </p:spTree>
    <p:extLst>
      <p:ext uri="{BB962C8B-B14F-4D97-AF65-F5344CB8AC3E}">
        <p14:creationId xmlns:p14="http://schemas.microsoft.com/office/powerpoint/2010/main" val="258540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b="1" dirty="0">
                <a:solidFill>
                  <a:srgbClr val="2957A4"/>
                </a:solidFill>
                <a:latin typeface="Arial Narrow" panose="020B0606020202030204" pitchFamily="34" charset="0"/>
              </a:rPr>
              <a:t>2017 Forum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Workshop I</a:t>
            </a:r>
            <a:endParaRPr lang="en-GB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Linking the job market to education and vocational training: Helping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youth finding the right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jobs </a:t>
            </a:r>
            <a:endParaRPr lang="fr-BE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dirty="0" smtClean="0"/>
              <a:t>1. Referring </a:t>
            </a:r>
            <a:r>
              <a:rPr lang="en-GB" dirty="0"/>
              <a:t>to Tunis recommendation " Promote and enhance TVET", the EU Representatives present during the session announced the ongoing program </a:t>
            </a:r>
            <a:r>
              <a:rPr lang="en-GB" u="sng" dirty="0"/>
              <a:t>ERASMUS+ for youth</a:t>
            </a:r>
            <a:r>
              <a:rPr lang="en-GB" dirty="0" smtClean="0"/>
              <a:t>.</a:t>
            </a:r>
          </a:p>
          <a:p>
            <a:pPr marL="0" indent="0">
              <a:buNone/>
            </a:pPr>
            <a:r>
              <a:rPr lang="en-GB" dirty="0" smtClean="0"/>
              <a:t>2. A cross cutting issues was also discussed on the need to increase the young women representation in labour force.</a:t>
            </a:r>
            <a:endParaRPr lang="fr-BE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832" y="11464"/>
            <a:ext cx="1828800" cy="7681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6553200" y="6019800"/>
            <a:ext cx="24384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BE" sz="2000" i="1" dirty="0" err="1" smtClean="0"/>
              <a:t>Facilitator</a:t>
            </a:r>
            <a:r>
              <a:rPr lang="fr-BE" sz="2000" i="1" dirty="0" smtClean="0"/>
              <a:t>: Carine Elya</a:t>
            </a:r>
          </a:p>
          <a:p>
            <a:pPr marL="0" indent="0">
              <a:buNone/>
            </a:pPr>
            <a:r>
              <a:rPr lang="fr-BE" sz="2000" i="1" dirty="0" smtClean="0"/>
              <a:t>Rapporteur: Saada </a:t>
            </a:r>
            <a:r>
              <a:rPr lang="fr-BE" sz="2000" i="1" dirty="0" err="1" smtClean="0"/>
              <a:t>Berdjouh</a:t>
            </a:r>
            <a:endParaRPr lang="fr-BE" sz="2000" i="1" dirty="0" smtClean="0"/>
          </a:p>
          <a:p>
            <a:endParaRPr lang="fr-BE" sz="2000" i="1" dirty="0"/>
          </a:p>
        </p:txBody>
      </p:sp>
    </p:spTree>
    <p:extLst>
      <p:ext uri="{BB962C8B-B14F-4D97-AF65-F5344CB8AC3E}">
        <p14:creationId xmlns:p14="http://schemas.microsoft.com/office/powerpoint/2010/main" val="272712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b="1" dirty="0">
                <a:solidFill>
                  <a:srgbClr val="2957A4"/>
                </a:solidFill>
                <a:latin typeface="Arial Narrow" panose="020B0606020202030204" pitchFamily="34" charset="0"/>
              </a:rPr>
              <a:t>2017 Forum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dirty="0" smtClean="0"/>
              <a:t>Workshop II</a:t>
            </a:r>
          </a:p>
          <a:p>
            <a:pPr marL="0" indent="0">
              <a:buNone/>
            </a:pPr>
            <a:r>
              <a:rPr lang="en-GB" sz="3300" dirty="0" smtClean="0">
                <a:solidFill>
                  <a:schemeClr val="accent6">
                    <a:lumMod val="75000"/>
                  </a:schemeClr>
                </a:solidFill>
              </a:rPr>
              <a:t>Business </a:t>
            </a:r>
            <a:r>
              <a:rPr lang="en-GB" sz="3300" dirty="0">
                <a:solidFill>
                  <a:schemeClr val="accent6">
                    <a:lumMod val="75000"/>
                  </a:schemeClr>
                </a:solidFill>
              </a:rPr>
              <a:t>support organisations and innovation.</a:t>
            </a:r>
            <a:endParaRPr lang="fr-BE" sz="33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Connecting the nodes to support SMEs and channelling capacities to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innovate Tech hub</a:t>
            </a:r>
            <a:endParaRPr lang="fr-BE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dirty="0" smtClean="0"/>
              <a:t>1. Recommendation </a:t>
            </a:r>
            <a:r>
              <a:rPr lang="en-GB" dirty="0"/>
              <a:t>in Tunis was on collaboration between civil society and private sector to lobby for reformulation of policies and legislations at the governmental level.</a:t>
            </a:r>
            <a:endParaRPr lang="fr-BE" dirty="0"/>
          </a:p>
          <a:p>
            <a:pPr marL="0" indent="0">
              <a:buNone/>
            </a:pPr>
            <a:r>
              <a:rPr lang="en-GB" dirty="0"/>
              <a:t>The EU response advised</a:t>
            </a:r>
            <a:r>
              <a:rPr lang="en-GB" u="sng" dirty="0"/>
              <a:t> to lobby locally for this and offered to promote </a:t>
            </a:r>
            <a:r>
              <a:rPr lang="en-GB" dirty="0"/>
              <a:t>for it in international </a:t>
            </a:r>
            <a:r>
              <a:rPr lang="en-GB" dirty="0" smtClean="0"/>
              <a:t>discussions.</a:t>
            </a:r>
            <a:endParaRPr lang="fr-BE" dirty="0"/>
          </a:p>
          <a:p>
            <a:pPr marL="0" lvl="0" indent="0">
              <a:buNone/>
            </a:pPr>
            <a:r>
              <a:rPr lang="en-GB" dirty="0" smtClean="0"/>
              <a:t>2. As </a:t>
            </a:r>
            <a:r>
              <a:rPr lang="en-GB" dirty="0"/>
              <a:t>for the need of civil society in the neighbourhood south to increase Global communities creation for technological entrepreneurs and </a:t>
            </a:r>
            <a:r>
              <a:rPr lang="en-GB" u="sng" dirty="0" smtClean="0"/>
              <a:t>start-ups known </a:t>
            </a:r>
            <a:r>
              <a:rPr lang="en-GB" u="sng" dirty="0"/>
              <a:t>as tech hub</a:t>
            </a:r>
            <a:r>
              <a:rPr lang="en-GB" dirty="0"/>
              <a:t>, the EU response was to foster on working on such hubs for innovations and </a:t>
            </a:r>
            <a:r>
              <a:rPr lang="en-GB" dirty="0" smtClean="0"/>
              <a:t>start-ups; a regional </a:t>
            </a:r>
            <a:r>
              <a:rPr lang="en-GB" dirty="0"/>
              <a:t>program is already launched on this.</a:t>
            </a:r>
            <a:endParaRPr lang="fr-BE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832" y="11464"/>
            <a:ext cx="1828800" cy="7681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6553200" y="6019800"/>
            <a:ext cx="24384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BE" sz="2000" i="1" dirty="0" err="1" smtClean="0"/>
              <a:t>Facilitator</a:t>
            </a:r>
            <a:r>
              <a:rPr lang="fr-BE" sz="2000" i="1" dirty="0" smtClean="0"/>
              <a:t>: Carine Elya</a:t>
            </a:r>
          </a:p>
          <a:p>
            <a:pPr marL="0" indent="0">
              <a:buNone/>
            </a:pPr>
            <a:r>
              <a:rPr lang="fr-BE" sz="2000" i="1" dirty="0" smtClean="0"/>
              <a:t>Rapporteur: Saada </a:t>
            </a:r>
            <a:r>
              <a:rPr lang="fr-BE" sz="2000" i="1" dirty="0" err="1" smtClean="0"/>
              <a:t>Berdjouh</a:t>
            </a:r>
            <a:endParaRPr lang="fr-BE" sz="2000" i="1" dirty="0" smtClean="0"/>
          </a:p>
          <a:p>
            <a:endParaRPr lang="fr-BE" sz="2000" i="1" dirty="0"/>
          </a:p>
        </p:txBody>
      </p:sp>
    </p:spTree>
    <p:extLst>
      <p:ext uri="{BB962C8B-B14F-4D97-AF65-F5344CB8AC3E}">
        <p14:creationId xmlns:p14="http://schemas.microsoft.com/office/powerpoint/2010/main" val="29098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b="1" dirty="0">
                <a:solidFill>
                  <a:srgbClr val="2957A4"/>
                </a:solidFill>
                <a:latin typeface="Arial Narrow" panose="020B0606020202030204" pitchFamily="34" charset="0"/>
              </a:rPr>
              <a:t>2017 Forum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GB" dirty="0" smtClean="0"/>
              <a:t>Workshop III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Social economy and social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dialogue.</a:t>
            </a:r>
            <a:r>
              <a:rPr lang="fr-BE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Liaising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business to social work; a regional approach.</a:t>
            </a:r>
            <a:endParaRPr lang="fr-BE" dirty="0">
              <a:solidFill>
                <a:schemeClr val="accent6">
                  <a:lumMod val="75000"/>
                </a:schemeClr>
              </a:solidFill>
            </a:endParaRPr>
          </a:p>
          <a:p>
            <a:pPr marL="0" lvl="0" indent="0">
              <a:buNone/>
            </a:pPr>
            <a:r>
              <a:rPr lang="en-GB" dirty="0" smtClean="0"/>
              <a:t>1. In </a:t>
            </a:r>
            <a:r>
              <a:rPr lang="en-GB" dirty="0"/>
              <a:t>last decade, the social economy has been </a:t>
            </a:r>
            <a:r>
              <a:rPr lang="en-GB" u="sng" dirty="0"/>
              <a:t>a vector of job creation in the northern side.</a:t>
            </a:r>
            <a:endParaRPr lang="fr-BE" u="sng" dirty="0"/>
          </a:p>
          <a:p>
            <a:pPr marL="0" indent="0">
              <a:buNone/>
            </a:pPr>
            <a:r>
              <a:rPr lang="en-GB" dirty="0"/>
              <a:t>It is a good example for job creation that can be applied in southern neighbourhood.</a:t>
            </a:r>
            <a:endParaRPr lang="fr-BE" dirty="0"/>
          </a:p>
          <a:p>
            <a:pPr marL="0" indent="0">
              <a:buNone/>
            </a:pPr>
            <a:r>
              <a:rPr lang="en-GB" dirty="0"/>
              <a:t>EU has launched a regional program to support the concept of "social </a:t>
            </a:r>
            <a:r>
              <a:rPr lang="en-GB" dirty="0" smtClean="0"/>
              <a:t>entrepreneurship”</a:t>
            </a:r>
            <a:r>
              <a:rPr lang="fr-BE" dirty="0" smtClean="0"/>
              <a:t>.</a:t>
            </a:r>
            <a:endParaRPr lang="fr-BE" dirty="0"/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2</a:t>
            </a:r>
            <a:r>
              <a:rPr lang="en-GB" b="1" dirty="0"/>
              <a:t>.</a:t>
            </a:r>
            <a:r>
              <a:rPr lang="en-GB" dirty="0"/>
              <a:t> After the Arab spring, the </a:t>
            </a:r>
            <a:r>
              <a:rPr lang="en-GB" u="sng" dirty="0"/>
              <a:t>need for dialogue </a:t>
            </a:r>
            <a:r>
              <a:rPr lang="en-GB" dirty="0"/>
              <a:t>was of ultimate importance to stabilise the independent and free labour movement.</a:t>
            </a:r>
            <a:endParaRPr lang="fr-BE" dirty="0"/>
          </a:p>
          <a:p>
            <a:pPr marL="0" indent="0">
              <a:buNone/>
            </a:pPr>
            <a:r>
              <a:rPr lang="en-GB" dirty="0"/>
              <a:t>In this situation, the civil society was and is highly recommended to be part of a multipartite dialogue.</a:t>
            </a:r>
            <a:endParaRPr lang="fr-BE" dirty="0"/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3</a:t>
            </a:r>
            <a:r>
              <a:rPr lang="en-GB" b="1" dirty="0"/>
              <a:t>.</a:t>
            </a:r>
            <a:r>
              <a:rPr lang="en-GB" dirty="0"/>
              <a:t> </a:t>
            </a:r>
            <a:r>
              <a:rPr lang="en-GB" u="sng" dirty="0"/>
              <a:t>Social economy </a:t>
            </a:r>
            <a:r>
              <a:rPr lang="en-GB" dirty="0"/>
              <a:t>can become an important balance to address unemployment and inequalities </a:t>
            </a:r>
            <a:r>
              <a:rPr lang="en-GB" dirty="0" smtClean="0"/>
              <a:t>. </a:t>
            </a:r>
            <a:r>
              <a:rPr lang="en-GB" dirty="0"/>
              <a:t>I</a:t>
            </a:r>
            <a:r>
              <a:rPr lang="en-GB" dirty="0" smtClean="0"/>
              <a:t>t </a:t>
            </a:r>
            <a:r>
              <a:rPr lang="en-GB" dirty="0"/>
              <a:t>should include relevant human rights and environmental standards (civil society recommendations).</a:t>
            </a:r>
            <a:endParaRPr lang="fr-BE" dirty="0"/>
          </a:p>
          <a:p>
            <a:pPr marL="0" indent="0">
              <a:buNone/>
            </a:pPr>
            <a:endParaRPr lang="en-GB" b="1" dirty="0" smtClean="0"/>
          </a:p>
          <a:p>
            <a:pPr marL="0" indent="0">
              <a:buNone/>
            </a:pPr>
            <a:r>
              <a:rPr lang="en-GB" b="1" dirty="0" smtClean="0"/>
              <a:t>4</a:t>
            </a:r>
            <a:r>
              <a:rPr lang="en-GB" b="1" dirty="0"/>
              <a:t>.</a:t>
            </a:r>
            <a:r>
              <a:rPr lang="en-GB" dirty="0"/>
              <a:t> Civil society shared their needs to promoting and being part of social dialogue. For this, they recommend creation of the enabling environment for independent and free labour environment/trade unions and to work on the right to create associations and freedom of assembly, the right of expression, to access resources.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832" y="11464"/>
            <a:ext cx="1828800" cy="7681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0345"/>
            <a:ext cx="9144000" cy="287655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6553200" y="6019800"/>
            <a:ext cx="24384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BE" sz="2000" i="1" dirty="0" err="1" smtClean="0"/>
              <a:t>Facilitator</a:t>
            </a:r>
            <a:r>
              <a:rPr lang="fr-BE" sz="2000" i="1" dirty="0" smtClean="0"/>
              <a:t>: Carine Elya</a:t>
            </a:r>
          </a:p>
          <a:p>
            <a:pPr marL="0" indent="0">
              <a:buNone/>
            </a:pPr>
            <a:r>
              <a:rPr lang="fr-BE" sz="2000" i="1" dirty="0" smtClean="0"/>
              <a:t>Rapporteur: Saada </a:t>
            </a:r>
            <a:r>
              <a:rPr lang="fr-BE" sz="2000" i="1" dirty="0" err="1" smtClean="0"/>
              <a:t>Berdjouh</a:t>
            </a:r>
            <a:endParaRPr lang="fr-BE" sz="2000" i="1" dirty="0" smtClean="0"/>
          </a:p>
          <a:p>
            <a:endParaRPr lang="fr-BE" sz="2000" i="1" dirty="0"/>
          </a:p>
        </p:txBody>
      </p:sp>
    </p:spTree>
    <p:extLst>
      <p:ext uri="{BB962C8B-B14F-4D97-AF65-F5344CB8AC3E}">
        <p14:creationId xmlns:p14="http://schemas.microsoft.com/office/powerpoint/2010/main" val="18801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33800"/>
            <a:ext cx="2313195" cy="29367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344" y="4343399"/>
            <a:ext cx="2306784" cy="2521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333976" y="3276600"/>
            <a:ext cx="6705600" cy="3200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 smtClean="0"/>
          </a:p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by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Emma UDWIN</a:t>
            </a:r>
            <a:endParaRPr lang="en-GB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Cabinet of Commissioner HAHN, DG NEAR,</a:t>
            </a:r>
            <a:endParaRPr lang="en-GB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European Commission</a:t>
            </a:r>
          </a:p>
          <a:p>
            <a:pPr algn="l"/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Moderator: </a:t>
            </a:r>
          </a:p>
          <a:p>
            <a:pPr algn="l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Irene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MINGASSON, NEAR B2, 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European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Commission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62551" y="195419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i="1" dirty="0" smtClean="0">
                <a:solidFill>
                  <a:schemeClr val="accent6">
                    <a:lumMod val="75000"/>
                  </a:schemeClr>
                </a:solidFill>
              </a:rPr>
              <a:t>NEXT STEPS of the dialogue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76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800" dirty="0"/>
              <a:t>Under the umbrella theme of "</a:t>
            </a:r>
            <a:r>
              <a:rPr lang="en-GB" sz="2800" b="1" dirty="0"/>
              <a:t>resilience and youth":</a:t>
            </a:r>
          </a:p>
          <a:p>
            <a:pPr marL="0" indent="0">
              <a:buNone/>
            </a:pPr>
            <a:endParaRPr lang="en-GB" sz="2800" dirty="0"/>
          </a:p>
          <a:p>
            <a:r>
              <a:rPr lang="en-GB" sz="2800" dirty="0"/>
              <a:t>Opportunity to exchange in </a:t>
            </a:r>
            <a:r>
              <a:rPr lang="en-GB" sz="2800" dirty="0" smtClean="0"/>
              <a:t>an open </a:t>
            </a:r>
            <a:r>
              <a:rPr lang="en-GB" sz="2800" dirty="0"/>
              <a:t>environment on issues related to the </a:t>
            </a:r>
            <a:r>
              <a:rPr lang="en-GB" sz="2800" dirty="0" smtClean="0"/>
              <a:t>challenges </a:t>
            </a:r>
            <a:r>
              <a:rPr lang="en-GB" sz="2800" dirty="0"/>
              <a:t>of the South </a:t>
            </a:r>
            <a:r>
              <a:rPr lang="en-GB" sz="2800" dirty="0" smtClean="0"/>
              <a:t>Med </a:t>
            </a:r>
            <a:r>
              <a:rPr lang="en-GB" sz="2800" dirty="0"/>
              <a:t>region and its relations with the European Union </a:t>
            </a:r>
          </a:p>
          <a:p>
            <a:endParaRPr lang="en-GB" sz="2800" dirty="0"/>
          </a:p>
          <a:p>
            <a:r>
              <a:rPr lang="en-GB" sz="2800" dirty="0"/>
              <a:t>Reiterate the EU's commitment to support Southern Neighbourhood civil society (CS) and </a:t>
            </a:r>
            <a:r>
              <a:rPr lang="en-GB" sz="2800" dirty="0" smtClean="0"/>
              <a:t>partnerships </a:t>
            </a:r>
            <a:r>
              <a:rPr lang="en-GB" sz="2800" dirty="0"/>
              <a:t>between European and Southern CSOs</a:t>
            </a:r>
          </a:p>
          <a:p>
            <a:endParaRPr lang="en-GB" sz="2800" dirty="0"/>
          </a:p>
          <a:p>
            <a:r>
              <a:rPr lang="en-GB" sz="2800" dirty="0"/>
              <a:t>Highlight the role of CS in policy-making and in </a:t>
            </a:r>
            <a:r>
              <a:rPr lang="en-GB" sz="2800" dirty="0" smtClean="0"/>
              <a:t>proposing innovative </a:t>
            </a:r>
            <a:r>
              <a:rPr lang="en-GB" sz="2800" dirty="0"/>
              <a:t>solutions in a context of </a:t>
            </a:r>
            <a:r>
              <a:rPr lang="en-GB" sz="2800" dirty="0" smtClean="0"/>
              <a:t>instability</a:t>
            </a:r>
            <a:r>
              <a:rPr lang="en-GB" sz="2800" dirty="0"/>
              <a:t>, inequalities and shrinking space for civil </a:t>
            </a:r>
            <a:r>
              <a:rPr lang="en-GB" sz="2800" dirty="0" smtClean="0"/>
              <a:t>society</a:t>
            </a:r>
            <a:endParaRPr lang="en-GB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0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357" y="84262"/>
            <a:ext cx="8229600" cy="677738"/>
          </a:xfrm>
        </p:spPr>
        <p:txBody>
          <a:bodyPr>
            <a:normAutofit/>
          </a:bodyPr>
          <a:lstStyle/>
          <a:p>
            <a:r>
              <a:rPr lang="fr-BE" sz="3200" b="1" dirty="0">
                <a:solidFill>
                  <a:srgbClr val="2957A4"/>
                </a:solidFill>
                <a:latin typeface="Arial Narrow" panose="020B0606020202030204" pitchFamily="34" charset="0"/>
                <a:ea typeface="+mn-ea"/>
                <a:cs typeface="+mn-cs"/>
              </a:rPr>
              <a:t>Key objectives of the 2017 Forum</a:t>
            </a:r>
            <a:endParaRPr lang="en-GB" sz="3200" b="1" dirty="0">
              <a:solidFill>
                <a:srgbClr val="2957A4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26" y="1042959"/>
            <a:ext cx="8229600" cy="5364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u="sng" dirty="0"/>
              <a:t>This dialogue should lead to:</a:t>
            </a:r>
          </a:p>
          <a:p>
            <a:r>
              <a:rPr lang="en-GB" sz="2800" dirty="0"/>
              <a:t>Strengthening coherence among actors and policies</a:t>
            </a:r>
          </a:p>
          <a:p>
            <a:endParaRPr lang="en-GB" sz="2800" dirty="0"/>
          </a:p>
          <a:p>
            <a:r>
              <a:rPr lang="en-GB" sz="2800" dirty="0"/>
              <a:t>Establishing a </a:t>
            </a:r>
            <a:r>
              <a:rPr lang="en-GB" sz="2800" b="1" dirty="0"/>
              <a:t>joint agenda </a:t>
            </a:r>
            <a:r>
              <a:rPr lang="en-GB" sz="2800" dirty="0"/>
              <a:t>between regional CSOs from the Southern Neighbourhood and the EU </a:t>
            </a:r>
          </a:p>
          <a:p>
            <a:endParaRPr lang="en-GB" sz="2800" dirty="0"/>
          </a:p>
          <a:p>
            <a:r>
              <a:rPr lang="en-GB" sz="2800" dirty="0"/>
              <a:t>Set the basis for a new mechanism of structured dialogue managed by regional civil society from 2018 onward </a:t>
            </a:r>
          </a:p>
          <a:p>
            <a:pPr marL="0" indent="0">
              <a:buNone/>
            </a:pPr>
            <a:endParaRPr lang="en-ZA" sz="2400" i="1" dirty="0">
              <a:solidFill>
                <a:srgbClr val="2957A4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280" y="5181599"/>
            <a:ext cx="1539848" cy="16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3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dirty="0" smtClean="0">
                <a:solidFill>
                  <a:srgbClr val="FF8000"/>
                </a:solidFill>
                <a:latin typeface="Calibri" pitchFamily="34" charset="0"/>
              </a:rPr>
              <a:t>For more information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endParaRPr lang="en-GB" altLang="en-US" sz="2200" dirty="0" smtClean="0">
              <a:latin typeface="Calibri" pitchFamily="34" charset="0"/>
            </a:endParaRPr>
          </a:p>
          <a:p>
            <a:pPr>
              <a:buFontTx/>
              <a:buNone/>
            </a:pPr>
            <a:r>
              <a:rPr lang="en-GB" altLang="en-US" sz="2200" dirty="0" smtClean="0">
                <a:latin typeface="Calibri" pitchFamily="34" charset="0"/>
              </a:rPr>
              <a:t>A final report will be made available in September</a:t>
            </a:r>
          </a:p>
          <a:p>
            <a:pPr>
              <a:buFontTx/>
              <a:buNone/>
            </a:pPr>
            <a:endParaRPr lang="en-GB" altLang="en-US" sz="2200" dirty="0" smtClean="0">
              <a:latin typeface="Calibri" pitchFamily="34" charset="0"/>
            </a:endParaRPr>
          </a:p>
          <a:p>
            <a:pPr>
              <a:buFontTx/>
              <a:buNone/>
            </a:pPr>
            <a:endParaRPr lang="en-GB" altLang="en-US" sz="2200" dirty="0">
              <a:latin typeface="Calibri" pitchFamily="34" charset="0"/>
            </a:endParaRPr>
          </a:p>
          <a:p>
            <a:pPr>
              <a:buFontTx/>
              <a:buNone/>
            </a:pPr>
            <a:r>
              <a:rPr lang="en-GB" altLang="en-US" sz="2200" dirty="0" smtClean="0">
                <a:latin typeface="Calibri" pitchFamily="34" charset="0"/>
              </a:rPr>
              <a:t>Useful information on the Forum have been made available on:</a:t>
            </a:r>
          </a:p>
          <a:p>
            <a:pPr>
              <a:buFontTx/>
              <a:buNone/>
            </a:pPr>
            <a:r>
              <a:rPr lang="en-GB" altLang="en-US" sz="2200" dirty="0">
                <a:latin typeface="Calibri" pitchFamily="34" charset="0"/>
                <a:hlinkClick r:id="rId3"/>
              </a:rPr>
              <a:t>https://</a:t>
            </a:r>
            <a:r>
              <a:rPr lang="en-GB" altLang="en-US" sz="2200" dirty="0" smtClean="0">
                <a:latin typeface="Calibri" pitchFamily="34" charset="0"/>
                <a:hlinkClick r:id="rId3"/>
              </a:rPr>
              <a:t>europa.eu/capacity4dev/public-governance-civilsociety/wiki/civil-society-forum-2017</a:t>
            </a:r>
            <a:r>
              <a:rPr lang="en-GB" altLang="en-US" sz="2200" dirty="0" smtClean="0">
                <a:latin typeface="Calibri" pitchFamily="34" charset="0"/>
              </a:rPr>
              <a:t> </a:t>
            </a:r>
          </a:p>
          <a:p>
            <a:pPr>
              <a:buFontTx/>
              <a:buNone/>
            </a:pPr>
            <a:r>
              <a:rPr lang="en-GB" altLang="en-US" sz="2200" dirty="0" smtClean="0">
                <a:latin typeface="Calibri" pitchFamily="34" charset="0"/>
              </a:rPr>
              <a:t>Other  useful groups and links:</a:t>
            </a:r>
          </a:p>
          <a:p>
            <a:pPr>
              <a:buFontTx/>
              <a:buNone/>
            </a:pPr>
            <a:r>
              <a:rPr lang="en-US" sz="2200" u="sng" dirty="0">
                <a:hlinkClick r:id="rId4"/>
              </a:rPr>
              <a:t>http://csfsouth.org</a:t>
            </a:r>
            <a:endParaRPr lang="en-GB" altLang="en-US" sz="2200" dirty="0">
              <a:latin typeface="Calibri" pitchFamily="34" charset="0"/>
            </a:endParaRPr>
          </a:p>
          <a:p>
            <a:pPr>
              <a:buFontTx/>
              <a:buNone/>
            </a:pPr>
            <a:r>
              <a:rPr lang="en-GB" altLang="en-US" sz="2200" dirty="0" smtClean="0">
                <a:latin typeface="Calibri" pitchFamily="34" charset="0"/>
              </a:rPr>
              <a:t>EEAS Group on Civil Society </a:t>
            </a:r>
          </a:p>
          <a:p>
            <a:pPr>
              <a:buFontTx/>
              <a:buNone/>
            </a:pPr>
            <a:r>
              <a:rPr lang="en-GB" altLang="en-US" sz="2200" dirty="0" smtClean="0">
                <a:latin typeface="Calibri" pitchFamily="34" charset="0"/>
                <a:hlinkClick r:id="rId5"/>
              </a:rPr>
              <a:t>http://capacity4dev.ec.europa.eu/ec-eeas-civil-society</a:t>
            </a:r>
            <a:endParaRPr lang="en-GB" altLang="en-US" sz="2200" dirty="0" smtClean="0">
              <a:latin typeface="Calibri" pitchFamily="34" charset="0"/>
            </a:endParaRPr>
          </a:p>
          <a:p>
            <a:pPr>
              <a:buFontTx/>
              <a:buNone/>
            </a:pPr>
            <a:endParaRPr lang="en-GB" altLang="en-US" sz="2200" dirty="0" smtClean="0">
              <a:latin typeface="Calibri" pitchFamily="34" charset="0"/>
            </a:endParaRPr>
          </a:p>
          <a:p>
            <a:pPr>
              <a:buFontTx/>
              <a:buNone/>
            </a:pPr>
            <a:r>
              <a:rPr lang="en-GB" altLang="en-US" sz="2200" dirty="0" smtClean="0">
                <a:latin typeface="Calibri" pitchFamily="34" charset="0"/>
              </a:rPr>
              <a:t>#</a:t>
            </a:r>
            <a:r>
              <a:rPr lang="en-GB" altLang="en-US" sz="2200" dirty="0" err="1" smtClean="0">
                <a:latin typeface="Calibri" pitchFamily="34" charset="0"/>
              </a:rPr>
              <a:t>EUCountryRoadmapsforCivilSociety</a:t>
            </a:r>
            <a:endParaRPr lang="en-GB" altLang="en-US" sz="2200" dirty="0" smtClean="0">
              <a:latin typeface="Calibri" pitchFamily="34" charset="0"/>
            </a:endParaRPr>
          </a:p>
          <a:p>
            <a:pPr>
              <a:buFontTx/>
              <a:buNone/>
            </a:pPr>
            <a:endParaRPr lang="en-GB" altLang="en-US" sz="1800" dirty="0" smtClean="0">
              <a:latin typeface="Calibri" pitchFamily="34" charset="0"/>
            </a:endParaRPr>
          </a:p>
          <a:p>
            <a:pPr>
              <a:buFontTx/>
              <a:buNone/>
            </a:pPr>
            <a:endParaRPr lang="en-GB" altLang="en-US" sz="1800" dirty="0" smtClean="0">
              <a:latin typeface="Calibri" pitchFamily="34" charset="0"/>
            </a:endParaRPr>
          </a:p>
        </p:txBody>
      </p:sp>
      <p:pic>
        <p:nvPicPr>
          <p:cNvPr id="12293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621325"/>
            <a:ext cx="623819" cy="5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6" y="6394269"/>
            <a:ext cx="9144000" cy="40005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0"/>
            <a:ext cx="338137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72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0"/>
            <a:ext cx="1752600" cy="2225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148200"/>
            <a:ext cx="1447800" cy="27028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00400" y="33528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600" dirty="0" err="1" smtClean="0">
                <a:solidFill>
                  <a:schemeClr val="accent6">
                    <a:lumMod val="75000"/>
                  </a:schemeClr>
                </a:solidFill>
              </a:rPr>
              <a:t>Thank</a:t>
            </a:r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BE" sz="3600" dirty="0" err="1" smtClean="0">
                <a:solidFill>
                  <a:schemeClr val="accent6">
                    <a:lumMod val="75000"/>
                  </a:schemeClr>
                </a:solidFill>
              </a:rPr>
              <a:t>you</a:t>
            </a:r>
            <a:r>
              <a:rPr lang="fr-BE" sz="3600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en-U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25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059581"/>
            <a:ext cx="4419601" cy="56109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751" y="2590801"/>
            <a:ext cx="3910377" cy="4273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77"/>
            <a:ext cx="2496703" cy="154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ristal">
  <a:themeElements>
    <a:clrScheme name="Kırmızı Turuncu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Kristal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4349</Words>
  <Application>Microsoft Office PowerPoint</Application>
  <PresentationFormat>Affichage à l'écran (4:3)</PresentationFormat>
  <Paragraphs>672</Paragraphs>
  <Slides>100</Slides>
  <Notes>13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100</vt:i4>
      </vt:variant>
    </vt:vector>
  </HeadingPairs>
  <TitlesOfParts>
    <vt:vector size="103" baseType="lpstr">
      <vt:lpstr>Office Theme</vt:lpstr>
      <vt:lpstr>Kristal</vt:lpstr>
      <vt:lpstr>1_Office Theme</vt:lpstr>
      <vt:lpstr>Présentation PowerPoint</vt:lpstr>
      <vt:lpstr>South Advisory Group session</vt:lpstr>
      <vt:lpstr>Facilitators, IISG, Rapporteurs</vt:lpstr>
      <vt:lpstr>Sharing experiences of  advocacy to the EU:   by EuroMed Rights, and ANND</vt:lpstr>
      <vt:lpstr>Présentation PowerPoint</vt:lpstr>
      <vt:lpstr>Présentation PowerPoint</vt:lpstr>
      <vt:lpstr>The basics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Who to contact at EU level?</vt:lpstr>
      <vt:lpstr>Lessons learnt when advocating towards the EU</vt:lpstr>
      <vt:lpstr>Présentation PowerPoint</vt:lpstr>
      <vt:lpstr>Who is ANND and what are the objectives?</vt:lpstr>
      <vt:lpstr>EU is one of the most significant partners of the Arab region</vt:lpstr>
      <vt:lpstr>Présentation PowerPoint</vt:lpstr>
      <vt:lpstr>Post-Arab Spring </vt:lpstr>
      <vt:lpstr>Quotations reflecting personal assessments</vt:lpstr>
      <vt:lpstr>Samir Aita  2016 ANND EU advocacy delegation member  (Président du Cercle des Economistes Arabes et Président de l'association "Démocratie et Entraide en Syrie, Ghosn Zeitoun)</vt:lpstr>
      <vt:lpstr>Firas Jaber- Palestine- Al Marsad 2015 ANND EU advocacy delegation member </vt:lpstr>
      <vt:lpstr>Ahmad Awad-Jordan-Phenix Center for Economic and Informatics Studies  2015 ANND EU advocacy delegation member</vt:lpstr>
      <vt:lpstr>How Advocacy can be successful? Lessons learned </vt:lpstr>
      <vt:lpstr>Présentation PowerPoint</vt:lpstr>
      <vt:lpstr>Success of advocacy: Follow up</vt:lpstr>
      <vt:lpstr>Impact and challenges </vt:lpstr>
      <vt:lpstr>What next?</vt:lpstr>
      <vt:lpstr>Thank you!!!</vt:lpstr>
      <vt:lpstr>Introduction Session</vt:lpstr>
      <vt:lpstr>Introduction Session</vt:lpstr>
      <vt:lpstr>Organisers of the 2017 Forum</vt:lpstr>
      <vt:lpstr>EU institutions on board during the seminars</vt:lpstr>
      <vt:lpstr>Thematic Experts</vt:lpstr>
      <vt:lpstr>South Advisory Group (SAG)</vt:lpstr>
      <vt:lpstr>Key objectives of the 2017 Forum</vt:lpstr>
      <vt:lpstr>Key objectives of the 2017 Forum</vt:lpstr>
      <vt:lpstr>Key objectives of the 2017 Forum</vt:lpstr>
      <vt:lpstr>2017 Forum &amp; other initiatives</vt:lpstr>
      <vt:lpstr>Main ouputs of the 2017 Forum</vt:lpstr>
      <vt:lpstr>Key events in 2017</vt:lpstr>
      <vt:lpstr>Présentation PowerPoint</vt:lpstr>
      <vt:lpstr>Opening Session</vt:lpstr>
      <vt:lpstr>Présentation PowerPoint</vt:lpstr>
      <vt:lpstr>Présentation PowerPoint</vt:lpstr>
      <vt:lpstr>Présentation PowerPoint</vt:lpstr>
      <vt:lpstr>TRENDS RESEARCH AND VOICE</vt:lpstr>
      <vt:lpstr>TRENDS RESEARCH AND VOICE</vt:lpstr>
      <vt:lpstr>TRENDS RESEARCH AND VOICE</vt:lpstr>
      <vt:lpstr>TRENDS RESEARCH AND VOICE</vt:lpstr>
      <vt:lpstr>Présentation PowerPoint</vt:lpstr>
      <vt:lpstr>Dialogue on Strenghtening Resilience and building Stability</vt:lpstr>
      <vt:lpstr>Dialogue on Migration and Mobility</vt:lpstr>
      <vt:lpstr>Plenary Dialogue on Fostering inclusive and sustainable economic development</vt:lpstr>
      <vt:lpstr>Plenary Dialogue on  Human Rights and Governance</vt:lpstr>
      <vt:lpstr>Présentation PowerPoint</vt:lpstr>
      <vt:lpstr> REDUCING INEQUALITIES  Working session 1: Linking the job market to education and vocational training: helping youth finding the right jobs </vt:lpstr>
      <vt:lpstr> REDUCING INEQUALITIES  Working session 2: Business support organization and innovation. Connecting the nodes to support SMEs and channeling capacities to innovative tech hub </vt:lpstr>
      <vt:lpstr> REDUCING INEQUALITIES  Working session 3: Social Dialogue  and Social Economy </vt:lpstr>
      <vt:lpstr>  </vt:lpstr>
      <vt:lpstr>  </vt:lpstr>
      <vt:lpstr>  </vt:lpstr>
      <vt:lpstr>RESILIENCE AND STABILITY Workshop 1: Security Sector Reform</vt:lpstr>
      <vt:lpstr>RESILIENCE AND STABILITY Workshop 2: The role of Civil Society in Preventing/Countering Violent Extremism</vt:lpstr>
      <vt:lpstr>RESILIENCE AND STABILITY Workshop 3: Partnership with Civil Society  in Conflict Prevention</vt:lpstr>
      <vt:lpstr>MIGRATION Workshop 1: Legal Migration and Mobility</vt:lpstr>
      <vt:lpstr>MIGRATION Workshop 2: Humanitarian and protection imperatives on Migration</vt:lpstr>
      <vt:lpstr>MIGRATION Workshop 3: Building tools and mechanisms for EU/Civil Society monitoring of international responses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Session 1: Democratic Transition and Governance </vt:lpstr>
      <vt:lpstr>Session 2: Violence against women and women’s rights protection </vt:lpstr>
      <vt:lpstr>Session 3: Protecting the rights of vulnerable groups and preventing discrimination</vt:lpstr>
      <vt:lpstr>Plenary session EU representative:    Colin Scicluna, Director, MENA Region, EEAS     Jean-Christophe Filori, Head of Unit Maghreb and Center of     Expertise on Migration, DG NEAR Civil Society:    Linda Alkalash, Tamkeen Fields for Aid, Jordan. Moderation:    Marie Martin, EuroMed Rights &amp; Hassan BOUBAKRI      (Facilitator &amp; CSO South)   Rapporteur:    Marco Di Donato. UNIMED (Mediterranean Universities      Union)/ Italy.  </vt:lpstr>
      <vt:lpstr>PREAMBULE</vt:lpstr>
      <vt:lpstr>Recommendation sub theme 1 : Enhancing Mobility and Circulation </vt:lpstr>
      <vt:lpstr>Recommendation sub theme 2: Humanitarian and protection imperatives on Migration</vt:lpstr>
      <vt:lpstr>Recommendation sub theme 3: Building tools and Mechanisms for EU-CSOs monitoring of International responses</vt:lpstr>
      <vt:lpstr>Main recommendation of Migration Sessions</vt:lpstr>
      <vt:lpstr>Recommendations on Securiy and Resilience</vt:lpstr>
      <vt:lpstr>Security Sector Reform</vt:lpstr>
      <vt:lpstr>PVE/CVE</vt:lpstr>
      <vt:lpstr>Conflict prevention</vt:lpstr>
      <vt:lpstr>2017 Forum</vt:lpstr>
      <vt:lpstr>2017 Forum</vt:lpstr>
      <vt:lpstr>2017 Forum</vt:lpstr>
      <vt:lpstr>2017 Forum</vt:lpstr>
      <vt:lpstr>Présentation PowerPoint</vt:lpstr>
      <vt:lpstr>Key objectives of the 2017 Forum</vt:lpstr>
      <vt:lpstr>Key objectives of the 2017 Forum</vt:lpstr>
      <vt:lpstr>For more information</vt:lpstr>
      <vt:lpstr>Présentation PowerPoint</vt:lpstr>
      <vt:lpstr>Présentation PowerPoint</vt:lpstr>
      <vt:lpstr>Civil Society restricted session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RICKLIN Laetitia (NEAR)</dc:creator>
  <cp:lastModifiedBy>Marie</cp:lastModifiedBy>
  <cp:revision>64</cp:revision>
  <dcterms:created xsi:type="dcterms:W3CDTF">2006-08-16T00:00:00Z</dcterms:created>
  <dcterms:modified xsi:type="dcterms:W3CDTF">2017-08-04T10:57:58Z</dcterms:modified>
</cp:coreProperties>
</file>