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9" r:id="rId2"/>
    <p:sldId id="322" r:id="rId3"/>
    <p:sldId id="264" r:id="rId4"/>
    <p:sldId id="314" r:id="rId5"/>
    <p:sldId id="315" r:id="rId6"/>
    <p:sldId id="316" r:id="rId7"/>
    <p:sldId id="317" r:id="rId8"/>
    <p:sldId id="318" r:id="rId9"/>
    <p:sldId id="303" r:id="rId10"/>
    <p:sldId id="319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00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ctr" defTabSz="800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ctr" defTabSz="800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ctr" defTabSz="800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ctr" defTabSz="800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ctr" defTabSz="800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ctr" defTabSz="800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ctr" defTabSz="800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ctr" defTabSz="800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issa Chazot" initials="L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/>
      <a:tcStyle>
        <a:tcBdr/>
        <a:fill>
          <a:solidFill>
            <a:srgbClr val="F8F4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38605" autoAdjust="0"/>
  </p:normalViewPr>
  <p:slideViewPr>
    <p:cSldViewPr snapToGrid="0">
      <p:cViewPr varScale="1">
        <p:scale>
          <a:sx n="22" d="100"/>
          <a:sy n="22" d="100"/>
        </p:scale>
        <p:origin x="31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800100" latinLnBrk="0">
      <a:defRPr sz="3000">
        <a:latin typeface="+mj-lt"/>
        <a:ea typeface="+mj-ea"/>
        <a:cs typeface="+mj-cs"/>
        <a:sym typeface="Lucida Grande"/>
      </a:defRPr>
    </a:lvl1pPr>
    <a:lvl2pPr indent="228600" defTabSz="800100" latinLnBrk="0">
      <a:defRPr sz="3000">
        <a:latin typeface="+mj-lt"/>
        <a:ea typeface="+mj-ea"/>
        <a:cs typeface="+mj-cs"/>
        <a:sym typeface="Lucida Grande"/>
      </a:defRPr>
    </a:lvl2pPr>
    <a:lvl3pPr indent="457200" defTabSz="800100" latinLnBrk="0">
      <a:defRPr sz="3000">
        <a:latin typeface="+mj-lt"/>
        <a:ea typeface="+mj-ea"/>
        <a:cs typeface="+mj-cs"/>
        <a:sym typeface="Lucida Grande"/>
      </a:defRPr>
    </a:lvl3pPr>
    <a:lvl4pPr indent="685800" defTabSz="800100" latinLnBrk="0">
      <a:defRPr sz="3000">
        <a:latin typeface="+mj-lt"/>
        <a:ea typeface="+mj-ea"/>
        <a:cs typeface="+mj-cs"/>
        <a:sym typeface="Lucida Grande"/>
      </a:defRPr>
    </a:lvl4pPr>
    <a:lvl5pPr indent="914400" defTabSz="800100" latinLnBrk="0">
      <a:defRPr sz="3000">
        <a:latin typeface="+mj-lt"/>
        <a:ea typeface="+mj-ea"/>
        <a:cs typeface="+mj-cs"/>
        <a:sym typeface="Lucida Grande"/>
      </a:defRPr>
    </a:lvl5pPr>
    <a:lvl6pPr indent="1143000" defTabSz="800100" latinLnBrk="0">
      <a:defRPr sz="3000">
        <a:latin typeface="+mj-lt"/>
        <a:ea typeface="+mj-ea"/>
        <a:cs typeface="+mj-cs"/>
        <a:sym typeface="Lucida Grande"/>
      </a:defRPr>
    </a:lvl6pPr>
    <a:lvl7pPr indent="1371600" defTabSz="800100" latinLnBrk="0">
      <a:defRPr sz="3000">
        <a:latin typeface="+mj-lt"/>
        <a:ea typeface="+mj-ea"/>
        <a:cs typeface="+mj-cs"/>
        <a:sym typeface="Lucida Grande"/>
      </a:defRPr>
    </a:lvl7pPr>
    <a:lvl8pPr indent="1600200" defTabSz="800100" latinLnBrk="0">
      <a:defRPr sz="3000">
        <a:latin typeface="+mj-lt"/>
        <a:ea typeface="+mj-ea"/>
        <a:cs typeface="+mj-cs"/>
        <a:sym typeface="Lucida Grande"/>
      </a:defRPr>
    </a:lvl8pPr>
    <a:lvl9pPr indent="1828800" defTabSz="800100" latinLnBrk="0">
      <a:defRPr sz="3000">
        <a:latin typeface="+mj-lt"/>
        <a:ea typeface="+mj-ea"/>
        <a:cs typeface="+mj-cs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playlist?list=PLBSStrK-u_GWDiYyIzJUFk59Xva8p3T6Q" TargetMode="External"/><Relationship Id="rId3" Type="http://schemas.openxmlformats.org/officeDocument/2006/relationships/hyperlink" Target="https://ec.europa.eu/info/funding-tenders/opportunities/portal/screen/home" TargetMode="External"/><Relationship Id="rId7" Type="http://schemas.openxmlformats.org/officeDocument/2006/relationships/hyperlink" Target="https://www.youtube.com/playlist?list=PLBSStrK-u_GVEjLI6hXl7E2coGZnN-I-a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europa.eu/capacity4dev/opsys" TargetMode="External"/><Relationship Id="rId5" Type="http://schemas.openxmlformats.org/officeDocument/2006/relationships/hyperlink" Target="https://webgate.ec.europa.eu/devco-academy/course/view.php?id=342" TargetMode="External"/><Relationship Id="rId10" Type="http://schemas.openxmlformats.org/officeDocument/2006/relationships/hyperlink" Target="https://webgate.ec.europa.eu/fpfis/wikis/display/RelexInternalWiki/MyWorkplace" TargetMode="External"/><Relationship Id="rId4" Type="http://schemas.openxmlformats.org/officeDocument/2006/relationships/hyperlink" Target="https://webgate.ec.europa.eu/fpfis/wikis/display/ExactExternalWiki/Funding+and+Tender+Opportunities+Portal" TargetMode="External"/><Relationship Id="rId9" Type="http://schemas.openxmlformats.org/officeDocument/2006/relationships/hyperlink" Target="https://webgate.ec.europa.eu/ilp/pages/catalogsearch.jsf?catalogId=0&amp;sidebarExpanded=true&amp;q=%7B!q.op%3DAND%7D%20opsys&amp;rows=6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ebgate.ec.europa.eu/ilp/pages/coursedescription.jsf?courseId=32812369&amp;catalogId=10766321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youtube.com/playlist?list=PLBSStrK-u_GVSckpn-PLBttjpUw_GmwBA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ebgate.ec.europa.eu/ilp/pages/coursedescription.jsf?courseId=32077006&amp;catalogId=10766321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ebgate.ec.europa.eu/fpfis/wikis/display/RelexInternalWiki/MyWorkplace" TargetMode="External"/><Relationship Id="rId5" Type="http://schemas.openxmlformats.org/officeDocument/2006/relationships/hyperlink" Target="https://webgate.ec.europa.eu/ilp/pages/coursedescription.jsf?courseId=32104701&amp;catalogId=10766321" TargetMode="External"/><Relationship Id="rId4" Type="http://schemas.openxmlformats.org/officeDocument/2006/relationships/hyperlink" Target="https://webgate.ec.europa.eu/ilp/pages/coursedescription.jsf?courseId=32104763&amp;catalogId=10766321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ebgate.ec.europa.eu/ilp/pages/coursedescription.jsf?courseId=32077190&amp;catalogId=10766321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ebgate.ec.europa.eu/ilp/pages/coursedescription.jsf?courseId=36104146&amp;catalogId=10766321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ebgate.ec.europa.eu/fpfis/wikis/display/RelexInternalWiki/OPSYS+Training+Catalogue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7" name="Shape 20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Essential Question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5" name="Shape 26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b="1" dirty="0" smtClean="0"/>
              <a:t>Conditions</a:t>
            </a:r>
            <a:r>
              <a:rPr lang="en-IE" b="1" baseline="0" dirty="0" smtClean="0"/>
              <a:t> of Access</a:t>
            </a:r>
            <a:r>
              <a:rPr lang="en-IE" baseline="0" dirty="0" smtClean="0"/>
              <a:t>: No prior knowledge required</a:t>
            </a:r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b="1" baseline="0" dirty="0" smtClean="0"/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b="1" baseline="0" dirty="0" smtClean="0"/>
              <a:t>Resources/Registration details:</a:t>
            </a:r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b="1" baseline="0" dirty="0" smtClean="0"/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b="1" baseline="0" dirty="0" smtClean="0"/>
              <a:t>EXTERNAL PARTNERS:</a:t>
            </a:r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baseline="0" dirty="0" smtClean="0"/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baseline="0" dirty="0" smtClean="0"/>
              <a:t>Funding and Tenders Portal</a:t>
            </a:r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hlinkClick r:id="rId3"/>
              </a:rPr>
              <a:t>https://ec.europa.eu/info/funding-tenders/opportunities/portal/screen/home</a:t>
            </a:r>
            <a:endParaRPr lang="en-GB" dirty="0" smtClean="0"/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baseline="0" dirty="0" smtClean="0"/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baseline="0" dirty="0" smtClean="0"/>
              <a:t>EXACT Wiki </a:t>
            </a:r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000" u="sng" dirty="0" smtClean="0">
                <a:effectLst/>
                <a:latin typeface="+mj-lt"/>
                <a:ea typeface="+mj-ea"/>
                <a:cs typeface="+mj-cs"/>
                <a:sym typeface="Lucida Grande"/>
                <a:hlinkClick r:id="rId4"/>
              </a:rPr>
              <a:t>https://webgate.ec.europa.eu/fpfis/wikis/display/ExactExternalWiki/Funding+and+Tender+Opportunities+Portal</a:t>
            </a:r>
            <a:endParaRPr lang="en-GB" sz="3000" u="sng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000" u="sng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000" u="none" dirty="0" smtClean="0">
                <a:effectLst/>
                <a:latin typeface="+mj-lt"/>
                <a:ea typeface="+mj-ea"/>
                <a:cs typeface="+mj-cs"/>
                <a:sym typeface="Lucida Grande"/>
              </a:rPr>
              <a:t>DEVCO Academy</a:t>
            </a:r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000" u="sng" dirty="0" smtClean="0">
                <a:effectLst/>
                <a:latin typeface="+mj-lt"/>
                <a:ea typeface="+mj-ea"/>
                <a:cs typeface="+mj-cs"/>
                <a:sym typeface="Lucida Grande"/>
              </a:rPr>
              <a:t> </a:t>
            </a:r>
            <a:r>
              <a:rPr lang="es-ES_tradnl" sz="3000" u="sng" dirty="0" smtClean="0">
                <a:effectLst/>
                <a:latin typeface="+mj-lt"/>
                <a:ea typeface="+mj-ea"/>
                <a:cs typeface="+mj-cs"/>
                <a:sym typeface="Lucida Grande"/>
                <a:hlinkClick r:id="rId5"/>
              </a:rPr>
              <a:t>https://webgate.ec.europa.eu/devco-academy/course/view.php?id=342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endParaRPr lang="en-IE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n-IE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Capacity4Dev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n-IE" sz="3000" u="sng" dirty="0" smtClean="0">
                <a:effectLst/>
                <a:latin typeface="+mj-lt"/>
                <a:ea typeface="+mj-ea"/>
                <a:cs typeface="+mj-cs"/>
                <a:sym typeface="Lucida Grande"/>
                <a:hlinkClick r:id="rId6"/>
              </a:rPr>
              <a:t>https://europa.eu/capacity4dev/opsys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n-IE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 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n-IE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YouTube Channel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s-ES_tradnl" sz="3000" u="sng" dirty="0" smtClean="0">
                <a:effectLst/>
                <a:latin typeface="+mj-lt"/>
                <a:ea typeface="+mj-ea"/>
                <a:cs typeface="+mj-cs"/>
                <a:sym typeface="Lucida Grande"/>
                <a:hlinkClick r:id="rId7"/>
              </a:rPr>
              <a:t>https://</a:t>
            </a:r>
            <a:r>
              <a:rPr lang="es-ES_tradnl" sz="3000" u="sng" dirty="0" smtClean="0">
                <a:effectLst/>
                <a:latin typeface="+mj-lt"/>
                <a:ea typeface="+mj-ea"/>
                <a:cs typeface="+mj-cs"/>
                <a:sym typeface="Lucida Grande"/>
                <a:hlinkClick r:id="rId7"/>
              </a:rPr>
              <a:t>www.youtube.com/playlist?list=PLBSStrK-u_GVEjLI6hXl7E2coGZnN-I-a</a:t>
            </a:r>
            <a:endParaRPr lang="es-ES_tradnl" sz="3000" u="sng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endParaRPr lang="es-ES_tradnl" sz="3000" u="sng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s-ES_tradnl" sz="3000" u="none" dirty="0" smtClean="0">
                <a:effectLst/>
                <a:latin typeface="+mj-lt"/>
                <a:ea typeface="+mj-ea"/>
                <a:cs typeface="+mj-cs"/>
                <a:sym typeface="Lucida Grande"/>
              </a:rPr>
              <a:t>YouTube Videos </a:t>
            </a:r>
            <a:r>
              <a:rPr lang="es-ES_tradnl" sz="3000" u="none" dirty="0" err="1" smtClean="0">
                <a:effectLst/>
                <a:latin typeface="+mj-lt"/>
                <a:ea typeface="+mj-ea"/>
                <a:cs typeface="+mj-cs"/>
                <a:sym typeface="Lucida Grande"/>
              </a:rPr>
              <a:t>for</a:t>
            </a:r>
            <a:r>
              <a:rPr lang="es-ES_tradnl" sz="3000" u="none" dirty="0" smtClean="0">
                <a:effectLst/>
                <a:latin typeface="+mj-lt"/>
                <a:ea typeface="+mj-ea"/>
                <a:cs typeface="+mj-cs"/>
                <a:sym typeface="Lucida Grande"/>
              </a:rPr>
              <a:t> </a:t>
            </a:r>
            <a:r>
              <a:rPr lang="es-ES_tradnl" sz="3000" u="none" dirty="0" err="1" smtClean="0">
                <a:effectLst/>
                <a:latin typeface="+mj-lt"/>
                <a:ea typeface="+mj-ea"/>
                <a:cs typeface="+mj-cs"/>
                <a:sym typeface="Lucida Grande"/>
              </a:rPr>
              <a:t>Implementing</a:t>
            </a:r>
            <a:r>
              <a:rPr lang="es-ES_tradnl" sz="3000" u="none" dirty="0" smtClean="0">
                <a:effectLst/>
                <a:latin typeface="+mj-lt"/>
                <a:ea typeface="+mj-ea"/>
                <a:cs typeface="+mj-cs"/>
                <a:sym typeface="Lucida Grande"/>
              </a:rPr>
              <a:t> </a:t>
            </a:r>
            <a:r>
              <a:rPr lang="es-ES_tradnl" sz="3000" u="none" dirty="0" err="1" smtClean="0">
                <a:effectLst/>
                <a:latin typeface="+mj-lt"/>
                <a:ea typeface="+mj-ea"/>
                <a:cs typeface="+mj-cs"/>
                <a:sym typeface="Lucida Grande"/>
              </a:rPr>
              <a:t>Partners</a:t>
            </a:r>
            <a:endParaRPr lang="es-ES_tradnl" sz="3000" u="none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s-ES_tradnl" sz="3000" u="sng" dirty="0" smtClean="0">
                <a:effectLst/>
                <a:latin typeface="+mj-lt"/>
                <a:ea typeface="+mj-ea"/>
                <a:cs typeface="+mj-cs"/>
                <a:sym typeface="Lucida Grande"/>
                <a:hlinkClick r:id="rId8"/>
              </a:rPr>
              <a:t>https://www.youtube.com/playlist?list=PLBSStrK-u_GWDiYyIzJUFk59Xva8p3T6Q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IE" b="1" dirty="0" smtClean="0"/>
          </a:p>
          <a:p>
            <a:r>
              <a:rPr lang="en-IE" b="1" dirty="0" smtClean="0"/>
              <a:t>INTERNAL USERS:</a:t>
            </a:r>
          </a:p>
          <a:p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n-IE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EU</a:t>
            </a:r>
            <a:r>
              <a:rPr lang="en-IE" sz="3000" baseline="0" dirty="0" smtClean="0">
                <a:effectLst/>
                <a:latin typeface="+mj-lt"/>
                <a:ea typeface="+mj-ea"/>
                <a:cs typeface="+mj-cs"/>
                <a:sym typeface="Lucida Grande"/>
              </a:rPr>
              <a:t> Learn</a:t>
            </a:r>
          </a:p>
          <a:p>
            <a:r>
              <a:rPr lang="en-US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https://webgate.ec.europa.eu/ilp/pages/course.jsf?parentCourseId=null&amp;courseId=22549188#!/</a:t>
            </a:r>
            <a:r>
              <a:rPr lang="en-US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courseroom/course</a:t>
            </a:r>
          </a:p>
          <a:p>
            <a:r>
              <a:rPr lang="en-GB" dirty="0" smtClean="0">
                <a:hlinkClick r:id="rId9"/>
              </a:rPr>
              <a:t>https://webgate.ec.europa.eu/ilp/pages/catalogsearch.jsf?catalogId=0&amp;sidebarExpanded=true&amp;q=%7B!q.op%3DAND%7D%20opsys&amp;rows=6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s-ES_tradnl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 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s-ES_tradnl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YouTube </a:t>
            </a:r>
            <a:r>
              <a:rPr lang="es-ES_tradnl" sz="3000" dirty="0" err="1" smtClean="0">
                <a:effectLst/>
                <a:latin typeface="+mj-lt"/>
                <a:ea typeface="+mj-ea"/>
                <a:cs typeface="+mj-cs"/>
                <a:sym typeface="Lucida Grande"/>
              </a:rPr>
              <a:t>Channel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s-ES_tradnl" sz="3000" u="sng" dirty="0" smtClean="0">
                <a:effectLst/>
                <a:latin typeface="+mj-lt"/>
                <a:ea typeface="+mj-ea"/>
                <a:cs typeface="+mj-cs"/>
                <a:sym typeface="Lucida Grande"/>
                <a:hlinkClick r:id="rId7"/>
              </a:rPr>
              <a:t>https://www.youtube.com/playlist?list=PLBSStrK-u_GVEjLI6hXl7E2coGZnN-I-a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s-ES_tradnl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 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s-ES_tradnl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YouTube e-</a:t>
            </a:r>
            <a:r>
              <a:rPr lang="es-ES_tradnl" sz="3000" dirty="0" err="1" smtClean="0">
                <a:effectLst/>
                <a:latin typeface="+mj-lt"/>
                <a:ea typeface="+mj-ea"/>
                <a:cs typeface="+mj-cs"/>
                <a:sym typeface="Lucida Grande"/>
              </a:rPr>
              <a:t>Pills</a:t>
            </a:r>
            <a:r>
              <a:rPr lang="es-ES_tradnl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 </a:t>
            </a:r>
            <a:r>
              <a:rPr lang="es-ES_tradnl" sz="3000" dirty="0" err="1" smtClean="0">
                <a:effectLst/>
                <a:latin typeface="+mj-lt"/>
                <a:ea typeface="+mj-ea"/>
                <a:cs typeface="+mj-cs"/>
                <a:sym typeface="Lucida Grande"/>
              </a:rPr>
              <a:t>Channel</a:t>
            </a:r>
            <a:r>
              <a:rPr lang="es-ES_tradnl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 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s-ES_tradnl" sz="3000" u="sng" dirty="0" smtClean="0">
                <a:effectLst/>
                <a:latin typeface="+mj-lt"/>
                <a:ea typeface="+mj-ea"/>
                <a:cs typeface="+mj-cs"/>
                <a:sym typeface="Lucida Grande"/>
                <a:hlinkClick r:id="rId8"/>
              </a:rPr>
              <a:t>https://www.youtube.com/playlist?list=PLBSStrK-u_GWDiYyIzJUFk59Xva8p3T6Q</a:t>
            </a:r>
            <a:endParaRPr lang="es-ES_tradnl" sz="3000" u="sng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endParaRPr lang="es-ES_tradnl" sz="3000" u="sng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s-ES_tradnl" sz="3000" u="none" dirty="0" err="1" smtClean="0">
                <a:effectLst/>
                <a:latin typeface="+mj-lt"/>
                <a:ea typeface="+mj-ea"/>
                <a:cs typeface="+mj-cs"/>
                <a:sym typeface="Lucida Grande"/>
              </a:rPr>
              <a:t>Internal</a:t>
            </a:r>
            <a:r>
              <a:rPr lang="es-ES_tradnl" sz="3000" u="none" dirty="0" smtClean="0">
                <a:effectLst/>
                <a:latin typeface="+mj-lt"/>
                <a:ea typeface="+mj-ea"/>
                <a:cs typeface="+mj-cs"/>
                <a:sym typeface="Lucida Grande"/>
              </a:rPr>
              <a:t> Wiki </a:t>
            </a:r>
            <a:endParaRPr lang="en-US" sz="3000" u="none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000" u="sng" dirty="0" smtClean="0">
                <a:effectLst/>
                <a:latin typeface="+mj-lt"/>
                <a:ea typeface="+mj-ea"/>
                <a:cs typeface="+mj-cs"/>
                <a:sym typeface="Lucida Grande"/>
                <a:hlinkClick r:id="rId10"/>
              </a:rPr>
              <a:t>https://webgate.ec.europa.eu/fpfis/wikis/display/RelexInternalWiki/MyWorkplace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endParaRPr lang="en-IE" dirty="0" smtClean="0"/>
          </a:p>
          <a:p>
            <a:endParaRPr lang="en-IE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160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b="1" dirty="0" smtClean="0"/>
              <a:t>Conditions</a:t>
            </a:r>
            <a:r>
              <a:rPr lang="en-IE" b="1" baseline="0" dirty="0" smtClean="0"/>
              <a:t> for access</a:t>
            </a:r>
            <a:r>
              <a:rPr lang="en-IE" baseline="0" dirty="0" smtClean="0"/>
              <a:t>: No prior knowledge required</a:t>
            </a:r>
          </a:p>
          <a:p>
            <a:endParaRPr lang="en-IE" baseline="0" dirty="0" smtClean="0"/>
          </a:p>
          <a:p>
            <a:r>
              <a:rPr lang="en-IE" b="1" baseline="0" dirty="0" smtClean="0"/>
              <a:t>Registration details</a:t>
            </a:r>
            <a:r>
              <a:rPr lang="en-IE" baseline="0" dirty="0" smtClean="0"/>
              <a:t>:</a:t>
            </a:r>
          </a:p>
          <a:p>
            <a:endParaRPr lang="en-IE" baseline="0" dirty="0" smtClean="0"/>
          </a:p>
          <a:p>
            <a:r>
              <a:rPr lang="en-IE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EU Learn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n-IE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Intro Course</a:t>
            </a:r>
            <a:r>
              <a:rPr lang="en-IE" sz="3000" baseline="0" dirty="0" smtClean="0">
                <a:effectLst/>
                <a:latin typeface="+mj-lt"/>
                <a:ea typeface="+mj-ea"/>
                <a:cs typeface="+mj-cs"/>
                <a:sym typeface="Lucida Grande"/>
              </a:rPr>
              <a:t> 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n-IE" sz="3000" u="sng" dirty="0" smtClean="0">
                <a:effectLst/>
                <a:latin typeface="+mj-lt"/>
                <a:ea typeface="+mj-ea"/>
                <a:cs typeface="+mj-cs"/>
                <a:sym typeface="Lucida Grande"/>
                <a:hlinkClick r:id="rId3"/>
              </a:rPr>
              <a:t>https://webgate.ec.europa.eu/ilp/pages/coursedescription.jsf?courseId=32812369&amp;catalogId=10766321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endParaRPr lang="en-US" dirty="0" smtClean="0"/>
          </a:p>
          <a:p>
            <a:r>
              <a:rPr lang="en-IE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YouTube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n-IE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Tutorial with trainer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s-ES_tradnl" sz="3000" u="sng" dirty="0" smtClean="0">
                <a:effectLst/>
                <a:latin typeface="+mj-lt"/>
                <a:ea typeface="+mj-ea"/>
                <a:cs typeface="+mj-cs"/>
                <a:sym typeface="Lucida Grande"/>
                <a:hlinkClick r:id="rId4"/>
              </a:rPr>
              <a:t>https://www.youtube.com/playlist?list=PLBSStrK-u_GVSckpn-PLBttjpUw_GmwBA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084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b="1" dirty="0" smtClean="0"/>
              <a:t>Conditions</a:t>
            </a:r>
            <a:r>
              <a:rPr lang="en-IE" b="1" baseline="0" dirty="0" smtClean="0"/>
              <a:t> for access: </a:t>
            </a:r>
            <a:r>
              <a:rPr lang="en-IE" baseline="0" dirty="0" smtClean="0"/>
              <a:t>Attend the Intro OPSYS training or acquire navigation skills through self learning </a:t>
            </a:r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baseline="0" dirty="0" smtClean="0"/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b="1" baseline="0" dirty="0" smtClean="0"/>
              <a:t>Registration details: </a:t>
            </a:r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baseline="0" dirty="0" smtClean="0"/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baseline="0" dirty="0" smtClean="0"/>
              <a:t>EU Learn </a:t>
            </a:r>
            <a:endParaRPr lang="en-US" dirty="0" smtClean="0"/>
          </a:p>
          <a:p>
            <a:r>
              <a:rPr lang="en-IE" sz="3000" dirty="0" err="1" smtClean="0">
                <a:effectLst/>
                <a:latin typeface="+mj-lt"/>
                <a:ea typeface="+mj-ea"/>
                <a:cs typeface="+mj-cs"/>
                <a:sym typeface="Lucida Grande"/>
              </a:rPr>
              <a:t>Logframes</a:t>
            </a:r>
            <a:r>
              <a:rPr lang="en-IE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 and Interventions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n-IE" sz="3000" u="sng" dirty="0" smtClean="0">
                <a:effectLst/>
                <a:latin typeface="+mj-lt"/>
                <a:ea typeface="+mj-ea"/>
                <a:cs typeface="+mj-cs"/>
                <a:sym typeface="Lucida Grande"/>
                <a:hlinkClick r:id="rId3"/>
              </a:rPr>
              <a:t>https://webgate.ec.europa.eu/ilp/pages/coursedescription.jsf?courseId=32077006&amp;catalogId=10766321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n-IE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 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pPr lvl="0"/>
            <a:r>
              <a:rPr lang="en-IE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FWC 1 : Planning a Contract and Launching a </a:t>
            </a:r>
            <a:r>
              <a:rPr lang="en-IE" sz="3000" dirty="0" err="1" smtClean="0">
                <a:effectLst/>
                <a:latin typeface="+mj-lt"/>
                <a:ea typeface="+mj-ea"/>
                <a:cs typeface="+mj-cs"/>
                <a:sym typeface="Lucida Grande"/>
              </a:rPr>
              <a:t>RfS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n-IE" sz="3000" u="sng" dirty="0" smtClean="0">
                <a:effectLst/>
                <a:latin typeface="+mj-lt"/>
                <a:ea typeface="+mj-ea"/>
                <a:cs typeface="+mj-cs"/>
                <a:sym typeface="Lucida Grande"/>
                <a:hlinkClick r:id="rId4"/>
              </a:rPr>
              <a:t>https://webgate.ec.europa.eu/ilp/pages/coursedescription.jsf?courseId=32104763&amp;catalogId=10766321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n-IE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 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n-IE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FWC 2 : e-Submission and Evaluation 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n-IE" sz="3000" u="sng" dirty="0" smtClean="0">
                <a:effectLst/>
                <a:latin typeface="+mj-lt"/>
                <a:ea typeface="+mj-ea"/>
                <a:cs typeface="+mj-cs"/>
                <a:sym typeface="Lucida Grande"/>
                <a:hlinkClick r:id="rId5"/>
              </a:rPr>
              <a:t>https://webgate.ec.europa.eu/ilp/pages/coursedescription.jsf?courseId=32104701&amp;catalogId=10766321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n-IE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 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n-US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E-Procurement (PPMT)</a:t>
            </a:r>
          </a:p>
          <a:p>
            <a:r>
              <a:rPr lang="en-US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Send Request for Training on this link: https://ec.europa.eu/eusurvey/runner/Training_Request_Form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endParaRPr lang="en-IE" dirty="0" smtClean="0"/>
          </a:p>
          <a:p>
            <a:r>
              <a:rPr lang="es-ES_tradnl" sz="3000" u="none" dirty="0" err="1" smtClean="0">
                <a:effectLst/>
                <a:latin typeface="+mj-lt"/>
                <a:ea typeface="+mj-ea"/>
                <a:cs typeface="+mj-cs"/>
                <a:sym typeface="Lucida Grande"/>
              </a:rPr>
              <a:t>Internal</a:t>
            </a:r>
            <a:r>
              <a:rPr lang="es-ES_tradnl" sz="3000" u="none" dirty="0" smtClean="0">
                <a:effectLst/>
                <a:latin typeface="+mj-lt"/>
                <a:ea typeface="+mj-ea"/>
                <a:cs typeface="+mj-cs"/>
                <a:sym typeface="Lucida Grande"/>
              </a:rPr>
              <a:t> Wiki </a:t>
            </a:r>
            <a:endParaRPr lang="en-US" sz="3000" u="none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000" u="sng" dirty="0" smtClean="0">
                <a:effectLst/>
                <a:latin typeface="+mj-lt"/>
                <a:ea typeface="+mj-ea"/>
                <a:cs typeface="+mj-cs"/>
                <a:sym typeface="Lucida Grande"/>
                <a:hlinkClick r:id="rId6"/>
              </a:rPr>
              <a:t>https://webgate.ec.europa.eu/fpfis/wikis/display/RelexInternalWiki/MyWorkplace</a:t>
            </a:r>
            <a:endParaRPr lang="en-IE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641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b="1" dirty="0" smtClean="0"/>
              <a:t>Conditions</a:t>
            </a:r>
            <a:r>
              <a:rPr lang="en-IE" b="1" baseline="0" dirty="0" smtClean="0"/>
              <a:t> for access:</a:t>
            </a:r>
            <a:r>
              <a:rPr lang="en-IE" baseline="0" dirty="0" smtClean="0"/>
              <a:t> Attend the Intro OPSYS training or acquire navigation skills through self learning </a:t>
            </a:r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baseline="0" dirty="0" smtClean="0"/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baseline="0" dirty="0" smtClean="0"/>
              <a:t>These tools are not available yet, they will be announced via the Newsletter. </a:t>
            </a:r>
          </a:p>
        </p:txBody>
      </p:sp>
    </p:spTree>
    <p:extLst>
      <p:ext uri="{BB962C8B-B14F-4D97-AF65-F5344CB8AC3E}">
        <p14:creationId xmlns:p14="http://schemas.microsoft.com/office/powerpoint/2010/main" val="2966291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b="1" dirty="0" smtClean="0"/>
              <a:t>Conditions</a:t>
            </a:r>
            <a:r>
              <a:rPr lang="en-IE" b="1" baseline="0" dirty="0" smtClean="0"/>
              <a:t> for access:</a:t>
            </a:r>
            <a:r>
              <a:rPr lang="en-IE" baseline="0" dirty="0" smtClean="0"/>
              <a:t> Have an active task in OPSYS + attend the Intro course + at least one more course in EU Learn   </a:t>
            </a:r>
            <a:endParaRPr lang="en-US" dirty="0" smtClean="0"/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baseline="0" dirty="0" smtClean="0"/>
          </a:p>
          <a:p>
            <a:r>
              <a:rPr lang="en-IE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EU Learn</a:t>
            </a:r>
          </a:p>
          <a:p>
            <a:r>
              <a:rPr lang="en-IE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Coaching </a:t>
            </a:r>
            <a:r>
              <a:rPr lang="en-IE" sz="30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+</a:t>
            </a:r>
            <a:r>
              <a:rPr lang="en-IE" sz="3000" baseline="0" dirty="0" smtClean="0">
                <a:effectLst/>
                <a:latin typeface="+mj-lt"/>
                <a:ea typeface="+mj-ea"/>
                <a:cs typeface="+mj-cs"/>
                <a:sym typeface="Lucida Grande"/>
              </a:rPr>
              <a:t> Do &amp; Ask 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n-GB" dirty="0" smtClean="0">
                <a:hlinkClick r:id="rId3"/>
              </a:rPr>
              <a:t>https://webgate.ec.europa.eu/ilp/pages/coursedescription.jsf?courseId=32077190&amp;catalogId=10766321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https://webgate.ec.europa.eu/ilp/pages/coursedescription.jsf?courseId=36104146&amp;catalogId=10766321</a:t>
            </a:r>
            <a:endParaRPr lang="en-US" sz="3000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pPr marL="0" marR="0" lvl="0" indent="0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baseline="0" dirty="0" smtClean="0"/>
          </a:p>
          <a:p>
            <a:pPr marL="0" marR="0" lvl="0" indent="0" algn="l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3200" b="1" dirty="0" smtClean="0">
                <a:solidFill>
                  <a:schemeClr val="tx2"/>
                </a:solidFill>
              </a:rPr>
              <a:t>To register</a:t>
            </a:r>
            <a:endParaRPr lang="en-IE" sz="3200" b="0" dirty="0" smtClean="0">
              <a:solidFill>
                <a:schemeClr val="tx2"/>
              </a:solidFill>
            </a:endParaRPr>
          </a:p>
          <a:p>
            <a:pPr marL="0" marR="0" lvl="0" indent="0" algn="l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effectLst/>
                <a:latin typeface="+mj-lt"/>
                <a:ea typeface="+mj-ea"/>
                <a:cs typeface="+mj-cs"/>
                <a:sym typeface="Lucida Grande"/>
              </a:rPr>
              <a:t>Send Request for Training on this link: https://ec.europa.eu/eusurvey/runner/Training_Request_Form</a:t>
            </a:r>
          </a:p>
          <a:p>
            <a:pPr marL="0" marR="0" lvl="0" indent="0" algn="l" defTabSz="8001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32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0971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5734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Training Catalogue</a:t>
            </a:r>
            <a:endParaRPr lang="en-IE" dirty="0" smtClean="0"/>
          </a:p>
          <a:p>
            <a:r>
              <a:rPr lang="en-US" sz="3000" b="0" i="0" u="none" strike="noStrike" dirty="0" smtClean="0">
                <a:effectLst/>
                <a:latin typeface="+mj-lt"/>
                <a:ea typeface="+mj-ea"/>
                <a:cs typeface="+mj-cs"/>
                <a:sym typeface="Lucida Grande"/>
                <a:hlinkClick r:id="rId3"/>
              </a:rPr>
              <a:t>https://webgate.ec.europa.eu/fpfis/wikis/display/RelexInternalWiki/OPSYS+Training+Catalogue</a:t>
            </a:r>
            <a:endParaRPr lang="en-US" sz="3000" b="0" i="0" u="none" strike="noStrike" dirty="0" smtClean="0">
              <a:effectLst/>
              <a:latin typeface="+mj-lt"/>
              <a:ea typeface="+mj-ea"/>
              <a:cs typeface="+mj-cs"/>
              <a:sym typeface="Lucida Grande"/>
            </a:endParaRPr>
          </a:p>
          <a:p>
            <a:r>
              <a:rPr lang="en-US" sz="3000" b="0" i="0" u="none" strike="noStrike" dirty="0" smtClean="0">
                <a:effectLst/>
                <a:latin typeface="+mj-lt"/>
                <a:ea typeface="+mj-ea"/>
                <a:cs typeface="+mj-cs"/>
                <a:sym typeface="Lucida Grande"/>
              </a:rPr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570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rcRect t="20351" r="10" b="27155"/>
          <a:stretch>
            <a:fillRect/>
          </a:stretch>
        </p:blipFill>
        <p:spPr>
          <a:xfrm>
            <a:off x="150091" y="0"/>
            <a:ext cx="6223000" cy="166254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573686" y="12490450"/>
            <a:ext cx="591115" cy="577645"/>
          </a:xfrm>
          <a:prstGeom prst="rect">
            <a:avLst/>
          </a:prstGeom>
        </p:spPr>
        <p:txBody>
          <a:bodyPr lIns="91438" tIns="91438" rIns="91438" bIns="91438"/>
          <a:lstStyle>
            <a:lvl1pPr algn="r" defTabSz="1828800">
              <a:defRPr sz="28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067703" y="12091975"/>
            <a:ext cx="3431467" cy="900847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Body Level One…"/>
          <p:cNvSpPr txBox="1">
            <a:spLocks noGrp="1"/>
          </p:cNvSpPr>
          <p:nvPr>
            <p:ph type="body" idx="1"/>
          </p:nvPr>
        </p:nvSpPr>
        <p:spPr>
          <a:xfrm>
            <a:off x="1676398" y="3651250"/>
            <a:ext cx="21811398" cy="7763809"/>
          </a:xfrm>
          <a:prstGeom prst="rect">
            <a:avLst/>
          </a:prstGeom>
        </p:spPr>
        <p:txBody>
          <a:bodyPr lIns="91439" tIns="91439" rIns="91439" bIns="91439"/>
          <a:lstStyle>
            <a:lvl1pPr marL="457200" indent="-457200" algn="l" defTabSz="1828800">
              <a:spcBef>
                <a:spcPts val="3600"/>
              </a:spcBef>
              <a:buClr>
                <a:srgbClr val="034EA2"/>
              </a:buClr>
              <a:buSzPct val="100000"/>
              <a:buFont typeface="Arial"/>
              <a:buChar char="•"/>
              <a:defRPr sz="4800" b="0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005839" indent="-548639" algn="l" defTabSz="1828800">
              <a:spcBef>
                <a:spcPts val="3600"/>
              </a:spcBef>
              <a:buClr>
                <a:srgbClr val="034EA2"/>
              </a:buClr>
              <a:buSzPct val="100000"/>
              <a:buFont typeface="Arial"/>
              <a:buChar char="•"/>
              <a:defRPr sz="4800" b="0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524000" indent="-609600" algn="l" defTabSz="1828800">
              <a:spcBef>
                <a:spcPts val="3600"/>
              </a:spcBef>
              <a:buClr>
                <a:srgbClr val="034EA2"/>
              </a:buClr>
              <a:buSzPct val="100000"/>
              <a:buFont typeface="Arial"/>
              <a:buChar char="•"/>
              <a:defRPr sz="4800" b="0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057400" indent="-685800" algn="l" defTabSz="1828800">
              <a:spcBef>
                <a:spcPts val="3600"/>
              </a:spcBef>
              <a:buClr>
                <a:srgbClr val="034EA2"/>
              </a:buClr>
              <a:buSzPct val="100000"/>
              <a:buFont typeface="Arial"/>
              <a:buChar char="•"/>
              <a:defRPr sz="4800" b="0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514600" indent="-685800" algn="l" defTabSz="1828800">
              <a:spcBef>
                <a:spcPts val="3600"/>
              </a:spcBef>
              <a:buClr>
                <a:srgbClr val="034EA2"/>
              </a:buClr>
              <a:buSzPct val="100000"/>
              <a:buFont typeface="Arial"/>
              <a:buChar char="•"/>
              <a:defRPr sz="4800" b="0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676400" y="12363442"/>
            <a:ext cx="534611" cy="528509"/>
          </a:xfrm>
          <a:prstGeom prst="rect">
            <a:avLst/>
          </a:prstGeom>
        </p:spPr>
        <p:txBody>
          <a:bodyPr lIns="91439" tIns="91439" rIns="91439" bIns="91439" anchor="ctr"/>
          <a:lstStyle>
            <a:lvl1pPr defTabSz="1828800">
              <a:defRPr sz="2400" b="0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4" name="Straight Connector 6"/>
          <p:cNvSpPr/>
          <p:nvPr/>
        </p:nvSpPr>
        <p:spPr>
          <a:xfrm flipH="1">
            <a:off x="1676398" y="0"/>
            <a:ext cx="2" cy="2552715"/>
          </a:xfrm>
          <a:prstGeom prst="line">
            <a:avLst/>
          </a:prstGeom>
          <a:ln w="50800">
            <a:solidFill>
              <a:srgbClr val="FFC000"/>
            </a:solidFill>
            <a:miter/>
          </a:ln>
        </p:spPr>
        <p:txBody>
          <a:bodyPr tIns="91439" bIns="91439"/>
          <a:lstStyle/>
          <a:p>
            <a:pPr algn="l" defTabSz="1828800">
              <a:defRPr sz="3600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45" name="Title Text"/>
          <p:cNvSpPr txBox="1">
            <a:spLocks noGrp="1"/>
          </p:cNvSpPr>
          <p:nvPr>
            <p:ph type="title"/>
          </p:nvPr>
        </p:nvSpPr>
        <p:spPr>
          <a:xfrm>
            <a:off x="1941444" y="965720"/>
            <a:ext cx="21031201" cy="1564715"/>
          </a:xfrm>
          <a:prstGeom prst="rect">
            <a:avLst/>
          </a:prstGeom>
        </p:spPr>
        <p:txBody>
          <a:bodyPr lIns="0" tIns="0" rIns="0" bIns="0" anchor="b"/>
          <a:lstStyle>
            <a:lvl1pPr algn="l" defTabSz="1828800">
              <a:lnSpc>
                <a:spcPct val="90000"/>
              </a:lnSpc>
              <a:defRPr sz="8000" b="0">
                <a:solidFill>
                  <a:srgbClr val="034EA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Rectangle 14"/>
          <p:cNvSpPr/>
          <p:nvPr/>
        </p:nvSpPr>
        <p:spPr>
          <a:xfrm>
            <a:off x="0" y="0"/>
            <a:ext cx="24384000" cy="1914526"/>
          </a:xfrm>
          <a:prstGeom prst="rect">
            <a:avLst/>
          </a:prstGeom>
          <a:solidFill>
            <a:srgbClr val="0F5494"/>
          </a:solidFill>
          <a:ln w="12700">
            <a:solidFill>
              <a:srgbClr val="0F5494"/>
            </a:solidFill>
          </a:ln>
        </p:spPr>
        <p:txBody>
          <a:bodyPr tIns="91439" bIns="91439" anchor="ctr"/>
          <a:lstStyle/>
          <a:p>
            <a:pPr defTabSz="1125474">
              <a:defRPr sz="44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175" name="Rectangle 6"/>
          <p:cNvSpPr/>
          <p:nvPr/>
        </p:nvSpPr>
        <p:spPr>
          <a:xfrm>
            <a:off x="11366503" y="13319137"/>
            <a:ext cx="1629831" cy="396875"/>
          </a:xfrm>
          <a:prstGeom prst="rect">
            <a:avLst/>
          </a:prstGeom>
          <a:solidFill>
            <a:srgbClr val="133176"/>
          </a:solidFill>
          <a:ln w="12700">
            <a:solidFill>
              <a:srgbClr val="133176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tIns="91439" bIns="91439" anchor="ctr"/>
          <a:lstStyle/>
          <a:p>
            <a:pPr defTabSz="1125474">
              <a:defRPr sz="44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pic>
        <p:nvPicPr>
          <p:cNvPr id="176" name="Picture 17" descr="Picture 1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553710" y="517537"/>
            <a:ext cx="3831167" cy="2009776"/>
          </a:xfrm>
          <a:prstGeom prst="rect">
            <a:avLst/>
          </a:prstGeom>
          <a:ln w="12700">
            <a:miter lim="400000"/>
          </a:ln>
        </p:spPr>
      </p:pic>
      <p:sp>
        <p:nvSpPr>
          <p:cNvPr id="177" name="Title Text"/>
          <p:cNvSpPr txBox="1">
            <a:spLocks noGrp="1"/>
          </p:cNvSpPr>
          <p:nvPr>
            <p:ph type="title"/>
          </p:nvPr>
        </p:nvSpPr>
        <p:spPr>
          <a:xfrm>
            <a:off x="1054102" y="2679700"/>
            <a:ext cx="21945601" cy="1873250"/>
          </a:xfrm>
          <a:prstGeom prst="rect">
            <a:avLst/>
          </a:prstGeom>
        </p:spPr>
        <p:txBody>
          <a:bodyPr lIns="91439" tIns="91439" rIns="91439" bIns="91439"/>
          <a:lstStyle>
            <a:lvl1pPr marL="883182" indent="-883182" algn="l" defTabSz="1828800">
              <a:defRPr sz="7200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Title Text</a:t>
            </a:r>
          </a:p>
        </p:txBody>
      </p:sp>
      <p:sp>
        <p:nvSpPr>
          <p:cNvPr id="178" name="Body Level One…"/>
          <p:cNvSpPr txBox="1">
            <a:spLocks noGrp="1"/>
          </p:cNvSpPr>
          <p:nvPr>
            <p:ph type="body" idx="1"/>
          </p:nvPr>
        </p:nvSpPr>
        <p:spPr>
          <a:xfrm>
            <a:off x="1219200" y="4984762"/>
            <a:ext cx="21945600" cy="7058026"/>
          </a:xfrm>
          <a:prstGeom prst="rect">
            <a:avLst/>
          </a:prstGeom>
        </p:spPr>
        <p:txBody>
          <a:bodyPr lIns="91439" tIns="91439" rIns="91439" bIns="91439"/>
          <a:lstStyle>
            <a:lvl1pPr marL="844101" indent="-844101" algn="l" defTabSz="1828800">
              <a:spcBef>
                <a:spcPts val="1300"/>
              </a:spcBef>
              <a:buClr>
                <a:srgbClr val="FFFFFF"/>
              </a:buClr>
              <a:buSzPct val="100000"/>
              <a:buChar char="•"/>
              <a:defRPr sz="5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1412701" indent="-849965" algn="l" defTabSz="1828800">
              <a:spcBef>
                <a:spcPts val="1300"/>
              </a:spcBef>
              <a:buClr>
                <a:srgbClr val="FFFFFF"/>
              </a:buClr>
              <a:buSzPct val="100000"/>
              <a:buChar char="•"/>
              <a:defRPr sz="5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1125471" algn="l" defTabSz="1828800">
              <a:spcBef>
                <a:spcPts val="1300"/>
              </a:spcBef>
              <a:buClr>
                <a:srgbClr val="FFFFFF"/>
              </a:buClr>
              <a:defRPr sz="5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2368179" indent="-679972" algn="l" defTabSz="1828800">
              <a:spcBef>
                <a:spcPts val="1300"/>
              </a:spcBef>
              <a:buClr>
                <a:srgbClr val="FFFFFF"/>
              </a:buClr>
              <a:buSzPct val="100000"/>
              <a:buChar char="–"/>
              <a:defRPr sz="5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930916" indent="-679972" algn="l" defTabSz="1828800">
              <a:spcBef>
                <a:spcPts val="1300"/>
              </a:spcBef>
              <a:buClr>
                <a:srgbClr val="FFFFFF"/>
              </a:buClr>
              <a:buSzPct val="100000"/>
              <a:buChar char="»"/>
              <a:defRPr sz="5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488926" y="12490450"/>
            <a:ext cx="675875" cy="664054"/>
          </a:xfrm>
          <a:prstGeom prst="rect">
            <a:avLst/>
          </a:prstGeom>
        </p:spPr>
        <p:txBody>
          <a:bodyPr lIns="91439" tIns="91439" rIns="91439" bIns="91439"/>
          <a:lstStyle>
            <a:lvl1pPr algn="r" defTabSz="1828800">
              <a:spcBef>
                <a:spcPts val="1200"/>
              </a:spcBef>
              <a:defRPr sz="34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3901400" y="13208000"/>
            <a:ext cx="384721" cy="379591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1676399" y="1"/>
            <a:ext cx="2" cy="255271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941444" y="965721"/>
            <a:ext cx="21031200" cy="1564714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9947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80158" y="1316736"/>
            <a:ext cx="13737103" cy="2193926"/>
          </a:xfrm>
          <a:prstGeom prst="rect">
            <a:avLst/>
          </a:prstGeom>
        </p:spPr>
        <p:txBody>
          <a:bodyPr lIns="91439" tIns="91439" rIns="91439" bIns="91439" anchor="ctr"/>
          <a:lstStyle>
            <a:lvl1pPr marL="0" indent="0" defTabSz="1828800">
              <a:spcBef>
                <a:spcPts val="2000"/>
              </a:spcBef>
              <a:buSzTx/>
              <a:buNone/>
              <a:defRPr sz="10800">
                <a:solidFill>
                  <a:srgbClr val="3F3F3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  <a:lvl2pPr marL="1485900" indent="-1028700" defTabSz="1828800">
              <a:spcBef>
                <a:spcPts val="2000"/>
              </a:spcBef>
              <a:buSzPct val="100000"/>
              <a:defRPr sz="10800">
                <a:solidFill>
                  <a:srgbClr val="3F3F3F"/>
                </a:solidFill>
                <a:latin typeface="Helvetica"/>
                <a:ea typeface="Helvetica"/>
                <a:cs typeface="Helvetica"/>
                <a:sym typeface="Helvetica"/>
              </a:defRPr>
            </a:lvl2pPr>
            <a:lvl3pPr marL="2148839" indent="-1234439" defTabSz="1828800">
              <a:spcBef>
                <a:spcPts val="2000"/>
              </a:spcBef>
              <a:buSzPct val="100000"/>
              <a:defRPr sz="10800">
                <a:solidFill>
                  <a:srgbClr val="3F3F3F"/>
                </a:solidFill>
                <a:latin typeface="Helvetica"/>
                <a:ea typeface="Helvetica"/>
                <a:cs typeface="Helvetica"/>
                <a:sym typeface="Helvetica"/>
              </a:defRPr>
            </a:lvl3pPr>
            <a:lvl4pPr marL="2743200" indent="-1371600" defTabSz="1828800">
              <a:spcBef>
                <a:spcPts val="2000"/>
              </a:spcBef>
              <a:buSzPct val="100000"/>
              <a:defRPr sz="10800">
                <a:solidFill>
                  <a:srgbClr val="3F3F3F"/>
                </a:solidFill>
                <a:latin typeface="Helvetica"/>
                <a:ea typeface="Helvetica"/>
                <a:cs typeface="Helvetica"/>
                <a:sym typeface="Helvetica"/>
              </a:defRPr>
            </a:lvl4pPr>
            <a:lvl5pPr marL="3200400" indent="-1371600" defTabSz="1828800">
              <a:spcBef>
                <a:spcPts val="2000"/>
              </a:spcBef>
              <a:buSzPct val="100000"/>
              <a:defRPr sz="10800">
                <a:solidFill>
                  <a:srgbClr val="3F3F3F"/>
                </a:solidFill>
                <a:latin typeface="Helvetica"/>
                <a:ea typeface="Helvetica"/>
                <a:cs typeface="Helvetica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85600" y="12344400"/>
            <a:ext cx="5689600" cy="7366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1828800">
              <a:defRPr sz="2400">
                <a:solidFill>
                  <a:srgbClr val="90909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6721156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854200" y="3835400"/>
            <a:ext cx="8509000" cy="8509000"/>
          </a:xfrm>
          <a:prstGeom prst="rect">
            <a:avLst/>
          </a:prstGeom>
        </p:spPr>
        <p:txBody>
          <a:bodyPr anchor="ctr"/>
          <a:lstStyle>
            <a:lvl1pPr marL="685800" indent="-685800" algn="l" defTabSz="1828800">
              <a:spcBef>
                <a:spcPts val="1100"/>
              </a:spcBef>
              <a:buClr>
                <a:srgbClr val="FFFFFF"/>
              </a:buClr>
              <a:buSzPct val="100000"/>
              <a:buChar char="•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1143000" indent="-685800" algn="l" defTabSz="1828800">
              <a:spcBef>
                <a:spcPts val="1100"/>
              </a:spcBef>
              <a:buClr>
                <a:srgbClr val="FFFFFF"/>
              </a:buClr>
              <a:buSzPct val="100000"/>
              <a:buChar char="•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algn="l" defTabSz="1828800">
              <a:spcBef>
                <a:spcPts val="1100"/>
              </a:spcBef>
              <a:buClr>
                <a:srgbClr val="FFFFFF"/>
              </a:buClr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920238" indent="-548638" algn="l" defTabSz="1828800">
              <a:spcBef>
                <a:spcPts val="1100"/>
              </a:spcBef>
              <a:buClr>
                <a:srgbClr val="FFFFFF"/>
              </a:buClr>
              <a:buSzPct val="100000"/>
              <a:buChar char="–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377438" indent="-548638" algn="l" defTabSz="1828800">
              <a:spcBef>
                <a:spcPts val="1100"/>
              </a:spcBef>
              <a:buClr>
                <a:srgbClr val="FFFFFF"/>
              </a:buClr>
              <a:buSzPct val="100000"/>
              <a:buChar char="»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308100" y="787400"/>
            <a:ext cx="21767800" cy="1701800"/>
          </a:xfrm>
          <a:prstGeom prst="rect">
            <a:avLst/>
          </a:prstGeom>
        </p:spPr>
        <p:txBody>
          <a:bodyPr anchor="t"/>
          <a:lstStyle>
            <a:lvl1pPr>
              <a:defRPr sz="9600"/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half" idx="13"/>
          </p:nvPr>
        </p:nvSpPr>
        <p:spPr>
          <a:xfrm>
            <a:off x="12192000" y="3835400"/>
            <a:ext cx="10883900" cy="8509000"/>
          </a:xfrm>
          <a:prstGeom prst="rect">
            <a:avLst/>
          </a:prstGeom>
        </p:spPr>
        <p:txBody>
          <a:bodyPr anchor="ctr"/>
          <a:lstStyle/>
          <a:p>
            <a:pPr algn="l">
              <a:spcBef>
                <a:spcPts val="4000"/>
              </a:spcBef>
              <a:defRPr sz="4800"/>
            </a:pPr>
            <a:endParaRPr/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854200" y="3835400"/>
            <a:ext cx="8509000" cy="8509000"/>
          </a:xfrm>
          <a:prstGeom prst="rect">
            <a:avLst/>
          </a:prstGeom>
        </p:spPr>
        <p:txBody>
          <a:bodyPr anchor="ctr"/>
          <a:lstStyle>
            <a:lvl1pPr marL="685800" indent="-685800" algn="l" defTabSz="1828800">
              <a:spcBef>
                <a:spcPts val="1100"/>
              </a:spcBef>
              <a:buClr>
                <a:srgbClr val="FFFFFF"/>
              </a:buClr>
              <a:buSzPct val="100000"/>
              <a:buChar char="•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1143000" indent="-685800" algn="l" defTabSz="1828800">
              <a:spcBef>
                <a:spcPts val="1100"/>
              </a:spcBef>
              <a:buClr>
                <a:srgbClr val="FFFFFF"/>
              </a:buClr>
              <a:buSzPct val="100000"/>
              <a:buChar char="•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algn="l" defTabSz="1828800">
              <a:spcBef>
                <a:spcPts val="1100"/>
              </a:spcBef>
              <a:buClr>
                <a:srgbClr val="FFFFFF"/>
              </a:buClr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920238" indent="-548638" algn="l" defTabSz="1828800">
              <a:spcBef>
                <a:spcPts val="1100"/>
              </a:spcBef>
              <a:buClr>
                <a:srgbClr val="FFFFFF"/>
              </a:buClr>
              <a:buSzPct val="100000"/>
              <a:buChar char="–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377438" indent="-548638" algn="l" defTabSz="1828800">
              <a:spcBef>
                <a:spcPts val="1100"/>
              </a:spcBef>
              <a:buClr>
                <a:srgbClr val="FFFFFF"/>
              </a:buClr>
              <a:buSzPct val="100000"/>
              <a:buChar char="»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ubtitle"/>
          <p:cNvSpPr txBox="1">
            <a:spLocks noGrp="1"/>
          </p:cNvSpPr>
          <p:nvPr>
            <p:ph type="body" sz="quarter" idx="13"/>
          </p:nvPr>
        </p:nvSpPr>
        <p:spPr>
          <a:xfrm>
            <a:off x="1308100" y="2133599"/>
            <a:ext cx="21767800" cy="1193802"/>
          </a:xfrm>
          <a:prstGeom prst="rect">
            <a:avLst/>
          </a:prstGeom>
        </p:spPr>
        <p:txBody>
          <a:bodyPr lIns="50800" tIns="50800" rIns="50800" bIns="50800" anchor="ctr"/>
          <a:lstStyle/>
          <a:p>
            <a:pPr>
              <a:defRPr sz="7200"/>
            </a:pPr>
            <a:endParaRPr/>
          </a:p>
        </p:txBody>
      </p:sp>
      <p:sp>
        <p:nvSpPr>
          <p:cNvPr id="32" name="Title Text"/>
          <p:cNvSpPr txBox="1">
            <a:spLocks noGrp="1"/>
          </p:cNvSpPr>
          <p:nvPr>
            <p:ph type="title"/>
          </p:nvPr>
        </p:nvSpPr>
        <p:spPr>
          <a:xfrm>
            <a:off x="1308100" y="787400"/>
            <a:ext cx="21767800" cy="1701800"/>
          </a:xfrm>
          <a:prstGeom prst="rect">
            <a:avLst/>
          </a:prstGeom>
        </p:spPr>
        <p:txBody>
          <a:bodyPr anchor="t"/>
          <a:lstStyle>
            <a:lvl1pPr>
              <a:defRPr sz="9600"/>
            </a:lvl1pPr>
          </a:lstStyle>
          <a:p>
            <a:r>
              <a:t>Title Text</a:t>
            </a:r>
          </a:p>
        </p:txBody>
      </p:sp>
      <p:sp>
        <p:nvSpPr>
          <p:cNvPr id="33" name="Body Level One…"/>
          <p:cNvSpPr txBox="1">
            <a:spLocks noGrp="1"/>
          </p:cNvSpPr>
          <p:nvPr>
            <p:ph type="body" sz="half" idx="14"/>
          </p:nvPr>
        </p:nvSpPr>
        <p:spPr>
          <a:xfrm>
            <a:off x="12192000" y="3835400"/>
            <a:ext cx="10883900" cy="8509000"/>
          </a:xfrm>
          <a:prstGeom prst="rect">
            <a:avLst/>
          </a:prstGeom>
        </p:spPr>
        <p:txBody>
          <a:bodyPr anchor="ctr"/>
          <a:lstStyle/>
          <a:p>
            <a:pPr algn="l">
              <a:spcBef>
                <a:spcPts val="4000"/>
              </a:spcBef>
              <a:defRPr sz="4800"/>
            </a:pPr>
            <a:endParaRPr/>
          </a:p>
        </p:txBody>
      </p:sp>
      <p:sp>
        <p:nvSpPr>
          <p:cNvPr id="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854200" y="2603500"/>
            <a:ext cx="8509000" cy="8509000"/>
          </a:xfrm>
          <a:prstGeom prst="rect">
            <a:avLst/>
          </a:prstGeom>
        </p:spPr>
        <p:txBody>
          <a:bodyPr anchor="ctr"/>
          <a:lstStyle>
            <a:lvl1pPr marL="685800" indent="-685800" algn="l" defTabSz="1828800">
              <a:spcBef>
                <a:spcPts val="1100"/>
              </a:spcBef>
              <a:buClr>
                <a:srgbClr val="FFFFFF"/>
              </a:buClr>
              <a:buSzPct val="100000"/>
              <a:buChar char="•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1143000" indent="-685800" algn="l" defTabSz="1828800">
              <a:spcBef>
                <a:spcPts val="1100"/>
              </a:spcBef>
              <a:buClr>
                <a:srgbClr val="FFFFFF"/>
              </a:buClr>
              <a:buSzPct val="100000"/>
              <a:buChar char="•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algn="l" defTabSz="1828800">
              <a:spcBef>
                <a:spcPts val="1100"/>
              </a:spcBef>
              <a:buClr>
                <a:srgbClr val="FFFFFF"/>
              </a:buClr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920238" indent="-548638" algn="l" defTabSz="1828800">
              <a:spcBef>
                <a:spcPts val="1100"/>
              </a:spcBef>
              <a:buClr>
                <a:srgbClr val="FFFFFF"/>
              </a:buClr>
              <a:buSzPct val="100000"/>
              <a:buChar char="–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377438" indent="-548638" algn="l" defTabSz="1828800">
              <a:spcBef>
                <a:spcPts val="1100"/>
              </a:spcBef>
              <a:buClr>
                <a:srgbClr val="FFFFFF"/>
              </a:buClr>
              <a:buSzPct val="100000"/>
              <a:buChar char="»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" name="Body Level One…"/>
          <p:cNvSpPr txBox="1">
            <a:spLocks noGrp="1"/>
          </p:cNvSpPr>
          <p:nvPr>
            <p:ph type="body" sz="half" idx="13"/>
          </p:nvPr>
        </p:nvSpPr>
        <p:spPr>
          <a:xfrm>
            <a:off x="12192000" y="1358900"/>
            <a:ext cx="10972800" cy="10985500"/>
          </a:xfrm>
          <a:prstGeom prst="rect">
            <a:avLst/>
          </a:prstGeom>
        </p:spPr>
        <p:txBody>
          <a:bodyPr anchor="ctr"/>
          <a:lstStyle/>
          <a:p>
            <a:pPr algn="l">
              <a:spcBef>
                <a:spcPts val="3000"/>
              </a:spcBef>
              <a:defRPr b="0">
                <a:latin typeface="Myriad Set Text"/>
                <a:ea typeface="Myriad Set Text"/>
                <a:cs typeface="Myriad Set Text"/>
                <a:sym typeface="Myriad Set Text"/>
              </a:defRPr>
            </a:pPr>
            <a:endParaRPr/>
          </a:p>
        </p:txBody>
      </p:sp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oduct Pric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895600" y="2209800"/>
            <a:ext cx="9296400" cy="9296400"/>
          </a:xfrm>
          <a:prstGeom prst="rect">
            <a:avLst/>
          </a:prstGeom>
        </p:spPr>
        <p:txBody>
          <a:bodyPr anchor="ctr"/>
          <a:lstStyle>
            <a:lvl1pPr marL="685800" indent="-685800" algn="l" defTabSz="1828800">
              <a:spcBef>
                <a:spcPts val="1100"/>
              </a:spcBef>
              <a:buClr>
                <a:srgbClr val="FFFFFF"/>
              </a:buClr>
              <a:buSzPct val="100000"/>
              <a:buChar char="•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1143000" indent="-685800" algn="l" defTabSz="1828800">
              <a:spcBef>
                <a:spcPts val="1100"/>
              </a:spcBef>
              <a:buClr>
                <a:srgbClr val="FFFFFF"/>
              </a:buClr>
              <a:buSzPct val="100000"/>
              <a:buChar char="•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algn="l" defTabSz="1828800">
              <a:spcBef>
                <a:spcPts val="1100"/>
              </a:spcBef>
              <a:buClr>
                <a:srgbClr val="FFFFFF"/>
              </a:buClr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920238" indent="-548638" algn="l" defTabSz="1828800">
              <a:spcBef>
                <a:spcPts val="1100"/>
              </a:spcBef>
              <a:buClr>
                <a:srgbClr val="FFFFFF"/>
              </a:buClr>
              <a:buSzPct val="100000"/>
              <a:buChar char="–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377438" indent="-548638" algn="l" defTabSz="1828800">
              <a:spcBef>
                <a:spcPts val="1100"/>
              </a:spcBef>
              <a:buClr>
                <a:srgbClr val="FFFFFF"/>
              </a:buClr>
              <a:buSzPct val="100000"/>
              <a:buChar char="»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" name="$0000"/>
          <p:cNvSpPr txBox="1">
            <a:spLocks noGrp="1"/>
          </p:cNvSpPr>
          <p:nvPr>
            <p:ph type="body" sz="quarter" idx="13"/>
          </p:nvPr>
        </p:nvSpPr>
        <p:spPr>
          <a:xfrm>
            <a:off x="13973976" y="5118098"/>
            <a:ext cx="7391402" cy="2197102"/>
          </a:xfrm>
          <a:prstGeom prst="rect">
            <a:avLst/>
          </a:prstGeom>
        </p:spPr>
        <p:txBody>
          <a:bodyPr anchor="b"/>
          <a:lstStyle/>
          <a:p>
            <a:pPr indent="90289" algn="l" defTabSz="495300">
              <a:lnSpc>
                <a:spcPts val="17200"/>
              </a:lnSpc>
              <a:tabLst>
                <a:tab pos="152400" algn="l"/>
                <a:tab pos="1752600" algn="l"/>
                <a:tab pos="3352800" algn="l"/>
                <a:tab pos="4953000" algn="l"/>
                <a:tab pos="6553200" algn="l"/>
              </a:tabLst>
              <a:defRPr sz="144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2" name="Body Level One…"/>
          <p:cNvSpPr txBox="1">
            <a:spLocks noGrp="1"/>
          </p:cNvSpPr>
          <p:nvPr>
            <p:ph type="body" sz="quarter" idx="14"/>
          </p:nvPr>
        </p:nvSpPr>
        <p:spPr>
          <a:xfrm>
            <a:off x="14122400" y="7315200"/>
            <a:ext cx="7391400" cy="5029200"/>
          </a:xfrm>
          <a:prstGeom prst="rect">
            <a:avLst/>
          </a:prstGeom>
        </p:spPr>
        <p:txBody>
          <a:bodyPr/>
          <a:lstStyle/>
          <a:p>
            <a:pPr algn="l">
              <a:defRPr sz="7200">
                <a:solidFill>
                  <a:srgbClr val="929292"/>
                </a:solidFill>
              </a:defRPr>
            </a:pPr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xfrm>
            <a:off x="1308100" y="4445000"/>
            <a:ext cx="21767800" cy="4813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gu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xfrm>
            <a:off x="1308100" y="2679700"/>
            <a:ext cx="21767800" cy="52197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6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8100" y="7899400"/>
            <a:ext cx="21767800" cy="4762500"/>
          </a:xfrm>
          <a:prstGeom prst="rect">
            <a:avLst/>
          </a:prstGeom>
        </p:spPr>
        <p:txBody>
          <a:bodyPr lIns="50800" tIns="50800" rIns="50800" bIns="50800"/>
          <a:lstStyle>
            <a:lvl1pPr>
              <a:spcBef>
                <a:spcPts val="1600"/>
              </a:spcBef>
              <a:defRPr sz="7200">
                <a:solidFill>
                  <a:srgbClr val="929292"/>
                </a:solidFill>
                <a:latin typeface="+mn-lt"/>
                <a:ea typeface="+mn-ea"/>
                <a:cs typeface="+mn-cs"/>
                <a:sym typeface="Helvetica"/>
              </a:defRPr>
            </a:lvl1pPr>
            <a:lvl2pPr>
              <a:spcBef>
                <a:spcPts val="1600"/>
              </a:spcBef>
              <a:defRPr sz="7200">
                <a:solidFill>
                  <a:srgbClr val="929292"/>
                </a:solidFill>
                <a:latin typeface="+mn-lt"/>
                <a:ea typeface="+mn-ea"/>
                <a:cs typeface="+mn-cs"/>
                <a:sym typeface="Helvetica"/>
              </a:defRPr>
            </a:lvl2pPr>
            <a:lvl3pPr>
              <a:spcBef>
                <a:spcPts val="1600"/>
              </a:spcBef>
              <a:defRPr sz="7200">
                <a:solidFill>
                  <a:srgbClr val="929292"/>
                </a:solidFill>
                <a:latin typeface="+mn-lt"/>
                <a:ea typeface="+mn-ea"/>
                <a:cs typeface="+mn-cs"/>
                <a:sym typeface="Helvetica"/>
              </a:defRPr>
            </a:lvl3pPr>
            <a:lvl4pPr>
              <a:spcBef>
                <a:spcPts val="1600"/>
              </a:spcBef>
              <a:defRPr sz="7200">
                <a:solidFill>
                  <a:srgbClr val="929292"/>
                </a:solidFill>
                <a:latin typeface="+mn-lt"/>
                <a:ea typeface="+mn-ea"/>
                <a:cs typeface="+mn-cs"/>
                <a:sym typeface="Helvetica"/>
              </a:defRPr>
            </a:lvl4pPr>
            <a:lvl5pPr>
              <a:spcBef>
                <a:spcPts val="1600"/>
              </a:spcBef>
              <a:defRPr sz="7200">
                <a:solidFill>
                  <a:srgbClr val="929292"/>
                </a:solidFill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le Text"/>
          <p:cNvSpPr txBox="1">
            <a:spLocks noGrp="1"/>
          </p:cNvSpPr>
          <p:nvPr>
            <p:ph type="title"/>
          </p:nvPr>
        </p:nvSpPr>
        <p:spPr>
          <a:xfrm>
            <a:off x="1308100" y="1905000"/>
            <a:ext cx="21767800" cy="7162800"/>
          </a:xfrm>
          <a:prstGeom prst="rect">
            <a:avLst/>
          </a:prstGeom>
        </p:spPr>
        <p:txBody>
          <a:bodyPr/>
          <a:lstStyle>
            <a:lvl1pPr marL="347979" indent="-347979" algn="l">
              <a:defRPr sz="9600"/>
            </a:lvl1pPr>
          </a:lstStyle>
          <a:p>
            <a:r>
              <a:t>Title Text</a:t>
            </a:r>
          </a:p>
        </p:txBody>
      </p:sp>
      <p:sp>
        <p:nvSpPr>
          <p:cNvPr id="7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816100" y="9575800"/>
            <a:ext cx="21259800" cy="3517900"/>
          </a:xfrm>
          <a:prstGeom prst="rect">
            <a:avLst/>
          </a:prstGeom>
        </p:spPr>
        <p:txBody>
          <a:bodyPr lIns="50800" tIns="50800" rIns="50800" bIns="50800"/>
          <a:lstStyle>
            <a:lvl1pPr algn="l">
              <a:defRPr sz="4800"/>
            </a:lvl1pPr>
            <a:lvl2pPr algn="l">
              <a:defRPr sz="4800"/>
            </a:lvl2pPr>
            <a:lvl3pPr algn="l">
              <a:defRPr sz="4800"/>
            </a:lvl3pPr>
            <a:lvl4pPr algn="l">
              <a:defRPr sz="4800"/>
            </a:lvl4pPr>
            <a:lvl5pPr algn="l"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rcRect t="20351" r="10" b="27155"/>
          <a:stretch>
            <a:fillRect/>
          </a:stretch>
        </p:blipFill>
        <p:spPr>
          <a:xfrm>
            <a:off x="150091" y="0"/>
            <a:ext cx="6223000" cy="1662547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Title Text"/>
          <p:cNvSpPr txBox="1">
            <a:spLocks noGrp="1"/>
          </p:cNvSpPr>
          <p:nvPr>
            <p:ph type="title"/>
          </p:nvPr>
        </p:nvSpPr>
        <p:spPr>
          <a:xfrm>
            <a:off x="1238250" y="1961804"/>
            <a:ext cx="21945600" cy="1873252"/>
          </a:xfrm>
          <a:prstGeom prst="rect">
            <a:avLst/>
          </a:prstGeom>
        </p:spPr>
        <p:txBody>
          <a:bodyPr lIns="91438" tIns="91438" rIns="91438" bIns="91438"/>
          <a:lstStyle>
            <a:lvl1pPr marL="717550" indent="-717550" algn="l" defTabSz="1828800">
              <a:defRPr sz="6000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Title Text</a:t>
            </a:r>
          </a:p>
        </p:txBody>
      </p:sp>
      <p:sp>
        <p:nvSpPr>
          <p:cNvPr id="103" name="Body Level One…"/>
          <p:cNvSpPr txBox="1">
            <a:spLocks noGrp="1"/>
          </p:cNvSpPr>
          <p:nvPr>
            <p:ph type="body" idx="1"/>
          </p:nvPr>
        </p:nvSpPr>
        <p:spPr>
          <a:xfrm>
            <a:off x="1219200" y="4553744"/>
            <a:ext cx="21945600" cy="7267576"/>
          </a:xfrm>
          <a:prstGeom prst="rect">
            <a:avLst/>
          </a:prstGeom>
        </p:spPr>
        <p:txBody>
          <a:bodyPr lIns="91438" tIns="91438" rIns="91438" bIns="91438"/>
          <a:lstStyle>
            <a:lvl1pPr marL="685800" indent="-685800" algn="l" defTabSz="1828800">
              <a:spcBef>
                <a:spcPts val="1100"/>
              </a:spcBef>
              <a:buClr>
                <a:srgbClr val="0F5494"/>
              </a:buClr>
              <a:buSzPct val="100000"/>
              <a:buFont typeface="Arial"/>
              <a:buChar char="•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1143000" indent="-685800" algn="l" defTabSz="1828800">
              <a:spcBef>
                <a:spcPts val="1100"/>
              </a:spcBef>
              <a:buClr>
                <a:srgbClr val="0F5494"/>
              </a:buClr>
              <a:buSzPct val="100000"/>
              <a:buFont typeface="Arial"/>
              <a:buChar char="•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algn="l" defTabSz="1828800">
              <a:spcBef>
                <a:spcPts val="1100"/>
              </a:spcBef>
              <a:buClr>
                <a:srgbClr val="0F5494"/>
              </a:buClr>
              <a:buFont typeface="Arial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920238" indent="-548638" algn="l" defTabSz="1828800">
              <a:spcBef>
                <a:spcPts val="1100"/>
              </a:spcBef>
              <a:buClr>
                <a:srgbClr val="0F5494"/>
              </a:buClr>
              <a:buSzPct val="100000"/>
              <a:buFont typeface="Arial"/>
              <a:buChar char="–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377438" indent="-548638" algn="l" defTabSz="1828800">
              <a:spcBef>
                <a:spcPts val="1100"/>
              </a:spcBef>
              <a:buClr>
                <a:srgbClr val="0F5494"/>
              </a:buClr>
              <a:buSzPct val="100000"/>
              <a:buFont typeface="Arial"/>
              <a:buChar char="»"/>
              <a:defRPr sz="4800" b="0" i="1">
                <a:solidFill>
                  <a:srgbClr val="0F5494"/>
                </a:solid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04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rcRect t="20351" r="10" b="27155"/>
          <a:stretch>
            <a:fillRect/>
          </a:stretch>
        </p:blipFill>
        <p:spPr>
          <a:xfrm>
            <a:off x="150091" y="0"/>
            <a:ext cx="6223000" cy="1662547"/>
          </a:xfrm>
          <a:prstGeom prst="rect">
            <a:avLst/>
          </a:prstGeom>
          <a:ln w="12700">
            <a:miter lim="400000"/>
          </a:ln>
        </p:spPr>
      </p:pic>
      <p:sp>
        <p:nvSpPr>
          <p:cNvPr id="1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9200" y="12599988"/>
            <a:ext cx="591114" cy="577645"/>
          </a:xfrm>
          <a:prstGeom prst="rect">
            <a:avLst/>
          </a:prstGeom>
        </p:spPr>
        <p:txBody>
          <a:bodyPr lIns="91438" tIns="91438" rIns="91438" bIns="91438"/>
          <a:lstStyle>
            <a:lvl1pPr defTabSz="1828800">
              <a:defRPr sz="28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08100" y="4406900"/>
            <a:ext cx="21767800" cy="299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08100" y="9626600"/>
            <a:ext cx="21767800" cy="2730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901400" y="13208000"/>
            <a:ext cx="368573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 b="1">
                <a:solidFill>
                  <a:srgbClr val="929292"/>
                </a:solidFill>
                <a:latin typeface="Myriad Set Medium"/>
                <a:ea typeface="Myriad Set Medium"/>
                <a:cs typeface="Myriad Set Medium"/>
                <a:sym typeface="Myriad Set Medium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9" r:id="rId9"/>
    <p:sldLayoutId id="2147483661" r:id="rId10"/>
    <p:sldLayoutId id="2147483663" r:id="rId11"/>
    <p:sldLayoutId id="2147483666" r:id="rId12"/>
    <p:sldLayoutId id="2147483667" r:id="rId13"/>
    <p:sldLayoutId id="2147483668" r:id="rId14"/>
  </p:sldLayoutIdLst>
  <p:transition spd="med"/>
  <p:txStyles>
    <p:titleStyle>
      <a:lvl1pPr marL="0" marR="0" indent="0" algn="ctr" defTabSz="800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400" b="1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0" algn="ctr" defTabSz="800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400" b="1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ctr" defTabSz="800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400" b="1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ctr" defTabSz="800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400" b="1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ctr" defTabSz="800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400" b="1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717550" algn="ctr" defTabSz="800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400" b="1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717550" algn="ctr" defTabSz="800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400" b="1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717550" algn="ctr" defTabSz="800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400" b="1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717550" algn="ctr" defTabSz="800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400" b="1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"/>
        </a:defRPr>
      </a:lvl9pPr>
    </p:titleStyle>
    <p:bodyStyle>
      <a:lvl1pPr marL="0" marR="0" indent="0" algn="ctr" defTabSz="800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FFFFFF"/>
          </a:solidFill>
          <a:uFillTx/>
          <a:latin typeface="Myriad Set Medium"/>
          <a:ea typeface="Myriad Set Medium"/>
          <a:cs typeface="Myriad Set Medium"/>
          <a:sym typeface="Myriad Set Medium"/>
        </a:defRPr>
      </a:lvl1pPr>
      <a:lvl2pPr marL="0" marR="0" indent="0" algn="ctr" defTabSz="800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FFFFFF"/>
          </a:solidFill>
          <a:uFillTx/>
          <a:latin typeface="Myriad Set Medium"/>
          <a:ea typeface="Myriad Set Medium"/>
          <a:cs typeface="Myriad Set Medium"/>
          <a:sym typeface="Myriad Set Medium"/>
        </a:defRPr>
      </a:lvl2pPr>
      <a:lvl3pPr marL="0" marR="0" indent="0" algn="ctr" defTabSz="800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FFFFFF"/>
          </a:solidFill>
          <a:uFillTx/>
          <a:latin typeface="Myriad Set Medium"/>
          <a:ea typeface="Myriad Set Medium"/>
          <a:cs typeface="Myriad Set Medium"/>
          <a:sym typeface="Myriad Set Medium"/>
        </a:defRPr>
      </a:lvl3pPr>
      <a:lvl4pPr marL="0" marR="0" indent="0" algn="ctr" defTabSz="800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FFFFFF"/>
          </a:solidFill>
          <a:uFillTx/>
          <a:latin typeface="Myriad Set Medium"/>
          <a:ea typeface="Myriad Set Medium"/>
          <a:cs typeface="Myriad Set Medium"/>
          <a:sym typeface="Myriad Set Medium"/>
        </a:defRPr>
      </a:lvl4pPr>
      <a:lvl5pPr marL="0" marR="0" indent="0" algn="ctr" defTabSz="800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FFFFFF"/>
          </a:solidFill>
          <a:uFillTx/>
          <a:latin typeface="Myriad Set Medium"/>
          <a:ea typeface="Myriad Set Medium"/>
          <a:cs typeface="Myriad Set Medium"/>
          <a:sym typeface="Myriad Set Medium"/>
        </a:defRPr>
      </a:lvl5pPr>
      <a:lvl6pPr marL="3017518" marR="0" indent="-731518" algn="ctr" defTabSz="8001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»"/>
        <a:tabLst/>
        <a:defRPr sz="6400" b="1" i="0" u="none" strike="noStrike" cap="none" spc="0" baseline="0">
          <a:solidFill>
            <a:srgbClr val="FFFFFF"/>
          </a:solidFill>
          <a:uFillTx/>
          <a:latin typeface="Myriad Set Medium"/>
          <a:ea typeface="Myriad Set Medium"/>
          <a:cs typeface="Myriad Set Medium"/>
          <a:sym typeface="Myriad Set Medium"/>
        </a:defRPr>
      </a:lvl6pPr>
      <a:lvl7pPr marL="3474720" marR="0" indent="-731519" algn="ctr" defTabSz="8001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»"/>
        <a:tabLst/>
        <a:defRPr sz="6400" b="1" i="0" u="none" strike="noStrike" cap="none" spc="0" baseline="0">
          <a:solidFill>
            <a:srgbClr val="FFFFFF"/>
          </a:solidFill>
          <a:uFillTx/>
          <a:latin typeface="Myriad Set Medium"/>
          <a:ea typeface="Myriad Set Medium"/>
          <a:cs typeface="Myriad Set Medium"/>
          <a:sym typeface="Myriad Set Medium"/>
        </a:defRPr>
      </a:lvl7pPr>
      <a:lvl8pPr marL="3931920" marR="0" indent="-731519" algn="ctr" defTabSz="8001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»"/>
        <a:tabLst/>
        <a:defRPr sz="6400" b="1" i="0" u="none" strike="noStrike" cap="none" spc="0" baseline="0">
          <a:solidFill>
            <a:srgbClr val="FFFFFF"/>
          </a:solidFill>
          <a:uFillTx/>
          <a:latin typeface="Myriad Set Medium"/>
          <a:ea typeface="Myriad Set Medium"/>
          <a:cs typeface="Myriad Set Medium"/>
          <a:sym typeface="Myriad Set Medium"/>
        </a:defRPr>
      </a:lvl8pPr>
      <a:lvl9pPr marL="4389120" marR="0" indent="-731520" algn="ctr" defTabSz="8001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»"/>
        <a:tabLst/>
        <a:defRPr sz="6400" b="1" i="0" u="none" strike="noStrike" cap="none" spc="0" baseline="0">
          <a:solidFill>
            <a:srgbClr val="FFFFFF"/>
          </a:solidFill>
          <a:uFillTx/>
          <a:latin typeface="Myriad Set Medium"/>
          <a:ea typeface="Myriad Set Medium"/>
          <a:cs typeface="Myriad Set Medium"/>
          <a:sym typeface="Myriad Set Medium"/>
        </a:defRPr>
      </a:lvl9pPr>
    </p:bodyStyle>
    <p:other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yriad Set Medium"/>
        </a:defRPr>
      </a:lvl1pPr>
      <a:lvl2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yriad Set Medium"/>
        </a:defRPr>
      </a:lvl2pPr>
      <a:lvl3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yriad Set Medium"/>
        </a:defRPr>
      </a:lvl3pPr>
      <a:lvl4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yriad Set Medium"/>
        </a:defRPr>
      </a:lvl4pPr>
      <a:lvl5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yriad Set Medium"/>
        </a:defRPr>
      </a:lvl5pPr>
      <a:lvl6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yriad Set Medium"/>
        </a:defRPr>
      </a:lvl6pPr>
      <a:lvl7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yriad Set Medium"/>
        </a:defRPr>
      </a:lvl7pPr>
      <a:lvl8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yriad Set Medium"/>
        </a:defRPr>
      </a:lvl8pPr>
      <a:lvl9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yriad Set Medium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png"/><Relationship Id="rId5" Type="http://schemas.openxmlformats.org/officeDocument/2006/relationships/hyperlink" Target="mailto:ec-opsys-change-management@ec.europa.eu" TargetMode="External"/><Relationship Id="rId4" Type="http://schemas.openxmlformats.org/officeDocument/2006/relationships/hyperlink" Target="https://webgate.ec.europa.eu/fpfis/wikis/display/RelexInternalWiki/OPSYS+Training+Catalogu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5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How to tap into the potential of OPSYS?"/>
          <p:cNvSpPr txBox="1"/>
          <p:nvPr/>
        </p:nvSpPr>
        <p:spPr>
          <a:xfrm>
            <a:off x="4103022" y="5123464"/>
            <a:ext cx="17425764" cy="30572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9600" b="1">
                <a:solidFill>
                  <a:schemeClr val="accent1">
                    <a:lumOff val="-7647"/>
                  </a:schemeClr>
                </a:solidFill>
              </a:defRPr>
            </a:lvl1pPr>
          </a:lstStyle>
          <a:p>
            <a:r>
              <a:rPr dirty="0"/>
              <a:t>How </a:t>
            </a:r>
            <a:r>
              <a:rPr dirty="0" smtClean="0"/>
              <a:t>to</a:t>
            </a:r>
            <a:r>
              <a:rPr lang="en-IE" dirty="0" smtClean="0"/>
              <a:t> explore</a:t>
            </a:r>
            <a:r>
              <a:rPr dirty="0" smtClean="0"/>
              <a:t> the</a:t>
            </a:r>
            <a:r>
              <a:rPr lang="en-IE" dirty="0" smtClean="0"/>
              <a:t> </a:t>
            </a:r>
            <a:r>
              <a:rPr dirty="0" smtClean="0">
                <a:solidFill>
                  <a:schemeClr val="accent3"/>
                </a:solidFill>
              </a:rPr>
              <a:t>potential</a:t>
            </a:r>
            <a:r>
              <a:rPr dirty="0" smtClean="0"/>
              <a:t> </a:t>
            </a:r>
            <a:r>
              <a:rPr dirty="0"/>
              <a:t>of OPSYS</a:t>
            </a:r>
            <a:r>
              <a:rPr dirty="0" smtClean="0"/>
              <a:t>?</a:t>
            </a:r>
            <a:r>
              <a:rPr lang="en-IE" dirty="0" smtClean="0"/>
              <a:t> 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2522594"/>
            <a:ext cx="21945600" cy="1873252"/>
          </a:xfrm>
        </p:spPr>
        <p:txBody>
          <a:bodyPr/>
          <a:lstStyle/>
          <a:p>
            <a:r>
              <a:rPr lang="en-IE" dirty="0" smtClean="0"/>
              <a:t>Find this offer on Wiki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162" y="5760680"/>
            <a:ext cx="1633598" cy="16480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4805624" y="6130011"/>
            <a:ext cx="14810851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altLang="en-US" sz="3200" dirty="0" smtClean="0">
                <a:solidFill>
                  <a:schemeClr val="tx2"/>
                </a:solidFill>
                <a:latin typeface="&amp;quot"/>
                <a:cs typeface="Arial" panose="020B0604020202020204" pitchFamily="34" charset="0"/>
                <a:hlinkClick r:id="rId4"/>
              </a:rPr>
              <a:t>https</a:t>
            </a:r>
            <a:r>
              <a:rPr lang="en-US" altLang="en-US" sz="3200" dirty="0">
                <a:solidFill>
                  <a:schemeClr val="tx2"/>
                </a:solidFill>
                <a:latin typeface="&amp;quot"/>
                <a:cs typeface="Arial" panose="020B0604020202020204" pitchFamily="34" charset="0"/>
                <a:hlinkClick r:id="rId4"/>
              </a:rPr>
              <a:t>://webgate.ec.europa.eu/fpfis/wikis/display/RelexInternalWiki/OPSYS+Training+Catalogue</a:t>
            </a:r>
            <a:endParaRPr lang="en-US" altLang="en-US" sz="32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marR="0" indent="0" algn="l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sym typeface="Helvetic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05624" y="9151708"/>
            <a:ext cx="16973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IE" sz="3200" b="1" dirty="0" smtClean="0">
                <a:solidFill>
                  <a:schemeClr val="bg2"/>
                </a:solidFill>
              </a:rPr>
              <a:t>Contact</a:t>
            </a:r>
            <a:r>
              <a:rPr lang="en-IE" sz="3200" dirty="0" smtClean="0">
                <a:solidFill>
                  <a:schemeClr val="bg2"/>
                </a:solidFill>
              </a:rPr>
              <a:t>: </a:t>
            </a:r>
            <a:r>
              <a:rPr lang="en-IE" sz="3200" dirty="0" smtClean="0">
                <a:solidFill>
                  <a:schemeClr val="bg2"/>
                </a:solidFill>
                <a:hlinkClick r:id="rId5"/>
              </a:rPr>
              <a:t>ec-opsys-change-management@ec.europa.eu</a:t>
            </a:r>
            <a:endParaRPr lang="en-IE" sz="3200" dirty="0" smtClean="0">
              <a:solidFill>
                <a:schemeClr val="bg2"/>
              </a:solidFill>
            </a:endParaRPr>
          </a:p>
          <a:p>
            <a:pPr algn="l"/>
            <a:r>
              <a:rPr lang="en-IE" sz="3200" b="1" dirty="0" smtClean="0">
                <a:solidFill>
                  <a:schemeClr val="bg2"/>
                </a:solidFill>
              </a:rPr>
              <a:t>Training Request: </a:t>
            </a:r>
            <a:r>
              <a:rPr lang="en-US" sz="3200" dirty="0">
                <a:sym typeface="Lucida Grande"/>
              </a:rPr>
              <a:t>https://ec.europa.eu/eusurvey/runner/Training_Request_Form</a:t>
            </a:r>
            <a:endParaRPr lang="en-US" sz="3200" dirty="0">
              <a:solidFill>
                <a:schemeClr val="bg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438" y="8726791"/>
            <a:ext cx="1390322" cy="136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7964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Rectangle 8"/>
          <p:cNvSpPr/>
          <p:nvPr/>
        </p:nvSpPr>
        <p:spPr>
          <a:xfrm>
            <a:off x="597557" y="7089465"/>
            <a:ext cx="4035141" cy="109352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miter lim="400000"/>
          </a:ln>
          <a:effectLst>
            <a:outerShdw blurRad="304800" dist="101600" dir="5400000" rotWithShape="0">
              <a:srgbClr val="000000">
                <a:alpha val="7000"/>
              </a:srgbClr>
            </a:outerShdw>
          </a:effectLst>
        </p:spPr>
        <p:txBody>
          <a:bodyPr tIns="91439" bIns="91439" anchor="ctr"/>
          <a:lstStyle/>
          <a:p>
            <a:pPr algn="ctr" defTabSz="1828800">
              <a:lnSpc>
                <a:spcPct val="100000"/>
              </a:lnSpc>
              <a:spcBef>
                <a:spcPts val="0"/>
              </a:spcBef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1" name="TextBox 5"/>
          <p:cNvSpPr txBox="1"/>
          <p:nvPr/>
        </p:nvSpPr>
        <p:spPr>
          <a:xfrm>
            <a:off x="481888" y="8190420"/>
            <a:ext cx="4868593" cy="1224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lnSpc>
                <a:spcPct val="150000"/>
              </a:lnSpc>
              <a:spcBef>
                <a:spcPts val="0"/>
              </a:spcBef>
              <a:defRPr sz="2400">
                <a:solidFill>
                  <a:srgbClr val="3F3F3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/>
            <a:r>
              <a:rPr lang="en-IE" dirty="0" smtClean="0"/>
              <a:t>Explore </a:t>
            </a:r>
            <a:r>
              <a:rPr lang="en-IE" dirty="0"/>
              <a:t>OPSYS functionalities through a repository of resources</a:t>
            </a:r>
            <a:endParaRPr dirty="0"/>
          </a:p>
        </p:txBody>
      </p:sp>
      <p:sp>
        <p:nvSpPr>
          <p:cNvPr id="162" name="TextBox 10"/>
          <p:cNvSpPr txBox="1"/>
          <p:nvPr/>
        </p:nvSpPr>
        <p:spPr>
          <a:xfrm>
            <a:off x="918910" y="7138452"/>
            <a:ext cx="2361603" cy="665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lnSpc>
                <a:spcPct val="15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Discover</a:t>
            </a:r>
          </a:p>
        </p:txBody>
      </p:sp>
      <p:sp>
        <p:nvSpPr>
          <p:cNvPr id="163" name="TextBox 13"/>
          <p:cNvSpPr txBox="1"/>
          <p:nvPr/>
        </p:nvSpPr>
        <p:spPr>
          <a:xfrm>
            <a:off x="5676540" y="11301271"/>
            <a:ext cx="5060684" cy="129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>
            <a:lvl1pPr defTabSz="1828800">
              <a:lnSpc>
                <a:spcPct val="150000"/>
              </a:lnSpc>
              <a:spcBef>
                <a:spcPts val="0"/>
              </a:spcBef>
              <a:defRPr sz="2400">
                <a:solidFill>
                  <a:srgbClr val="3F3F3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/>
            <a:r>
              <a:rPr lang="en-IE" dirty="0"/>
              <a:t>Attend an introductory training to learn how to </a:t>
            </a:r>
            <a:r>
              <a:rPr lang="en-IE" dirty="0" smtClean="0"/>
              <a:t>navigate </a:t>
            </a:r>
            <a:r>
              <a:rPr lang="en-IE" dirty="0"/>
              <a:t>OPSYS</a:t>
            </a:r>
            <a:endParaRPr dirty="0"/>
          </a:p>
        </p:txBody>
      </p:sp>
      <p:sp>
        <p:nvSpPr>
          <p:cNvPr id="164" name="TextBox 18"/>
          <p:cNvSpPr txBox="1"/>
          <p:nvPr/>
        </p:nvSpPr>
        <p:spPr>
          <a:xfrm>
            <a:off x="16126853" y="9695652"/>
            <a:ext cx="5029853" cy="129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>
            <a:lvl1pPr defTabSz="1828800">
              <a:lnSpc>
                <a:spcPct val="150000"/>
              </a:lnSpc>
              <a:spcBef>
                <a:spcPts val="0"/>
              </a:spcBef>
              <a:defRPr sz="2400">
                <a:solidFill>
                  <a:srgbClr val="3F3F3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/>
            <a:r>
              <a:rPr lang="en-IE" dirty="0"/>
              <a:t>Apply </a:t>
            </a:r>
            <a:r>
              <a:rPr lang="en-IE" dirty="0" smtClean="0"/>
              <a:t>workflows with training material in online and offline tools</a:t>
            </a:r>
            <a:endParaRPr dirty="0"/>
          </a:p>
        </p:txBody>
      </p:sp>
      <p:sp>
        <p:nvSpPr>
          <p:cNvPr id="165" name="Freeform 67"/>
          <p:cNvSpPr/>
          <p:nvPr/>
        </p:nvSpPr>
        <p:spPr>
          <a:xfrm rot="20529831">
            <a:off x="-827749" y="7066921"/>
            <a:ext cx="26160996" cy="21995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26" y="21600"/>
                </a:moveTo>
                <a:cubicBezTo>
                  <a:pt x="13226" y="21206"/>
                  <a:pt x="13226" y="21206"/>
                  <a:pt x="13226" y="21206"/>
                </a:cubicBezTo>
                <a:cubicBezTo>
                  <a:pt x="13285" y="21206"/>
                  <a:pt x="13338" y="21206"/>
                  <a:pt x="13391" y="21206"/>
                </a:cubicBezTo>
                <a:cubicBezTo>
                  <a:pt x="13391" y="21600"/>
                  <a:pt x="13391" y="21600"/>
                  <a:pt x="13391" y="21600"/>
                </a:cubicBezTo>
                <a:cubicBezTo>
                  <a:pt x="13338" y="21600"/>
                  <a:pt x="13285" y="21600"/>
                  <a:pt x="13226" y="21600"/>
                </a:cubicBezTo>
                <a:close/>
                <a:moveTo>
                  <a:pt x="13067" y="21600"/>
                </a:moveTo>
                <a:cubicBezTo>
                  <a:pt x="13014" y="21600"/>
                  <a:pt x="12955" y="21521"/>
                  <a:pt x="12902" y="21521"/>
                </a:cubicBezTo>
                <a:cubicBezTo>
                  <a:pt x="12902" y="21127"/>
                  <a:pt x="12902" y="21127"/>
                  <a:pt x="12902" y="21127"/>
                </a:cubicBezTo>
                <a:cubicBezTo>
                  <a:pt x="12955" y="21127"/>
                  <a:pt x="13014" y="21206"/>
                  <a:pt x="13067" y="21206"/>
                </a:cubicBezTo>
                <a:lnTo>
                  <a:pt x="13067" y="21600"/>
                </a:lnTo>
                <a:close/>
                <a:moveTo>
                  <a:pt x="13556" y="21521"/>
                </a:moveTo>
                <a:cubicBezTo>
                  <a:pt x="13550" y="21127"/>
                  <a:pt x="13550" y="21127"/>
                  <a:pt x="13550" y="21127"/>
                </a:cubicBezTo>
                <a:cubicBezTo>
                  <a:pt x="13609" y="21048"/>
                  <a:pt x="13662" y="21048"/>
                  <a:pt x="13715" y="20969"/>
                </a:cubicBezTo>
                <a:cubicBezTo>
                  <a:pt x="13715" y="21364"/>
                  <a:pt x="13715" y="21364"/>
                  <a:pt x="13715" y="21364"/>
                </a:cubicBezTo>
                <a:cubicBezTo>
                  <a:pt x="13662" y="21442"/>
                  <a:pt x="13609" y="21442"/>
                  <a:pt x="13556" y="21521"/>
                </a:cubicBezTo>
                <a:close/>
                <a:moveTo>
                  <a:pt x="12737" y="21364"/>
                </a:moveTo>
                <a:cubicBezTo>
                  <a:pt x="12684" y="21364"/>
                  <a:pt x="12631" y="21285"/>
                  <a:pt x="12578" y="21206"/>
                </a:cubicBezTo>
                <a:cubicBezTo>
                  <a:pt x="12578" y="20812"/>
                  <a:pt x="12578" y="20812"/>
                  <a:pt x="12578" y="20812"/>
                </a:cubicBezTo>
                <a:cubicBezTo>
                  <a:pt x="12631" y="20891"/>
                  <a:pt x="12684" y="20969"/>
                  <a:pt x="12743" y="20969"/>
                </a:cubicBezTo>
                <a:lnTo>
                  <a:pt x="12737" y="21364"/>
                </a:lnTo>
                <a:close/>
                <a:moveTo>
                  <a:pt x="13880" y="21127"/>
                </a:moveTo>
                <a:cubicBezTo>
                  <a:pt x="13873" y="20812"/>
                  <a:pt x="13873" y="20812"/>
                  <a:pt x="13873" y="20812"/>
                </a:cubicBezTo>
                <a:cubicBezTo>
                  <a:pt x="13926" y="20733"/>
                  <a:pt x="13986" y="20654"/>
                  <a:pt x="14039" y="20496"/>
                </a:cubicBezTo>
                <a:cubicBezTo>
                  <a:pt x="14039" y="20891"/>
                  <a:pt x="14039" y="20891"/>
                  <a:pt x="14039" y="20891"/>
                </a:cubicBezTo>
                <a:cubicBezTo>
                  <a:pt x="13986" y="20969"/>
                  <a:pt x="13933" y="21048"/>
                  <a:pt x="13880" y="21127"/>
                </a:cubicBezTo>
                <a:close/>
                <a:moveTo>
                  <a:pt x="12413" y="20969"/>
                </a:moveTo>
                <a:cubicBezTo>
                  <a:pt x="12360" y="20891"/>
                  <a:pt x="12307" y="20812"/>
                  <a:pt x="12254" y="20654"/>
                </a:cubicBezTo>
                <a:cubicBezTo>
                  <a:pt x="12261" y="20339"/>
                  <a:pt x="12261" y="20339"/>
                  <a:pt x="12261" y="20339"/>
                </a:cubicBezTo>
                <a:cubicBezTo>
                  <a:pt x="12314" y="20418"/>
                  <a:pt x="12366" y="20496"/>
                  <a:pt x="12419" y="20575"/>
                </a:cubicBezTo>
                <a:lnTo>
                  <a:pt x="12413" y="20969"/>
                </a:lnTo>
                <a:close/>
                <a:moveTo>
                  <a:pt x="14204" y="20575"/>
                </a:moveTo>
                <a:cubicBezTo>
                  <a:pt x="14197" y="20260"/>
                  <a:pt x="14197" y="20260"/>
                  <a:pt x="14197" y="20260"/>
                </a:cubicBezTo>
                <a:cubicBezTo>
                  <a:pt x="14250" y="20102"/>
                  <a:pt x="14303" y="20023"/>
                  <a:pt x="14356" y="19866"/>
                </a:cubicBezTo>
                <a:cubicBezTo>
                  <a:pt x="14363" y="20260"/>
                  <a:pt x="14363" y="20260"/>
                  <a:pt x="14363" y="20260"/>
                </a:cubicBezTo>
                <a:cubicBezTo>
                  <a:pt x="14310" y="20418"/>
                  <a:pt x="14257" y="20496"/>
                  <a:pt x="14204" y="20575"/>
                </a:cubicBezTo>
                <a:close/>
                <a:moveTo>
                  <a:pt x="12089" y="20339"/>
                </a:moveTo>
                <a:cubicBezTo>
                  <a:pt x="12036" y="20181"/>
                  <a:pt x="11983" y="20102"/>
                  <a:pt x="11930" y="19945"/>
                </a:cubicBezTo>
                <a:cubicBezTo>
                  <a:pt x="11937" y="19550"/>
                  <a:pt x="11937" y="19550"/>
                  <a:pt x="11937" y="19550"/>
                </a:cubicBezTo>
                <a:cubicBezTo>
                  <a:pt x="11990" y="19708"/>
                  <a:pt x="12043" y="19866"/>
                  <a:pt x="12095" y="19945"/>
                </a:cubicBezTo>
                <a:lnTo>
                  <a:pt x="12089" y="20339"/>
                </a:lnTo>
                <a:close/>
                <a:moveTo>
                  <a:pt x="14521" y="19866"/>
                </a:moveTo>
                <a:cubicBezTo>
                  <a:pt x="14515" y="19472"/>
                  <a:pt x="14515" y="19472"/>
                  <a:pt x="14515" y="19472"/>
                </a:cubicBezTo>
                <a:cubicBezTo>
                  <a:pt x="14567" y="19314"/>
                  <a:pt x="14620" y="19156"/>
                  <a:pt x="14673" y="18999"/>
                </a:cubicBezTo>
                <a:cubicBezTo>
                  <a:pt x="14680" y="19393"/>
                  <a:pt x="14680" y="19393"/>
                  <a:pt x="14680" y="19393"/>
                </a:cubicBezTo>
                <a:cubicBezTo>
                  <a:pt x="14627" y="19550"/>
                  <a:pt x="14574" y="19708"/>
                  <a:pt x="14521" y="19866"/>
                </a:cubicBezTo>
                <a:close/>
                <a:moveTo>
                  <a:pt x="11772" y="19472"/>
                </a:moveTo>
                <a:cubicBezTo>
                  <a:pt x="11719" y="19314"/>
                  <a:pt x="11666" y="19156"/>
                  <a:pt x="11613" y="18999"/>
                </a:cubicBezTo>
                <a:cubicBezTo>
                  <a:pt x="11626" y="18604"/>
                  <a:pt x="11626" y="18604"/>
                  <a:pt x="11626" y="18604"/>
                </a:cubicBezTo>
                <a:cubicBezTo>
                  <a:pt x="11672" y="18841"/>
                  <a:pt x="11725" y="18999"/>
                  <a:pt x="11778" y="19156"/>
                </a:cubicBezTo>
                <a:lnTo>
                  <a:pt x="11772" y="19472"/>
                </a:lnTo>
                <a:close/>
                <a:moveTo>
                  <a:pt x="14838" y="18920"/>
                </a:moveTo>
                <a:cubicBezTo>
                  <a:pt x="14832" y="18526"/>
                  <a:pt x="14832" y="18526"/>
                  <a:pt x="14832" y="18526"/>
                </a:cubicBezTo>
                <a:cubicBezTo>
                  <a:pt x="14885" y="18368"/>
                  <a:pt x="14931" y="18131"/>
                  <a:pt x="14984" y="17974"/>
                </a:cubicBezTo>
                <a:cubicBezTo>
                  <a:pt x="14997" y="18368"/>
                  <a:pt x="14997" y="18368"/>
                  <a:pt x="14997" y="18368"/>
                </a:cubicBezTo>
                <a:cubicBezTo>
                  <a:pt x="14944" y="18526"/>
                  <a:pt x="14891" y="18683"/>
                  <a:pt x="14838" y="18920"/>
                </a:cubicBezTo>
                <a:close/>
                <a:moveTo>
                  <a:pt x="11461" y="18447"/>
                </a:moveTo>
                <a:cubicBezTo>
                  <a:pt x="11302" y="17895"/>
                  <a:pt x="11302" y="17895"/>
                  <a:pt x="11302" y="17895"/>
                </a:cubicBezTo>
                <a:cubicBezTo>
                  <a:pt x="11309" y="17580"/>
                  <a:pt x="11309" y="17580"/>
                  <a:pt x="11309" y="17580"/>
                </a:cubicBezTo>
                <a:cubicBezTo>
                  <a:pt x="11468" y="18053"/>
                  <a:pt x="11468" y="18053"/>
                  <a:pt x="11468" y="18053"/>
                </a:cubicBezTo>
                <a:lnTo>
                  <a:pt x="11461" y="18447"/>
                </a:lnTo>
                <a:close/>
                <a:moveTo>
                  <a:pt x="13" y="17974"/>
                </a:moveTo>
                <a:cubicBezTo>
                  <a:pt x="0" y="17580"/>
                  <a:pt x="0" y="17580"/>
                  <a:pt x="0" y="17580"/>
                </a:cubicBezTo>
                <a:cubicBezTo>
                  <a:pt x="159" y="17028"/>
                  <a:pt x="159" y="17028"/>
                  <a:pt x="159" y="17028"/>
                </a:cubicBezTo>
                <a:cubicBezTo>
                  <a:pt x="165" y="17343"/>
                  <a:pt x="165" y="17343"/>
                  <a:pt x="165" y="17343"/>
                </a:cubicBezTo>
                <a:lnTo>
                  <a:pt x="13" y="17974"/>
                </a:lnTo>
                <a:close/>
                <a:moveTo>
                  <a:pt x="15149" y="17737"/>
                </a:moveTo>
                <a:cubicBezTo>
                  <a:pt x="15142" y="17343"/>
                  <a:pt x="15142" y="17343"/>
                  <a:pt x="15142" y="17343"/>
                </a:cubicBezTo>
                <a:cubicBezTo>
                  <a:pt x="15294" y="16791"/>
                  <a:pt x="15294" y="16791"/>
                  <a:pt x="15294" y="16791"/>
                </a:cubicBezTo>
                <a:cubicBezTo>
                  <a:pt x="15308" y="17107"/>
                  <a:pt x="15308" y="17107"/>
                  <a:pt x="15308" y="17107"/>
                </a:cubicBezTo>
                <a:lnTo>
                  <a:pt x="15149" y="17737"/>
                </a:lnTo>
                <a:close/>
                <a:moveTo>
                  <a:pt x="11144" y="17343"/>
                </a:moveTo>
                <a:cubicBezTo>
                  <a:pt x="10992" y="16791"/>
                  <a:pt x="10992" y="16791"/>
                  <a:pt x="10992" y="16791"/>
                </a:cubicBezTo>
                <a:cubicBezTo>
                  <a:pt x="10998" y="16476"/>
                  <a:pt x="10998" y="16476"/>
                  <a:pt x="10998" y="16476"/>
                </a:cubicBezTo>
                <a:cubicBezTo>
                  <a:pt x="11157" y="17028"/>
                  <a:pt x="11157" y="17028"/>
                  <a:pt x="11157" y="17028"/>
                </a:cubicBezTo>
                <a:lnTo>
                  <a:pt x="11144" y="17343"/>
                </a:lnTo>
                <a:close/>
                <a:moveTo>
                  <a:pt x="324" y="16791"/>
                </a:moveTo>
                <a:cubicBezTo>
                  <a:pt x="311" y="16397"/>
                  <a:pt x="311" y="16397"/>
                  <a:pt x="311" y="16397"/>
                </a:cubicBezTo>
                <a:cubicBezTo>
                  <a:pt x="469" y="15766"/>
                  <a:pt x="469" y="15766"/>
                  <a:pt x="469" y="15766"/>
                </a:cubicBezTo>
                <a:cubicBezTo>
                  <a:pt x="476" y="16161"/>
                  <a:pt x="476" y="16161"/>
                  <a:pt x="476" y="16161"/>
                </a:cubicBezTo>
                <a:lnTo>
                  <a:pt x="324" y="16791"/>
                </a:lnTo>
                <a:close/>
                <a:moveTo>
                  <a:pt x="15460" y="16555"/>
                </a:moveTo>
                <a:cubicBezTo>
                  <a:pt x="15447" y="16161"/>
                  <a:pt x="15447" y="16161"/>
                  <a:pt x="15447" y="16161"/>
                </a:cubicBezTo>
                <a:cubicBezTo>
                  <a:pt x="15605" y="15530"/>
                  <a:pt x="15605" y="15530"/>
                  <a:pt x="15605" y="15530"/>
                </a:cubicBezTo>
                <a:cubicBezTo>
                  <a:pt x="15612" y="15924"/>
                  <a:pt x="15612" y="15924"/>
                  <a:pt x="15612" y="15924"/>
                </a:cubicBezTo>
                <a:lnTo>
                  <a:pt x="15460" y="16555"/>
                </a:lnTo>
                <a:close/>
                <a:moveTo>
                  <a:pt x="10833" y="16239"/>
                </a:moveTo>
                <a:cubicBezTo>
                  <a:pt x="10681" y="15688"/>
                  <a:pt x="10681" y="15688"/>
                  <a:pt x="10681" y="15688"/>
                </a:cubicBezTo>
                <a:cubicBezTo>
                  <a:pt x="10688" y="15372"/>
                  <a:pt x="10688" y="15372"/>
                  <a:pt x="10688" y="15372"/>
                </a:cubicBezTo>
                <a:cubicBezTo>
                  <a:pt x="10846" y="15924"/>
                  <a:pt x="10846" y="15924"/>
                  <a:pt x="10846" y="15924"/>
                </a:cubicBezTo>
                <a:lnTo>
                  <a:pt x="10833" y="16239"/>
                </a:lnTo>
                <a:close/>
                <a:moveTo>
                  <a:pt x="635" y="15530"/>
                </a:moveTo>
                <a:cubicBezTo>
                  <a:pt x="621" y="15215"/>
                  <a:pt x="621" y="15215"/>
                  <a:pt x="621" y="15215"/>
                </a:cubicBezTo>
                <a:cubicBezTo>
                  <a:pt x="773" y="14584"/>
                  <a:pt x="773" y="14584"/>
                  <a:pt x="773" y="14584"/>
                </a:cubicBezTo>
                <a:cubicBezTo>
                  <a:pt x="787" y="14978"/>
                  <a:pt x="787" y="14978"/>
                  <a:pt x="787" y="14978"/>
                </a:cubicBezTo>
                <a:lnTo>
                  <a:pt x="635" y="15530"/>
                </a:lnTo>
                <a:close/>
                <a:moveTo>
                  <a:pt x="15770" y="15293"/>
                </a:moveTo>
                <a:cubicBezTo>
                  <a:pt x="15757" y="14978"/>
                  <a:pt x="15757" y="14978"/>
                  <a:pt x="15757" y="14978"/>
                </a:cubicBezTo>
                <a:cubicBezTo>
                  <a:pt x="15916" y="14347"/>
                  <a:pt x="15916" y="14347"/>
                  <a:pt x="15916" y="14347"/>
                </a:cubicBezTo>
                <a:cubicBezTo>
                  <a:pt x="15922" y="14742"/>
                  <a:pt x="15922" y="14742"/>
                  <a:pt x="15922" y="14742"/>
                </a:cubicBezTo>
                <a:lnTo>
                  <a:pt x="15770" y="15293"/>
                </a:lnTo>
                <a:close/>
                <a:moveTo>
                  <a:pt x="10522" y="15136"/>
                </a:moveTo>
                <a:cubicBezTo>
                  <a:pt x="10364" y="14584"/>
                  <a:pt x="10364" y="14584"/>
                  <a:pt x="10364" y="14584"/>
                </a:cubicBezTo>
                <a:cubicBezTo>
                  <a:pt x="10377" y="14269"/>
                  <a:pt x="10377" y="14269"/>
                  <a:pt x="10377" y="14269"/>
                </a:cubicBezTo>
                <a:cubicBezTo>
                  <a:pt x="10529" y="14820"/>
                  <a:pt x="10529" y="14820"/>
                  <a:pt x="10529" y="14820"/>
                </a:cubicBezTo>
                <a:lnTo>
                  <a:pt x="10522" y="15136"/>
                </a:lnTo>
                <a:close/>
                <a:moveTo>
                  <a:pt x="939" y="14347"/>
                </a:moveTo>
                <a:cubicBezTo>
                  <a:pt x="932" y="13953"/>
                  <a:pt x="932" y="13953"/>
                  <a:pt x="932" y="13953"/>
                </a:cubicBezTo>
                <a:cubicBezTo>
                  <a:pt x="1084" y="13401"/>
                  <a:pt x="1084" y="13401"/>
                  <a:pt x="1084" y="13401"/>
                </a:cubicBezTo>
                <a:cubicBezTo>
                  <a:pt x="1097" y="13717"/>
                  <a:pt x="1097" y="13717"/>
                  <a:pt x="1097" y="13717"/>
                </a:cubicBezTo>
                <a:lnTo>
                  <a:pt x="939" y="14347"/>
                </a:lnTo>
                <a:close/>
                <a:moveTo>
                  <a:pt x="16081" y="14111"/>
                </a:moveTo>
                <a:cubicBezTo>
                  <a:pt x="16068" y="13796"/>
                  <a:pt x="16068" y="13796"/>
                  <a:pt x="16068" y="13796"/>
                </a:cubicBezTo>
                <a:cubicBezTo>
                  <a:pt x="16226" y="13165"/>
                  <a:pt x="16226" y="13165"/>
                  <a:pt x="16226" y="13165"/>
                </a:cubicBezTo>
                <a:cubicBezTo>
                  <a:pt x="16233" y="13559"/>
                  <a:pt x="16233" y="13559"/>
                  <a:pt x="16233" y="13559"/>
                </a:cubicBezTo>
                <a:lnTo>
                  <a:pt x="16081" y="14111"/>
                </a:lnTo>
                <a:close/>
                <a:moveTo>
                  <a:pt x="10212" y="14032"/>
                </a:moveTo>
                <a:cubicBezTo>
                  <a:pt x="10053" y="13480"/>
                  <a:pt x="10053" y="13480"/>
                  <a:pt x="10053" y="13480"/>
                </a:cubicBezTo>
                <a:cubicBezTo>
                  <a:pt x="10060" y="13165"/>
                  <a:pt x="10060" y="13165"/>
                  <a:pt x="10060" y="13165"/>
                </a:cubicBezTo>
                <a:cubicBezTo>
                  <a:pt x="10218" y="13717"/>
                  <a:pt x="10218" y="13717"/>
                  <a:pt x="10218" y="13717"/>
                </a:cubicBezTo>
                <a:lnTo>
                  <a:pt x="10212" y="14032"/>
                </a:lnTo>
                <a:close/>
                <a:moveTo>
                  <a:pt x="1249" y="13165"/>
                </a:moveTo>
                <a:cubicBezTo>
                  <a:pt x="1243" y="12771"/>
                  <a:pt x="1243" y="12771"/>
                  <a:pt x="1243" y="12771"/>
                </a:cubicBezTo>
                <a:cubicBezTo>
                  <a:pt x="1395" y="12140"/>
                  <a:pt x="1395" y="12140"/>
                  <a:pt x="1395" y="12140"/>
                </a:cubicBezTo>
                <a:cubicBezTo>
                  <a:pt x="1408" y="12534"/>
                  <a:pt x="1408" y="12534"/>
                  <a:pt x="1408" y="12534"/>
                </a:cubicBezTo>
                <a:lnTo>
                  <a:pt x="1249" y="13165"/>
                </a:lnTo>
                <a:close/>
                <a:moveTo>
                  <a:pt x="9894" y="12928"/>
                </a:moveTo>
                <a:cubicBezTo>
                  <a:pt x="9742" y="12455"/>
                  <a:pt x="9742" y="12455"/>
                  <a:pt x="9742" y="12455"/>
                </a:cubicBezTo>
                <a:cubicBezTo>
                  <a:pt x="9749" y="12061"/>
                  <a:pt x="9749" y="12061"/>
                  <a:pt x="9749" y="12061"/>
                </a:cubicBezTo>
                <a:cubicBezTo>
                  <a:pt x="9908" y="12613"/>
                  <a:pt x="9908" y="12613"/>
                  <a:pt x="9908" y="12613"/>
                </a:cubicBezTo>
                <a:lnTo>
                  <a:pt x="9894" y="12928"/>
                </a:lnTo>
                <a:close/>
                <a:moveTo>
                  <a:pt x="16392" y="12928"/>
                </a:moveTo>
                <a:cubicBezTo>
                  <a:pt x="16378" y="12534"/>
                  <a:pt x="16378" y="12534"/>
                  <a:pt x="16378" y="12534"/>
                </a:cubicBezTo>
                <a:cubicBezTo>
                  <a:pt x="16530" y="11982"/>
                  <a:pt x="16530" y="11982"/>
                  <a:pt x="16530" y="11982"/>
                </a:cubicBezTo>
                <a:cubicBezTo>
                  <a:pt x="16544" y="12298"/>
                  <a:pt x="16544" y="12298"/>
                  <a:pt x="16544" y="12298"/>
                </a:cubicBezTo>
                <a:lnTo>
                  <a:pt x="16392" y="12928"/>
                </a:lnTo>
                <a:close/>
                <a:moveTo>
                  <a:pt x="1560" y="11904"/>
                </a:moveTo>
                <a:cubicBezTo>
                  <a:pt x="1547" y="11588"/>
                  <a:pt x="1547" y="11588"/>
                  <a:pt x="1547" y="11588"/>
                </a:cubicBezTo>
                <a:cubicBezTo>
                  <a:pt x="1705" y="10958"/>
                  <a:pt x="1705" y="10958"/>
                  <a:pt x="1705" y="10958"/>
                </a:cubicBezTo>
                <a:cubicBezTo>
                  <a:pt x="1712" y="11352"/>
                  <a:pt x="1712" y="11352"/>
                  <a:pt x="1712" y="11352"/>
                </a:cubicBezTo>
                <a:lnTo>
                  <a:pt x="1560" y="11904"/>
                </a:lnTo>
                <a:close/>
                <a:moveTo>
                  <a:pt x="9584" y="11904"/>
                </a:moveTo>
                <a:cubicBezTo>
                  <a:pt x="9432" y="11352"/>
                  <a:pt x="9432" y="11352"/>
                  <a:pt x="9432" y="11352"/>
                </a:cubicBezTo>
                <a:cubicBezTo>
                  <a:pt x="9438" y="10958"/>
                  <a:pt x="9438" y="10958"/>
                  <a:pt x="9438" y="10958"/>
                </a:cubicBezTo>
                <a:cubicBezTo>
                  <a:pt x="9597" y="11509"/>
                  <a:pt x="9597" y="11509"/>
                  <a:pt x="9597" y="11509"/>
                </a:cubicBezTo>
                <a:lnTo>
                  <a:pt x="9584" y="11904"/>
                </a:lnTo>
                <a:close/>
                <a:moveTo>
                  <a:pt x="16696" y="11746"/>
                </a:moveTo>
                <a:cubicBezTo>
                  <a:pt x="16689" y="11352"/>
                  <a:pt x="16689" y="11352"/>
                  <a:pt x="16689" y="11352"/>
                </a:cubicBezTo>
                <a:cubicBezTo>
                  <a:pt x="16841" y="10721"/>
                  <a:pt x="16841" y="10721"/>
                  <a:pt x="16841" y="10721"/>
                </a:cubicBezTo>
                <a:cubicBezTo>
                  <a:pt x="16854" y="11115"/>
                  <a:pt x="16854" y="11115"/>
                  <a:pt x="16854" y="11115"/>
                </a:cubicBezTo>
                <a:lnTo>
                  <a:pt x="16696" y="11746"/>
                </a:lnTo>
                <a:close/>
                <a:moveTo>
                  <a:pt x="9273" y="10800"/>
                </a:moveTo>
                <a:cubicBezTo>
                  <a:pt x="9115" y="10248"/>
                  <a:pt x="9115" y="10248"/>
                  <a:pt x="9115" y="10248"/>
                </a:cubicBezTo>
                <a:cubicBezTo>
                  <a:pt x="9128" y="9854"/>
                  <a:pt x="9128" y="9854"/>
                  <a:pt x="9128" y="9854"/>
                </a:cubicBezTo>
                <a:cubicBezTo>
                  <a:pt x="9280" y="10406"/>
                  <a:pt x="9280" y="10406"/>
                  <a:pt x="9280" y="10406"/>
                </a:cubicBezTo>
                <a:lnTo>
                  <a:pt x="9273" y="10800"/>
                </a:lnTo>
                <a:close/>
                <a:moveTo>
                  <a:pt x="1871" y="10721"/>
                </a:moveTo>
                <a:cubicBezTo>
                  <a:pt x="1857" y="10327"/>
                  <a:pt x="1857" y="10327"/>
                  <a:pt x="1857" y="10327"/>
                </a:cubicBezTo>
                <a:cubicBezTo>
                  <a:pt x="2016" y="9775"/>
                  <a:pt x="2016" y="9775"/>
                  <a:pt x="2016" y="9775"/>
                </a:cubicBezTo>
                <a:cubicBezTo>
                  <a:pt x="2023" y="10091"/>
                  <a:pt x="2023" y="10091"/>
                  <a:pt x="2023" y="10091"/>
                </a:cubicBezTo>
                <a:lnTo>
                  <a:pt x="1871" y="10721"/>
                </a:lnTo>
                <a:close/>
                <a:moveTo>
                  <a:pt x="17006" y="10485"/>
                </a:moveTo>
                <a:cubicBezTo>
                  <a:pt x="17000" y="10169"/>
                  <a:pt x="17000" y="10169"/>
                  <a:pt x="17000" y="10169"/>
                </a:cubicBezTo>
                <a:cubicBezTo>
                  <a:pt x="17152" y="9539"/>
                  <a:pt x="17152" y="9539"/>
                  <a:pt x="17152" y="9539"/>
                </a:cubicBezTo>
                <a:cubicBezTo>
                  <a:pt x="17165" y="9933"/>
                  <a:pt x="17165" y="9933"/>
                  <a:pt x="17165" y="9933"/>
                </a:cubicBezTo>
                <a:lnTo>
                  <a:pt x="17006" y="10485"/>
                </a:lnTo>
                <a:close/>
                <a:moveTo>
                  <a:pt x="8963" y="9696"/>
                </a:moveTo>
                <a:cubicBezTo>
                  <a:pt x="8804" y="9145"/>
                  <a:pt x="8804" y="9145"/>
                  <a:pt x="8804" y="9145"/>
                </a:cubicBezTo>
                <a:cubicBezTo>
                  <a:pt x="8811" y="8750"/>
                  <a:pt x="8811" y="8750"/>
                  <a:pt x="8811" y="8750"/>
                </a:cubicBezTo>
                <a:cubicBezTo>
                  <a:pt x="8969" y="9302"/>
                  <a:pt x="8969" y="9302"/>
                  <a:pt x="8969" y="9302"/>
                </a:cubicBezTo>
                <a:lnTo>
                  <a:pt x="8963" y="9696"/>
                </a:lnTo>
                <a:close/>
                <a:moveTo>
                  <a:pt x="2181" y="9539"/>
                </a:moveTo>
                <a:cubicBezTo>
                  <a:pt x="2168" y="9145"/>
                  <a:pt x="2168" y="9145"/>
                  <a:pt x="2168" y="9145"/>
                </a:cubicBezTo>
                <a:cubicBezTo>
                  <a:pt x="2320" y="8514"/>
                  <a:pt x="2320" y="8514"/>
                  <a:pt x="2320" y="8514"/>
                </a:cubicBezTo>
                <a:cubicBezTo>
                  <a:pt x="2333" y="8908"/>
                  <a:pt x="2333" y="8908"/>
                  <a:pt x="2333" y="8908"/>
                </a:cubicBezTo>
                <a:lnTo>
                  <a:pt x="2181" y="9539"/>
                </a:lnTo>
                <a:close/>
                <a:moveTo>
                  <a:pt x="17317" y="9302"/>
                </a:moveTo>
                <a:cubicBezTo>
                  <a:pt x="17304" y="8987"/>
                  <a:pt x="17304" y="8987"/>
                  <a:pt x="17304" y="8987"/>
                </a:cubicBezTo>
                <a:cubicBezTo>
                  <a:pt x="17462" y="8356"/>
                  <a:pt x="17462" y="8356"/>
                  <a:pt x="17462" y="8356"/>
                </a:cubicBezTo>
                <a:cubicBezTo>
                  <a:pt x="17469" y="8750"/>
                  <a:pt x="17469" y="8750"/>
                  <a:pt x="17469" y="8750"/>
                </a:cubicBezTo>
                <a:lnTo>
                  <a:pt x="17317" y="9302"/>
                </a:lnTo>
                <a:close/>
                <a:moveTo>
                  <a:pt x="8645" y="8593"/>
                </a:moveTo>
                <a:cubicBezTo>
                  <a:pt x="8493" y="8041"/>
                  <a:pt x="8493" y="8041"/>
                  <a:pt x="8493" y="8041"/>
                </a:cubicBezTo>
                <a:cubicBezTo>
                  <a:pt x="8500" y="7647"/>
                  <a:pt x="8500" y="7647"/>
                  <a:pt x="8500" y="7647"/>
                </a:cubicBezTo>
                <a:cubicBezTo>
                  <a:pt x="8659" y="8199"/>
                  <a:pt x="8659" y="8199"/>
                  <a:pt x="8659" y="8199"/>
                </a:cubicBezTo>
                <a:lnTo>
                  <a:pt x="8645" y="8593"/>
                </a:lnTo>
                <a:close/>
                <a:moveTo>
                  <a:pt x="2485" y="8277"/>
                </a:moveTo>
                <a:cubicBezTo>
                  <a:pt x="2479" y="7962"/>
                  <a:pt x="2479" y="7962"/>
                  <a:pt x="2479" y="7962"/>
                </a:cubicBezTo>
                <a:cubicBezTo>
                  <a:pt x="2631" y="7331"/>
                  <a:pt x="2631" y="7331"/>
                  <a:pt x="2631" y="7331"/>
                </a:cubicBezTo>
                <a:cubicBezTo>
                  <a:pt x="2644" y="7726"/>
                  <a:pt x="2644" y="7726"/>
                  <a:pt x="2644" y="7726"/>
                </a:cubicBezTo>
                <a:lnTo>
                  <a:pt x="2485" y="8277"/>
                </a:lnTo>
                <a:close/>
                <a:moveTo>
                  <a:pt x="17628" y="8120"/>
                </a:moveTo>
                <a:cubicBezTo>
                  <a:pt x="17614" y="7726"/>
                  <a:pt x="17614" y="7726"/>
                  <a:pt x="17614" y="7726"/>
                </a:cubicBezTo>
                <a:cubicBezTo>
                  <a:pt x="17773" y="7174"/>
                  <a:pt x="17773" y="7174"/>
                  <a:pt x="17773" y="7174"/>
                </a:cubicBezTo>
                <a:cubicBezTo>
                  <a:pt x="17780" y="7489"/>
                  <a:pt x="17780" y="7489"/>
                  <a:pt x="17780" y="7489"/>
                </a:cubicBezTo>
                <a:lnTo>
                  <a:pt x="17628" y="8120"/>
                </a:lnTo>
                <a:close/>
                <a:moveTo>
                  <a:pt x="8335" y="7489"/>
                </a:moveTo>
                <a:cubicBezTo>
                  <a:pt x="8183" y="6937"/>
                  <a:pt x="8183" y="6937"/>
                  <a:pt x="8183" y="6937"/>
                </a:cubicBezTo>
                <a:cubicBezTo>
                  <a:pt x="8189" y="6543"/>
                  <a:pt x="8189" y="6543"/>
                  <a:pt x="8189" y="6543"/>
                </a:cubicBezTo>
                <a:cubicBezTo>
                  <a:pt x="8348" y="7095"/>
                  <a:pt x="8348" y="7095"/>
                  <a:pt x="8348" y="7095"/>
                </a:cubicBezTo>
                <a:lnTo>
                  <a:pt x="8335" y="7489"/>
                </a:lnTo>
                <a:close/>
                <a:moveTo>
                  <a:pt x="2796" y="7095"/>
                </a:moveTo>
                <a:cubicBezTo>
                  <a:pt x="2789" y="6701"/>
                  <a:pt x="2789" y="6701"/>
                  <a:pt x="2789" y="6701"/>
                </a:cubicBezTo>
                <a:cubicBezTo>
                  <a:pt x="2941" y="6149"/>
                  <a:pt x="2941" y="6149"/>
                  <a:pt x="2941" y="6149"/>
                </a:cubicBezTo>
                <a:cubicBezTo>
                  <a:pt x="2954" y="6464"/>
                  <a:pt x="2954" y="6464"/>
                  <a:pt x="2954" y="6464"/>
                </a:cubicBezTo>
                <a:lnTo>
                  <a:pt x="2796" y="7095"/>
                </a:lnTo>
                <a:close/>
                <a:moveTo>
                  <a:pt x="17938" y="6937"/>
                </a:moveTo>
                <a:cubicBezTo>
                  <a:pt x="17925" y="6543"/>
                  <a:pt x="17925" y="6543"/>
                  <a:pt x="17925" y="6543"/>
                </a:cubicBezTo>
                <a:cubicBezTo>
                  <a:pt x="18084" y="5912"/>
                  <a:pt x="18084" y="5912"/>
                  <a:pt x="18084" y="5912"/>
                </a:cubicBezTo>
                <a:cubicBezTo>
                  <a:pt x="18090" y="6307"/>
                  <a:pt x="18090" y="6307"/>
                  <a:pt x="18090" y="6307"/>
                </a:cubicBezTo>
                <a:lnTo>
                  <a:pt x="17938" y="6937"/>
                </a:lnTo>
                <a:close/>
                <a:moveTo>
                  <a:pt x="8024" y="6385"/>
                </a:moveTo>
                <a:cubicBezTo>
                  <a:pt x="7865" y="5834"/>
                  <a:pt x="7865" y="5834"/>
                  <a:pt x="7865" y="5834"/>
                </a:cubicBezTo>
                <a:cubicBezTo>
                  <a:pt x="7879" y="5439"/>
                  <a:pt x="7879" y="5439"/>
                  <a:pt x="7879" y="5439"/>
                </a:cubicBezTo>
                <a:cubicBezTo>
                  <a:pt x="8031" y="5991"/>
                  <a:pt x="8031" y="5991"/>
                  <a:pt x="8031" y="5991"/>
                </a:cubicBezTo>
                <a:lnTo>
                  <a:pt x="8024" y="6385"/>
                </a:lnTo>
                <a:close/>
                <a:moveTo>
                  <a:pt x="3106" y="5912"/>
                </a:moveTo>
                <a:cubicBezTo>
                  <a:pt x="3093" y="5518"/>
                  <a:pt x="3093" y="5518"/>
                  <a:pt x="3093" y="5518"/>
                </a:cubicBezTo>
                <a:cubicBezTo>
                  <a:pt x="3252" y="4888"/>
                  <a:pt x="3252" y="4888"/>
                  <a:pt x="3252" y="4888"/>
                </a:cubicBezTo>
                <a:cubicBezTo>
                  <a:pt x="3259" y="5282"/>
                  <a:pt x="3259" y="5282"/>
                  <a:pt x="3259" y="5282"/>
                </a:cubicBezTo>
                <a:lnTo>
                  <a:pt x="3106" y="5912"/>
                </a:lnTo>
                <a:close/>
                <a:moveTo>
                  <a:pt x="18249" y="5676"/>
                </a:moveTo>
                <a:cubicBezTo>
                  <a:pt x="18236" y="5361"/>
                  <a:pt x="18236" y="5361"/>
                  <a:pt x="18236" y="5361"/>
                </a:cubicBezTo>
                <a:cubicBezTo>
                  <a:pt x="18388" y="4730"/>
                  <a:pt x="18388" y="4730"/>
                  <a:pt x="18388" y="4730"/>
                </a:cubicBezTo>
                <a:cubicBezTo>
                  <a:pt x="18401" y="5124"/>
                  <a:pt x="18401" y="5124"/>
                  <a:pt x="18401" y="5124"/>
                </a:cubicBezTo>
                <a:lnTo>
                  <a:pt x="18249" y="5676"/>
                </a:lnTo>
                <a:close/>
                <a:moveTo>
                  <a:pt x="7713" y="5282"/>
                </a:moveTo>
                <a:cubicBezTo>
                  <a:pt x="7555" y="4730"/>
                  <a:pt x="7555" y="4730"/>
                  <a:pt x="7555" y="4730"/>
                </a:cubicBezTo>
                <a:cubicBezTo>
                  <a:pt x="7568" y="4336"/>
                  <a:pt x="7568" y="4336"/>
                  <a:pt x="7568" y="4336"/>
                </a:cubicBezTo>
                <a:cubicBezTo>
                  <a:pt x="7720" y="4888"/>
                  <a:pt x="7720" y="4888"/>
                  <a:pt x="7720" y="4888"/>
                </a:cubicBezTo>
                <a:lnTo>
                  <a:pt x="7713" y="5282"/>
                </a:lnTo>
                <a:close/>
                <a:moveTo>
                  <a:pt x="3417" y="4651"/>
                </a:moveTo>
                <a:cubicBezTo>
                  <a:pt x="3404" y="4336"/>
                  <a:pt x="3404" y="4336"/>
                  <a:pt x="3404" y="4336"/>
                </a:cubicBezTo>
                <a:cubicBezTo>
                  <a:pt x="3563" y="3705"/>
                  <a:pt x="3563" y="3705"/>
                  <a:pt x="3563" y="3705"/>
                </a:cubicBezTo>
                <a:cubicBezTo>
                  <a:pt x="3569" y="4099"/>
                  <a:pt x="3569" y="4099"/>
                  <a:pt x="3569" y="4099"/>
                </a:cubicBezTo>
                <a:lnTo>
                  <a:pt x="3417" y="4651"/>
                </a:lnTo>
                <a:close/>
                <a:moveTo>
                  <a:pt x="18553" y="4493"/>
                </a:moveTo>
                <a:cubicBezTo>
                  <a:pt x="18546" y="4099"/>
                  <a:pt x="18546" y="4099"/>
                  <a:pt x="18546" y="4099"/>
                </a:cubicBezTo>
                <a:cubicBezTo>
                  <a:pt x="18698" y="3547"/>
                  <a:pt x="18698" y="3547"/>
                  <a:pt x="18698" y="3547"/>
                </a:cubicBezTo>
                <a:cubicBezTo>
                  <a:pt x="18712" y="3942"/>
                  <a:pt x="18712" y="3942"/>
                  <a:pt x="18712" y="3942"/>
                </a:cubicBezTo>
                <a:lnTo>
                  <a:pt x="18553" y="4493"/>
                </a:lnTo>
                <a:close/>
                <a:moveTo>
                  <a:pt x="7396" y="4178"/>
                </a:moveTo>
                <a:cubicBezTo>
                  <a:pt x="7244" y="3626"/>
                  <a:pt x="7244" y="3626"/>
                  <a:pt x="7244" y="3626"/>
                </a:cubicBezTo>
                <a:cubicBezTo>
                  <a:pt x="7251" y="3232"/>
                  <a:pt x="7251" y="3232"/>
                  <a:pt x="7251" y="3232"/>
                </a:cubicBezTo>
                <a:cubicBezTo>
                  <a:pt x="7409" y="3784"/>
                  <a:pt x="7409" y="3784"/>
                  <a:pt x="7409" y="3784"/>
                </a:cubicBezTo>
                <a:lnTo>
                  <a:pt x="7396" y="4178"/>
                </a:lnTo>
                <a:close/>
                <a:moveTo>
                  <a:pt x="3728" y="3469"/>
                </a:moveTo>
                <a:cubicBezTo>
                  <a:pt x="3715" y="3153"/>
                  <a:pt x="3715" y="3153"/>
                  <a:pt x="3715" y="3153"/>
                </a:cubicBezTo>
                <a:cubicBezTo>
                  <a:pt x="3767" y="2917"/>
                  <a:pt x="3820" y="2759"/>
                  <a:pt x="3873" y="2601"/>
                </a:cubicBezTo>
                <a:cubicBezTo>
                  <a:pt x="3880" y="2917"/>
                  <a:pt x="3880" y="2917"/>
                  <a:pt x="3880" y="2917"/>
                </a:cubicBezTo>
                <a:cubicBezTo>
                  <a:pt x="3827" y="3153"/>
                  <a:pt x="3774" y="3311"/>
                  <a:pt x="3728" y="3469"/>
                </a:cubicBezTo>
                <a:close/>
                <a:moveTo>
                  <a:pt x="18864" y="3311"/>
                </a:moveTo>
                <a:cubicBezTo>
                  <a:pt x="18857" y="2917"/>
                  <a:pt x="18857" y="2917"/>
                  <a:pt x="18857" y="2917"/>
                </a:cubicBezTo>
                <a:cubicBezTo>
                  <a:pt x="18910" y="2759"/>
                  <a:pt x="18963" y="2601"/>
                  <a:pt x="19016" y="2444"/>
                </a:cubicBezTo>
                <a:cubicBezTo>
                  <a:pt x="19022" y="2759"/>
                  <a:pt x="19022" y="2759"/>
                  <a:pt x="19022" y="2759"/>
                </a:cubicBezTo>
                <a:cubicBezTo>
                  <a:pt x="18969" y="2996"/>
                  <a:pt x="18917" y="3153"/>
                  <a:pt x="18864" y="3311"/>
                </a:cubicBezTo>
                <a:close/>
                <a:moveTo>
                  <a:pt x="7085" y="3074"/>
                </a:moveTo>
                <a:cubicBezTo>
                  <a:pt x="7033" y="2917"/>
                  <a:pt x="6980" y="2759"/>
                  <a:pt x="6933" y="2601"/>
                </a:cubicBezTo>
                <a:cubicBezTo>
                  <a:pt x="6940" y="2207"/>
                  <a:pt x="6940" y="2207"/>
                  <a:pt x="6940" y="2207"/>
                </a:cubicBezTo>
                <a:cubicBezTo>
                  <a:pt x="6993" y="2365"/>
                  <a:pt x="7046" y="2523"/>
                  <a:pt x="7099" y="2680"/>
                </a:cubicBezTo>
                <a:lnTo>
                  <a:pt x="7085" y="3074"/>
                </a:lnTo>
                <a:close/>
                <a:moveTo>
                  <a:pt x="4038" y="2444"/>
                </a:moveTo>
                <a:cubicBezTo>
                  <a:pt x="4032" y="2050"/>
                  <a:pt x="4032" y="2050"/>
                  <a:pt x="4032" y="2050"/>
                </a:cubicBezTo>
                <a:cubicBezTo>
                  <a:pt x="4085" y="1892"/>
                  <a:pt x="4138" y="1734"/>
                  <a:pt x="4190" y="1655"/>
                </a:cubicBezTo>
                <a:cubicBezTo>
                  <a:pt x="4197" y="1971"/>
                  <a:pt x="4197" y="1971"/>
                  <a:pt x="4197" y="1971"/>
                </a:cubicBezTo>
                <a:cubicBezTo>
                  <a:pt x="4144" y="2128"/>
                  <a:pt x="4091" y="2286"/>
                  <a:pt x="4038" y="2444"/>
                </a:cubicBezTo>
                <a:close/>
                <a:moveTo>
                  <a:pt x="19181" y="2286"/>
                </a:moveTo>
                <a:cubicBezTo>
                  <a:pt x="19168" y="1971"/>
                  <a:pt x="19168" y="1971"/>
                  <a:pt x="19168" y="1971"/>
                </a:cubicBezTo>
                <a:cubicBezTo>
                  <a:pt x="19227" y="1813"/>
                  <a:pt x="19280" y="1655"/>
                  <a:pt x="19333" y="1498"/>
                </a:cubicBezTo>
                <a:cubicBezTo>
                  <a:pt x="19340" y="1892"/>
                  <a:pt x="19340" y="1892"/>
                  <a:pt x="19340" y="1892"/>
                </a:cubicBezTo>
                <a:cubicBezTo>
                  <a:pt x="19287" y="2050"/>
                  <a:pt x="19234" y="2128"/>
                  <a:pt x="19181" y="2286"/>
                </a:cubicBezTo>
                <a:close/>
                <a:moveTo>
                  <a:pt x="6775" y="2128"/>
                </a:moveTo>
                <a:cubicBezTo>
                  <a:pt x="6722" y="1971"/>
                  <a:pt x="6669" y="1813"/>
                  <a:pt x="6616" y="1734"/>
                </a:cubicBezTo>
                <a:cubicBezTo>
                  <a:pt x="6623" y="1340"/>
                  <a:pt x="6623" y="1340"/>
                  <a:pt x="6623" y="1340"/>
                </a:cubicBezTo>
                <a:cubicBezTo>
                  <a:pt x="6676" y="1498"/>
                  <a:pt x="6729" y="1577"/>
                  <a:pt x="6781" y="1734"/>
                </a:cubicBezTo>
                <a:lnTo>
                  <a:pt x="6775" y="2128"/>
                </a:lnTo>
                <a:close/>
                <a:moveTo>
                  <a:pt x="4356" y="1655"/>
                </a:moveTo>
                <a:cubicBezTo>
                  <a:pt x="4349" y="1261"/>
                  <a:pt x="4349" y="1261"/>
                  <a:pt x="4349" y="1261"/>
                </a:cubicBezTo>
                <a:cubicBezTo>
                  <a:pt x="4402" y="1104"/>
                  <a:pt x="4455" y="1025"/>
                  <a:pt x="4508" y="867"/>
                </a:cubicBezTo>
                <a:cubicBezTo>
                  <a:pt x="4514" y="1261"/>
                  <a:pt x="4514" y="1261"/>
                  <a:pt x="4514" y="1261"/>
                </a:cubicBezTo>
                <a:cubicBezTo>
                  <a:pt x="4461" y="1419"/>
                  <a:pt x="4409" y="1498"/>
                  <a:pt x="4356" y="1655"/>
                </a:cubicBezTo>
                <a:close/>
                <a:moveTo>
                  <a:pt x="19498" y="1498"/>
                </a:moveTo>
                <a:cubicBezTo>
                  <a:pt x="19492" y="1104"/>
                  <a:pt x="19492" y="1104"/>
                  <a:pt x="19492" y="1104"/>
                </a:cubicBezTo>
                <a:cubicBezTo>
                  <a:pt x="19544" y="1025"/>
                  <a:pt x="19597" y="867"/>
                  <a:pt x="19650" y="788"/>
                </a:cubicBezTo>
                <a:cubicBezTo>
                  <a:pt x="19657" y="1182"/>
                  <a:pt x="19657" y="1182"/>
                  <a:pt x="19657" y="1182"/>
                </a:cubicBezTo>
                <a:cubicBezTo>
                  <a:pt x="19604" y="1261"/>
                  <a:pt x="19551" y="1419"/>
                  <a:pt x="19498" y="1498"/>
                </a:cubicBezTo>
                <a:close/>
                <a:moveTo>
                  <a:pt x="21593" y="1419"/>
                </a:moveTo>
                <a:cubicBezTo>
                  <a:pt x="21541" y="1340"/>
                  <a:pt x="21488" y="1182"/>
                  <a:pt x="21435" y="1104"/>
                </a:cubicBezTo>
                <a:cubicBezTo>
                  <a:pt x="21441" y="709"/>
                  <a:pt x="21441" y="709"/>
                  <a:pt x="21441" y="709"/>
                </a:cubicBezTo>
                <a:cubicBezTo>
                  <a:pt x="21494" y="867"/>
                  <a:pt x="21547" y="946"/>
                  <a:pt x="21600" y="1025"/>
                </a:cubicBezTo>
                <a:lnTo>
                  <a:pt x="21593" y="1419"/>
                </a:lnTo>
                <a:close/>
                <a:moveTo>
                  <a:pt x="6458" y="1340"/>
                </a:moveTo>
                <a:cubicBezTo>
                  <a:pt x="6398" y="1261"/>
                  <a:pt x="6345" y="1182"/>
                  <a:pt x="6292" y="1104"/>
                </a:cubicBezTo>
                <a:cubicBezTo>
                  <a:pt x="6299" y="709"/>
                  <a:pt x="6299" y="709"/>
                  <a:pt x="6299" y="709"/>
                </a:cubicBezTo>
                <a:cubicBezTo>
                  <a:pt x="6352" y="788"/>
                  <a:pt x="6405" y="867"/>
                  <a:pt x="6458" y="946"/>
                </a:cubicBezTo>
                <a:lnTo>
                  <a:pt x="6458" y="1340"/>
                </a:lnTo>
                <a:close/>
                <a:moveTo>
                  <a:pt x="4673" y="1025"/>
                </a:moveTo>
                <a:cubicBezTo>
                  <a:pt x="4673" y="631"/>
                  <a:pt x="4673" y="631"/>
                  <a:pt x="4673" y="631"/>
                </a:cubicBezTo>
                <a:cubicBezTo>
                  <a:pt x="4726" y="552"/>
                  <a:pt x="4779" y="473"/>
                  <a:pt x="4832" y="394"/>
                </a:cubicBezTo>
                <a:cubicBezTo>
                  <a:pt x="4838" y="788"/>
                  <a:pt x="4838" y="788"/>
                  <a:pt x="4838" y="788"/>
                </a:cubicBezTo>
                <a:cubicBezTo>
                  <a:pt x="4785" y="867"/>
                  <a:pt x="4726" y="946"/>
                  <a:pt x="4673" y="1025"/>
                </a:cubicBezTo>
                <a:close/>
                <a:moveTo>
                  <a:pt x="19815" y="946"/>
                </a:moveTo>
                <a:cubicBezTo>
                  <a:pt x="19815" y="552"/>
                  <a:pt x="19815" y="552"/>
                  <a:pt x="19815" y="552"/>
                </a:cubicBezTo>
                <a:cubicBezTo>
                  <a:pt x="19868" y="473"/>
                  <a:pt x="19921" y="394"/>
                  <a:pt x="19974" y="315"/>
                </a:cubicBezTo>
                <a:cubicBezTo>
                  <a:pt x="19981" y="709"/>
                  <a:pt x="19981" y="709"/>
                  <a:pt x="19981" y="709"/>
                </a:cubicBezTo>
                <a:cubicBezTo>
                  <a:pt x="19921" y="788"/>
                  <a:pt x="19868" y="867"/>
                  <a:pt x="19815" y="946"/>
                </a:cubicBezTo>
                <a:close/>
                <a:moveTo>
                  <a:pt x="21276" y="867"/>
                </a:moveTo>
                <a:cubicBezTo>
                  <a:pt x="21223" y="788"/>
                  <a:pt x="21164" y="709"/>
                  <a:pt x="21111" y="631"/>
                </a:cubicBezTo>
                <a:cubicBezTo>
                  <a:pt x="21118" y="236"/>
                  <a:pt x="21118" y="236"/>
                  <a:pt x="21118" y="236"/>
                </a:cubicBezTo>
                <a:cubicBezTo>
                  <a:pt x="21170" y="315"/>
                  <a:pt x="21223" y="394"/>
                  <a:pt x="21276" y="473"/>
                </a:cubicBezTo>
                <a:lnTo>
                  <a:pt x="21276" y="867"/>
                </a:lnTo>
                <a:close/>
                <a:moveTo>
                  <a:pt x="6134" y="788"/>
                </a:moveTo>
                <a:cubicBezTo>
                  <a:pt x="6081" y="709"/>
                  <a:pt x="6028" y="709"/>
                  <a:pt x="5968" y="631"/>
                </a:cubicBezTo>
                <a:cubicBezTo>
                  <a:pt x="5975" y="236"/>
                  <a:pt x="5975" y="236"/>
                  <a:pt x="5975" y="236"/>
                </a:cubicBezTo>
                <a:cubicBezTo>
                  <a:pt x="6028" y="315"/>
                  <a:pt x="6081" y="394"/>
                  <a:pt x="6134" y="473"/>
                </a:cubicBezTo>
                <a:lnTo>
                  <a:pt x="6134" y="788"/>
                </a:lnTo>
                <a:close/>
                <a:moveTo>
                  <a:pt x="4997" y="552"/>
                </a:moveTo>
                <a:cubicBezTo>
                  <a:pt x="4997" y="236"/>
                  <a:pt x="4997" y="236"/>
                  <a:pt x="4997" y="236"/>
                </a:cubicBezTo>
                <a:cubicBezTo>
                  <a:pt x="5050" y="158"/>
                  <a:pt x="5103" y="79"/>
                  <a:pt x="5162" y="79"/>
                </a:cubicBezTo>
                <a:cubicBezTo>
                  <a:pt x="5162" y="473"/>
                  <a:pt x="5162" y="473"/>
                  <a:pt x="5162" y="473"/>
                </a:cubicBezTo>
                <a:cubicBezTo>
                  <a:pt x="5109" y="473"/>
                  <a:pt x="5050" y="552"/>
                  <a:pt x="4997" y="552"/>
                </a:cubicBezTo>
                <a:close/>
                <a:moveTo>
                  <a:pt x="20139" y="552"/>
                </a:moveTo>
                <a:cubicBezTo>
                  <a:pt x="20139" y="158"/>
                  <a:pt x="20139" y="158"/>
                  <a:pt x="20139" y="158"/>
                </a:cubicBezTo>
                <a:cubicBezTo>
                  <a:pt x="20192" y="79"/>
                  <a:pt x="20245" y="79"/>
                  <a:pt x="20298" y="0"/>
                </a:cubicBezTo>
                <a:cubicBezTo>
                  <a:pt x="20305" y="394"/>
                  <a:pt x="20305" y="394"/>
                  <a:pt x="20305" y="394"/>
                </a:cubicBezTo>
                <a:cubicBezTo>
                  <a:pt x="20245" y="473"/>
                  <a:pt x="20192" y="473"/>
                  <a:pt x="20139" y="552"/>
                </a:cubicBezTo>
                <a:close/>
                <a:moveTo>
                  <a:pt x="20952" y="473"/>
                </a:moveTo>
                <a:cubicBezTo>
                  <a:pt x="20899" y="473"/>
                  <a:pt x="20840" y="394"/>
                  <a:pt x="20787" y="394"/>
                </a:cubicBezTo>
                <a:cubicBezTo>
                  <a:pt x="20787" y="0"/>
                  <a:pt x="20787" y="0"/>
                  <a:pt x="20787" y="0"/>
                </a:cubicBezTo>
                <a:cubicBezTo>
                  <a:pt x="20847" y="79"/>
                  <a:pt x="20899" y="79"/>
                  <a:pt x="20952" y="79"/>
                </a:cubicBezTo>
                <a:lnTo>
                  <a:pt x="20952" y="473"/>
                </a:lnTo>
                <a:close/>
                <a:moveTo>
                  <a:pt x="5810" y="473"/>
                </a:moveTo>
                <a:cubicBezTo>
                  <a:pt x="5757" y="473"/>
                  <a:pt x="5704" y="394"/>
                  <a:pt x="5645" y="394"/>
                </a:cubicBezTo>
                <a:cubicBezTo>
                  <a:pt x="5651" y="0"/>
                  <a:pt x="5651" y="0"/>
                  <a:pt x="5651" y="0"/>
                </a:cubicBezTo>
                <a:cubicBezTo>
                  <a:pt x="5704" y="0"/>
                  <a:pt x="5757" y="79"/>
                  <a:pt x="5810" y="79"/>
                </a:cubicBezTo>
                <a:lnTo>
                  <a:pt x="5810" y="473"/>
                </a:lnTo>
                <a:close/>
                <a:moveTo>
                  <a:pt x="5321" y="394"/>
                </a:moveTo>
                <a:cubicBezTo>
                  <a:pt x="5321" y="0"/>
                  <a:pt x="5321" y="0"/>
                  <a:pt x="5321" y="0"/>
                </a:cubicBezTo>
                <a:cubicBezTo>
                  <a:pt x="5367" y="0"/>
                  <a:pt x="5420" y="0"/>
                  <a:pt x="5466" y="0"/>
                </a:cubicBezTo>
                <a:cubicBezTo>
                  <a:pt x="5486" y="0"/>
                  <a:pt x="5486" y="0"/>
                  <a:pt x="5486" y="0"/>
                </a:cubicBezTo>
                <a:cubicBezTo>
                  <a:pt x="5486" y="394"/>
                  <a:pt x="5486" y="394"/>
                  <a:pt x="5486" y="394"/>
                </a:cubicBezTo>
                <a:cubicBezTo>
                  <a:pt x="5466" y="394"/>
                  <a:pt x="5466" y="394"/>
                  <a:pt x="5466" y="394"/>
                </a:cubicBezTo>
                <a:cubicBezTo>
                  <a:pt x="5420" y="394"/>
                  <a:pt x="5367" y="394"/>
                  <a:pt x="5321" y="394"/>
                </a:cubicBezTo>
                <a:close/>
                <a:moveTo>
                  <a:pt x="20463" y="394"/>
                </a:moveTo>
                <a:cubicBezTo>
                  <a:pt x="20463" y="0"/>
                  <a:pt x="20463" y="0"/>
                  <a:pt x="20463" y="0"/>
                </a:cubicBezTo>
                <a:cubicBezTo>
                  <a:pt x="20516" y="0"/>
                  <a:pt x="20576" y="0"/>
                  <a:pt x="20628" y="0"/>
                </a:cubicBezTo>
                <a:cubicBezTo>
                  <a:pt x="20628" y="394"/>
                  <a:pt x="20628" y="394"/>
                  <a:pt x="20628" y="394"/>
                </a:cubicBezTo>
                <a:cubicBezTo>
                  <a:pt x="20576" y="315"/>
                  <a:pt x="20516" y="315"/>
                  <a:pt x="20463" y="394"/>
                </a:cubicBezTo>
                <a:close/>
              </a:path>
            </a:pathLst>
          </a:custGeom>
          <a:solidFill>
            <a:srgbClr val="A5B4BB"/>
          </a:solidFill>
          <a:ln w="12700">
            <a:miter lim="400000"/>
          </a:ln>
        </p:spPr>
        <p:txBody>
          <a:bodyPr tIns="91439" bIns="91439"/>
          <a:lstStyle/>
          <a:p>
            <a:pPr defTabSz="1828800">
              <a:lnSpc>
                <a:spcPct val="100000"/>
              </a:lnSpc>
              <a:spcBef>
                <a:spcPts val="0"/>
              </a:spcBef>
              <a:defRPr sz="3600">
                <a:solidFill>
                  <a:srgbClr val="3F3F3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6" name="Freeform 71"/>
          <p:cNvSpPr/>
          <p:nvPr/>
        </p:nvSpPr>
        <p:spPr>
          <a:xfrm rot="20244591">
            <a:off x="1399677" y="9834711"/>
            <a:ext cx="2366543" cy="25191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333" h="16664" extrusionOk="0">
                <a:moveTo>
                  <a:pt x="1417" y="3977"/>
                </a:moveTo>
                <a:cubicBezTo>
                  <a:pt x="1417" y="3977"/>
                  <a:pt x="14763" y="-4733"/>
                  <a:pt x="16692" y="3628"/>
                </a:cubicBezTo>
                <a:cubicBezTo>
                  <a:pt x="18466" y="11781"/>
                  <a:pt x="16615" y="16867"/>
                  <a:pt x="10443" y="16658"/>
                </a:cubicBezTo>
                <a:cubicBezTo>
                  <a:pt x="4195" y="16449"/>
                  <a:pt x="-3134" y="8157"/>
                  <a:pt x="1417" y="3977"/>
                </a:cubicBezTo>
                <a:close/>
              </a:path>
            </a:pathLst>
          </a:custGeom>
          <a:solidFill>
            <a:srgbClr val="F2F2F2"/>
          </a:solidFill>
          <a:ln w="12700">
            <a:miter lim="400000"/>
          </a:ln>
        </p:spPr>
        <p:txBody>
          <a:bodyPr tIns="91439" bIns="91439"/>
          <a:lstStyle/>
          <a:p>
            <a:pPr defTabSz="1828800">
              <a:lnSpc>
                <a:spcPct val="100000"/>
              </a:lnSpc>
              <a:spcBef>
                <a:spcPts val="0"/>
              </a:spcBef>
              <a:defRPr sz="3600">
                <a:solidFill>
                  <a:srgbClr val="3F3F3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7" name="Freeform 71"/>
          <p:cNvSpPr/>
          <p:nvPr/>
        </p:nvSpPr>
        <p:spPr>
          <a:xfrm rot="3391066">
            <a:off x="6417132" y="7329604"/>
            <a:ext cx="2290359" cy="2438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333" h="16664" extrusionOk="0">
                <a:moveTo>
                  <a:pt x="1417" y="3977"/>
                </a:moveTo>
                <a:cubicBezTo>
                  <a:pt x="1417" y="3977"/>
                  <a:pt x="14763" y="-4733"/>
                  <a:pt x="16692" y="3628"/>
                </a:cubicBezTo>
                <a:cubicBezTo>
                  <a:pt x="18466" y="11781"/>
                  <a:pt x="16615" y="16867"/>
                  <a:pt x="10443" y="16658"/>
                </a:cubicBezTo>
                <a:cubicBezTo>
                  <a:pt x="4195" y="16449"/>
                  <a:pt x="-3134" y="8157"/>
                  <a:pt x="1417" y="3977"/>
                </a:cubicBezTo>
                <a:close/>
              </a:path>
            </a:pathLst>
          </a:custGeom>
          <a:solidFill>
            <a:srgbClr val="F2F2F2"/>
          </a:solidFill>
          <a:ln w="12700">
            <a:miter lim="400000"/>
          </a:ln>
        </p:spPr>
        <p:txBody>
          <a:bodyPr tIns="91439" bIns="91439"/>
          <a:lstStyle/>
          <a:p>
            <a:pPr defTabSz="1828800">
              <a:lnSpc>
                <a:spcPct val="100000"/>
              </a:lnSpc>
              <a:spcBef>
                <a:spcPts val="0"/>
              </a:spcBef>
              <a:defRPr sz="3600">
                <a:solidFill>
                  <a:srgbClr val="3F3F3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8" name="Oval 41"/>
          <p:cNvSpPr/>
          <p:nvPr/>
        </p:nvSpPr>
        <p:spPr>
          <a:xfrm>
            <a:off x="2116701" y="10476353"/>
            <a:ext cx="1180561" cy="1180561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lnSpc>
                <a:spcPct val="100000"/>
              </a:lnSpc>
              <a:spcBef>
                <a:spcPts val="0"/>
              </a:spcBef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9" name="Freeform 71"/>
          <p:cNvSpPr/>
          <p:nvPr/>
        </p:nvSpPr>
        <p:spPr>
          <a:xfrm rot="7624271">
            <a:off x="16400693" y="5655778"/>
            <a:ext cx="2360507" cy="25127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333" h="16664" extrusionOk="0">
                <a:moveTo>
                  <a:pt x="1417" y="3977"/>
                </a:moveTo>
                <a:cubicBezTo>
                  <a:pt x="1417" y="3977"/>
                  <a:pt x="14763" y="-4733"/>
                  <a:pt x="16692" y="3628"/>
                </a:cubicBezTo>
                <a:cubicBezTo>
                  <a:pt x="18466" y="11781"/>
                  <a:pt x="16615" y="16867"/>
                  <a:pt x="10443" y="16658"/>
                </a:cubicBezTo>
                <a:cubicBezTo>
                  <a:pt x="4195" y="16449"/>
                  <a:pt x="-3134" y="8157"/>
                  <a:pt x="1417" y="3977"/>
                </a:cubicBezTo>
                <a:close/>
              </a:path>
            </a:pathLst>
          </a:custGeom>
          <a:solidFill>
            <a:srgbClr val="F2F2F2"/>
          </a:solidFill>
          <a:ln w="12700">
            <a:miter lim="400000"/>
          </a:ln>
        </p:spPr>
        <p:txBody>
          <a:bodyPr tIns="91439" bIns="91439"/>
          <a:lstStyle/>
          <a:p>
            <a:pPr defTabSz="1828800">
              <a:lnSpc>
                <a:spcPct val="100000"/>
              </a:lnSpc>
              <a:spcBef>
                <a:spcPts val="0"/>
              </a:spcBef>
              <a:defRPr sz="3600">
                <a:solidFill>
                  <a:srgbClr val="3F3F3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0" name="Oval 39"/>
          <p:cNvSpPr/>
          <p:nvPr/>
        </p:nvSpPr>
        <p:spPr>
          <a:xfrm>
            <a:off x="7058475" y="8028166"/>
            <a:ext cx="1180561" cy="1180561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lnSpc>
                <a:spcPct val="100000"/>
              </a:lnSpc>
              <a:spcBef>
                <a:spcPts val="0"/>
              </a:spcBef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1" name="Oval 40"/>
          <p:cNvSpPr/>
          <p:nvPr/>
        </p:nvSpPr>
        <p:spPr>
          <a:xfrm>
            <a:off x="16954865" y="6414006"/>
            <a:ext cx="1180561" cy="1180561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lnSpc>
                <a:spcPct val="100000"/>
              </a:lnSpc>
              <a:spcBef>
                <a:spcPts val="0"/>
              </a:spcBef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2" name="Freeform 71"/>
          <p:cNvSpPr/>
          <p:nvPr/>
        </p:nvSpPr>
        <p:spPr>
          <a:xfrm rot="20244591">
            <a:off x="11465750" y="7112435"/>
            <a:ext cx="2366544" cy="25191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333" h="16664" extrusionOk="0">
                <a:moveTo>
                  <a:pt x="1417" y="3977"/>
                </a:moveTo>
                <a:cubicBezTo>
                  <a:pt x="1417" y="3977"/>
                  <a:pt x="14763" y="-4733"/>
                  <a:pt x="16692" y="3628"/>
                </a:cubicBezTo>
                <a:cubicBezTo>
                  <a:pt x="18466" y="11781"/>
                  <a:pt x="16615" y="16867"/>
                  <a:pt x="10443" y="16658"/>
                </a:cubicBezTo>
                <a:cubicBezTo>
                  <a:pt x="4195" y="16449"/>
                  <a:pt x="-3134" y="8157"/>
                  <a:pt x="1417" y="3977"/>
                </a:cubicBezTo>
                <a:close/>
              </a:path>
            </a:pathLst>
          </a:custGeom>
          <a:solidFill>
            <a:srgbClr val="F2F2F2"/>
          </a:solidFill>
          <a:ln w="12700">
            <a:miter lim="400000"/>
          </a:ln>
        </p:spPr>
        <p:txBody>
          <a:bodyPr tIns="91439" bIns="91439"/>
          <a:lstStyle/>
          <a:p>
            <a:pPr defTabSz="1828800">
              <a:lnSpc>
                <a:spcPct val="100000"/>
              </a:lnSpc>
              <a:spcBef>
                <a:spcPts val="0"/>
              </a:spcBef>
              <a:defRPr sz="3600">
                <a:solidFill>
                  <a:srgbClr val="3F3F3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3" name="Oval 41"/>
          <p:cNvSpPr/>
          <p:nvPr/>
        </p:nvSpPr>
        <p:spPr>
          <a:xfrm>
            <a:off x="12182773" y="7754077"/>
            <a:ext cx="1180561" cy="1180561"/>
          </a:xfrm>
          <a:prstGeom prst="ellipse">
            <a:avLst/>
          </a:prstGeom>
          <a:solidFill>
            <a:schemeClr val="accent5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lnSpc>
                <a:spcPct val="100000"/>
              </a:lnSpc>
              <a:spcBef>
                <a:spcPts val="0"/>
              </a:spcBef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4" name="TextBox 5"/>
          <p:cNvSpPr txBox="1"/>
          <p:nvPr/>
        </p:nvSpPr>
        <p:spPr>
          <a:xfrm>
            <a:off x="10282253" y="5300317"/>
            <a:ext cx="5793297" cy="1846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lnSpc>
                <a:spcPct val="150000"/>
              </a:lnSpc>
              <a:spcBef>
                <a:spcPts val="0"/>
              </a:spcBef>
              <a:defRPr sz="2400">
                <a:solidFill>
                  <a:srgbClr val="3F3F3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/>
            <a:r>
              <a:rPr dirty="0"/>
              <a:t>Learn specific functionalities such as preparing a </a:t>
            </a:r>
            <a:r>
              <a:rPr lang="en-IE" dirty="0" err="1"/>
              <a:t>L</a:t>
            </a:r>
            <a:r>
              <a:rPr dirty="0" err="1" smtClean="0"/>
              <a:t>ogframe</a:t>
            </a:r>
            <a:r>
              <a:rPr dirty="0"/>
              <a:t>, </a:t>
            </a:r>
            <a:r>
              <a:rPr dirty="0" err="1" smtClean="0"/>
              <a:t>Rf</a:t>
            </a:r>
            <a:r>
              <a:rPr lang="en-IE" dirty="0" smtClean="0"/>
              <a:t>S</a:t>
            </a:r>
            <a:r>
              <a:rPr dirty="0" smtClean="0"/>
              <a:t>, </a:t>
            </a:r>
            <a:r>
              <a:rPr lang="en-IE" dirty="0"/>
              <a:t>C</a:t>
            </a:r>
            <a:r>
              <a:rPr dirty="0" err="1" smtClean="0"/>
              <a:t>ontract</a:t>
            </a:r>
            <a:r>
              <a:rPr lang="en-IE" dirty="0" smtClean="0"/>
              <a:t>, PPMT</a:t>
            </a:r>
            <a:r>
              <a:rPr dirty="0" smtClean="0"/>
              <a:t> </a:t>
            </a:r>
            <a:r>
              <a:rPr dirty="0"/>
              <a:t>etc.</a:t>
            </a:r>
          </a:p>
        </p:txBody>
      </p:sp>
      <p:sp>
        <p:nvSpPr>
          <p:cNvPr id="175" name="Freeform 71"/>
          <p:cNvSpPr/>
          <p:nvPr/>
        </p:nvSpPr>
        <p:spPr>
          <a:xfrm rot="3391066">
            <a:off x="19958976" y="3508687"/>
            <a:ext cx="2290360" cy="2438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333" h="16664" extrusionOk="0">
                <a:moveTo>
                  <a:pt x="1417" y="3977"/>
                </a:moveTo>
                <a:cubicBezTo>
                  <a:pt x="1417" y="3977"/>
                  <a:pt x="14763" y="-4733"/>
                  <a:pt x="16692" y="3628"/>
                </a:cubicBezTo>
                <a:cubicBezTo>
                  <a:pt x="18466" y="11781"/>
                  <a:pt x="16615" y="16867"/>
                  <a:pt x="10443" y="16658"/>
                </a:cubicBezTo>
                <a:cubicBezTo>
                  <a:pt x="4195" y="16449"/>
                  <a:pt x="-3134" y="8157"/>
                  <a:pt x="1417" y="3977"/>
                </a:cubicBezTo>
                <a:close/>
              </a:path>
            </a:pathLst>
          </a:custGeom>
          <a:solidFill>
            <a:srgbClr val="F2F2F2"/>
          </a:solidFill>
          <a:ln w="12700">
            <a:miter lim="400000"/>
          </a:ln>
        </p:spPr>
        <p:txBody>
          <a:bodyPr tIns="91439" bIns="91439"/>
          <a:lstStyle/>
          <a:p>
            <a:pPr defTabSz="1828800">
              <a:lnSpc>
                <a:spcPct val="100000"/>
              </a:lnSpc>
              <a:spcBef>
                <a:spcPts val="0"/>
              </a:spcBef>
              <a:defRPr sz="3600">
                <a:solidFill>
                  <a:srgbClr val="3F3F3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6" name="Oval 39"/>
          <p:cNvSpPr/>
          <p:nvPr/>
        </p:nvSpPr>
        <p:spPr>
          <a:xfrm>
            <a:off x="20600319" y="4207249"/>
            <a:ext cx="1180561" cy="1180561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lnSpc>
                <a:spcPct val="100000"/>
              </a:lnSpc>
              <a:spcBef>
                <a:spcPts val="0"/>
              </a:spcBef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7" name="TextBox 13"/>
          <p:cNvSpPr txBox="1"/>
          <p:nvPr/>
        </p:nvSpPr>
        <p:spPr>
          <a:xfrm>
            <a:off x="18670800" y="2014119"/>
            <a:ext cx="5647884" cy="129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>
            <a:lvl1pPr defTabSz="1828800">
              <a:lnSpc>
                <a:spcPct val="150000"/>
              </a:lnSpc>
              <a:spcBef>
                <a:spcPts val="0"/>
              </a:spcBef>
              <a:defRPr sz="2400">
                <a:solidFill>
                  <a:srgbClr val="3F3F3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/>
            <a:r>
              <a:rPr lang="en-IE" dirty="0"/>
              <a:t>Resolve </a:t>
            </a:r>
            <a:r>
              <a:rPr lang="en-IE" dirty="0" smtClean="0"/>
              <a:t>questions </a:t>
            </a:r>
            <a:r>
              <a:rPr lang="en-IE" dirty="0"/>
              <a:t>related to OPSYS with a trainer in a coaching environment </a:t>
            </a:r>
            <a:endParaRPr dirty="0"/>
          </a:p>
        </p:txBody>
      </p:sp>
      <p:sp>
        <p:nvSpPr>
          <p:cNvPr id="178" name="TextBox 12"/>
          <p:cNvSpPr txBox="1"/>
          <p:nvPr/>
        </p:nvSpPr>
        <p:spPr>
          <a:xfrm>
            <a:off x="12182773" y="8011618"/>
            <a:ext cx="1147063" cy="665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algn="ctr" defTabSz="18288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03</a:t>
            </a:r>
          </a:p>
        </p:txBody>
      </p:sp>
      <p:sp>
        <p:nvSpPr>
          <p:cNvPr id="179" name="TextBox 12"/>
          <p:cNvSpPr txBox="1"/>
          <p:nvPr/>
        </p:nvSpPr>
        <p:spPr>
          <a:xfrm>
            <a:off x="2133450" y="10733893"/>
            <a:ext cx="1147063" cy="665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algn="ctr" defTabSz="18288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01</a:t>
            </a:r>
          </a:p>
        </p:txBody>
      </p:sp>
      <p:sp>
        <p:nvSpPr>
          <p:cNvPr id="180" name="TextBox 17"/>
          <p:cNvSpPr txBox="1"/>
          <p:nvPr/>
        </p:nvSpPr>
        <p:spPr>
          <a:xfrm>
            <a:off x="7075224" y="8277897"/>
            <a:ext cx="1147063" cy="665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algn="ctr" defTabSz="18288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02</a:t>
            </a:r>
          </a:p>
        </p:txBody>
      </p:sp>
      <p:sp>
        <p:nvSpPr>
          <p:cNvPr id="181" name="TextBox 22"/>
          <p:cNvSpPr txBox="1"/>
          <p:nvPr/>
        </p:nvSpPr>
        <p:spPr>
          <a:xfrm>
            <a:off x="16954865" y="6671546"/>
            <a:ext cx="1147063" cy="665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algn="ctr" defTabSz="18288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04</a:t>
            </a:r>
          </a:p>
        </p:txBody>
      </p:sp>
      <p:sp>
        <p:nvSpPr>
          <p:cNvPr id="182" name="TextBox 17"/>
          <p:cNvSpPr txBox="1"/>
          <p:nvPr/>
        </p:nvSpPr>
        <p:spPr>
          <a:xfrm>
            <a:off x="20617068" y="4456980"/>
            <a:ext cx="1147063" cy="665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algn="ctr" defTabSz="18288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05</a:t>
            </a:r>
          </a:p>
        </p:txBody>
      </p:sp>
      <p:sp>
        <p:nvSpPr>
          <p:cNvPr id="183" name="Rectangle 8"/>
          <p:cNvSpPr/>
          <p:nvPr/>
        </p:nvSpPr>
        <p:spPr>
          <a:xfrm>
            <a:off x="5710853" y="10116766"/>
            <a:ext cx="4035141" cy="109352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miter lim="400000"/>
          </a:ln>
          <a:effectLst>
            <a:outerShdw blurRad="304800" dist="101600" dir="5400000" rotWithShape="0">
              <a:srgbClr val="000000">
                <a:alpha val="7000"/>
              </a:srgbClr>
            </a:outerShdw>
          </a:effectLst>
        </p:spPr>
        <p:txBody>
          <a:bodyPr tIns="91439" bIns="91439" anchor="ctr"/>
          <a:lstStyle/>
          <a:p>
            <a:pPr algn="ctr" defTabSz="1828800">
              <a:lnSpc>
                <a:spcPct val="100000"/>
              </a:lnSpc>
              <a:spcBef>
                <a:spcPts val="0"/>
              </a:spcBef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4" name="TextBox 10"/>
          <p:cNvSpPr txBox="1"/>
          <p:nvPr/>
        </p:nvSpPr>
        <p:spPr>
          <a:xfrm>
            <a:off x="6058581" y="10183829"/>
            <a:ext cx="2361603" cy="665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lnSpc>
                <a:spcPct val="15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Navigate</a:t>
            </a:r>
          </a:p>
        </p:txBody>
      </p:sp>
      <p:sp>
        <p:nvSpPr>
          <p:cNvPr id="185" name="Rectangle 8"/>
          <p:cNvSpPr/>
          <p:nvPr/>
        </p:nvSpPr>
        <p:spPr>
          <a:xfrm>
            <a:off x="10374668" y="4134236"/>
            <a:ext cx="4035141" cy="109352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miter lim="400000"/>
          </a:ln>
          <a:effectLst>
            <a:outerShdw blurRad="304800" dist="101600" dir="5400000" rotWithShape="0">
              <a:srgbClr val="000000">
                <a:alpha val="7000"/>
              </a:srgbClr>
            </a:outerShdw>
          </a:effectLst>
        </p:spPr>
        <p:txBody>
          <a:bodyPr tIns="91439" bIns="91439" anchor="ctr"/>
          <a:lstStyle/>
          <a:p>
            <a:pPr algn="ctr" defTabSz="1828800">
              <a:lnSpc>
                <a:spcPct val="100000"/>
              </a:lnSpc>
              <a:spcBef>
                <a:spcPts val="0"/>
              </a:spcBef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6" name="TextBox 10"/>
          <p:cNvSpPr txBox="1"/>
          <p:nvPr/>
        </p:nvSpPr>
        <p:spPr>
          <a:xfrm>
            <a:off x="10411450" y="4231691"/>
            <a:ext cx="2361603" cy="665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lnSpc>
                <a:spcPct val="15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Learn</a:t>
            </a:r>
          </a:p>
        </p:txBody>
      </p:sp>
      <p:sp>
        <p:nvSpPr>
          <p:cNvPr id="187" name="Rectangle 8"/>
          <p:cNvSpPr/>
          <p:nvPr/>
        </p:nvSpPr>
        <p:spPr>
          <a:xfrm>
            <a:off x="16174510" y="8555956"/>
            <a:ext cx="4035141" cy="109352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miter lim="400000"/>
          </a:ln>
          <a:effectLst>
            <a:outerShdw blurRad="304800" dist="101600" dir="5400000" rotWithShape="0">
              <a:srgbClr val="000000">
                <a:alpha val="7000"/>
              </a:srgbClr>
            </a:outerShdw>
          </a:effectLst>
        </p:spPr>
        <p:txBody>
          <a:bodyPr tIns="91439" bIns="91439" anchor="ctr"/>
          <a:lstStyle/>
          <a:p>
            <a:pPr algn="ctr" defTabSz="1828800">
              <a:lnSpc>
                <a:spcPct val="100000"/>
              </a:lnSpc>
              <a:spcBef>
                <a:spcPts val="0"/>
              </a:spcBef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8" name="TextBox 10"/>
          <p:cNvSpPr txBox="1"/>
          <p:nvPr/>
        </p:nvSpPr>
        <p:spPr>
          <a:xfrm>
            <a:off x="16282352" y="8607775"/>
            <a:ext cx="2361603" cy="665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lnSpc>
                <a:spcPct val="15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Practice</a:t>
            </a:r>
          </a:p>
        </p:txBody>
      </p:sp>
      <p:sp>
        <p:nvSpPr>
          <p:cNvPr id="189" name="Rectangle 8"/>
          <p:cNvSpPr/>
          <p:nvPr/>
        </p:nvSpPr>
        <p:spPr>
          <a:xfrm>
            <a:off x="18757867" y="906818"/>
            <a:ext cx="4035141" cy="109352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miter lim="400000"/>
          </a:ln>
          <a:effectLst>
            <a:outerShdw blurRad="304800" dist="101600" dir="5400000" rotWithShape="0">
              <a:srgbClr val="000000">
                <a:alpha val="7000"/>
              </a:srgbClr>
            </a:outerShdw>
          </a:effectLst>
        </p:spPr>
        <p:txBody>
          <a:bodyPr tIns="91439" bIns="91439" anchor="ctr"/>
          <a:lstStyle/>
          <a:p>
            <a:pPr algn="ctr" defTabSz="1828800">
              <a:lnSpc>
                <a:spcPct val="100000"/>
              </a:lnSpc>
              <a:spcBef>
                <a:spcPts val="0"/>
              </a:spcBef>
              <a:def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90" name="TextBox 10"/>
          <p:cNvSpPr txBox="1"/>
          <p:nvPr/>
        </p:nvSpPr>
        <p:spPr>
          <a:xfrm>
            <a:off x="18979163" y="1022868"/>
            <a:ext cx="2361603" cy="665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lnSpc>
                <a:spcPct val="15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Do &amp; Ask</a:t>
            </a:r>
          </a:p>
        </p:txBody>
      </p:sp>
      <p:sp>
        <p:nvSpPr>
          <p:cNvPr id="34" name="Introduction &amp; Logistics…"/>
          <p:cNvSpPr txBox="1"/>
          <p:nvPr/>
        </p:nvSpPr>
        <p:spPr>
          <a:xfrm>
            <a:off x="597557" y="3209721"/>
            <a:ext cx="9274259" cy="2318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5000" b="1">
                <a:solidFill>
                  <a:schemeClr val="accent1">
                    <a:lumOff val="-7647"/>
                  </a:schemeClr>
                </a:solidFill>
              </a:defRPr>
            </a:lvl1pPr>
          </a:lstStyle>
          <a:p>
            <a:r>
              <a:rPr sz="4000" dirty="0">
                <a:solidFill>
                  <a:schemeClr val="accent1">
                    <a:lumMod val="75000"/>
                  </a:schemeClr>
                </a:solidFill>
              </a:rPr>
              <a:t>A </a:t>
            </a:r>
            <a:r>
              <a:rPr lang="en-IE" sz="4000" dirty="0" smtClean="0">
                <a:solidFill>
                  <a:schemeClr val="accent1">
                    <a:lumMod val="75000"/>
                  </a:schemeClr>
                </a:solidFill>
              </a:rPr>
              <a:t>phased</a:t>
            </a:r>
            <a:r>
              <a:rPr sz="4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sz="4000" dirty="0">
                <a:solidFill>
                  <a:schemeClr val="accent1">
                    <a:lumMod val="75000"/>
                  </a:schemeClr>
                </a:solidFill>
              </a:rPr>
              <a:t>approach to assist </a:t>
            </a:r>
            <a:r>
              <a:rPr sz="4000" dirty="0" smtClean="0">
                <a:solidFill>
                  <a:schemeClr val="accent1">
                    <a:lumMod val="75000"/>
                  </a:schemeClr>
                </a:solidFill>
              </a:rPr>
              <a:t>delegations </a:t>
            </a:r>
            <a:r>
              <a:rPr sz="4000" dirty="0">
                <a:solidFill>
                  <a:schemeClr val="accent1">
                    <a:lumMod val="75000"/>
                  </a:schemeClr>
                </a:solidFill>
              </a:rPr>
              <a:t>and internal staff to leverage the </a:t>
            </a:r>
            <a:r>
              <a:rPr lang="en-IE" sz="4000" dirty="0" smtClean="0">
                <a:solidFill>
                  <a:schemeClr val="accent1">
                    <a:lumMod val="75000"/>
                  </a:schemeClr>
                </a:solidFill>
              </a:rPr>
              <a:t>potential</a:t>
            </a:r>
            <a:r>
              <a:rPr sz="4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sz="4000" dirty="0">
                <a:solidFill>
                  <a:schemeClr val="accent1">
                    <a:lumMod val="75000"/>
                  </a:schemeClr>
                </a:solidFill>
              </a:rPr>
              <a:t>of </a:t>
            </a:r>
            <a:r>
              <a:rPr sz="4000" dirty="0" smtClean="0">
                <a:solidFill>
                  <a:schemeClr val="accent1">
                    <a:lumMod val="75000"/>
                  </a:schemeClr>
                </a:solidFill>
              </a:rPr>
              <a:t>OPSYS </a:t>
            </a:r>
            <a:endParaRPr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404068" y="2184309"/>
            <a:ext cx="5316925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4800" b="1" i="0" u="none" strike="noStrike" cap="none" spc="0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Verdana" panose="020B0604030504040204" pitchFamily="34" charset="0"/>
                <a:ea typeface="Verdana" panose="020B0604030504040204" pitchFamily="34" charset="0"/>
                <a:sym typeface="Helvetica"/>
              </a:rPr>
              <a:t>Learning Path</a:t>
            </a:r>
            <a:endParaRPr kumimoji="0" lang="en-US" sz="4800" b="1" i="0" u="none" strike="noStrike" cap="none" spc="0" normalizeH="0" baseline="0" dirty="0">
              <a:ln>
                <a:noFill/>
              </a:ln>
              <a:solidFill>
                <a:schemeClr val="accent3"/>
              </a:solidFill>
              <a:effectLst/>
              <a:uFillTx/>
              <a:latin typeface="Verdana" panose="020B0604030504040204" pitchFamily="34" charset="0"/>
              <a:ea typeface="Verdana" panose="020B0604030504040204" pitchFamily="34" charset="0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606421657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Benefits: EU for Results"/>
          <p:cNvSpPr txBox="1">
            <a:spLocks noGrp="1"/>
          </p:cNvSpPr>
          <p:nvPr>
            <p:ph type="title"/>
          </p:nvPr>
        </p:nvSpPr>
        <p:spPr>
          <a:xfrm>
            <a:off x="6320781" y="9170203"/>
            <a:ext cx="11734800" cy="1752346"/>
          </a:xfrm>
          <a:prstGeom prst="rect">
            <a:avLst/>
          </a:prstGeom>
        </p:spPr>
        <p:txBody>
          <a:bodyPr>
            <a:normAutofit/>
          </a:bodyPr>
          <a:lstStyle>
            <a:lvl1pPr marL="485637" indent="-485637" defTabSz="1237731">
              <a:defRPr sz="6624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IE" dirty="0" smtClean="0"/>
              <a:t>Different modes of learning</a:t>
            </a:r>
            <a:endParaRPr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301" y="3925918"/>
            <a:ext cx="2492423" cy="296748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538" y="4129516"/>
            <a:ext cx="2288326" cy="228832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8018" y="3929010"/>
            <a:ext cx="2614283" cy="286626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8614" y="3627120"/>
            <a:ext cx="3118132" cy="341867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3797" y="3661833"/>
            <a:ext cx="3023743" cy="332247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365792" y="6997354"/>
            <a:ext cx="384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/>
              <a:t>Self-Learning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876832" y="7010706"/>
            <a:ext cx="5222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/>
              <a:t>Guided Learning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15361427" y="7045266"/>
            <a:ext cx="384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/>
              <a:t>Online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19685033" y="7041186"/>
            <a:ext cx="384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/>
              <a:t>Offline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1402118" y="7058313"/>
            <a:ext cx="384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/>
              <a:t>Exercises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Discover</a:t>
            </a:r>
            <a:endParaRPr lang="en-US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10685848" y="12116145"/>
            <a:ext cx="3438526" cy="847726"/>
          </a:xfrm>
          <a:prstGeom prst="chevron">
            <a:avLst>
              <a:gd name="adj" fmla="val 36862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3. 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Learn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4079923" y="12116145"/>
            <a:ext cx="3438524" cy="847726"/>
          </a:xfrm>
          <a:prstGeom prst="chevron">
            <a:avLst>
              <a:gd name="adj" fmla="val 36862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4. 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Practice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3884998" y="12116145"/>
            <a:ext cx="3448050" cy="847726"/>
          </a:xfrm>
          <a:prstGeom prst="homePlate">
            <a:avLst>
              <a:gd name="adj" fmla="val 38791"/>
            </a:avLst>
          </a:prstGeom>
          <a:solidFill>
            <a:schemeClr val="accent3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1. 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Discover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7288598" y="12116145"/>
            <a:ext cx="3438526" cy="847726"/>
          </a:xfrm>
          <a:prstGeom prst="chevron">
            <a:avLst>
              <a:gd name="adj" fmla="val 36862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2.Navigate 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17432722" y="12116145"/>
            <a:ext cx="3438524" cy="847726"/>
          </a:xfrm>
          <a:prstGeom prst="chevron">
            <a:avLst>
              <a:gd name="adj" fmla="val 36862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5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. Do &amp; Ask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9646" y="522464"/>
            <a:ext cx="1814204" cy="21599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8396" y="674864"/>
            <a:ext cx="1672850" cy="16728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9888" y="476081"/>
            <a:ext cx="1970108" cy="216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flipH="1">
            <a:off x="91440" y="3621696"/>
            <a:ext cx="5316925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4800" b="1" i="0" u="none" strike="noStrike" cap="none" spc="0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Externals</a:t>
            </a:r>
            <a:endParaRPr kumimoji="0" lang="en-US" sz="4800" b="1" i="0" u="none" strike="noStrike" cap="none" spc="0" normalizeH="0" baseline="0" dirty="0">
              <a:ln>
                <a:noFill/>
              </a:ln>
              <a:solidFill>
                <a:schemeClr val="accent3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3" name="TextBox 12"/>
          <p:cNvSpPr txBox="1"/>
          <p:nvPr/>
        </p:nvSpPr>
        <p:spPr>
          <a:xfrm flipH="1">
            <a:off x="19006115" y="3621696"/>
            <a:ext cx="5316925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b="1" dirty="0" smtClean="0">
                <a:solidFill>
                  <a:schemeClr val="accent3"/>
                </a:solidFill>
              </a:rPr>
              <a:t>In</a:t>
            </a:r>
            <a:r>
              <a:rPr kumimoji="0" lang="en-IE" sz="4800" b="1" i="0" u="none" strike="noStrike" cap="none" spc="0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ternals</a:t>
            </a:r>
            <a:endParaRPr kumimoji="0" lang="en-US" sz="4800" b="1" i="0" u="none" strike="noStrike" cap="none" spc="0" normalizeH="0" baseline="0" dirty="0">
              <a:ln>
                <a:noFill/>
              </a:ln>
              <a:solidFill>
                <a:schemeClr val="accent3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 flipH="1">
            <a:off x="2719422" y="5180408"/>
            <a:ext cx="3248096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4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Videos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15946576" y="5119440"/>
            <a:ext cx="3248096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4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Videos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8" name="TextBox 17"/>
          <p:cNvSpPr txBox="1"/>
          <p:nvPr/>
        </p:nvSpPr>
        <p:spPr>
          <a:xfrm flipH="1">
            <a:off x="5580720" y="5061036"/>
            <a:ext cx="543375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3200" b="0" i="0" u="none" strike="noStrike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Capacity4dev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5223790" y="5601036"/>
            <a:ext cx="543375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sz="3200" dirty="0" smtClean="0">
                <a:solidFill>
                  <a:schemeClr val="tx2"/>
                </a:solidFill>
              </a:rPr>
              <a:t>YouTube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482" y="6682240"/>
            <a:ext cx="982895" cy="108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300" y="4972360"/>
            <a:ext cx="982895" cy="108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4161" y="4972360"/>
            <a:ext cx="982895" cy="10800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 flipH="1">
            <a:off x="2475582" y="6879757"/>
            <a:ext cx="3248096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dirty="0" smtClean="0"/>
              <a:t>Wiki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24" name="TextBox 23"/>
          <p:cNvSpPr txBox="1"/>
          <p:nvPr/>
        </p:nvSpPr>
        <p:spPr>
          <a:xfrm flipH="1">
            <a:off x="5551941" y="7002867"/>
            <a:ext cx="543375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3200" b="0" i="0" u="none" strike="noStrike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EXACT Wiki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4161" y="6771595"/>
            <a:ext cx="982895" cy="1080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 flipH="1">
            <a:off x="15739861" y="6969112"/>
            <a:ext cx="3248096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dirty="0" smtClean="0"/>
              <a:t>Wiki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28" name="TextBox 27"/>
          <p:cNvSpPr txBox="1"/>
          <p:nvPr/>
        </p:nvSpPr>
        <p:spPr>
          <a:xfrm flipH="1">
            <a:off x="19151984" y="6966624"/>
            <a:ext cx="543375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sz="3200" dirty="0" smtClean="0">
                <a:solidFill>
                  <a:schemeClr val="tx2"/>
                </a:solidFill>
              </a:rPr>
              <a:t>Internal</a:t>
            </a:r>
            <a:r>
              <a:rPr kumimoji="0" lang="en-IE" sz="3200" b="0" i="0" u="none" strike="noStrike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Wiki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482" y="8428168"/>
            <a:ext cx="985055" cy="10800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 flipH="1">
            <a:off x="3048057" y="8547540"/>
            <a:ext cx="3248096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dirty="0" smtClean="0"/>
              <a:t>Webinar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915" y="10081194"/>
            <a:ext cx="985263" cy="108000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 flipH="1">
            <a:off x="3323245" y="10206089"/>
            <a:ext cx="3248096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dirty="0" smtClean="0"/>
              <a:t>e-Learning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2001" y="8428168"/>
            <a:ext cx="985055" cy="10800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 flipH="1">
            <a:off x="16353207" y="8601327"/>
            <a:ext cx="3248096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dirty="0" smtClean="0"/>
              <a:t>Webinar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5434" y="10081194"/>
            <a:ext cx="985263" cy="108000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 flipH="1">
            <a:off x="16667528" y="10206089"/>
            <a:ext cx="3248096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dirty="0" smtClean="0"/>
              <a:t>e-Learning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39" name="TextBox 38"/>
          <p:cNvSpPr txBox="1"/>
          <p:nvPr/>
        </p:nvSpPr>
        <p:spPr>
          <a:xfrm flipH="1">
            <a:off x="19312674" y="8389542"/>
            <a:ext cx="543375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sz="3200" dirty="0" smtClean="0">
                <a:solidFill>
                  <a:schemeClr val="tx2"/>
                </a:solidFill>
              </a:rPr>
              <a:t>World Tour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40" name="TextBox 39"/>
          <p:cNvSpPr txBox="1"/>
          <p:nvPr/>
        </p:nvSpPr>
        <p:spPr>
          <a:xfrm flipH="1">
            <a:off x="19056412" y="9000297"/>
            <a:ext cx="543375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sz="3200" dirty="0" smtClean="0">
                <a:solidFill>
                  <a:schemeClr val="tx2"/>
                </a:solidFill>
              </a:rPr>
              <a:t>Brussels Tour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41" name="TextBox 40"/>
          <p:cNvSpPr txBox="1"/>
          <p:nvPr/>
        </p:nvSpPr>
        <p:spPr>
          <a:xfrm flipH="1">
            <a:off x="19468992" y="10337138"/>
            <a:ext cx="543375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sz="3200" dirty="0" smtClean="0">
                <a:solidFill>
                  <a:schemeClr val="tx2"/>
                </a:solidFill>
              </a:rPr>
              <a:t>EU Learn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42" name="TextBox 41"/>
          <p:cNvSpPr txBox="1"/>
          <p:nvPr/>
        </p:nvSpPr>
        <p:spPr>
          <a:xfrm flipH="1">
            <a:off x="6381507" y="8699129"/>
            <a:ext cx="543375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3200" b="0" i="0" u="none" strike="noStrike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Webinar for Externals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43" name="TextBox 42"/>
          <p:cNvSpPr txBox="1"/>
          <p:nvPr/>
        </p:nvSpPr>
        <p:spPr>
          <a:xfrm flipH="1">
            <a:off x="6093928" y="10323676"/>
            <a:ext cx="543375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3200" b="0" i="0" u="none" strike="noStrike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DEVCO Academy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46" name="TextBox 45"/>
          <p:cNvSpPr txBox="1"/>
          <p:nvPr/>
        </p:nvSpPr>
        <p:spPr>
          <a:xfrm flipH="1">
            <a:off x="19072165" y="5037039"/>
            <a:ext cx="543375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3200" b="0" i="0" u="none" strike="noStrike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Capacity4dev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47" name="TextBox 46"/>
          <p:cNvSpPr txBox="1"/>
          <p:nvPr/>
        </p:nvSpPr>
        <p:spPr>
          <a:xfrm flipH="1">
            <a:off x="19507715" y="5577039"/>
            <a:ext cx="543375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sz="3200" dirty="0" smtClean="0">
                <a:solidFill>
                  <a:schemeClr val="tx2"/>
                </a:solidFill>
              </a:rPr>
              <a:t>YouTube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1088809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2079492"/>
            <a:ext cx="21945600" cy="1873252"/>
          </a:xfrm>
        </p:spPr>
        <p:txBody>
          <a:bodyPr/>
          <a:lstStyle/>
          <a:p>
            <a:r>
              <a:rPr lang="en-IE" dirty="0" smtClean="0"/>
              <a:t>Navigate</a:t>
            </a:r>
            <a:endParaRPr lang="en-US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10685848" y="12116145"/>
            <a:ext cx="3438526" cy="847726"/>
          </a:xfrm>
          <a:prstGeom prst="chevron">
            <a:avLst>
              <a:gd name="adj" fmla="val 36862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3. 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Learn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4079923" y="12116145"/>
            <a:ext cx="3438524" cy="847726"/>
          </a:xfrm>
          <a:prstGeom prst="chevron">
            <a:avLst>
              <a:gd name="adj" fmla="val 36862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4. 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Practice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3884998" y="12116145"/>
            <a:ext cx="3448050" cy="847726"/>
          </a:xfrm>
          <a:prstGeom prst="homePlate">
            <a:avLst>
              <a:gd name="adj" fmla="val 38791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1. 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Discover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7288598" y="12116145"/>
            <a:ext cx="3438526" cy="847726"/>
          </a:xfrm>
          <a:prstGeom prst="chevron">
            <a:avLst>
              <a:gd name="adj" fmla="val 36862"/>
            </a:avLst>
          </a:prstGeom>
          <a:solidFill>
            <a:schemeClr val="accent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2.Navigate 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17432722" y="12116145"/>
            <a:ext cx="3438524" cy="847726"/>
          </a:xfrm>
          <a:prstGeom prst="chevron">
            <a:avLst>
              <a:gd name="adj" fmla="val 36862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5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. Do &amp; Ask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9646" y="522464"/>
            <a:ext cx="1814204" cy="21599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8396" y="674864"/>
            <a:ext cx="1672850" cy="16728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9888" y="674864"/>
            <a:ext cx="1970108" cy="216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flipH="1">
            <a:off x="0" y="3849875"/>
            <a:ext cx="5316925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b="1" dirty="0" smtClean="0">
                <a:solidFill>
                  <a:schemeClr val="accent3"/>
                </a:solidFill>
              </a:rPr>
              <a:t>In</a:t>
            </a:r>
            <a:r>
              <a:rPr kumimoji="0" lang="en-IE" sz="4800" b="1" i="0" u="none" strike="noStrike" cap="none" spc="0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ternals</a:t>
            </a:r>
            <a:endParaRPr kumimoji="0" lang="en-US" sz="4800" b="1" i="0" u="none" strike="noStrike" cap="none" spc="0" normalizeH="0" baseline="0" dirty="0">
              <a:ln>
                <a:noFill/>
              </a:ln>
              <a:solidFill>
                <a:schemeClr val="accent3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3515111" y="5381259"/>
            <a:ext cx="3248096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dirty="0" smtClean="0"/>
              <a:t>Training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 flipH="1">
            <a:off x="7015298" y="5585644"/>
            <a:ext cx="7341099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3200" b="0" i="0" u="none" strike="noStrike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EU Learn: Introduction to OPSYS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3183160" y="7561378"/>
            <a:ext cx="3248096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dirty="0" smtClean="0"/>
              <a:t>Wiki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8" name="TextBox 17"/>
          <p:cNvSpPr txBox="1"/>
          <p:nvPr/>
        </p:nvSpPr>
        <p:spPr>
          <a:xfrm flipH="1">
            <a:off x="7595265" y="7684488"/>
            <a:ext cx="11740604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IE" sz="3200" dirty="0" smtClean="0">
                <a:solidFill>
                  <a:schemeClr val="tx2"/>
                </a:solidFill>
              </a:rPr>
              <a:t>Consult the Wiki as you navigate OPSYS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5059092"/>
            <a:ext cx="1415484" cy="168528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42" y="7438267"/>
            <a:ext cx="1273742" cy="139958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 flipH="1">
            <a:off x="3515111" y="9516033"/>
            <a:ext cx="3248096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4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Videos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24" name="TextBox 23"/>
          <p:cNvSpPr txBox="1"/>
          <p:nvPr/>
        </p:nvSpPr>
        <p:spPr>
          <a:xfrm flipH="1">
            <a:off x="7660579" y="9416643"/>
            <a:ext cx="12168365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3200" b="0" i="0" u="none" strike="noStrike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Explore video tutorials</a:t>
            </a:r>
            <a:r>
              <a:rPr kumimoji="0" lang="en-IE" sz="3200" b="0" i="0" u="none" strike="noStrike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with a Trainer’s recorded screen as s/he navigates OPSYS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42" y="9229604"/>
            <a:ext cx="1273742" cy="1399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7264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083129"/>
            <a:ext cx="21945600" cy="1873252"/>
          </a:xfrm>
        </p:spPr>
        <p:txBody>
          <a:bodyPr/>
          <a:lstStyle/>
          <a:p>
            <a:r>
              <a:rPr lang="en-IE" dirty="0" smtClean="0"/>
              <a:t>Learn</a:t>
            </a:r>
            <a:endParaRPr lang="en-US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10685848" y="12116145"/>
            <a:ext cx="3438526" cy="847726"/>
          </a:xfrm>
          <a:prstGeom prst="chevron">
            <a:avLst>
              <a:gd name="adj" fmla="val 36862"/>
            </a:avLst>
          </a:prstGeom>
          <a:solidFill>
            <a:srgbClr val="C00000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3. 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Learn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4079923" y="12116145"/>
            <a:ext cx="3438524" cy="847726"/>
          </a:xfrm>
          <a:prstGeom prst="chevron">
            <a:avLst>
              <a:gd name="adj" fmla="val 36862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4. 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Practice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3884998" y="12116145"/>
            <a:ext cx="3448050" cy="847726"/>
          </a:xfrm>
          <a:prstGeom prst="homePlate">
            <a:avLst>
              <a:gd name="adj" fmla="val 38791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1. 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Discover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7288598" y="12116145"/>
            <a:ext cx="3438526" cy="847726"/>
          </a:xfrm>
          <a:prstGeom prst="chevron">
            <a:avLst>
              <a:gd name="adj" fmla="val 36862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2.Navigate 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17432722" y="12116145"/>
            <a:ext cx="3438524" cy="847726"/>
          </a:xfrm>
          <a:prstGeom prst="chevron">
            <a:avLst>
              <a:gd name="adj" fmla="val 36862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5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. Do &amp; Ask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6946" y="548612"/>
            <a:ext cx="1965788" cy="216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8396" y="674864"/>
            <a:ext cx="1672850" cy="16728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9888" y="431024"/>
            <a:ext cx="1970108" cy="216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flipH="1">
            <a:off x="0" y="3760227"/>
            <a:ext cx="5316925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b="1" dirty="0" smtClean="0">
                <a:solidFill>
                  <a:schemeClr val="accent3"/>
                </a:solidFill>
              </a:rPr>
              <a:t>In</a:t>
            </a:r>
            <a:r>
              <a:rPr kumimoji="0" lang="en-IE" sz="4800" b="1" i="0" u="none" strike="noStrike" cap="none" spc="0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ternals</a:t>
            </a:r>
            <a:endParaRPr kumimoji="0" lang="en-US" sz="4800" b="1" i="0" u="none" strike="noStrike" cap="none" spc="0" normalizeH="0" baseline="0" dirty="0">
              <a:ln>
                <a:noFill/>
              </a:ln>
              <a:solidFill>
                <a:schemeClr val="accent3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3515111" y="5741403"/>
            <a:ext cx="3248096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dirty="0" smtClean="0"/>
              <a:t>Training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8" name="TextBox 17"/>
          <p:cNvSpPr txBox="1"/>
          <p:nvPr/>
        </p:nvSpPr>
        <p:spPr>
          <a:xfrm flipH="1">
            <a:off x="7928991" y="5523392"/>
            <a:ext cx="7341099" cy="5409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3200" b="0" i="0" u="none" strike="noStrike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EU Learn: Interventions and </a:t>
            </a:r>
            <a:r>
              <a:rPr kumimoji="0" lang="en-IE" sz="3200" b="0" i="0" u="none" strike="noStrike" cap="none" spc="0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Logframes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42" y="8905561"/>
            <a:ext cx="1273742" cy="139958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 flipH="1">
            <a:off x="3106480" y="9307821"/>
            <a:ext cx="3248096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dirty="0" smtClean="0"/>
              <a:t>Wiki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21" name="TextBox 20"/>
          <p:cNvSpPr txBox="1"/>
          <p:nvPr/>
        </p:nvSpPr>
        <p:spPr>
          <a:xfrm flipH="1">
            <a:off x="8057400" y="9430931"/>
            <a:ext cx="12485063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3200" b="0" i="0" u="none" strike="noStrike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Consult</a:t>
            </a:r>
            <a:r>
              <a:rPr kumimoji="0" lang="en-IE" sz="3200" b="0" i="0" u="none" strike="noStrike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the Wiki as you explore OPSYS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22" name="TextBox 21"/>
          <p:cNvSpPr txBox="1"/>
          <p:nvPr/>
        </p:nvSpPr>
        <p:spPr>
          <a:xfrm flipH="1">
            <a:off x="7599902" y="6198456"/>
            <a:ext cx="14003869" cy="5409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3200" b="0" i="0" u="none" strike="noStrike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EU Learn: FWC - Planned Contract and</a:t>
            </a:r>
            <a:r>
              <a:rPr kumimoji="0" lang="en-IE" sz="3200" b="0" i="0" u="none" strike="noStrike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Launch for </a:t>
            </a:r>
            <a:r>
              <a:rPr kumimoji="0" lang="en-IE" sz="3200" b="0" i="0" u="none" strike="noStrike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Request for Services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6080070" y="6857772"/>
            <a:ext cx="1331485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3200" b="0" i="0" u="none" strike="noStrike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EU Learn: FWC - From e-Submission to Evaluation</a:t>
            </a:r>
            <a:r>
              <a:rPr kumimoji="0" lang="en-IE" sz="3200" b="0" i="0" u="none" strike="noStrike" cap="none" spc="0" normalizeH="0" baseline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. 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24" name="TextBox 23"/>
          <p:cNvSpPr txBox="1"/>
          <p:nvPr/>
        </p:nvSpPr>
        <p:spPr>
          <a:xfrm flipH="1">
            <a:off x="5485801" y="8221131"/>
            <a:ext cx="1264360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3200" b="0" i="0" u="none" strike="noStrike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EU Learn: e-Procurement. </a:t>
            </a:r>
            <a:r>
              <a:rPr kumimoji="0" lang="en-IE" sz="3200" b="0" i="0" u="none" strike="noStrike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(PPMT) NEW</a:t>
            </a:r>
            <a:r>
              <a:rPr kumimoji="0" lang="en-IE" sz="3200" b="0" i="0" u="none" strike="noStrike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! 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5419236"/>
            <a:ext cx="1415484" cy="1685282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 flipH="1">
            <a:off x="5933991" y="7511194"/>
            <a:ext cx="1264360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3200" b="0" i="0" u="none" strike="noStrike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EU Learn: FWC - Preparation and e-Signature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4064812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1904738"/>
            <a:ext cx="21945600" cy="1873252"/>
          </a:xfrm>
        </p:spPr>
        <p:txBody>
          <a:bodyPr/>
          <a:lstStyle/>
          <a:p>
            <a:r>
              <a:rPr lang="en-IE" dirty="0" smtClean="0"/>
              <a:t>Practice</a:t>
            </a:r>
            <a:endParaRPr lang="en-US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10685848" y="12116145"/>
            <a:ext cx="3438526" cy="847726"/>
          </a:xfrm>
          <a:prstGeom prst="chevron">
            <a:avLst>
              <a:gd name="adj" fmla="val 36862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3. 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Learn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4079923" y="12116145"/>
            <a:ext cx="3438524" cy="847726"/>
          </a:xfrm>
          <a:prstGeom prst="chevron">
            <a:avLst>
              <a:gd name="adj" fmla="val 36862"/>
            </a:avLst>
          </a:prstGeom>
          <a:solidFill>
            <a:schemeClr val="accent4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4. 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Practice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3884998" y="12116145"/>
            <a:ext cx="3448050" cy="847726"/>
          </a:xfrm>
          <a:prstGeom prst="homePlate">
            <a:avLst>
              <a:gd name="adj" fmla="val 38791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1. 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Discover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7288598" y="12116145"/>
            <a:ext cx="3438526" cy="847726"/>
          </a:xfrm>
          <a:prstGeom prst="chevron">
            <a:avLst>
              <a:gd name="adj" fmla="val 36862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2.Navigate 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17432722" y="12116145"/>
            <a:ext cx="3438524" cy="847726"/>
          </a:xfrm>
          <a:prstGeom prst="chevron">
            <a:avLst>
              <a:gd name="adj" fmla="val 36862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5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. Do &amp; Ask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9646" y="522464"/>
            <a:ext cx="1814204" cy="21599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9888" y="674864"/>
            <a:ext cx="1970108" cy="216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2053" y="522456"/>
            <a:ext cx="1970108" cy="216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6615" y="482174"/>
            <a:ext cx="1965788" cy="216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698" y="5311946"/>
            <a:ext cx="1204764" cy="13208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 flipH="1">
            <a:off x="0" y="3699573"/>
            <a:ext cx="5316925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b="1" dirty="0" smtClean="0">
                <a:solidFill>
                  <a:schemeClr val="accent3"/>
                </a:solidFill>
              </a:rPr>
              <a:t>In</a:t>
            </a:r>
            <a:r>
              <a:rPr kumimoji="0" lang="en-IE" sz="4800" b="1" i="0" u="none" strike="noStrike" cap="none" spc="0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ternals</a:t>
            </a:r>
            <a:endParaRPr kumimoji="0" lang="en-US" sz="4800" b="1" i="0" u="none" strike="noStrike" cap="none" spc="0" normalizeH="0" baseline="0" dirty="0">
              <a:ln>
                <a:noFill/>
              </a:ln>
              <a:solidFill>
                <a:schemeClr val="accent3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698" y="7899706"/>
            <a:ext cx="1204764" cy="132060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flipH="1">
            <a:off x="3690016" y="5252541"/>
            <a:ext cx="324809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dirty="0" smtClean="0"/>
              <a:t>Training Document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9007861" y="5545355"/>
            <a:ext cx="11503386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sz="3200" dirty="0" smtClean="0">
                <a:solidFill>
                  <a:schemeClr val="tx2"/>
                </a:solidFill>
              </a:rPr>
              <a:t>Download an offline training tool, an OPSYS template with encoded data, for a hands-on experience. NEW! Upcoming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3690016" y="7741580"/>
            <a:ext cx="324809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dirty="0" smtClean="0"/>
              <a:t>Replica of OPSYS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21" name="TextBox 20"/>
          <p:cNvSpPr txBox="1"/>
          <p:nvPr/>
        </p:nvSpPr>
        <p:spPr>
          <a:xfrm flipH="1">
            <a:off x="9007861" y="7741580"/>
            <a:ext cx="11347478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sz="3200" dirty="0" smtClean="0">
                <a:solidFill>
                  <a:schemeClr val="tx2"/>
                </a:solidFill>
              </a:rPr>
              <a:t>Practice in a testing version of OPSYS (a replica) using training material, for a hands-on experience. To be informed later. 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1252067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134" y="2011883"/>
            <a:ext cx="21945600" cy="1873252"/>
          </a:xfrm>
        </p:spPr>
        <p:txBody>
          <a:bodyPr/>
          <a:lstStyle/>
          <a:p>
            <a:r>
              <a:rPr lang="en-IE" dirty="0" smtClean="0"/>
              <a:t>Do &amp; Ask</a:t>
            </a:r>
            <a:endParaRPr lang="en-US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10685848" y="12116145"/>
            <a:ext cx="3438526" cy="847726"/>
          </a:xfrm>
          <a:prstGeom prst="chevron">
            <a:avLst>
              <a:gd name="adj" fmla="val 36862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3. 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Learn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4079923" y="12116145"/>
            <a:ext cx="3438524" cy="847726"/>
          </a:xfrm>
          <a:prstGeom prst="chevron">
            <a:avLst>
              <a:gd name="adj" fmla="val 36862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4. 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Practice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3884998" y="12116145"/>
            <a:ext cx="3448050" cy="847726"/>
          </a:xfrm>
          <a:prstGeom prst="homePlate">
            <a:avLst>
              <a:gd name="adj" fmla="val 38791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1. 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Discover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7288598" y="12116145"/>
            <a:ext cx="3438526" cy="847726"/>
          </a:xfrm>
          <a:prstGeom prst="chevron">
            <a:avLst>
              <a:gd name="adj" fmla="val 36862"/>
            </a:avLst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2.Navigate 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17432722" y="12116145"/>
            <a:ext cx="3438524" cy="847726"/>
          </a:xfrm>
          <a:prstGeom prst="chevron">
            <a:avLst>
              <a:gd name="adj" fmla="val 36862"/>
            </a:avLst>
          </a:prstGeom>
          <a:solidFill>
            <a:schemeClr val="accent1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5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. Do &amp; Ask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6946" y="548612"/>
            <a:ext cx="1965788" cy="216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8396" y="674864"/>
            <a:ext cx="1672850" cy="16728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9888" y="674864"/>
            <a:ext cx="1970108" cy="216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450" y="5426481"/>
            <a:ext cx="1176716" cy="129297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flipH="1">
            <a:off x="3447151" y="5652337"/>
            <a:ext cx="3248096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dirty="0" smtClean="0"/>
              <a:t>Coaching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6" name="TextBox 15"/>
          <p:cNvSpPr txBox="1"/>
          <p:nvPr/>
        </p:nvSpPr>
        <p:spPr>
          <a:xfrm flipH="1">
            <a:off x="8112274" y="5672702"/>
            <a:ext cx="12758972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sz="3200" dirty="0" smtClean="0">
                <a:solidFill>
                  <a:schemeClr val="tx2"/>
                </a:solidFill>
              </a:rPr>
              <a:t>Consult an experienced Trainer to address questions related to an active project in OPSYS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0" y="3835761"/>
            <a:ext cx="5316925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b="1" dirty="0" smtClean="0">
                <a:solidFill>
                  <a:schemeClr val="accent3"/>
                </a:solidFill>
              </a:rPr>
              <a:t>In</a:t>
            </a:r>
            <a:r>
              <a:rPr kumimoji="0" lang="en-IE" sz="4800" b="1" i="0" u="none" strike="noStrike" cap="none" spc="0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ternals</a:t>
            </a:r>
            <a:endParaRPr kumimoji="0" lang="en-US" sz="4800" b="1" i="0" u="none" strike="noStrike" cap="none" spc="0" normalizeH="0" baseline="0" dirty="0">
              <a:ln>
                <a:noFill/>
              </a:ln>
              <a:solidFill>
                <a:schemeClr val="accent3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071199" y="11015670"/>
            <a:ext cx="1697379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IE" sz="2200" b="1" dirty="0" smtClean="0">
                <a:solidFill>
                  <a:schemeClr val="tx2"/>
                </a:solidFill>
              </a:rPr>
              <a:t>To register</a:t>
            </a:r>
            <a:r>
              <a:rPr lang="en-IE" sz="2200" dirty="0" smtClean="0">
                <a:solidFill>
                  <a:schemeClr val="tx2"/>
                </a:solidFill>
              </a:rPr>
              <a:t>: 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  <a:sym typeface="Lucida Grande"/>
              </a:rPr>
              <a:t>Send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sym typeface="Lucida Grande"/>
              </a:rPr>
              <a:t>Request 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  <a:sym typeface="Lucida Grande"/>
              </a:rPr>
              <a:t>for Training on this link: https://ec.europa.eu/eusurvey/runner/Training_Request_Form</a:t>
            </a:r>
          </a:p>
          <a:p>
            <a:pPr algn="l"/>
            <a:endParaRPr lang="en-US" sz="2200" dirty="0">
              <a:solidFill>
                <a:schemeClr val="tx2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591" y="10774709"/>
            <a:ext cx="818844" cy="80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1080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098924" y="6070250"/>
            <a:ext cx="3073400" cy="793748"/>
          </a:xfrm>
          <a:prstGeom prst="rect">
            <a:avLst/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/>
          </a:ln>
        </p:spPr>
        <p:txBody>
          <a:bodyPr lIns="72000" tIns="72000" rIns="72000" bIns="72000" anchor="ctr"/>
          <a:lstStyle/>
          <a:p>
            <a:pPr algn="ctr">
              <a:lnSpc>
                <a:spcPct val="75000"/>
              </a:lnSpc>
              <a:defRPr/>
            </a:pPr>
            <a:r>
              <a:rPr lang="en-US" altLang="ja-JP" sz="2000" dirty="0" smtClean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Wiki</a:t>
            </a:r>
            <a:endParaRPr lang="en-US" altLang="ja-JP" sz="2000" dirty="0">
              <a:solidFill>
                <a:schemeClr val="bg1"/>
              </a:solidFill>
              <a:latin typeface="Arial" charset="0"/>
              <a:ea typeface="ＭＳ Ｐゴシック" pitchFamily="50" charset="-128"/>
              <a:cs typeface="Arial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079874" y="8252986"/>
            <a:ext cx="3073400" cy="704850"/>
          </a:xfrm>
          <a:prstGeom prst="rect">
            <a:avLst/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/>
          </a:ln>
        </p:spPr>
        <p:txBody>
          <a:bodyPr lIns="72000" tIns="72000" rIns="72000" bIns="72000" anchor="ctr"/>
          <a:lstStyle/>
          <a:p>
            <a:pPr algn="ctr">
              <a:lnSpc>
                <a:spcPct val="75000"/>
              </a:lnSpc>
            </a:pPr>
            <a:r>
              <a:rPr lang="en-US" altLang="ja-JP" sz="2000" dirty="0" smtClean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Webinar</a:t>
            </a:r>
            <a:endParaRPr lang="en-US" altLang="ja-JP" sz="200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7524750" y="8252986"/>
            <a:ext cx="3073400" cy="704850"/>
          </a:xfrm>
          <a:prstGeom prst="rect">
            <a:avLst/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/>
          </a:ln>
        </p:spPr>
        <p:txBody>
          <a:bodyPr lIns="72000" tIns="72000" rIns="72000" bIns="72000" anchor="ctr"/>
          <a:lstStyle/>
          <a:p>
            <a:pPr algn="ctr">
              <a:lnSpc>
                <a:spcPct val="75000"/>
              </a:lnSpc>
            </a:pPr>
            <a:r>
              <a:rPr lang="en-US" altLang="ja-JP" sz="2000" dirty="0" smtClean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Training</a:t>
            </a:r>
            <a:endParaRPr lang="en-US" altLang="ja-JP" sz="200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7827622" y="6079774"/>
            <a:ext cx="3076576" cy="720724"/>
          </a:xfrm>
          <a:prstGeom prst="rect">
            <a:avLst/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/>
          </a:ln>
        </p:spPr>
        <p:txBody>
          <a:bodyPr lIns="72000" tIns="72000" rIns="72000" bIns="72000" anchor="ctr"/>
          <a:lstStyle/>
          <a:p>
            <a:pPr algn="ctr">
              <a:lnSpc>
                <a:spcPct val="75000"/>
              </a:lnSpc>
              <a:defRPr/>
            </a:pPr>
            <a:r>
              <a:rPr lang="en-US" altLang="ja-JP" sz="2000" dirty="0" smtClean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Coaching</a:t>
            </a:r>
            <a:endParaRPr lang="en-US" altLang="ja-JP" sz="2000" dirty="0">
              <a:solidFill>
                <a:schemeClr val="bg1"/>
              </a:solidFill>
              <a:latin typeface="Arial" charset="0"/>
              <a:ea typeface="ＭＳ Ｐゴシック" pitchFamily="50" charset="-128"/>
              <a:cs typeface="Arial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11019044" y="6058071"/>
            <a:ext cx="3073400" cy="701674"/>
          </a:xfrm>
          <a:prstGeom prst="rect">
            <a:avLst/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/>
          </a:ln>
        </p:spPr>
        <p:txBody>
          <a:bodyPr lIns="72000" tIns="72000" rIns="72000" bIns="72000" anchor="ctr"/>
          <a:lstStyle/>
          <a:p>
            <a:pPr algn="ctr">
              <a:lnSpc>
                <a:spcPct val="75000"/>
              </a:lnSpc>
            </a:pPr>
            <a:r>
              <a:rPr lang="en-US" altLang="ja-JP" sz="2000" dirty="0" smtClean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Wiki</a:t>
            </a:r>
            <a:endParaRPr lang="en-US" altLang="ja-JP" sz="200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11082337" y="8295181"/>
            <a:ext cx="3073400" cy="701674"/>
          </a:xfrm>
          <a:prstGeom prst="rect">
            <a:avLst/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/>
          </a:ln>
        </p:spPr>
        <p:txBody>
          <a:bodyPr lIns="72000" tIns="72000" rIns="72000" bIns="72000" anchor="ctr"/>
          <a:lstStyle/>
          <a:p>
            <a:pPr algn="ctr">
              <a:lnSpc>
                <a:spcPct val="75000"/>
              </a:lnSpc>
            </a:pPr>
            <a:r>
              <a:rPr lang="en-US" altLang="ja-JP" sz="2000" dirty="0" smtClean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Training</a:t>
            </a:r>
            <a:endParaRPr lang="en-US" altLang="ja-JP" sz="200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493875" y="6899216"/>
            <a:ext cx="3073400" cy="701674"/>
          </a:xfrm>
          <a:prstGeom prst="rect">
            <a:avLst/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/>
          </a:ln>
        </p:spPr>
        <p:txBody>
          <a:bodyPr lIns="72000" tIns="72000" rIns="72000" bIns="72000" anchor="ctr"/>
          <a:lstStyle/>
          <a:p>
            <a:pPr algn="ctr">
              <a:lnSpc>
                <a:spcPct val="75000"/>
              </a:lnSpc>
              <a:defRPr/>
            </a:pPr>
            <a:r>
              <a:rPr lang="en-IE" altLang="ja-JP" sz="2000" dirty="0" smtClean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Replica of OPSYS</a:t>
            </a:r>
            <a:endParaRPr lang="en-US" altLang="ja-JP" sz="2000" dirty="0">
              <a:solidFill>
                <a:schemeClr val="bg1"/>
              </a:solidFill>
              <a:latin typeface="Arial" charset="0"/>
              <a:ea typeface="ＭＳ Ｐゴシック" pitchFamily="50" charset="-128"/>
              <a:cs typeface="Arial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4493875" y="6074103"/>
            <a:ext cx="3073400" cy="701674"/>
          </a:xfrm>
          <a:prstGeom prst="rect">
            <a:avLst/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/>
          </a:ln>
        </p:spPr>
        <p:txBody>
          <a:bodyPr lIns="72000" tIns="72000" rIns="72000" bIns="72000" anchor="ctr"/>
          <a:lstStyle/>
          <a:p>
            <a:pPr algn="ctr">
              <a:lnSpc>
                <a:spcPct val="75000"/>
              </a:lnSpc>
              <a:defRPr/>
            </a:pPr>
            <a:r>
              <a:rPr lang="en-IE" altLang="ja-JP" sz="2000" dirty="0" smtClean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Training Document</a:t>
            </a:r>
            <a:endParaRPr lang="en-US" altLang="ja-JP" sz="2000" dirty="0">
              <a:solidFill>
                <a:schemeClr val="bg1"/>
              </a:solidFill>
              <a:latin typeface="Arial" charset="0"/>
              <a:ea typeface="ＭＳ Ｐゴシック" pitchFamily="50" charset="-128"/>
              <a:cs typeface="Arial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8001699" y="10249821"/>
            <a:ext cx="3073400" cy="701674"/>
          </a:xfrm>
          <a:prstGeom prst="rect">
            <a:avLst/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/>
          </a:ln>
        </p:spPr>
        <p:txBody>
          <a:bodyPr lIns="72000" tIns="72000" rIns="72000" bIns="72000" anchor="ctr"/>
          <a:lstStyle/>
          <a:p>
            <a:pPr algn="ctr">
              <a:lnSpc>
                <a:spcPct val="75000"/>
              </a:lnSpc>
              <a:defRPr/>
            </a:pPr>
            <a:r>
              <a:rPr lang="en-US" altLang="ja-JP" sz="2000" dirty="0" smtClean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Coaching</a:t>
            </a:r>
            <a:endParaRPr lang="en-US" altLang="ja-JP" sz="2000" dirty="0">
              <a:solidFill>
                <a:schemeClr val="bg1"/>
              </a:solidFill>
              <a:latin typeface="Arial" charset="0"/>
              <a:ea typeface="ＭＳ Ｐゴシック" pitchFamily="50" charset="-128"/>
              <a:cs typeface="Arial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7543800" y="6070250"/>
            <a:ext cx="3073400" cy="793748"/>
          </a:xfrm>
          <a:prstGeom prst="rect">
            <a:avLst/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/>
          </a:ln>
        </p:spPr>
        <p:txBody>
          <a:bodyPr lIns="72000" tIns="72000" rIns="72000" bIns="72000" anchor="ctr"/>
          <a:lstStyle/>
          <a:p>
            <a:pPr algn="ctr">
              <a:lnSpc>
                <a:spcPct val="75000"/>
              </a:lnSpc>
              <a:defRPr/>
            </a:pPr>
            <a:r>
              <a:rPr lang="en-US" altLang="ja-JP" sz="2000" dirty="0" smtClean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Wiki</a:t>
            </a:r>
            <a:endParaRPr lang="en-US" altLang="ja-JP" sz="2000" dirty="0">
              <a:solidFill>
                <a:schemeClr val="bg1"/>
              </a:solidFill>
              <a:latin typeface="Arial" charset="0"/>
              <a:ea typeface="ＭＳ Ｐゴシック" pitchFamily="50" charset="-128"/>
              <a:cs typeface="Arial" charset="0"/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4079874" y="6974612"/>
            <a:ext cx="3073400" cy="701674"/>
          </a:xfrm>
          <a:prstGeom prst="rect">
            <a:avLst/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/>
          </a:ln>
        </p:spPr>
        <p:txBody>
          <a:bodyPr lIns="72000" tIns="72000" rIns="72000" bIns="72000" anchor="ctr"/>
          <a:lstStyle/>
          <a:p>
            <a:pPr algn="ctr">
              <a:lnSpc>
                <a:spcPct val="75000"/>
              </a:lnSpc>
            </a:pPr>
            <a:r>
              <a:rPr lang="en-US" altLang="ja-JP" sz="2000" dirty="0" smtClean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Videos</a:t>
            </a:r>
            <a:endParaRPr lang="en-US" altLang="ja-JP" sz="200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1970333" y="6079774"/>
            <a:ext cx="1540485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IE" altLang="ja-JP" sz="2400" dirty="0" smtClean="0">
                <a:solidFill>
                  <a:schemeClr val="tx2"/>
                </a:solidFill>
                <a:ea typeface="ＭＳ Ｐゴシック" pitchFamily="34" charset="-128"/>
              </a:rPr>
              <a:t>Self Learning</a:t>
            </a:r>
            <a:endParaRPr lang="en-US" altLang="ja-JP" sz="2400" dirty="0">
              <a:solidFill>
                <a:schemeClr val="tx2"/>
              </a:solidFill>
              <a:ea typeface="ＭＳ Ｐゴシック" pitchFamily="34" charset="-128"/>
            </a:endParaRP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2140250" y="8394279"/>
            <a:ext cx="1200649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IE" altLang="ja-JP" sz="2400" dirty="0" smtClean="0">
                <a:solidFill>
                  <a:schemeClr val="tx2"/>
                </a:solidFill>
                <a:ea typeface="ＭＳ Ｐゴシック" pitchFamily="34" charset="-128"/>
              </a:rPr>
              <a:t>Guided </a:t>
            </a:r>
          </a:p>
          <a:p>
            <a:r>
              <a:rPr lang="en-IE" altLang="ja-JP" sz="2400" dirty="0" smtClean="0">
                <a:solidFill>
                  <a:schemeClr val="tx2"/>
                </a:solidFill>
                <a:ea typeface="ＭＳ Ｐゴシック" pitchFamily="34" charset="-128"/>
              </a:rPr>
              <a:t>Learning</a:t>
            </a:r>
            <a:endParaRPr lang="en-US" altLang="ja-JP" sz="2400" dirty="0">
              <a:solidFill>
                <a:schemeClr val="tx2"/>
              </a:solidFill>
              <a:ea typeface="ＭＳ Ｐゴシック" pitchFamily="34" charset="-128"/>
            </a:endParaRPr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 flipV="1">
            <a:off x="1933575" y="7907909"/>
            <a:ext cx="19316285" cy="92319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  <a:prstDash val="dash"/>
            <a:round/>
            <a:headEnd/>
            <a:tailEnd/>
          </a:ln>
        </p:spPr>
        <p:txBody>
          <a:bodyPr lIns="72000" tIns="72000" rIns="72000" bIns="72000" anchor="ctr"/>
          <a:lstStyle/>
          <a:p>
            <a:endParaRPr lang="en-US" sz="9600"/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 flipV="1">
            <a:off x="1952625" y="10007362"/>
            <a:ext cx="19297235" cy="44891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  <a:prstDash val="dash"/>
            <a:round/>
            <a:headEnd/>
            <a:tailEnd/>
          </a:ln>
        </p:spPr>
        <p:txBody>
          <a:bodyPr lIns="72000" tIns="72000" rIns="72000" bIns="72000" anchor="ctr"/>
          <a:lstStyle/>
          <a:p>
            <a:endParaRPr lang="en-US" sz="9600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11066668" y="10240296"/>
            <a:ext cx="3073400" cy="720724"/>
          </a:xfrm>
          <a:prstGeom prst="rect">
            <a:avLst/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/>
          </a:ln>
        </p:spPr>
        <p:txBody>
          <a:bodyPr lIns="72000" tIns="72000" rIns="72000" bIns="72000" anchor="ctr"/>
          <a:lstStyle/>
          <a:p>
            <a:pPr algn="ctr">
              <a:lnSpc>
                <a:spcPct val="75000"/>
              </a:lnSpc>
              <a:defRPr/>
            </a:pPr>
            <a:r>
              <a:rPr lang="en-US" altLang="ja-JP" sz="2000" dirty="0" smtClean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Training</a:t>
            </a:r>
            <a:endParaRPr lang="en-US" altLang="ja-JP" sz="2000" dirty="0">
              <a:solidFill>
                <a:schemeClr val="bg1"/>
              </a:solidFill>
              <a:latin typeface="Arial" charset="0"/>
              <a:ea typeface="ＭＳ Ｐゴシック" pitchFamily="50" charset="-128"/>
              <a:cs typeface="Arial" charset="0"/>
            </a:endParaRPr>
          </a:p>
        </p:txBody>
      </p:sp>
      <p:sp>
        <p:nvSpPr>
          <p:cNvPr id="37" name="AutoShape 4"/>
          <p:cNvSpPr>
            <a:spLocks noChangeArrowheads="1"/>
          </p:cNvSpPr>
          <p:nvPr/>
        </p:nvSpPr>
        <p:spPr bwMode="auto">
          <a:xfrm>
            <a:off x="10899774" y="4472755"/>
            <a:ext cx="3438526" cy="847726"/>
          </a:xfrm>
          <a:prstGeom prst="chevron">
            <a:avLst>
              <a:gd name="adj" fmla="val 36862"/>
            </a:avLst>
          </a:prstGeom>
          <a:solidFill>
            <a:srgbClr val="C00000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3. 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Learn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38" name="AutoShape 5"/>
          <p:cNvSpPr>
            <a:spLocks noChangeArrowheads="1"/>
          </p:cNvSpPr>
          <p:nvPr/>
        </p:nvSpPr>
        <p:spPr bwMode="auto">
          <a:xfrm>
            <a:off x="14293849" y="4472755"/>
            <a:ext cx="3438524" cy="847726"/>
          </a:xfrm>
          <a:prstGeom prst="chevron">
            <a:avLst>
              <a:gd name="adj" fmla="val 36862"/>
            </a:avLst>
          </a:prstGeom>
          <a:solidFill>
            <a:schemeClr val="accent4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4. 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Practice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39" name="AutoShape 6"/>
          <p:cNvSpPr>
            <a:spLocks noChangeArrowheads="1"/>
          </p:cNvSpPr>
          <p:nvPr/>
        </p:nvSpPr>
        <p:spPr bwMode="auto">
          <a:xfrm>
            <a:off x="4098924" y="4472755"/>
            <a:ext cx="3448050" cy="847726"/>
          </a:xfrm>
          <a:prstGeom prst="homePlate">
            <a:avLst>
              <a:gd name="adj" fmla="val 38791"/>
            </a:avLst>
          </a:prstGeom>
          <a:solidFill>
            <a:schemeClr val="accent3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1. 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Discover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40" name="AutoShape 7"/>
          <p:cNvSpPr>
            <a:spLocks noChangeArrowheads="1"/>
          </p:cNvSpPr>
          <p:nvPr/>
        </p:nvSpPr>
        <p:spPr bwMode="auto">
          <a:xfrm>
            <a:off x="7502524" y="4472755"/>
            <a:ext cx="3438526" cy="847726"/>
          </a:xfrm>
          <a:prstGeom prst="chevron">
            <a:avLst>
              <a:gd name="adj" fmla="val 36862"/>
            </a:avLst>
          </a:prstGeom>
          <a:solidFill>
            <a:schemeClr val="accent2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2. Navigate 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41" name="AutoShape 5"/>
          <p:cNvSpPr>
            <a:spLocks noChangeArrowheads="1"/>
          </p:cNvSpPr>
          <p:nvPr/>
        </p:nvSpPr>
        <p:spPr bwMode="auto">
          <a:xfrm>
            <a:off x="17646648" y="4472755"/>
            <a:ext cx="3438524" cy="847726"/>
          </a:xfrm>
          <a:prstGeom prst="chevron">
            <a:avLst>
              <a:gd name="adj" fmla="val 36862"/>
            </a:avLst>
          </a:prstGeom>
          <a:solidFill>
            <a:schemeClr val="accent1"/>
          </a:solidFill>
          <a:ln w="12700" algn="ctr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72000" tIns="72000" rIns="72000" bIns="7200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ＭＳ Ｐゴシック" pitchFamily="34" charset="-128"/>
              </a:rPr>
              <a:t>5</a:t>
            </a:r>
            <a:r>
              <a:rPr lang="en-US" sz="2400" b="1" dirty="0" smtClean="0">
                <a:solidFill>
                  <a:schemeClr val="bg1"/>
                </a:solidFill>
                <a:ea typeface="ＭＳ Ｐゴシック" pitchFamily="34" charset="-128"/>
              </a:rPr>
              <a:t>. Do &amp; Ask</a:t>
            </a:r>
            <a:endParaRPr lang="en-US" sz="24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44" name="Rectangle 11"/>
          <p:cNvSpPr>
            <a:spLocks noChangeArrowheads="1"/>
          </p:cNvSpPr>
          <p:nvPr/>
        </p:nvSpPr>
        <p:spPr bwMode="auto">
          <a:xfrm>
            <a:off x="4079874" y="9101912"/>
            <a:ext cx="3073400" cy="704850"/>
          </a:xfrm>
          <a:prstGeom prst="rect">
            <a:avLst/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/>
          </a:ln>
        </p:spPr>
        <p:txBody>
          <a:bodyPr lIns="72000" tIns="72000" rIns="72000" bIns="72000" anchor="ctr"/>
          <a:lstStyle/>
          <a:p>
            <a:pPr algn="ctr">
              <a:lnSpc>
                <a:spcPct val="75000"/>
              </a:lnSpc>
            </a:pPr>
            <a:r>
              <a:rPr lang="en-US" altLang="ja-JP" sz="2000" dirty="0" smtClean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e-Learning</a:t>
            </a:r>
            <a:endParaRPr lang="en-US" altLang="ja-JP" sz="200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45" name="Text Box 22"/>
          <p:cNvSpPr txBox="1">
            <a:spLocks noChangeArrowheads="1"/>
          </p:cNvSpPr>
          <p:nvPr/>
        </p:nvSpPr>
        <p:spPr bwMode="auto">
          <a:xfrm>
            <a:off x="2140250" y="10382306"/>
            <a:ext cx="133530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2400" dirty="0" smtClean="0">
                <a:solidFill>
                  <a:schemeClr val="tx2"/>
                </a:solidFill>
                <a:ea typeface="ＭＳ Ｐゴシック" pitchFamily="34" charset="-128"/>
              </a:rPr>
              <a:t>Exercises</a:t>
            </a:r>
            <a:endParaRPr lang="en-US" altLang="ja-JP" sz="2400" dirty="0">
              <a:solidFill>
                <a:schemeClr val="tx2"/>
              </a:solidFill>
              <a:ea typeface="ＭＳ Ｐゴシック" pitchFamily="34" charset="-128"/>
            </a:endParaRPr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14573248" y="11104337"/>
            <a:ext cx="3073400" cy="701674"/>
          </a:xfrm>
          <a:prstGeom prst="rect">
            <a:avLst/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/>
          </a:ln>
        </p:spPr>
        <p:txBody>
          <a:bodyPr lIns="72000" tIns="72000" rIns="72000" bIns="72000" anchor="ctr"/>
          <a:lstStyle/>
          <a:p>
            <a:pPr>
              <a:lnSpc>
                <a:spcPct val="75000"/>
              </a:lnSpc>
              <a:defRPr/>
            </a:pPr>
            <a:r>
              <a:rPr lang="en-IE" altLang="ja-JP" sz="2000" dirty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Replica of OPSYS</a:t>
            </a:r>
            <a:endParaRPr lang="en-US" altLang="ja-JP" sz="2000" dirty="0">
              <a:solidFill>
                <a:schemeClr val="bg1"/>
              </a:solidFill>
              <a:latin typeface="Arial" charset="0"/>
              <a:ea typeface="ＭＳ Ｐゴシック" pitchFamily="50" charset="-128"/>
              <a:cs typeface="Arial" charset="0"/>
            </a:endParaRPr>
          </a:p>
        </p:txBody>
      </p: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14591177" y="10259346"/>
            <a:ext cx="3073400" cy="701674"/>
          </a:xfrm>
          <a:prstGeom prst="rect">
            <a:avLst/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/>
          </a:ln>
        </p:spPr>
        <p:txBody>
          <a:bodyPr lIns="72000" tIns="72000" rIns="72000" bIns="72000" anchor="ctr"/>
          <a:lstStyle/>
          <a:p>
            <a:pPr algn="ctr">
              <a:lnSpc>
                <a:spcPct val="75000"/>
              </a:lnSpc>
              <a:defRPr/>
            </a:pPr>
            <a:r>
              <a:rPr lang="en-IE" altLang="ja-JP" sz="2000" dirty="0" smtClean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Training Document</a:t>
            </a:r>
            <a:endParaRPr lang="en-US" altLang="ja-JP" sz="2000" dirty="0">
              <a:solidFill>
                <a:schemeClr val="bg1"/>
              </a:solidFill>
              <a:latin typeface="Arial" charset="0"/>
              <a:ea typeface="ＭＳ Ｐゴシック" pitchFamily="50" charset="-128"/>
              <a:cs typeface="Arial" charset="0"/>
            </a:endParaRPr>
          </a:p>
        </p:txBody>
      </p:sp>
      <p:sp>
        <p:nvSpPr>
          <p:cNvPr id="52" name="Benefits: EU for Results"/>
          <p:cNvSpPr txBox="1">
            <a:spLocks/>
          </p:cNvSpPr>
          <p:nvPr/>
        </p:nvSpPr>
        <p:spPr>
          <a:xfrm>
            <a:off x="926815" y="2016892"/>
            <a:ext cx="8017905" cy="1752346"/>
          </a:xfrm>
          <a:prstGeom prst="rect">
            <a:avLst/>
          </a:prstGeom>
        </p:spPr>
        <p:txBody>
          <a:bodyPr>
            <a:normAutofit/>
          </a:bodyPr>
          <a:lstStyle>
            <a:lvl1pPr marL="485637" marR="0" indent="-485637" algn="ctr" defTabSz="123773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24" b="1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1pPr>
            <a:lvl2pPr marL="0" marR="0" indent="0" algn="ctr" defTabSz="8001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1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2pPr>
            <a:lvl3pPr marL="0" marR="0" indent="0" algn="ctr" defTabSz="8001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1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3pPr>
            <a:lvl4pPr marL="0" marR="0" indent="0" algn="ctr" defTabSz="8001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1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4pPr>
            <a:lvl5pPr marL="0" marR="0" indent="0" algn="ctr" defTabSz="8001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1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5pPr>
            <a:lvl6pPr marL="0" marR="0" indent="717550" algn="ctr" defTabSz="8001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1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6pPr>
            <a:lvl7pPr marL="0" marR="0" indent="717550" algn="ctr" defTabSz="8001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1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7pPr>
            <a:lvl8pPr marL="0" marR="0" indent="717550" algn="ctr" defTabSz="8001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1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8pPr>
            <a:lvl9pPr marL="0" marR="0" indent="717550" algn="ctr" defTabSz="8001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1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pPr hangingPunct="1"/>
            <a:r>
              <a:rPr lang="en-IE" sz="60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Learning Path</a:t>
            </a:r>
            <a:endParaRPr lang="en-IE" sz="6000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3" name="Rectangle 19"/>
          <p:cNvSpPr>
            <a:spLocks noChangeArrowheads="1"/>
          </p:cNvSpPr>
          <p:nvPr/>
        </p:nvSpPr>
        <p:spPr bwMode="auto">
          <a:xfrm>
            <a:off x="7562158" y="6970101"/>
            <a:ext cx="3073400" cy="701674"/>
          </a:xfrm>
          <a:prstGeom prst="rect">
            <a:avLst/>
          </a:prstGeom>
          <a:solidFill>
            <a:schemeClr val="tx2"/>
          </a:solidFill>
          <a:ln w="12700" algn="ctr">
            <a:solidFill>
              <a:schemeClr val="bg1"/>
            </a:solidFill>
            <a:miter lim="800000"/>
            <a:headEnd type="none" w="sm" len="sm"/>
            <a:tailEnd/>
          </a:ln>
        </p:spPr>
        <p:txBody>
          <a:bodyPr lIns="72000" tIns="72000" rIns="72000" bIns="72000" anchor="ctr"/>
          <a:lstStyle/>
          <a:p>
            <a:pPr algn="ctr">
              <a:lnSpc>
                <a:spcPct val="75000"/>
              </a:lnSpc>
            </a:pPr>
            <a:r>
              <a:rPr lang="en-US" altLang="ja-JP" sz="2000" dirty="0" smtClean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Videos</a:t>
            </a:r>
            <a:endParaRPr lang="en-US" altLang="ja-JP" sz="200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1278916" y="3041523"/>
            <a:ext cx="8673157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b="1" dirty="0">
                <a:solidFill>
                  <a:schemeClr val="accent3"/>
                </a:solidFill>
              </a:rPr>
              <a:t>A</a:t>
            </a:r>
            <a:r>
              <a:rPr lang="en-IE" b="1" dirty="0" smtClean="0">
                <a:solidFill>
                  <a:schemeClr val="accent3"/>
                </a:solidFill>
              </a:rPr>
              <a:t> User-Centric Approach</a:t>
            </a:r>
            <a:endParaRPr kumimoji="0" lang="en-US" sz="4800" b="1" i="0" u="none" strike="noStrike" cap="none" spc="0" normalizeH="0" baseline="0" dirty="0">
              <a:ln>
                <a:noFill/>
              </a:ln>
              <a:solidFill>
                <a:schemeClr val="accent3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1018442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Lucida Grande"/>
        <a:ea typeface="Lucida Grande"/>
        <a:cs typeface="Lucida Grand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001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001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Lucida Grande"/>
        <a:ea typeface="Lucida Grande"/>
        <a:cs typeface="Lucida Grand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001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001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1923</TotalTime>
  <Words>720</Words>
  <Application>Microsoft Office PowerPoint</Application>
  <PresentationFormat>Custom</PresentationFormat>
  <Paragraphs>218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ＭＳ Ｐゴシック</vt:lpstr>
      <vt:lpstr>&amp;quot</vt:lpstr>
      <vt:lpstr>Arial</vt:lpstr>
      <vt:lpstr>Helvetica</vt:lpstr>
      <vt:lpstr>Lucida Grande</vt:lpstr>
      <vt:lpstr>Myriad Set Medium</vt:lpstr>
      <vt:lpstr>Myriad Set Text</vt:lpstr>
      <vt:lpstr>Verdana</vt:lpstr>
      <vt:lpstr>White</vt:lpstr>
      <vt:lpstr>PowerPoint Presentation</vt:lpstr>
      <vt:lpstr>PowerPoint Presentation</vt:lpstr>
      <vt:lpstr>Different modes of learning</vt:lpstr>
      <vt:lpstr>Discover</vt:lpstr>
      <vt:lpstr>Navigate</vt:lpstr>
      <vt:lpstr>Learn</vt:lpstr>
      <vt:lpstr>Practice</vt:lpstr>
      <vt:lpstr>Do &amp; Ask</vt:lpstr>
      <vt:lpstr>PowerPoint Presentation</vt:lpstr>
      <vt:lpstr>Find this offer on Wiki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CHAZOT Lissa (DEVCO-EXT)</dc:creator>
  <cp:lastModifiedBy>CHAZOT Lissa (DEVCO-EXT)</cp:lastModifiedBy>
  <cp:revision>165</cp:revision>
  <dcterms:modified xsi:type="dcterms:W3CDTF">2020-08-27T08:37:40Z</dcterms:modified>
</cp:coreProperties>
</file>