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30"/>
  </p:notesMasterIdLst>
  <p:handoutMasterIdLst>
    <p:handoutMasterId r:id="rId31"/>
  </p:handoutMasterIdLst>
  <p:sldIdLst>
    <p:sldId id="341" r:id="rId6"/>
    <p:sldId id="627" r:id="rId7"/>
    <p:sldId id="344" r:id="rId8"/>
    <p:sldId id="267" r:id="rId9"/>
    <p:sldId id="637" r:id="rId10"/>
    <p:sldId id="643" r:id="rId11"/>
    <p:sldId id="645" r:id="rId12"/>
    <p:sldId id="357" r:id="rId13"/>
    <p:sldId id="657" r:id="rId14"/>
    <p:sldId id="656" r:id="rId15"/>
    <p:sldId id="642" r:id="rId16"/>
    <p:sldId id="647" r:id="rId17"/>
    <p:sldId id="531" r:id="rId18"/>
    <p:sldId id="644" r:id="rId19"/>
    <p:sldId id="313" r:id="rId20"/>
    <p:sldId id="625" r:id="rId21"/>
    <p:sldId id="388" r:id="rId22"/>
    <p:sldId id="519" r:id="rId23"/>
    <p:sldId id="651" r:id="rId24"/>
    <p:sldId id="649" r:id="rId25"/>
    <p:sldId id="652" r:id="rId26"/>
    <p:sldId id="650" r:id="rId27"/>
    <p:sldId id="653" r:id="rId28"/>
    <p:sldId id="636" r:id="rId29"/>
  </p:sldIdLst>
  <p:sldSz cx="12192000" cy="6858000"/>
  <p:notesSz cx="6669088" cy="9753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098E82DC-7224-4F9B-987B-C77FAF3364F7}">
          <p14:sldIdLst>
            <p14:sldId id="341"/>
            <p14:sldId id="627"/>
            <p14:sldId id="344"/>
            <p14:sldId id="267"/>
            <p14:sldId id="637"/>
            <p14:sldId id="643"/>
            <p14:sldId id="645"/>
            <p14:sldId id="357"/>
            <p14:sldId id="657"/>
            <p14:sldId id="656"/>
            <p14:sldId id="642"/>
            <p14:sldId id="647"/>
            <p14:sldId id="531"/>
            <p14:sldId id="644"/>
            <p14:sldId id="313"/>
            <p14:sldId id="625"/>
            <p14:sldId id="388"/>
            <p14:sldId id="519"/>
            <p14:sldId id="651"/>
            <p14:sldId id="649"/>
            <p14:sldId id="652"/>
            <p14:sldId id="650"/>
            <p14:sldId id="653"/>
            <p14:sldId id="63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LAIACOVO Lucia (DEVCO-EXT)" initials="CL(" lastIdx="1" clrIdx="0">
    <p:extLst/>
  </p:cmAuthor>
  <p:cmAuthor id="2" name="TERRAZZANI Giacomo (DEVCO-EXT)" initials="TG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CEEB"/>
    <a:srgbClr val="FF6600"/>
    <a:srgbClr val="FF9966"/>
    <a:srgbClr val="0F5494"/>
    <a:srgbClr val="000099"/>
    <a:srgbClr val="C00000"/>
    <a:srgbClr val="CB6C1D"/>
    <a:srgbClr val="133176"/>
    <a:srgbClr val="FFFF8F"/>
    <a:srgbClr val="F2F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9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6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3739"/>
    </p:cViewPr>
  </p:sorter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889938" cy="489373"/>
          </a:xfrm>
          <a:prstGeom prst="rect">
            <a:avLst/>
          </a:prstGeom>
        </p:spPr>
        <p:txBody>
          <a:bodyPr vert="horz" lIns="89612" tIns="44805" rIns="89612" bIns="4480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9" y="3"/>
            <a:ext cx="2889938" cy="489373"/>
          </a:xfrm>
          <a:prstGeom prst="rect">
            <a:avLst/>
          </a:prstGeom>
        </p:spPr>
        <p:txBody>
          <a:bodyPr vert="horz" lIns="89612" tIns="44805" rIns="89612" bIns="44805" rtlCol="0"/>
          <a:lstStyle>
            <a:lvl1pPr algn="r">
              <a:defRPr sz="1200"/>
            </a:lvl1pPr>
          </a:lstStyle>
          <a:p>
            <a:fld id="{5FE42EE8-F6BD-4238-951D-60051F4D8BBC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264230"/>
            <a:ext cx="2889938" cy="489373"/>
          </a:xfrm>
          <a:prstGeom prst="rect">
            <a:avLst/>
          </a:prstGeom>
        </p:spPr>
        <p:txBody>
          <a:bodyPr vert="horz" lIns="89612" tIns="44805" rIns="89612" bIns="4480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9" y="9264230"/>
            <a:ext cx="2889938" cy="489373"/>
          </a:xfrm>
          <a:prstGeom prst="rect">
            <a:avLst/>
          </a:prstGeom>
        </p:spPr>
        <p:txBody>
          <a:bodyPr vert="horz" lIns="89612" tIns="44805" rIns="89612" bIns="44805" rtlCol="0" anchor="b"/>
          <a:lstStyle>
            <a:lvl1pPr algn="r">
              <a:defRPr sz="1200"/>
            </a:lvl1pPr>
          </a:lstStyle>
          <a:p>
            <a:fld id="{CDE4C6D9-BF0F-4E77-BEB8-FE938A64E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234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889938" cy="489373"/>
          </a:xfrm>
          <a:prstGeom prst="rect">
            <a:avLst/>
          </a:prstGeom>
        </p:spPr>
        <p:txBody>
          <a:bodyPr vert="horz" lIns="89612" tIns="44805" rIns="89612" bIns="4480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9" y="3"/>
            <a:ext cx="2889938" cy="489373"/>
          </a:xfrm>
          <a:prstGeom prst="rect">
            <a:avLst/>
          </a:prstGeom>
        </p:spPr>
        <p:txBody>
          <a:bodyPr vert="horz" lIns="89612" tIns="44805" rIns="89612" bIns="44805" rtlCol="0"/>
          <a:lstStyle>
            <a:lvl1pPr algn="r">
              <a:defRPr sz="1200"/>
            </a:lvl1pPr>
          </a:lstStyle>
          <a:p>
            <a:fld id="{BE05916F-04B0-4695-A2FE-236FF43384B2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0" y="1222375"/>
            <a:ext cx="5843588" cy="3287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612" tIns="44805" rIns="89612" bIns="4480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2" y="4693923"/>
            <a:ext cx="5335270" cy="3840479"/>
          </a:xfrm>
          <a:prstGeom prst="rect">
            <a:avLst/>
          </a:prstGeom>
        </p:spPr>
        <p:txBody>
          <a:bodyPr vert="horz" lIns="89612" tIns="44805" rIns="89612" bIns="44805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264230"/>
            <a:ext cx="2889938" cy="489373"/>
          </a:xfrm>
          <a:prstGeom prst="rect">
            <a:avLst/>
          </a:prstGeom>
        </p:spPr>
        <p:txBody>
          <a:bodyPr vert="horz" lIns="89612" tIns="44805" rIns="89612" bIns="4480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9" y="9264230"/>
            <a:ext cx="2889938" cy="489373"/>
          </a:xfrm>
          <a:prstGeom prst="rect">
            <a:avLst/>
          </a:prstGeom>
        </p:spPr>
        <p:txBody>
          <a:bodyPr vert="horz" lIns="89612" tIns="44805" rIns="89612" bIns="44805" rtlCol="0" anchor="b"/>
          <a:lstStyle>
            <a:lvl1pPr algn="r">
              <a:defRPr sz="1200"/>
            </a:lvl1pPr>
          </a:lstStyle>
          <a:p>
            <a:fld id="{10148F23-FBF1-48C7-B60D-00B88CF42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24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86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623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1221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135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3554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063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2334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148F23-FBF1-48C7-B60D-00B88CF422B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8420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428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707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344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378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114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082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101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48F23-FBF1-48C7-B60D-00B88CF422B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70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69773"/>
            <a:ext cx="12192000" cy="5678588"/>
          </a:xfrm>
          <a:prstGeom prst="rect">
            <a:avLst/>
          </a:prstGeom>
          <a:solidFill>
            <a:srgbClr val="004494"/>
          </a:solidFill>
          <a:ln w="73025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6" descr="LOGO CE-EN-quadri.eps"/>
          <p:cNvPicPr>
            <a:picLocks/>
          </p:cNvPicPr>
          <p:nvPr userDrawn="1"/>
        </p:nvPicPr>
        <p:blipFill rotWithShape="1">
          <a:blip r:embed="rId2" cstate="print"/>
          <a:srcRect b="5107"/>
          <a:stretch/>
        </p:blipFill>
        <p:spPr bwMode="auto">
          <a:xfrm>
            <a:off x="5268000" y="105291"/>
            <a:ext cx="1656000" cy="105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35300" y="1654154"/>
            <a:ext cx="9156700" cy="1774846"/>
          </a:xfrm>
        </p:spPr>
        <p:txBody>
          <a:bodyPr/>
          <a:lstStyle>
            <a:lvl1pPr indent="0">
              <a:defRPr sz="4800" baseline="0">
                <a:solidFill>
                  <a:schemeClr val="bg1"/>
                </a:solidFill>
                <a:latin typeface="EC Square Sans Pro" panose="020B0506040000020004" pitchFamily="34" charset="0"/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961" y="4009067"/>
            <a:ext cx="5338764" cy="563640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+mj-lt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Date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#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4463490" y="1216701"/>
            <a:ext cx="2166937" cy="390525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Type of Session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8737600" y="5542864"/>
            <a:ext cx="2844800" cy="466725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Author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106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91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7" y="926485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8487" y="1588436"/>
            <a:ext cx="7315200" cy="3994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98487" y="2113927"/>
            <a:ext cx="10995025" cy="4369423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1" r="11" b="27156"/>
          <a:stretch/>
        </p:blipFill>
        <p:spPr bwMode="auto">
          <a:xfrm>
            <a:off x="75046" y="0"/>
            <a:ext cx="3111499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58095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432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917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1900" y="1123950"/>
            <a:ext cx="2745317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1123950"/>
            <a:ext cx="8039100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66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479590"/>
            <a:ext cx="10363200" cy="13427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1507525"/>
            <a:ext cx="10363200" cy="90616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1" r="11" b="27156"/>
          <a:stretch/>
        </p:blipFill>
        <p:spPr bwMode="auto">
          <a:xfrm>
            <a:off x="75046" y="0"/>
            <a:ext cx="3111499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670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5" y="980902"/>
            <a:ext cx="10972800" cy="9366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37600" y="119064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94438"/>
            <a:ext cx="74263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09600" y="6299994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1" r="11" b="27156"/>
          <a:stretch/>
        </p:blipFill>
        <p:spPr bwMode="auto">
          <a:xfrm>
            <a:off x="75046" y="0"/>
            <a:ext cx="3111499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76109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05016"/>
            <a:ext cx="10972800" cy="876172"/>
          </a:xfrm>
        </p:spPr>
        <p:txBody>
          <a:bodyPr/>
          <a:lstStyle>
            <a:lvl1pPr>
              <a:defRPr>
                <a:latin typeface="EC Square Sans Cond Pro" panose="020B0506040000020004" pitchFamily="34" charset="0"/>
              </a:defRPr>
            </a:lvl1pPr>
          </a:lstStyle>
          <a:p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09600" y="2058988"/>
            <a:ext cx="10972800" cy="40703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89125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595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230" userDrawn="1">
          <p15:clr>
            <a:srgbClr val="FBAE40"/>
          </p15:clr>
        </p15:guide>
        <p15:guide id="4" orient="horz" pos="1412" userDrawn="1">
          <p15:clr>
            <a:srgbClr val="FBAE40"/>
          </p15:clr>
        </p15:guide>
        <p15:guide id="5" orient="horz" pos="37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18653" y="2196016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951430"/>
            <a:ext cx="5386917" cy="31747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807" y="2194601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60483"/>
            <a:ext cx="5389033" cy="31656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336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5" y="980902"/>
            <a:ext cx="10972800" cy="9366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37600" y="119064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94438"/>
            <a:ext cx="74263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09600" y="6299994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1" r="11" b="27156"/>
          <a:stretch/>
        </p:blipFill>
        <p:spPr bwMode="auto">
          <a:xfrm>
            <a:off x="75046" y="0"/>
            <a:ext cx="3111499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464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595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230">
          <p15:clr>
            <a:srgbClr val="FBAE40"/>
          </p15:clr>
        </p15:guide>
        <p15:guide id="4" orient="horz" pos="1412">
          <p15:clr>
            <a:srgbClr val="FBAE40"/>
          </p15:clr>
        </p15:guide>
        <p15:guide id="5" orient="horz" pos="374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143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499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863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668975"/>
            <a:ext cx="7315200" cy="3994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466703"/>
            <a:ext cx="2844800" cy="25477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466703"/>
            <a:ext cx="3860800" cy="25477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1" r="11" b="27156"/>
          <a:stretch/>
        </p:blipFill>
        <p:spPr bwMode="auto">
          <a:xfrm>
            <a:off x="75046" y="0"/>
            <a:ext cx="3111499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able Placeholder 16"/>
          <p:cNvSpPr>
            <a:spLocks noGrp="1"/>
          </p:cNvSpPr>
          <p:nvPr>
            <p:ph type="tbl" sz="quarter" idx="12"/>
          </p:nvPr>
        </p:nvSpPr>
        <p:spPr>
          <a:xfrm>
            <a:off x="609600" y="2281238"/>
            <a:ext cx="11047413" cy="407035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21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1123951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387600"/>
            <a:ext cx="109728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1" r="11" b="27156"/>
          <a:stretch/>
        </p:blipFill>
        <p:spPr bwMode="auto">
          <a:xfrm>
            <a:off x="75046" y="0"/>
            <a:ext cx="3111499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76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6" r:id="rId5"/>
    <p:sldLayoutId id="2147483673" r:id="rId6"/>
    <p:sldLayoutId id="2147483667" r:id="rId7"/>
    <p:sldLayoutId id="2147483668" r:id="rId8"/>
    <p:sldLayoutId id="2147483669" r:id="rId9"/>
    <p:sldLayoutId id="2147483672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funding-tenders/opportunities/portal/screen/home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jpeg"/><Relationship Id="rId3" Type="http://schemas.openxmlformats.org/officeDocument/2006/relationships/image" Target="../media/image11.png"/><Relationship Id="rId7" Type="http://schemas.openxmlformats.org/officeDocument/2006/relationships/image" Target="../media/image13.jpeg"/><Relationship Id="rId12" Type="http://schemas.microsoft.com/office/2007/relationships/hdphoto" Target="../media/hdphoto4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Relationship Id="rId6" Type="http://schemas.microsoft.com/office/2007/relationships/hdphoto" Target="../media/hdphoto2.wdp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0" Type="http://schemas.openxmlformats.org/officeDocument/2006/relationships/image" Target="../media/image15.jpeg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ebgate.ec.europa.eu/fpfis/wikis/pages/viewpage.action?spaceKey=devcoiskb&amp;title=Welcome+to+the+portal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ebgate.ec.europa.eu/fpfis/wikis/x/s6OgE" TargetMode="External"/><Relationship Id="rId4" Type="http://schemas.openxmlformats.org/officeDocument/2006/relationships/hyperlink" Target="https://webgate.ec.europa.eu/fpfis/wikis/x/SoawE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EuropeAid-OPSYS-USER-SUPPORT-COMMUNICATION@ec.europa.eu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www.youtube.com/watch?v=k6MGZt3BpPI&amp;index=2&amp;list=PLBSStrK-u_GXXiigZ8CpWMYewxIU5DNHx" TargetMode="External"/><Relationship Id="rId7" Type="http://schemas.openxmlformats.org/officeDocument/2006/relationships/hyperlink" Target="https://youtu.be/GELHtv__y2I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uropa.eu/capacity4dev/opsys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257" y="2202794"/>
            <a:ext cx="9156700" cy="1774846"/>
          </a:xfrm>
        </p:spPr>
        <p:txBody>
          <a:bodyPr/>
          <a:lstStyle/>
          <a:p>
            <a:pPr marL="0" algn="ctr"/>
            <a:r>
              <a:rPr lang="en-GB" sz="4400" dirty="0" smtClean="0">
                <a:latin typeface="+mn-lt"/>
              </a:rPr>
              <a:t>OPSYS Presentation</a:t>
            </a:r>
            <a:r>
              <a:rPr lang="en-GB" sz="4400" dirty="0" smtClean="0"/>
              <a:t> </a:t>
            </a:r>
            <a:endParaRPr lang="en-GB" sz="4400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648699" y="3460427"/>
            <a:ext cx="8032261" cy="563640"/>
          </a:xfrm>
        </p:spPr>
        <p:txBody>
          <a:bodyPr/>
          <a:lstStyle/>
          <a:p>
            <a:r>
              <a:rPr lang="it-IT" sz="2400" dirty="0" err="1" smtClean="0"/>
              <a:t>European</a:t>
            </a:r>
            <a:r>
              <a:rPr lang="it-IT" sz="2400" dirty="0" smtClean="0"/>
              <a:t> Development </a:t>
            </a:r>
            <a:r>
              <a:rPr lang="it-IT" sz="2400" dirty="0" err="1" smtClean="0"/>
              <a:t>Days</a:t>
            </a:r>
            <a:r>
              <a:rPr lang="it-IT" sz="2400" dirty="0" smtClean="0"/>
              <a:t> </a:t>
            </a:r>
            <a:endParaRPr lang="fr-BE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528587" y="5825497"/>
            <a:ext cx="2844800" cy="466725"/>
          </a:xfrm>
        </p:spPr>
        <p:txBody>
          <a:bodyPr/>
          <a:lstStyle/>
          <a:p>
            <a:pPr algn="ctr"/>
            <a:r>
              <a:rPr lang="en-GB" sz="1800" dirty="0" smtClean="0"/>
              <a:t>DEVCO R4</a:t>
            </a:r>
          </a:p>
          <a:p>
            <a:pPr algn="ctr"/>
            <a:endParaRPr lang="it-IT" sz="1800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4513778" y="6222130"/>
            <a:ext cx="2844800" cy="28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1400" i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sz="1800" kern="0" dirty="0" smtClean="0"/>
              <a:t>18 June 2019</a:t>
            </a:r>
            <a:endParaRPr lang="en-GB" sz="1800" kern="0" dirty="0"/>
          </a:p>
          <a:p>
            <a:pPr algn="ctr"/>
            <a:endParaRPr lang="it-IT" sz="1800" kern="0" dirty="0"/>
          </a:p>
        </p:txBody>
      </p:sp>
    </p:spTree>
    <p:extLst>
      <p:ext uri="{BB962C8B-B14F-4D97-AF65-F5344CB8AC3E}">
        <p14:creationId xmlns:p14="http://schemas.microsoft.com/office/powerpoint/2010/main" val="26836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6" y="980902"/>
            <a:ext cx="12108873" cy="936625"/>
          </a:xfrm>
        </p:spPr>
        <p:txBody>
          <a:bodyPr>
            <a:normAutofit fontScale="90000"/>
          </a:bodyPr>
          <a:lstStyle/>
          <a:p>
            <a:pPr algn="ctr"/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 smtClean="0"/>
              <a:t>can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changed</a:t>
            </a:r>
            <a:r>
              <a:rPr lang="fr-BE" dirty="0" smtClean="0"/>
              <a:t> in the LF </a:t>
            </a:r>
            <a:r>
              <a:rPr lang="fr-BE" dirty="0" err="1" smtClean="0"/>
              <a:t>with</a:t>
            </a:r>
            <a:r>
              <a:rPr lang="fr-BE" dirty="0" smtClean="0"/>
              <a:t> or </a:t>
            </a:r>
            <a:r>
              <a:rPr lang="fr-BE" dirty="0" err="1" smtClean="0"/>
              <a:t>without</a:t>
            </a:r>
            <a:r>
              <a:rPr lang="fr-BE" dirty="0"/>
              <a:t> </a:t>
            </a:r>
            <a:r>
              <a:rPr lang="fr-BE" dirty="0" err="1" smtClean="0"/>
              <a:t>amendment</a:t>
            </a:r>
            <a:r>
              <a:rPr lang="fr-B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629" y="2909454"/>
            <a:ext cx="11432771" cy="3840791"/>
          </a:xfrm>
        </p:spPr>
        <p:txBody>
          <a:bodyPr/>
          <a:lstStyle/>
          <a:p>
            <a:pPr marL="0" indent="0" algn="ctr">
              <a:buNone/>
            </a:pPr>
            <a:r>
              <a:rPr lang="fr-BE" sz="2800" b="1" dirty="0" smtClean="0"/>
              <a:t>Check the wiki to know the </a:t>
            </a:r>
            <a:r>
              <a:rPr lang="fr-BE" sz="2800" b="1" dirty="0" err="1" smtClean="0"/>
              <a:t>procedure</a:t>
            </a:r>
            <a:r>
              <a:rPr lang="fr-BE" sz="2800" b="1" dirty="0" smtClean="0"/>
              <a:t> </a:t>
            </a:r>
            <a:r>
              <a:rPr lang="fr-BE" sz="2800" b="1" dirty="0" err="1" smtClean="0"/>
              <a:t>according</a:t>
            </a:r>
            <a:r>
              <a:rPr lang="fr-BE" sz="2800" b="1" dirty="0" smtClean="0"/>
              <a:t> to the type of </a:t>
            </a:r>
            <a:r>
              <a:rPr lang="fr-BE" sz="2800" b="1" dirty="0" err="1" smtClean="0"/>
              <a:t>contract</a:t>
            </a:r>
            <a:r>
              <a:rPr lang="fr-BE" sz="2800" b="1" dirty="0" smtClean="0"/>
              <a:t>!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50087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2449" y="755570"/>
            <a:ext cx="10577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>
                <a:solidFill>
                  <a:srgbClr val="103766"/>
                </a:solidFill>
              </a:rPr>
              <a:t>FTOP: one single entry point for all </a:t>
            </a:r>
            <a:r>
              <a:rPr lang="fr-BE" sz="2400" b="1" dirty="0" err="1" smtClean="0">
                <a:solidFill>
                  <a:srgbClr val="103766"/>
                </a:solidFill>
              </a:rPr>
              <a:t>external</a:t>
            </a:r>
            <a:r>
              <a:rPr lang="fr-BE" sz="2400" b="1" dirty="0" smtClean="0">
                <a:solidFill>
                  <a:srgbClr val="103766"/>
                </a:solidFill>
              </a:rPr>
              <a:t> </a:t>
            </a:r>
            <a:r>
              <a:rPr lang="fr-BE" sz="2400" b="1" dirty="0" err="1" smtClean="0">
                <a:solidFill>
                  <a:srgbClr val="103766"/>
                </a:solidFill>
              </a:rPr>
              <a:t>stakeholders</a:t>
            </a:r>
            <a:r>
              <a:rPr lang="fr-BE" sz="2800" b="1" dirty="0" smtClean="0">
                <a:solidFill>
                  <a:srgbClr val="103766"/>
                </a:solidFill>
              </a:rPr>
              <a:t>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14" y="1837827"/>
            <a:ext cx="8414060" cy="368951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795451" y="5003528"/>
            <a:ext cx="1271451" cy="42308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fr-BE" sz="1800" b="0"/>
          </a:p>
        </p:txBody>
      </p:sp>
      <p:sp>
        <p:nvSpPr>
          <p:cNvPr id="10" name="TextBox 9"/>
          <p:cNvSpPr txBox="1"/>
          <p:nvPr/>
        </p:nvSpPr>
        <p:spPr>
          <a:xfrm>
            <a:off x="3666309" y="5590902"/>
            <a:ext cx="3805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solidFill>
                  <a:srgbClr val="0F5494"/>
                </a:solidFill>
              </a:rPr>
              <a:t>Access the page </a:t>
            </a:r>
            <a:r>
              <a:rPr lang="it-IT" sz="2000" b="0" dirty="0" err="1" smtClean="0">
                <a:solidFill>
                  <a:srgbClr val="0F5494"/>
                </a:solidFill>
              </a:rPr>
              <a:t>dedicated</a:t>
            </a:r>
            <a:r>
              <a:rPr lang="it-IT" sz="2000" b="0" dirty="0" smtClean="0">
                <a:solidFill>
                  <a:srgbClr val="0F5494"/>
                </a:solidFill>
              </a:rPr>
              <a:t> to  the EU </a:t>
            </a:r>
            <a:r>
              <a:rPr lang="it-IT" sz="2000" b="0" dirty="0" err="1" smtClean="0">
                <a:solidFill>
                  <a:srgbClr val="0F5494"/>
                </a:solidFill>
              </a:rPr>
              <a:t>External</a:t>
            </a:r>
            <a:r>
              <a:rPr lang="it-IT" sz="2000" b="0" dirty="0" smtClean="0">
                <a:solidFill>
                  <a:srgbClr val="0F5494"/>
                </a:solidFill>
              </a:rPr>
              <a:t> Action and </a:t>
            </a:r>
            <a:r>
              <a:rPr lang="it-IT" sz="2000" b="0" dirty="0" err="1" smtClean="0">
                <a:solidFill>
                  <a:srgbClr val="0F5494"/>
                </a:solidFill>
              </a:rPr>
              <a:t>read</a:t>
            </a:r>
            <a:r>
              <a:rPr lang="it-IT" sz="2000" b="0" dirty="0" smtClean="0">
                <a:solidFill>
                  <a:srgbClr val="0F5494"/>
                </a:solidFill>
              </a:rPr>
              <a:t> </a:t>
            </a:r>
            <a:r>
              <a:rPr lang="it-IT" sz="2000" b="0" dirty="0" err="1" smtClean="0">
                <a:solidFill>
                  <a:srgbClr val="0F5494"/>
                </a:solidFill>
              </a:rPr>
              <a:t>all</a:t>
            </a:r>
            <a:r>
              <a:rPr lang="it-IT" sz="2000" b="0" dirty="0" smtClean="0">
                <a:solidFill>
                  <a:srgbClr val="0F5494"/>
                </a:solidFill>
              </a:rPr>
              <a:t> the </a:t>
            </a:r>
            <a:r>
              <a:rPr lang="it-IT" sz="2000" b="0" dirty="0" err="1" smtClean="0">
                <a:solidFill>
                  <a:srgbClr val="0F5494"/>
                </a:solidFill>
              </a:rPr>
              <a:t>instructions</a:t>
            </a:r>
            <a:r>
              <a:rPr lang="it-IT" sz="2000" b="0" dirty="0" smtClean="0">
                <a:solidFill>
                  <a:srgbClr val="0F5494"/>
                </a:solidFill>
              </a:rPr>
              <a:t>  </a:t>
            </a:r>
            <a:endParaRPr lang="fr-BE" sz="2000" b="0" dirty="0" err="1" smtClean="0">
              <a:solidFill>
                <a:srgbClr val="0F549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428" y="1358537"/>
            <a:ext cx="115911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>
                <a:solidFill>
                  <a:srgbClr val="103766"/>
                </a:solidFill>
              </a:rPr>
              <a:t>Open the </a:t>
            </a:r>
            <a:r>
              <a:rPr lang="fr-BE" b="1" dirty="0" err="1">
                <a:solidFill>
                  <a:srgbClr val="103766"/>
                </a:solidFill>
              </a:rPr>
              <a:t>link</a:t>
            </a:r>
            <a:r>
              <a:rPr lang="fr-BE" b="1" dirty="0">
                <a:solidFill>
                  <a:srgbClr val="103766"/>
                </a:solidFill>
              </a:rPr>
              <a:t>: </a:t>
            </a:r>
            <a:r>
              <a:rPr lang="fr-BE" dirty="0">
                <a:hlinkClick r:id="rId3"/>
              </a:rPr>
              <a:t>https://ec.europa.eu/info/funding-tenders/opportunities/portal/screen/home</a:t>
            </a:r>
            <a:endParaRPr lang="fr-BE" b="1" dirty="0">
              <a:solidFill>
                <a:srgbClr val="103766"/>
              </a:solidFill>
            </a:endParaRPr>
          </a:p>
          <a:p>
            <a:endParaRPr lang="fr-BE" sz="2400" b="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3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How to </a:t>
            </a:r>
            <a:r>
              <a:rPr lang="it-IT" dirty="0"/>
              <a:t>start </a:t>
            </a:r>
            <a:r>
              <a:rPr lang="it-IT" dirty="0" smtClean="0"/>
              <a:t>with </a:t>
            </a:r>
            <a:r>
              <a:rPr lang="it-IT" dirty="0" err="1" smtClean="0"/>
              <a:t>ongoing</a:t>
            </a:r>
            <a:r>
              <a:rPr lang="it-IT" dirty="0" smtClean="0"/>
              <a:t> </a:t>
            </a:r>
            <a:r>
              <a:rPr lang="it-IT" dirty="0" err="1" smtClean="0"/>
              <a:t>contracts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i="0" dirty="0" err="1"/>
              <a:t>Contact</a:t>
            </a:r>
            <a:r>
              <a:rPr lang="it-IT" i="0" dirty="0"/>
              <a:t> the </a:t>
            </a:r>
            <a:r>
              <a:rPr lang="it-IT" i="0" dirty="0" err="1"/>
              <a:t>Operational</a:t>
            </a:r>
            <a:r>
              <a:rPr lang="it-IT" i="0" dirty="0"/>
              <a:t> Manager and start </a:t>
            </a:r>
            <a:r>
              <a:rPr lang="it-IT" i="0" dirty="0" err="1"/>
              <a:t>working</a:t>
            </a:r>
            <a:r>
              <a:rPr lang="it-IT" i="0" dirty="0"/>
              <a:t> with </a:t>
            </a:r>
            <a:r>
              <a:rPr lang="it-IT" i="0" dirty="0" err="1"/>
              <a:t>him</a:t>
            </a:r>
            <a:r>
              <a:rPr lang="it-IT" i="0" dirty="0"/>
              <a:t>/</a:t>
            </a:r>
            <a:r>
              <a:rPr lang="it-IT" i="0" dirty="0" err="1"/>
              <a:t>her</a:t>
            </a:r>
            <a:endParaRPr lang="it-IT" i="0" dirty="0"/>
          </a:p>
          <a:p>
            <a:r>
              <a:rPr lang="it-IT" i="0" dirty="0"/>
              <a:t>Be </a:t>
            </a:r>
            <a:r>
              <a:rPr lang="it-IT" i="0" dirty="0" err="1"/>
              <a:t>straight</a:t>
            </a:r>
            <a:r>
              <a:rPr lang="it-IT" i="0" dirty="0"/>
              <a:t> to the </a:t>
            </a:r>
            <a:r>
              <a:rPr lang="it-IT" i="0" dirty="0" err="1"/>
              <a:t>point</a:t>
            </a:r>
            <a:r>
              <a:rPr lang="it-IT" i="0" dirty="0"/>
              <a:t>: </a:t>
            </a:r>
            <a:r>
              <a:rPr lang="it-IT" i="0" dirty="0" err="1"/>
              <a:t>give</a:t>
            </a:r>
            <a:r>
              <a:rPr lang="it-IT" i="0" dirty="0"/>
              <a:t> </a:t>
            </a:r>
            <a:r>
              <a:rPr lang="it-IT" i="0" dirty="0" smtClean="0"/>
              <a:t>to </a:t>
            </a:r>
            <a:r>
              <a:rPr lang="it-IT" i="0" dirty="0" err="1" smtClean="0"/>
              <a:t>him</a:t>
            </a:r>
            <a:r>
              <a:rPr lang="it-IT" i="0" dirty="0" smtClean="0"/>
              <a:t>/</a:t>
            </a:r>
            <a:r>
              <a:rPr lang="it-IT" i="0" dirty="0" err="1" smtClean="0"/>
              <a:t>her</a:t>
            </a:r>
            <a:r>
              <a:rPr lang="it-IT" i="0" dirty="0" smtClean="0"/>
              <a:t> the </a:t>
            </a:r>
            <a:r>
              <a:rPr lang="it-IT" i="0" dirty="0" err="1" smtClean="0"/>
              <a:t>contact</a:t>
            </a:r>
            <a:r>
              <a:rPr lang="it-IT" i="0" dirty="0" smtClean="0"/>
              <a:t> of the </a:t>
            </a:r>
            <a:r>
              <a:rPr lang="it-IT" i="0" dirty="0" err="1" smtClean="0"/>
              <a:t>colleague</a:t>
            </a:r>
            <a:r>
              <a:rPr lang="it-IT" i="0" dirty="0" smtClean="0"/>
              <a:t> </a:t>
            </a:r>
            <a:r>
              <a:rPr lang="it-IT" i="0" dirty="0" err="1"/>
              <a:t>who</a:t>
            </a:r>
            <a:r>
              <a:rPr lang="it-IT" i="0" dirty="0"/>
              <a:t> </a:t>
            </a:r>
            <a:r>
              <a:rPr lang="it-IT" i="0" dirty="0" err="1"/>
              <a:t>should</a:t>
            </a:r>
            <a:r>
              <a:rPr lang="it-IT" i="0" dirty="0"/>
              <a:t> be in </a:t>
            </a:r>
            <a:r>
              <a:rPr lang="it-IT" i="0" dirty="0" err="1"/>
              <a:t>charge</a:t>
            </a:r>
            <a:r>
              <a:rPr lang="it-IT" i="0" dirty="0"/>
              <a:t> of </a:t>
            </a:r>
            <a:r>
              <a:rPr lang="it-IT" i="0" dirty="0" smtClean="0"/>
              <a:t>LF in </a:t>
            </a:r>
            <a:r>
              <a:rPr lang="it-IT" i="0" dirty="0" err="1" smtClean="0"/>
              <a:t>your</a:t>
            </a:r>
            <a:r>
              <a:rPr lang="it-IT" i="0" dirty="0" smtClean="0"/>
              <a:t> </a:t>
            </a:r>
            <a:r>
              <a:rPr lang="it-IT" i="0" dirty="0" err="1" smtClean="0"/>
              <a:t>organisation</a:t>
            </a:r>
            <a:r>
              <a:rPr lang="it-IT" i="0" dirty="0" smtClean="0"/>
              <a:t> !</a:t>
            </a:r>
          </a:p>
          <a:p>
            <a:r>
              <a:rPr lang="it-IT" i="0" dirty="0" smtClean="0"/>
              <a:t>The </a:t>
            </a:r>
            <a:r>
              <a:rPr lang="it-IT" i="0" dirty="0" err="1" smtClean="0"/>
              <a:t>Operational</a:t>
            </a:r>
            <a:r>
              <a:rPr lang="it-IT" i="0" dirty="0" smtClean="0"/>
              <a:t> Manager </a:t>
            </a:r>
            <a:r>
              <a:rPr lang="it-IT" i="0" dirty="0" err="1" smtClean="0"/>
              <a:t>will</a:t>
            </a:r>
            <a:r>
              <a:rPr lang="it-IT" i="0" dirty="0" smtClean="0"/>
              <a:t> </a:t>
            </a:r>
            <a:r>
              <a:rPr lang="it-IT" i="0" dirty="0" err="1" smtClean="0"/>
              <a:t>grant</a:t>
            </a:r>
            <a:r>
              <a:rPr lang="it-IT" i="0" dirty="0" smtClean="0"/>
              <a:t> </a:t>
            </a:r>
            <a:r>
              <a:rPr lang="it-IT" i="0" dirty="0" err="1" smtClean="0"/>
              <a:t>him</a:t>
            </a:r>
            <a:r>
              <a:rPr lang="it-IT" i="0" dirty="0" smtClean="0"/>
              <a:t>/</a:t>
            </a:r>
            <a:r>
              <a:rPr lang="it-IT" i="0" dirty="0" err="1" smtClean="0"/>
              <a:t>her</a:t>
            </a:r>
            <a:r>
              <a:rPr lang="it-IT" i="0" dirty="0" smtClean="0"/>
              <a:t> </a:t>
            </a:r>
            <a:r>
              <a:rPr lang="it-IT" i="0" dirty="0" err="1" smtClean="0"/>
              <a:t>access</a:t>
            </a:r>
            <a:endParaRPr lang="it-IT" i="0" dirty="0" smtClean="0"/>
          </a:p>
          <a:p>
            <a:r>
              <a:rPr lang="it-IT" i="0" dirty="0" smtClean="0"/>
              <a:t>He/</a:t>
            </a:r>
            <a:r>
              <a:rPr lang="it-IT" i="0" dirty="0" err="1" smtClean="0"/>
              <a:t>she</a:t>
            </a:r>
            <a:r>
              <a:rPr lang="it-IT" i="0" dirty="0" smtClean="0"/>
              <a:t> </a:t>
            </a:r>
            <a:r>
              <a:rPr lang="it-IT" i="0" dirty="0" err="1" smtClean="0"/>
              <a:t>will</a:t>
            </a:r>
            <a:r>
              <a:rPr lang="it-IT" i="0" dirty="0" smtClean="0"/>
              <a:t> </a:t>
            </a:r>
            <a:r>
              <a:rPr lang="it-IT" i="0" dirty="0" err="1" smtClean="0"/>
              <a:t>have</a:t>
            </a:r>
            <a:r>
              <a:rPr lang="it-IT" i="0" dirty="0" smtClean="0"/>
              <a:t> the </a:t>
            </a:r>
            <a:r>
              <a:rPr lang="it-IT" i="0" dirty="0" err="1" smtClean="0"/>
              <a:t>possibility</a:t>
            </a:r>
            <a:r>
              <a:rPr lang="it-IT" i="0" dirty="0" smtClean="0"/>
              <a:t> to </a:t>
            </a:r>
            <a:r>
              <a:rPr lang="it-IT" i="0" dirty="0" err="1" smtClean="0"/>
              <a:t>grant</a:t>
            </a:r>
            <a:r>
              <a:rPr lang="it-IT" i="0" dirty="0" smtClean="0"/>
              <a:t> </a:t>
            </a:r>
            <a:r>
              <a:rPr lang="it-IT" i="0" dirty="0" err="1" smtClean="0"/>
              <a:t>access</a:t>
            </a:r>
            <a:r>
              <a:rPr lang="it-IT" i="0" dirty="0" smtClean="0"/>
              <a:t> to </a:t>
            </a:r>
            <a:r>
              <a:rPr lang="it-IT" i="0" dirty="0" err="1" smtClean="0"/>
              <a:t>other</a:t>
            </a:r>
            <a:r>
              <a:rPr lang="it-IT" i="0" dirty="0" smtClean="0"/>
              <a:t> </a:t>
            </a:r>
            <a:r>
              <a:rPr lang="it-IT" i="0" dirty="0" err="1" smtClean="0"/>
              <a:t>colleagues</a:t>
            </a:r>
            <a:r>
              <a:rPr lang="it-IT" i="0" dirty="0" smtClean="0"/>
              <a:t>/</a:t>
            </a:r>
            <a:r>
              <a:rPr lang="it-IT" i="0" dirty="0" err="1" smtClean="0"/>
              <a:t>experts</a:t>
            </a:r>
            <a:endParaRPr lang="it-IT" i="0" dirty="0" smtClean="0"/>
          </a:p>
          <a:p>
            <a:r>
              <a:rPr lang="it-IT" i="0" dirty="0" smtClean="0"/>
              <a:t>The IP and the </a:t>
            </a:r>
            <a:r>
              <a:rPr lang="it-IT" i="0" dirty="0" err="1" smtClean="0"/>
              <a:t>experts</a:t>
            </a:r>
            <a:r>
              <a:rPr lang="it-IT" i="0" dirty="0" smtClean="0"/>
              <a:t> can </a:t>
            </a:r>
            <a:r>
              <a:rPr lang="it-IT" i="0" dirty="0" err="1" smtClean="0"/>
              <a:t>now</a:t>
            </a:r>
            <a:r>
              <a:rPr lang="it-IT" i="0" dirty="0" smtClean="0"/>
              <a:t> start </a:t>
            </a:r>
            <a:r>
              <a:rPr lang="it-IT" i="0" dirty="0" err="1" smtClean="0"/>
              <a:t>encoding</a:t>
            </a:r>
            <a:r>
              <a:rPr lang="it-IT" i="0" dirty="0" smtClean="0"/>
              <a:t> the </a:t>
            </a:r>
            <a:r>
              <a:rPr lang="it-IT" i="0" dirty="0" err="1" smtClean="0"/>
              <a:t>logframe</a:t>
            </a:r>
            <a:endParaRPr lang="it-IT" i="0" dirty="0" smtClean="0"/>
          </a:p>
          <a:p>
            <a:r>
              <a:rPr lang="it-IT" i="0" dirty="0" err="1" smtClean="0"/>
              <a:t>Only</a:t>
            </a:r>
            <a:r>
              <a:rPr lang="it-IT" i="0" dirty="0" smtClean="0"/>
              <a:t> the IP can </a:t>
            </a:r>
            <a:r>
              <a:rPr lang="it-IT" i="0" dirty="0" err="1" smtClean="0"/>
              <a:t>submit</a:t>
            </a:r>
            <a:r>
              <a:rPr lang="it-IT" i="0" dirty="0" smtClean="0"/>
              <a:t> the </a:t>
            </a:r>
            <a:r>
              <a:rPr lang="it-IT" i="0" dirty="0" err="1" smtClean="0"/>
              <a:t>Logframe</a:t>
            </a:r>
            <a:r>
              <a:rPr lang="it-IT" i="0" dirty="0" smtClean="0"/>
              <a:t> (</a:t>
            </a:r>
            <a:r>
              <a:rPr lang="it-IT" i="0" dirty="0" err="1" smtClean="0"/>
              <a:t>not</a:t>
            </a:r>
            <a:r>
              <a:rPr lang="it-IT" i="0" dirty="0" smtClean="0"/>
              <a:t> the </a:t>
            </a:r>
            <a:r>
              <a:rPr lang="it-IT" i="0" dirty="0" err="1" smtClean="0"/>
              <a:t>experts</a:t>
            </a:r>
            <a:r>
              <a:rPr lang="it-IT" i="0" dirty="0" smtClean="0"/>
              <a:t>)</a:t>
            </a:r>
            <a:endParaRPr lang="it-IT" i="0" dirty="0"/>
          </a:p>
          <a:p>
            <a:pPr marL="0" indent="0">
              <a:buNone/>
            </a:pP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8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4" y="743510"/>
            <a:ext cx="11135071" cy="936625"/>
          </a:xfrm>
        </p:spPr>
        <p:txBody>
          <a:bodyPr/>
          <a:lstStyle/>
          <a:p>
            <a:r>
              <a:rPr lang="it-IT" dirty="0"/>
              <a:t>How to start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smtClean="0"/>
              <a:t>OPSYS - </a:t>
            </a:r>
            <a:r>
              <a:rPr lang="it-IT" dirty="0" err="1" smtClean="0">
                <a:solidFill>
                  <a:srgbClr val="FF9966"/>
                </a:solidFill>
              </a:rPr>
              <a:t>Implementing</a:t>
            </a:r>
            <a:r>
              <a:rPr lang="it-IT" dirty="0" smtClean="0">
                <a:solidFill>
                  <a:srgbClr val="FF9966"/>
                </a:solidFill>
              </a:rPr>
              <a:t> </a:t>
            </a:r>
            <a:r>
              <a:rPr lang="it-IT" dirty="0" err="1" smtClean="0">
                <a:solidFill>
                  <a:srgbClr val="FF9966"/>
                </a:solidFill>
              </a:rPr>
              <a:t>Partners</a:t>
            </a:r>
            <a:r>
              <a:rPr lang="it-IT" dirty="0" smtClean="0">
                <a:solidFill>
                  <a:srgbClr val="FF9966"/>
                </a:solidFill>
              </a:rPr>
              <a:t> </a:t>
            </a:r>
            <a:endParaRPr lang="en-GB" dirty="0">
              <a:solidFill>
                <a:srgbClr val="FF99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146" y="1689083"/>
            <a:ext cx="10972800" cy="47631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sz="1800" b="1" i="0" dirty="0" err="1" smtClean="0"/>
              <a:t>Step</a:t>
            </a:r>
            <a:r>
              <a:rPr lang="it-IT" sz="1800" b="1" i="0" dirty="0" smtClean="0"/>
              <a:t> 1: </a:t>
            </a:r>
            <a:r>
              <a:rPr lang="it-IT" sz="1800" b="1" i="0" dirty="0" err="1" smtClean="0"/>
              <a:t>Check</a:t>
            </a:r>
            <a:r>
              <a:rPr lang="it-IT" sz="1800" b="1" i="0" dirty="0" smtClean="0"/>
              <a:t> </a:t>
            </a:r>
            <a:r>
              <a:rPr lang="it-IT" sz="1800" b="1" i="0" dirty="0" err="1" smtClean="0"/>
              <a:t>your</a:t>
            </a:r>
            <a:r>
              <a:rPr lang="it-IT" sz="1800" b="1" i="0" dirty="0" smtClean="0"/>
              <a:t> e-mail with the link to </a:t>
            </a:r>
            <a:r>
              <a:rPr lang="it-IT" sz="1800" b="1" i="0" dirty="0" err="1" smtClean="0"/>
              <a:t>your</a:t>
            </a:r>
            <a:r>
              <a:rPr lang="it-IT" sz="1800" b="1" i="0" dirty="0" smtClean="0"/>
              <a:t> </a:t>
            </a:r>
            <a:r>
              <a:rPr lang="it-IT" sz="1800" b="1" i="0" dirty="0" err="1" smtClean="0"/>
              <a:t>Intervention</a:t>
            </a:r>
            <a:r>
              <a:rPr lang="it-IT" sz="1800" b="1" i="0" dirty="0" smtClean="0"/>
              <a:t>. </a:t>
            </a:r>
            <a:r>
              <a:rPr lang="it-IT" sz="1800" b="1" i="0" dirty="0" err="1" smtClean="0"/>
              <a:t>You</a:t>
            </a:r>
            <a:r>
              <a:rPr lang="it-IT" sz="1800" b="1" i="0" dirty="0" smtClean="0"/>
              <a:t> </a:t>
            </a:r>
            <a:r>
              <a:rPr lang="it-IT" sz="1800" b="1" i="0" dirty="0" err="1" smtClean="0"/>
              <a:t>receive</a:t>
            </a:r>
            <a:r>
              <a:rPr lang="it-IT" sz="1800" b="1" i="0" dirty="0" smtClean="0"/>
              <a:t> the </a:t>
            </a:r>
            <a:r>
              <a:rPr lang="it-IT" sz="1800" b="1" i="0" dirty="0" err="1" smtClean="0"/>
              <a:t>notification</a:t>
            </a:r>
            <a:r>
              <a:rPr lang="it-IT" sz="1800" b="1" i="0" dirty="0" smtClean="0"/>
              <a:t> in </a:t>
            </a:r>
            <a:r>
              <a:rPr lang="it-IT" sz="1800" b="1" i="0" dirty="0" err="1" smtClean="0"/>
              <a:t>your</a:t>
            </a:r>
            <a:r>
              <a:rPr lang="it-IT" sz="1800" b="1" i="0" dirty="0" smtClean="0"/>
              <a:t> mailbox</a:t>
            </a:r>
          </a:p>
          <a:p>
            <a:pPr marL="0" indent="0">
              <a:buNone/>
            </a:pPr>
            <a:endParaRPr lang="it-IT" sz="1800" b="1" i="0" dirty="0" smtClean="0"/>
          </a:p>
          <a:p>
            <a:pPr marL="0" indent="0">
              <a:buNone/>
            </a:pPr>
            <a:endParaRPr lang="it-IT" sz="1800" b="1" i="0" dirty="0"/>
          </a:p>
          <a:p>
            <a:pPr marL="0" indent="0">
              <a:buNone/>
            </a:pPr>
            <a:endParaRPr lang="it-IT" sz="1800" b="1" i="0" dirty="0" smtClean="0"/>
          </a:p>
          <a:p>
            <a:pPr marL="0" indent="0">
              <a:buNone/>
            </a:pPr>
            <a:endParaRPr lang="it-IT" sz="1800" b="1" i="0" dirty="0"/>
          </a:p>
          <a:p>
            <a:pPr marL="0" indent="0">
              <a:buNone/>
            </a:pPr>
            <a:endParaRPr lang="it-IT" sz="1800" b="1" i="0" dirty="0" smtClean="0"/>
          </a:p>
          <a:p>
            <a:pPr marL="0" indent="0">
              <a:buNone/>
            </a:pPr>
            <a:endParaRPr lang="it-IT" sz="1800" b="1" i="0" dirty="0"/>
          </a:p>
          <a:p>
            <a:pPr marL="0" indent="0">
              <a:buNone/>
            </a:pPr>
            <a:endParaRPr lang="it-IT" sz="1800" b="1" i="0" dirty="0" smtClean="0"/>
          </a:p>
          <a:p>
            <a:pPr marL="0" indent="0">
              <a:buNone/>
            </a:pPr>
            <a:endParaRPr lang="it-IT" sz="1800" b="1" i="0" dirty="0"/>
          </a:p>
          <a:p>
            <a:pPr marL="0" indent="0">
              <a:buNone/>
            </a:pPr>
            <a:endParaRPr lang="it-IT" sz="1800" b="1" i="0" dirty="0" smtClean="0"/>
          </a:p>
          <a:p>
            <a:pPr marL="0" indent="0">
              <a:buNone/>
            </a:pPr>
            <a:endParaRPr lang="it-IT" sz="1800" b="1" i="0" dirty="0" smtClean="0"/>
          </a:p>
          <a:p>
            <a:pPr marL="0" indent="0">
              <a:buNone/>
            </a:pPr>
            <a:endParaRPr lang="it-IT" sz="1800" b="1" i="0" dirty="0"/>
          </a:p>
          <a:p>
            <a:pPr marL="0" indent="0">
              <a:buNone/>
            </a:pPr>
            <a:endParaRPr lang="it-IT" sz="1800" b="1" i="0" dirty="0" smtClean="0"/>
          </a:p>
          <a:p>
            <a:pPr marL="0" indent="0">
              <a:buNone/>
            </a:pPr>
            <a:r>
              <a:rPr lang="it-IT" sz="1800" b="1" i="0" dirty="0" err="1" smtClean="0"/>
              <a:t>Step</a:t>
            </a:r>
            <a:r>
              <a:rPr lang="it-IT" sz="1800" b="1" i="0" dirty="0" smtClean="0"/>
              <a:t> </a:t>
            </a:r>
            <a:r>
              <a:rPr lang="it-IT" sz="1800" b="1" i="0" dirty="0"/>
              <a:t>2: Click on the link </a:t>
            </a:r>
            <a:r>
              <a:rPr lang="it-IT" sz="1800" b="1" i="0" dirty="0" smtClean="0"/>
              <a:t>and login to the </a:t>
            </a:r>
            <a:r>
              <a:rPr lang="it-IT" sz="1800" b="1" i="0" dirty="0" err="1"/>
              <a:t>portal</a:t>
            </a:r>
            <a:r>
              <a:rPr lang="it-IT" sz="1800" b="1" i="0" dirty="0"/>
              <a:t>. </a:t>
            </a:r>
            <a:r>
              <a:rPr lang="it-IT" sz="1800" b="1" i="0" dirty="0" err="1"/>
              <a:t>Check</a:t>
            </a:r>
            <a:r>
              <a:rPr lang="it-IT" sz="1800" b="1" i="0" dirty="0"/>
              <a:t> </a:t>
            </a:r>
            <a:r>
              <a:rPr lang="it-IT" sz="1800" b="1" i="0" dirty="0" err="1"/>
              <a:t>your</a:t>
            </a:r>
            <a:r>
              <a:rPr lang="it-IT" sz="1800" b="1" i="0" dirty="0"/>
              <a:t> portfolio of </a:t>
            </a:r>
            <a:r>
              <a:rPr lang="it-IT" sz="1800" b="1" i="0" dirty="0" err="1"/>
              <a:t>interventions</a:t>
            </a:r>
            <a:r>
              <a:rPr lang="it-IT" sz="1800" b="1" i="0" dirty="0"/>
              <a:t>. </a:t>
            </a:r>
            <a:br>
              <a:rPr lang="it-IT" sz="1800" b="1" i="0" dirty="0"/>
            </a:br>
            <a:endParaRPr lang="it-IT" sz="1800" b="1" i="0" dirty="0"/>
          </a:p>
          <a:p>
            <a:pPr marL="0" indent="0">
              <a:buNone/>
            </a:pPr>
            <a:r>
              <a:rPr lang="it-IT" sz="1800" b="1" i="0" u="sng" dirty="0"/>
              <a:t>OR</a:t>
            </a:r>
            <a:r>
              <a:rPr lang="it-IT" sz="1800" b="1" i="0" dirty="0"/>
              <a:t> </a:t>
            </a:r>
          </a:p>
          <a:p>
            <a:pPr marL="0" indent="0">
              <a:buNone/>
            </a:pPr>
            <a:endParaRPr lang="en-US" sz="1400" i="0" dirty="0"/>
          </a:p>
          <a:p>
            <a:pPr marL="0" indent="0">
              <a:buNone/>
            </a:pPr>
            <a:r>
              <a:rPr lang="it-IT" sz="1800" b="1" i="0" dirty="0" err="1"/>
              <a:t>Step</a:t>
            </a:r>
            <a:r>
              <a:rPr lang="it-IT" sz="1800" b="1" i="0" dirty="0"/>
              <a:t> 3: </a:t>
            </a:r>
            <a:r>
              <a:rPr lang="en-US" sz="1800" b="1" i="0" dirty="0"/>
              <a:t>you can add other Implementing Partners/Experts. </a:t>
            </a:r>
          </a:p>
          <a:p>
            <a:pPr marL="0" indent="0">
              <a:buNone/>
            </a:pPr>
            <a:endParaRPr lang="it-IT" sz="1800" b="1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591" y="2441430"/>
            <a:ext cx="7689359" cy="267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57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4" y="743510"/>
            <a:ext cx="11135071" cy="936625"/>
          </a:xfrm>
        </p:spPr>
        <p:txBody>
          <a:bodyPr/>
          <a:lstStyle/>
          <a:p>
            <a:r>
              <a:rPr lang="it-IT" dirty="0"/>
              <a:t>How to start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smtClean="0"/>
              <a:t>OPSYS - </a:t>
            </a:r>
            <a:r>
              <a:rPr lang="it-IT" dirty="0" err="1" smtClean="0">
                <a:solidFill>
                  <a:srgbClr val="FF9966"/>
                </a:solidFill>
              </a:rPr>
              <a:t>Implementing</a:t>
            </a:r>
            <a:r>
              <a:rPr lang="it-IT" dirty="0" smtClean="0">
                <a:solidFill>
                  <a:srgbClr val="FF9966"/>
                </a:solidFill>
              </a:rPr>
              <a:t> </a:t>
            </a:r>
            <a:r>
              <a:rPr lang="it-IT" dirty="0" err="1" smtClean="0">
                <a:solidFill>
                  <a:srgbClr val="FF9966"/>
                </a:solidFill>
              </a:rPr>
              <a:t>Partners</a:t>
            </a:r>
            <a:r>
              <a:rPr lang="it-IT" dirty="0" smtClean="0">
                <a:solidFill>
                  <a:srgbClr val="FF9966"/>
                </a:solidFill>
              </a:rPr>
              <a:t> </a:t>
            </a:r>
            <a:endParaRPr lang="en-GB" dirty="0">
              <a:solidFill>
                <a:srgbClr val="FF99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146" y="1689083"/>
            <a:ext cx="10972800" cy="47631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i="0" dirty="0"/>
          </a:p>
          <a:p>
            <a:pPr marL="0" indent="0">
              <a:buNone/>
            </a:pPr>
            <a:r>
              <a:rPr lang="en-US" sz="1800" b="1" i="0" dirty="0" smtClean="0"/>
              <a:t>Step 4: Create or edit the </a:t>
            </a:r>
            <a:r>
              <a:rPr lang="en-US" sz="1800" b="1" i="0" dirty="0" err="1" smtClean="0"/>
              <a:t>logframe</a:t>
            </a:r>
            <a:endParaRPr lang="en-US" sz="1800" b="1" i="0" dirty="0"/>
          </a:p>
          <a:p>
            <a:pPr marL="0" lvl="0" indent="0">
              <a:buNone/>
            </a:pPr>
            <a:r>
              <a:rPr lang="en-US" sz="1400" i="0" dirty="0" smtClean="0"/>
              <a:t>You can now start encoding the </a:t>
            </a:r>
            <a:r>
              <a:rPr lang="en-US" sz="1400" i="0" dirty="0" err="1" smtClean="0"/>
              <a:t>logframe</a:t>
            </a:r>
            <a:r>
              <a:rPr lang="en-US" sz="1400" i="0" dirty="0" smtClean="0"/>
              <a:t> or edit the one created by the Operational Manager. </a:t>
            </a:r>
            <a:endParaRPr lang="en-US" sz="1400" i="0" dirty="0"/>
          </a:p>
          <a:p>
            <a:pPr marL="0" lvl="0" indent="0">
              <a:buNone/>
            </a:pPr>
            <a:endParaRPr lang="en-US" sz="1800" b="1" i="0" dirty="0" smtClean="0"/>
          </a:p>
          <a:p>
            <a:pPr marL="0" lvl="0" indent="0">
              <a:buNone/>
            </a:pPr>
            <a:r>
              <a:rPr lang="en-US" sz="1800" b="1" i="0" dirty="0" smtClean="0"/>
              <a:t>Step 5: Submit the </a:t>
            </a:r>
            <a:r>
              <a:rPr lang="en-US" sz="1800" b="1" i="0" dirty="0" err="1" smtClean="0"/>
              <a:t>logframe</a:t>
            </a:r>
            <a:r>
              <a:rPr lang="en-US" sz="1800" b="1" i="0" dirty="0" smtClean="0"/>
              <a:t> for revision and approval</a:t>
            </a:r>
          </a:p>
          <a:p>
            <a:pPr marL="0" lvl="0" indent="0">
              <a:buNone/>
            </a:pPr>
            <a:r>
              <a:rPr lang="en-US" sz="1400" i="0" dirty="0" smtClean="0"/>
              <a:t>Once you have finished encoding the </a:t>
            </a:r>
            <a:r>
              <a:rPr lang="en-US" sz="1400" i="0" dirty="0" err="1" smtClean="0"/>
              <a:t>logframe</a:t>
            </a:r>
            <a:r>
              <a:rPr lang="en-US" sz="1400" i="0" dirty="0" smtClean="0"/>
              <a:t>, you have to send it to your Operational Manager for approval. The </a:t>
            </a:r>
            <a:r>
              <a:rPr lang="en-US" sz="1400" i="0" dirty="0"/>
              <a:t>Operational Manager </a:t>
            </a:r>
            <a:r>
              <a:rPr lang="en-US" sz="1400" i="0" dirty="0" smtClean="0"/>
              <a:t>can ask you to review the </a:t>
            </a:r>
            <a:r>
              <a:rPr lang="en-US" sz="1400" i="0" dirty="0" err="1" smtClean="0"/>
              <a:t>logframe</a:t>
            </a:r>
            <a:r>
              <a:rPr lang="en-US" sz="1400" i="0" dirty="0"/>
              <a:t>.</a:t>
            </a:r>
            <a:r>
              <a:rPr lang="en-US" sz="1400" i="0" dirty="0" smtClean="0"/>
              <a:t> </a:t>
            </a:r>
          </a:p>
          <a:p>
            <a:pPr marL="0" lvl="0" indent="0">
              <a:buNone/>
            </a:pPr>
            <a:endParaRPr lang="en-US" sz="1800" b="1" i="0" dirty="0" smtClean="0"/>
          </a:p>
          <a:p>
            <a:pPr marL="0" lvl="0" indent="0">
              <a:buNone/>
            </a:pPr>
            <a:r>
              <a:rPr lang="en-US" sz="1800" b="1" i="0" dirty="0" smtClean="0"/>
              <a:t>Step 6: Add and submit current values</a:t>
            </a:r>
          </a:p>
          <a:p>
            <a:pPr marL="0" lvl="0" indent="0">
              <a:buNone/>
            </a:pPr>
            <a:r>
              <a:rPr lang="en-US" sz="1400" i="0" dirty="0" smtClean="0"/>
              <a:t>When the </a:t>
            </a:r>
            <a:r>
              <a:rPr lang="en-US" sz="1400" i="0" dirty="0" err="1" smtClean="0"/>
              <a:t>logframe</a:t>
            </a:r>
            <a:r>
              <a:rPr lang="en-US" sz="1400" i="0" dirty="0" smtClean="0"/>
              <a:t> has been approved (status must be “Approved”), you can add the current values and submit them to the </a:t>
            </a:r>
            <a:r>
              <a:rPr lang="en-US" sz="1400" i="0" dirty="0"/>
              <a:t>Operational Manager. The Operational Manager can </a:t>
            </a:r>
            <a:r>
              <a:rPr lang="en-US" sz="1400" i="0" dirty="0" smtClean="0"/>
              <a:t>request the revision of </a:t>
            </a:r>
            <a:r>
              <a:rPr lang="en-US" sz="1400" i="0" dirty="0"/>
              <a:t>the values submitted</a:t>
            </a:r>
            <a:r>
              <a:rPr lang="en-US" sz="1400" i="0" dirty="0" smtClean="0"/>
              <a:t>. </a:t>
            </a:r>
            <a:endParaRPr lang="en-US" sz="1800" b="1" i="0" dirty="0" smtClean="0"/>
          </a:p>
        </p:txBody>
      </p:sp>
    </p:spTree>
    <p:extLst>
      <p:ext uri="{BB962C8B-B14F-4D97-AF65-F5344CB8AC3E}">
        <p14:creationId xmlns:p14="http://schemas.microsoft.com/office/powerpoint/2010/main" val="48447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076" y="2479590"/>
            <a:ext cx="10363200" cy="1342768"/>
          </a:xfrm>
        </p:spPr>
        <p:txBody>
          <a:bodyPr/>
          <a:lstStyle/>
          <a:p>
            <a:r>
              <a:rPr lang="en-GB" sz="3600" dirty="0"/>
              <a:t>Contract and Procurement</a:t>
            </a:r>
          </a:p>
        </p:txBody>
      </p:sp>
    </p:spTree>
    <p:extLst>
      <p:ext uri="{BB962C8B-B14F-4D97-AF65-F5344CB8AC3E}">
        <p14:creationId xmlns:p14="http://schemas.microsoft.com/office/powerpoint/2010/main" val="18198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7" y="926485"/>
            <a:ext cx="6892926" cy="566738"/>
          </a:xfrm>
        </p:spPr>
        <p:txBody>
          <a:bodyPr/>
          <a:lstStyle/>
          <a:p>
            <a:pPr marL="0" indent="0"/>
            <a:r>
              <a:rPr lang="en-GB" dirty="0" smtClean="0"/>
              <a:t>Contract and procurement Key </a:t>
            </a:r>
            <a:r>
              <a:rPr lang="en-GB" dirty="0"/>
              <a:t>Functionalities </a:t>
            </a:r>
            <a:endParaRPr lang="en-GB" sz="1800" dirty="0"/>
          </a:p>
        </p:txBody>
      </p:sp>
      <p:sp>
        <p:nvSpPr>
          <p:cNvPr id="34" name="Rounded Rectangle 33"/>
          <p:cNvSpPr/>
          <p:nvPr/>
        </p:nvSpPr>
        <p:spPr bwMode="auto">
          <a:xfrm>
            <a:off x="728645" y="1646338"/>
            <a:ext cx="1673911" cy="4773646"/>
          </a:xfrm>
          <a:prstGeom prst="roundRect">
            <a:avLst>
              <a:gd name="adj" fmla="val 2381"/>
            </a:avLst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8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1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1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Keeps up to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date the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forecasting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plan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1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1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For </a:t>
            </a:r>
            <a:r>
              <a:rPr kumimoji="0" lang="en-GB" sz="1100" b="0" i="1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other procedures than </a:t>
            </a:r>
            <a:r>
              <a:rPr kumimoji="0" lang="en-GB" sz="1100" b="0" i="1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SIEA :</a:t>
            </a:r>
            <a:endParaRPr kumimoji="0" lang="en-GB" sz="1100" b="0" i="1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ublishes prior information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notice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/ contract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notice</a:t>
            </a: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Submits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application</a:t>
            </a: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1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valuates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and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draws-up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shortlist</a:t>
            </a:r>
          </a:p>
          <a:p>
            <a:pPr marL="174625" marR="0" lvl="0" indent="-1714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26319" y="1643957"/>
            <a:ext cx="288000" cy="252000"/>
          </a:xfrm>
          <a:prstGeom prst="ellipse">
            <a:avLst/>
          </a:prstGeom>
          <a:solidFill>
            <a:srgbClr val="00449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8540172" y="4500920"/>
            <a:ext cx="2916000" cy="1919064"/>
            <a:chOff x="8540172" y="4500920"/>
            <a:chExt cx="2916000" cy="1919064"/>
          </a:xfrm>
        </p:grpSpPr>
        <p:sp>
          <p:nvSpPr>
            <p:cNvPr id="15" name="Rounded Rectangle 14"/>
            <p:cNvSpPr/>
            <p:nvPr/>
          </p:nvSpPr>
          <p:spPr bwMode="auto">
            <a:xfrm>
              <a:off x="8540172" y="4500920"/>
              <a:ext cx="2916000" cy="1919064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72000" tIns="72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1165225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Manage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the 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implementation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Invoice and payment are processed in OPSYS and sent to ABAC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Contractor or EC can initiate an amendment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Deliverables are managed and archived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Progress is monitored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Expenditure Verification report are managed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Closure is performed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165225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8838515" y="4570618"/>
              <a:ext cx="841035" cy="468000"/>
              <a:chOff x="8842082" y="4675393"/>
              <a:chExt cx="841035" cy="468000"/>
            </a:xfrm>
          </p:grpSpPr>
          <p:pic>
            <p:nvPicPr>
              <p:cNvPr id="29" name="Picture 4" descr="Image associée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30" t="9015" r="13277" b="12026"/>
              <a:stretch/>
            </p:blipFill>
            <p:spPr bwMode="auto">
              <a:xfrm>
                <a:off x="8842082" y="4675393"/>
                <a:ext cx="495170" cy="468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6" descr="Image associée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889" r="15656" b="9642"/>
              <a:stretch/>
            </p:blipFill>
            <p:spPr bwMode="auto">
              <a:xfrm>
                <a:off x="9337252" y="4675393"/>
                <a:ext cx="345865" cy="468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7" name="Oval 36"/>
            <p:cNvSpPr/>
            <p:nvPr/>
          </p:nvSpPr>
          <p:spPr>
            <a:xfrm>
              <a:off x="8540172" y="4500920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10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503800" y="4500920"/>
            <a:ext cx="2916000" cy="1919064"/>
            <a:chOff x="2503800" y="4500920"/>
            <a:chExt cx="2916000" cy="1919064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2503800" y="4500920"/>
              <a:ext cx="2916000" cy="1919064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36000" tIns="180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898525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S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ubmits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an 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offer</a:t>
              </a:r>
            </a:p>
            <a:p>
              <a:pPr marL="898525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266700" marR="0" lvl="0" indent="-85725" algn="l" defTabSz="914400" rtl="0" eaLnBrk="1" fontAlgn="base" latinLnBrk="0" hangingPunct="1">
                <a:lnSpc>
                  <a:spcPct val="100000"/>
                </a:lnSpc>
                <a:spcBef>
                  <a:spcPts val="9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Offer is prepared with structured data</a:t>
              </a:r>
            </a:p>
            <a:p>
              <a:pPr marL="266700" marR="0" lvl="0" indent="-85725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System provide guidance to the user</a:t>
              </a:r>
            </a:p>
            <a:p>
              <a:pPr marL="266700" marR="0" lvl="0" indent="-85725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Data are encrypted for security reasons</a:t>
              </a:r>
            </a:p>
            <a:p>
              <a:pPr marL="266700" marR="0" lvl="0" indent="-85725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A clock indicates the time remaining before deadline for submission</a:t>
              </a:r>
            </a:p>
            <a:p>
              <a:pPr marL="266700" marR="0" lvl="0" indent="-85725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In parallel of the submission, EC can monitor the submission progress</a:t>
              </a:r>
            </a:p>
            <a:p>
              <a:pPr marL="180975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pic>
          <p:nvPicPr>
            <p:cNvPr id="26" name="Picture 6" descr="Image associée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89" r="15656" b="9642"/>
            <a:stretch/>
          </p:blipFill>
          <p:spPr bwMode="auto">
            <a:xfrm>
              <a:off x="2879429" y="4546372"/>
              <a:ext cx="396000" cy="5358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Oval 39"/>
            <p:cNvSpPr/>
            <p:nvPr/>
          </p:nvSpPr>
          <p:spPr>
            <a:xfrm>
              <a:off x="2503800" y="4500920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4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533956" y="4500920"/>
            <a:ext cx="2916000" cy="1919064"/>
            <a:chOff x="5533956" y="4500920"/>
            <a:chExt cx="2916000" cy="1919064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5533956" y="4500920"/>
              <a:ext cx="2916000" cy="1919064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72000" tIns="180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982663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Evaluates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the 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offers</a:t>
              </a:r>
            </a:p>
            <a:p>
              <a:pPr marL="982663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377825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O</a:t>
              </a: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pening session is performed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Offers are decrypted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The evaluation grid are filled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Evaluation report is uploaded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Ranking of offers is encoded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Awarding letters are prepared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3175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pic>
          <p:nvPicPr>
            <p:cNvPr id="32" name="Picture 8" descr="Image associée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720" y="4593997"/>
              <a:ext cx="674999" cy="46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Oval 40"/>
            <p:cNvSpPr/>
            <p:nvPr/>
          </p:nvSpPr>
          <p:spPr>
            <a:xfrm>
              <a:off x="5533956" y="4500920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5</a:t>
              </a:r>
              <a:endPara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533227" y="1662696"/>
            <a:ext cx="2916729" cy="1876968"/>
            <a:chOff x="5533227" y="1662696"/>
            <a:chExt cx="2916729" cy="187696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5533956" y="1667456"/>
              <a:ext cx="2916000" cy="1872208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72000" tIns="180000" rIns="72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898525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repares contract</a:t>
              </a:r>
            </a:p>
            <a:p>
              <a:pPr marL="808038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263525" marR="0" lvl="0" indent="-17145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Structured data of the draft are reviewed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Commitment Level 2 if allocated on Level(s) 1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Draft contract is generated by the system with the structured data and with document of the preparation and submission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Contractor is asked to confirm availability of key experts (in case of service contract)</a:t>
              </a:r>
            </a:p>
          </p:txBody>
        </p:sp>
        <p:pic>
          <p:nvPicPr>
            <p:cNvPr id="22" name="Picture 4" descr="Image associée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30" t="9015" r="13277" b="12026"/>
            <a:stretch/>
          </p:blipFill>
          <p:spPr bwMode="auto">
            <a:xfrm>
              <a:off x="5876720" y="1760164"/>
              <a:ext cx="495170" cy="46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Oval 42"/>
            <p:cNvSpPr/>
            <p:nvPr/>
          </p:nvSpPr>
          <p:spPr>
            <a:xfrm>
              <a:off x="5533227" y="1662696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7</a:t>
              </a:r>
              <a:endPara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540172" y="1662696"/>
            <a:ext cx="2916000" cy="1876968"/>
            <a:chOff x="8540172" y="1662696"/>
            <a:chExt cx="2916000" cy="1876968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8540172" y="1667456"/>
              <a:ext cx="2916000" cy="1872208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72000" tIns="180000" rIns="72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1165225" marR="0" lvl="0" indent="0" algn="l" defTabSz="898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Sign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the 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contract</a:t>
              </a:r>
            </a:p>
            <a:p>
              <a:pPr marL="1074738" marR="0" lvl="0" indent="0" algn="l" defTabSz="898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Commitment Level 2 is validated in ABAC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Contractor electronically signs the contract</a:t>
              </a:r>
            </a:p>
            <a:p>
              <a:pPr marL="182563" marR="0" lvl="0" indent="-904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EC </a:t>
              </a: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electronically signs the </a:t>
              </a: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contract</a:t>
              </a:r>
            </a:p>
            <a:p>
              <a:pPr marL="92075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>
                    <a:lumMod val="20000"/>
                    <a:lumOff val="80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92075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The contract enters into force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8838515" y="1760164"/>
              <a:ext cx="841035" cy="468000"/>
              <a:chOff x="8868540" y="1857974"/>
              <a:chExt cx="841035" cy="468000"/>
            </a:xfrm>
          </p:grpSpPr>
          <p:pic>
            <p:nvPicPr>
              <p:cNvPr id="24" name="Picture 4" descr="Image associée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30" t="9015" r="13277" b="12026"/>
              <a:stretch/>
            </p:blipFill>
            <p:spPr bwMode="auto">
              <a:xfrm>
                <a:off x="8868540" y="1857974"/>
                <a:ext cx="495170" cy="468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6" descr="Image associée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889" r="15656" b="9642"/>
              <a:stretch/>
            </p:blipFill>
            <p:spPr bwMode="auto">
              <a:xfrm>
                <a:off x="9363710" y="1857974"/>
                <a:ext cx="345865" cy="468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4" name="Oval 43"/>
            <p:cNvSpPr/>
            <p:nvPr/>
          </p:nvSpPr>
          <p:spPr>
            <a:xfrm>
              <a:off x="8540172" y="1662696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8</a:t>
              </a:r>
              <a:endPara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pic>
        <p:nvPicPr>
          <p:cNvPr id="46" name="Picture 4" descr="Image associé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0" t="9015" r="13277" b="12026"/>
          <a:stretch/>
        </p:blipFill>
        <p:spPr bwMode="auto">
          <a:xfrm>
            <a:off x="782552" y="2096458"/>
            <a:ext cx="495170" cy="4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Image associé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0" t="9015" r="13277" b="12026"/>
          <a:stretch/>
        </p:blipFill>
        <p:spPr bwMode="auto">
          <a:xfrm>
            <a:off x="782552" y="3764622"/>
            <a:ext cx="495170" cy="4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Image associé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89" r="15656" b="9642"/>
          <a:stretch/>
        </p:blipFill>
        <p:spPr bwMode="auto">
          <a:xfrm>
            <a:off x="782547" y="4761985"/>
            <a:ext cx="345865" cy="4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 descr="Image associé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46" y="5660994"/>
            <a:ext cx="674999" cy="4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ounded Rectangle 51"/>
          <p:cNvSpPr/>
          <p:nvPr/>
        </p:nvSpPr>
        <p:spPr>
          <a:xfrm>
            <a:off x="8074672" y="315772"/>
            <a:ext cx="4046845" cy="1101001"/>
          </a:xfrm>
          <a:prstGeom prst="roundRect">
            <a:avLst>
              <a:gd name="adj" fmla="val 9863"/>
            </a:avLst>
          </a:prstGeom>
          <a:solidFill>
            <a:schemeClr val="bg1">
              <a:lumMod val="95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53" name="Picture 4" descr="Image associé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0" t="9015" r="13277" b="12026"/>
          <a:stretch/>
        </p:blipFill>
        <p:spPr bwMode="auto">
          <a:xfrm>
            <a:off x="9237250" y="376487"/>
            <a:ext cx="495170" cy="4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itle 1"/>
          <p:cNvSpPr txBox="1">
            <a:spLocks/>
          </p:cNvSpPr>
          <p:nvPr/>
        </p:nvSpPr>
        <p:spPr bwMode="auto">
          <a:xfrm>
            <a:off x="8961455" y="923562"/>
            <a:ext cx="104676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-3587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European </a:t>
            </a:r>
          </a:p>
          <a:p>
            <a:pPr marL="358775" marR="0" lvl="0" indent="-3587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Commission</a:t>
            </a:r>
          </a:p>
          <a:p>
            <a:pPr marL="358775" marR="0" lvl="0" indent="-3587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(OIA / OVA / FIA / FVA / AO)</a:t>
            </a:r>
            <a:endParaRPr kumimoji="0" lang="en-GB" sz="500" b="0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pic>
        <p:nvPicPr>
          <p:cNvPr id="55" name="Picture 6" descr="Image associée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89" r="15656" b="9642"/>
          <a:stretch/>
        </p:blipFill>
        <p:spPr bwMode="auto">
          <a:xfrm>
            <a:off x="10303456" y="376487"/>
            <a:ext cx="345865" cy="4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itle 1"/>
          <p:cNvSpPr txBox="1">
            <a:spLocks/>
          </p:cNvSpPr>
          <p:nvPr/>
        </p:nvSpPr>
        <p:spPr bwMode="auto">
          <a:xfrm>
            <a:off x="9924795" y="923562"/>
            <a:ext cx="11031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-3587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CB6C1D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Contractor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CB6C1D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pic>
        <p:nvPicPr>
          <p:cNvPr id="57" name="Picture 8" descr="Image associé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545" y="376487"/>
            <a:ext cx="674999" cy="46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itle 1"/>
          <p:cNvSpPr txBox="1">
            <a:spLocks/>
          </p:cNvSpPr>
          <p:nvPr/>
        </p:nvSpPr>
        <p:spPr bwMode="auto">
          <a:xfrm>
            <a:off x="11067342" y="923562"/>
            <a:ext cx="963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358775" indent="-358775" algn="ctr" fontAlgn="base">
              <a:spcBef>
                <a:spcPct val="0"/>
              </a:spcBef>
              <a:spcAft>
                <a:spcPct val="0"/>
              </a:spcAft>
              <a:defRPr sz="1600" b="1" kern="0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-3587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Evaluation </a:t>
            </a: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  <a:p>
            <a:pPr marL="358775" marR="0" lvl="0" indent="-3587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Committee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73058" y="376487"/>
            <a:ext cx="472939" cy="468000"/>
          </a:xfrm>
          <a:prstGeom prst="rect">
            <a:avLst/>
          </a:prstGeom>
          <a:noFill/>
        </p:spPr>
      </p:pic>
      <p:sp>
        <p:nvSpPr>
          <p:cNvPr id="59" name="Title 1"/>
          <p:cNvSpPr txBox="1">
            <a:spLocks/>
          </p:cNvSpPr>
          <p:nvPr/>
        </p:nvSpPr>
        <p:spPr bwMode="auto">
          <a:xfrm>
            <a:off x="8200148" y="923562"/>
            <a:ext cx="6187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OPSYS</a:t>
            </a:r>
            <a:b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system</a:t>
            </a:r>
          </a:p>
        </p:txBody>
      </p:sp>
      <p:sp>
        <p:nvSpPr>
          <p:cNvPr id="60" name="Title 1"/>
          <p:cNvSpPr txBox="1">
            <a:spLocks/>
          </p:cNvSpPr>
          <p:nvPr/>
        </p:nvSpPr>
        <p:spPr bwMode="auto">
          <a:xfrm>
            <a:off x="9613587" y="9842"/>
            <a:ext cx="833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Actors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503800" y="3683680"/>
            <a:ext cx="2916000" cy="648072"/>
            <a:chOff x="2503800" y="3683680"/>
            <a:chExt cx="2916000" cy="648072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2503800" y="3683680"/>
              <a:ext cx="2916000" cy="648072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89535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Sends out invitations 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to 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submit an offer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503800" y="3683680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3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822280" y="3764622"/>
              <a:ext cx="472939" cy="468000"/>
            </a:xfrm>
            <a:prstGeom prst="rect">
              <a:avLst/>
            </a:prstGeom>
            <a:noFill/>
          </p:spPr>
        </p:pic>
      </p:grpSp>
      <p:grpSp>
        <p:nvGrpSpPr>
          <p:cNvPr id="51" name="Group 50"/>
          <p:cNvGrpSpPr/>
          <p:nvPr/>
        </p:nvGrpSpPr>
        <p:grpSpPr>
          <a:xfrm>
            <a:off x="5532957" y="3683680"/>
            <a:ext cx="2916999" cy="648072"/>
            <a:chOff x="5532957" y="3683680"/>
            <a:chExt cx="2916999" cy="648072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5533956" y="3683680"/>
              <a:ext cx="2916000" cy="648072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72000" tIns="180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898525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Awards the contract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5532957" y="3687348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6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876720" y="3764622"/>
              <a:ext cx="472939" cy="468000"/>
            </a:xfrm>
            <a:prstGeom prst="rect">
              <a:avLst/>
            </a:prstGeom>
            <a:noFill/>
          </p:spPr>
        </p:pic>
      </p:grpSp>
      <p:grpSp>
        <p:nvGrpSpPr>
          <p:cNvPr id="5" name="Group 4"/>
          <p:cNvGrpSpPr/>
          <p:nvPr/>
        </p:nvGrpSpPr>
        <p:grpSpPr>
          <a:xfrm>
            <a:off x="2503800" y="1662696"/>
            <a:ext cx="2916000" cy="1876968"/>
            <a:chOff x="2503800" y="1662696"/>
            <a:chExt cx="2916000" cy="1876968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2503800" y="1667456"/>
              <a:ext cx="2916000" cy="1872208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72000" tIns="180000" rIns="36000" bIns="72000" numCol="1" rtlCol="0" anchor="t" anchorCtr="0" compatLnSpc="1">
              <a:prstTxWarp prst="textNoShape">
                <a:avLst/>
              </a:prstTxWarp>
            </a:bodyPr>
            <a:lstStyle/>
            <a:p>
              <a:pPr marL="804863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Prepares the dossier</a:t>
              </a:r>
            </a:p>
            <a:p>
              <a:pPr marL="804863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 </a:t>
              </a: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call for tender / call for proposal</a:t>
              </a:r>
            </a:p>
            <a:p>
              <a:pPr marL="3175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266700" marR="0" lvl="0" indent="-8413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Dossier is prepared with structured data</a:t>
              </a:r>
            </a:p>
            <a:p>
              <a:pPr marL="266700" marR="0" lvl="0" indent="-8413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99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System provides guidance to the user</a:t>
              </a:r>
            </a:p>
            <a:p>
              <a:pPr marL="182563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  <a:p>
              <a:pPr marL="182563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In addition for FWC procedures :</a:t>
              </a:r>
            </a:p>
            <a:p>
              <a:pPr marL="809625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D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raws up short list</a:t>
              </a:r>
            </a:p>
          </p:txBody>
        </p:sp>
        <p:pic>
          <p:nvPicPr>
            <p:cNvPr id="23" name="Picture 4" descr="Image associée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30" t="9015" r="13277" b="12026"/>
            <a:stretch/>
          </p:blipFill>
          <p:spPr bwMode="auto">
            <a:xfrm>
              <a:off x="2822280" y="1760164"/>
              <a:ext cx="495170" cy="46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822280" y="3022546"/>
              <a:ext cx="472940" cy="468000"/>
            </a:xfrm>
            <a:prstGeom prst="rect">
              <a:avLst/>
            </a:prstGeom>
            <a:noFill/>
          </p:spPr>
        </p:pic>
        <p:sp>
          <p:nvSpPr>
            <p:cNvPr id="38" name="Oval 37"/>
            <p:cNvSpPr/>
            <p:nvPr/>
          </p:nvSpPr>
          <p:spPr>
            <a:xfrm>
              <a:off x="2503800" y="1662696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2</a:t>
              </a:r>
              <a:endPara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540172" y="3683680"/>
            <a:ext cx="2916000" cy="648072"/>
            <a:chOff x="8540172" y="3683680"/>
            <a:chExt cx="2916000" cy="648072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8540172" y="3683680"/>
              <a:ext cx="2916000" cy="648072"/>
            </a:xfrm>
            <a:prstGeom prst="roundRect">
              <a:avLst>
                <a:gd name="adj" fmla="val 2381"/>
              </a:avLst>
            </a:prstGeom>
            <a:gradFill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C7BC7"/>
                </a:gs>
              </a:gsLst>
              <a:lin ang="16200000" scaled="0"/>
            </a:gradFill>
            <a:ln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72000" tIns="180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808038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ays pre-financing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8540172" y="3695143"/>
              <a:ext cx="288000" cy="2520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9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1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865587" y="3764622"/>
              <a:ext cx="472939" cy="468000"/>
            </a:xfrm>
            <a:prstGeom prst="rect">
              <a:avLst/>
            </a:prstGeom>
            <a:noFill/>
          </p:spPr>
        </p:pic>
      </p:grpSp>
      <p:sp>
        <p:nvSpPr>
          <p:cNvPr id="65" name="Title 1"/>
          <p:cNvSpPr txBox="1">
            <a:spLocks/>
          </p:cNvSpPr>
          <p:nvPr/>
        </p:nvSpPr>
        <p:spPr bwMode="auto">
          <a:xfrm>
            <a:off x="2503800" y="6541024"/>
            <a:ext cx="8952372" cy="25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Actors and Processes of Contracts managed in Indirect Management are not represented in this slide</a:t>
            </a:r>
            <a:endParaRPr kumimoji="0" lang="en-GB" sz="1100" b="0" i="1" u="none" strike="noStrike" kern="0" cap="none" spc="0" normalizeH="0" baseline="0" noProof="0" dirty="0">
              <a:ln>
                <a:noFill/>
              </a:ln>
              <a:solidFill>
                <a:srgbClr val="133176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35" name="Down Arrow 34"/>
          <p:cNvSpPr/>
          <p:nvPr/>
        </p:nvSpPr>
        <p:spPr bwMode="auto">
          <a:xfrm rot="16200000">
            <a:off x="2356463" y="2440962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3748010" y="3486706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3748010" y="4288319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 bwMode="auto">
          <a:xfrm flipH="1" flipV="1">
            <a:off x="6778166" y="3486706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 bwMode="auto">
          <a:xfrm flipV="1">
            <a:off x="6778166" y="4288319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9784382" y="3486706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1" name="Down Arrow 20"/>
          <p:cNvSpPr/>
          <p:nvPr/>
        </p:nvSpPr>
        <p:spPr bwMode="auto">
          <a:xfrm rot="16200000">
            <a:off x="5330000" y="5499734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3" name="Down Arrow 32"/>
          <p:cNvSpPr/>
          <p:nvPr/>
        </p:nvSpPr>
        <p:spPr bwMode="auto">
          <a:xfrm rot="16200000">
            <a:off x="8341244" y="2669562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0" name="Down Arrow 49"/>
          <p:cNvSpPr/>
          <p:nvPr/>
        </p:nvSpPr>
        <p:spPr bwMode="auto">
          <a:xfrm>
            <a:off x="9784382" y="4288319"/>
            <a:ext cx="324000" cy="252000"/>
          </a:xfrm>
          <a:prstGeom prst="downArrow">
            <a:avLst/>
          </a:prstGeom>
          <a:gradFill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A"/>
              </a:gs>
            </a:gsLst>
          </a:gradFill>
          <a:ln>
            <a:solidFill>
              <a:srgbClr val="F69240"/>
            </a:solidFill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205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3" grpId="0" animBg="1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ounded Rectangle 107"/>
          <p:cNvSpPr/>
          <p:nvPr/>
        </p:nvSpPr>
        <p:spPr>
          <a:xfrm>
            <a:off x="2980112" y="1648921"/>
            <a:ext cx="9077325" cy="4884882"/>
          </a:xfrm>
          <a:prstGeom prst="roundRect">
            <a:avLst>
              <a:gd name="adj" fmla="val 3678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 defTabSz="457200" fontAlgn="auto">
              <a:spcBef>
                <a:spcPts val="3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chemeClr val="tx1"/>
                </a:solidFill>
              </a:rPr>
              <a:t>Structured preparation of dossiers (tender / grant) and according to the same approach for all types of contracts</a:t>
            </a:r>
          </a:p>
          <a:p>
            <a:pPr marL="285750" indent="-285750" defTabSz="457200" fontAlgn="auto">
              <a:spcBef>
                <a:spcPts val="3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chemeClr val="tx1"/>
                </a:solidFill>
              </a:rPr>
              <a:t>Electronic submission, with structured data</a:t>
            </a:r>
          </a:p>
          <a:p>
            <a:pPr marL="285750" indent="-285750" defTabSz="457200" fontAlgn="auto">
              <a:spcBef>
                <a:spcPts val="3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chemeClr val="tx1"/>
                </a:solidFill>
              </a:rPr>
              <a:t>Electronic signature of contracts</a:t>
            </a:r>
          </a:p>
          <a:p>
            <a:pPr marL="285750" indent="-285750" defTabSz="457200" fontAlgn="auto">
              <a:spcBef>
                <a:spcPts val="3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chemeClr val="tx1"/>
                </a:solidFill>
              </a:rPr>
              <a:t>Automated generation of contracts</a:t>
            </a:r>
          </a:p>
          <a:p>
            <a:pPr marL="285750" indent="-285750" defTabSz="457200" fontAlgn="auto">
              <a:spcBef>
                <a:spcPts val="3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chemeClr val="tx1"/>
                </a:solidFill>
              </a:rPr>
              <a:t>System provides guidance to the users</a:t>
            </a:r>
            <a:endParaRPr lang="en-GB" sz="2000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22676" y="1313397"/>
            <a:ext cx="2636285" cy="5120654"/>
            <a:chOff x="422676" y="1313397"/>
            <a:chExt cx="2636285" cy="55784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85562" y="1313397"/>
              <a:ext cx="1093448" cy="100232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6678" y="2604120"/>
              <a:ext cx="1431217" cy="8537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676" y="2448951"/>
              <a:ext cx="980599" cy="1008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05611" y="3592725"/>
              <a:ext cx="1453350" cy="1008000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1720305" y="4733215"/>
              <a:ext cx="1223962" cy="1008000"/>
              <a:chOff x="3443287" y="681037"/>
              <a:chExt cx="5305425" cy="5495925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3443287" y="681037"/>
                <a:ext cx="5305425" cy="5495925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 rot="232232">
                <a:off x="3680816" y="3466680"/>
                <a:ext cx="3155976" cy="16780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b="0" dirty="0" smtClean="0">
                    <a:solidFill>
                      <a:srgbClr val="0F5494"/>
                    </a:solidFill>
                  </a:rPr>
                  <a:t>(Generated </a:t>
                </a:r>
              </a:p>
              <a:p>
                <a:pPr algn="ctr"/>
                <a:r>
                  <a:rPr lang="en-GB" sz="700" b="0" dirty="0" smtClean="0">
                    <a:solidFill>
                      <a:srgbClr val="0F5494"/>
                    </a:solidFill>
                  </a:rPr>
                  <a:t>by OPSYS)</a:t>
                </a:r>
              </a:p>
            </p:txBody>
          </p:sp>
        </p:grp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012076" y="5811881"/>
              <a:ext cx="640421" cy="108000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8487" y="640735"/>
            <a:ext cx="11222038" cy="566738"/>
          </a:xfrm>
        </p:spPr>
        <p:txBody>
          <a:bodyPr/>
          <a:lstStyle/>
          <a:p>
            <a:r>
              <a:rPr lang="en-GB" dirty="0"/>
              <a:t>Contract and procurement module: Key </a:t>
            </a:r>
            <a:r>
              <a:rPr lang="en-GB" dirty="0" smtClean="0"/>
              <a:t>improvements</a:t>
            </a:r>
            <a:endParaRPr lang="en-GB" dirty="0"/>
          </a:p>
        </p:txBody>
      </p:sp>
      <p:sp>
        <p:nvSpPr>
          <p:cNvPr id="9" name="Multiply 8"/>
          <p:cNvSpPr/>
          <p:nvPr/>
        </p:nvSpPr>
        <p:spPr>
          <a:xfrm>
            <a:off x="155661" y="2063615"/>
            <a:ext cx="1564504" cy="1504950"/>
          </a:xfrm>
          <a:prstGeom prst="mathMultiply">
            <a:avLst>
              <a:gd name="adj1" fmla="val 7698"/>
            </a:avLst>
          </a:prstGeom>
          <a:solidFill>
            <a:srgbClr val="C000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</p:spTree>
    <p:extLst>
      <p:ext uri="{BB962C8B-B14F-4D97-AF65-F5344CB8AC3E}">
        <p14:creationId xmlns:p14="http://schemas.microsoft.com/office/powerpoint/2010/main" val="257495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 Management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85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812" y="498762"/>
            <a:ext cx="10972800" cy="936625"/>
          </a:xfrm>
        </p:spPr>
        <p:txBody>
          <a:bodyPr/>
          <a:lstStyle/>
          <a:p>
            <a:pPr algn="ctr"/>
            <a:r>
              <a:rPr lang="it-IT" dirty="0" smtClean="0"/>
              <a:t>OPSYS </a:t>
            </a:r>
            <a:r>
              <a:rPr lang="it-IT" dirty="0" err="1" smtClean="0"/>
              <a:t>Focal</a:t>
            </a:r>
            <a:r>
              <a:rPr lang="it-IT" dirty="0" smtClean="0"/>
              <a:t> </a:t>
            </a:r>
            <a:r>
              <a:rPr lang="it-IT" dirty="0" err="1" smtClean="0"/>
              <a:t>Points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609600" y="6267796"/>
            <a:ext cx="10972800" cy="44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buNone/>
            </a:pPr>
            <a:r>
              <a:rPr lang="it-IT" kern="0" dirty="0" smtClean="0"/>
              <a:t>The list of OPSYS </a:t>
            </a:r>
            <a:r>
              <a:rPr lang="it-IT" kern="0" dirty="0" err="1" smtClean="0"/>
              <a:t>Focal</a:t>
            </a:r>
            <a:r>
              <a:rPr lang="it-IT" kern="0" dirty="0" smtClean="0"/>
              <a:t> </a:t>
            </a:r>
            <a:r>
              <a:rPr lang="it-IT" kern="0" dirty="0" err="1" smtClean="0"/>
              <a:t>Points</a:t>
            </a:r>
            <a:r>
              <a:rPr lang="it-IT" kern="0" dirty="0" smtClean="0"/>
              <a:t> </a:t>
            </a:r>
            <a:r>
              <a:rPr lang="it-IT" kern="0" dirty="0" err="1" smtClean="0"/>
              <a:t>is</a:t>
            </a:r>
            <a:r>
              <a:rPr lang="it-IT" kern="0" dirty="0" smtClean="0"/>
              <a:t> </a:t>
            </a:r>
            <a:r>
              <a:rPr lang="it-IT" kern="0" dirty="0" err="1" smtClean="0"/>
              <a:t>available</a:t>
            </a:r>
            <a:r>
              <a:rPr lang="it-IT" kern="0" dirty="0" smtClean="0"/>
              <a:t> on the </a:t>
            </a:r>
            <a:r>
              <a:rPr lang="it-IT" kern="0" dirty="0" err="1" smtClean="0"/>
              <a:t>Wiki</a:t>
            </a:r>
            <a:endParaRPr lang="it-IT" kern="0" dirty="0" smtClean="0"/>
          </a:p>
          <a:p>
            <a:pPr marL="0" indent="0" algn="ctr">
              <a:buNone/>
            </a:pPr>
            <a:r>
              <a:rPr lang="it-IT" kern="0" dirty="0" smtClean="0"/>
              <a:t> 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26" y="1241978"/>
            <a:ext cx="11199323" cy="507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8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i="0" dirty="0" smtClean="0"/>
              <a:t>OPSYS </a:t>
            </a:r>
            <a:r>
              <a:rPr lang="en-US" i="0" dirty="0"/>
              <a:t>Global </a:t>
            </a:r>
            <a:r>
              <a:rPr lang="en-US" i="0" dirty="0" smtClean="0"/>
              <a:t>Planning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i="0" dirty="0" smtClean="0"/>
              <a:t>How to start using OPSYS</a:t>
            </a:r>
          </a:p>
          <a:p>
            <a:pPr marL="457200" indent="-457200">
              <a:buFont typeface="+mj-lt"/>
              <a:buAutoNum type="arabicPeriod"/>
            </a:pPr>
            <a:r>
              <a:rPr lang="en-US" i="0" dirty="0" smtClean="0"/>
              <a:t>Contracts </a:t>
            </a:r>
            <a:r>
              <a:rPr lang="en-US" i="0" dirty="0" smtClean="0"/>
              <a:t>and Procurement: </a:t>
            </a:r>
            <a:r>
              <a:rPr lang="en-US" i="0" dirty="0"/>
              <a:t>Key Functionalities and </a:t>
            </a:r>
            <a:r>
              <a:rPr lang="en-US" i="0" dirty="0" smtClean="0"/>
              <a:t>Milestones</a:t>
            </a:r>
          </a:p>
          <a:p>
            <a:pPr marL="457200" indent="-457200">
              <a:buFont typeface="+mj-lt"/>
              <a:buAutoNum type="arabicPeriod"/>
            </a:pPr>
            <a:r>
              <a:rPr lang="en-US" i="0" dirty="0" smtClean="0"/>
              <a:t>Presentation </a:t>
            </a:r>
            <a:r>
              <a:rPr lang="en-US" i="0" dirty="0"/>
              <a:t>of Change Management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552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it-IT" dirty="0" err="1"/>
              <a:t>Available</a:t>
            </a:r>
            <a:r>
              <a:rPr lang="it-IT" dirty="0"/>
              <a:t> </a:t>
            </a:r>
            <a:r>
              <a:rPr lang="it-IT" dirty="0" err="1"/>
              <a:t>documentation</a:t>
            </a:r>
            <a:r>
              <a:rPr lang="en-GB" dirty="0" smtClean="0"/>
              <a:t>: Wiki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837591"/>
            <a:ext cx="11202785" cy="4787653"/>
          </a:xfrm>
        </p:spPr>
        <p:txBody>
          <a:bodyPr/>
          <a:lstStyle/>
          <a:p>
            <a:pPr>
              <a:spcAft>
                <a:spcPts val="1200"/>
              </a:spcAft>
            </a:pPr>
            <a:endParaRPr lang="en-GB" sz="2000" i="0" dirty="0" smtClean="0"/>
          </a:p>
          <a:p>
            <a:pPr>
              <a:spcAft>
                <a:spcPts val="1200"/>
              </a:spcAft>
            </a:pPr>
            <a:r>
              <a:rPr lang="en-GB" sz="2000" i="0" dirty="0" smtClean="0"/>
              <a:t>It </a:t>
            </a:r>
            <a:r>
              <a:rPr lang="en-GB" sz="2000" i="0" dirty="0"/>
              <a:t>will allow the </a:t>
            </a:r>
            <a:r>
              <a:rPr lang="en-GB" sz="2000" i="0" dirty="0" smtClean="0"/>
              <a:t>users (internal and external) and OPSYS focal points to </a:t>
            </a:r>
            <a:r>
              <a:rPr lang="en-GB" sz="2000" b="1" i="0" dirty="0"/>
              <a:t>stay informed </a:t>
            </a:r>
            <a:r>
              <a:rPr lang="en-GB" sz="2000" i="0" dirty="0"/>
              <a:t>on changes and news on the upcoming releases.</a:t>
            </a:r>
          </a:p>
          <a:p>
            <a:pPr>
              <a:spcAft>
                <a:spcPts val="1200"/>
              </a:spcAft>
            </a:pPr>
            <a:r>
              <a:rPr lang="en-GB" sz="2000" i="0" dirty="0"/>
              <a:t>It is the primary source of </a:t>
            </a:r>
            <a:r>
              <a:rPr lang="en-GB" sz="2000" b="1" i="0" dirty="0"/>
              <a:t>user support </a:t>
            </a:r>
            <a:r>
              <a:rPr lang="en-GB" sz="2000" i="0" dirty="0"/>
              <a:t>in the use of </a:t>
            </a:r>
            <a:r>
              <a:rPr lang="en-GB" sz="2000" i="0" dirty="0" smtClean="0"/>
              <a:t>OPSYS.</a:t>
            </a:r>
            <a:endParaRPr lang="en-GB" sz="2000" i="0" dirty="0"/>
          </a:p>
          <a:p>
            <a:pPr>
              <a:spcAft>
                <a:spcPts val="1200"/>
              </a:spcAft>
            </a:pPr>
            <a:r>
              <a:rPr lang="en-GB" sz="2000" i="0" dirty="0"/>
              <a:t>It contains </a:t>
            </a:r>
            <a:r>
              <a:rPr lang="en-GB" sz="2000" b="1" i="0" dirty="0" smtClean="0"/>
              <a:t>step-by-steps </a:t>
            </a:r>
            <a:r>
              <a:rPr lang="en-GB" sz="2000" i="0" dirty="0" smtClean="0"/>
              <a:t>to </a:t>
            </a:r>
            <a:r>
              <a:rPr lang="en-GB" sz="2000" i="0" dirty="0"/>
              <a:t>guide the user through the most common actions.</a:t>
            </a:r>
          </a:p>
          <a:p>
            <a:pPr>
              <a:spcAft>
                <a:spcPts val="1200"/>
              </a:spcAft>
            </a:pPr>
            <a:r>
              <a:rPr lang="en-GB" sz="2000" i="0" dirty="0"/>
              <a:t>It contains </a:t>
            </a:r>
            <a:r>
              <a:rPr lang="en-GB" sz="2000" b="1" i="0" dirty="0"/>
              <a:t>F</a:t>
            </a:r>
            <a:r>
              <a:rPr lang="en-GB" sz="2000" b="1" i="0" dirty="0" smtClean="0"/>
              <a:t>requently </a:t>
            </a:r>
            <a:r>
              <a:rPr lang="en-GB" sz="2000" b="1" i="0" dirty="0"/>
              <a:t>A</a:t>
            </a:r>
            <a:r>
              <a:rPr lang="en-GB" sz="2000" b="1" i="0" dirty="0" smtClean="0"/>
              <a:t>sked </a:t>
            </a:r>
            <a:r>
              <a:rPr lang="en-GB" sz="2000" b="1" i="0" dirty="0"/>
              <a:t>Q</a:t>
            </a:r>
            <a:r>
              <a:rPr lang="en-GB" sz="2000" b="1" i="0" dirty="0" smtClean="0"/>
              <a:t>uestions </a:t>
            </a:r>
            <a:r>
              <a:rPr lang="en-GB" sz="2000" i="0" dirty="0"/>
              <a:t>and </a:t>
            </a:r>
            <a:r>
              <a:rPr lang="en-GB" sz="2000" b="1" i="0" dirty="0" smtClean="0"/>
              <a:t>e-learning videos </a:t>
            </a:r>
            <a:r>
              <a:rPr lang="en-GB" sz="2000" i="0" dirty="0" smtClean="0"/>
              <a:t>to support </a:t>
            </a:r>
            <a:r>
              <a:rPr lang="en-GB" sz="2000" i="0" dirty="0"/>
              <a:t>the use of the system </a:t>
            </a:r>
            <a:endParaRPr lang="en-GB" sz="2000" i="0" dirty="0" smtClean="0"/>
          </a:p>
          <a:p>
            <a:pPr marL="0" indent="0" algn="ctr">
              <a:buNone/>
            </a:pPr>
            <a:r>
              <a:rPr lang="it-IT" sz="2000" i="0" dirty="0" smtClean="0"/>
              <a:t>Link </a:t>
            </a:r>
            <a:r>
              <a:rPr lang="it-IT" sz="2000" i="0" dirty="0"/>
              <a:t>to </a:t>
            </a:r>
            <a:r>
              <a:rPr lang="it-IT" sz="2000" i="0" dirty="0" err="1" smtClean="0"/>
              <a:t>Wiki</a:t>
            </a:r>
            <a:r>
              <a:rPr lang="it-IT" sz="2000" i="0" dirty="0" smtClean="0"/>
              <a:t> </a:t>
            </a:r>
            <a:r>
              <a:rPr lang="it-IT" sz="2000" i="0" dirty="0"/>
              <a:t>for the </a:t>
            </a:r>
            <a:r>
              <a:rPr lang="it-IT" sz="2000" i="0" dirty="0" err="1"/>
              <a:t>External</a:t>
            </a:r>
            <a:r>
              <a:rPr lang="it-IT" sz="2000" i="0" dirty="0"/>
              <a:t> </a:t>
            </a:r>
            <a:r>
              <a:rPr lang="it-IT" sz="2000" i="0" dirty="0" err="1"/>
              <a:t>users</a:t>
            </a:r>
            <a:r>
              <a:rPr lang="it-IT" sz="2000" i="0" dirty="0"/>
              <a:t>: </a:t>
            </a:r>
            <a:r>
              <a:rPr lang="it-IT" dirty="0" smtClean="0">
                <a:hlinkClick r:id="rId2"/>
              </a:rPr>
              <a:t>Welcome to the </a:t>
            </a:r>
            <a:r>
              <a:rPr lang="it-IT" dirty="0" err="1" smtClean="0">
                <a:hlinkClick r:id="rId2"/>
              </a:rPr>
              <a:t>portal</a:t>
            </a:r>
            <a:endParaRPr lang="it-IT" dirty="0" smtClean="0"/>
          </a:p>
          <a:p>
            <a:pPr marL="0" indent="0" algn="ctr">
              <a:buNone/>
            </a:pPr>
            <a:endParaRPr lang="it-IT" b="1" u="sng" dirty="0" smtClean="0"/>
          </a:p>
          <a:p>
            <a:pPr marL="0" indent="0" algn="ctr">
              <a:buNone/>
            </a:pPr>
            <a:r>
              <a:rPr lang="it-IT" b="1" u="sng" dirty="0" err="1" smtClean="0"/>
              <a:t>Accessible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using</a:t>
            </a:r>
            <a:r>
              <a:rPr lang="it-IT" b="1" u="sng" dirty="0" smtClean="0"/>
              <a:t> the EU Login</a:t>
            </a:r>
            <a:endParaRPr lang="it-IT" b="1" u="sng" dirty="0"/>
          </a:p>
          <a:p>
            <a:pPr marL="0" indent="0">
              <a:buNone/>
            </a:pPr>
            <a:endParaRPr lang="it-IT" b="1" u="sng" dirty="0"/>
          </a:p>
        </p:txBody>
      </p:sp>
    </p:spTree>
    <p:extLst>
      <p:ext uri="{BB962C8B-B14F-4D97-AF65-F5344CB8AC3E}">
        <p14:creationId xmlns:p14="http://schemas.microsoft.com/office/powerpoint/2010/main" val="5633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9008"/>
            <a:ext cx="10972800" cy="876172"/>
          </a:xfrm>
        </p:spPr>
        <p:txBody>
          <a:bodyPr/>
          <a:lstStyle/>
          <a:p>
            <a:pPr algn="ctr"/>
            <a:r>
              <a:rPr lang="en-GB" dirty="0" smtClean="0">
                <a:latin typeface="+mj-lt"/>
              </a:rPr>
              <a:t>e-Learning videos</a:t>
            </a:r>
            <a:endParaRPr lang="en-GB" dirty="0">
              <a:latin typeface="+mj-lt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193" y="1374507"/>
            <a:ext cx="5677615" cy="2565726"/>
          </a:xfrm>
        </p:spPr>
      </p:pic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09600" y="3805381"/>
            <a:ext cx="11176000" cy="2817091"/>
          </a:xfrm>
        </p:spPr>
        <p:txBody>
          <a:bodyPr/>
          <a:lstStyle/>
          <a:p>
            <a:pPr lvl="0">
              <a:spcAft>
                <a:spcPts val="1200"/>
              </a:spcAft>
              <a:buClr>
                <a:srgbClr val="0F5494"/>
              </a:buClr>
              <a:buFont typeface="Arial" pitchFamily="34" charset="0"/>
              <a:buChar char="•"/>
            </a:pPr>
            <a:r>
              <a:rPr lang="en-GB" sz="2000" i="0" dirty="0" smtClean="0"/>
              <a:t>To familiarise yourself or if you have problem performing certain steps in the system, a </a:t>
            </a:r>
            <a:r>
              <a:rPr lang="en-GB" sz="2000" b="1" i="0" dirty="0"/>
              <a:t>series of short videos </a:t>
            </a:r>
            <a:r>
              <a:rPr lang="en-GB" sz="2000" i="0" dirty="0"/>
              <a:t>has been produced to guide </a:t>
            </a:r>
            <a:r>
              <a:rPr lang="en-GB" sz="2000" i="0" dirty="0" smtClean="0"/>
              <a:t>you, step-by-step, through </a:t>
            </a:r>
            <a:r>
              <a:rPr lang="en-GB" sz="2000" i="0" dirty="0"/>
              <a:t>the most common actions on OPSYS</a:t>
            </a:r>
            <a:r>
              <a:rPr lang="en-GB" sz="2000" i="0" dirty="0" smtClean="0"/>
              <a:t>.</a:t>
            </a:r>
            <a:endParaRPr lang="en-GB" sz="2000" i="0" dirty="0"/>
          </a:p>
          <a:p>
            <a:pPr lvl="0">
              <a:spcAft>
                <a:spcPts val="1200"/>
              </a:spcAft>
              <a:buClr>
                <a:srgbClr val="0F5494"/>
              </a:buClr>
              <a:buFont typeface="Arial" pitchFamily="34" charset="0"/>
              <a:buChar char="•"/>
            </a:pPr>
            <a:r>
              <a:rPr lang="en-GB" sz="2000" i="0" dirty="0" smtClean="0"/>
              <a:t>The e-learning videos can be found in the WIKIs. You can directly access them </a:t>
            </a:r>
            <a:endParaRPr lang="en-GB" sz="2000" i="0" dirty="0"/>
          </a:p>
          <a:p>
            <a:pPr marL="0" lvl="0" indent="0" algn="ctr">
              <a:spcAft>
                <a:spcPts val="1200"/>
              </a:spcAft>
              <a:buClr>
                <a:srgbClr val="0F5494"/>
              </a:buClr>
              <a:buNone/>
            </a:pPr>
            <a:r>
              <a:rPr lang="it-IT" sz="2000" b="1" i="0" dirty="0" smtClean="0">
                <a:hlinkClick r:id="rId4"/>
              </a:rPr>
              <a:t>E-learning </a:t>
            </a:r>
            <a:r>
              <a:rPr lang="it-IT" sz="2000" b="1" i="0" dirty="0" err="1" smtClean="0">
                <a:hlinkClick r:id="rId4"/>
              </a:rPr>
              <a:t>videos</a:t>
            </a:r>
            <a:r>
              <a:rPr lang="it-IT" sz="2000" b="1" i="0" dirty="0" smtClean="0">
                <a:hlinkClick r:id="rId4"/>
              </a:rPr>
              <a:t> for </a:t>
            </a:r>
            <a:r>
              <a:rPr lang="it-IT" sz="2000" b="1" i="0" dirty="0" err="1" smtClean="0">
                <a:hlinkClick r:id="rId4"/>
              </a:rPr>
              <a:t>Internal</a:t>
            </a:r>
            <a:r>
              <a:rPr lang="it-IT" sz="2000" b="1" i="0" dirty="0" smtClean="0">
                <a:hlinkClick r:id="rId4"/>
              </a:rPr>
              <a:t> </a:t>
            </a:r>
            <a:r>
              <a:rPr lang="it-IT" sz="2000" b="1" i="0" dirty="0" err="1" smtClean="0">
                <a:hlinkClick r:id="rId4"/>
              </a:rPr>
              <a:t>users</a:t>
            </a:r>
            <a:endParaRPr lang="it-IT" sz="2000" b="1" i="0" dirty="0" smtClean="0"/>
          </a:p>
          <a:p>
            <a:pPr marL="0" indent="0" algn="ctr">
              <a:spcAft>
                <a:spcPts val="1200"/>
              </a:spcAft>
              <a:buClr>
                <a:srgbClr val="0F5494"/>
              </a:buClr>
              <a:buNone/>
            </a:pPr>
            <a:r>
              <a:rPr lang="en-US" sz="2000" b="1" i="0" dirty="0" smtClean="0">
                <a:solidFill>
                  <a:srgbClr val="C00000"/>
                </a:solidFill>
                <a:hlinkClick r:id="rId5"/>
              </a:rPr>
              <a:t>E-learning videos for External users</a:t>
            </a:r>
            <a:endParaRPr lang="it-IT" sz="2000" b="1" i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12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+mj-lt"/>
              </a:rPr>
              <a:t>Available </a:t>
            </a:r>
            <a:r>
              <a:rPr lang="en-GB" dirty="0" smtClean="0">
                <a:latin typeface="+mj-lt"/>
              </a:rPr>
              <a:t>documentation: e-Help</a:t>
            </a:r>
            <a:endParaRPr lang="en-GB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09600" y="3139222"/>
            <a:ext cx="9914792" cy="2636288"/>
          </a:xfrm>
        </p:spPr>
        <p:txBody>
          <a:bodyPr/>
          <a:lstStyle/>
          <a:p>
            <a:pPr>
              <a:spcAft>
                <a:spcPts val="1800"/>
              </a:spcAft>
              <a:buClr>
                <a:srgbClr val="0F5494"/>
              </a:buClr>
              <a:buFont typeface="Arial" pitchFamily="34" charset="0"/>
              <a:buChar char="•"/>
            </a:pPr>
            <a:r>
              <a:rPr lang="en-GB" sz="2000" i="0" dirty="0" smtClean="0"/>
              <a:t>Navigating on OPSYS you will find </a:t>
            </a:r>
            <a:r>
              <a:rPr lang="en-GB" sz="2000" i="0" dirty="0"/>
              <a:t>h</a:t>
            </a:r>
            <a:r>
              <a:rPr lang="en-GB" sz="2000" i="0" dirty="0" smtClean="0"/>
              <a:t>elpful </a:t>
            </a:r>
            <a:r>
              <a:rPr lang="en-GB" sz="2000" i="0" dirty="0"/>
              <a:t>hints </a:t>
            </a:r>
            <a:r>
              <a:rPr lang="en-GB" sz="2000" i="0" dirty="0" smtClean="0"/>
              <a:t>to </a:t>
            </a:r>
            <a:r>
              <a:rPr lang="en-GB" sz="2000" i="0" dirty="0"/>
              <a:t>help </a:t>
            </a:r>
            <a:r>
              <a:rPr lang="en-GB" sz="2000" i="0" dirty="0" smtClean="0"/>
              <a:t>you.</a:t>
            </a:r>
            <a:endParaRPr lang="en-GB" sz="2000" i="0" dirty="0"/>
          </a:p>
          <a:p>
            <a:pPr>
              <a:spcAft>
                <a:spcPts val="1800"/>
              </a:spcAft>
              <a:buClr>
                <a:srgbClr val="0F5494"/>
              </a:buClr>
              <a:buFont typeface="Arial" pitchFamily="34" charset="0"/>
              <a:buChar char="•"/>
            </a:pPr>
            <a:r>
              <a:rPr lang="en-GB" sz="2000" i="0" dirty="0"/>
              <a:t>By clicking on the “</a:t>
            </a:r>
            <a:r>
              <a:rPr lang="en-GB" sz="2000" i="0" dirty="0" smtClean="0"/>
              <a:t>question mark” </a:t>
            </a:r>
            <a:r>
              <a:rPr lang="en-GB" sz="2000" i="0" dirty="0"/>
              <a:t>the user can access </a:t>
            </a:r>
            <a:r>
              <a:rPr lang="en-GB" sz="2000" i="0" dirty="0" smtClean="0"/>
              <a:t>short </a:t>
            </a:r>
            <a:r>
              <a:rPr lang="en-GB" sz="2000" i="0" dirty="0"/>
              <a:t>texts explaining the task </a:t>
            </a:r>
            <a:r>
              <a:rPr lang="en-GB" sz="2000" i="0" dirty="0" smtClean="0"/>
              <a:t>to be performed.</a:t>
            </a:r>
            <a:endParaRPr lang="en-GB" sz="2000" i="0" dirty="0"/>
          </a:p>
          <a:p>
            <a:pPr>
              <a:spcAft>
                <a:spcPts val="1800"/>
              </a:spcAft>
              <a:buClr>
                <a:srgbClr val="0F5494"/>
              </a:buClr>
              <a:buFont typeface="Arial" pitchFamily="34" charset="0"/>
              <a:buChar char="•"/>
            </a:pPr>
            <a:r>
              <a:rPr lang="en-GB" sz="2000" i="0" dirty="0"/>
              <a:t>Every e-Help </a:t>
            </a:r>
            <a:r>
              <a:rPr lang="en-GB" sz="2000" i="0" dirty="0" smtClean="0"/>
              <a:t>request will redirect </a:t>
            </a:r>
            <a:r>
              <a:rPr lang="en-GB" sz="2000" b="1" i="0" dirty="0" smtClean="0"/>
              <a:t>to </a:t>
            </a:r>
            <a:r>
              <a:rPr lang="en-GB" sz="2000" b="1" i="0" dirty="0"/>
              <a:t>a dedicated page in the WIKIs</a:t>
            </a:r>
            <a:r>
              <a:rPr lang="en-GB" sz="2000" i="0" dirty="0"/>
              <a:t>, both for internal and external </a:t>
            </a:r>
            <a:r>
              <a:rPr lang="en-GB" sz="2000" i="0" dirty="0" smtClean="0"/>
              <a:t>users.</a:t>
            </a:r>
            <a:endParaRPr lang="en-GB" sz="2000" i="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334" y="1969478"/>
            <a:ext cx="7134258" cy="856849"/>
          </a:xfrm>
        </p:spPr>
      </p:pic>
    </p:spTree>
    <p:extLst>
      <p:ext uri="{BB962C8B-B14F-4D97-AF65-F5344CB8AC3E}">
        <p14:creationId xmlns:p14="http://schemas.microsoft.com/office/powerpoint/2010/main" val="22843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Participation</a:t>
            </a:r>
            <a:r>
              <a:rPr lang="it-IT" dirty="0" smtClean="0"/>
              <a:t> to the User Test </a:t>
            </a:r>
            <a:r>
              <a:rPr lang="it-IT" dirty="0" err="1" smtClean="0"/>
              <a:t>phases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5" y="2276872"/>
            <a:ext cx="11479877" cy="3633788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be </a:t>
            </a:r>
            <a:r>
              <a:rPr lang="it-IT" dirty="0" err="1" smtClean="0"/>
              <a:t>informed</a:t>
            </a:r>
            <a:r>
              <a:rPr lang="it-IT" dirty="0" smtClean="0"/>
              <a:t> on and </a:t>
            </a:r>
            <a:r>
              <a:rPr lang="it-IT" dirty="0" err="1" smtClean="0"/>
              <a:t>participate</a:t>
            </a:r>
            <a:r>
              <a:rPr lang="it-IT" dirty="0" smtClean="0"/>
              <a:t> to the </a:t>
            </a:r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user</a:t>
            </a:r>
            <a:r>
              <a:rPr lang="it-IT" dirty="0" smtClean="0"/>
              <a:t> test </a:t>
            </a:r>
            <a:r>
              <a:rPr lang="it-IT" dirty="0" err="1" smtClean="0"/>
              <a:t>phases</a:t>
            </a:r>
            <a:r>
              <a:rPr lang="it-IT" dirty="0" smtClean="0"/>
              <a:t> </a:t>
            </a:r>
            <a:r>
              <a:rPr lang="it-IT" dirty="0" err="1" smtClean="0"/>
              <a:t>please</a:t>
            </a:r>
            <a:r>
              <a:rPr lang="it-IT" dirty="0" smtClean="0"/>
              <a:t> </a:t>
            </a:r>
            <a:r>
              <a:rPr lang="it-IT" dirty="0" err="1" smtClean="0"/>
              <a:t>drop</a:t>
            </a:r>
            <a:r>
              <a:rPr lang="it-IT" dirty="0" smtClean="0"/>
              <a:t> </a:t>
            </a:r>
            <a:r>
              <a:rPr lang="it-IT" dirty="0" err="1" smtClean="0"/>
              <a:t>us</a:t>
            </a:r>
            <a:r>
              <a:rPr lang="it-IT" dirty="0" smtClean="0"/>
              <a:t> a line to </a:t>
            </a:r>
          </a:p>
          <a:p>
            <a:pPr marL="0" indent="0" algn="ctr">
              <a:buNone/>
            </a:pPr>
            <a:r>
              <a:rPr lang="en-US" i="0" dirty="0">
                <a:hlinkClick r:id="rId2"/>
              </a:rPr>
              <a:t>EuropeAid-OPSYS-USER-SUPPORT-COMMUNICATION@ec.europa.eu</a:t>
            </a:r>
            <a:endParaRPr lang="en-US" i="0" dirty="0"/>
          </a:p>
          <a:p>
            <a:pPr marL="0" indent="0" algn="ctr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46595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8102" y="4572000"/>
            <a:ext cx="3433156" cy="19822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rgbClr val="103766"/>
                </a:solidFill>
                <a:latin typeface="+mn-lt"/>
                <a:ea typeface="+mn-ea"/>
                <a:cs typeface="+mn-cs"/>
              </a:rPr>
              <a:t>Stay tuned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78924"/>
            <a:ext cx="10972800" cy="25852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000" dirty="0">
                <a:solidFill>
                  <a:srgbClr val="103766"/>
                </a:solidFill>
              </a:rPr>
              <a:t>Join</a:t>
            </a:r>
            <a:r>
              <a:rPr lang="en-GB" sz="1800" dirty="0"/>
              <a:t> </a:t>
            </a:r>
            <a:r>
              <a:rPr lang="en-GB" sz="2000" dirty="0">
                <a:solidFill>
                  <a:srgbClr val="103766"/>
                </a:solidFill>
              </a:rPr>
              <a:t>the OPSYS Capacity4Dev group to be updated with the latest news! OPSYS group is open to both internal colleagues and external </a:t>
            </a:r>
            <a:r>
              <a:rPr lang="en-GB" sz="2000" dirty="0" smtClean="0">
                <a:solidFill>
                  <a:srgbClr val="103766"/>
                </a:solidFill>
              </a:rPr>
              <a:t>partners</a:t>
            </a:r>
          </a:p>
          <a:p>
            <a:pPr marL="0" indent="0" algn="ctr">
              <a:buNone/>
            </a:pPr>
            <a:endParaRPr lang="en-GB" sz="2600" dirty="0" smtClean="0">
              <a:solidFill>
                <a:srgbClr val="103766"/>
              </a:solidFill>
            </a:endParaRPr>
          </a:p>
          <a:p>
            <a:pPr marL="0" indent="0" algn="ctr">
              <a:buNone/>
            </a:pPr>
            <a:endParaRPr lang="en-GB" sz="2600" dirty="0">
              <a:solidFill>
                <a:srgbClr val="103766"/>
              </a:solidFill>
            </a:endParaRPr>
          </a:p>
          <a:p>
            <a:pPr marL="0" indent="0" algn="ctr">
              <a:buNone/>
            </a:pPr>
            <a:endParaRPr lang="en-GB" sz="2600" dirty="0">
              <a:solidFill>
                <a:srgbClr val="103766"/>
              </a:solidFill>
            </a:endParaRPr>
          </a:p>
          <a:p>
            <a:pPr marL="0" indent="0" algn="ctr">
              <a:buNone/>
            </a:pPr>
            <a:r>
              <a:rPr lang="en-US" sz="2000" b="1" dirty="0" smtClean="0">
                <a:solidFill>
                  <a:srgbClr val="103766"/>
                </a:solidFill>
              </a:rPr>
              <a:t>Watch </a:t>
            </a:r>
            <a:r>
              <a:rPr lang="en-US" sz="2000" b="1" dirty="0">
                <a:solidFill>
                  <a:srgbClr val="103766"/>
                </a:solidFill>
              </a:rPr>
              <a:t>and share OPSYS presentation videos by opening the hyperlink</a:t>
            </a:r>
            <a:r>
              <a:rPr lang="en-US" sz="2000" b="1" dirty="0" smtClean="0">
                <a:solidFill>
                  <a:srgbClr val="103766"/>
                </a:solidFill>
              </a:rPr>
              <a:t>:</a:t>
            </a:r>
            <a:endParaRPr lang="en-GB" sz="1800" b="1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3810923" y="2643139"/>
            <a:ext cx="4935914" cy="1112829"/>
            <a:chOff x="3810923" y="2036308"/>
            <a:chExt cx="4935914" cy="111282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8260" y="2036308"/>
              <a:ext cx="4000500" cy="6096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810923" y="2687472"/>
              <a:ext cx="4935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D617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6"/>
                </a:rPr>
                <a:t>https://</a:t>
              </a:r>
              <a:r>
                <a: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D617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6"/>
                </a:rPr>
                <a:t>europa.eu/capacity4dev/opsys</a:t>
              </a:r>
              <a:r>
                <a:rPr kumimoji="0" lang="en-GB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D617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</p:grpSp>
      <p:pic>
        <p:nvPicPr>
          <p:cNvPr id="13" name="Picture 12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423" y="4524809"/>
            <a:ext cx="3414056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OPSYS</a:t>
            </a:r>
            <a:r>
              <a:rPr lang="en-GB" sz="3600" dirty="0" smtClean="0"/>
              <a:t> Global Planning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72167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57706"/>
            <a:ext cx="7315200" cy="566738"/>
          </a:xfrm>
        </p:spPr>
        <p:txBody>
          <a:bodyPr/>
          <a:lstStyle/>
          <a:p>
            <a:r>
              <a:rPr lang="en-GB" sz="3000" dirty="0" smtClean="0"/>
              <a:t>OPSYS Global Planning</a:t>
            </a:r>
            <a:endParaRPr lang="en-GB" sz="3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z="2000" dirty="0" smtClean="0"/>
              <a:t>Releases and Integrations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95" y="2358651"/>
            <a:ext cx="11650634" cy="319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79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65018"/>
            <a:ext cx="7848600" cy="547948"/>
          </a:xfrm>
        </p:spPr>
        <p:txBody>
          <a:bodyPr/>
          <a:lstStyle/>
          <a:p>
            <a:r>
              <a:rPr lang="en-GB" sz="3000" dirty="0" smtClean="0"/>
              <a:t>OPSYS Key Features </a:t>
            </a:r>
            <a:endParaRPr lang="en-GB" sz="3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240" y="1212965"/>
            <a:ext cx="10310490" cy="564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0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45200"/>
            <a:ext cx="7848600" cy="566738"/>
          </a:xfrm>
        </p:spPr>
        <p:txBody>
          <a:bodyPr/>
          <a:lstStyle/>
          <a:p>
            <a:r>
              <a:rPr lang="en-GB" sz="3000" dirty="0" smtClean="0"/>
              <a:t>OPSYS Key Features</a:t>
            </a:r>
            <a:endParaRPr lang="en-GB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7" y="1311938"/>
            <a:ext cx="11820525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01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OPSYS Release 2  </a:t>
            </a:r>
            <a:endParaRPr lang="en-GB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45425"/>
            <a:ext cx="10972800" cy="4705004"/>
          </a:xfrm>
        </p:spPr>
        <p:txBody>
          <a:bodyPr/>
          <a:lstStyle/>
          <a:p>
            <a:pPr marL="0" indent="0" algn="ctr">
              <a:buNone/>
            </a:pPr>
            <a:r>
              <a:rPr lang="it-IT" b="1" dirty="0" err="1" smtClean="0"/>
              <a:t>Functionalities</a:t>
            </a:r>
            <a:r>
              <a:rPr lang="it-IT" b="1" dirty="0" smtClean="0"/>
              <a:t> </a:t>
            </a:r>
            <a:r>
              <a:rPr lang="it-IT" b="1" dirty="0" err="1" smtClean="0"/>
              <a:t>available</a:t>
            </a:r>
            <a:endParaRPr lang="it-IT" b="1" dirty="0" smtClean="0"/>
          </a:p>
          <a:p>
            <a:pPr marL="0" indent="0" algn="ctr">
              <a:buNone/>
            </a:pPr>
            <a:endParaRPr lang="it-IT" b="1" dirty="0" smtClean="0"/>
          </a:p>
          <a:p>
            <a:pPr marL="0" indent="0" algn="ctr">
              <a:buNone/>
            </a:pPr>
            <a:endParaRPr lang="it-IT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9954"/>
          <a:stretch/>
        </p:blipFill>
        <p:spPr>
          <a:xfrm>
            <a:off x="2386956" y="2375526"/>
            <a:ext cx="7418088" cy="408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1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How to start using </a:t>
            </a:r>
            <a:r>
              <a:rPr lang="en-GB" sz="3600" dirty="0" err="1" smtClean="0"/>
              <a:t>opsys</a:t>
            </a:r>
            <a:r>
              <a:rPr lang="en-GB" sz="3600" dirty="0" smtClean="0"/>
              <a:t>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1896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9125" y="889458"/>
            <a:ext cx="10972800" cy="936625"/>
          </a:xfrm>
        </p:spPr>
        <p:txBody>
          <a:bodyPr/>
          <a:lstStyle/>
          <a:p>
            <a:r>
              <a:rPr lang="fr-BE" dirty="0" smtClean="0"/>
              <a:t>PRAG: </a:t>
            </a:r>
            <a:r>
              <a:rPr lang="fr-BE" dirty="0" err="1"/>
              <a:t>what</a:t>
            </a:r>
            <a:r>
              <a:rPr lang="fr-BE" dirty="0"/>
              <a:t> has </a:t>
            </a:r>
            <a:r>
              <a:rPr lang="fr-BE" dirty="0" err="1"/>
              <a:t>changed</a:t>
            </a:r>
            <a:r>
              <a:rPr lang="fr-BE" dirty="0"/>
              <a:t> </a:t>
            </a:r>
            <a:r>
              <a:rPr lang="fr-BE" dirty="0" err="1"/>
              <a:t>towards</a:t>
            </a:r>
            <a:r>
              <a:rPr lang="fr-BE" dirty="0"/>
              <a:t> OPSYS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2133"/>
          <a:stretch/>
        </p:blipFill>
        <p:spPr>
          <a:xfrm>
            <a:off x="188269" y="2011679"/>
            <a:ext cx="11869491" cy="429768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66387" y="6284659"/>
            <a:ext cx="2821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2400" b="1" i="1" kern="0" dirty="0">
                <a:solidFill>
                  <a:srgbClr val="0F5494"/>
                </a:solidFill>
              </a:rPr>
              <a:t>Check the wiki </a:t>
            </a:r>
            <a:endParaRPr lang="fr-BE" sz="1600" dirty="0"/>
          </a:p>
        </p:txBody>
      </p:sp>
    </p:spTree>
    <p:extLst>
      <p:ext uri="{BB962C8B-B14F-4D97-AF65-F5344CB8AC3E}">
        <p14:creationId xmlns:p14="http://schemas.microsoft.com/office/powerpoint/2010/main" val="264428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tatus xmlns="http://schemas.microsoft.com/sharepoint/v3/fields">Not Started</_Status>
    <_dlc_DocId xmlns="1ceba764-4fb5-4af4-9e5b-089663bda63a">OPSYS-1705722999-123</_dlc_DocId>
    <_dlc_DocIdUrl xmlns="1ceba764-4fb5-4af4-9e5b-089663bda63a">
      <Url>https://myintracomm-collab.ec.europa.eu/projects/Opsys/_layouts/15/DocIdRedir.aspx?ID=OPSYS-1705722999-123</Url>
      <Description>OPSYS-1705722999-123</Description>
    </_dlc_DocIdUrl>
    <EC_Collab_Reference xmlns="b82f7741-0104-41d1-8d47-236c82641ff6" xsi:nil="true"/>
    <EC_Collab_Status xmlns="b82f7741-0104-41d1-8d47-236c82641ff6">Not Started</EC_Collab_Status>
    <EC_Collab_DocumentLanguage xmlns="b82f7741-0104-41d1-8d47-236c82641ff6">EN</EC_Collab_DocumentLanguag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485C74B42D8FDC4380952B7A1CBED7C7" ma:contentTypeVersion="3" ma:contentTypeDescription="Create a new document in this library." ma:contentTypeScope="" ma:versionID="42174c6906845a94c5d55d1c4cf9fd40">
  <xsd:schema xmlns:xsd="http://www.w3.org/2001/XMLSchema" xmlns:xs="http://www.w3.org/2001/XMLSchema" xmlns:p="http://schemas.microsoft.com/office/2006/metadata/properties" xmlns:ns2="http://schemas.microsoft.com/sharepoint/v3/fields" xmlns:ns3="b82f7741-0104-41d1-8d47-236c82641ff6" xmlns:ns4="1ceba764-4fb5-4af4-9e5b-089663bda63a" targetNamespace="http://schemas.microsoft.com/office/2006/metadata/properties" ma:root="true" ma:fieldsID="f1e57c7219d6e5c7890cf6bfa8647bb6" ns2:_="" ns3:_="" ns4:_="">
    <xsd:import namespace="http://schemas.microsoft.com/sharepoint/v3/fields"/>
    <xsd:import namespace="b82f7741-0104-41d1-8d47-236c82641ff6"/>
    <xsd:import namespace="1ceba764-4fb5-4af4-9e5b-089663bda63a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2:_Status" minOccurs="0"/>
                <xsd:element ref="ns3:EC_Collab_DocumentLanguage"/>
                <xsd:element ref="ns3:EC_Collab_Status"/>
                <xsd:element ref="ns4:_dlc_DocId" minOccurs="0"/>
                <xsd:element ref="ns4:_dlc_DocIdUrl" minOccurs="0"/>
                <xsd:element ref="ns4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13" nillable="true" ma:displayName="Status" ma:default="Not Started" ma:hidden="tru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2f7741-0104-41d1-8d47-236c82641ff6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4" ma:displayName="Language" ma:default="EN" ma:internalName="EC_Collab_DocumentLanguag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  <xsd:element name="EC_Collab_Status" ma:index="15" ma:displayName="EC Status" ma:default="Not Started" ma:internalName="EC_Collab_Status">
      <xsd:simpleType>
        <xsd:restriction base="dms:Choice">
          <xsd:enumeration value="Not Started"/>
          <xsd:enumeration value="Draft"/>
          <xsd:enumeration value="Reviewed"/>
          <xsd:enumeration value="Scheduled"/>
          <xsd:enumeration value="Published"/>
          <xsd:enumeration value="Final"/>
          <xsd:enumeration value="Expir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eba764-4fb5-4af4-9e5b-089663bda63a" elementFormDefault="qualified">
    <xsd:import namespace="http://schemas.microsoft.com/office/2006/documentManagement/types"/>
    <xsd:import namespace="http://schemas.microsoft.com/office/infopath/2007/PartnerControls"/>
    <xsd:element name="_dlc_DocId" ma:index="1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4336492-C141-431A-A2F6-A9C0826E9425}">
  <ds:schemaRefs>
    <ds:schemaRef ds:uri="1ceba764-4fb5-4af4-9e5b-089663bda63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82f7741-0104-41d1-8d47-236c82641ff6"/>
    <ds:schemaRef ds:uri="http://purl.org/dc/elements/1.1/"/>
    <ds:schemaRef ds:uri="http://schemas.microsoft.com/office/2006/metadata/properties"/>
    <ds:schemaRef ds:uri="http://schemas.microsoft.com/sharepoint/v3/field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3859D72-13AF-4EE2-9BA5-2F622851CC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b82f7741-0104-41d1-8d47-236c82641ff6"/>
    <ds:schemaRef ds:uri="1ceba764-4fb5-4af4-9e5b-089663bda6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AF2EC43-D62B-491F-837C-2B66992EC4B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7555E37-62E9-428C-A663-E02CDDAFF965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5028</TotalTime>
  <Words>1017</Words>
  <Application>Microsoft Office PowerPoint</Application>
  <PresentationFormat>Widescreen</PresentationFormat>
  <Paragraphs>203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EC Square Sans Cond Pro</vt:lpstr>
      <vt:lpstr>EC Square Sans Pro</vt:lpstr>
      <vt:lpstr>Verdana</vt:lpstr>
      <vt:lpstr>Wingdings</vt:lpstr>
      <vt:lpstr>Blank</vt:lpstr>
      <vt:lpstr>OPSYS Presentation </vt:lpstr>
      <vt:lpstr>Agenda</vt:lpstr>
      <vt:lpstr>OPSYS Global Planning</vt:lpstr>
      <vt:lpstr>OPSYS Global Planning</vt:lpstr>
      <vt:lpstr>OPSYS Key Features </vt:lpstr>
      <vt:lpstr>OPSYS Key Features</vt:lpstr>
      <vt:lpstr>OPSYS Release 2  </vt:lpstr>
      <vt:lpstr>How to start using opsys </vt:lpstr>
      <vt:lpstr>PRAG: what has changed towards OPSYS</vt:lpstr>
      <vt:lpstr>What can be changed in the LF with or without amendment?</vt:lpstr>
      <vt:lpstr>PowerPoint Presentation</vt:lpstr>
      <vt:lpstr>How to start with ongoing contracts</vt:lpstr>
      <vt:lpstr>How to start using OPSYS - Implementing Partners </vt:lpstr>
      <vt:lpstr>How to start using OPSYS - Implementing Partners </vt:lpstr>
      <vt:lpstr>Contract and Procurement</vt:lpstr>
      <vt:lpstr>Contract and procurement Key Functionalities </vt:lpstr>
      <vt:lpstr>Contract and procurement module: Key improvements</vt:lpstr>
      <vt:lpstr>Change Management</vt:lpstr>
      <vt:lpstr>OPSYS Focal Points </vt:lpstr>
      <vt:lpstr> Available documentation: Wiki </vt:lpstr>
      <vt:lpstr>e-Learning videos</vt:lpstr>
      <vt:lpstr>Available documentation: e-Help</vt:lpstr>
      <vt:lpstr>Participation to the User Test phases</vt:lpstr>
      <vt:lpstr>Stay tuned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Webinar  « OPSYS goes live with Results and Monitoring »</dc:title>
  <dc:subject/>
  <dc:creator>COLAIACOVO Lucia (DEVCO-EXT)</dc:creator>
  <cp:keywords/>
  <dc:description/>
  <cp:lastModifiedBy>LENA Veronique (DEVCO-EXT)</cp:lastModifiedBy>
  <cp:revision>483</cp:revision>
  <cp:lastPrinted>2018-12-04T11:27:11Z</cp:lastPrinted>
  <dcterms:created xsi:type="dcterms:W3CDTF">2018-08-09T08:46:49Z</dcterms:created>
  <dcterms:modified xsi:type="dcterms:W3CDTF">2019-06-18T10:49:38Z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0x010100258AA79CEB83498886A3A0868112325000485C74B42D8FDC4380952B7A1CBED7C7</vt:lpwstr>
  </property>
  <property fmtid="{D5CDD505-2E9C-101B-9397-08002B2CF9AE}" pid="3" name="_dlc_DocIdItemGuid">
    <vt:lpwstr>ff054514-2fc6-4afe-a429-cda123003f2c</vt:lpwstr>
  </property>
</Properties>
</file>