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256" r:id="rId2"/>
    <p:sldId id="294" r:id="rId3"/>
    <p:sldId id="295" r:id="rId4"/>
    <p:sldId id="297" r:id="rId5"/>
    <p:sldId id="270" r:id="rId6"/>
  </p:sldIdLst>
  <p:sldSz cx="9144000" cy="6858000" type="screen4x3"/>
  <p:notesSz cx="6797675" cy="9926638"/>
  <p:defaultTextStyle>
    <a:defPPr>
      <a:defRPr lang="en-GB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rgbClr val="0F5494"/>
        </a:solidFill>
        <a:latin typeface="Verdana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rgbClr val="0F5494"/>
        </a:solidFill>
        <a:latin typeface="Verdana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rgbClr val="0F5494"/>
        </a:solidFill>
        <a:latin typeface="Verdana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rgbClr val="0F5494"/>
        </a:solidFill>
        <a:latin typeface="Verdana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F5494"/>
    <a:srgbClr val="3166CF"/>
    <a:srgbClr val="3E6FD2"/>
    <a:srgbClr val="FFD624"/>
    <a:srgbClr val="2D5EC1"/>
    <a:srgbClr val="BDDEFF"/>
    <a:srgbClr val="99CCFF"/>
    <a:srgbClr val="8080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6118" autoAdjust="0"/>
    <p:restoredTop sz="94643"/>
  </p:normalViewPr>
  <p:slideViewPr>
    <p:cSldViewPr>
      <p:cViewPr varScale="1">
        <p:scale>
          <a:sx n="90" d="100"/>
          <a:sy n="90" d="100"/>
        </p:scale>
        <p:origin x="1208" y="2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16" d="100"/>
        <a:sy n="11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notesMaster" Target="notesMasters/notesMaster1.xml"/><Relationship Id="rId8" Type="http://schemas.openxmlformats.org/officeDocument/2006/relationships/handoutMaster" Target="handoutMasters/handoutMaster1.xml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0C23BE39-5070-A043-ABC9-28ACD146C23C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1511269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4113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33166EA5-0B7D-1F48-A766-7F103CD208A0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129039022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emf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>
            <a:solidFill>
              <a:srgbClr val="0F5494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>
            <a:lvl1pPr defTabSz="457200">
              <a:defRPr sz="1200">
                <a:solidFill>
                  <a:srgbClr val="0F5494"/>
                </a:solidFill>
                <a:latin typeface="Verdana" charset="0"/>
              </a:defRPr>
            </a:lvl1pPr>
            <a:lvl2pPr marL="742950" indent="-285750" defTabSz="457200">
              <a:defRPr sz="1200">
                <a:solidFill>
                  <a:srgbClr val="0F5494"/>
                </a:solidFill>
                <a:latin typeface="Verdana" charset="0"/>
              </a:defRPr>
            </a:lvl2pPr>
            <a:lvl3pPr marL="11430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3pPr>
            <a:lvl4pPr marL="16002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4pPr>
            <a:lvl5pPr marL="20574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9pPr>
          </a:lstStyle>
          <a:p>
            <a:pPr algn="ctr" eaLnBrk="1" hangingPunct="1"/>
            <a:endParaRPr lang="en-US" altLang="en-US" sz="1800" dirty="0">
              <a:solidFill>
                <a:srgbClr val="FFFFFF"/>
              </a:solidFill>
            </a:endParaRPr>
          </a:p>
        </p:txBody>
      </p:sp>
      <p:pic>
        <p:nvPicPr>
          <p:cNvPr id="5" name="Picture 6" descr="LOGO CE-EN-quadri.eps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Rectangle 5"/>
          <p:cNvSpPr>
            <a:spLocks noChangeArrowheads="1"/>
          </p:cNvSpPr>
          <p:nvPr userDrawn="1"/>
        </p:nvSpPr>
        <p:spPr bwMode="auto"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400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>
            <a:lvl1pPr defTabSz="457200">
              <a:defRPr sz="1200">
                <a:solidFill>
                  <a:srgbClr val="0F5494"/>
                </a:solidFill>
                <a:latin typeface="Verdana" charset="0"/>
              </a:defRPr>
            </a:lvl1pPr>
            <a:lvl2pPr marL="742950" indent="-285750" defTabSz="457200">
              <a:defRPr sz="1200">
                <a:solidFill>
                  <a:srgbClr val="0F5494"/>
                </a:solidFill>
                <a:latin typeface="Verdana" charset="0"/>
              </a:defRPr>
            </a:lvl2pPr>
            <a:lvl3pPr marL="11430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3pPr>
            <a:lvl4pPr marL="16002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4pPr>
            <a:lvl5pPr marL="20574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9pPr>
          </a:lstStyle>
          <a:p>
            <a:pPr algn="ctr" eaLnBrk="1" hangingPunct="1"/>
            <a:endParaRPr lang="en-US" altLang="en-US" sz="1800" dirty="0">
              <a:solidFill>
                <a:srgbClr val="FFFFFF"/>
              </a:solidFill>
            </a:endParaRP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r>
              <a:rPr lang="fr-BE"/>
              <a:t>Title</a:t>
            </a:r>
            <a:endParaRPr lang="en-GB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r>
              <a:rPr lang="fr-BE"/>
              <a:t>Subtitle</a:t>
            </a: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Verdana" panose="020B0604030504040204" pitchFamily="34" charset="0"/>
              </a:defRPr>
            </a:lvl1pPr>
          </a:lstStyle>
          <a:p>
            <a:pPr>
              <a:defRPr/>
            </a:pPr>
            <a:fld id="{12B92F27-3C5D-A04A-BA4C-E0250906719E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392171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D4E2E4-580F-7B41-8650-127BFF1CD825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9225597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84BAA0E-A0A0-9242-8635-CF89336C5A99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629433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30EF84-4D67-B946-8DBA-8F680EBBD26B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16642720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53448A-BC51-1F46-A633-CF9CE9EB219A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4450354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B0B10B-A42A-AB47-B265-001DA41163B3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250807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954CDDA-1E6A-1544-9B6C-CF04C8BA2C13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6257401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469DC2-D599-FD48-B87C-5F389FC640FA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5879875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440DAE-F9F8-974D-AA15-7DC02B1D6ABF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17350812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96E86F-01D0-D648-9DBD-A5A451CD4E46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8300925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9A10CE-D5F0-194C-A908-AA2DA3401743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val="13112631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/>
              <a:t>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 altLang="en-US"/>
              <a:t>Second level</a:t>
            </a:r>
            <a:endParaRPr lang="en-GB" altLang="en-US"/>
          </a:p>
          <a:p>
            <a:pPr lvl="1"/>
            <a:r>
              <a:rPr lang="en-GB" altLang="en-US"/>
              <a:t>Third level</a:t>
            </a:r>
          </a:p>
          <a:p>
            <a:pPr lvl="2"/>
            <a:r>
              <a:rPr lang="en-GB" altLang="en-US"/>
              <a:t>- Fourth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F75DD30-8B6C-4740-AE9F-9D3EFFD7C9EB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sz="1800" dirty="0"/>
          </a:p>
        </p:txBody>
      </p:sp>
      <p:sp>
        <p:nvSpPr>
          <p:cNvPr id="7" name="Rectangle 6"/>
          <p:cNvSpPr>
            <a:spLocks noChangeArrowheads="1"/>
          </p:cNvSpPr>
          <p:nvPr/>
        </p:nvSpPr>
        <p:spPr bwMode="auto"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400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>
            <a:lvl1pPr defTabSz="457200">
              <a:defRPr sz="1200">
                <a:solidFill>
                  <a:srgbClr val="0F5494"/>
                </a:solidFill>
                <a:latin typeface="Verdana" charset="0"/>
              </a:defRPr>
            </a:lvl1pPr>
            <a:lvl2pPr marL="742950" indent="-285750" defTabSz="457200">
              <a:defRPr sz="1200">
                <a:solidFill>
                  <a:srgbClr val="0F5494"/>
                </a:solidFill>
                <a:latin typeface="Verdana" charset="0"/>
              </a:defRPr>
            </a:lvl2pPr>
            <a:lvl3pPr marL="11430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3pPr>
            <a:lvl4pPr marL="16002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4pPr>
            <a:lvl5pPr marL="2057400" indent="-228600" defTabSz="457200">
              <a:defRPr sz="1200">
                <a:solidFill>
                  <a:srgbClr val="0F5494"/>
                </a:solidFill>
                <a:latin typeface="Verdana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</a:defRPr>
            </a:lvl9pPr>
          </a:lstStyle>
          <a:p>
            <a:pPr algn="ctr" eaLnBrk="1" hangingPunct="1"/>
            <a:endParaRPr lang="en-US" altLang="en-US" sz="1800" dirty="0">
              <a:solidFill>
                <a:srgbClr val="FFFFFF"/>
              </a:solidFill>
            </a:endParaRPr>
          </a:p>
        </p:txBody>
      </p:sp>
      <p:pic>
        <p:nvPicPr>
          <p:cNvPr id="1033" name="Picture 17" descr="LOGO CE_Vertical_EN_NEG_quadri_HR"/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1004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815" r:id="rId1"/>
    <p:sldLayoutId id="2147483805" r:id="rId2"/>
    <p:sldLayoutId id="2147483806" r:id="rId3"/>
    <p:sldLayoutId id="2147483807" r:id="rId4"/>
    <p:sldLayoutId id="2147483808" r:id="rId5"/>
    <p:sldLayoutId id="2147483809" r:id="rId6"/>
    <p:sldLayoutId id="2147483810" r:id="rId7"/>
    <p:sldLayoutId id="2147483811" r:id="rId8"/>
    <p:sldLayoutId id="2147483812" r:id="rId9"/>
    <p:sldLayoutId id="2147483813" r:id="rId10"/>
    <p:sldLayoutId id="2147483814" r:id="rId11"/>
  </p:sldLayoutIdLst>
  <p:hf hdr="0" ftr="0" dt="0"/>
  <p:txStyles>
    <p:titleStyle>
      <a:lvl1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+mj-ea"/>
          <a:cs typeface="+mj-cs"/>
        </a:defRPr>
      </a:lvl1pPr>
      <a:lvl2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2pPr>
      <a:lvl3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3pPr>
      <a:lvl4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4pPr>
      <a:lvl5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5pPr>
      <a:lvl6pPr marL="8159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5"/>
          <p:cNvSpPr>
            <a:spLocks noGrp="1" noChangeArrowheads="1"/>
          </p:cNvSpPr>
          <p:nvPr>
            <p:ph type="ctrTitle"/>
          </p:nvPr>
        </p:nvSpPr>
        <p:spPr>
          <a:xfrm>
            <a:off x="0" y="1412875"/>
            <a:ext cx="9144000" cy="1943100"/>
          </a:xfrm>
        </p:spPr>
        <p:txBody>
          <a:bodyPr/>
          <a:lstStyle/>
          <a:p>
            <a:pPr indent="0" algn="ctr" eaLnBrk="1" hangingPunct="1"/>
            <a:r>
              <a:rPr lang="fr-BE" altLang="en-US" sz="3200" dirty="0">
                <a:latin typeface="Arial" charset="0"/>
                <a:ea typeface="Arial" charset="0"/>
                <a:cs typeface="Arial" charset="0"/>
              </a:rPr>
              <a:t/>
            </a:r>
            <a:br>
              <a:rPr lang="fr-BE" altLang="en-US" sz="3200" dirty="0">
                <a:latin typeface="Arial" charset="0"/>
                <a:ea typeface="Arial" charset="0"/>
                <a:cs typeface="Arial" charset="0"/>
              </a:rPr>
            </a:br>
            <a:r>
              <a:rPr lang="fr-BE" altLang="en-US" sz="3600" dirty="0" smtClean="0">
                <a:ea typeface="Arial" charset="0"/>
                <a:cs typeface="Arial" charset="0"/>
              </a:rPr>
              <a:t>THE PUBLIC </a:t>
            </a:r>
            <a:r>
              <a:rPr lang="fr-BE" altLang="en-US" sz="3600" dirty="0">
                <a:ea typeface="Arial" charset="0"/>
                <a:cs typeface="Arial" charset="0"/>
              </a:rPr>
              <a:t>EXPENDITURE AND FINANCIAL ACCOUNTABILITY (</a:t>
            </a:r>
            <a:r>
              <a:rPr lang="fr-BE" altLang="en-US" sz="3600" dirty="0" smtClean="0">
                <a:ea typeface="Arial" charset="0"/>
                <a:cs typeface="Arial" charset="0"/>
              </a:rPr>
              <a:t>PEFA)</a:t>
            </a:r>
            <a:br>
              <a:rPr lang="fr-BE" altLang="en-US" sz="3600" dirty="0" smtClean="0">
                <a:ea typeface="Arial" charset="0"/>
                <a:cs typeface="Arial" charset="0"/>
              </a:rPr>
            </a:br>
            <a:r>
              <a:rPr lang="fr-BE" altLang="en-US" sz="3600" dirty="0" smtClean="0">
                <a:ea typeface="Arial" charset="0"/>
                <a:cs typeface="Arial" charset="0"/>
              </a:rPr>
              <a:t>PERFORMANCE </a:t>
            </a:r>
            <a:r>
              <a:rPr lang="fr-BE" altLang="en-US" sz="3600" dirty="0">
                <a:ea typeface="Arial" charset="0"/>
                <a:cs typeface="Arial" charset="0"/>
              </a:rPr>
              <a:t>MEASUREMENT FRAMEWORK</a:t>
            </a:r>
            <a:endParaRPr lang="en-GB" altLang="en-US" sz="3600" dirty="0">
              <a:ea typeface="Arial" charset="0"/>
              <a:cs typeface="Arial" charset="0"/>
            </a:endParaRPr>
          </a:p>
        </p:txBody>
      </p:sp>
      <p:sp>
        <p:nvSpPr>
          <p:cNvPr id="5123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0" y="3860800"/>
            <a:ext cx="9144000" cy="1655763"/>
          </a:xfrm>
        </p:spPr>
        <p:txBody>
          <a:bodyPr/>
          <a:lstStyle/>
          <a:p>
            <a:pPr algn="ctr" eaLnBrk="1" hangingPunct="1"/>
            <a:endParaRPr lang="en-CA" altLang="en-US" sz="2800" dirty="0" smtClean="0">
              <a:latin typeface="Arial" charset="0"/>
              <a:ea typeface="Arial" charset="0"/>
              <a:cs typeface="Arial" charset="0"/>
            </a:endParaRPr>
          </a:p>
          <a:p>
            <a:pPr algn="ctr" eaLnBrk="1" hangingPunct="1"/>
            <a:r>
              <a:rPr lang="en-CA" altLang="en-US" sz="2800" dirty="0" smtClean="0">
                <a:latin typeface="+mj-lt"/>
                <a:ea typeface="Arial" charset="0"/>
                <a:cs typeface="Arial" charset="0"/>
              </a:rPr>
              <a:t>Module </a:t>
            </a:r>
            <a:r>
              <a:rPr lang="en-CA" altLang="en-US" sz="2800" dirty="0" smtClean="0">
                <a:latin typeface="+mj-lt"/>
                <a:ea typeface="Arial" charset="0"/>
                <a:cs typeface="Arial" charset="0"/>
              </a:rPr>
              <a:t>2: </a:t>
            </a:r>
            <a:endParaRPr lang="en-CA" altLang="en-US" sz="2800" dirty="0" smtClean="0">
              <a:latin typeface="+mj-lt"/>
              <a:ea typeface="Arial" charset="0"/>
              <a:cs typeface="Arial" charset="0"/>
            </a:endParaRPr>
          </a:p>
          <a:p>
            <a:pPr algn="ctr" eaLnBrk="1" hangingPunct="1"/>
            <a:r>
              <a:rPr lang="en-GB" sz="2800" dirty="0">
                <a:latin typeface="+mj-lt"/>
              </a:rPr>
              <a:t>Group </a:t>
            </a:r>
            <a:r>
              <a:rPr lang="en-GB" sz="2800" dirty="0" smtClean="0">
                <a:latin typeface="+mj-lt"/>
              </a:rPr>
              <a:t>Work — </a:t>
            </a:r>
            <a:r>
              <a:rPr lang="en-GB" sz="2800" dirty="0">
                <a:latin typeface="+mj-lt"/>
              </a:rPr>
              <a:t>Common Problems </a:t>
            </a:r>
            <a:endParaRPr lang="en-GB" sz="2800" dirty="0" smtClean="0">
              <a:latin typeface="+mj-lt"/>
            </a:endParaRPr>
          </a:p>
          <a:p>
            <a:pPr algn="ctr" eaLnBrk="1" hangingPunct="1"/>
            <a:r>
              <a:rPr lang="en-GB" sz="2800" dirty="0" smtClean="0">
                <a:latin typeface="+mj-lt"/>
              </a:rPr>
              <a:t>Working </a:t>
            </a:r>
            <a:r>
              <a:rPr lang="en-GB" sz="2800" dirty="0">
                <a:latin typeface="+mj-lt"/>
              </a:rPr>
              <a:t>with Indicators</a:t>
            </a:r>
            <a:endParaRPr lang="en-CA" altLang="en-US" sz="2800" dirty="0" smtClean="0">
              <a:latin typeface="+mj-lt"/>
              <a:ea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>
          <a:xfrm>
            <a:off x="0" y="1124744"/>
            <a:ext cx="9144000" cy="648072"/>
          </a:xfrm>
        </p:spPr>
        <p:txBody>
          <a:bodyPr anchor="ctr"/>
          <a:lstStyle/>
          <a:p>
            <a:pPr algn="ctr"/>
            <a:r>
              <a:rPr lang="en-GB" sz="3200" dirty="0" smtClean="0">
                <a:solidFill>
                  <a:srgbClr val="C00000"/>
                </a:solidFill>
              </a:rPr>
              <a:t>Essentials of Indicator Scoring</a:t>
            </a:r>
            <a:endParaRPr lang="en-US" sz="3200" dirty="0" smtClean="0">
              <a:solidFill>
                <a:srgbClr val="C00000"/>
              </a:solidFill>
            </a:endParaRP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>
          <a:xfrm>
            <a:off x="179512" y="1916832"/>
            <a:ext cx="8712968" cy="4680520"/>
          </a:xfrm>
        </p:spPr>
        <p:txBody>
          <a:bodyPr/>
          <a:lstStyle/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GB" sz="2800" i="0" dirty="0" smtClean="0">
                <a:latin typeface="Calibri" pitchFamily="34" charset="0"/>
              </a:rPr>
              <a:t>Ensure appropriate institutional coverage &amp; period (Guidance on Evidence)</a:t>
            </a: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GB" sz="2800" i="0" dirty="0" smtClean="0">
                <a:latin typeface="Calibri" pitchFamily="34" charset="0"/>
              </a:rPr>
              <a:t>Match ground reality (as evidenced) with minimum requirements at each rating level (</a:t>
            </a:r>
            <a:r>
              <a:rPr lang="en-GB" sz="2800" i="0" dirty="0" err="1" smtClean="0">
                <a:latin typeface="Calibri" pitchFamily="34" charset="0"/>
              </a:rPr>
              <a:t>BlueBook</a:t>
            </a:r>
            <a:r>
              <a:rPr lang="en-GB" sz="2800" i="0" dirty="0" smtClean="0">
                <a:latin typeface="Calibri" pitchFamily="34" charset="0"/>
              </a:rPr>
              <a:t> &amp; Clarifications)</a:t>
            </a: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GB" sz="2800" i="0" dirty="0" smtClean="0">
                <a:latin typeface="Calibri" pitchFamily="34" charset="0"/>
              </a:rPr>
              <a:t>Assign highest rating at which ALL requirements are met</a:t>
            </a: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GB" sz="2800" i="0" dirty="0" smtClean="0">
                <a:latin typeface="Calibri" pitchFamily="34" charset="0"/>
              </a:rPr>
              <a:t>Combine dimension ratings into overall indicator rating (WL or AV)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847860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AutoShape 2"/>
          <p:cNvSpPr>
            <a:spLocks noGrp="1" noChangeArrowheads="1"/>
          </p:cNvSpPr>
          <p:nvPr>
            <p:ph type="title"/>
          </p:nvPr>
        </p:nvSpPr>
        <p:spPr>
          <a:xfrm>
            <a:off x="84138" y="908720"/>
            <a:ext cx="9059862" cy="1008112"/>
          </a:xfrm>
        </p:spPr>
        <p:txBody>
          <a:bodyPr/>
          <a:lstStyle/>
          <a:p>
            <a:pPr algn="ctr" eaLnBrk="1" hangingPunct="1"/>
            <a:r>
              <a:rPr lang="en-US" sz="3200" dirty="0" smtClean="0">
                <a:solidFill>
                  <a:srgbClr val="C00000"/>
                </a:solidFill>
              </a:rPr>
              <a:t>Allocation of Time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1988840"/>
            <a:ext cx="7747026" cy="4253210"/>
          </a:xfrm>
        </p:spPr>
        <p:txBody>
          <a:bodyPr/>
          <a:lstStyle/>
          <a:p>
            <a:pPr marL="0" indent="0" eaLnBrk="1" hangingPunct="1">
              <a:buSzPct val="125000"/>
              <a:buNone/>
            </a:pPr>
            <a:r>
              <a:rPr lang="en-US" sz="3200" b="1" i="0" dirty="0" smtClean="0">
                <a:latin typeface="Calibri" pitchFamily="34" charset="0"/>
              </a:rPr>
              <a:t>Individually:  </a:t>
            </a:r>
            <a:r>
              <a:rPr lang="en-US" sz="3200" i="0" dirty="0" smtClean="0">
                <a:latin typeface="Calibri" pitchFamily="34" charset="0"/>
              </a:rPr>
              <a:t>Spend 30 minutes to read mini-cases</a:t>
            </a:r>
          </a:p>
          <a:p>
            <a:pPr lvl="1" eaLnBrk="1" hangingPunct="1">
              <a:buSzPct val="125000"/>
              <a:buNone/>
            </a:pPr>
            <a:r>
              <a:rPr lang="en-US" sz="3200" b="0" dirty="0" smtClean="0">
                <a:latin typeface="Calibri" pitchFamily="34" charset="0"/>
              </a:rPr>
              <a:t>a) judge if the information is sufficient</a:t>
            </a:r>
          </a:p>
          <a:p>
            <a:pPr lvl="1" eaLnBrk="1" hangingPunct="1">
              <a:buSzPct val="125000"/>
              <a:buNone/>
            </a:pPr>
            <a:r>
              <a:rPr lang="en-US" sz="3200" b="0" dirty="0" smtClean="0">
                <a:latin typeface="Calibri" pitchFamily="34" charset="0"/>
              </a:rPr>
              <a:t>b) assess the score for the indicator</a:t>
            </a:r>
          </a:p>
          <a:p>
            <a:pPr eaLnBrk="1" hangingPunct="1">
              <a:buSzPct val="125000"/>
              <a:buNone/>
            </a:pPr>
            <a:endParaRPr lang="en-US" sz="3200" b="1" i="0" dirty="0" smtClean="0">
              <a:latin typeface="Calibri" pitchFamily="34" charset="0"/>
            </a:endParaRPr>
          </a:p>
          <a:p>
            <a:pPr eaLnBrk="1" hangingPunct="1">
              <a:buSzPct val="125000"/>
              <a:buNone/>
            </a:pPr>
            <a:r>
              <a:rPr lang="en-US" sz="3200" b="1" i="0" dirty="0" smtClean="0">
                <a:latin typeface="Calibri" pitchFamily="34" charset="0"/>
              </a:rPr>
              <a:t>Group</a:t>
            </a:r>
            <a:r>
              <a:rPr lang="en-US" sz="3200" b="1" i="0" dirty="0">
                <a:latin typeface="Calibri" pitchFamily="34" charset="0"/>
              </a:rPr>
              <a:t>:  </a:t>
            </a:r>
            <a:r>
              <a:rPr lang="en-US" sz="3200" i="0" dirty="0">
                <a:latin typeface="Calibri" pitchFamily="34" charset="0"/>
              </a:rPr>
              <a:t>Spend 30 minutes to come to a consensus on the cases you are assigned</a:t>
            </a:r>
          </a:p>
          <a:p>
            <a:pPr eaLnBrk="1" hangingPunct="1">
              <a:buSzPct val="125000"/>
              <a:buNone/>
            </a:pPr>
            <a:endParaRPr lang="en-US" sz="3600" b="0" dirty="0" smtClean="0">
              <a:latin typeface="Calibri" pitchFamily="34" charset="0"/>
            </a:endParaRPr>
          </a:p>
          <a:p>
            <a:pPr eaLnBrk="1" hangingPunct="1"/>
            <a:endParaRPr lang="en-US" dirty="0" smtClean="0"/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4294967295"/>
          </p:nvPr>
        </p:nvSpPr>
        <p:spPr>
          <a:xfrm>
            <a:off x="84138" y="6242050"/>
            <a:ext cx="587375" cy="488950"/>
          </a:xfrm>
          <a:prstGeom prst="rect">
            <a:avLst/>
          </a:prstGeom>
          <a:noFill/>
        </p:spPr>
        <p:txBody>
          <a:bodyPr/>
          <a:lstStyle/>
          <a:p>
            <a:fld id="{3F9B4746-AE96-40EB-AB06-A287C83012A9}" type="slidenum">
              <a:rPr lang="en-US" smtClean="0">
                <a:latin typeface="Arial" charset="0"/>
                <a:cs typeface="Arial" charset="0"/>
              </a:rPr>
              <a:pPr/>
              <a:t>3</a:t>
            </a:fld>
            <a:endParaRPr lang="en-US" smtClean="0"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20466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en-US" sz="3200" dirty="0" smtClean="0">
                <a:solidFill>
                  <a:srgbClr val="C00000"/>
                </a:solidFill>
              </a:rPr>
              <a:t>Case Study Assignments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5720" y="2276871"/>
            <a:ext cx="8858280" cy="3600053"/>
          </a:xfrm>
        </p:spPr>
        <p:txBody>
          <a:bodyPr/>
          <a:lstStyle/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US" sz="3200" b="1" i="0" dirty="0" smtClean="0">
                <a:latin typeface="Calibri" pitchFamily="34" charset="0"/>
              </a:rPr>
              <a:t>Group</a:t>
            </a:r>
            <a:r>
              <a:rPr lang="en-US" sz="3200" i="0" dirty="0" smtClean="0">
                <a:latin typeface="Calibri" pitchFamily="34" charset="0"/>
              </a:rPr>
              <a:t> </a:t>
            </a:r>
            <a:r>
              <a:rPr lang="en-US" sz="3200" b="1" i="0" dirty="0" smtClean="0">
                <a:latin typeface="Calibri" pitchFamily="34" charset="0"/>
              </a:rPr>
              <a:t>1: </a:t>
            </a:r>
            <a:r>
              <a:rPr lang="en-US" sz="3200" i="0" dirty="0" smtClean="0">
                <a:latin typeface="Calibri" pitchFamily="34" charset="0"/>
              </a:rPr>
              <a:t>PI-1; PI-21.1 </a:t>
            </a: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US" sz="3200" b="1" i="0" dirty="0" smtClean="0">
                <a:latin typeface="Calibri" pitchFamily="34" charset="0"/>
              </a:rPr>
              <a:t>Group</a:t>
            </a:r>
            <a:r>
              <a:rPr lang="en-US" sz="3200" i="0" dirty="0" smtClean="0">
                <a:latin typeface="Calibri" pitchFamily="34" charset="0"/>
              </a:rPr>
              <a:t> </a:t>
            </a:r>
            <a:r>
              <a:rPr lang="en-US" sz="3200" b="1" i="0" dirty="0" smtClean="0">
                <a:latin typeface="Calibri" pitchFamily="34" charset="0"/>
              </a:rPr>
              <a:t>2: </a:t>
            </a:r>
            <a:r>
              <a:rPr lang="en-US" sz="3200" i="0" dirty="0" smtClean="0">
                <a:latin typeface="Calibri" pitchFamily="34" charset="0"/>
              </a:rPr>
              <a:t>PI-4; PI-26.1</a:t>
            </a: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US" sz="3200" b="1" i="0" dirty="0" smtClean="0">
                <a:latin typeface="Calibri" pitchFamily="34" charset="0"/>
              </a:rPr>
              <a:t>Group</a:t>
            </a:r>
            <a:r>
              <a:rPr lang="en-US" sz="3200" i="0" dirty="0" smtClean="0">
                <a:latin typeface="Calibri" pitchFamily="34" charset="0"/>
              </a:rPr>
              <a:t> </a:t>
            </a:r>
            <a:r>
              <a:rPr lang="en-US" sz="3200" b="1" i="0" dirty="0" smtClean="0">
                <a:latin typeface="Calibri" pitchFamily="34" charset="0"/>
              </a:rPr>
              <a:t>3: </a:t>
            </a:r>
            <a:r>
              <a:rPr lang="en-US" sz="3200" i="0" dirty="0" smtClean="0">
                <a:latin typeface="Calibri" pitchFamily="34" charset="0"/>
              </a:rPr>
              <a:t>PI-9; PI-28.1</a:t>
            </a: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US" sz="3200" i="0" dirty="0" smtClean="0">
                <a:latin typeface="Calibri" pitchFamily="34" charset="0"/>
              </a:rPr>
              <a:t> </a:t>
            </a:r>
            <a:r>
              <a:rPr lang="en-US" sz="3200" b="1" i="0" dirty="0" smtClean="0">
                <a:latin typeface="Calibri" pitchFamily="34" charset="0"/>
              </a:rPr>
              <a:t>Group</a:t>
            </a:r>
            <a:r>
              <a:rPr lang="en-US" sz="3200" i="0" dirty="0" smtClean="0">
                <a:latin typeface="Calibri" pitchFamily="34" charset="0"/>
              </a:rPr>
              <a:t> </a:t>
            </a:r>
            <a:r>
              <a:rPr lang="en-US" sz="3200" b="1" i="0" dirty="0" smtClean="0">
                <a:latin typeface="Calibri" pitchFamily="34" charset="0"/>
              </a:rPr>
              <a:t>4: </a:t>
            </a:r>
            <a:r>
              <a:rPr lang="en-US" sz="3200" i="0" dirty="0" smtClean="0">
                <a:latin typeface="Calibri" pitchFamily="34" charset="0"/>
              </a:rPr>
              <a:t>PI-14.2; PI-28.2</a:t>
            </a:r>
          </a:p>
          <a:p>
            <a:pPr eaLnBrk="1" hangingPunct="1">
              <a:buClrTx/>
              <a:buSzPct val="100000"/>
              <a:buFont typeface="Arial" pitchFamily="34" charset="0"/>
              <a:buChar char="•"/>
            </a:pPr>
            <a:r>
              <a:rPr lang="en-US" sz="3200" b="1" i="0" dirty="0" smtClean="0">
                <a:latin typeface="Calibri" pitchFamily="34" charset="0"/>
              </a:rPr>
              <a:t>Group 5</a:t>
            </a:r>
            <a:r>
              <a:rPr lang="en-US" sz="3200" i="0" dirty="0" smtClean="0">
                <a:latin typeface="Calibri" pitchFamily="34" charset="0"/>
              </a:rPr>
              <a:t>: PI-17.2; PI-31.1</a:t>
            </a:r>
            <a:endParaRPr lang="en-US" sz="3200" dirty="0" smtClean="0"/>
          </a:p>
          <a:p>
            <a:pPr eaLnBrk="1" hangingPunct="1">
              <a:buSzPct val="100000"/>
              <a:buFont typeface="Arial" pitchFamily="34" charset="0"/>
              <a:buChar char="•"/>
            </a:pPr>
            <a:endParaRPr lang="en-US" sz="3200" dirty="0" smtClean="0"/>
          </a:p>
        </p:txBody>
      </p:sp>
      <p:sp>
        <p:nvSpPr>
          <p:cNvPr id="7172" name="Slide Number Placeholder 3"/>
          <p:cNvSpPr>
            <a:spLocks noGrp="1"/>
          </p:cNvSpPr>
          <p:nvPr>
            <p:ph type="sldNum" sz="quarter" idx="4294967295"/>
          </p:nvPr>
        </p:nvSpPr>
        <p:spPr>
          <a:xfrm>
            <a:off x="84138" y="6242050"/>
            <a:ext cx="587375" cy="488950"/>
          </a:xfrm>
          <a:prstGeom prst="rect">
            <a:avLst/>
          </a:prstGeom>
          <a:noFill/>
        </p:spPr>
        <p:txBody>
          <a:bodyPr/>
          <a:lstStyle/>
          <a:p>
            <a:fld id="{4E62D0EB-67AE-4EE6-8B95-C4427B9D3DCB}" type="slidenum">
              <a:rPr lang="en-US" smtClean="0">
                <a:latin typeface="Arial" charset="0"/>
                <a:cs typeface="Arial" charset="0"/>
              </a:rPr>
              <a:pPr/>
              <a:t>4</a:t>
            </a:fld>
            <a:endParaRPr lang="en-US" smtClean="0"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9124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5"/>
          <p:cNvSpPr>
            <a:spLocks noGrp="1" noChangeArrowheads="1"/>
          </p:cNvSpPr>
          <p:nvPr>
            <p:ph type="ctrTitle"/>
          </p:nvPr>
        </p:nvSpPr>
        <p:spPr>
          <a:xfrm>
            <a:off x="1" y="2565400"/>
            <a:ext cx="9144000" cy="863600"/>
          </a:xfrm>
        </p:spPr>
        <p:txBody>
          <a:bodyPr/>
          <a:lstStyle/>
          <a:p>
            <a:pPr indent="0" algn="ctr" eaLnBrk="1" hangingPunct="1"/>
            <a:r>
              <a:rPr lang="en-US" altLang="en-US" sz="3600" i="1" dirty="0" smtClean="0">
                <a:latin typeface="Verdana Bold Italic" charset="0"/>
                <a:ea typeface="Arial" charset="0"/>
                <a:cs typeface="Arial" charset="0"/>
              </a:rPr>
              <a:t>Thank you for your attention:</a:t>
            </a:r>
            <a:br>
              <a:rPr lang="en-US" altLang="en-US" sz="3600" i="1" dirty="0" smtClean="0">
                <a:latin typeface="Verdana Bold Italic" charset="0"/>
                <a:ea typeface="Arial" charset="0"/>
                <a:cs typeface="Arial" charset="0"/>
              </a:rPr>
            </a:br>
            <a:r>
              <a:rPr lang="en-US" altLang="en-US" sz="3600" i="1" dirty="0">
                <a:latin typeface="Verdana Bold Italic" charset="0"/>
                <a:ea typeface="Arial" charset="0"/>
                <a:cs typeface="Arial" charset="0"/>
              </a:rPr>
              <a:t/>
            </a:r>
            <a:br>
              <a:rPr lang="en-US" altLang="en-US" sz="3600" i="1" dirty="0">
                <a:latin typeface="Verdana Bold Italic" charset="0"/>
                <a:ea typeface="Arial" charset="0"/>
                <a:cs typeface="Arial" charset="0"/>
              </a:rPr>
            </a:br>
            <a:r>
              <a:rPr lang="en-US" altLang="en-US" sz="3600" i="1" dirty="0" smtClean="0">
                <a:latin typeface="Verdana Bold Italic" charset="0"/>
                <a:ea typeface="Arial" charset="0"/>
                <a:cs typeface="Arial" charset="0"/>
              </a:rPr>
              <a:t>Questions? </a:t>
            </a:r>
            <a:r>
              <a:rPr lang="en-US" altLang="en-US" sz="3200" dirty="0">
                <a:latin typeface="Arial" charset="0"/>
                <a:ea typeface="Arial" charset="0"/>
                <a:cs typeface="Arial" charset="0"/>
              </a:rPr>
              <a:t/>
            </a:r>
            <a:br>
              <a:rPr lang="en-US" altLang="en-US" sz="3200" dirty="0">
                <a:latin typeface="Arial" charset="0"/>
                <a:ea typeface="Arial" charset="0"/>
                <a:cs typeface="Arial" charset="0"/>
              </a:rPr>
            </a:br>
            <a:r>
              <a:rPr lang="en-US" altLang="en-US" sz="3200" dirty="0">
                <a:latin typeface="Arial" charset="0"/>
                <a:ea typeface="Arial" charset="0"/>
                <a:cs typeface="Arial" charset="0"/>
              </a:rPr>
              <a:t/>
            </a:r>
            <a:br>
              <a:rPr lang="en-US" altLang="en-US" sz="3200" dirty="0">
                <a:latin typeface="Arial" charset="0"/>
                <a:ea typeface="Arial" charset="0"/>
                <a:cs typeface="Arial" charset="0"/>
              </a:rPr>
            </a:br>
            <a:endParaRPr lang="en-GB" altLang="en-US" sz="3200" dirty="0"/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de_Master">
  <a:themeElements>
    <a:clrScheme name="Slide_Mas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2837</TotalTime>
  <Words>151</Words>
  <Application>Microsoft Macintosh PowerPoint</Application>
  <PresentationFormat>On-screen Show (4:3)</PresentationFormat>
  <Paragraphs>25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Calibri</vt:lpstr>
      <vt:lpstr>Verdana</vt:lpstr>
      <vt:lpstr>Verdana Bold Italic</vt:lpstr>
      <vt:lpstr>Arial</vt:lpstr>
      <vt:lpstr>Slide_Master</vt:lpstr>
      <vt:lpstr> THE PUBLIC EXPENDITURE AND FINANCIAL ACCOUNTABILITY (PEFA) PERFORMANCE MEASUREMENT FRAMEWORK</vt:lpstr>
      <vt:lpstr>Essentials of Indicator Scoring</vt:lpstr>
      <vt:lpstr>Allocation of Time</vt:lpstr>
      <vt:lpstr>Case Study Assignments</vt:lpstr>
      <vt:lpstr>Thank you for your attention:  Questions?  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THE PUBLIC EXPENDITURE AND FINANCIAL ACCOUNTABILITY (PEFA) PERFORMANCE MEASUREMENT FRAMEWORK</dc:title>
  <dc:creator>Philip Sinnett</dc:creator>
  <cp:keywords>PEFA Workshop-Brussels</cp:keywords>
  <cp:lastModifiedBy>Philip Sinnett</cp:lastModifiedBy>
  <cp:revision>16</cp:revision>
  <cp:lastPrinted>2015-12-07T13:37:20Z</cp:lastPrinted>
  <dcterms:created xsi:type="dcterms:W3CDTF">2015-12-07T07:25:01Z</dcterms:created>
  <dcterms:modified xsi:type="dcterms:W3CDTF">2016-03-05T22:06:20Z</dcterms:modified>
</cp:coreProperties>
</file>

<file path=docProps/thumbnail.jpeg>
</file>