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omments/comment1.xml" ContentType="application/vnd.openxmlformats-officedocument.presentationml.comment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0"/>
  </p:notesMasterIdLst>
  <p:handoutMasterIdLst>
    <p:handoutMasterId r:id="rId81"/>
  </p:handoutMasterIdLst>
  <p:sldIdLst>
    <p:sldId id="258" r:id="rId5"/>
    <p:sldId id="549" r:id="rId6"/>
    <p:sldId id="484" r:id="rId7"/>
    <p:sldId id="528" r:id="rId8"/>
    <p:sldId id="509" r:id="rId9"/>
    <p:sldId id="510" r:id="rId10"/>
    <p:sldId id="485" r:id="rId11"/>
    <p:sldId id="511" r:id="rId12"/>
    <p:sldId id="418" r:id="rId13"/>
    <p:sldId id="489" r:id="rId14"/>
    <p:sldId id="488" r:id="rId15"/>
    <p:sldId id="486" r:id="rId16"/>
    <p:sldId id="490" r:id="rId17"/>
    <p:sldId id="491" r:id="rId18"/>
    <p:sldId id="409" r:id="rId19"/>
    <p:sldId id="496" r:id="rId20"/>
    <p:sldId id="424" r:id="rId21"/>
    <p:sldId id="492" r:id="rId22"/>
    <p:sldId id="495" r:id="rId23"/>
    <p:sldId id="493" r:id="rId24"/>
    <p:sldId id="497" r:id="rId25"/>
    <p:sldId id="498" r:id="rId26"/>
    <p:sldId id="529" r:id="rId27"/>
    <p:sldId id="530" r:id="rId28"/>
    <p:sldId id="534" r:id="rId29"/>
    <p:sldId id="531" r:id="rId30"/>
    <p:sldId id="532" r:id="rId31"/>
    <p:sldId id="533" r:id="rId32"/>
    <p:sldId id="535" r:id="rId33"/>
    <p:sldId id="547" r:id="rId34"/>
    <p:sldId id="536" r:id="rId35"/>
    <p:sldId id="537" r:id="rId36"/>
    <p:sldId id="548" r:id="rId37"/>
    <p:sldId id="423" r:id="rId38"/>
    <p:sldId id="453" r:id="rId39"/>
    <p:sldId id="500" r:id="rId40"/>
    <p:sldId id="502" r:id="rId41"/>
    <p:sldId id="506" r:id="rId42"/>
    <p:sldId id="508" r:id="rId43"/>
    <p:sldId id="507" r:id="rId44"/>
    <p:sldId id="540" r:id="rId45"/>
    <p:sldId id="542" r:id="rId46"/>
    <p:sldId id="543" r:id="rId47"/>
    <p:sldId id="504" r:id="rId48"/>
    <p:sldId id="515" r:id="rId49"/>
    <p:sldId id="512" r:id="rId50"/>
    <p:sldId id="513" r:id="rId51"/>
    <p:sldId id="524" r:id="rId52"/>
    <p:sldId id="514" r:id="rId53"/>
    <p:sldId id="516" r:id="rId54"/>
    <p:sldId id="517" r:id="rId55"/>
    <p:sldId id="518" r:id="rId56"/>
    <p:sldId id="519" r:id="rId57"/>
    <p:sldId id="520" r:id="rId58"/>
    <p:sldId id="521" r:id="rId59"/>
    <p:sldId id="522" r:id="rId60"/>
    <p:sldId id="523" r:id="rId61"/>
    <p:sldId id="499" r:id="rId62"/>
    <p:sldId id="468" r:id="rId63"/>
    <p:sldId id="546" r:id="rId64"/>
    <p:sldId id="469" r:id="rId65"/>
    <p:sldId id="470" r:id="rId66"/>
    <p:sldId id="471" r:id="rId67"/>
    <p:sldId id="472" r:id="rId68"/>
    <p:sldId id="545" r:id="rId69"/>
    <p:sldId id="463" r:id="rId70"/>
    <p:sldId id="526" r:id="rId71"/>
    <p:sldId id="482" r:id="rId72"/>
    <p:sldId id="483" r:id="rId73"/>
    <p:sldId id="544" r:id="rId74"/>
    <p:sldId id="477" r:id="rId75"/>
    <p:sldId id="525" r:id="rId76"/>
    <p:sldId id="527" r:id="rId77"/>
    <p:sldId id="494" r:id="rId78"/>
    <p:sldId id="416" r:id="rId7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9"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RQUIN Gary (DEVCO-EXT)" initials="GS" lastIdx="1" clrIdx="0">
    <p:extLst>
      <p:ext uri="{19B8F6BF-5375-455C-9EA6-DF929625EA0E}">
        <p15:presenceInfo xmlns:p15="http://schemas.microsoft.com/office/powerpoint/2012/main" userId="SURQUIN Gary (DEVCO-EXT)" providerId="None"/>
      </p:ext>
    </p:extLst>
  </p:cmAuthor>
  <p:cmAuthor id="2" name="GONZALEZ ALBERTI Laura Maria (DEVCO-EXT)" initials="G(" lastIdx="1" clrIdx="1">
    <p:extLst>
      <p:ext uri="{19B8F6BF-5375-455C-9EA6-DF929625EA0E}">
        <p15:presenceInfo xmlns:p15="http://schemas.microsoft.com/office/powerpoint/2012/main" userId="S::laura-maria.gonzalez-alberti@ext.ec.europa.eu::63ee15dc-680d-4d0b-808d-9c8fb84636d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33"/>
    <a:srgbClr val="024B9C"/>
    <a:srgbClr val="024EA2"/>
    <a:srgbClr val="FF0066"/>
    <a:srgbClr val="0356B1"/>
    <a:srgbClr val="004494"/>
    <a:srgbClr val="006239"/>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68BD2F-098C-41EF-8F2D-4BA38E52C69E}" v="4" dt="2020-12-07T16:32:34.256"/>
    <p1510:client id="{A8D38015-C453-4279-BAC5-4901878BDA1A}" v="54" dt="2020-12-07T16:28:15.39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979" autoAdjust="0"/>
    <p:restoredTop sz="94660"/>
  </p:normalViewPr>
  <p:slideViewPr>
    <p:cSldViewPr snapToGrid="0">
      <p:cViewPr varScale="1">
        <p:scale>
          <a:sx n="109" d="100"/>
          <a:sy n="109" d="100"/>
        </p:scale>
        <p:origin x="960" y="102"/>
      </p:cViewPr>
      <p:guideLst>
        <p:guide orient="horz" pos="2069"/>
        <p:guide pos="384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0" d="100"/>
          <a:sy n="80" d="100"/>
        </p:scale>
        <p:origin x="3060" y="96"/>
      </p:cViewPr>
      <p:guideLst/>
    </p:cSldViewPr>
  </p:notesViewPr>
  <p:gridSpacing cx="45000" cy="450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viewProps" Target="viewProps.xml"/><Relationship Id="rId104" Type="http://schemas.microsoft.com/office/2016/11/relationships/changesInfo" Target="changesInfos/changesInfo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commentAuthors" Target="commentAuthors.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5"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notesMaster" Target="notesMasters/notesMaster1.xml"/><Relationship Id="rId85"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handoutMaster" Target="handoutMasters/handoutMaster1.xml"/><Relationship Id="rId86"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PSON Katarzyna (DEVCO-EXT)" userId="S::katia.skret@ext.ec.europa.eu::a9ba1fb8-2319-4976-8346-b7d6851ba9b1" providerId="AD" clId="Web-{A8D38015-C453-4279-BAC5-4901878BDA1A}"/>
    <pc:docChg chg="modSld">
      <pc:chgData name="THOMPSON Katarzyna (DEVCO-EXT)" userId="S::katia.skret@ext.ec.europa.eu::a9ba1fb8-2319-4976-8346-b7d6851ba9b1" providerId="AD" clId="Web-{A8D38015-C453-4279-BAC5-4901878BDA1A}" dt="2020-12-07T16:28:15.395" v="53" actId="20577"/>
      <pc:docMkLst>
        <pc:docMk/>
      </pc:docMkLst>
      <pc:sldChg chg="modSp">
        <pc:chgData name="THOMPSON Katarzyna (DEVCO-EXT)" userId="S::katia.skret@ext.ec.europa.eu::a9ba1fb8-2319-4976-8346-b7d6851ba9b1" providerId="AD" clId="Web-{A8D38015-C453-4279-BAC5-4901878BDA1A}" dt="2020-12-07T16:28:15.395" v="53" actId="20577"/>
        <pc:sldMkLst>
          <pc:docMk/>
          <pc:sldMk cId="1121371840" sldId="258"/>
        </pc:sldMkLst>
        <pc:spChg chg="mod">
          <ac:chgData name="THOMPSON Katarzyna (DEVCO-EXT)" userId="S::katia.skret@ext.ec.europa.eu::a9ba1fb8-2319-4976-8346-b7d6851ba9b1" providerId="AD" clId="Web-{A8D38015-C453-4279-BAC5-4901878BDA1A}" dt="2020-12-07T16:28:15.395" v="53" actId="20577"/>
          <ac:spMkLst>
            <pc:docMk/>
            <pc:sldMk cId="1121371840" sldId="258"/>
            <ac:spMk id="7" creationId="{00000000-0000-0000-0000-000000000000}"/>
          </ac:spMkLst>
        </pc:spChg>
      </pc:sldChg>
    </pc:docChg>
  </pc:docChgLst>
  <pc:docChgLst>
    <pc:chgData name="THOMPSON Katarzyna (DEVCO-EXT)" userId="S::katia.skret@ext.ec.europa.eu::a9ba1fb8-2319-4976-8346-b7d6851ba9b1" providerId="AD" clId="Web-{0968BD2F-098C-41EF-8F2D-4BA38E52C69E}"/>
    <pc:docChg chg="modSld">
      <pc:chgData name="THOMPSON Katarzyna (DEVCO-EXT)" userId="S::katia.skret@ext.ec.europa.eu::a9ba1fb8-2319-4976-8346-b7d6851ba9b1" providerId="AD" clId="Web-{0968BD2F-098C-41EF-8F2D-4BA38E52C69E}" dt="2020-12-07T16:32:34.256" v="2" actId="14100"/>
      <pc:docMkLst>
        <pc:docMk/>
      </pc:docMkLst>
      <pc:sldChg chg="modSp">
        <pc:chgData name="THOMPSON Katarzyna (DEVCO-EXT)" userId="S::katia.skret@ext.ec.europa.eu::a9ba1fb8-2319-4976-8346-b7d6851ba9b1" providerId="AD" clId="Web-{0968BD2F-098C-41EF-8F2D-4BA38E52C69E}" dt="2020-12-07T16:32:34.256" v="2" actId="14100"/>
        <pc:sldMkLst>
          <pc:docMk/>
          <pc:sldMk cId="1121371840" sldId="258"/>
        </pc:sldMkLst>
        <pc:spChg chg="mod">
          <ac:chgData name="THOMPSON Katarzyna (DEVCO-EXT)" userId="S::katia.skret@ext.ec.europa.eu::a9ba1fb8-2319-4976-8346-b7d6851ba9b1" providerId="AD" clId="Web-{0968BD2F-098C-41EF-8F2D-4BA38E52C69E}" dt="2020-12-07T16:32:12.552" v="1" actId="20577"/>
          <ac:spMkLst>
            <pc:docMk/>
            <pc:sldMk cId="1121371840" sldId="258"/>
            <ac:spMk id="7" creationId="{00000000-0000-0000-0000-000000000000}"/>
          </ac:spMkLst>
        </pc:spChg>
        <pc:spChg chg="mod">
          <ac:chgData name="THOMPSON Katarzyna (DEVCO-EXT)" userId="S::katia.skret@ext.ec.europa.eu::a9ba1fb8-2319-4976-8346-b7d6851ba9b1" providerId="AD" clId="Web-{0968BD2F-098C-41EF-8F2D-4BA38E52C69E}" dt="2020-12-07T16:32:34.256" v="2" actId="14100"/>
          <ac:spMkLst>
            <pc:docMk/>
            <pc:sldMk cId="1121371840" sldId="258"/>
            <ac:spMk id="8" creationId="{00000000-0000-0000-0000-000000000000}"/>
          </ac:spMkLst>
        </pc:sp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2" dt="2020-12-01T00:47:15.423" idx="1">
    <p:pos x="10" y="10"/>
    <p:text>Twinning: Delivery Instrument of Institution building based on the co-operation between Public Administrations of Member States and of Beneficiary or Partner Countries. Mainly used in IPA (NEAR) to implement Grant-nature contracts.
</p:text>
    <p:extLst>
      <p:ext uri="{C676402C-5697-4E1C-873F-D02D1690AC5C}">
        <p15:threadingInfo xmlns:p15="http://schemas.microsoft.com/office/powerpoint/2012/main" timeZoneBias="48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27/04/2021</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dirty="0"/>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27/04/2021</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dirty="0"/>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2</a:t>
            </a:fld>
            <a:endParaRPr lang="en-GB" dirty="0"/>
          </a:p>
        </p:txBody>
      </p:sp>
    </p:spTree>
    <p:extLst>
      <p:ext uri="{BB962C8B-B14F-4D97-AF65-F5344CB8AC3E}">
        <p14:creationId xmlns:p14="http://schemas.microsoft.com/office/powerpoint/2010/main" val="2802010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Rot="1" noChangeAspect="1" noChangeArrowheads="1" noTextEdit="1"/>
          </p:cNvSpPr>
          <p:nvPr>
            <p:ph type="sldImg"/>
          </p:nvPr>
        </p:nvSpPr>
        <p:spPr>
          <a:xfrm>
            <a:off x="90488" y="744538"/>
            <a:ext cx="6616700" cy="3722687"/>
          </a:xfrm>
          <a:ln/>
        </p:spPr>
      </p:sp>
      <p:sp>
        <p:nvSpPr>
          <p:cNvPr id="100354" name="Rectangle 3"/>
          <p:cNvSpPr>
            <a:spLocks noGrp="1" noChangeArrowheads="1"/>
          </p:cNvSpPr>
          <p:nvPr>
            <p:ph type="body" idx="1"/>
          </p:nvPr>
        </p:nvSpPr>
        <p:spPr>
          <a:noFill/>
        </p:spPr>
        <p:txBody>
          <a:bodyPr/>
          <a:lstStyle/>
          <a:p>
            <a:endParaRPr lang="fr-BE" dirty="0"/>
          </a:p>
        </p:txBody>
      </p:sp>
    </p:spTree>
    <p:extLst>
      <p:ext uri="{BB962C8B-B14F-4D97-AF65-F5344CB8AC3E}">
        <p14:creationId xmlns:p14="http://schemas.microsoft.com/office/powerpoint/2010/main" val="19732972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23</a:t>
            </a:fld>
            <a:endParaRPr lang="en-GB" dirty="0"/>
          </a:p>
        </p:txBody>
      </p:sp>
    </p:spTree>
    <p:extLst>
      <p:ext uri="{BB962C8B-B14F-4D97-AF65-F5344CB8AC3E}">
        <p14:creationId xmlns:p14="http://schemas.microsoft.com/office/powerpoint/2010/main" val="6623016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30</a:t>
            </a:fld>
            <a:endParaRPr lang="en-GB" dirty="0"/>
          </a:p>
        </p:txBody>
      </p:sp>
    </p:spTree>
    <p:extLst>
      <p:ext uri="{BB962C8B-B14F-4D97-AF65-F5344CB8AC3E}">
        <p14:creationId xmlns:p14="http://schemas.microsoft.com/office/powerpoint/2010/main" val="8321837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Rot="1" noChangeAspect="1" noChangeArrowheads="1" noTextEdit="1"/>
          </p:cNvSpPr>
          <p:nvPr>
            <p:ph type="sldImg"/>
          </p:nvPr>
        </p:nvSpPr>
        <p:spPr>
          <a:xfrm>
            <a:off x="90488" y="744538"/>
            <a:ext cx="6616700" cy="3722687"/>
          </a:xfrm>
          <a:ln/>
        </p:spPr>
      </p:sp>
      <p:sp>
        <p:nvSpPr>
          <p:cNvPr id="100354" name="Rectangle 3"/>
          <p:cNvSpPr>
            <a:spLocks noGrp="1" noChangeArrowheads="1"/>
          </p:cNvSpPr>
          <p:nvPr>
            <p:ph type="body" idx="1"/>
          </p:nvPr>
        </p:nvSpPr>
        <p:spPr>
          <a:noFill/>
        </p:spPr>
        <p:txBody>
          <a:bodyPr/>
          <a:lstStyle/>
          <a:p>
            <a:endParaRPr lang="fr-BE" dirty="0"/>
          </a:p>
        </p:txBody>
      </p:sp>
    </p:spTree>
    <p:extLst>
      <p:ext uri="{BB962C8B-B14F-4D97-AF65-F5344CB8AC3E}">
        <p14:creationId xmlns:p14="http://schemas.microsoft.com/office/powerpoint/2010/main" val="23521747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Rot="1" noChangeAspect="1" noChangeArrowheads="1" noTextEdit="1"/>
          </p:cNvSpPr>
          <p:nvPr>
            <p:ph type="sldImg"/>
          </p:nvPr>
        </p:nvSpPr>
        <p:spPr>
          <a:xfrm>
            <a:off x="90488" y="744538"/>
            <a:ext cx="6616700" cy="3722687"/>
          </a:xfrm>
          <a:ln/>
        </p:spPr>
      </p:sp>
      <p:sp>
        <p:nvSpPr>
          <p:cNvPr id="100354" name="Rectangle 3"/>
          <p:cNvSpPr>
            <a:spLocks noGrp="1" noChangeArrowheads="1"/>
          </p:cNvSpPr>
          <p:nvPr>
            <p:ph type="body" idx="1"/>
          </p:nvPr>
        </p:nvSpPr>
        <p:spPr>
          <a:noFill/>
        </p:spPr>
        <p:txBody>
          <a:bodyPr/>
          <a:lstStyle/>
          <a:p>
            <a:endParaRPr lang="fr-BE" dirty="0"/>
          </a:p>
        </p:txBody>
      </p:sp>
    </p:spTree>
    <p:extLst>
      <p:ext uri="{BB962C8B-B14F-4D97-AF65-F5344CB8AC3E}">
        <p14:creationId xmlns:p14="http://schemas.microsoft.com/office/powerpoint/2010/main" val="31218226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Rot="1" noChangeAspect="1" noChangeArrowheads="1" noTextEdit="1"/>
          </p:cNvSpPr>
          <p:nvPr>
            <p:ph type="sldImg"/>
          </p:nvPr>
        </p:nvSpPr>
        <p:spPr>
          <a:xfrm>
            <a:off x="90488" y="744538"/>
            <a:ext cx="6616700" cy="3722687"/>
          </a:xfrm>
          <a:ln/>
        </p:spPr>
      </p:sp>
      <p:sp>
        <p:nvSpPr>
          <p:cNvPr id="100354" name="Rectangle 3"/>
          <p:cNvSpPr>
            <a:spLocks noGrp="1" noChangeArrowheads="1"/>
          </p:cNvSpPr>
          <p:nvPr>
            <p:ph type="body" idx="1"/>
          </p:nvPr>
        </p:nvSpPr>
        <p:spPr>
          <a:noFill/>
        </p:spPr>
        <p:txBody>
          <a:bodyPr/>
          <a:lstStyle/>
          <a:p>
            <a:endParaRPr lang="fr-BE" dirty="0"/>
          </a:p>
        </p:txBody>
      </p:sp>
    </p:spTree>
    <p:extLst>
      <p:ext uri="{BB962C8B-B14F-4D97-AF65-F5344CB8AC3E}">
        <p14:creationId xmlns:p14="http://schemas.microsoft.com/office/powerpoint/2010/main" val="15599483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IEV: Instrument</a:t>
            </a:r>
            <a:r>
              <a:rPr lang="fr-BE" baseline="0" dirty="0"/>
              <a:t> européen de voisinage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45</a:t>
            </a:fld>
            <a:endParaRPr lang="en-GB" dirty="0"/>
          </a:p>
        </p:txBody>
      </p:sp>
    </p:spTree>
    <p:extLst>
      <p:ext uri="{BB962C8B-B14F-4D97-AF65-F5344CB8AC3E}">
        <p14:creationId xmlns:p14="http://schemas.microsoft.com/office/powerpoint/2010/main" val="17643641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200" kern="1200" dirty="0">
                <a:solidFill>
                  <a:schemeClr val="tx1"/>
                </a:solidFill>
                <a:effectLst/>
                <a:latin typeface="+mn-lt"/>
                <a:ea typeface="+mn-ea"/>
                <a:cs typeface="+mn-cs"/>
              </a:rPr>
              <a:t>Twinning: Delivery Instrument of Institution building based on the co-operation between Public Administrations of Member States and of Beneficiary or Partner Countries. Mainly used in IPA (NEAR) to implement Grant-nature contracts.</a:t>
            </a:r>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46</a:t>
            </a:fld>
            <a:endParaRPr lang="en-GB" dirty="0"/>
          </a:p>
        </p:txBody>
      </p:sp>
    </p:spTree>
    <p:extLst>
      <p:ext uri="{BB962C8B-B14F-4D97-AF65-F5344CB8AC3E}">
        <p14:creationId xmlns:p14="http://schemas.microsoft.com/office/powerpoint/2010/main" val="33230401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52</a:t>
            </a:fld>
            <a:endParaRPr lang="en-GB" dirty="0"/>
          </a:p>
        </p:txBody>
      </p:sp>
    </p:spTree>
    <p:extLst>
      <p:ext uri="{BB962C8B-B14F-4D97-AF65-F5344CB8AC3E}">
        <p14:creationId xmlns:p14="http://schemas.microsoft.com/office/powerpoint/2010/main" val="20597396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F2995-AB43-4B7C-B8CD-9DC7C3692A9C}" type="slidenum">
              <a:rPr lang="en-GB" smtClean="0"/>
              <a:t>54</a:t>
            </a:fld>
            <a:endParaRPr lang="en-GB" dirty="0"/>
          </a:p>
        </p:txBody>
      </p:sp>
    </p:spTree>
    <p:extLst>
      <p:ext uri="{BB962C8B-B14F-4D97-AF65-F5344CB8AC3E}">
        <p14:creationId xmlns:p14="http://schemas.microsoft.com/office/powerpoint/2010/main" val="2841675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NEAR.C.3: Institution Building Unit</a:t>
            </a:r>
          </a:p>
        </p:txBody>
      </p:sp>
      <p:sp>
        <p:nvSpPr>
          <p:cNvPr id="4" name="Slide Number Placeholder 3"/>
          <p:cNvSpPr>
            <a:spLocks noGrp="1"/>
          </p:cNvSpPr>
          <p:nvPr>
            <p:ph type="sldNum" sz="quarter" idx="5"/>
          </p:nvPr>
        </p:nvSpPr>
        <p:spPr/>
        <p:txBody>
          <a:bodyPr/>
          <a:lstStyle/>
          <a:p>
            <a:fld id="{59CF2995-AB43-4B7C-B8CD-9DC7C3692A9C}" type="slidenum">
              <a:rPr lang="en-GB" smtClean="0"/>
              <a:t>7</a:t>
            </a:fld>
            <a:endParaRPr lang="en-GB" dirty="0"/>
          </a:p>
        </p:txBody>
      </p:sp>
    </p:spTree>
    <p:extLst>
      <p:ext uri="{BB962C8B-B14F-4D97-AF65-F5344CB8AC3E}">
        <p14:creationId xmlns:p14="http://schemas.microsoft.com/office/powerpoint/2010/main" val="21177184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ChangeArrowheads="1" noTextEdit="1"/>
          </p:cNvSpPr>
          <p:nvPr>
            <p:ph type="sldImg"/>
          </p:nvPr>
        </p:nvSpPr>
        <p:spPr>
          <a:xfrm>
            <a:off x="90488" y="744538"/>
            <a:ext cx="6616700" cy="3722687"/>
          </a:xfrm>
          <a:ln/>
        </p:spPr>
      </p:sp>
      <p:sp>
        <p:nvSpPr>
          <p:cNvPr id="92162" name="Rectangle 3"/>
          <p:cNvSpPr>
            <a:spLocks noGrp="1" noChangeArrowheads="1"/>
          </p:cNvSpPr>
          <p:nvPr>
            <p:ph type="body" idx="1"/>
          </p:nvPr>
        </p:nvSpPr>
        <p:spPr>
          <a:noFill/>
        </p:spPr>
        <p:txBody>
          <a:bodyPr/>
          <a:lstStyle/>
          <a:p>
            <a:endParaRPr lang="fr-FR" dirty="0"/>
          </a:p>
        </p:txBody>
      </p:sp>
    </p:spTree>
    <p:extLst>
      <p:ext uri="{BB962C8B-B14F-4D97-AF65-F5344CB8AC3E}">
        <p14:creationId xmlns:p14="http://schemas.microsoft.com/office/powerpoint/2010/main" val="38377323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Rot="1" noChangeAspect="1" noChangeArrowheads="1" noTextEdit="1"/>
          </p:cNvSpPr>
          <p:nvPr>
            <p:ph type="sldImg"/>
          </p:nvPr>
        </p:nvSpPr>
        <p:spPr>
          <a:xfrm>
            <a:off x="90488" y="744538"/>
            <a:ext cx="6616700" cy="3722687"/>
          </a:xfrm>
          <a:ln/>
        </p:spPr>
      </p:sp>
      <p:sp>
        <p:nvSpPr>
          <p:cNvPr id="100354" name="Rectangle 3"/>
          <p:cNvSpPr>
            <a:spLocks noGrp="1" noChangeArrowheads="1"/>
          </p:cNvSpPr>
          <p:nvPr>
            <p:ph type="body" idx="1"/>
          </p:nvPr>
        </p:nvSpPr>
        <p:spPr>
          <a:noFill/>
        </p:spPr>
        <p:txBody>
          <a:bodyPr/>
          <a:lstStyle/>
          <a:p>
            <a:endParaRPr lang="fr-BE" dirty="0"/>
          </a:p>
        </p:txBody>
      </p:sp>
    </p:spTree>
    <p:extLst>
      <p:ext uri="{BB962C8B-B14F-4D97-AF65-F5344CB8AC3E}">
        <p14:creationId xmlns:p14="http://schemas.microsoft.com/office/powerpoint/2010/main" val="37598203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Grp="1" noRot="1" noChangeAspect="1" noChangeArrowheads="1" noTextEdit="1"/>
          </p:cNvSpPr>
          <p:nvPr>
            <p:ph type="sldImg"/>
          </p:nvPr>
        </p:nvSpPr>
        <p:spPr>
          <a:xfrm>
            <a:off x="90488" y="744538"/>
            <a:ext cx="6616700" cy="3722687"/>
          </a:xfrm>
          <a:ln/>
        </p:spPr>
      </p:sp>
      <p:sp>
        <p:nvSpPr>
          <p:cNvPr id="94210" name="Rectangle 3"/>
          <p:cNvSpPr>
            <a:spLocks noGrp="1" noChangeArrowheads="1"/>
          </p:cNvSpPr>
          <p:nvPr>
            <p:ph type="body" idx="1"/>
          </p:nvPr>
        </p:nvSpPr>
        <p:spPr>
          <a:noFill/>
        </p:spPr>
        <p:txBody>
          <a:bodyPr/>
          <a:lstStyle/>
          <a:p>
            <a:endParaRPr lang="fr-FR" dirty="0"/>
          </a:p>
        </p:txBody>
      </p:sp>
    </p:spTree>
    <p:extLst>
      <p:ext uri="{BB962C8B-B14F-4D97-AF65-F5344CB8AC3E}">
        <p14:creationId xmlns:p14="http://schemas.microsoft.com/office/powerpoint/2010/main" val="12725796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Grp="1" noRot="1" noChangeAspect="1" noChangeArrowheads="1" noTextEdit="1"/>
          </p:cNvSpPr>
          <p:nvPr>
            <p:ph type="sldImg"/>
          </p:nvPr>
        </p:nvSpPr>
        <p:spPr>
          <a:xfrm>
            <a:off x="90488" y="744538"/>
            <a:ext cx="6616700" cy="3722687"/>
          </a:xfrm>
          <a:ln/>
        </p:spPr>
      </p:sp>
      <p:sp>
        <p:nvSpPr>
          <p:cNvPr id="94210" name="Rectangle 3"/>
          <p:cNvSpPr>
            <a:spLocks noGrp="1" noChangeArrowheads="1"/>
          </p:cNvSpPr>
          <p:nvPr>
            <p:ph type="body" idx="1"/>
          </p:nvPr>
        </p:nvSpPr>
        <p:spPr>
          <a:noFill/>
        </p:spPr>
        <p:txBody>
          <a:bodyPr/>
          <a:lstStyle/>
          <a:p>
            <a:endParaRPr lang="fr-FR" dirty="0"/>
          </a:p>
        </p:txBody>
      </p:sp>
    </p:spTree>
    <p:extLst>
      <p:ext uri="{BB962C8B-B14F-4D97-AF65-F5344CB8AC3E}">
        <p14:creationId xmlns:p14="http://schemas.microsoft.com/office/powerpoint/2010/main" val="17257757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Rot="1" noChangeAspect="1" noChangeArrowheads="1" noTextEdit="1"/>
          </p:cNvSpPr>
          <p:nvPr>
            <p:ph type="sldImg"/>
          </p:nvPr>
        </p:nvSpPr>
        <p:spPr>
          <a:xfrm>
            <a:off x="90488" y="744538"/>
            <a:ext cx="6616700" cy="3722687"/>
          </a:xfrm>
          <a:ln/>
        </p:spPr>
      </p:sp>
      <p:sp>
        <p:nvSpPr>
          <p:cNvPr id="100354" name="Rectangle 3"/>
          <p:cNvSpPr>
            <a:spLocks noGrp="1" noChangeArrowheads="1"/>
          </p:cNvSpPr>
          <p:nvPr>
            <p:ph type="body" idx="1"/>
          </p:nvPr>
        </p:nvSpPr>
        <p:spPr>
          <a:noFill/>
        </p:spPr>
        <p:txBody>
          <a:bodyPr/>
          <a:lstStyle/>
          <a:p>
            <a:endParaRPr lang="fr-BE" dirty="0"/>
          </a:p>
        </p:txBody>
      </p:sp>
    </p:spTree>
    <p:extLst>
      <p:ext uri="{BB962C8B-B14F-4D97-AF65-F5344CB8AC3E}">
        <p14:creationId xmlns:p14="http://schemas.microsoft.com/office/powerpoint/2010/main" val="210393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65</a:t>
            </a:fld>
            <a:endParaRPr lang="en-GB" dirty="0"/>
          </a:p>
        </p:txBody>
      </p:sp>
    </p:spTree>
    <p:extLst>
      <p:ext uri="{BB962C8B-B14F-4D97-AF65-F5344CB8AC3E}">
        <p14:creationId xmlns:p14="http://schemas.microsoft.com/office/powerpoint/2010/main" val="13550064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Rot="1" noChangeAspect="1" noChangeArrowheads="1" noTextEdit="1"/>
          </p:cNvSpPr>
          <p:nvPr>
            <p:ph type="sldImg"/>
          </p:nvPr>
        </p:nvSpPr>
        <p:spPr>
          <a:xfrm>
            <a:off x="90488" y="744538"/>
            <a:ext cx="6616700" cy="3722687"/>
          </a:xfrm>
          <a:ln/>
        </p:spPr>
      </p:sp>
      <p:sp>
        <p:nvSpPr>
          <p:cNvPr id="100354" name="Rectangle 3"/>
          <p:cNvSpPr>
            <a:spLocks noGrp="1" noChangeArrowheads="1"/>
          </p:cNvSpPr>
          <p:nvPr>
            <p:ph type="body" idx="1"/>
          </p:nvPr>
        </p:nvSpPr>
        <p:spPr>
          <a:noFill/>
        </p:spPr>
        <p:txBody>
          <a:bodyPr/>
          <a:lstStyle/>
          <a:p>
            <a:endParaRPr lang="fr-BE"/>
          </a:p>
        </p:txBody>
      </p:sp>
    </p:spTree>
    <p:extLst>
      <p:ext uri="{BB962C8B-B14F-4D97-AF65-F5344CB8AC3E}">
        <p14:creationId xmlns:p14="http://schemas.microsoft.com/office/powerpoint/2010/main" val="28413206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Rot="1" noChangeAspect="1" noChangeArrowheads="1" noTextEdit="1"/>
          </p:cNvSpPr>
          <p:nvPr>
            <p:ph type="sldImg"/>
          </p:nvPr>
        </p:nvSpPr>
        <p:spPr>
          <a:xfrm>
            <a:off x="90488" y="744538"/>
            <a:ext cx="6616700" cy="3722687"/>
          </a:xfrm>
          <a:ln/>
        </p:spPr>
      </p:sp>
      <p:sp>
        <p:nvSpPr>
          <p:cNvPr id="100354" name="Rectangle 3"/>
          <p:cNvSpPr>
            <a:spLocks noGrp="1" noChangeArrowheads="1"/>
          </p:cNvSpPr>
          <p:nvPr>
            <p:ph type="body" idx="1"/>
          </p:nvPr>
        </p:nvSpPr>
        <p:spPr>
          <a:noFill/>
        </p:spPr>
        <p:txBody>
          <a:bodyPr/>
          <a:lstStyle/>
          <a:p>
            <a:endParaRPr lang="fr-BE" dirty="0"/>
          </a:p>
        </p:txBody>
      </p:sp>
    </p:spTree>
    <p:extLst>
      <p:ext uri="{BB962C8B-B14F-4D97-AF65-F5344CB8AC3E}">
        <p14:creationId xmlns:p14="http://schemas.microsoft.com/office/powerpoint/2010/main" val="24053584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Rot="1" noChangeAspect="1" noChangeArrowheads="1" noTextEdit="1"/>
          </p:cNvSpPr>
          <p:nvPr>
            <p:ph type="sldImg"/>
          </p:nvPr>
        </p:nvSpPr>
        <p:spPr>
          <a:xfrm>
            <a:off x="90488" y="744538"/>
            <a:ext cx="6616700" cy="3722687"/>
          </a:xfrm>
          <a:ln/>
        </p:spPr>
      </p:sp>
      <p:sp>
        <p:nvSpPr>
          <p:cNvPr id="100354" name="Rectangle 3"/>
          <p:cNvSpPr>
            <a:spLocks noGrp="1" noChangeArrowheads="1"/>
          </p:cNvSpPr>
          <p:nvPr>
            <p:ph type="body" idx="1"/>
          </p:nvPr>
        </p:nvSpPr>
        <p:spPr>
          <a:noFill/>
        </p:spPr>
        <p:txBody>
          <a:bodyPr/>
          <a:lstStyle/>
          <a:p>
            <a:endParaRPr lang="fr-BE" dirty="0"/>
          </a:p>
        </p:txBody>
      </p:sp>
    </p:spTree>
    <p:extLst>
      <p:ext uri="{BB962C8B-B14F-4D97-AF65-F5344CB8AC3E}">
        <p14:creationId xmlns:p14="http://schemas.microsoft.com/office/powerpoint/2010/main" val="34595457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Rot="1" noChangeAspect="1" noChangeArrowheads="1" noTextEdit="1"/>
          </p:cNvSpPr>
          <p:nvPr>
            <p:ph type="sldImg"/>
          </p:nvPr>
        </p:nvSpPr>
        <p:spPr>
          <a:xfrm>
            <a:off x="90488" y="744538"/>
            <a:ext cx="6616700" cy="3722687"/>
          </a:xfrm>
          <a:ln/>
        </p:spPr>
      </p:sp>
      <p:sp>
        <p:nvSpPr>
          <p:cNvPr id="100354" name="Rectangle 3"/>
          <p:cNvSpPr>
            <a:spLocks noGrp="1" noChangeArrowheads="1"/>
          </p:cNvSpPr>
          <p:nvPr>
            <p:ph type="body" idx="1"/>
          </p:nvPr>
        </p:nvSpPr>
        <p:spPr>
          <a:noFill/>
        </p:spPr>
        <p:txBody>
          <a:bodyPr/>
          <a:lstStyle/>
          <a:p>
            <a:endParaRPr lang="fr-BE" dirty="0"/>
          </a:p>
        </p:txBody>
      </p:sp>
    </p:spTree>
    <p:extLst>
      <p:ext uri="{BB962C8B-B14F-4D97-AF65-F5344CB8AC3E}">
        <p14:creationId xmlns:p14="http://schemas.microsoft.com/office/powerpoint/2010/main" val="891086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8</a:t>
            </a:fld>
            <a:endParaRPr lang="en-GB" dirty="0"/>
          </a:p>
        </p:txBody>
      </p:sp>
    </p:spTree>
    <p:extLst>
      <p:ext uri="{BB962C8B-B14F-4D97-AF65-F5344CB8AC3E}">
        <p14:creationId xmlns:p14="http://schemas.microsoft.com/office/powerpoint/2010/main" val="12701297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Rot="1" noChangeAspect="1" noChangeArrowheads="1" noTextEdit="1"/>
          </p:cNvSpPr>
          <p:nvPr>
            <p:ph type="sldImg"/>
          </p:nvPr>
        </p:nvSpPr>
        <p:spPr>
          <a:xfrm>
            <a:off x="90488" y="744538"/>
            <a:ext cx="6616700" cy="3722687"/>
          </a:xfrm>
          <a:ln/>
        </p:spPr>
      </p:sp>
      <p:sp>
        <p:nvSpPr>
          <p:cNvPr id="100354" name="Rectangle 3"/>
          <p:cNvSpPr>
            <a:spLocks noGrp="1" noChangeArrowheads="1"/>
          </p:cNvSpPr>
          <p:nvPr>
            <p:ph type="body" idx="1"/>
          </p:nvPr>
        </p:nvSpPr>
        <p:spPr>
          <a:noFill/>
        </p:spPr>
        <p:txBody>
          <a:bodyPr/>
          <a:lstStyle/>
          <a:p>
            <a:endParaRPr lang="fr-BE"/>
          </a:p>
        </p:txBody>
      </p:sp>
    </p:spTree>
    <p:extLst>
      <p:ext uri="{BB962C8B-B14F-4D97-AF65-F5344CB8AC3E}">
        <p14:creationId xmlns:p14="http://schemas.microsoft.com/office/powerpoint/2010/main" val="5378175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solidFill>
                  <a:srgbClr val="024B9C"/>
                </a:solidFill>
                <a:latin typeface="Helvetica"/>
                <a:cs typeface="Helvetica"/>
              </a:rPr>
              <a:t>Formerly PPCM (Programme &amp; Project Cycle Management) = ICM (Intervention Cycle Management)</a:t>
            </a:r>
            <a:endParaRPr lang="en-US" dirty="0">
              <a:solidFill>
                <a:srgbClr val="024B9C"/>
              </a:solidFill>
              <a:latin typeface="Helvetica" panose="020B0604020202020204" pitchFamily="34" charset="0"/>
              <a:cs typeface="Helvetica"/>
            </a:endParaRPr>
          </a:p>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10</a:t>
            </a:fld>
            <a:endParaRPr lang="en-GB" dirty="0"/>
          </a:p>
        </p:txBody>
      </p:sp>
    </p:spTree>
    <p:extLst>
      <p:ext uri="{BB962C8B-B14F-4D97-AF65-F5344CB8AC3E}">
        <p14:creationId xmlns:p14="http://schemas.microsoft.com/office/powerpoint/2010/main" val="16189895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Link to Free Mind mapping</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12</a:t>
            </a:fld>
            <a:endParaRPr lang="en-GB" dirty="0"/>
          </a:p>
        </p:txBody>
      </p:sp>
    </p:spTree>
    <p:extLst>
      <p:ext uri="{BB962C8B-B14F-4D97-AF65-F5344CB8AC3E}">
        <p14:creationId xmlns:p14="http://schemas.microsoft.com/office/powerpoint/2010/main" val="21023482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Link to Free Mind mapping</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13</a:t>
            </a:fld>
            <a:endParaRPr lang="en-GB" dirty="0"/>
          </a:p>
        </p:txBody>
      </p:sp>
    </p:spTree>
    <p:extLst>
      <p:ext uri="{BB962C8B-B14F-4D97-AF65-F5344CB8AC3E}">
        <p14:creationId xmlns:p14="http://schemas.microsoft.com/office/powerpoint/2010/main" val="18399788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Link to Free Mind mapping</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14</a:t>
            </a:fld>
            <a:endParaRPr lang="en-GB" dirty="0"/>
          </a:p>
        </p:txBody>
      </p:sp>
    </p:spTree>
    <p:extLst>
      <p:ext uri="{BB962C8B-B14F-4D97-AF65-F5344CB8AC3E}">
        <p14:creationId xmlns:p14="http://schemas.microsoft.com/office/powerpoint/2010/main" val="260071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19</a:t>
            </a:fld>
            <a:endParaRPr lang="en-GB" dirty="0"/>
          </a:p>
        </p:txBody>
      </p:sp>
    </p:spTree>
    <p:extLst>
      <p:ext uri="{BB962C8B-B14F-4D97-AF65-F5344CB8AC3E}">
        <p14:creationId xmlns:p14="http://schemas.microsoft.com/office/powerpoint/2010/main" val="4802500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Rot="1" noChangeAspect="1" noChangeArrowheads="1" noTextEdit="1"/>
          </p:cNvSpPr>
          <p:nvPr>
            <p:ph type="sldImg"/>
          </p:nvPr>
        </p:nvSpPr>
        <p:spPr>
          <a:xfrm>
            <a:off x="90488" y="744538"/>
            <a:ext cx="6616700" cy="3722687"/>
          </a:xfrm>
          <a:ln/>
        </p:spPr>
      </p:sp>
      <p:sp>
        <p:nvSpPr>
          <p:cNvPr id="100354" name="Rectangle 3"/>
          <p:cNvSpPr>
            <a:spLocks noGrp="1" noChangeArrowheads="1"/>
          </p:cNvSpPr>
          <p:nvPr>
            <p:ph type="body" idx="1"/>
          </p:nvPr>
        </p:nvSpPr>
        <p:spPr>
          <a:noFill/>
        </p:spPr>
        <p:txBody>
          <a:bodyPr/>
          <a:lstStyle/>
          <a:p>
            <a:endParaRPr lang="fr-BE" dirty="0"/>
          </a:p>
        </p:txBody>
      </p:sp>
    </p:spTree>
    <p:extLst>
      <p:ext uri="{BB962C8B-B14F-4D97-AF65-F5344CB8AC3E}">
        <p14:creationId xmlns:p14="http://schemas.microsoft.com/office/powerpoint/2010/main" val="25445438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dirty="0"/>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dirty="0"/>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Picture Placeholder 4"/>
          <p:cNvSpPr>
            <a:spLocks noGrp="1"/>
          </p:cNvSpPr>
          <p:nvPr>
            <p:ph type="pic" sz="quarter" idx="13"/>
          </p:nvPr>
        </p:nvSpPr>
        <p:spPr>
          <a:xfrm>
            <a:off x="-46383" y="-46383"/>
            <a:ext cx="6142383" cy="6964017"/>
          </a:xfrm>
          <a:ln w="28575">
            <a:solidFill>
              <a:schemeClr val="accent5"/>
            </a:solidFill>
          </a:ln>
        </p:spPr>
        <p:txBody>
          <a:bodyPr/>
          <a:lstStyle/>
          <a:p>
            <a:endParaRPr lang="en-GB" dirty="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hoto gallery">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cxnSp>
        <p:nvCxnSpPr>
          <p:cNvPr id="4" name="Straight Connector 3"/>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6" name="Picture Placeholder 5"/>
          <p:cNvSpPr>
            <a:spLocks noGrp="1"/>
          </p:cNvSpPr>
          <p:nvPr>
            <p:ph type="pic" sz="quarter" idx="11"/>
          </p:nvPr>
        </p:nvSpPr>
        <p:spPr>
          <a:xfrm>
            <a:off x="838199" y="1748079"/>
            <a:ext cx="1896289" cy="1896289"/>
          </a:xfrm>
        </p:spPr>
        <p:txBody>
          <a:bodyPr/>
          <a:lstStyle/>
          <a:p>
            <a:endParaRPr lang="en-GB" dirty="0"/>
          </a:p>
        </p:txBody>
      </p:sp>
      <p:sp>
        <p:nvSpPr>
          <p:cNvPr id="7" name="Picture Placeholder 5"/>
          <p:cNvSpPr>
            <a:spLocks noGrp="1"/>
          </p:cNvSpPr>
          <p:nvPr>
            <p:ph type="pic" sz="quarter" idx="12"/>
          </p:nvPr>
        </p:nvSpPr>
        <p:spPr>
          <a:xfrm>
            <a:off x="2993027" y="1748079"/>
            <a:ext cx="1896289" cy="1896289"/>
          </a:xfrm>
        </p:spPr>
        <p:txBody>
          <a:bodyPr/>
          <a:lstStyle/>
          <a:p>
            <a:endParaRPr lang="en-GB" dirty="0"/>
          </a:p>
        </p:txBody>
      </p:sp>
      <p:sp>
        <p:nvSpPr>
          <p:cNvPr id="8" name="Picture Placeholder 5"/>
          <p:cNvSpPr>
            <a:spLocks noGrp="1"/>
          </p:cNvSpPr>
          <p:nvPr>
            <p:ph type="pic" sz="quarter" idx="13"/>
          </p:nvPr>
        </p:nvSpPr>
        <p:spPr>
          <a:xfrm>
            <a:off x="5147855" y="1748078"/>
            <a:ext cx="1896289" cy="1896289"/>
          </a:xfrm>
        </p:spPr>
        <p:txBody>
          <a:bodyPr/>
          <a:lstStyle/>
          <a:p>
            <a:endParaRPr lang="en-GB" dirty="0"/>
          </a:p>
        </p:txBody>
      </p:sp>
      <p:sp>
        <p:nvSpPr>
          <p:cNvPr id="9" name="Picture Placeholder 5"/>
          <p:cNvSpPr>
            <a:spLocks noGrp="1"/>
          </p:cNvSpPr>
          <p:nvPr>
            <p:ph type="pic" sz="quarter" idx="14"/>
          </p:nvPr>
        </p:nvSpPr>
        <p:spPr>
          <a:xfrm>
            <a:off x="7302683" y="1748077"/>
            <a:ext cx="1896289" cy="1896289"/>
          </a:xfrm>
        </p:spPr>
        <p:txBody>
          <a:bodyPr/>
          <a:lstStyle/>
          <a:p>
            <a:endParaRPr lang="en-GB" dirty="0"/>
          </a:p>
        </p:txBody>
      </p:sp>
      <p:sp>
        <p:nvSpPr>
          <p:cNvPr id="10" name="Picture Placeholder 5"/>
          <p:cNvSpPr>
            <a:spLocks noGrp="1"/>
          </p:cNvSpPr>
          <p:nvPr>
            <p:ph type="pic" sz="quarter" idx="15"/>
          </p:nvPr>
        </p:nvSpPr>
        <p:spPr>
          <a:xfrm>
            <a:off x="9457511" y="1748077"/>
            <a:ext cx="1896289" cy="1896289"/>
          </a:xfrm>
        </p:spPr>
        <p:txBody>
          <a:bodyPr/>
          <a:lstStyle/>
          <a:p>
            <a:endParaRPr lang="en-GB" dirty="0"/>
          </a:p>
        </p:txBody>
      </p:sp>
      <p:sp>
        <p:nvSpPr>
          <p:cNvPr id="11" name="Picture Placeholder 5"/>
          <p:cNvSpPr>
            <a:spLocks noGrp="1"/>
          </p:cNvSpPr>
          <p:nvPr>
            <p:ph type="pic" sz="quarter" idx="16"/>
          </p:nvPr>
        </p:nvSpPr>
        <p:spPr>
          <a:xfrm>
            <a:off x="838199" y="3934111"/>
            <a:ext cx="1896289" cy="1896289"/>
          </a:xfrm>
        </p:spPr>
        <p:txBody>
          <a:bodyPr/>
          <a:lstStyle/>
          <a:p>
            <a:endParaRPr lang="en-GB" dirty="0"/>
          </a:p>
        </p:txBody>
      </p:sp>
      <p:sp>
        <p:nvSpPr>
          <p:cNvPr id="12" name="Picture Placeholder 5"/>
          <p:cNvSpPr>
            <a:spLocks noGrp="1"/>
          </p:cNvSpPr>
          <p:nvPr>
            <p:ph type="pic" sz="quarter" idx="17"/>
          </p:nvPr>
        </p:nvSpPr>
        <p:spPr>
          <a:xfrm>
            <a:off x="2993027" y="3934111"/>
            <a:ext cx="1896289" cy="1896289"/>
          </a:xfrm>
        </p:spPr>
        <p:txBody>
          <a:bodyPr/>
          <a:lstStyle/>
          <a:p>
            <a:endParaRPr lang="en-GB" dirty="0"/>
          </a:p>
        </p:txBody>
      </p:sp>
      <p:sp>
        <p:nvSpPr>
          <p:cNvPr id="13" name="Picture Placeholder 5"/>
          <p:cNvSpPr>
            <a:spLocks noGrp="1"/>
          </p:cNvSpPr>
          <p:nvPr>
            <p:ph type="pic" sz="quarter" idx="18"/>
          </p:nvPr>
        </p:nvSpPr>
        <p:spPr>
          <a:xfrm>
            <a:off x="5147855" y="3934110"/>
            <a:ext cx="1896289" cy="1896289"/>
          </a:xfrm>
        </p:spPr>
        <p:txBody>
          <a:bodyPr/>
          <a:lstStyle/>
          <a:p>
            <a:endParaRPr lang="en-GB" dirty="0"/>
          </a:p>
        </p:txBody>
      </p:sp>
      <p:sp>
        <p:nvSpPr>
          <p:cNvPr id="14" name="Picture Placeholder 5"/>
          <p:cNvSpPr>
            <a:spLocks noGrp="1"/>
          </p:cNvSpPr>
          <p:nvPr>
            <p:ph type="pic" sz="quarter" idx="19"/>
          </p:nvPr>
        </p:nvSpPr>
        <p:spPr>
          <a:xfrm>
            <a:off x="7302683" y="3934109"/>
            <a:ext cx="1896289" cy="1896289"/>
          </a:xfrm>
        </p:spPr>
        <p:txBody>
          <a:bodyPr/>
          <a:lstStyle/>
          <a:p>
            <a:endParaRPr lang="en-GB" dirty="0"/>
          </a:p>
        </p:txBody>
      </p:sp>
      <p:sp>
        <p:nvSpPr>
          <p:cNvPr id="15" name="Picture Placeholder 5"/>
          <p:cNvSpPr>
            <a:spLocks noGrp="1"/>
          </p:cNvSpPr>
          <p:nvPr>
            <p:ph type="pic" sz="quarter" idx="20"/>
          </p:nvPr>
        </p:nvSpPr>
        <p:spPr>
          <a:xfrm>
            <a:off x="9457511" y="3934109"/>
            <a:ext cx="1896289" cy="1896289"/>
          </a:xfrm>
        </p:spPr>
        <p:txBody>
          <a:bodyPr/>
          <a:lstStyle/>
          <a:p>
            <a:endParaRPr lang="en-GB" dirty="0"/>
          </a:p>
        </p:txBody>
      </p:sp>
      <p:sp>
        <p:nvSpPr>
          <p:cNvPr id="16"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518834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Collage">
    <p:spTree>
      <p:nvGrpSpPr>
        <p:cNvPr id="1" name=""/>
        <p:cNvGrpSpPr/>
        <p:nvPr/>
      </p:nvGrpSpPr>
      <p:grpSpPr>
        <a:xfrm>
          <a:off x="0" y="0"/>
          <a:ext cx="0" cy="0"/>
          <a:chOff x="0" y="0"/>
          <a:chExt cx="0" cy="0"/>
        </a:xfrm>
      </p:grpSpPr>
      <p:sp>
        <p:nvSpPr>
          <p:cNvPr id="10" name="Picture Placeholder 5"/>
          <p:cNvSpPr>
            <a:spLocks noGrp="1"/>
          </p:cNvSpPr>
          <p:nvPr>
            <p:ph type="pic" sz="quarter" idx="15"/>
          </p:nvPr>
        </p:nvSpPr>
        <p:spPr>
          <a:xfrm>
            <a:off x="9478619" y="1913416"/>
            <a:ext cx="1875181" cy="2434309"/>
          </a:xfrm>
          <a:solidFill>
            <a:schemeClr val="bg2"/>
          </a:solidFill>
          <a:ln w="28575">
            <a:solidFill>
              <a:schemeClr val="bg1"/>
            </a:solidFill>
          </a:ln>
        </p:spPr>
        <p:txBody>
          <a:bodyPr/>
          <a:lstStyle/>
          <a:p>
            <a:endParaRPr lang="en-GB" dirty="0"/>
          </a:p>
        </p:txBody>
      </p:sp>
      <p:sp>
        <p:nvSpPr>
          <p:cNvPr id="9" name="Picture Placeholder 5"/>
          <p:cNvSpPr>
            <a:spLocks noGrp="1"/>
          </p:cNvSpPr>
          <p:nvPr>
            <p:ph type="pic" sz="quarter" idx="14"/>
          </p:nvPr>
        </p:nvSpPr>
        <p:spPr>
          <a:xfrm>
            <a:off x="7051401" y="2898477"/>
            <a:ext cx="2307284" cy="2307284"/>
          </a:xfrm>
          <a:solidFill>
            <a:schemeClr val="bg2"/>
          </a:solidFill>
          <a:ln w="28575">
            <a:solidFill>
              <a:schemeClr val="bg1"/>
            </a:solidFill>
          </a:ln>
        </p:spPr>
        <p:txBody>
          <a:bodyPr/>
          <a:lstStyle/>
          <a:p>
            <a:endParaRPr lang="en-GB" dirty="0"/>
          </a:p>
        </p:txBody>
      </p:sp>
      <p:sp>
        <p:nvSpPr>
          <p:cNvPr id="8" name="Picture Placeholder 5"/>
          <p:cNvSpPr>
            <a:spLocks noGrp="1"/>
          </p:cNvSpPr>
          <p:nvPr>
            <p:ph type="pic" sz="quarter" idx="13"/>
          </p:nvPr>
        </p:nvSpPr>
        <p:spPr>
          <a:xfrm>
            <a:off x="4081980" y="1913416"/>
            <a:ext cx="3185512" cy="2184030"/>
          </a:xfrm>
          <a:solidFill>
            <a:schemeClr val="bg2"/>
          </a:solidFill>
          <a:ln w="28575">
            <a:solidFill>
              <a:schemeClr val="bg1"/>
            </a:solidFill>
          </a:ln>
        </p:spPr>
        <p:txBody>
          <a:bodyPr/>
          <a:lstStyle/>
          <a:p>
            <a:endParaRPr lang="en-GB" dirty="0"/>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cxnSp>
        <p:nvCxnSpPr>
          <p:cNvPr id="4" name="Straight Connector 3"/>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6" name="Picture Placeholder 5"/>
          <p:cNvSpPr>
            <a:spLocks noGrp="1"/>
          </p:cNvSpPr>
          <p:nvPr>
            <p:ph type="pic" sz="quarter" idx="11"/>
          </p:nvPr>
        </p:nvSpPr>
        <p:spPr>
          <a:xfrm>
            <a:off x="938213" y="1748077"/>
            <a:ext cx="2643187" cy="1868487"/>
          </a:xfrm>
          <a:solidFill>
            <a:schemeClr val="bg2"/>
          </a:solidFill>
          <a:ln w="28575">
            <a:solidFill>
              <a:schemeClr val="bg1"/>
            </a:solidFill>
          </a:ln>
        </p:spPr>
        <p:txBody>
          <a:bodyPr/>
          <a:lstStyle/>
          <a:p>
            <a:endParaRPr lang="en-GB" dirty="0"/>
          </a:p>
        </p:txBody>
      </p:sp>
      <p:sp>
        <p:nvSpPr>
          <p:cNvPr id="7" name="Picture Placeholder 5"/>
          <p:cNvSpPr>
            <a:spLocks noGrp="1"/>
          </p:cNvSpPr>
          <p:nvPr>
            <p:ph type="pic" sz="quarter" idx="12"/>
          </p:nvPr>
        </p:nvSpPr>
        <p:spPr>
          <a:xfrm>
            <a:off x="2840251" y="2860831"/>
            <a:ext cx="1620431" cy="2184030"/>
          </a:xfrm>
          <a:solidFill>
            <a:schemeClr val="bg2"/>
          </a:solidFill>
          <a:ln w="28575">
            <a:solidFill>
              <a:schemeClr val="bg1"/>
            </a:solidFill>
          </a:ln>
        </p:spPr>
        <p:txBody>
          <a:bodyPr/>
          <a:lstStyle/>
          <a:p>
            <a:endParaRPr lang="en-GB" dirty="0"/>
          </a:p>
        </p:txBody>
      </p:sp>
      <p:sp>
        <p:nvSpPr>
          <p:cNvPr id="12" name="Picture Placeholder 11"/>
          <p:cNvSpPr>
            <a:spLocks noGrp="1"/>
          </p:cNvSpPr>
          <p:nvPr>
            <p:ph type="pic" sz="quarter" idx="16"/>
          </p:nvPr>
        </p:nvSpPr>
        <p:spPr>
          <a:xfrm>
            <a:off x="4919097" y="3790927"/>
            <a:ext cx="1987550" cy="1987550"/>
          </a:xfrm>
          <a:solidFill>
            <a:schemeClr val="bg2"/>
          </a:solidFill>
          <a:ln w="28575">
            <a:solidFill>
              <a:schemeClr val="bg1"/>
            </a:solidFill>
          </a:ln>
        </p:spPr>
        <p:txBody>
          <a:bodyPr vert="horz" lIns="91440" tIns="45720" rIns="91440" bIns="45720" rtlCol="0">
            <a:noAutofit/>
          </a:bodyPr>
          <a:lstStyle>
            <a:lvl1pPr>
              <a:defRPr lang="en-GB"/>
            </a:lvl1pPr>
          </a:lstStyle>
          <a:p>
            <a:pPr lvl="0"/>
            <a:endParaRPr lang="en-GB" dirty="0"/>
          </a:p>
        </p:txBody>
      </p:sp>
      <p:sp>
        <p:nvSpPr>
          <p:cNvPr id="13" name="Picture Placeholder 11"/>
          <p:cNvSpPr>
            <a:spLocks noGrp="1"/>
          </p:cNvSpPr>
          <p:nvPr>
            <p:ph type="pic" sz="quarter" idx="17"/>
          </p:nvPr>
        </p:nvSpPr>
        <p:spPr>
          <a:xfrm>
            <a:off x="938213" y="3908959"/>
            <a:ext cx="1751486" cy="1751486"/>
          </a:xfrm>
          <a:solidFill>
            <a:schemeClr val="bg2"/>
          </a:solidFill>
          <a:ln w="28575">
            <a:solidFill>
              <a:schemeClr val="bg1"/>
            </a:solidFill>
          </a:ln>
        </p:spPr>
        <p:txBody>
          <a:bodyPr vert="horz" lIns="91440" tIns="45720" rIns="91440" bIns="45720" rtlCol="0">
            <a:noAutofit/>
          </a:bodyPr>
          <a:lstStyle>
            <a:lvl1pPr>
              <a:defRPr lang="en-GB"/>
            </a:lvl1pPr>
          </a:lstStyle>
          <a:p>
            <a:pPr lvl="0"/>
            <a:endParaRPr lang="en-GB" dirty="0"/>
          </a:p>
        </p:txBody>
      </p:sp>
      <p:sp>
        <p:nvSpPr>
          <p:cNvPr id="14"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9190128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ound picture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cxnSp>
        <p:nvCxnSpPr>
          <p:cNvPr id="4" name="Straight Connector 3"/>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5"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2" name="Picture Placeholder 11"/>
          <p:cNvSpPr>
            <a:spLocks noGrp="1"/>
          </p:cNvSpPr>
          <p:nvPr>
            <p:ph type="pic" sz="quarter" idx="11"/>
          </p:nvPr>
        </p:nvSpPr>
        <p:spPr>
          <a:xfrm>
            <a:off x="969963" y="1843395"/>
            <a:ext cx="2138669" cy="2138669"/>
          </a:xfrm>
          <a:prstGeom prst="ellipse">
            <a:avLst/>
          </a:prstGeom>
          <a:solidFill>
            <a:schemeClr val="bg2"/>
          </a:solidFill>
        </p:spPr>
        <p:txBody>
          <a:bodyPr/>
          <a:lstStyle/>
          <a:p>
            <a:endParaRPr lang="en-GB" dirty="0"/>
          </a:p>
        </p:txBody>
      </p:sp>
      <p:sp>
        <p:nvSpPr>
          <p:cNvPr id="13" name="Picture Placeholder 11"/>
          <p:cNvSpPr>
            <a:spLocks noGrp="1"/>
          </p:cNvSpPr>
          <p:nvPr>
            <p:ph type="pic" sz="quarter" idx="12"/>
          </p:nvPr>
        </p:nvSpPr>
        <p:spPr>
          <a:xfrm>
            <a:off x="3581400" y="1843394"/>
            <a:ext cx="2138669" cy="2138669"/>
          </a:xfrm>
          <a:prstGeom prst="ellipse">
            <a:avLst/>
          </a:prstGeom>
          <a:solidFill>
            <a:schemeClr val="bg2"/>
          </a:solidFill>
        </p:spPr>
        <p:txBody>
          <a:bodyPr/>
          <a:lstStyle/>
          <a:p>
            <a:endParaRPr lang="en-GB" dirty="0"/>
          </a:p>
        </p:txBody>
      </p:sp>
      <p:sp>
        <p:nvSpPr>
          <p:cNvPr id="14" name="Picture Placeholder 11"/>
          <p:cNvSpPr>
            <a:spLocks noGrp="1"/>
          </p:cNvSpPr>
          <p:nvPr>
            <p:ph type="pic" sz="quarter" idx="13"/>
          </p:nvPr>
        </p:nvSpPr>
        <p:spPr>
          <a:xfrm>
            <a:off x="6192837" y="1843393"/>
            <a:ext cx="2138669" cy="2138669"/>
          </a:xfrm>
          <a:prstGeom prst="ellipse">
            <a:avLst/>
          </a:prstGeom>
          <a:solidFill>
            <a:schemeClr val="bg2"/>
          </a:solidFill>
        </p:spPr>
        <p:txBody>
          <a:bodyPr/>
          <a:lstStyle/>
          <a:p>
            <a:endParaRPr lang="en-GB" dirty="0"/>
          </a:p>
        </p:txBody>
      </p:sp>
      <p:sp>
        <p:nvSpPr>
          <p:cNvPr id="15" name="Picture Placeholder 11"/>
          <p:cNvSpPr>
            <a:spLocks noGrp="1"/>
          </p:cNvSpPr>
          <p:nvPr>
            <p:ph type="pic" sz="quarter" idx="14"/>
          </p:nvPr>
        </p:nvSpPr>
        <p:spPr>
          <a:xfrm>
            <a:off x="8804274" y="1843392"/>
            <a:ext cx="2138669" cy="2138669"/>
          </a:xfrm>
          <a:prstGeom prst="ellipse">
            <a:avLst/>
          </a:prstGeom>
          <a:solidFill>
            <a:schemeClr val="bg2"/>
          </a:solidFill>
        </p:spPr>
        <p:txBody>
          <a:bodyPr/>
          <a:lstStyle/>
          <a:p>
            <a:endParaRPr lang="en-GB" dirty="0"/>
          </a:p>
        </p:txBody>
      </p:sp>
    </p:spTree>
    <p:extLst>
      <p:ext uri="{BB962C8B-B14F-4D97-AF65-F5344CB8AC3E}">
        <p14:creationId xmlns:p14="http://schemas.microsoft.com/office/powerpoint/2010/main" val="10839838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ln w="28575">
            <a:solidFill>
              <a:schemeClr val="accent5"/>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4660710" y="1992572"/>
            <a:ext cx="710366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dirty="0"/>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dirty="0"/>
          </a:p>
        </p:txBody>
      </p:sp>
    </p:spTree>
    <p:extLst>
      <p:ext uri="{BB962C8B-B14F-4D97-AF65-F5344CB8AC3E}">
        <p14:creationId xmlns:p14="http://schemas.microsoft.com/office/powerpoint/2010/main" val="24141180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005016"/>
            <a:ext cx="10972800" cy="876172"/>
          </a:xfrm>
        </p:spPr>
        <p:txBody>
          <a:bodyPr/>
          <a:lstStyle>
            <a:lvl1pPr>
              <a:defRPr>
                <a:latin typeface="EC Square Sans Cond Pro" panose="020B0506040000020004" pitchFamily="34" charset="0"/>
              </a:defRPr>
            </a:lvl1pPr>
          </a:lstStyle>
          <a:p>
            <a:r>
              <a:rPr kumimoji="0" lang="en-US" sz="3000" b="1" i="0" u="none" strike="noStrike" kern="0" cap="none" spc="0" normalizeH="0" baseline="0" noProof="0" dirty="0">
                <a:ln>
                  <a:noFill/>
                </a:ln>
                <a:solidFill>
                  <a:srgbClr val="0F5494"/>
                </a:solidFill>
                <a:effectLst/>
                <a:uLnTx/>
                <a:uFillTx/>
                <a:latin typeface="+mj-lt"/>
                <a:ea typeface="+mj-ea"/>
                <a:cs typeface="+mj-cs"/>
              </a:rPr>
              <a:t>Click to edit Master title style</a:t>
            </a:r>
            <a:endParaRPr lang="en-GB" dirty="0"/>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396CDD1B-50E0-44E8-82B7-F85F69F6D40C}" type="slidenum">
              <a:rPr lang="en-GB"/>
              <a:pPr>
                <a:defRPr/>
              </a:pPr>
              <a:t>‹#›</a:t>
            </a:fld>
            <a:endParaRPr lang="en-GB" dirty="0"/>
          </a:p>
        </p:txBody>
      </p:sp>
      <p:sp>
        <p:nvSpPr>
          <p:cNvPr id="11" name="Text Placeholder 10"/>
          <p:cNvSpPr>
            <a:spLocks noGrp="1"/>
          </p:cNvSpPr>
          <p:nvPr>
            <p:ph type="body" sz="quarter" idx="13"/>
          </p:nvPr>
        </p:nvSpPr>
        <p:spPr>
          <a:xfrm>
            <a:off x="609600" y="2058988"/>
            <a:ext cx="10972800" cy="40703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589587884"/>
      </p:ext>
    </p:extLst>
  </p:cSld>
  <p:clrMapOvr>
    <a:masterClrMapping/>
  </p:clrMapOvr>
  <p:extLst>
    <p:ext uri="{DCECCB84-F9BA-43D5-87BE-67443E8EF086}">
      <p15:sldGuideLst xmlns:p15="http://schemas.microsoft.com/office/powerpoint/2012/main">
        <p15:guide id="1" orient="horz" pos="595">
          <p15:clr>
            <a:srgbClr val="FBAE40"/>
          </p15:clr>
        </p15:guide>
        <p15:guide id="2" pos="3840">
          <p15:clr>
            <a:srgbClr val="FBAE40"/>
          </p15:clr>
        </p15:guide>
        <p15:guide id="3" orient="horz" pos="1230">
          <p15:clr>
            <a:srgbClr val="FBAE40"/>
          </p15:clr>
        </p15:guide>
        <p15:guide id="4" orient="horz" pos="1412">
          <p15:clr>
            <a:srgbClr val="FBAE40"/>
          </p15:clr>
        </p15:guide>
        <p15:guide id="5" orient="horz" pos="374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dirty="0"/>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spcBef>
                <a:spcPts val="0"/>
              </a:spcBef>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dirty="0"/>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dirty="0"/>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dirty="0"/>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dirty="0"/>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0"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50" r:id="rId6"/>
    <p:sldLayoutId id="2147483660" r:id="rId7"/>
    <p:sldLayoutId id="2147483652" r:id="rId8"/>
    <p:sldLayoutId id="2147483661" r:id="rId9"/>
    <p:sldLayoutId id="2147483653" r:id="rId10"/>
    <p:sldLayoutId id="2147483658" r:id="rId11"/>
    <p:sldLayoutId id="2147483663" r:id="rId12"/>
    <p:sldLayoutId id="2147483664" r:id="rId13"/>
    <p:sldLayoutId id="2147483665" r:id="rId14"/>
    <p:sldLayoutId id="2147483659" r:id="rId15"/>
    <p:sldLayoutId id="2147483654" r:id="rId16"/>
    <p:sldLayoutId id="2147483655" r:id="rId17"/>
    <p:sldLayoutId id="2147483667" r:id="rId18"/>
  </p:sldLayoutIdLst>
  <p:hf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hyperlink" Target="https://webgate.ec.europa.eu/fpfis/wikis/spaces/viewspace.action?key=PC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hyperlink" Target="https://webgate.ec.europa.eu/intpa-academy/"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hyperlink" Target="https://ec.europa.eu/info/funding-tenders/opportunities/portal/screen/home" TargetMode="External"/><Relationship Id="rId5" Type="http://schemas.openxmlformats.org/officeDocument/2006/relationships/image" Target="../media/image11.png"/><Relationship Id="rId4" Type="http://schemas.openxmlformats.org/officeDocument/2006/relationships/hyperlink" Target="https://webgate.ec.europa.eu/fpfis/wikis/display/ExactExternalWiki/Funding+and+Tender+Opportunities+Porta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hyperlink" Target="https://europa.eu/capacity4dev/opsys/discussions/opsys-important-note-concerning-management-interventions-including-their-logframes" TargetMode="External"/><Relationship Id="rId2" Type="http://schemas.openxmlformats.org/officeDocument/2006/relationships/hyperlink" Target="mailto:EC-FUNDING-TENDER-SERVICE-DESK@ec.europa.eu" TargetMode="External"/><Relationship Id="rId1" Type="http://schemas.openxmlformats.org/officeDocument/2006/relationships/slideLayout" Target="../slideLayouts/slideLayout16.xml"/><Relationship Id="rId4" Type="http://schemas.openxmlformats.org/officeDocument/2006/relationships/hyperlink" Target="https://ec.europa.eu/info/funding-tenders/opportunities/portal/screen/programmes/relex"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webgate.ec.europa.eu/fpfis/wikis/display/ExactExternalWiki/Contractors+and+Experts" TargetMode="External"/><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hyperlink" Target="https://webgate.ec.europa.eu/fpfis/wikis/display/ExactExternalWiki/Results+and+Monitoring" TargetMode="External"/><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 Id="rId6" Type="http://schemas.openxmlformats.org/officeDocument/2006/relationships/image" Target="../media/image15.png"/><Relationship Id="rId5" Type="http://schemas.microsoft.com/office/2007/relationships/hdphoto" Target="../media/hdphoto1.wdp"/><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19.png"/></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2.png"/><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6.xml"/><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4.png"/><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5.png"/><Relationship Id="rId4" Type="http://schemas.openxmlformats.org/officeDocument/2006/relationships/image" Target="../media/image12.png"/></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png"/></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hyperlink" Target="mailto:INTPA-PIC-MANAGEMENT@ec.europa.eu" TargetMode="External"/><Relationship Id="rId2" Type="http://schemas.openxmlformats.org/officeDocument/2006/relationships/hyperlink" Target="https://ec.europa.eu/info/funding-tenders/opportunities/portal/screen/how-to-participate/participant-register" TargetMode="Externa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3.xml"/><Relationship Id="rId1" Type="http://schemas.openxmlformats.org/officeDocument/2006/relationships/slideLayout" Target="../slideLayouts/slideLayout16.xml"/><Relationship Id="rId4" Type="http://schemas.openxmlformats.org/officeDocument/2006/relationships/image" Target="cid:image002.jpg@01D60CF8.368FE130"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4.xml"/><Relationship Id="rId1" Type="http://schemas.openxmlformats.org/officeDocument/2006/relationships/slideLayout" Target="../slideLayouts/slideLayout16.xml"/><Relationship Id="rId4" Type="http://schemas.openxmlformats.org/officeDocument/2006/relationships/image" Target="cid:image003.jpg@01D60CF8.368FE13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16.xml"/><Relationship Id="rId4" Type="http://schemas.openxmlformats.org/officeDocument/2006/relationships/image" Target="cid:image009.png@01D60CF8.368FE130" TargetMode="External"/></Relationships>
</file>

<file path=ppt/slides/_rels/slide4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hyperlink" Target="https://webgate.ec.europa.eu/fpfis/wikis/display/ExactExternalWiki/e-Calls+PROSPECT" TargetMode="Externa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hyperlink" Target="https://ted.europa.eu/TED/search/search.do" TargetMode="External"/><Relationship Id="rId2" Type="http://schemas.openxmlformats.org/officeDocument/2006/relationships/hyperlink" Target="https://ec.europa.eu/info/funding-tenders/opportunities/portal/screen/opportunities/topic-search;callCode=null;freeTextSearchKeyword=;matchWholeText=true;typeCodes=0;statusCodes=31094501,31094502,31094503;programmePeriod=null;programCcm2Id=111111;programDivisionCode=null;focusAreaCode=null;geographicalZonesCode=null;programmeDivisionProspect=null;startDateLte=null;startDateGte=null;crossCuttingPriorityCode=null;cpvCode=null;performanceOfDelivery=null;sortQuery=sortStatus;orderBy=asc;onlyTenders=false;topicListKey=topicSearchTablePageState" TargetMode="Externa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35.png"/><Relationship Id="rId4" Type="http://schemas.openxmlformats.org/officeDocument/2006/relationships/image" Target="../media/image34.png"/></Relationships>
</file>

<file path=ppt/slides/_rels/slide5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6.png"/><Relationship Id="rId1" Type="http://schemas.openxmlformats.org/officeDocument/2006/relationships/slideLayout" Target="../slideLayouts/slideLayout6.xml"/><Relationship Id="rId6" Type="http://schemas.openxmlformats.org/officeDocument/2006/relationships/image" Target="../media/image35.png"/><Relationship Id="rId5" Type="http://schemas.openxmlformats.org/officeDocument/2006/relationships/image" Target="../media/image37.png"/><Relationship Id="rId4" Type="http://schemas.openxmlformats.org/officeDocument/2006/relationships/image" Target="../media/image33.jpeg"/></Relationships>
</file>

<file path=ppt/slides/_rels/slide5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62.xml.rels><?xml version="1.0" encoding="UTF-8" standalone="yes"?>
<Relationships xmlns="http://schemas.openxmlformats.org/package/2006/relationships"><Relationship Id="rId8" Type="http://schemas.openxmlformats.org/officeDocument/2006/relationships/image" Target="../media/image47.png"/><Relationship Id="rId13" Type="http://schemas.openxmlformats.org/officeDocument/2006/relationships/image" Target="../media/image52.png"/><Relationship Id="rId18" Type="http://schemas.openxmlformats.org/officeDocument/2006/relationships/image" Target="../media/image57.png"/><Relationship Id="rId3" Type="http://schemas.openxmlformats.org/officeDocument/2006/relationships/image" Target="../media/image42.png"/><Relationship Id="rId21" Type="http://schemas.openxmlformats.org/officeDocument/2006/relationships/image" Target="../media/image60.png"/><Relationship Id="rId7" Type="http://schemas.openxmlformats.org/officeDocument/2006/relationships/image" Target="../media/image46.png"/><Relationship Id="rId12" Type="http://schemas.openxmlformats.org/officeDocument/2006/relationships/image" Target="../media/image51.png"/><Relationship Id="rId17" Type="http://schemas.openxmlformats.org/officeDocument/2006/relationships/image" Target="../media/image56.png"/><Relationship Id="rId2" Type="http://schemas.openxmlformats.org/officeDocument/2006/relationships/notesSlide" Target="../notesSlides/notesSlide22.xml"/><Relationship Id="rId16" Type="http://schemas.openxmlformats.org/officeDocument/2006/relationships/image" Target="../media/image55.png"/><Relationship Id="rId20" Type="http://schemas.openxmlformats.org/officeDocument/2006/relationships/image" Target="../media/image59.png"/><Relationship Id="rId1" Type="http://schemas.openxmlformats.org/officeDocument/2006/relationships/slideLayout" Target="../slideLayouts/slideLayout16.xml"/><Relationship Id="rId6" Type="http://schemas.openxmlformats.org/officeDocument/2006/relationships/image" Target="../media/image45.png"/><Relationship Id="rId11" Type="http://schemas.openxmlformats.org/officeDocument/2006/relationships/image" Target="../media/image50.png"/><Relationship Id="rId5" Type="http://schemas.openxmlformats.org/officeDocument/2006/relationships/image" Target="../media/image44.png"/><Relationship Id="rId15" Type="http://schemas.openxmlformats.org/officeDocument/2006/relationships/image" Target="../media/image54.png"/><Relationship Id="rId10" Type="http://schemas.openxmlformats.org/officeDocument/2006/relationships/image" Target="../media/image49.png"/><Relationship Id="rId19" Type="http://schemas.openxmlformats.org/officeDocument/2006/relationships/image" Target="../media/image58.png"/><Relationship Id="rId4" Type="http://schemas.openxmlformats.org/officeDocument/2006/relationships/image" Target="../media/image43.png"/><Relationship Id="rId9" Type="http://schemas.openxmlformats.org/officeDocument/2006/relationships/image" Target="../media/image48.png"/><Relationship Id="rId14" Type="http://schemas.openxmlformats.org/officeDocument/2006/relationships/image" Target="../media/image53.png"/><Relationship Id="rId22" Type="http://schemas.openxmlformats.org/officeDocument/2006/relationships/image" Target="../media/image61.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6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hyperlink" Target="https://webgate.acceptance.ec.europa.eu/sedia/portal/screen/how-to-participate/participant-registerContact" TargetMode="External"/><Relationship Id="rId7" Type="http://schemas.openxmlformats.org/officeDocument/2006/relationships/image" Target="../media/image63.png"/><Relationship Id="rId2" Type="http://schemas.openxmlformats.org/officeDocument/2006/relationships/notesSlide" Target="../notesSlides/notesSlide26.xml"/><Relationship Id="rId1" Type="http://schemas.openxmlformats.org/officeDocument/2006/relationships/slideLayout" Target="../slideLayouts/slideLayout16.xml"/><Relationship Id="rId6" Type="http://schemas.openxmlformats.org/officeDocument/2006/relationships/hyperlink" Target="mailto:EC-OPSYS-CHANGE-MANAGEMENT@ec.europa.eu" TargetMode="External"/><Relationship Id="rId5" Type="http://schemas.openxmlformats.org/officeDocument/2006/relationships/hyperlink" Target="mailto:INTPA-PIC-MANAGEMENT@ec.europa.eu" TargetMode="External"/><Relationship Id="rId4" Type="http://schemas.openxmlformats.org/officeDocument/2006/relationships/hyperlink" Target="mailto:EC-FUNDING-TENDER-SERVICE-DESK@EC.EUROPA.EU" TargetMode="External"/></Relationships>
</file>

<file path=ppt/slides/_rels/slide68.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6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tags" Target="../tags/tag1.xml"/></Relationships>
</file>

<file path=ppt/slides/_rels/slide70.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3" Type="http://schemas.openxmlformats.org/officeDocument/2006/relationships/hyperlink" Target="https://webgate.ec.europa.eu/fpfis/wikis/display/ExactExternalWiki/e-Learning+Videos+-+OPSYS" TargetMode="External"/><Relationship Id="rId2" Type="http://schemas.openxmlformats.org/officeDocument/2006/relationships/notesSlide" Target="../notesSlides/notesSlide29.xml"/><Relationship Id="rId1" Type="http://schemas.openxmlformats.org/officeDocument/2006/relationships/slideLayout" Target="../slideLayouts/slideLayout16.xml"/><Relationship Id="rId4" Type="http://schemas.openxmlformats.org/officeDocument/2006/relationships/image" Target="../media/image67.jpeg"/></Relationships>
</file>

<file path=ppt/slides/_rels/slide72.xml.rels><?xml version="1.0" encoding="UTF-8" standalone="yes"?>
<Relationships xmlns="http://schemas.openxmlformats.org/package/2006/relationships"><Relationship Id="rId3" Type="http://schemas.openxmlformats.org/officeDocument/2006/relationships/hyperlink" Target="https://europa.eu/capacity4dev/results-and-indicators" TargetMode="External"/><Relationship Id="rId2" Type="http://schemas.openxmlformats.org/officeDocument/2006/relationships/notesSlide" Target="../notesSlides/notesSlide30.xml"/><Relationship Id="rId1" Type="http://schemas.openxmlformats.org/officeDocument/2006/relationships/slideLayout" Target="../slideLayouts/slideLayout16.xml"/><Relationship Id="rId5" Type="http://schemas.openxmlformats.org/officeDocument/2006/relationships/hyperlink" Target="https://europa.eu/capacity4dev/opsys" TargetMode="External"/><Relationship Id="rId4" Type="http://schemas.openxmlformats.org/officeDocument/2006/relationships/image" Target="../media/image68.png"/></Relationships>
</file>

<file path=ppt/slides/_rels/slide73.xml.rels><?xml version="1.0" encoding="UTF-8" standalone="yes"?>
<Relationships xmlns="http://schemas.openxmlformats.org/package/2006/relationships"><Relationship Id="rId3" Type="http://schemas.openxmlformats.org/officeDocument/2006/relationships/hyperlink" Target="https://ec.europa.eu/info/funding-tenders/opportunities/portal/screen/programmes/eu-external-actions" TargetMode="External"/><Relationship Id="rId2" Type="http://schemas.openxmlformats.org/officeDocument/2006/relationships/hyperlink" Target="https://webgate.ec.europa.eu/fpfis/wikis/display/ExactExternalWiki/Contracts+and+Procurements" TargetMode="External"/><Relationship Id="rId1" Type="http://schemas.openxmlformats.org/officeDocument/2006/relationships/slideLayout" Target="../slideLayouts/slideLayout8.xml"/><Relationship Id="rId6" Type="http://schemas.openxmlformats.org/officeDocument/2006/relationships/hyperlink" Target="https://webgate.ec.europa.eu/fpfis/wikis/spaces/viewspace.action?key=ExactExternalWiki" TargetMode="External"/><Relationship Id="rId5" Type="http://schemas.openxmlformats.org/officeDocument/2006/relationships/hyperlink" Target="https://europa.eu/capacity4dev/opsys" TargetMode="External"/><Relationship Id="rId4" Type="http://schemas.openxmlformats.org/officeDocument/2006/relationships/hyperlink" Target="https://ec.europa.eu/international-partnerships/funding/looking-for-funding_en" TargetMode="External"/></Relationships>
</file>

<file path=ppt/slides/_rels/slide74.xml.rels><?xml version="1.0" encoding="UTF-8" standalone="yes"?>
<Relationships xmlns="http://schemas.openxmlformats.org/package/2006/relationships"><Relationship Id="rId3" Type="http://schemas.openxmlformats.org/officeDocument/2006/relationships/hyperlink" Target="https://ec.europa.eu/europeaid/companion/" TargetMode="External"/><Relationship Id="rId2" Type="http://schemas.openxmlformats.org/officeDocument/2006/relationships/hyperlink" Target="https://ec.europa.eu/europeaid/prag/" TargetMode="External"/><Relationship Id="rId1" Type="http://schemas.openxmlformats.org/officeDocument/2006/relationships/slideLayout" Target="../slideLayouts/slideLayout16.xml"/><Relationship Id="rId5" Type="http://schemas.openxmlformats.org/officeDocument/2006/relationships/hyperlink" Target="https://ec.europa.eu/neighbourhood-enlargement/tenders/twinning_en" TargetMode="External"/><Relationship Id="rId4" Type="http://schemas.openxmlformats.org/officeDocument/2006/relationships/hyperlink" Target="https://ec.europa.eu/international-partnerships/system/files/contribution-agreement-manual_en.pdf" TargetMode="Externa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124103" y="2231000"/>
            <a:ext cx="10065224" cy="2149523"/>
          </a:xfrm>
        </p:spPr>
        <p:txBody>
          <a:bodyPr>
            <a:noAutofit/>
          </a:bodyPr>
          <a:lstStyle/>
          <a:p>
            <a:r>
              <a:rPr lang="en-IE" b="1" dirty="0" err="1"/>
              <a:t>Présentation</a:t>
            </a:r>
            <a:r>
              <a:rPr lang="en-IE" b="1" dirty="0"/>
              <a:t> </a:t>
            </a:r>
            <a:r>
              <a:rPr lang="en-IE" b="1" dirty="0" smtClean="0"/>
              <a:t>sur OPSYS</a:t>
            </a:r>
            <a:endParaRPr lang="en-GB" b="1" dirty="0"/>
          </a:p>
        </p:txBody>
      </p:sp>
      <p:sp>
        <p:nvSpPr>
          <p:cNvPr id="7" name="Subtitle 6"/>
          <p:cNvSpPr>
            <a:spLocks noGrp="1"/>
          </p:cNvSpPr>
          <p:nvPr>
            <p:ph type="subTitle" idx="1"/>
          </p:nvPr>
        </p:nvSpPr>
        <p:spPr>
          <a:xfrm>
            <a:off x="1248228" y="3231724"/>
            <a:ext cx="8109641" cy="897754"/>
          </a:xfrm>
        </p:spPr>
        <p:txBody>
          <a:bodyPr vert="horz" lIns="91440" tIns="45720" rIns="91440" bIns="45720" rtlCol="0" anchor="t">
            <a:noAutofit/>
          </a:bodyPr>
          <a:lstStyle/>
          <a:p>
            <a:r>
              <a:rPr lang="en-IE" b="1" i="1" dirty="0" smtClean="0"/>
              <a:t>Pour les </a:t>
            </a:r>
            <a:r>
              <a:rPr lang="fr-FR" b="1" i="1" dirty="0" smtClean="0"/>
              <a:t>Partenaires </a:t>
            </a:r>
            <a:r>
              <a:rPr lang="fr-FR" b="1" i="1" dirty="0"/>
              <a:t>de mise en œuvre et </a:t>
            </a:r>
            <a:endParaRPr lang="fr-FR" b="1" i="1" dirty="0" smtClean="0"/>
          </a:p>
          <a:p>
            <a:r>
              <a:rPr lang="fr-FR" b="1" i="1" dirty="0" smtClean="0"/>
              <a:t>sous-traitants </a:t>
            </a:r>
            <a:r>
              <a:rPr lang="fr-FR" b="1" i="1" dirty="0"/>
              <a:t>d'actions </a:t>
            </a:r>
            <a:r>
              <a:rPr lang="fr-FR" b="1" i="1" dirty="0" smtClean="0"/>
              <a:t>externes</a:t>
            </a:r>
          </a:p>
          <a:p>
            <a:pPr algn="ctr"/>
            <a:endParaRPr lang="en-IE" b="1" i="1" dirty="0" smtClean="0"/>
          </a:p>
          <a:p>
            <a:pPr algn="ctr"/>
            <a:endParaRPr lang="en-IE" b="1" i="1" u="sng" dirty="0" smtClean="0">
              <a:cs typeface="Arial"/>
            </a:endParaRPr>
          </a:p>
        </p:txBody>
      </p:sp>
      <p:sp>
        <p:nvSpPr>
          <p:cNvPr id="2" name="Slide Number Placeholder 1"/>
          <p:cNvSpPr>
            <a:spLocks noGrp="1"/>
          </p:cNvSpPr>
          <p:nvPr>
            <p:ph type="sldNum" sz="quarter" idx="4294967295"/>
          </p:nvPr>
        </p:nvSpPr>
        <p:spPr>
          <a:xfrm>
            <a:off x="0" y="6130925"/>
            <a:ext cx="2743200" cy="365125"/>
          </a:xfrm>
        </p:spPr>
        <p:txBody>
          <a:bodyPr/>
          <a:lstStyle/>
          <a:p>
            <a:fld id="{F46C79FD-C571-418B-AB0F-5EE936C85276}" type="slidenum">
              <a:rPr lang="en-GB" smtClean="0"/>
              <a:t>1</a:t>
            </a:fld>
            <a:endParaRPr lang="en-GB" dirty="0"/>
          </a:p>
        </p:txBody>
      </p:sp>
      <p:sp>
        <p:nvSpPr>
          <p:cNvPr id="4" name="Text Placeholder 3"/>
          <p:cNvSpPr>
            <a:spLocks noGrp="1"/>
          </p:cNvSpPr>
          <p:nvPr>
            <p:ph type="body" sz="quarter" idx="13"/>
          </p:nvPr>
        </p:nvSpPr>
        <p:spPr>
          <a:xfrm>
            <a:off x="6837712" y="5381247"/>
            <a:ext cx="5040313" cy="528998"/>
          </a:xfrm>
        </p:spPr>
        <p:txBody>
          <a:bodyPr/>
          <a:lstStyle/>
          <a:p>
            <a:r>
              <a:rPr lang="en-IE" b="1" dirty="0" smtClean="0"/>
              <a:t>DG INTPA R5</a:t>
            </a:r>
          </a:p>
          <a:p>
            <a:r>
              <a:rPr lang="en-IE" dirty="0" smtClean="0"/>
              <a:t>Avril 2021</a:t>
            </a:r>
            <a:endParaRPr lang="en-GB" dirty="0"/>
          </a:p>
        </p:txBody>
      </p:sp>
    </p:spTree>
    <p:extLst>
      <p:ext uri="{BB962C8B-B14F-4D97-AF65-F5344CB8AC3E}">
        <p14:creationId xmlns:p14="http://schemas.microsoft.com/office/powerpoint/2010/main" val="11213718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44345" y="430663"/>
            <a:ext cx="10515600" cy="782357"/>
          </a:xfrm>
        </p:spPr>
        <p:txBody>
          <a:bodyPr/>
          <a:lstStyle/>
          <a:p>
            <a:r>
              <a:rPr lang="en-IE" b="1" dirty="0">
                <a:solidFill>
                  <a:srgbClr val="024B9C"/>
                </a:solidFill>
              </a:rPr>
              <a:t>Un </a:t>
            </a:r>
            <a:r>
              <a:rPr lang="en-IE" b="1" dirty="0" err="1">
                <a:solidFill>
                  <a:srgbClr val="024B9C"/>
                </a:solidFill>
              </a:rPr>
              <a:t>changement</a:t>
            </a:r>
            <a:r>
              <a:rPr lang="en-IE" b="1" dirty="0">
                <a:solidFill>
                  <a:srgbClr val="024B9C"/>
                </a:solidFill>
              </a:rPr>
              <a:t> d'état </a:t>
            </a:r>
            <a:r>
              <a:rPr lang="en-IE" b="1" dirty="0" err="1">
                <a:solidFill>
                  <a:srgbClr val="024B9C"/>
                </a:solidFill>
              </a:rPr>
              <a:t>d'esprit</a:t>
            </a:r>
            <a:r>
              <a:rPr lang="en-IE" b="1" dirty="0">
                <a:solidFill>
                  <a:srgbClr val="024B9C"/>
                </a:solidFill>
              </a:rPr>
              <a:t> </a:t>
            </a:r>
            <a:endParaRPr lang="en-GB" dirty="0">
              <a:solidFill>
                <a:srgbClr val="024B9C"/>
              </a:solidFill>
            </a:endParaRPr>
          </a:p>
        </p:txBody>
      </p:sp>
      <p:sp>
        <p:nvSpPr>
          <p:cNvPr id="7" name="Rectangle 6"/>
          <p:cNvSpPr/>
          <p:nvPr/>
        </p:nvSpPr>
        <p:spPr>
          <a:xfrm>
            <a:off x="944345" y="1823786"/>
            <a:ext cx="7133913" cy="3170099"/>
          </a:xfrm>
          <a:prstGeom prst="rect">
            <a:avLst/>
          </a:prstGeom>
        </p:spPr>
        <p:txBody>
          <a:bodyPr wrap="square">
            <a:spAutoFit/>
          </a:bodyPr>
          <a:lstStyle/>
          <a:p>
            <a:pPr marL="342900" indent="-342900" fontAlgn="base">
              <a:buFont typeface="Arial" panose="020B0604020202020204" pitchFamily="34" charset="0"/>
              <a:buChar char="•"/>
            </a:pPr>
            <a:r>
              <a:rPr lang="fr-FR" sz="2000" dirty="0">
                <a:latin typeface="Arial" panose="020B0604020202020204" pitchFamily="34" charset="0"/>
              </a:rPr>
              <a:t>qui vise à soutenir un changement dans le mode de fonctionnement des actions extérieures de l'UE, par le biais d'un mode de coopération interne plus </a:t>
            </a:r>
            <a:r>
              <a:rPr lang="fr-FR" sz="2000" b="1" dirty="0">
                <a:solidFill>
                  <a:schemeClr val="accent5"/>
                </a:solidFill>
                <a:latin typeface="Arial" panose="020B0604020202020204" pitchFamily="34" charset="0"/>
              </a:rPr>
              <a:t>efficace, transparent et axé sur les résultats</a:t>
            </a:r>
            <a:r>
              <a:rPr lang="fr-FR" sz="2000" b="1" dirty="0" smtClean="0">
                <a:solidFill>
                  <a:schemeClr val="accent5"/>
                </a:solidFill>
                <a:latin typeface="Arial" panose="020B0604020202020204" pitchFamily="34" charset="0"/>
              </a:rPr>
              <a:t>.</a:t>
            </a:r>
          </a:p>
          <a:p>
            <a:pPr marL="342900" indent="-342900" fontAlgn="base">
              <a:buFont typeface="Arial" panose="020B0604020202020204" pitchFamily="34" charset="0"/>
              <a:buChar char="•"/>
            </a:pPr>
            <a:r>
              <a:rPr lang="fr-FR" sz="2000" dirty="0" smtClean="0">
                <a:latin typeface="Arial" panose="020B0604020202020204" pitchFamily="34" charset="0"/>
              </a:rPr>
              <a:t>Répondre </a:t>
            </a:r>
            <a:r>
              <a:rPr lang="fr-FR" sz="2000" dirty="0">
                <a:latin typeface="Arial" panose="020B0604020202020204" pitchFamily="34" charset="0"/>
              </a:rPr>
              <a:t>aux </a:t>
            </a:r>
            <a:r>
              <a:rPr lang="fr-FR" sz="2000" b="1" dirty="0">
                <a:solidFill>
                  <a:schemeClr val="accent5"/>
                </a:solidFill>
                <a:latin typeface="Arial" panose="020B0604020202020204" pitchFamily="34" charset="0"/>
              </a:rPr>
              <a:t>besoins tant opérationnels que financiers</a:t>
            </a:r>
            <a:r>
              <a:rPr lang="fr-FR" sz="2000" dirty="0">
                <a:latin typeface="Arial" panose="020B0604020202020204" pitchFamily="34" charset="0"/>
              </a:rPr>
              <a:t> des actions extérieures de l'UE (et au-delà</a:t>
            </a:r>
            <a:r>
              <a:rPr lang="fr-FR" sz="2000" dirty="0" smtClean="0">
                <a:latin typeface="Arial" panose="020B0604020202020204" pitchFamily="34" charset="0"/>
              </a:rPr>
              <a:t>).</a:t>
            </a:r>
          </a:p>
          <a:p>
            <a:pPr marL="342900" indent="-342900" fontAlgn="base">
              <a:buFont typeface="Arial" panose="020B0604020202020204" pitchFamily="34" charset="0"/>
              <a:buChar char="•"/>
            </a:pPr>
            <a:r>
              <a:rPr lang="fr-FR" sz="2000" dirty="0" smtClean="0">
                <a:latin typeface="Arial" panose="020B0604020202020204" pitchFamily="34" charset="0"/>
              </a:rPr>
              <a:t>qui </a:t>
            </a:r>
            <a:r>
              <a:rPr lang="fr-FR" sz="2000" dirty="0">
                <a:latin typeface="Arial" panose="020B0604020202020204" pitchFamily="34" charset="0"/>
              </a:rPr>
              <a:t>couvrira </a:t>
            </a:r>
            <a:r>
              <a:rPr lang="fr-FR" sz="2000" b="1" dirty="0">
                <a:solidFill>
                  <a:schemeClr val="accent5"/>
                </a:solidFill>
                <a:latin typeface="Arial" panose="020B0604020202020204" pitchFamily="34" charset="0"/>
              </a:rPr>
              <a:t>l'ensemble du cycle d'intervention</a:t>
            </a:r>
            <a:r>
              <a:rPr lang="fr-FR" sz="2000" dirty="0">
                <a:latin typeface="Arial" panose="020B0604020202020204" pitchFamily="34" charset="0"/>
              </a:rPr>
              <a:t>, de la phase de programmation à la phase de clôture, y compris l'évaluation finale</a:t>
            </a:r>
            <a:r>
              <a:rPr lang="fr-FR" sz="2000" dirty="0" smtClean="0">
                <a:latin typeface="Arial" panose="020B0604020202020204" pitchFamily="34" charset="0"/>
              </a:rPr>
              <a:t>.</a:t>
            </a:r>
          </a:p>
          <a:p>
            <a:pPr marL="342900" indent="-342900" fontAlgn="base">
              <a:buFont typeface="Arial" panose="020B0604020202020204" pitchFamily="34" charset="0"/>
              <a:buChar char="•"/>
            </a:pPr>
            <a:endParaRPr lang="en-US" sz="2000" dirty="0">
              <a:latin typeface="Arial" panose="020B0604020202020204" pitchFamily="34" charset="0"/>
            </a:endParaRPr>
          </a:p>
        </p:txBody>
      </p:sp>
      <p:sp>
        <p:nvSpPr>
          <p:cNvPr id="9" name="AutoShape 2" descr="data:image/jpg;base64,%20/9j/4AAQSkZJRgABAQEAYABgAAD/2wBDAAUDBAQEAwUEBAQFBQUGBwwIBwcHBw8LCwkMEQ8SEhEPERETFhwXExQaFRERGCEYGh0dHx8fExciJCIeJBweHx7/2wBDAQUFBQcGBw4ICA4eFBEUHh4eHh4eHh4eHh4eHh4eHh4eHh4eHh4eHh4eHh4eHh4eHh4eHh4eHh4eHh4eHh4eHh7/wAARCAKRAww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7L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orq5t7WFpriZIo16szYAri/EfxZ8B6GjG6161kcdUhcO35ColUjD4nY6KGFr4h2pQcn5K53NFfP+v8A7T3hm3DLpOn3F2w6FwVBrgtZ/ae8TXORp+mWtoOx5JrlnmFCPW57+H4QzWvr7Pl9XY+vaD0r4S1X47/Ea/yv9smFD/DGgFcrqXjzxdqDbrnXr5j7Skfyrnlm1NbRZ7FHw+xkv4lSK+9/5H6HTahYQn99e28f+9IBVObxL4dhH77XdMj/AN66Qf1r855da1iQ5k1S8Y+8zH+tV5L28k/1l1M31cmsnm/aJ3w8O19qv+H/AAT9Fm8beDl+94q0QfW+j/xph8eeCQcHxfoIP/YQi/8Aiq/OYu56sTSVP9rS/lN14eUOtZ/cj9HU8beDZPueK9Eb6X8Z/rViLxR4alOI/EGlufRbtD/WvzbV2X7rEfSpUu7pD8lxKv0YihZvL+UmXh3S+zXf3L/M/SyHUtOm/wBTfW0n+7KDVlWVhlWBHqK/NKPWdWj/ANXqV2v0mYf1q/ZeMfFFnIJLfXL9SOn75jWizddYnLPw7qfYrr5r/gn6P0V8Eab8bPiLYACLX5WA7OoNdTo/7Sfje1YfbFtrwDruXGfyraOaUXumjza3AWYw+CUZfP8A4B9nUV8zaL+1NC+F1bQfL9WiYmu68P8A7Q3gDVGWOa6lsnPXzkIA/GuiGNoS2keNiOGM0oayot+mv5Hr9FYGk+NPCurbRp+u2FwzdFSZSf51vKwYZBBFdKknszxalKpSdpxafmLRRRTMwooooAKKKKACiiigAooooAKKKKACiiigAooooAKKKKACiiigAooooAKKKKACiiigAooooAKKKKACiiigAooooAKKKKACiiigAooooAKKKKACiiigAooooAKKKKACiiigAooooAKKKKACiiigAooooAKKKKACiiigAooooAKKKKACiiigAooooAKKKKACiiszxD4g0bQLRrrV9QgtI1Gfnbk/QdaTaSuyoQlOSjFXZp1BeXlrZwtNdXEcMajJZ2AAFfO3xI/aYsrUSWfhCx+0y5I+0z5CfUAc/nXz74w+IXi7xVcNLq2s3DqekaNsUD0wK8+tmVKGkdWfZZZwRjsUlOt+7j57/d/mfXfjP49eB/D2+OG6Oozrxsg5GfrXivjL9pjxRqAeHQbaDTI/4ZQNz/rkV4NHHJNJtjR5HJ6KMk113hr4Z+NvELr/AGfoVyUb+OQbAPzrzZ47EVnaP4H2uG4WyfLY89ezfeT0+7Yz/EXjbxV4glMmq63eTk9vMKj8hgVz7MzMWZiSe5NfQvhb9l/XropJrmrQWkR+9HECXH49K9O0D9m7wHp+03jXepEdRMwAP/fOKUcBiKmsl95dbizJ8EuSm726RX/DI+L44ZZP9XG7/wC6pNaumeF/EOpMFsdHvJyf7sRr790X4f8Ag3R4lj0/w9ZRKvTKbz/49mt+3sbK3/497O3i/wByML/KuqGUv7Ujwq/iHHX2NH73/kfBen/Bv4hXgBXw/cRg934ro9N/Z08fXZHmR29sP9tq+2GZVHzMAPc1Wm1HT4QfOvrZP96UCuiGU0/NnkVuP8e/hjGP9ep8m2v7Lvilv+PjV7FP90E1qW37LF4R/pHiBR/uLX0bceLPDkBIl1i0GP8ApoDWdc/EbwXb58zXIBj0BP8AIV1QyWL2pt/eeZV49zDrWivkjw1f2V1/i8RSfgo/wp5/ZWgxx4imz/ur/hXsMnxa8DqeNWDfSNv8Kgf4weCl6X7t9ENbrIJP/ly/xOV8f43/AKCV+B49J+yvJ/yz8Qt+Kj/CqVz+yzqwH+j69Ax/2lr2xPjF4LbreuPqhqdPi54Ibrqm36xmk+Hpf8+n+JUfELGr/mIj+B863f7MXjOLJh1CwlHpkg1haj+z/wDEG0ztsY58f882r6yt/id4In4TXIgfRlYf0rRg8aeF58eXrNqc/wC1iueeQ23hJfed9HxFxvWcJf15M+GdQ+FPj6xyZvDl4VHdVzXNahoOs2DFbzTLqEj+9ERX6OQavpNyP3WoWkgPbzVpZrDSbwfvbOyuAf70atXHPJ0tm0exh/EWr/y8pJ+j/wCHPzSeORPvoy/UYptfohrPw18DauhW/wDDdlID/dBT/wBBIrg9e/Zu8B6huNm15pxPQQsCB/31muWeVVV8LTPbw/H+AnpVhKP4/wBfcfGEFxcW7boJ5Yj6o5X+Vdf4a+KXjrw+FXTfEF0qL/DIRJkf8CzXrfiD9lvVYmZtF12CVB0WdTuP5cV5p4m+DPj7QizTaNJcQj/lpCQwP4da5nh8RR1s16Ht084yfMVyucZeUv8AgnoXhj9qDX7bZFrel2t2g+9IgKufyOK9c8JftAeBdcVFuLl9NlPVZ+mfrXxRfabqFi5S8sri3YdfMjK/zqpWtPMK8N3f1OLF8HZVilzQjyvvF/psfpdpWs6XqsCzaff29zG3QxuDV+vzX0TxHruizpNpeq3ds6HK7JDj8jxXsvgb9pbxPpbRweILWHVLccNJ92X8McV30s0py0mrHx+YcBYujeWGkprts/8AI+w6K8z8D/G7wP4oMcK3psLp8AQ3HBJ+vSvTAQQCDkGvShUhUV4u58XisHiMJPkrwcX5hRRRVnMFFFFABRRRQAUUUUAFFFFABRRRQAUUUUAFFFFABRRRQAUUUUAFFFFABRRRQAUUUUAFFFFABRRRQAUUUUAFFFFABRRRQAUUUUAFFFFABRRRQAUUUUAFFFFABRRRQAUUUUAFFFFABRRRQAUUUUAFFFFABRRRQAUUUUAFFFFABRRRQBHdJJJbSJC4SRlIVvQ+tfJXxy+FHxOm1CbVH1CTxBa8sBE20xj02nGfwr65o69elc+Iw8a8bSZ6+T5zWyqr7SlFO/dfruj85tA8C+Ldd1A2OnaFeyTKcMHjKBT7lsCvcPAv7MN3cRx3PirVBbhuTb24y6/U9K+pIba3hZmhhjjLHLFVAyayte8VaBocTSalqlvDt6rvBb8hzXPh8ohe1nJnvZlx7jKsbUrU133f3s5/wn8J/A/hsRtZ6NDLMn/LWYbiff0rt4oooV2xRpGvoqgCvG/E3x40m3V4tEtJLt/4ZGGF/XmvNPEPxc8X6srRrdi0jPaHg/nX0+F4exMl8KivM/OMfxPTnJyqVHN/efUmo6xpWnRmS+1C2gA675AD+XWuN1r4veC9PVhHqBu5B/BEh5/EjFfLF/qWoX8nmXl5NO3q7k1Vr26PDVJfxJt+mh4FbiSq/wCHFL11PeNX/aABZhpeiuB2M7D+hrkdX+NPjC+J8lrezX0iGf515rRXqUsowdPaC+ep5dXNsZU3m/lodJfeOvFl6T5+tXJB7A4/lWLcalqFw26a+uHPvIaq0gNd0KNOHwxS+RxTrVJ/FJv5j2kkb70jn6saaeevNFJkVoZhgelFaA0m5OhNrAx9mWXyyc85/wAiqCgt93n6VKmnez2G4uNroSjFPjjkkbbGjO3ooyat6NpV7q+oLY2UW+ds/KTjp9acpKKu2EYuTSSKIpwdx0dh9DVkWMh0s6gJIvLEhTbvG7I9utVKSkpbA4uO5PFeXcRzHdTofaQ1rWXi7xLZ4+z6xdJj/az/ADrDopSpwl8SuVGpOPwux3ul/FzxpYspa+W5A/hkHX8q67S/j/qSFf7S0eKQd/JbB/U14pRXHVyvCVPipr8jspZpi6fw1H+Z9Q6F8bvCV+q/bfP09j2kXd/6Dmu10nxT4b1lP9C1W0mB/hZgpP4GvimpILiaCQSQyvG46FWxivLrcN4eX8OTX4np0eI68f4kU/wPtPWvC3hvXINmo6TZ3KEdSg/mK8v8Yfs5eDNYLS6Y02ly9hGcofrmvJdA+I3izRnBg1SWVB/BKdwr0fwx8e5FIj17T93/AE0h7V4WL4XrfyqX5n0+Wcazw7Xs6kofkeX+M/2bfGOkBptHlt9Xi67YztYD33YryLXNB1nRLhrfVdNurR1OD5kZA/Poa+/fDPxF8J6+g+yapCkndJTsIP41sazoOh69bbNS0+1vYmHBZA3Hsa+WxWSezdrOL8z9IyvxErWXtkqi7rR/5H5x6K5j1iydSQROhyD/ALQr9JNCl87RrObOd8Kt+leNeLv2cfDGoT/bNDuH064Dh1U8pkHNey6DZyafotnYyuHkghWNmHQkDrSwGGqUHJSMuLc7wmbU6MqDd1e6fS9i7RRRXpHxIUUUUAFFFFABRRRQAUUUUAFFFFABRRRQAUUUUAFFFFABRRRQAUUUUAFFFFABRRRQAUUUUAFFFFABRRRQAUUUUAFFFFABRRRQAUUUUAFFFFABRRRQAUUUUAFFFFABRRRQAUUUUAFFFFABRRRQAUUUUAFFFFABRRRQAUUUUAFFRXVzb2sLTXMyRRqMlnOAK8u8dfGjRdHElto6i/u14z0QGujD4StiZctONznxGLo4ePNUlY9Snmht4zLNKkaDqzHAFeeeMvi94b0LfDay/b7leNkfT86+fvF3j7xN4mmZr7UZUiPSKI7Fx6EDrXK19PhOG4r3sRK/kj5nF8Ryfu0I282eleLfjH4o1lnis5fsFseAsfDfn1rzy8uri8mM11NJNIerO2TUNFfRUMLRoK1OKR89XxNWu71JNhRRRW5gFFXdP0nU9QYLZWM85P8AdQ122h/B7xhqSLI9vHaof+epwawq4qjR/iSSN6WFrVv4cWzzyive9G+AdskYk1jWW3fxIgAH51l/FfwP4K8M+EWl0mTfqPmAZM5Y478ZrhhnGGqVFTg22/LQ7Z5PiadN1JpJLzOU0/SfDum+EbDXr6xuNTmumZPKRiAjAng4PtWbqlu2rarYrLpX9h2MreVG5jIBJ6ZJ610Pwvv9Rk8F63pempBLexOtxAJYlfaOFON3TvWTr2jeJLqwN5r2vQqIfnjt3nJIb/ZUcA1iqko15Kctnpr32sjZ04yoRcI9NdO292VrLwssM2uJqm4DTYPMBBwGyQAf1rofC+k6XLbaesejRywTKouLm5k2Eseu0E/yrH1Hxfa3ngOfTpI2/tWZFt5JR/HGCCCffgUx/GdjPZaaL3RvPudORUhPnMqHaOCVHGeKKixVRO6e/wCm/wB4U/qtNqzW367fcbc2mR6fpOv6WF3QWurx+WG5/dndiq9rY26/F02i2kfkNCHEYQbQCpOcVg6z40vtSl1GQ28UX2/Y0gXsyjGRU8fxD1yMW8iQ2QuoUEf2j7Om9lAwATjNKOHxVm7atd/JDliMNdK+ifbzehu6PFJpukPcSSWOmxS3ZCTyxB3kAPQDBwK6GFoNJ8ffarKG3Ik04yyN5IAJx1AxxXm9l411a3szayQ2V0gkMkfn26P5bH0yKlTx1rR1qLVLgQSypD5LKYgFZfQiongcRNu63v1LhjcPFKz2t0NnS9Gt9c8N6XJLBFFcX2oTNI8aBcICOBjoOaZaW/hnX76/0Wx0trR7aJ3guN5JbZ1zz3rDi8YX0IsVggiiSzlaRFUcHdjI/Sro8WaVafa7jSdEFre3oKyymVmCKeu0H1rT2OIjffys9tevyM1Ww8rbed1vp0+ZOvhLRYbfSo9S1d7a81AkLGEzjsCa5fxDpkmj6xPp0jh2iONw7iuiuNd03VPHmiXjlorCzESuWH90kn+dc94lvv7S8QXl4DlXkO0+3aunCyr869o91f01ObFRocj9mtnb10M+iur+Fek6PrXiyGw1w4tHU5/eFOfqK9d1H4FeHbxWk0jVpYAfugEOPzNViczoYWp7OrdfLQWGyyviafPSs/nqfO9Fep6x8D/FNpuazkt7pB0wcE1wur+FvEGlSMt9pdxHt6ttyK2o43D1v4c0zCtgsRR/iQaMaihgynDAg+4orqOYVWZWDKSGHQiuv8LfEjxV4fKrbajJLCD/AKuY7hj0GelcfRWdWjTqrlqRujSlWqUnzQdmfR3hD456VfOkGuW5snPHmLypNeraTq2narbrPp93FcIRn5GBr4brS0LXtX0O4WbS7+e2IOdqudp+o6GvAxfDtKetF8r/AAPewnEVWGlZcy/E+36K8H8DfHRiUtfE9uD2+0RDGfqOlez6Hrml61arcabeRTowzhW5H4V8visvr4V/vI6d+h9RhcfQxSvTlr26mjRRRXEdgUUUUAFFFFABRRRQAUUUUAFFFFABRRRQAUUUUAFFFFABRRRQAUUUUAFFFFABRRRQAUUUUAFFFFABRRRQAUUUUAFFFFABRRRQAUUUUAFFFFABRRRQAUUUUAFFFFABRRRQAUUUUAFFFFABRRRQAUUUUAFFFYvivxRovhmxa61W8SIAfKmcs3sBVQhKclGKuyZzjCLlJ2RsuyopZmCgdSTXnfj74saB4bR7e1kGoXwyPLjPyqfc15D8Rfi7q/iFpLTS99hYZIGD87j39K8ydmdizsWY9STya+pwHD17TxP3f5ny+P4hteGH+/8AyOp8aePvEXii4Y3l48Vvn5YIjhQPf1rlaKK+ppUoUo8sFZHy1WrOrLmm7sKKK6Pwp4J8R+JZgum6dKY+8zjCLTqVIU4803ZBTpzqS5YK7Ocq7pWk6lqk4g0+xnuJD0CLXvfhT4JaRpcSXnia+SZ1GWjBxGPxNauq/EL4feC4WtdJhiuJkGAtqgOD7k4rxqmdKcuTCwc3+B7FPJnCPPipqC/E848LfBDxFqSLNqk0WnxH+Hq4/DpXomm/DT4f+FbdbjWLpLiROsk74B/4CK818VfGrxLqm6PTlTToT/dOWIrzzUtW1LUpTJfXs87H+85IqfqmYYr+NU5F2RX1vL8N/Bp877s+jNU+KvgLw6nkaRZrO4Hym3hVV/E9a4XxF8d9euyU0mzgsl7OTvJ/A15BRW9HJMLT1kuZ+ZhWzrFVFaL5V5HTaz4+8W6tn7VrM4B7RHZ/Kuenubi4O6e4llPq7E1FRXp06VOmrQikeZOrOo7zk2TWd5eWbO1ndTWzOu1jE5UkenFQzNJM++eV5W9XbJopKrkje9tRc8rWvoGKKUAnoCfoKeIZm+7DKfohqiRlFWEsL5/u2dwf+2ZqRdJ1Rvu6fdH/ALZmp549x8kuxToq0NN1AuyCynLL94BCSKG03UF+9Y3I/wC2ZpKpF7MfJLsVaSpWt7hThreYfWM0wqy/eVh9RiruTYbRRS0AKjujbkZlb1BxWxpXirxFpbhrPWLtMdAZCR+RrGoqZQjNWkrlRnKDvF2PTdC+Nfi6wdftjQX8Y6qy7c/iK7/R/jh4b1ILBrultCW4JCiRB9c1850V5tbJ8JV15bPy0PRo5xi6WnNdeep9RzaD8L/GqlrVrQTMOPJbyyD9OlcT4l+At3GHm0HVEnXkhJht/AYzXi9tcXFtIJLeaSJh0KNg12nhj4p+LNEdVF6buAf8s5ef1rl/s/GYbXD1brtI6v7QweJ/3ilZ94mF4h8JeIdBkK6lpk8Sg43hcqaw+/pX0Z4d+NHhnW4RZ+JLH7M7cFnUNF+fX9Kv618M/A/jC2+2aHdRW8jjIeA5B/DtTjm9Sg+XF03HzWqFLKKddc2EqKXk9GfMlFd94z+FPijw7vmW2+3Wq8+ZBzge4rgnR43KSKyMOoYYNevRxFKvHmpyujyK1CpQly1I2YlaWga9q2hXa3Ol30tu6nOAflP1Hes2itJRjJWkrozjKUXeLsz6H+HvxutLvy7HxLGLebgC4T7pPqR2r2KwvbS/tluLO4jniYZDIcg18PXdjeWiRyXNvJEkgyjMOGHtXReB/HmveFLpWs7hpbfPzQOflI/pXzeO4fp1E54d2fbofSYHP6lNqGIV136n2PRXDfD34maD4shSITC0v8fNBIcZPt6iu5r5KtQqUJ8lRWZ9ZRr060FOm7oKKKKyNQooooAKKKKACiiigAooooAKKKKACiiigAooooAKKKKACiiigAooooAKKKKACiiigAooooAKKKKACiiigAooooAKKKKACiiigAooooAKKKKACiiigAooooAKKKKACiiigAooooAKGIUFmIAHUmq2pX1rp1nJd3kyQwoMszHFfPPxW+L91qhl0nw87QWfKvODhpPp7V3YHL62MnywWnVnDjcwpYOHNN69Ed38Tvi7pvh8SafpDLeahjBKnKxn3r508Ra7qevX73mp3TzSMe54H0rOZmZizElicknvSV91gcto4OPuK77nw2OzKtjJe87LsFFFXNH0u+1a9Sz0+2knlc4AUZrvclFXZwpOTsinXR+DvBeveKbpYtNs3MefmmYYVfcmvWvAXwWs7OJNT8WTKSvzeRnCj/e9a1vF/wAVvDvhS0OleGbeKeaP5QIwAiGvErZtKpL2WDjzPv0R7VHKY04+1xkuVdurG+FPhH4c8N2w1DxLcxXMqDcwc4jX8+tQ+LfjNoOixtp/hm2S5dBtDqMRivFPFvjLX/E9w0mqX0jxk5EQOEX6CufpU8olWl7TGT5n26DqZvGjH2eDhyrv1On8WeO/EniSQ/b7+QQk8RI2FFcwSSck5NFFezTpQpR5YKyPGqVZ1Jc03dhRSojyNtRSx9AM11nhf4d+KPEAElpp8iQk/wCskGAKKtanSXNN2Q6dGpVfLBXZyVKqsxwqlj6AZr33w18BLdQkmu6g0h6mOLj8M16ToXw98JaOi/ZdHtmkX/lo6At+deLiOIcLT0heTPZw/D+JqaztFHypo3hHxHrAB0/SbmYHoQmP5122i/BDxVeqr3ZhsgeqyNyK+nY0RECooUDgACnV49biTES/hxS/E9ijw5h4/wASTf4Hh+k/AGzUg6lq0jeojFdTp/wZ8G2oHmWz3BHdzXo9FedUzbGVN6jPRp5VhKe0EctY/D3wfZ4MOh2uR3KA1r2+g6Pb/wCp022T6RitKiuOVerP4pN/M640KUPhil8iullZr922iH/ARXEfFDxpp3hmza0tY4ZNRkX5VAHyD1Nd+wyCOma8e+NnhPSbDQZNahSQ3klwAzs2eCDXlZpWr08PKVJ69zLFOUaTcDzbw54u1HSPEB1YsJjK375G6MK+jPCuraN4k0qO+s0hbI+dNoyp9DXykgzIg7FgP1r6g8CeFdL0W1ivLBZI3ljBcbuD+FeDw7iMTKco3vHrfz7Hn5bKbbW6N2bSNLmGJLG3Ye6Csy+8E+FrwEXGi2jZ/wCmYroaK+yjWqR+GTR60qNOXxRTOBvvhH4Luc7dNEJP9ziua1X4C6HMC1hqE8LdgwyP517HRXXTzPF0/hqM5amWYSp8VNHzfq3wG16EFrG+tpwOikkH+VcRrHw88X6Vua60W48tf41GQa+x6CAeor0KPEWKh8aTPOrcO4afwNo+EZoZoWKzRPGR1DKRTK+2Nb8LeH9ZydS0q1uGP8TxgmvOvEvwL0G83SaTcSWUh6KeV/KvYw/EeHnpUTj+J5Ffh3EQ1ptS/A+bKK9D8TfCDxXo++SG3F7CvO+P0+lcDc2txayGO4hkiYHBDLivao4mlXV6ckzxa2Gq0HapFoirS0LXtX0S5W40y+mt3H91jg1m0VrKMZK0ldGUZSi7xdme4eDfjpLGEtfEtr5qdDMgyfqRXZ6n4W8BfEaya902aBbhh/rYcBgfcV8uVd0fVtR0i7W6027ltpR/EjYrx62TQUvaYaXJLy2PYo5zNx9niY88fxOz8d/CnxD4a3XEcRvrIZPmxDO0e4rz9gVJUggjsa908BfG4kJYeKog6kbftCj+ddL4n+HHhLxxZf2poE0NvcuNweHG1j7isoZnWwsuTGx/7eWxrPLaOKjz4OX/AG69zz7XhFq3wD0+6VQbixuArN3215PXu1h4Q1jR/hb4p0XUoDuiTzbdh0fGeleEkYOD1rsy2pGSqKDulJ/jqceZU5R9m5KzcV+GhJbTzW0yzQSNHIpyrKcEGva/hh8Z5LfytL8TsXi4VLnuP96vEKK6cXgqOKhy1Ec+ExlbCz5qbPunT7211C0jurOZJoZBlXU5BqxXyF8N/iHq/g+7VUkaewY/vIGPGPUehr6f8GeLNJ8Vact3ps6scfPGT8yn0r4bMcqq4N33j3/zPuMuzWljFbaXb/I3qKKK8o9QKKKKACiiigAooooAKKKKACiiigAooooAKKKKACiiigAooooAKKKKACiiigAooooAKKKKACiiigAooooAKKKKACiiigAooooAKKKKACiiigAooooAKKKKACiiigArJ8U+IdM8OaZJfalcLGijIXPLH0FVfHPi3S/CekvfahKC+D5UIPzO3pXyj488Yap4t1Z7u+lKxZ/dQg/Kgr2MrymeMlzS0guvf0PIzPNYYOPLHWf9bmr8T/iJqfjC+aNXa305D+7gU9R6n1NcPRRX3dGhChBQpqyR8LWrzrzc6ju2W9HuLa01KG4vLX7VDGwZoicBvavTF8bfDvUUWO/8Ew2pxgvbkA/yry20t57u4S3toXllc4VFGSTXu/wv+ENvZwJrfi3YCo3rbscKo/2jXn5nPD04qdVu/SzaZ35ZDEVJOFJK3W6TRL4f+GXgbxdY/btOg1SyTPHmSYB+ldTczeCfhPo6pHCn2pl46GWU+59K57x38XrDTJo9D8KRRuVYRtMB8iDphR3rif2iXebVdFuJDl5bBWY+pIGa8Wlh8TiqsYYhtQldpX107ntVcRh8LSlPDpOcbJu2mvYxviH8TNe8VytCJms7DPywRHG4f7R71wtFFfVUaFOhDkpqyPlq1epXnz1HdhRUtrbz3Uyw20LyyMcBVGSa9Y8A/BPVdUCXmvSfYLc4IiAy7D39KzxOLo4aPNVlYvDYStiZctKNzyqwsby/nWCzt5J5D0VFzXp/g34J65quy41eYafbnnbjLEf0r3vwr4P0Dw3brHpljGjgYMrDLn8a36+WxfEdSXu0FZd3ufU4Th2nG0q7u+3Q43wn8NPCnh5VaDT0uJx/y1n+dgfauxVVVQqqFA6AClor56rWqVpc1SV2fQUqNOjHlpxsgooorI1CiigUAFFFFABRRRQAV578fv8AkRf+3lf5GvQWOATXjnxs8X6VfaNJoUaXUd7HOGZZItowAehrzc2qwhhZqTtdaHLjJxjRld7njEX+tj/31/nX19oX/IHtP+uS/wAq+QUOHVuwYH9a+nvAHi7S9etI7TT47otDGA7tFhQfrXz/AA1VhGpOMnq7WPOyuaUpJvc62iiivsj2wooooAKKKKACiiigArD8R+E/D/iCFk1PTYJWPSTYA4+hrcoq4VJQfNF2ZM4RmuWSujwTxn8CCpe48N3hI6i3m5P/AH1Xj/iDw5rOg3DQ6nYywkHG7Hyn8a+26patpWnatatbajZxXMR/hdc17uE4hr0rRq+8vxPBxfD9Crd0vdf4Hw3RX0F48+BtvOJbzwzceTJyfs8nKn6HtXh+vaFq2hXjWuqWclvIpxyOD9DX1eEzChi1+7lr26ny2Ly+vhH+8jp36Frwp4V1jxNcGHS4Vfb99mbAWvVvBuh2Pw7uBqOteMGRgPnsrduGPoeea8Z03VNS00udPvZrYuMN5bYyKrTzTTyGSaV5HPVmOSaWJw1XENxc7Q7W1/EeGxNLDpSUbz9dPwPqrw98UfCfii4m0mVzCJAUUTdJBXnfxN+DctoJNV8MM09ucs0BOSPoa8XVmVgykgjoRXq3wx+L2oaG0ena7uvbDOBIT86D+teZLLa2BftMG794vqelHMqOOXs8YrdpLoeVzwywStFNG0cinDKwwQaZX0/4u8EeF/iLpP8Aa+hzRRXjLuWWPGGPow9a+dvFHh3VfDmpPY6pbNE6n5Wx8rD1Br0MDmVPFLl2kt0zz8dl1TCvm3i9mjJrW8K+IdU8N6pHqGmXDRSKeVz8rD0IrJorvnCM4uMldHDCcoSUouzR9c/DL4iaZ4wslUstvqCj95CT1PqK7ivhjStQvNLvo7yxneGaM5VlOK+nPhD8TbPxRaJp+pOsGqRjGCeJR6j3r4rNsleHvVo6x/L/AIB9nlWcrEWpVtJfn/wT0uiiivnj6EKKKKACiiigAooooAKKKKACiiigAooooAKKKKACiiigAooooAKKKKACiiigAooooAKKKKACiiigAooooAKKKKACiiigAooooAKKKKACiiigAooooAK5v4geLtN8I6K99eSKZiMQwg/NI1TeOfFGn+FNDk1G+kAOCIo88u3oK+SvHHijUfFetSahfSMRnEceeEX0FezlOVSxkueekF+PkeNm2aRwkeSOs3+A3xn4o1LxTq0l/qEpIJ+SPPCD0rDoor7yEI04qMVZI+EnOVSTlJ3bCtLw5omo+INUj07Tbd5pnPOBwo9TVzwR4V1LxXq6WOnxEjI8yTHCD1NfRUEHhX4SeFvMlMbXbr1ON8re3tXnY/MVh2qdNc03sv8AM9HAZc8RepUfLBbv/Ir+D/Bvhv4b6GdY1yaFrwJl5XxgH+6o9a8p+KXxU1DxNK9jprPaaaDgAHDOPeue+IPjbVPF+pNNdSMlsp/dQg8KK5assFljUvb4l8039yNcbmScfYYZcsPxZLaNi7ib/bH869K+PtxbzT+HVimjeRNNTzFVslSQMZrzAHByOtW7S3v9Xv47aBJbq4kwqKMkmvQq0VKrGq3blv8AiefSrONKVJK/Nb8CpXcfD74a694slWVYWtLHPzTyjAI/2fWvTfhf8GYbTytT8TKJZuGS27KfevaLeGG3iWGCNY0UYCqMAV4OY8QRheGH1ff/ACPey/IJTtPEaLscr4I+H3h/wtbqLW2Wa5x800gySfb0rrqKK+Sq1p1Zc03dn1lKjClHlgrIKKKKzNAooooAKKKKACiiquo6hY6dbtcX11DbxL1aRgAKG7DjFydki1RXmPiP46fDzRmdP7YjvXXqLYh+fwrzfxD+1JaI7LouiPKv8LTNj9K5p4yjDeR7eF4bzPFfBRdvPT8z6Wor4v1z9pLxvehhZLb2IPQoMkVyGofGD4hXzEzeILjn+6cVyyzWktk2e5R4CzCavOUY/O59/kgDJIFcL8TPCmj+JbFpVuLeDUIwfLkLgbvY18Nah4w8TX5JutavHz/00IrPbV9Ub72o3R/7amuTEZhSrwdOcLpnd/xDeVSPLUrr/wAB/wCCfQvhzwvNqXiQ6Xc3MFqkTfvpXcAAe3rX0X4Yg8PaHpsdjp11ahFHJEgyx9TX51/2hfbi32ufcep3nNOGqakOl/cj/toa4MvlSwV3GN2+pGH8MIUFpX1/w/8ABP0vjkjkXdHIrD1BzTq/Na38Q65bsGh1a8Qj0lNbunfE7xxp+Ps3iC7GPVs16yzaPWJVTw8rr4Kyfqmv8z9DKK+GtI+P/wARLGRTNqa3SD+GRa7jRv2pNUj2rqehwyDu0b4NbwzOhLfQ8vEcD5pS+FKXo/8AOx9W0V4r4c/aP8DaiqJfG4sJT97zF+UfjXpnhzxl4Z8RRhtH1qzu89VjlBI+tddOvTqfDI+fxWU43CfxqTXy0+83qKAc9KK1POCiiigAooooAKyvEPh/SdftGttTs45lYYyRyPoa1aKqM5QfNF2ZMoxmuWSuj5u+JHwY1DSvN1Dw9uvLQcmHH7xB7DvXkM0ckMrRTRtHIpwysMEGvu8jIweRXn/xI+F+j+KomuIEW01AD5ZVHDexr6fL+IHG0MTqu/8AmfM5hw+pXnh9H2/yPk6it3xj4V1jwtqBtdUtnjBPySY+Vx7GsKvrIVI1IqUXdM+TnCVOTjJWZ0ngbxlrHhPUFuLCZjCT+8hJ+VhX0HpepeEfiz4fNtcIiXgX5o2wJIz6j1FfLFXdF1S+0fUI77T53hmjOQVNedjssjiP3kHyzWz/AMz0cDmUsP8Au5rmg91/kdJ8S/AOqeDtQPmxtNYuf3U6jj6H0NcdX038PvHeh/EDSW0HX44Resm1o36Se4968r+Lnw0u/Cly19Yo02lueGAz5fsaywWYy5/q+JVp/gzXG5dHk+sYZ3h+KPOKmsbq4srqO6tZWimjO5WU4INQ0V7DSaszx02ndH0/8FviXB4ktl0nVZFi1SNflLHAmHt716lXwpY3VxZXcd1aytFNGwZGU4INfUPwY+I0PiqyXTr91TU4l5BP+sA7ivjM5yj2Ldaivd6rt/wD7PJs39slRrP3uj7/APBPSqKKK+bPowooooAKKKKACiiigAooooAKKKKACiiigAooooAKKKKACiiigAooooAKKKKACiiigAooooAKKKKACiiigAooooAKKKKACiiigAooooAKzvEms2Wg6TNqV/KI4olzyep9Ku3M8VtbvPPIscaAszMcACvlf41ePpfFesNZ2cjLpluxWMA/fP8AeNellmXyxtXl+yt2edmWYRwdLm+09kYnxK8ZX3jDXXupmZbVDtgizwq/41ytFFfoVKlClBQgrJH57Vqzqzc5u7YV0ngHwhqPi7WEs7ONhED+9lxwoqHwP4W1HxXrUWn2MZ2kjzJMcIvc19FX954d+Efg9be3VHvGX5Qfvyv6n2rzsxzB0bUaKvUey7eZ6WXZeq161Z2prd9/ITUL3wz8JPCa2tskbXjLwv8AHI3qfavnHxh4k1LxPrEmo6jMzsT8iZ4QegFReKde1HxHq82palO0kkjZAJ4UdgKy6eX5csNepUd5vdk5hmLxFqdNWgtkFFFdv8Mvh5qfjC9VtrW+nqf3kxHUegrvrVoUIOdR2SOGjRnWmoU1dsyPBPhLVvFeora6fC2zPzykfKor6e+HHw90fwfZgwxLNfOB5s7DJJ9vQVu+FvDul+G9Lj0/S7dYo0HLY+Zz6k1rV8NmecVMW3CGkPz9T7jLcnp4RKc9Z/l6BRRRXinshRRRQAUUUUAFFV9QvrPT7Zrm9uYreJRkvIwAFeIfEv8AaM0DRA9n4biGqXYyPMb/AFan+tZVa8KSvNnfgMrxWPnyYeDf5fee5XNxBawtNcTJFGoyWY4AFeW+Ofjz4J8Nu8ENz/aVyv8ABAcgH3NfJvjn4neMfF8z/wBqavMLcnIt4jtRfp3/AFrjCSxySSfU15NbNW9KaP0PLeAIRtLGTu+y/wAz3Lxr+0j4t1UyQ6KselwnhXQZkx9TXkWteJNd1qdptT1S6uXbqWkPP4Vk0V5lSvUqfEz7fBZTg8ErUKaXy1+8WkoorI9EKKKKACiiigAooooAKKKKACiiigAqe0u7q0cPbXEsLA5BRyP5VBRQJpNWZ6X4M+Nnjvw3tjTVHvLZekNx8y/417d4H/aZ0W+8u38SWTWUxwGlj+59a+RqK6qWNrU9meBj+GMtx13OnZ91oz9JvDvibQvENsLjR9St7tCP4HBNa9fmroGv6zoN6l5pGo3FnMhyGjb+nSv0F+GGrXGteA9K1O8kMk81upkc/wARxya9rB436xdNWaPzHiThl5Oo1Iz5oydvNHS0VBb3ltO7JFMrMpwRnnNT12U6kKi5oO6PlGmtwoooqxBRRRQBl+JdB0vxDpslhqlqk8TjHI5HuDXzP8UPhfqXhWWS8s1e600kkOBkoPevqyo7mCG5geC4jWWNxhlYZBFell+Z1cHLTWPVHm4/LKWMj72ku58JUV7T8YPhG+ntLrXhuNntSS0tsOTH9PavFmVlYqwIIOCD2r7zCYuliqfPTZ8Ji8JVwtTkqIktbia1uI7i3kaKWNgyspwQa+i/hT8R7HxVp48O+JREbll8sGT7so/xr5wp8EskEyzQyNHIhyrKcEGs8dgKeLhaWjWz7GmBx1TCTvHVPddz074yfDKbw1cPqmko0mmSHJAGfL9vpXl1fRvwh+Idn4o0v/hGvE3lvc7PLVpOky+/vXnnxl+G8/ha/bUNOVpdLmbIPXyj6GuLAY6pCp9VxXxLZ9ztx2Cpzp/WsN8L3XY81q3pGo3elajDf2MrRTwsGVgfSqlFe00mrM8ZNp3R9d/Cnx1a+MNHUsypfxKBPH7+ortq+JvB3iG+8M65BqljIysjDeueGXuDX194L8SWPijQoNTsXU71HmJnlG7ivg84yt4SfPBe4/wPusnzP61Dkm/fX4m3RRRXiHthRRRQAUUUUAFFFFABRRRQAUUUUAFFFFABRRRQAUUUUAFFFFABRRRQAUUUUAFFFFABRRRQAUUUUAFFFFABRRRQAUUUUAFFFcF8ZvG8XhHw6yQODqN0CkC+nq34VtQoTr1FTgtWZV68KFN1JvRHAftD+P2Z28MaTPgf8vUiH/x2vCqkup5bq4e4ncvI7FmYnqajr9HwWEhhKKpx+fqfnONxc8XVdSXyCtHw5o19r2rwaZp8JkmlbHThR3JqlawS3NxHbwIXlkYKqgck19NfDPwvp3w78ITa9rRRLto98rN/AMcKPessxxywlPTWT2Rrl2BeLqa6RW7LVjb6D8JPA7TzFXu2Tk/xSv6D2r5w8Y+JNQ8T6zLqOoSElmOxM8IOwFaPxK8Y3vi/XJLmV2FqjEQR9gPWuVrHLcA6N61bWpLfy8jXMseq1qNLSnHbz8woor0D4QfD278XakLq5RotLhYeZIRjef7or0K9eFCm6lR2SPPoUJ16ip01dsk+Enw2vfFt6l5eK0GlRtl3I5k9hX1Do+mWWkWEVjYQLDBGAAqinaTp9ppdhFZWUKxQxqFVQKtV+f5jmVTGzu9IrZH3+XZdTwULLWT3YUUUV5p6QUUUUAFFFUta1XT9G0+S/wBSuo7a3jGWd2x+XrTSbdkCVy6SACScAd68u+Knxq8L+CoJLeKZdS1LB2QQMCAf9o9BXY+F/F/hvxVAx0fU4LnsY921/wDvk815j8Uf2fNC8TSS6ho9w2n6g5LHcSyMawxca8ItQWvmexk1PL/rKWYNqPl+vW3ofNHxH+KHinxveM+oXjQ2ufktoSVQCuIrsvH/AMM/Fvgu5ddV0yU24PFxEN8ZHqSOBXGV8tV9pzP2m5+64BYVUF9UtydLbBRRRWZ2hRRXoml+CdAs/CNj4o8R640dteZ8m3ghZnYgkEEgEDp3q4U3N6HLisXTw0U6nV2Vle7PO6K9K1jwRoeoaTpGteGb+RLO+uvski3I5ik7c9xjFXYfhrosHjOHw7Nrf2q5tomn1BI4yAqhCwCk8HPH51p9WqXOL+28Io3bd9dLO6tvc8oqWO3uJF3RwyOvqqk16jp2keEfGVnqNpo+mz6Ze6eBIjO4YSoGAbPvgk/hW++sXGg/EHRvDdno1tJpskUSKnk5MgZR8+fxzVrDdW9DCpnavyU6b5ldtPTRK/nueNWGi6vfqWstMu7hRnJjiZgMdatad4V8QahF5trpdw6ZIBKEbiOoHrXq3iC81Dw/4F8T2OnObZ7XX5ovMUDdsZnwPpVnSLGez0/wxNqEer6rJcZkhFiu2GHJGd7Yxn8atYVXs2cs8+q8jnGKtey+6/8AWp47p/hrXL64ngtdNnklgOJV28p9fSrcngnxRHdC3bR7kuRuUhcqR7Hoa9n8bSSaPJ49ms/9HaW3jUFSMjOTwfwrlfEOtarF4K8FRpeyq0hVmYHk8r1NOWGhG93/AFcmlneJr8sqcVZ2Wt/5bnl66PqrXU9qmnXTTwHEsaxEsh9x2plzpepW0/kXFhdQy43bHiYNj1wRXvfi2/k0LVfiJq1qqR3DSpEj7Rw3zZNZ2s+JdStfDngomO3n1G+Y+dNLGCzxnG0fzpPCxV7v+r2Kp59WqcrjTVnbr15ebtseMaPpN3qk08Nt5SvDC8z+ZIE+VRk4z1PtVEjBI9K9o13RdLFz4z1KO0CmDyLeFU4All3Dj8qSfwT4Hk8WWPg9JL1NVuokUzr/AKuORvUYqHhZdDeGf0r3kna19Ftom7/ejxeiux074ea7qH2ya2azjtbedoRNc3KQrIwOPl3EZrD8ReH9X8P3K2+rWUls7jcm4cOPUHuPesHTnFXaPXpY3D1ZckJpvtfUyqKKKg6gr78/Z5m+0fCHRX6/u2X8mIr4Dr7r/ZZm874MaQf7pkH/AI+1enlT/eteR8J4gRvgIS7S/RjtXmmtdduGhkaNg+cg1u6H4uI2w6ivHQSL/WsPxYuzxBdL7j+VZdfkP9sYzKMwrfV52SlK66PV9D4T2FOvSjzLoev288VxEJIZFdT3BqSvK9J1a802UNDISvdD0Nd9oWu2uqRgBhHN3Q/0r9RyHi3C5panP3KnZ7P0f6HkYnBTo6rVGtRRRX1pxBRRRQAjqroVdQykYIPevC/jV8KRIsviDw5Dhxlri2Xv7rXutIwDKVYAg9Qa68HjKmEqc9N/8E5MZg6eLp8lRf8AAPhB1aNyjqVZTgg9QaSve/jl8L9yTeI9Ahyy/NcQKOo7sBXghBUlSCCOoNfoWCxtPF01Uh8/I/P8bg6mEqck/l5klrcTWtwlxbyNHKhyrKcEGvpP4U+NNP8AHfh6Tw5r4jN6sewhv+Wq/wB4e9fNFW9I1G70rUYb+ylaOaJgykGs8wwMcXTttJbM0wGOlhKl94vdHV/FnwLd+D9abajSafMxMMuOnsa4mvbfFPxX8P6/4AXTtRsXudSkTaygYCMOjAmvEj1OOlGXVK8qVq8bSWnr5izCnQjVvQleL19PIK7j4QeNbjwl4gQSOzafcMFmTPA/2q4eiuqvRhWpunNaM5qFadGoqkHqj7rsrqG8tIrq2kEkUqhkYHqDU1eB/s7ePtsg8K6pNw3No7ev93/PpXvlfnGOwc8JWdOXy9D9FwOMhi6KqR+fqFFFFcZ2BRRRQAUUUUAFFFFABRRRQAUUUUAFFFFABRRRQAUUUUAFFFFABRRRQAUUUUAFFFFABRRRQAUUUUAFFFFABRRRQBT1nUbbSdLuNQu5AkMKFmJr48+Inia58VeJbjUZmPlZKwrnhVr079pPxmZrhPC9jN+7j+e5Knqew/nXh9fbZBl/sqft5rWW3p/wT4rPsf7Wp7CD0jv6/wDACiiu5+DvgyTxZ4iTzkP2C3IaZux9q92vWhQpupPZHh0KM61RU4LVne/s++BEjhPizWYgqAE26yDgAfxVzHxy8fSeItVbSbCUrptsxB2niRvWu6+PPjWHQtJTwnorrHK0YWXZ/wAs06Yr52JJJJ5JrxcuoTxVV4ysv8K7I9nMa8MLSWDov/E+7CiitbwloF94k1qHTLGMs8jDc2OFHqa92c4wi5SeiPDhCU5KMVqzZ+F3gq88Ya2sKIy2URBnlxwB6fWvrTQdJs9F0qHTrCJY4YlwAB1PrWf4G8M2PhXQIdMs4wCozK/d27mt6vz/ADXMpYypZfCtv8z7/Kstjg6d38T3/wAgoooryT1QooooAKKK83+MfxS0/wAE2DW9uyXOqyDEcWc7fc1rRozrTUIK7KhBzfLE2fiT4/0XwRppm1CZWuWH7qBT8zH6V8kfEn4ia7421BpL2ZorQH93bqcKo9/WsHxNr2p+I9Wl1PVrp7ieRiSWPA9gO1ZdfYYDLKeGXM9Zf1sezh8LGkrvctaZqN9plytzYXUtvKD96NiDXtfw9/aC1PTzFZ+JoftkAwPPUfMo/rXhVFdeIwtLEK1RXNqlKFRe8j7v8PeKPCfjjTNtpc2t7HIPmgkwW/FTXmvxL/Z28Pa6Zr3w+w0y8bLbB/q2P07V8y6XqN9pd0t1p91NbTKcho3K/wAq9r+H37QWq2Gy08TxC9hGB56jDgfhXzGP4d5leHvL8SMNVxmXT9phJteX/A2Z4v4++GfizwZcMuq6bKYO08a7kI+o4FcZX6LeHPE3hXxxppW0mtr1HXLwSKGIB9VNfMX7WPw80vwrqFjrGiWa21resyyImcBxzn2r4jHZZLD3kunRn6Fw9xe8fWjhcTC03s1s/l0PBq9g+FV5pWrfDnV9H1jT21FtMb7XbwhsfL3/AK14/Wn4f1zUtCmmm02fymmiMUnAO5SMEc159Gp7OV3sfU5ng3i6DhF2kmmvVG/4o8d3esrYWVtaRadptjIHht4hjBBzknua2PE3jC2s/HmmeLNHkWeV7RVu4z0J2bCp+ozXmzMWYsepOaSn7eepmspw6UbLRJp+d97noc/jbQtOstSPhrR5LS91KMxyyO+RGCckLzXTeEvFSQ6RpcreJrRVtgvnCeAGaMD+FTjOK8Woqo4mSdzGtkdCpDlTd+718up1nj7xXNrWu6u1lI6adeXRl2H+PGcMffBrKtfEuvWtiLGDVLqO3X7qLIQB9KyKKzlVk5c1zvpYChTpKnyppF251TUrnzPPvp5PMGH3OTu+tRvfXbxwxvcSMkP+qBbhPp6VWoqOZ9zdUacdoo0LnWdTuo50uLyWVZ23y7mzvb1NWm8TarJcaXLLMJP7M2i2UjhQOgrFop88u5DwtF/ZX9aHc2fxDugGS9s0mSbUYr24xx5hQ5C/SrPhvxrar8Qr3xTqCtG5gka2QDOJMfIPzrz2lrRYiempxyyjDNS5Y2urHsuoaHqHjLQfDthps9vaT2wK3lrcSiNxIzFt20kE8EVzvx81KS48Ypo5uDPHpFulor5znA3H9WNJY/EySJor660W0udYhQLFfHIYYHBIHBx7iuDv7qe+vZry5cvNM5d2Pcmtq1aDhaO7PMy7Lq8MSpVY2jG9vVvXXt9xBRRRXGfThX2z+yDceZ8I7aHP+qnlH5uTXxNX2H+xbP5ngC8hz/qrk/rzXoZY7V/kfG8dQ5srv2kv1Oy8brt8QTN/eA/lWJXQ+PlxrQb1Suer8Z4hhyZpiF/ef46n59hXejH0CnwySQyCSNirDoRTKK8iMnF3W5udx4Z8TLOFtb5gsnRXPQ11YIIyORXjneuq8K+JGtytnfMWjPCueq1+n8McaO8cLj35KX6P/M8jF4D7dP7juaKSN1kQOjBlPQilr9QTTV0eQFFFFMBGVWUqwBUjBB7186/Hf4bNps0niHRYCbVzunjUfcPr9K+i6iu7eG6tpLe4jWSKRSrKw4INduAx08HVU47dV3OLHYKGMpOEt+j7HwnRXoXxm8BS+E9Za5tI2bTbhi0bf3Cexrz2v0XD14YimqkHoz88xFCdCo6c1qgrpPBXhDUfE1wzRI0VlCC885HCqOTj1Nc2CFZWK7gCCR6j0r0vWtav5PDumax4Xk8ixsdouLOMY2t3LeoPv61hja1SCUae76vob4OjTm3Kpsunczdb0HQNT0yW48JvJJLY/Lcxv95wP4wK4auzN41/4gTVvCSPbXkkRku4gPkU4+b2wea4+4keW4llkxvdyzYGBkmjBOdnGTv67/MMYoXUoq3pt8h1lczWd3FdW7lJYmDKwOCCK+uvhJ4uh8WeGIpi4+1wAJOvfPrXyBXY/CTxbL4T8VQXDM32SYiOdM8FT3rmzjALF0Lx+Jbf5HTlGP8Aqlb3vhe/+Z9gUVHazx3NvHcQsHjkUMrDoRUlfnr0P0BO4UUUUAFFFFABRRRQAUUUUAFFFFABRRRQAUUUUAFFFFABRRRQAUUUUAFFFFABRRRQAUUUUAFFFFABRRRQAVzfxH8SQ+F/C9zqEhHmbSsS+rGukNfMP7RHiz+2vEx0m1kJtbElGweGfvXpZVgvreIUXstWedmmM+qYdyW70R5pqV5PqGoT31y5eaZy7E+pqvRRX6KkkrI/Om23dlnS7G41LUIbG0jMk0zhUUdya+nrePTfhT8NdzbGvDHlj3kkIrjP2bvCC5k8VahGAiDFuHH/AI9XH/HPxi3iXxPJa2subC0YpHg8OR1avn8W3mGKWGj8EdZf5H0GFSy/CvEy+OWkf8zhtZ1G61bVLjULyRpJp3LMSaqUUV9AkkrI8Btt3YsaNI4RFLMTgAd6+iPhN/wifgbQhcahqML6pcLuk2jJQf3RXNfAT4fjVo59c1KL9wEZLdWHViOv4VxOrwmDVLqFwcpKy8+xr82424kq4Tlw9BJp7vz7H0GW4eWGisTJavb/ADPpbw3480zxDqpsdLt7iXaMvKQAqiutr5X8CeL7/wAJ3pltUSSCQ/vYyOv419CeDfGWj+JrVXtJxHcY+eBzhh/jXy2VZrHFR5akvf7bfcfT4PFqqrSfvHSUUUV7Z3BRRXBfGX4hWPgfQGYOsmpTqVt4QeR/tH2rSlSlVmoQWrKhFzfKjP8Ajb8ULPwVpbWdkyT6vOpEaZ4j/wBo18gazqd9rGoy6hqFw89xKxLMxzTtd1a+1vVJtS1GdpriVizEnp7CqNfa4DAwwkLderPboUFSj5hRRRXedAUUUUAFFFFAHffALXDofxK0+RpCsNwTE4zwc8D+dfRP7Tfh3/hIvhRfNCuZ7TbcIfRVOW/QV8f2Fw1pfQXaEhoZFkBHqDmvuzw5PD4q+HcBdldL6yMbn6qVNfK8R4ZTSl3Vjmdd4TFUsTH7LX4H50Hg0lbPjXSpNF8VajpsiFTBOygH0zxWNX5e1Z2P3unNVIKcdnqFFFFIsKKKKACiiigAooooAKKKKACiiigAooooAKKKUcnA5NAAqszBVUsxOAAOtfaH7I3hbWfDvgm5uNWi8kX8olhjP3guMc/WuA/Zo+DLXrw+K/FFsVt1Ia1tnHLnsx9q+lNf1a30eyCIF8zGI417V6VH2eCpPF4h8sUj8w4xz+GJvl2H1195+nRfqcz8Qsf2rFgjPl8/nXM1NeXM13cNPMxZ2NQ1+IZxjY47G1MRFWUnc+doU3TpqL6BRRRXmmoUUUUAdN4T8QNZutpeMWgJwrH+Gu8RldQysCp6EV47XV+DteMLLY3j/uzwjHtX6TwfxW6TjgsW/d+y308n5djysdg73qQ3O4ooByMjkUV+snjBRRRQBk+LNCs/EWiT6ZexhkkUhTjlT2Ir4+8aeHb3wxr9xpd4hGxj5bdnXsa+1687+OHgqPxP4da7to1/tC0UsjAcsvcV7mS5j9Wq+zm/dl+DPEzrLvrNL2kF70fxR8pVc0nVtQ0nz/sU2xJoykqFQysCPQ1VljeGVopFKuhKsD2NMr7mcIzVpK58NGcoO6dj0vRdMsdO8EIY9dsrO51AZuJWyXRP7q4rktf0nTYIY5dDmvL6FQRPM6AKG9sf1p3w/TTZfESJqsazx+W3lRyMQrPjgE9ua9D0rTmNs2qTwQ6DZoWjvrOU7o5eDgx9Sa8adaWFqvmd76/8DuezCjHFUlyq1tP+D2PHaK25fD+oXKX+pWdo66bE7MkshCgrnjGeTx6ViV7MKkZ7M8acJQ3R9I/s5eMP7T0c6BeSZubUfuiT95PSvYK+KfBGvXHhzxJaapAxHlyDeM9V719l6PqFvqmmW+oWrboZ4w6H2NfD59gvYV/aRXuy/M+3yLG+3o+zk9Y/kW6KKK8I90KKKKACiiigAooooAKKKKACiiigAooooAKKKKACiiigAooooAKKKKACiiigAooooAKKKKACiiigDlPir4kj8M+D7u93gTspSEdyxr48nmkuJ3mmcvI7FmY9STXrH7SXif8AtLxEmi28mbez+/g/x968kr73IsJ7DDc73lr/AJHweeYv2+I5VtHT/MK2fBWhXHiTxLZ6Tbqf3sg3t/dXuaxq+iP2c/DMek6FceKdQVUeVSI2bqqDr+fFdmZYv6rQc+uy9Tjy7CfWq6h03foaXxh1638EeBIdB0vbHcTx+UgXqq45avmUksSx5JOTXV/FTxNJ4o8W3N5uPkIxSFT2WuUqMrwn1agub4nqy80xf1mu+X4Vogrf+H/hy48UeKLXS4VbYzbpmA+6g61gAEkADJPSvqL9n7weNB8N/wBqXUY+2XwDcjlU7D+dGaY1YSg5Ld6IMrwTxddRey1Z6Houm22k6ZBp9pGEihQKABXml38LI9W8QateXjtBHI3+jle5x1r1eivzHFYWni2vbK9tT7+eHpzSi1oj5Y8aeC9Y8L3JW6hMluT8kyDKkf0rB0+9urC6S6s53hlQ5DKcV9fX9nbX1s9tdwpNE4wVYZFeM/EL4TvD5moeHsunLNb9x9K+TzDIqlF+0w+q7dUeTicvlD3qexe+HvxYhmMWn+ISIpDhVuOx+tdz4c8XWWueIr7TbNleO2UESD+I8Zr5duYJraZoZ42jkU4KsMEV23wU1iHSfFm65lWK3kibzGY8AAE/0qsuznESqwoVNdbX6jw2OqOcacu57l4/8Vaf4R8OXGrX0irtUiNM8u3YCviPxt4m1DxX4guNW1CRmaRjsTPCL2Arqfjn4/n8aeJ5UgkYaZasUgTPDY/i/GvOq/ZMqwCw8OeXxP8AA+0wmH9nHme7CiiivWOwKKfFFLMSIonkI6hVzTDwSCCCOoNK4BRRRTAKKKKACvrH9k/XBf8AgmfS5JN01nLkLnoh6frXydXr37K2urpfxC/s+STZFfxMpz0JUEj9a87NaPtcNLutTmxcOakzH/a88OtpXxE/tJExBfxhhgfxDrXilfY/7ZHhz+0vAcOtRLmSwkGQByVJwf518f2VpdXtwtvaQSTyscBEUkmvyHH0uSu/M/WOE8csTlcJSesdH8v+AQUV7P8AD/8AZ78XeIFjudUUaVaNggyfeYfSvevBfwA8D6D5c11a/wBp3C9TP8yk/Q06OArVNbWXmTmPF2W4JuPNzy7R1/HY+MdJ0DWtWmWHT9Lu7hm6bIiR+fSvQdC+AfxG1JVeTSPsaN0aaRf6GvtzTNK03S4RDp9jBbRj+GNAo/SrtehTymC+OVz4/F+IOJk7Yemorz1f6Hybo/7LWuyAPqWuWMIP8Cbiw/Stm7/Zp0DS9PlvdV8RyJFEuWYDFfTJrxv432Pie8tpLyaRItKgOFiVuWPqajGUKOFoucYcz/rc+exnGubqDkqn3JHg+l/D/wAHz6/9kur+8isGbak+BkehPtXqA/Zg8O3ECzWmv3DK4yrYBBFef9xX0L8HLPxLYaZCt86zadKgaLLZZK8XJq6r1HTqQv59v+AeRgONM6lJxlWb+48l1P8AZXmKn+zvEUIb/pspx+grjta/Zt8d2O77J9lvwOnlPjP/AH1ivtKivpJZbQfSx9HQ42zWl8UlL1X+Vj87PEnw98ZeHWI1XQLyEA9VTeP/AB3NcxJHJG5SRGRh1DDBr9OJY45UKSIrKRggjrXFeLfhX4J8SxEX2i2ySn/lrEgV/wAxXJUyn+SX3n0WC8Qk7LFUvnH/ACf+Z+fNFfTHjz9mOaMyXPhXUPMQDK28x5+gNeB+KfCmv+Gbx7XWdNntnU4yy/Kfx6V5tbDVaPxI+1y7O8DmK/cVE322f3GJX0D+zZ8GpNduIfE/iO3KadGwaCFxzKw749Kzv2cvg7P4rvo/EGuQtHpEDAojDHnMP6V9b311Y6BpSRxokcca7YolGPpXTQo06NN4nEO0FrqfJ8V8TOlfA4N++9G108l5/kGr6jaaHp6qiqu1dsUa/pXnN/eT31y1xOxZmP5U7VL6fULpp5mJJ6D0FVa/KeJeI6mb1uWGlKOy7+b/AK0PisLhVRV38TCiiivljrCiiigAoo7471JPBNAVE0bIWGRkdRVqEmnJLRBdEdA60UVIHdeC9c+0Rixum/eqPkJ/iFdTXj8ErwzLLGxVlOQRXpnhvVE1OwV8jzV4ce/rX7DwVxG8ZT+p4h+/HZ91/mjw8fheR+0jszUooJABJ4ApsbpIoZGDL6g1+gHmjqxk8TaHJqU2lvfRR3UZ2vHJ8v6niqfi7xronhuEm6uVef8AhiQ5JNfPPj7xKfE+unUVt1twF2qB1I9TXjZlm0MIkoNOXb+tjhxWMjR21fY0P2gvB8ek6umvaaFeyvCd+zkI/wCFeU132jLq3iC4i8OreTPFckgRsxK5Az0/CuP1/S7jR9XuNOulKyQuVOR1r9C4Q4gWbYZxlG0oaep8VmdFe09tBWi/zKHIIZSQRyDXovh/Whr0drFeR3GranGojgsgcQxqowGYnA7V53W74G1ddI1l/NBEN1EYJGBwVB7ivocdQU6fMlqjHA1nCpyt6M3/AIhTbbEW9/rkT3yuNtha/wCqhX0J6E1wdei/2f4c0UGbT7OfXbh22rPIh8hCfUng1xviPS7/AEy+K31ukLS/OoQgrj2xxWeAqQUeRf5fgaY+nNy53/n+JmV9C/sy+KTc6dP4dupsyQHdBuPJU9h9K+eq3vh/rs3h3xVZ6lE2ArhX91PWrzLCLFYeUOvT1Iy3FPC4iM+mz9D7ToqDT7qK9sYbuBg0cyB1I7g1PX5u007M/R07q6CiiikMKKKKACiiigAooooAKKKKACiiigAooooAKKKKACiiigAooooAKKKKACiiigAooooAKyvF2rwaH4cvdUuG2rDESPr0H6mtWvE/2oPEJg0y18Pwthp28yXnqo7fyrswGGeJxEaf9WOPH4lYbDyqdvzPA9VvJtQ1K4vp2LSzOXYnuSarUUV+lpJKyPzVtt3Y+BkWdGkUsgYFgO4r2HxR8V9Nuvhz/YGj2slpOyLCw7BMc8141QDXNiMJSxEoyn9l3R00MXVoRlGH2tGKeTRRQASQByTXUcx2vwb8Lv4m8YQRspNrbESTHHHsK+uoY1hiSKNQFQBQB6V518APC/8AYPg2O7njC3d8fNYnqF7A/rXo9fn+d4z6ziGl8MdF+p99kuD+rYdN7y1YUUUV457AU2TcI2KAFsHAPrTqKAPI9V+Feoa/rU+qapqSwmVshI1zgV5D8cbTR/Cc6aHpN1JPfEf6RJu4UHtivpf4j+KLXwj4TvNYuGAZEIiXuzngfqa+F9c1O61jVrjUryQyTTuXYk+prryPh3CSrfWJQvZ9e5rgMtouftHHb8ylRRRX3p9AFPhiknlWKFGeRjhVA5Jpldr8LrO4t9Tj8Rf2V/alrZyfvIY5dsg/2gO9Z1ans4ORM5cqudh4B0e5sfDcN1bRQQmCZzqbvEGlQD+D+dcp8RLWxvNJh8TpaLp9zfXcyi1VdoEakbTj8TzWv4hbUtNub7xZ4R1xpbO4kMlza3H34yezqeDXn2u61qWuXQudSuDK4GFUDCqPQDtXm4enOpU9pf8Az9Dmpxcpc1zPooor1jrCiiigArV8I38ml+KNNv492YbmNjjqQGGRUOhaRqGt6jHp+mWz3E8hwFUdPrX1F8IPglpnh+OLVPEKJfajjcsbDMcf4dzXDjcZSw8Hz7voYV60KcfePR9d0q08ZeCpdPuwVhv7bGccqWXr+FZPw9+GHhPwVbRrpmmxPdKBuuZVDSE9yCeRXaoqxoERQqgYAA4Apa+DlTg581tTy4Y2vCi6MJtQbu0FFFFUcoUUUUAFcX8af+RDuv8AeH9a7SvPvjJqmnSeDbu1S8hacMP3YbnvXFmEksNO76MwxLSpS9D50H3h9RX1h4D/AORR03/rgv8AKvk8dR9RX1J8PtU06Tw3p1rHeQvOIVBQHnOK+Z4aklVnd9DysraU5HUUUUV9me4FFFFABWdruh6Trtr9l1fT7e9i7LNGGx9M1o0Umk9GVCcoNSi7Mq2trb6Zpq2un2yRQwpiKJBgD2FeceIbm9ub92vFZCD8qnoBXqNUdW0q01KEpPGN3Zx1FfL8UZHXzbDKFGpa3To/U6sLiVSm5TV79TyqitXXNEutLkO5S8WeHH9ayq/D8VhK2EqulWjyyXRn0EJxmuaL0CiiiuYoKKKbICyEA4PrTVr6gabiHR4klnUS3si5ii7KD3NN025utSgu7fUW8wxxmaOQ/wAGP4fpzVWDULWSFYNXWTfGMR3Ea5Yr6EVpwqLvTZF05fs1p1muJfvSAdgPSvucLTVT3MO06PK/d+1J2+15367LoedN21l8V9zHHSiprq2a2KfOsiMMo69DUNfFVaU6U3Cas0ehGSkroK0fD2ovpuopMD8jcOPUVnUVWGxNTC1o1qTtKLuhTipxcWejeMNXjsPB97qSOP8AUN5Z/wBojj9a8Bt/iN4ht9A/sm3uPLG4kyj7+D2Brr/GNxrGqeFP7CsIWnzIHOOuBzivKL7Tr+xfZd2c0Lf7S1+sVc9qZhShXotpWs/Xqj8/zf2tCvyK6SIbmea5naa4leWVjlnc5Jrd8K+D9b8RThbK1ZYs/NK4wor0n4X/AAz0m60631rUp/tnmDckS8KPr6167aWtvZwLBawxwxL0VFwBXoYDIJ1kqld2T6dTnw+XOdpVHoeOfCfwXdaR4/ufty5NlFujfHDE8cfnWd+0z4TwYvE1pH6JcAD8jXvAjQSGQKN5GC2OcVQ8S6VBrWh3emXCKyTxMoz2OOD+dfaZEo5TNcm19fRnTiMuhUw0qK9V6nw/SNyK0PEGlz6NrN1ptwpEkEhTnuAetUK/VYyUldbM/PZJxdnuj1TwbeXmr6BYwWt5FHp9kjxahaTNtjdWOQ3uazPFGn22pWMWi+GfP1Q2bGRpccIufuj25H5VzHgxrI63Hb6oJ5bN8kwRuVEjgcA16HZ3Xie13SxvpXhrT1UgRbB5rjHqBzXgVYPDVrx9V/W7PepTjiaKUvT+uiPKb+0nsbp7W5TZKhww9DUFaervYPCPLnnuL3zD5sj9GHqKzK96nJyimzw6kVGVkfUX7OniNdX8Hf2dLJuubBthBP8AAfu/yNen18n/AAE8QHQ/HMMTt+4vR5TjP8XY/wA6+sByM18DneF9him1tLU+8yTFe3wqT3joFFFFeQeuFFFFABRRRQAUUUUAFFFFABRRRQAUUUUAFFFFABRRRQAUUUUAFFFFABRRRQAUUUUAI7BULNwAMmvkD4x622ueO72bfuihYxx89hX0/wDEfVf7F8Fanf7sOkJC/U8f1r4ynkaaZ5WJLOxYk+9fVcNYe7nWfofK8S4iyhRXqMooqWyt3uruK2j+/IwUfWvrW7K58mlfQ6rwfp9taeHb/wASalo0uowxSpDDHu2q2Qdxzz0wO3eodWh8Ianp09/pk8+mXsa7jZyLuRj6K3/1q6jw7Joug3jaHB4iuIr/ADsmR4825fupOf6Vx/xAkgbWTbjTIrG6hJExiOUk9COK8anOVXEPfXZ7aejPYqQjSw6203W+vqjnR0rqfhboB8ReM7KxZSYQ4aUjsorl6+hf2YPD3kaXc69NHh522Rkj+Ed/1rqzPFfVsNKfXZHNlmG+s4mMOm7PaYIkhhSGNQqIoVQPQU+iivzc/RwooooAKKK5P4teJY/Cvge/1IsBMUMcIzyWPHH061dODqSUY7scYuTSR88ftQ+NDrfiddBs5ibOx++AeGkrxqpr65lvLyW6nYvLK5Zie5NQ199hqEaFJU49D6ClTVOKigooorc0HwRmSZECO+SMhBk4716Npfhu7Hl6n8P9ca4uFAMtnIfLmU9xtzgj8ap/CQ2IbUs6ha2GpNDtt5rnhFGRuIP97FdLfLon/CPau9laMkVrbmSPV87WuJsj7vqDzXmYqvLn5F/wDlq1HzcqOf8AjHfp9psbP7NBb6kLZDqLW7YDSkfMpA9DXntOkkkmkMkrs7sclmOSabXbh6XsoKJvThyxsFFFFbFhW74J8Lar4t1uLTNLgZ2Yje+PlQepNR+D/DupeKNdg0nTIWkllYAnHCj1NfaPww8CaX4I0OOztI1e5YAzzkcu1ebmOYRwsbLWTOXE4hUlpuVvhb8OdH8D6WiQRrPfuP31wy8k+g9BXb0UV8bUqzqycpu7PGlJyd2FFFFZkhRRVDWdZ0zR7Y3GpXkVug7u3WplJRV5OyE2krsv0V5N4k+M2nwBo9GtXuJBxvfha8/1n4meKdRyovDbRn+GOvHxGfYSlpF8z8jiqZhRhs7n0pLcW8QJkmjQe7AV5F8YtB8P6hE+qafqlrDfIMyRb+JB/jXkNzqmpXLFp72dyfVzVVpJG+9IzfU14mNz2GKpum6enqcFfMI1Y8riEcZeZYwyglsZPSvf/hRpPhzQbFZm1a0utQkHzMH4T2FfPtPWWRfuyOPoa8vAYyOEqe0cOZ/kcmHrqjLmtc+xo7iCQAxzRuPZgakr5AtNX1S0YNb306Eejmuq0X4oeKdOwsl19qjH8MlfSUeJaMv4kGvxPUhmkH8SsfStFeV+HPjJpVyFj1e3e0kPBccp+dekaVqlhqlstxp91FcRnujZr28NjaGJX7uVzupV6dX4WXKKKK6jYKKKKAI7mCK4haKZA6MMEGuA8T+HpNPc3FuC9ufzWvQ6bLGksbRyKGVhgg14Oe5Bh83o8s1aa2l1X/AOjD4mVCV1sePUV0HivQW0+U3MAzbsf++TXP1+E5hl9fL68qFdWkvx80fR0qsaseaIUUUVwljXUMOgNW7e5SS2tyt0kElruDQyHCyqcdPyqtUUgWN1m2BipzivTyzHvCVH2en43Mq1PnRr7I9QgVodlnawHYPNbBLH/wDVVCaN4ZWjkGGU4Iq9JPaXNndrDcpLJckGKAffVx7UzUQ0FwtxflGnc5eBDyo969zOMBCtFVo/Fpd/ZtqvlolZbnPQqOL5XsUaKRTkZpa+RO0ms7iS1uo7iM4ZGB+tekRW2l65pyTXFpBOrrzuQHmvMa674f6htkawkbg8pmvuOBs1WGxjwtT4Kn59Pv2POzKgqlPmtsdRpGl2ek232axj8qLOQmeB9Ku0UV+0RioqyWh4KSSsgooopjPnj9p3w2ttqlvr9vGQtwNsxHQEf/qrxWvsj4p6CviDwZfWZXMioXj47jmvjmWN4pXikGHRirD0I6195kGK9thuR7x0+XQ+Ez7C+xxPOtpa/PqJFJJDKksTFJFOVYdjXoOqasvh/S9PYab/AGte3kXmyXNyS47fKBg+teeHpXfeAfED22lPHf63YW8EDfuo5xulH+6K68whop2vY5Mvnq4XtcyvH1pBG1hqEdmLGS8gEsluD90kDke1cvXfeKYNI8QaXd6tpeo3Wo31r81wZU2gJ7DJ4rga1wNTmpJdUZY6HLVb6MmsbiS0vYbqJtrxOGU+4r7S8E6oms+F7HUFYMZIhu+uOa+J6+j/ANmDWmu/Dl5pMj5Nq4ZAT2bP+FeVxHh+fDqot4v8Gerw7iOTEOm/tL8UexUUUV8QfbBRRRQAUUUUAFFFFABRRRQAUUUUAFFFFABRRRQAUUUUAFFFFABRRRQAUUUUAFFFFAHjX7UWsfZ/D9lpEb7XuJfMcA9VAI/nXznXpf7RuptffEBrbdlLOIIo9M4NeaV+i5PQ9jg4Lvr95+eZxX9ti5vtp9wV0Wh6ZbXF9Zvp+opDcoBI/n8KHHbNc6Dg5r0rSdUtb/wilnqHhB5Imwsl1ZrsdgvAJODk1tjqkqcE4/p+phgqcZzal+v6EviWy0u2uU1zXfD97Dd5Du9uf3Mzf3j9a881vUH1XVZ7+RQpkPCjsOwrrNZutL0rw7cW+katqyyXDBRazNwqc7gc9e1cMOlYZdT0cn6I3zCpqor1ZNaQSXN1FbxKWeRgoA719p+CdHTQvC1hpaY/cQhSR3NfMXwL0X+2fiBZbhmK1bznGOCB2r62HAxXicS4i840V01Pb4bw9oSrProFFFFfLH1AUUUUAFfLX7Wfis3/AIhtvDdvJmCzXzJQD/y0P/1sV9LeIdQj0rRLvUJThIImcn6CvgnxXqs+t+I7/VLhy8k8zNk+mcD9MV7mR4fnquo+n5ndgafNNy7GZRRRX1h64VJCm6aJWyEZwpPbGaYis7BVUsxOAB3r0eBpvDnhezt/FHhvTrmxmJMTYxcqDznPb8qxrVfZpW1bInPlLet6q3hfUrPR4fDdncaa8MZLPFuM+4DJz+Nc/wDFSSS11RNLtriZdOCCSK1Y8Q5H3cV2ieILe30EDRtbltkSMvBaamnmFf8Arm3H8q8g1K8utQv5by9meeeRiXdjyTXBhKblPma2/E56UbyuyvRRRXqnWFTWNrcXt5FaWsbSzSuERFHJJqGvS/BHhvVtD0KHxp/qS0gS2JHKn+8K87Ncxp5dhZYiaul0ObF4mOGpOpLofQnwR8AWfgfQElujGdTuFDTOSPl9hXo0M0U2TFIrgHBIOea+Sr7xFrl83+mardTA9dz17x8IvEXh240G30yxfyLiNfnjkb5mPrnvX5jh+IFmOIfMrX7v8j5almKxNR30PQKKa8iIAXYKCcAk06vXO0KhvLq3s7d7i6lWKJBlmY4AFZ/ijxBp/h3TXvb+UKAPlTPLH0FfO3j3x1qnii5ZWkaCyB+SFTgY9T6mvLzHNaWCjbeXb/M5MTi4UF3Z3vjr4upGZLLw6u5uhuD0/CvIdW1XUNVuTcX91JPIe7HNUwCTgAk+ldj4S8AaprSfa7php9gOWml4yPavjauIxeY1Lb+S2R4k6tbEysccqsxwqkn0AroND8GeItYRZLTT5fKP8bDArs21XwN4NQxaXZrq+oLx50vIU+1c54g+I/ibVh5a3f2KH/nnbjaMUfVsNQ/jTu+0f8w9lSh8crvsv8zZj+Fws4Vm1zXLS0U/whuaevhz4b2f/H34jeZ/RG4rze4uLi4kMk80kjnqWYmoqX1vDx+Civm2xe2pr4YfeeoG3+FKfL9pnf3zSPpfwrueE1aeAnvurzCij+0I9aUfuD6yv5EemDwF4Yv226T4ohZ2+6rtWbq/wv8AEllua2RL5B/FCc1wwJHQkfQ1raR4m13SXVrHU7mIL/CH4NCr4Sfx07ej/Rh7SjL4o29Che2N3ZTNDdW8kTr1DLjFWdF1rVNGuRcadeSwOP7rda7yw+JdrqaC08WaPbXsRG3zVTDL70X/AID0bXbVr7wbqSyNjJtZD830FUsHze/hZ3fbaX9ehSoX96jK/wCDO08GfEWV9KtLjxHCIIp/lS6H3SfevSLeaK4hWaGRZI2GVZTkEV89+KLG6sPhVp9reQtDNFcFWVhyORVD4efEDUvDMy28sjXGnk/NExzt+le9Qzl4ecaWI1TS16r1PQp4105KFTsj6XorO8PazY65p0d9YTLJGw5GeVPoa0a+ljJTSlF3R6iaaugoooqhkd1BHcwPDKoZGGCDXmniLSpNLvCuCYm5Q16XdTJb27zyZ2INzY9K5y71LQPEunPDb38DSD7mWwVavlOK8kpZph/dsqsdY+fl/XU6sJi1QnaT0ZwdFPnjaGZo26qcGmV+FSi4ScZLVH0id1dBQaKKkCawS6hikntZFhVmEbSfxDPpVoTyLqYsrXTY3i3bWZ1yz++azorr7OJIZ4TPbSfeUHBB7EGtEas11alZLr7DbJ8pA5lcema+3yqtSlho01Us1utH3utdEnpqefWi1NuxBqdutrfzQKQVVuMVWq5EdPvLGVbC1khNt8zPIcmQH3/CqdfNZphVQrtxtyy1Vtrdum2x10Z80dd0FT6fcNaXkVwpOUYGoKK4KdSVOanF6rU1aTVmevWky3FtHMhyrqDUtc14BvfO002rNlojgfSulr+jspx6x+Cp4hfaWvr1/E+WrU/Z1HEKKKK9EyEYBlKkZBGDXyB8Y9CbQfHt/bhf3Uz+ch7Hdyf519gV4b+1LovmWlhrka4MeYXwOueQa9zIMR7LFcj2loeHn+H9rhedbx1PAKv6DJo8V6ZNahnmgC/KsRwS3v7VQpK+5nHnja58PCXJJOx1mpeLbNdKuNL0HR4dPhuF2zS4/eOPQmuUooqKNGNJNRLrVpVXeQV6R+zvrH9mePobd3xFdoYserHGK83q/wCHb19N16wv422tbzrID9DU4uiq1GVPuisLWdGtGp2Z9xUVBp0wuLCCcHO+MNn8Knr8was7H6cndXCiiikMKKKKACiiigAooooAKKKKACiiigAooooAKKKKACiiigAooooAKKKKACo7uUQ2sszHARC35CpKwviBeDT/AAbql0TjZAcfU8VdOPPNR7kVJckHLsfIXjW/fU/Feo3rtkvOwB9gcCsinSuZJXkPV2LfnTa/U4RUIqK6H5dOTnJyfUK9a0PVruS4sodB1Jfl0pES2GBiUAbs++a8t05LiS9iW1t2uZgwKxKu4tj2rvtK1u1vdYhtNY8Jy2s0jbRLa5iZT+Oa87Mo80UrXtft+TPQy6XLJu9r27/mZXxUv9QurnTbfU/JF3DbgyrGMYJx19+K46tDxOoXxJqESmQiOdkHmPubAPr3rPrqwdNQoxSObGVHOtJs9/8A2WtGVbO+1mRfmZvLT6d69yrh/gfpZ0z4e2Cuu2SVfMYfWu4r8/zSt7bFzl5/kffZXR9jhYR8vzCiiiuA7wooooA8l/ai186T4ANlE+2W+fy8DrtFfII6V7T+1prn27xvBpUcmUsoQrqD/Eef5EV4tX2uUUfZYZd3qe3g4ctJeYUUUV6Z1Gv4MaBPFWmtclRCJ13FugrU+Juna7D4svptQhuHhmmZ7aTBKNGT8u3t0xXKgkHI4NdZo/xD8SabZraebb3kKDCLdR79g9q5qtOfOqkNTKcZc3NE0/ErzS/CPTW1aPbfx3oWzLLhjBtbd9RnbXn9afiLXtT166W41KfeVGERRhUHoBWZVYem4J8271HTi4rUKKKK3NDqPhd4VuPF/jGz0mJT5RbfOwH3UHWvrD4qaBCnwyexs4QqWSq6hR2WuZ/ZZ8HjR/Cj69dRAXd+fkyOVQdMfXP6V7HPDHPC0MyB42GGU9CK+H4gq/XXKgn7trfM8LMZe3vT6Hypq/hHXtL02HULqycQSru3AZ2/X0rFtbie1nWe3leKRTlWU4INfYVxa29xbm3mhR4iNpUjjFeD/GnwjouhzRXWmzeXNcMSbUDPHqPavznMskeFh7WlLRfefM4rAOlHng9DIHxE8QX66ZZXlwCkFyrM6jBcZHBr3jXPEun6J4cXVryQBTGDGmeXOOAK+XI9N1Pyzcrp9z5SfMZPLO0fjV7xL4kv9dS1iuWKxW0YREB4+tZYPN6uGhNzu5O1rk0cbOlGXNq3saPiS98TeNLyXUvstzPbIxCJGpKoPSuej03UJLtbVbOYTMdoQoc5rR8N634gspo7TR7iUM7ALEoyCa9306d7HSQmsGzl18W5mCpHynB61nhsJHHtzlJ36t7fImlRWIvJt36nA6T4c0LwTYpq3iqRbrUWXdDZL/D6ZrkvF/jfWPEMjRtL9msgfkt4uAB7+tY2vale6pqk91fTNLKXPU8DnoKogFiAAST0Arlr4z3fZUVyw/F+pjUr6clPRfn6iU6NHkbailj6AVuaT4emuMSXX7uP07muls7C1tUCxRKCO561w2IjSb3OPtdD1CfB8sIvqxrRi8LSf8tLpR9FrqaKLGqpROcHheLHNwfypr+Fhj5LrB91rpaKB+zj2OOuPDV5GMxukv6Vl3NldW5/fQsvvjivRabJHHIu2RQw9xRYl0V0PNRjcN3TPNeheHfEnhDw1DDeWFhf3OogZYtPhQfpis3U/D1vOC9ufKk9Oxrlr2zuLOUxzxlT2PY1vQxEqD5opX9L2Ji5UXdI9Yh8caJ44t30XxNb/Yt7ZgmQ8Ke2a4Txt4P1DwzcguRcWcnMNwn3WFc2OvHFeg+A/GULW3/COeJV+06dN8qSNyYia7liYY33MQ7S6S/R/wCZqqqr+7U37/5mD4D8Wah4X1VJ4JC1sxAmiJ4Yf419MeHdYstc0uK/sZA8bjkZ5U+hr5u+IXhKbw5fiWD9/ptx80Ey8jHpVv4VeMpfDOspDcOW0+chZFP8Oe9dmWY+pgK31ev8P5f8A3wuIlh5+zqbH0pNNFCoaWRUUkAFjjk0sjpGhd2CqOSSeBXmXxy8Qi18N2a2M433DrJGynsOQf0ry/xJ8QfEOt20dtJceRCiBSsfBbjqa9zGZ3SwtSVNq7Vjvr4+FKTjY9e8cfE/RNHjktbPF/dEFSqn5B9T3r5+vb6a41Ga9T9w0jltsZIAzVYbnfA3MzH6kmuy8OfDfxFrFjJe+R9mhVCy+bwzfQV8viMXisznZR22S6Hk1a1XFS0RL8P5dX1G4mlluJpreBMsWOcV2NbHwW8Ota+Erpb2ApLcOQQwwcCs6/tntLyW3kHKMR9a+N4nyephVSxXSa18n/wUfa5BN/VlCT1IKKKK+RPdCmJ9njuEkuIWljB5VTgmn0GtKVR05qXYTV1YkuNRuLhTDbwx2lr/AHFHzN9T3qMdKKK2xWLq4qfNUf8AkvQUIKCsgooorlKNvwXdm21lFz8svymvSK8gtpGhuI5V4KsCK9ZsZRPZxTDncgNfrnh5jufD1MK38LuvR/8ABPFzOnaSn3JqKKK/Rjywrkvi7pC6x4E1CAjLxp5ifUV1tQX8K3NjPbsMrJGVP5VrQqOlUjNdGZVqaqU5QfVHwqVKkq3UcGitPxXYvp3iTULN12mOdwB7Z4rMr9RjJSipLqfl8ouMnF9AowcZwcetSWoQ3UQk+4XG76Zr3v4q+FdCtvhNa3+i2SRBAkgfqxBHc1y4nGRw9SEJL4nY6sNg5V6c5xfwq54BR3oorsOQ+wPg3qh1X4f6dcO26RU2N+FdjXkH7L+ofaPCl1ZlubeUYHsa9fr80zGl7LFTj5n6Tl1X2uFhLyCiiiuI7QooooAKKKKACiiigAooooAKKKKACiiigAooooAKKKKACiiigAooooAK86/aFvjZ/D2ZVbHnSCP+tei14z+1NeBPDthZbuXm34+gIr0Mrhz4umvM4M0nyYSo/I+cx0paKK/SD84Op8PSeFY4YZLm8vrG/TnzYoy4z9AK6x9eH2CY2HjKzlYIcC4iCSfQZ71zvw4uGtLPVruzWFtQjiBh3qGwMjOAa63xLqOpXGiXv2jT7YWsllHNFdCBRywyQCBXz+NX762/q1/l+p7+Df7m+3on/n+h5A8jSyvLIxZ3YsxPc1LYQm4voIFGTJIqj86rp92up+FViuofEHRoXXcguVZx6gV7dSap0nLsjxacHUqqPdn19olutrpFrbqMBIlH6VcpFUKoUdAMUtflsndtn6hFWSQUUUUhhTZWCRsx4AGadWB8Rb/+zPBOrXoba0dq5U++DVQjzSUe44q7sfFHxK1RtZ8davqDNuMlwy5/3fl/pXO0+aQzTSTHrI5Y/ic0yv0SEVCKiuh9HFWSQUUUVQwooooAKKKKACtvwLo8mveLNP0uNS3nSjcB/d71iV7n+yLoP2zxLfa5JHlbRAkZI7t1/lXNjK3sKEp9jKtPkg5H03pFjDpumW1hbqFigjCKB6AVaoor4Ftt3Z8+FU7jS9PuLn7TcWsUsuMBnXOBVysvxXq0Wi6DdahKwAjQ7c9z2rOo4qLlPZEysleR5P8AHbxLBEU8N6aEQD5rgoMfRa8eq1qt7NqOpXF9cMWkmcsSa6T4XeHV13XxLdfLY2Y86dj0wOcfpX53Xq1MwxWnXReSPmqkpYmrp1Om8Hafa+C/DTeK9WjU30q/6FC3XJ6HFc74a8WsviW+1fWJXczwuuOvJBwKh+JviNte15lhbFlbfu4EHQAd65QAkgDk1WIxfspxp0fhh+L7lVK3LJRp7L8fMlYNc3j+UpJkclR9TXW6FokdqgmuFDTHse1N8NaSttELmZcysOAewrcrzSadPqwooopmoUUUUAFFFFABRRRQAVBe2kN3CY5kBB7+lT0UAcHrOly6fL3aIn5WrPr0a8t47qBoZVBUiuE1axksLpomB29VPqKRzVIcuqO/+HWv22s6dJ4O8QOrQzD/AEWVz9x+wzXFeK9EuvD+tTaddKQVOUb+8vY1mRSPDKksbFXQhlI7EV6nqqR+PPAC6jHg6tpi/vR3dB1P5V6cH9co8j+OO3mu3y6G0X7eHK/iW3oefG41fXI7ewVZrs26ny0UFiBUGn6dJPrEOnXLfZXkcKTIMbfrT/D2pzaPrNvfxMVMTgsB3HcV9O21joPibSba/ksreVZUD7goBB78j3rTL8vWPv7/ALy6PqisNh/rF9dUYvgn4b6HoUcdzIq3l1jPmMMj8BXcKqqu1VAXpgCmwRJBCkMYwiKFUegFPr7mhh6dCHLTjZHv06caatFWERFRdqKFHoBXFfEGxCTx3qD7/DV21Zfii1F3o0yYyVG4V5HEuXrH5bUp21SuvVHZhKns6qZ5hRRRX89n0wUUUUAFFFFABRRRQAV6R4KuPP0ONc5MRKn+deb12fw4m+S5gz33Yr7LgXFexzVQ6TTX6/ocOYw5qN+x2FFFFfuB8+FFFFAHyb8frH7H8SL1lXCzKrD8q4Cva/2qrBU1nSr9FxvhdXPqcjFeKV+k5XU9phKcvL8tD84zSn7PF1I+f56gDg5FfUGkKviP4DRwZ3MlmFP+8or5fr6O/Z0uDefDi+09zu8uSTA9jXHnsbUY1F9mSOzIpXrSpv7UWfOJBDEHqDRV3X4PsuuX1tjHlTsuPoapV7UXdJniyVm0e0fss3pTXr6xzxJFvx9K+ia+Vv2dbz7L8RIFJx50Zj+ua+qa+E4hhy4xvukfc8Pz5sIl2bCiiivDPcCiiigAooooAKKKKACiiigAooooAKKKKACiiigAooooAKKKKACiiigAr56/arnLazpNuDwsDEj33V9C180/tQTb/GlvF/zzgH6817WQRvjV5JnjZ/K2Dfm0eSUUVLZwNdXcNsrBWldUBPQEnFfet2Pgkrm14Rl0rdLa6lp91OJeFltmIkT+lbnjPw/rGleGIp4tZkn0gnCW0xxInoCKg0aHxBo2ratoWmXFqk9mW8ycxAk7T2zWVLBqGseGLvxBeajLKYJVQxseDnPOOnavKm+eqqilZaee+3oerBclJ03G718tt/U58dK9I/Z1tftXxHh4/wBVC8n5YrzcdK9j/Zatd/im9u8f6u3KZ+pH+FbZpPkwdR+RjlcOfF015n0fRRRX5ufo4UUUUAFeaftJX5sfhhe4bBmIj/OvS68O/a9vDH4Os7IHiWcMfwxXZl8OfEwXmbYdXqxR8sDoKKKsWNnd30whsraW4kJwFjQt/KvvG7HvlenIrOwVFLMewGTXrfgX4D+KdbeOfViml2hGTv5dh7Y6fjXvXgn4ReD/AAuiSLZ/bblefPuOTn6dK8vE5vh6Oid35HLUxdOG2p8hS+FPEcWmjUpNHultTyJPLNYxBU4YEH0NfoQZtHlJsd9m/GDF8pH5VwXjn4L+EPEivLDbnTbs5PmW/Rj7g/0rhw/EFObtUX3amMcdZ2mrHxnRXqXjn4IeLvDzST2cSapZrzvh4YD3B5NeZXVvcWspiuYZIZB1V1Kn9a9yjXp1lenK52wqRmrxZFX2H+y9o/8AZnw0hndMS3crSk+qnGK+QLaPzrmKL++4WvvjwBYjTfBWj2IAHk2kan67a8jPqlqMYd2cePlaCRuUUUV8oeSFeO/tFa2FhtNEif5m/eyAHt2/lXsROAT6V8tfFHVDq3jW/nDZiSTZH7AV4fEGI9lheVby0ODMavJSt3OYAJIA5J6V6nqEg8G/C2OziYLqGr8uR1Cdx+VcP4E0v+2PFdhY/wALSBm+g5NbHxh1Rb/xY1rDxBZIIVHbIr5XCv2OHnW6v3V89/wPIpe5TlU67I4ytnwtp/2q68+QZjjP5msYAk4HWu+0O1W00+OMD5iMk/WvORjSjdl6ilAJOACT6Cn/AGe4/wCeEv8A3wapJvY6yOilZWU4ZSp9CMUlIAopQrEEhSQOpxSUAFFLtbbu2nHrjikoEFFFFABRRSgFjhQSfQUAJWb4hsVvbI4H7xOVNajKynDKyn0IxTTyKAaurHmbAqxU9QcGuu+FOvf2J4oiSZs2l3+4nU9CG4H86xfE1r9l1Jiowkg3CstWZWDKcMpyD71dCtKjUVSO6OWMnTmmuh0vxK0P+w/FNzbx8wSHzIyOmDzXqX7POtG50SbR5Xy1s2Ywf7p5/ma5Xx8I9f8Ah3pPiJB++twIZffHFYvwa1RtN8bW43YS4HlsK9rDzWEzGMo/DL8mdtOSo4lNbP8AU+maKKK+5PfCmyqJI2Q9CMU6ik0mrMDyXVYDbajcQ4wFkIH0qtXqOqaJYagCZotsh/jXrXKar4Ru4CXs3E6f3Tw1fiec8GY/CzlUox54Xb03Xy/yPfoY+nNJSdmczRUk8E0DlZo2Qj1FR18ZKMoPlkrM7077BRRRUgFFFTWtpc3ThLeF5CfQVcKcqklGCu/IG0tWQ10nw/l2atInZ0xU+leD5pMSX0nlr/cXrXU6dpdhpwHkRKrdNxPJr9A4Y4UzGGKp4yquSMXfXd/L/M8zF4yk4OEdbl+iiiv188QKKKKAPGf2qLXd4Z0+8x925EefqCf6V86V9T/tG232j4dyNjPlTrJ+hH9a+WK+84fnzYNLs2fCcQQ5cY33SCveP2VLrcur2ZPTawH1zXg9et/swXBj8X3UOeJIefwrpziHPgpnPk8+XGwOL+Klp9j+IGsR4xvuGkH4muYrv/2gIfJ+Jl5xgNEjfnmuArqwU+fDwl5I5cZHkxE4+bOp+E9w1v8AETRZAcD7UgP519kDpXxN4Im8jxdpk3TbcKf1r7XiOY1PqBXy3E0f3sH5H0/DUv3U15jqKKK+ZPpgooooAKKKKACiiigAooooAKKKKACiiigAooooAKKKKACiiigAooooAK+Wf2kZC3xJuEzwkUf/AKAK+pq+Uf2iX3fFXUV/uxw/+i1r3+HFfFv0f5o8DiN/7IvVfkzzyrWkSLDqtpK5wqToxPoAwqrQAScDk19w1dWPiU7O57NFY6Cvi3WNafxVYiK/37E2tldx78Vy+p2ek6F8Pr/TINetdRuJ50ZViRhgAH1+tcDnnGeRRXmwy3lavN207dNj0Z5jzJ2gr69+u4g6V7t+ylGDLq8vcBB/OvCq99/ZQX/Rtab/AGo/61GeO2Cn8vzLyRXxsPn+R7pRRRX56foIUUUUAFeHftR6FrPiAaRp+j2E11KzH7o4HPc9BXuNVtQvrOxiM15PFCoHV2ArbD4n6tUVXsa0ZSjNOKuz508C/s63UhS58U3qwrwTbwnLD6npXt3hnwZ4W8K2gFhp9vDtHzTSYyfqTXPeJPinp9qWh0qM3L/3yMKDXmuv+Ltb1l2+03brGf8AlmhwK8XNeMYax5uZ9lse5QynGYvWp7q/roeweJPiHoOkAxRSfa5x/BF0H49K8y8R/ETXNV3RwyfZIT0CdcVxxOetJXxGNz3F4rS/KuyPocJkuGw+tuZ92WI768juPtCXMolznduOa7Pw38S9Y04rFe4vIR1z97FcJRXn4fGV8PLmpSaO6vhKNePLUimfQ/h3x1oGtIE+0LbzHrHLx+vSo/Fvw+8KeKrc/btPh3sOJohhv0r59VipBUkEeldL4e8b67o7KI7lpoh1SQ5GK+ry/i2dNr2ys+6/yPncTw64vmw0vk/8yr4g/Z61Cw1iC88P3iXVqsysYpDtcDPr0r6Qt4xDbxxL0RQo/CuJ8IfEbT9anjs7iNre6c4UYyGNd1X2SzZZlTjJS5kv61PncZCvTkoVlZoKKKKk4ynrl0tlpF1dN0ijLH8q+Q7qRprqWVjks7HP419RfFCfyPAuquDgmBgPyr5YFfHcTVL1IQ7I8TNZe9GJ6L8D7VF1HVdXk4FjaFkPuc1wmrXLXmp3N03WSRm/WvQ/h9mz+GPiDUV4ZyIc/wCfrXmZ5JPvXk4r3MNRh3u/vZx1dKUI/Mu6HD9o1OFMZAYMfwrv+nA6VyHg2LdqDSf3Vrr689BRXuj4ZGhlWVMblORXW2Wq3Unha6u28szJKFVtg4FcfW1ZXlvH4XurNnxM8oZVx1Fd2CrOm5a20f32OulJq+pIlrbXmlNq+o3JRjJsCqvU4otNJ091iWW7dpJvuiNC23Priqr3UJ8MR2e798J9xX2wa3LTUNMSC0aG9S1Ear5ieWSxPfnFdNJUZyXNbZb9W9+pceVvUzxpclrBqUJmGIXC9PvCpToOnrdRWTXxFzNErou04BIzg1Jf6nYyPqZSbIndWj461Vlv7VvFNpeCT9zHHGGbHQhSDVSWHi0tHrbfpd/oN8iEXTmOlKjSjH2sRkAfXmp5NAsDdT2MF8WuowSAVOD7Uh1K0+xCPzPm+2iTp/DzzTbXULVPFE940mIWzhsUksP7qdney36ah7mhBa6TZpZwTahd+S1xzGoGePU1abw3Guozw/aC8MMSuSoyzZz0H4U9YbXUNP05rqZrZ4lCL8hIdR0xirWpXFnD4gmVrqS1cQoscgzgYzkEVcaFFRTlFW06+XX5jUI21RzusWdtamNradnV85VlKsp981e8FQiXVTuQFfLYB2+6jdiaXxRfWlzb28Ucq3E6EmSZVxkdhTNBvLUaZdafcTm2M2CsuPTtxXPCNOGL0astfLbYhKKqE/jRfLmht2TzLiFf3sqIQrVzlddqWp6dLoZ037Z5s6L/AK7afn9q5Gs8wUfa80Xe/wCHkTWtzXTMHxnBvsUmA5RuTXIV3+vR+bpU6n0z+VcBXAzgrLU9O+HW3V/h1rujyH/UIZU+o5rz7QbhrLWLS5zgxyqT+ddt8EJC2r31j/DcWzg/ka4W9TydUnjH/LOdl/Jq9GvK9CjU6q6+5mtR/u4SPr3T5vtFhbz/APPSJW/MZqesjwbL53hbTpM5zAo/IVr1+h05c0FLufSRd4phRRRVlHnvxQ8Tap4a1Sxls2VoZVbdG3Q4xUvhr4m6PqBSG/3WUx4y3Kk/h0rI+P0YMGmydxvH8q8jr4jMc3xWBx84wd46aP0PsMBleHxmChKStLXVep9RPDpuq2+4eTcIRwyEH+Vc7qng5Tl7GXH+w1eK6J4i1bR5A1leSIo/gJ+X8q9H8N/FaFykOswGM9DKg4/Koq18ozhcuMp8su//AAV+pyVsoxmE96i+Zf10Ir7Tb2ycrcW7rjvjI/OpNO0m/v2Agt22/wB48CvQtO1PSdatw1rcQXKH+HIJ/KodY17RdCg/0q6hix0RTk/kK8xcA4ONT2sq/wC6+V/v2/A4/r1Zv2ah739dDM0rwfDGA97J5jf3V6VuSPpej2+6R4LZAOrEAmvMfEnxWmffDo1vsHQSvXneraxqOqSmS9upJST0LcCvTp4zKspjyYGkm+//AAdzuo5Li8S+avLlR614l+KenWu+HSYmupBwJCML+tcfo3jDWtY8XWJu7orEZf8AVpwtcNWp4UbZ4isW/wCmq/zrzp5zisVWjzysrrRaLc9qGVYbD0Zcsbuz1Z9Nr90fSlpsXMSf7op1fpaPz4KKKKAOI+OMfmfDXVD/AHUDfrXyJX2F8Zl3fDXWR/0xH/oQr4+r7Xhp/wCzy9f0PiuJF/tEfT9Qr0r9nKXy/iHEn9+Jh/KvNa9C/Z8bb8SbT3Rv6V62Yq+FqejPKy52xVP1Re/aXh8v4iGQdHto/wCteX161+0+uPGkDetuteS1GVO+Dp+heaK2Mqepb0ZzHqttIDgrIp/WvuK25tov9wfyr4Vtm2XEbejCvumz/wCPSH/rmv8AKvD4nX8N+v6HucMP+IvT9SWiiivkz6sKKKKACiiigAooooAKKKKACiiigAooooAKKKKACiiigAooooAKKKKACvk79oddvxY1Rv70cH/ota+sa+Vv2jk2/E68b+9FF/6AK+g4bf8Atb/wv80eBxGv9lXqvyZ5vW34Ejjl8XabHMqvG04DKRkEViVseCW2eK9Nb/p4X+dfZ1v4cvRnxlH+JH1R6v8AtLaFpOmWenXOn2EFtJK+HMSBc/lXiFfQv7U6/wDEi0tvST+lfPVedkk3LBxcn3PRzuKjjJJLsFe/fsoN/omtD/aj/rXgNe8fsotgaynqUP8AOjPF/sU/l+Y8jf8AtsPn+R7zRRRX56foAUUUUAFeQfH15Pt1gm5thjOVzx1Nev15F8fVP2qwftsP9a8TiH/cJ/L8z18i/wB9j8/yPLKKKK/NT9BCiiigAooooAKKKKAOh+HOP+ExsM/89K+j6+afBE3keKLGQ9BKK+lq+74Uf7ia8/0PjOJV+/g/IKKKK+qPmjj/AIwnHgHUf+uZ/lXzEOgr6j+LERl8BaoB/DCT+lfLg6V8TxKv9oj6HhZp/EXoen+Gvl+BOrsOpvsfoteYV6d4PbzvgxrdsOWS58zHtgf4V5jXnY7+HR/w/qzlxHww9Do/BP8ArpvpXVVyXgtwLyRO5Wutrz0Ol8IUUUUzQKKKKALSaffOgZLSVlIyCF6iori2uLfAnhePPTcMZro/Bmo3r3skLXDmNLdtqk8DGMVAkYurCTU9YuJpIo5PLjQdST/+qu/6rTnTUoN3d99tNzf2cXG6Oeoro00C3upLee1mdbSUFnLDlAKjGn6beQTtp7SrLbjcQ/RhWf1Kr5eXn10J9lIqW2r6lYQLbjaEHKCRASPpnpWfczSXE7zTMXdzkk11l7p0OoatGsrEBLVWCLjLe1Ymu2drarE0CTxOxIeOQdMdwa1xFCtGDvK8UVOEkt9DKooorzzAKKKKAK+p/wDIPn/3DXnZ6n616DrLhNMnY/3a5XwhPpMGuxNrcJlsmDI4B5GQQD+Gc04R5pKN7XMaivJI6f4E8+OETs0TA/ka47Xht8Qago6C7l/9DNet/D3wk2keLv7S06ZbzTJIWMMqnkZBwDXN3vhGx02S+1XxNdiJ5ppGt7VD8zEscE17FTBVvqsINWs5O/S2nU3lQn7GMbdX+h7T8PCT4M03P/PEVv1jeCIxH4V09VGB5IIHsa2a+3w6tRivJHvUvgQUUUVsWeX/AB8P+g6eO+5v6V4/XrHx/k50uPPZyf0ryevzXiF3x8/l+R+g5ErYKHz/ADCiiivEPXLFleXVk++0uJYG9Y2K/wAqZc3E9zKZbiV5ZD/E7ZNRUVXNK3LfQnlV721CiiipKCtDw7/yHLP/AK7L/Os+tPwsu7xDZL/02X+da0NakfVGdb+HL0PpqD/UR/7o/lT6bF/qk/3RTq/X1sflj3CiiimI5H4xtt+G2sn/AKYj/wBCFfHlfXvxsbb8NNX94wP1FfINfa8NL/Z5ev6HxfEj/wBoj6fqLXffALP/AAsux/3T/SuBr0L9nxd3xJs/ZG/pXr5g/wDZanozyMB/vVP1RvftR4/4Syz9fI5rx+vW/wBp9s+NLdfS3WvJKyylf7HT9DXNv98qeosa75EX1YV912f/AB5w/wDXNf5V8N6Yu/UIF9ZB/OvuW1/49ov9wfyrxOJ3/CXr+h7fDC/iP0/Ukooor5M+rCiiigAooooAKKKKACiiigAooooAKKKKACiiigAooooAKKKKACiiigAr5j/aah8vx2suP9ZAp/IAV9OV86ftUw7fEmmzY+/bn9DXt8PytjF5pniZ/G+Db7NHjNX/AA5L5OvWEnpcJ/6EKoVNYNsv7ZvSZD/48K+7mrxaPhoO0kz6G/afj8zwnp8w6LKP5V8519K/H6P7V8L7a6HIQq2fwr5qrx8gf+yW7Nnr58v9rv3SCvav2V7gLrWo22eXiDfl/wDrrxWvUP2aLryPiGY2Pyy2rrj3yMV05tDnwdReRzZTPlxlN+Z9Q0UUV+cH6MFFFFABXlnx7jzbWMvoSK9Trz/45W/meF45gOY5RXlZ3DnwNT0PSyefLjKfqeH0UUV+Xn6MFFFFABRRRQAUUUUAWtKkMepW8gOMSL/OvqK2kEtvHIOjKDXyrGxR1YdQc19LeC7xb7wtp9wGyTAob6gc19hwnVSlUp+jPleJqb5ac/VGxRRRX2p8iZfiy0N94cv7QDJkhZf0r5IkXbK6/wB1iP1r7KkXcjKe4xXyb4305tK8VahYsuPLmOPcHmvlOJqWlOp6o8fNYfDI7L4OFbzRfEelMeWtfMVfU8/4V5tMjRzSRsMFWII/Gut+EF+tj42tkkbbFcKYn989KzviBpz6X4tvrdl2qZC6e4NeHW/eYOnL+Vtfqjgn71CL7aFLw3N5OrRN/e+X867uvNYpGjlWReqkEV6HYTrc2kcynO5Rn6156FRelieiiimbBRRRQBqeG76GwvZZZ921oWQY9TU+m39jJpsum6j5qRmQSI8YBIPPHP1rEorop4mcEorZX/E0VRpWOmTXrOzltrW1SR7OMFZC3DMDUf27SNPtrn+zmuJZrhdpMigBR+BrnaK0eOqPovLy6aD9tI6R9U02bUEkm+0KghVA8ZwysO/Wotf1S1uNOhsreSa5ZGLGaZQG57cVgUUpY2pKMo2WoOq2mgooorkMgooooAxvF03l6WY+8jAflXF1u+MLrzb1bdTlYxz9awj0qWctV3kesfBa+vrPw/rl59odYLeEmNWOQGx2rzqW8vtd1uOS7uJJ5ZpRgsc4ye1d3IraF8GArfu7jUJM47lc/wCFcv8ADDT21HxpYQhdyo4dvoK9iupyVDDX6fm/8jpqJtU6X9an05o0P2fSLODGNkCKfrgVboHAwOlFffxVkkfRJWVgooopjPF/jxcB9ctbfPMcWcfWvN66r4qX327xpdvnIjxF/wB88VytflWa1fa4ypJd/wAj9Kyyn7PCU4+QUUUV553BRRRQAUUUUAFbvgGLzvF+nx/9NM/lWFXX/CK387xpbtjPlgt+ldeAhz4mnHzX5nNjZ8mHnLyZ9AjgAUUUV+tH5gFFFFAHnv7QVwIPhxdAnHmOqf1/pXyfX0t+1HdeX4KtLZT80l4pP0CtXzVX3fDsLYS/ds+G4hnfF27JBXpP7OUXmfESJ/7kTH+VebV61+zDbmTxjczY4jh/nXdmkuXCVH5HBlkebF015lb9pibf8Q/LH8FtH/WvLq9A/aBm874mXnosSL/OvP6rLY8uEpryROYy5sVUfmzU8Jxef4l0+HGd86j9a+24RiFB6KK+MvhnF5/j3Ro+ubpP519nrwAK+b4ml+8pryZ9HwzH93N+aCiiivmD6cKKKKACiiigAooooAKKKKACiiigAooooAKKKKACiiigAooooAKKKKACvDv2qrLdZaZqGPuEx5+vNe415d+0ra/aPASyBcmKcN+GDXpZRPkxlN+Z52bQ58HUXkfL9KjbHV/7rA/kaSkPQ1+jH50fUHi8DWPgGsv3i1lG4/IV8v19PfDs/wBs/BFrXO4pbtH+Q/8ArV8xFSpKsMEcEV4WSe461PtI9zOveVGp3iFdn8Fbv7J8SNJ+bHmzCP8AOuMq94eu2sdesbxDhoZ1cH05r18RT9pSlDumeRh6ns6sZ9mj7joqGwk86yglzncgOfwqavy5qzsfqCd1cKKKKQwrmPifa/avB14MZKLv/Kunqnrdt9s0m6tf+ekTL+YrDFU/a0Zw7pm2GqezrRn2aPlsdKKlu4jDdTQngpIy/kair8ias7H6indXCiiikMKKKKACiiigAr2/4H6kLnw5JZM2Xt5CfwPT+VeIV3PwZ1QWHif7NI+2O5XafqOn869jIsT7DGxb2en3nlZ1h/bYSSW61Pd6KKAQRkHIr9NPzwK8K/aH0U2+r2+sRriOddj/AO8P8iu++KviDUvDlhFqGm3MGVbEkLjO4V5t4r+I9j4p8NyadqGnmK4HzRyKeA1fP5zicPOnLDzdpLVHnY6rTlF05PU84s53tbuG5jJDROHGPavR/ixarrGgaV4rtsOHjEVwR/Ce2a8yr0z4TX9vqulX/g3UGXy7pC1tu7SAf/qr5jANVObDy+1t6rb/ACPJw7Ur031/M8zrpfB98FJs5G90rI1zTbjSdUnsLhCskTEcjqKqwySQyrKmQynINcEouLaZim4SPSaKo6NqCX9orggSAYYe9XqDrTuFFFFABRRRQAUUUUAFFFFABRRRQAVW1O6Wzs3mY9Bx9asMwVSzHAFcX4k1I3tz5UZ/cxnj3PrSJnLlRlzyNNM8rcljmr3hnS5tZ12006FSxlkAbH93PP6Vm16j8NrSLwx4bvfGOoKFl8sx2YbruPGR+ddWCoKtVSl8K1fojGhT9pPXbqZ3xo1GNtWttEtpA0GnxCPjpnFdJ+zpou57vWpE6fu4yR1HevJ2Nzq+rE8vcXMv6k19S+BdFj0DwxZ6co+ZU3P/ALx5P6mvbymDxmOliGtF/SO/Bxdeu6j2RuUUUV9ke2FVtUuFtNOnuGOBGharNcV8YdW/s/ww9ujYluDtH0rmxldYehOo+iOjC0XXrRprqzw3VLlrzUrm7brNIz/marUUV+SSk5Ntn6fFKKSQUUUUhhRRRQAUUUUAFej/AAItfM127uSOI4gAffNecV7T8CbLytBurtl+aWbCn2wK9nIKXtMdDy1PJzur7PBz89D0eiiiv0w/PQooooA8G/asuwH0mx3csrSY+hx/WvB69M/aQ1Brv4gG33bltYQqj0zg15nX6NlFP2eDgvK/3n51m1T2mMm/O33BXu37KlrtOr3hHXYoP0zXhNfRv7OFubP4eX+osMb5JMH2FY57K2Dku7SNsjjfGRfZNnjXxXu/tnxB1eTOdk7R/ka5er3iGf7Vr1/c5z5twzZ+pqjXp0IclKMeyR5lefPUlLu2d78BbL7Z8SNPYjPkN5v5V9aV81/sv2vmeMbi625EcBGfrX0pXxXEU+bF8vZI+14ehy4Tm7thRRRXgnuhRRRQAUUUUAFFFFABRRRQAUUUUAFFFFABRRRQAUUUUAFFFFABRRRQAVyvxYsBqHgHVIduWWLcv1Brqqq6vbi60u6tzyJImX9K1oT9nUjLszKtD2lOUe6Phggqdp6jg0Vc123a01q9tmGDHO64/E1Tr9Si7pM/L5KzaPor9mS+W68J3+ksclHJx7HNeG+NrP7B4u1Wz24EV1Iqj2zXo/7L+orb+KLuxdsfaIvlHqRWH+0FpX9m/EO6dR+7uVEwPueTXhYb91mdWH8yue5if3uWUp/yux55QDhgfQg0UV7x4R9l/C7VBq/gbTbzOWMQVvqK6avIv2YtUW68KXGns/z20nC+xr12vzPMKPscTOHmfpWX1vbYaE/IKKKK4zsCg8iiigD5x+I2nnTvF19Dtwhfcp9QRmudr1L486YVu7TU0Hysvlt9c15bX5Xm2H+r4ycOl7/efpOWV/b4WEvL8gooorzjvCiiigAooooAKsadcvZ30N1GcNG4YVXopptO6E0mrM+kDr8LeCX1wMMLblzz/FjpXjth8WtVsdDksooVluS7FJ5DnaD7VnxeIr1fBV34dhikmaWRWj284Xnd/SuGdHjYq6MpHUEV9Tis6q1Y05UnZ219T8d4gjUwWMdKOi/zLus6vqWsXRuNRu5Z3J/ibIH0qrbxNNPHEqkl2CjivTfhz8LW1m1g1XVblUtJBuSOM5LD3PavSNS+HuiyNpv2G3S3FnIGJA5ccdamhkuKxEfay6992eTTwNWoudni/wARfBc3hlLG5j3SW9xCCzf3X7j8sVylhdzWN7DeW7lJYXDqR6ivq/xXoNrr+hTaZcKMMvyN/dYdDXy34k0e60PV5tOvI2VkJwcfeHqKM4y54OoqlP4X+DDG4b2MlKOx7fqE1pqfgqLxR/wjdpfXvlgyrKo3EDqeleb3vjbSp7aW3HhLT4i6ldyqAy/pWkfiImm6hpSaehfT4IBHcQsOHz1qL4h+FLW5tF8UeGf32nzjfLGvJiPeunFV5VoOVCSbiveVlr5r9TWrUc43pvbf/M4SwvZLK786HIXPK57V2+mX8N9AJI2G7uvpXntTWl1NayiSFypH6185c8+FTlPR6KxNJ1+3uAI7jEUnqehraVlYZUgj1FB0pp7C0UUUxhRRRQAUUUUAFIzKqlmIAHc1Wvr+1s0LTSAHso6muS1jWp70mOPMcXoDyaREpqJb8R6152bW1YhP4mHeueorV8L6FfeINUjsbGItk/O/ZB6mnCEpyUYq7Zz+9ORf+H/hmbxHrSRH5LOH95cSHoFHatT4q+IodQvIdH035dNsBsQDozDqa2vGWtaf4R0P/hE/DzB7mQf6bcr1z6VwPh7RL/X782tlGXcKzu3YADPNenVXsYfVaWsn8Vvy/wAzpmuSPsoat7/5HffAjwqb/U/7cu4/9Htz+6BHDN617yXQEAsAT0Ga+YY/HHiPSrP+yLOaK1hgJTCJg5HvXT/B/wASQz+IZJvEWsXBnPECyN+7/wD116+VZjh6Cjh4LV7t6anZhMTTppU4rXqe80UiMrqGVgynoRS19YewFeE/GPWv7R8Rm0ifdDa/J/wLvXrXjjWo9C8PXF2xHmFSsa56k183zyyTzPNKxZ3JZj6mvkeKMbywjho7vV/ofUcOYPmm8RLZaIjooor4g+wCiiigAooooAKKKKAFUbmC+pr6R+H9h/Z3hKwtyMP5e5vckk14F4UsTqXiCztMZDyDd9M19MQRiGCOJeiKFH4CvseFMP706z9D5TiavpCkvUfRRRX2h8kFNlcRxPIeAqkmnVh+PNQTTPCOpXjOF2QHH1NXTg5zUV1IqTUIuT6HyX8SNS/tbxvql5nIMxQfRTiuep9xIZp5Jm6yMWP40yv1KnBU4KK6H5fUm5zcn1DrxX1BoBTw78B0uCNpks/MP1YV806Rbvd6pbW0almklVcD619HfHaSPQ/hZb6OjgEhIl9worxc4/eVKNDvK/3Hs5P+7p1q3ZW+8+Z2JZix5JJNFFFe6eGfQn7K+n7NK1HUGXl5Ain2r22vPvgBp5sfh3Zuy7Xn+c16DX5vmtX2mLqS8/yP0bK6fs8JCPl+YUUUV556AUUUUAFFFFABRRRQAUUUUAFFFFABRRRQAUUUUAFFFFABRRRQAUUUUAFB6UUUAfI/xz00ab8Rb4Ku1JsSL+XP61w1e6/tUaNiXTdbRcDBgcjuTz/SvCq/SMrre2wkJeVvuPzjNKPscXOPnf7zqfhTqX9leO9Muy2FEoU/jxXqX7VGls0Wm6rGmVGY5G/lXhFrM0FzHOvDRuGH4Gvp7xjGfGPwUiu0/eTfZkmPruA5rhzL9xjKOI6bM7st/f4OtQ67o+XaKKK948I9S/Zt1hbDxt9hlk2peJsUZ6t2r6fr4e8N6lJpGvWepR5328quMfWvtfSbyHUNNt7y3YPHNGGUjvXxfEmH5a0aq6r8j7PhzEc1GVJ9H+Zaooor5s+jCiiigDmPibpf9qeFLlQuZIh5ifhXzuQQSD1HBr6snjWaF4nGVdSpr5t8b6W2j+JbuzxhN+5D6g818VxVhbShXXo/0PruGsTpKi/VGJRRRXx59UFFFFABRRRQAUUUUAWdMvJLC/hu4vvRsG+te76dpXhjxhokV7LYQuXXD7Rgg18/123wr8VHQ9VFpdOfsdwQrZ6Kexr3cjx0KFX2VZXhLv0Z4We5asXR50ryj+KPZvDWiW2g2JsrN3NuDlFY52j0rUpEZXQOpBUjIIpa/RoRjCKjHY+DUVFWQVxXxQ8E2/ijTWmgUJqEKkxt/e/2TXa0VnXoQr03TqK6ZNSnGpFxlsfHWoWdxYXklpdRNFNGxVlYV0HgXxfd+G7ny3Hn2EvEsLcgj2r2z4l+AbTxNbNcWyrDqCD5XHG72NfPOtaVf6PfPZ6hbvDKhxhhjPvXwmMwVfLaylF6dH/mfPVqFTCzutu56B4o8F2Ou2TeIvB0qzxsN01oPvxnvxXmksckUjRyoyOpwykYINaXhvX9S0C+W60+dkP8S54Yehr0FdQ8I+PYhHqSx6Vq+OJhwrmocKOM1h7s+3R+nb0E4wr6x0l26M8qq7Y6peWmPLlJX0NdB4o8Aa7ogMywm7tcZE0XzDHvXJMrKcMpB964KtCpRly1FZmEoTpuzVjp7XxQvAuISPdea0Yte06T/lrt/wB7iuGorO41VkegDVtNP/L5EPq1Mk1rTlH/AB8o30NcFRRcftmdjc+JbNB+6V3b6cVk3viK7mBWICJfbrWJXV+JtDs9L8IaJexgm6vd7yE+nGP61pClKcZSXT/hgUpzTfY5eWSSVi0jlifWmVoaPo2p6vcCDT7OWdyf4Vziu/sPAujeHYBqHjG+iyBuW0RuW9q1oYOrX1Ssu72CnQnU1W3c5TwX4Q1TxNc/6PGYrVT+8nfhVH1rrvEXiTSPCOlt4e8Kss1yRi5vB3PfBrH8XfECe/tTpeiwjT9NUbQqDBYe9cx4e0TUde1BbSwgeV2PzNjhR6mutVYUP3WF1k9Ob/L/ADNlONP3aWrfX/Ih06zvta1VLW3R57md/qfqa+lPh14OtfDGkeWVV7uZf3z4/SmfDrwPYeFrIOVWW+cfvJSOnsK6+vpcoyj6sva1fjf4Hp4LB+y9+e58ueI/DWqzeJ9XjsbKadYJWd9i5wM5rlzvjfHzIyn6EGvsK3sLW3nmnihVZJjmQ4+9XEfEH4baXrySXlmq2l7jJYDCt9a87GcPTUXOk7vXT/I5q2Wys5Qep5h4G+JmraAn2W73Xlpj5VY8rXpnwe8VXHiIarNePhhLvRSfupXz7qFq9nfzWbsrtE5QleQSK3fBfiG70RL+C3ypu4fLz/d5HNefgs2q4epFVZNxjfQeWSq1sTToX3djsPi34k/tfWTZ27k21uccdGb1rh6VmLMWY5JpK8HFYmeJrSqz3Z+1YbDxw9JU47IKKKK5zcKKKKACiiigAoopR1oA9H+BulfaNWn1KRcpCNq/71e0Vy3ww0f+yPC1urptmmHmSfU9P0xXU1+oZLhfq2DhF7vV/M/Oc2xP1jFSktlovkFFFFeqeaFeSftNawtn4Tg01JNst1JnbnkqP/r163Xyz+0Vry6t45e0hfdDYoI1PueT+tevkeH9ti4vpHU8jO8R7HCSXWWh5pRRRX6CfAHb/BDS21T4hWC7N0UTeZJ7AV2v7U+peZq2n6WG/wBTGZCP97/9VWv2W9JKjUNckXCY8tWP6/yrzf4waw2s+P8AU5925IpTDGf9lTxXgr/aM1b6QX4s91/uMrS6zf4I5GpbKBrq8ht05aRwo/E1FXZfBjR/7Y+IWmxFdyQP57D2WvZr1VSpym+iPHoU3VqRgurPq/w3ZpYaDZWka7VjiUY/CtChQFAUcAdKK/LpScm2z9PjHlSSCiiipKCiiigAooooAKKKKACiiigAooooAKKKKACiiigAooooAKKKKACiiigAooooA4n426OusfD6/TZultwJo/qOP5E18iEEEg9RX3ZeQJc2k1vIoKyIVIPuK+LvHWktoviu/wBPKkCOU7c+ma+v4axF4zovpqfI8SYe0oVl10MSvo39nLUxq3ge90GdtzQMw5/ut0FfOVeifs/65/ZHjqKGSTZBdjy2BPBPavWzeh7bCytutV8jycor+xxUb7PR/M5LxppcmjeKdQ06RdvlTNt/3c8GsivY/wBp7QDaeIbXXIl/d3cex8DoVxj+deOV0YDELEYeFTujDHYd4fETp9mFfUf7OviAar4JjsJHzNYnysHqV7GvlyvRv2f/ABEdF8ax2skgW3vcRtk8A9jXLnOF+sYWVt1qdWTYn6vio32eh9V0UDpRX54foIUUUjMqqWYgAdSaAFzXmHxy0PzrSDWoUy8X7uUj+72/Ws74t+LpdI1mCfQNbzLt2zWy/MmfWse3+LM2o6bLpmu6ak6zLsDQnbz2POe9fOZnjsLXhPC1HZ9Hur9NhYLN6eExSk3t+Rw9FTXsL29wyPG0eeVDdcHpUNfn0k4uzP1eE1OKlHZhRRRSKCiiigAooooAKKKKAPXvhJ4yWWNNE1KX5xxC7Hr7V6lXylFI8UiyRsVdTkEdq9r+GXjqPVLdNN1SQLeIMK548wf419vkGdKSWHrPXo/0Pj87ylxbxFFadV+p6FRRRX1x8uFYPjDwrpXiayMF9CPMA+SUD5lP1reoqKlOFWLjNXTJlFSVpI+Z/G3w61nw67zRxtdWeeJEHIHvXFkFTg5Uj8CK+ypESRCkiqynqCMg1w/i74Y+H9cDzW8Zsbo/xxfdJ9xXyuN4dessO/kzya+Wdab+R4p4X8deIPD+I7a6M1uP+WMvzLXUf8JX4K8RjHiHREtblutxCMc1meJPhZ4k0rdJbot9CP4o+Dj6Vxd5YXtoxW6tJoSP76EV5DrYzCL2dVadmro4nOvR92a08z0T/hB/COqfNofiVUJ/gnYcVVu/hTrCH/RdQs7lfVWx/WvPVYqflYr9DirMOoX0P+qvJ0+jmo+s4Wfx0rejsT7Wk/ih9zOtb4YeJgeIomHqGqSL4W+ImI3tbxjuWfpXLLr2tKMLql0B/v1HJrGqyA79QuWz/t0vaYL+SX3/APADmofyv7zvY/hfb2iiTV/EVnEnUhSM/wA67250fwtd+H7GaOH+210+Ly44kbr74FfPUk0shzJNIx93JrT0Btfhulk0b7YsmeDECRXVhsfQptxhR0fnd/joa0sRTi7Rhv8AM7TxB8RtXso303SNMj0aFflG2PDj8a89vLq81C6aa5mluJnPJY5Jr1ceEfGnjK2t11wWtlEnPmGP9431ruvCXw38P6CElaD7Zcj/AJaS84PsK6XluMx09W+Tz0/A1eFrV5avTz/yPI/A3w01bX2S4u1azszzuYcsPavePC3hzS/Dmnraadbqn998fM59Sa11VVUKqhQOgAxS19HgMro4NXiry7np4fCQobbhRRRXpHUFQ31ut3aSWzsyrIu0lTg4qasnxRr1loGnPdXbjOPkTPLGs6s4Qg5TdkVCnKpJQirtnIeJNC8FeEtLe8fS7eS6bPl7+WZvWvG7+4N1dyXBVV3nOAOAPStHxXr954g1R7y6c7c4jjzworHr80zXHwxNTlpRtBbefmfeZPlFPAU72XM9/wDIKKKK8k9oKKKKACiiigAooooAK6P4eaK2teJbeDbmJGDycdh2rnK9x+DOgnTtFOoTpie55GRyFr1cmwX1vFRi9lqzzc2xf1XDSkt3ojvkVURUUYVQAB7UtFFfqB+chRRRQBmeKNUj0fQbzUZWCiGIsM+uOK+KtWvH1HU7q+kJLXErSHPuc19BftOeIja6Lb6FBIA9yd0mDyFFfOlfbcO4X2dB1XvL8kfFcRYr2ldUltH82FABYhR1JwKK6H4daI/iDxjp2mqPkeUFz6Ac/wBK9+pUVODnLZHg04OpNQjuz6A8KRr4K+CzXUwCStbmVgf7zD/69fME0kk0ryyMWdyWYnua+g/2mtYWz0Gy0G3faZSC6j+6K+eq8fJIN05YiW83c9fO5qNSNCO0FYK94/ZY0Yb9Q1qRPmAEUTexzn+QrwhVLMFUZJOBX2D8INEXQ/Atjb7cSSL5jnvk1PEGI9nheRbyKyDD+0xXO9onX0UUV8IfdBRRRQAUUUUAFFFFABRRRQAUUUUAFFFFABRRRQAUUUUAFFFFABRRRQAUUUUAFFFFABXzt+1BoLW+r2muRRYinHlyMB/F2/lX0TXJfFvw8PEngm+s1UGdEMkJPZh/9bNejlWJ+rYqM3ts/mefmmG+s4aUFvuvkfHdT6dcvZ38F1GSHicMMe1QyKyOyMCCDgg0lfozSaPzlNpn1F4xt7fx98HkvovnnSITDHUOo5Wvl51ZXKsMEHBFe9/sx+IVuLO98MXTAhf3kKnuD97+leZfF7w7J4d8a3dvsKwTMZIjjgg14WVv6tiKmEl6r0PezRfWcPTxcfR+pyFSWsz29zHPGxV0YMCKjor3nqeCmfZfwy8RR+JvB9lqCsDKEEcw9HHUfyq74w1+38OaSNQueU81EIzzgnBNeBfs4eLP7K199Dupdttecx5PCv8A/X4rq/2jtW3XFhpEb/dBlkA9D0/lX5VxNF5X7SUfl8/8j73CZj7XBe0+0tPmd94i+IXh3R7BbhrtZ5XTckMRyT7H0rxrxj8Tdc11nht2NjangIh+Yj3NcM7s3LsT9TXReE/Beu+I5V+x2jpAeszjauPYnrX5/iM1xmOfs6at5I56mLrYh8sfwOdZmkfLMzsT1JyTW34M0ibUPFun2EkLoXkDkMuOBz/SvcPBnwu0bRQlxegXt0OpYfKD9K6U+GdNHiSLXEhVJoofKUKMDr1rrw3D1b3Z1H1WnkbUstnpKTOD+M/hkLaQaxaRgCFRHKqjt2NeTV9U6haw31lLazqGjlUqQfevnDxjok2g63NZyKdmSY29V7Vy8S5d7KosRBaS39f+Cfp/D2O9pT9hJ6x29DFooor5Y+kCiiigAooooAKKKKACnwSyQyrLE5R1OQR2plFNOwPU9i+HPxEjuVTTNakCTDAjmPRvY16ajK6hlYMpGQR3r5RBKkEHBFd34G+IV5o5S11DdcWfr1Za+vyniLkSpYp6dH/mfK5nkPM3Vw/3f5HulFUNE1jT9YtFuLG4SVSOQDyPqO1X6+zhOM4qUXdHycoSg+WSswoooqiQNUr/AEnTb9dt5ZQTD/aWrtFKUVJWaE0nuchqHw48J3mc6eIie8ZxXK+I/hd4O0nT5b+5vrq3iQZ+Zwcn0HFes15R8afDusX9hPqs2pqLK2XKW6g8/WvIzDCUIUZVI0VJnHiaNOMHJQuzxy3GjtroSbz104ybdwPzBfXpXs+ifCjwffWkV7Be3VzC4DAq4wf0rwUV9C/BzQNY0vTLe7OpLLY3KB/IIOV+lfOZJCFaq4TpqS/L/gHmYCMZzcZRv+ht6f8ADrwpZgbdNWXHeQ5rorHTNPsU2WlnDCv+ytW6K+1p4elS+CKXyPdjThH4UFFFFbFhRRRQAUU2WRIo2kkdURRksxwBXnHjj4lW1kHs9GInn6GX+Ff8a5MXjaOEhz1XY6cLhKuKny01c6jxj4s07w7aM00gkuSPkhU8k+/pXg3ibX9Q1+/a6vZDjPyIOij0qlqN9dahctcXczSyMckk1Wr8+zXOauOlyrSHb/M+5y3KqeDV95d/8gooorxj1gooooAKKKKACiiigAoopyKzuqIpZmOAB3NAG94D0GTX/EEFqFPkq2+VuwUdq+jbeFIIEhjGERQoHtXJfC3w4ND0NZplAurgBn9QOwrsK/Schy/6ph+aS96Wr/RH5/nWO+tV+WPwx2CiiivcPHCo7maO3t5LiZtscal2PoAMmpK8u/aG8Wf2J4YOl2soF3ffLweVXua6MLh5YirGnHqc+KxEcPSlUl0PBfid4hfxL4wvdQ3ExbykQzxtHAP5CuZoor9NpU40oKEdkfmlWpKrNzluwr3f9mHw+iLe+JLlSNq+XHkcY6k/pXh1hay3t7DaQqXkmcIoHU5r6c8R3Efw7+Dot4tq3TQiNMfxSMOf0zXkZ1Vl7OOHh8U3b5Hr5LSj7SWIn8MFf5nh/wAZPEH/AAkHji8uI23QQsYoj6qO9cbSuxdyzHJJyaSvVo0lRpxpx2R5Naq6tSVSW7On+F2iya9420+zWMuiuJJPTaOtfZEMaxRJGgwqgACvEv2X/Dfk2N34inTmZvKgJ7Afe/pXt9fE5/ivbYnkW0dPn1PtsgwvssNzveWvy6BRRRXhHuBRRRQAUUUUAFFFFABRRRQAUUUUAFFFFABRRRQAUUUUAFFFFABRRRQAUUUUAFFFFABSMoZSrDIIwRS0UAfI/wAa/DbeHvGtyI0ItrljLEccAHnFcNX1J+0J4YOt+EWvrdM3Nl84wOSO4r5br9EyfF/WcMm91oz88zfCfVsS0tnqjb8C63L4e8UWWpxsVCSASYPVT1Fe7/HvQovE3ge28SWA3yWyiTK94yOf6V8219G/s9eJIdd8M3HhjUSskkKEKrc70PX8uK5s3pypShjKe8d/Q6coqRqxnhJ7S29T5yorpviZ4bl8MeK7qwZT5RYtE3qtczXtUqkasFOOzPGq05UpuEt0TWVzLZ3kV1CxWSJwykeor6J0rw7o3xO0G3137U8OoqginIOcEe34184V6L8CfGLeGvFC2lxJiwvSI5MnhW7H9a8PiLKaeY4W0o3cdT0spxUaVbkqfDL+kztH+FWs6Nq9veQpFqNrFKrOh6soPIxXuOnxxRWcSwwLAu0fIq4x7VLG6yRrIjBlYZBHcU6vzjCZfSwjl7Pqfc0cPCjfk6hRRRXcdAVx/wAUPDK69o7TQKPtcALJj+IeldhRWGJw8MTSdKezNsPXnQqKpDdHyjLG8UjRyKVdThgexpteofGDwj5E7a3p8X7pzmZFHQ+teX1+W47B1MHWdKf/AA6P0jB4uGKpKpAKKKK4zqCiiigAooooAKKKKACiiigC/o+r6hpNytxYXLxOD2PB/CvUvCnxSt5tlvrUflP081RwT7149RXoYLM8Rg3+7lp26HDi8uoYtfvFr36n1Np2oWeoQCazuI5kPdGzVqvlzTNU1DTZRJY3csJB4Ctx+XSu80L4ralAVj1OBLlO7gYb9OK+twnE9CppWXK/vR8xiuHa0NaL5l+J7PRXG6R8RvDt8QskzWzH/np0rpbTVtNuwDb3sMmfRxXv0cZQrK9OafzPEq4StRdpxaLtcr8WP+RD1L/rnXUhlbowP0NeU/GjTPE6WUtzp99LPpsg/f2+0Hb7jjOKyzGo4YabUW9OhwYqTjSelzwkdvrX1d8Pf+RN0z/rgv8AKvlIK24KAd2cY96+g/g7pniVNOhutYvZUtVUCC2KgYHv3r5bh2o415JRbuvuPIyyTVRqx6TRQSB1qGe6toF3TTxoPdhX2zaW576TexNRXPap408PaehMl/G7D+FDk1x2ufFmFFKaVZb2/vS9K8/EZrhMP8c18tTtoZZiq/wwf5HqLuqKWdgqjqTXI+JviBomkIyRTLdXA6JGcjPua8e1/wAYa7rLH7TeusfZIztA/KufPJJPJPU183jeKW7xw8beb/yPoMJw2l71eXyX+Z1HivxtrGvOyNM0Ft2iQ4/OuXoor5WviKlefPUldn0tGhTox5aasgooorE1CiiigAooooAKKKKACiiigArvvhP4bjvL7+2NR2pZ25+TecBm/wDrVzXhLQLrxBqi2dupC/xvjhRWJ4nW+0nWrzSReXAit5SqqJCAR64FengYexccTUheKenmz5TifO/qFJUoK8pfgfTX/CSaEt1HZx6jbyTOwVY0cE5+grYr5X+HniG28O+I49SvLRboYKlm5Zc9x719J+HPEGl69Zrc6fcLICOVzyv1Ffd5XmkcYnzWUux8NhcWq6d9+xq0UUV652EN9dQ2dnNd3DhIokLsT2AFfHnxP8SyeKPFlzfFswqxSEdgor2D9pHxp9j05fDNhMPOuObkqeVTsPzr53r7Ph7A+zg8RNavb0PjeIMd7Saw8Xot/UKKKls7eS7u4raFS0krBVA9TX0rdj5tK56j+zj4X/tbxQ2sXCZtrAZUkcGQ9P0zR+0d4m/tXxMmkW8hNvZfeAPBf/Oa9Qs0tfhn8JTI+wXTR5OeC8jDp+HNfMGoXU19fTXk7FpJXLMT718/gf8AbcZPFP4Y6RPfxv8AseDhhl8UtZEFWtHsZdS1O3sYVLPM4UACqtew/s0+GDf65Lr1wmYbX5Y8jgtXrY3ErDUJVH0PJweHeJrxprqe8+DtHi0Hw3ZaXEoHkxAMfVscmteiivzOc3OTlLdn6XCChFRjsgoooqSgooooAKKKKACiiigAooooAKKKKACiiigAooooAKKKKACiiigAooooAKKKKACiiigAooooAjuIY7iB4JVDI6lWB7g18gfFjwvJ4W8X3VoqYtZGMlue209B+FfYdebfHzwj/wAJD4XN7axbr2zBZcdSvcV7OSY36tiOWT92Wn+R4+dYL6zh+aK96Ov+Z8r1u+AvEE/hnxRZ6pCTtRwJV/vIeorCIKkqQQR1Bor7ypCNSLjLZnwdOcqclKO6PpX43eHYfF/guHxFpQWWeCPzAV6sncV81Hg4PWve/wBm/wAXLcW8vhTUXDfKTBvPUf3a4H41+D38L+KZWgjxYXJMkJHRc/w14mV1JYarLBVOmsfQ9vM6ccTSjjafXSXqcFQCQQQcEdDRRXvHhH078APGw17RRo99KDfWq4XJ5da9Ur4i8La5e+Hdat9UsXKyQsCR2YdwfrX2F4K8R2fijQLfVLNwQ6jeueVbuDXwueZd9Xqe1gvdl+DPuMjzH6xT9lN+9H8UbdFFFeCe8FFFFAEV1bxXVu9vOgeNxhgfSvAfiN4Sn8Pam0sSl7GU5jb+77GvoOqWt6Xa6vp0lldxhkcde4PqK8rNsshj6VtpLZnp5ZmMsFVv9l7o+XKK6Dxt4au/DmptDKpa3YkxSAcEVz9fmlajOjN05qzR+g0qsKsFODumFFFFZGgUUUUAFFFFABRRRQAUUUUAFFFFABUsVxcRf6qeWP8A3XIqKimm1sJpPc2LTxPr1rjyNTnXHTJz/Or/APwnnicxNFJqHmIwwQ0akEflXMUV0RxmIgrRm/vZhPCUJ/FBP5IICYdWGoKqFw28KV+XP0rqz8QvFGwIt/tUcACNf8K5Siini69O/JNq/ZnNRynBUb8lJa67HQXPjLxNcDEmqy49gBWTcajf3DFpry4cn1kNVaKieIq1Pjk38zshQpQ+GKXyFPJyeT6mkoorE1CiiigAooooAKKKKACiiigAooooAKKKKACrWl2NzqV7HZ2sbSSyHAAqK1t5rqdILeNpJHOFVRkk17v8NvBsegWa3V2qvfSDJP8Ac9q9TK8snj6vKtIrdnnZlmEMFTu/ieyNPwL4Zt/DekpCoDXLjM0nqfSvM/HXgPUPEHxHu0s8RRG3ErSMONxzgfpXttIFXcW2jcRgnHNfoFbLKFWjGja0Yn5tjIvGS5qru73PknxJ4f1Tw/eNbajbNHz8r4+VvxqPQNb1LQ7xbrTbp4XB5APB+or6r13RdN1qza11G2SZGGASOR9DXz78U/Aq+FJluLe7SS1lb5EY/OK+XzDJ6uCftqT91fejwsTgpUPfg9De/wCFs3upXGlW/ki2ZZV+0sp4cZr1Txr4mtfDnheXV53GfL/dL/eYjivlaDcrrKqsQhDEgdKufE3xxeeKZrW1BaOytIlRUz95gOWNfT8GKtmmInCq7pWb9DCpmsqFGTk7yexzXiDVbrWtYuNSvHLyzOWOew7CqiQTSQyTJGzRx43sBwtR16l8G4rLW/D2v+GZ4U+0TW5khbHzMy8gfpX7DiKqw1LmS0VvuPmMPSeJq8rerv8AeeW161+zr4POq642vXkebO0P7vd0Z/X+decaPol7qXiCPRYYmNw0vlsAPu84NfSPiy9sfhl8Mo9PtNoumj8tAOrOR8zfnmvPzbFSUFh6XxT0+R35ThoubxFX4Ya/M8z/AGjPF39r+IE0S0kBtLL7+08M/wD9bkV5PT7maS4uJLiZi0kjFmJ7k0yvRwmGjhqMaUeh5+KxEsTWlUl1LGnWc1/fQ2duheWVwqge9fZHw88OQ+F/CtppcaASKgaZh/E56mvFP2bfCJvtUbxFeQ5t7c4gz3f1r6Mr5TiLG89RUIvRb+p9Vw9guSm68lq9vQKKKK+aPpAooooAKKKKACiiigAooooAKKKKACiiigAooooAKKKKACiiigAooooAKKKKACiiigAooooAKKKKACmyIskbRuAVYYIPcU6igD5Q+Ofg9/DPil7m3jIsb0mSMgcBu4/WvPa+y/iT4Xt/FnhifT5FHnKN8Dd1YV8favYXGmalPYXSFJoXKsDX3+S4/wCtUeWT96P9XPgs6wH1atzRXuyHaLqN1pOqW+oWchSaBw6ke1fTd1HpvxW+Gyyx7BdhMjPWOQDpXyxXoHwT8at4V8QLDcyH+z7khZQein1q81wcqsFWpfHDVf5GeVYuNKbo1fglo/8AM4fU7K407UJ7G6jaOaFyjqR3FV6+gv2gPA8ep2S+LdHQO+wGcJ/GvZq+fTwcV04DGRxdFTW/Vdmc2OwcsJVcHt0fdBXe/Bzx1L4R1tYrhydOuGAlXsvvXBUVvXoQr03TmtGYUK86FRVIPVH3ZZ3MN5axXVtIskMqhkZTkEGpa+dPgL8R/wCzZU8O6xMTbO2LeRj9wnt9K+ikZWUMpBUjII71+dY/AzwdVwlt0fc/RMBjYYykpx36rsLRRRXEdoUUUUAZviPRbLXNOezvIwykfK3dT6ivn/xl4ZvfDmoNDOpaFj+7lA4YV9JVQ13SLLWbB7O+hWRGHBI5U+orxc3yeGOhzR0mtn+jPWyvNJ4OVnrF9P8AI+XqK6rxz4OvfDt0WCtLZsfkkA6fWuVr86r4eph5unUVmj72jXhXgp03dMKKKKxNQooooAKKKKACtUaZHH4YfVp3Ks0oSFP73qazraFri4jgT70jBR9TXcSGybWktdqyafotruZf4Xkxk/qa9HL8Kqzk5bbfN/5LU4MdiHSso+vyX+ZwQORS11jSaTqPht9W1GzSy/0opAIFwZFIzVa68MyS6rFa6bJ5iy2/2gb+Cq+9Kpl1VWcPeT7b/cOnj6b0n7r/AK6nOUVp6jol9YPCLhUKSuEV0YMMk9OKj1ywGn6o1jG5lZVBbjocciuaWHqxTclax0Rr05NKLvcoUUd8d6KwNgooooAKKKsTWc8VjDeumIZnZEb1Ixn+YqlFu9kJyS3K9FTi0ujD5wt5TH13bTiulj8OyWkWl3ipFOl4RGVkYYDHgVvRwtSs3yrYwrYmnStdnJ0qqzMFUEk9AK3YNJtrOxutR1ff5cU5iWKPglv8mt3QLPT7eWK6slWSG/hZYTKMtDKM8fyrpo5bUnJKTt+f3GFXMKcItpX/ACOLu7O6tAhubeWEOPl3qRmoK6i2urrWNF1PS9UuGkurVjNA8rZIwfmAz7CuWU5FYYrDxpWcHdP+ma4avKpdSVmhaKKK5DqCiiigAooooAKltLea7uUt7eNpJXOFUDk1PpOnXeqXiWtnC0kjHHA6V7n4A8E2nh+Bbm4VZr5hy5GdnsK9XLMqq4+emkVuzzcxzKngoa6y6IrfDbwRFocK318qvfMMgH+D/wCvXdUUV+kYXC08LTVOmrJHwGJxNTE1HUqO7CiiiugwCsHXfCeka3fJdalC05QYVWPyj8K3q80+NXxDh8Maa+nWEgbU51IGD/qwe9aUsE8bNUVG9zmxValRpOdXZHA/HHxBoelhvDHhyzto3HFzLGo4/wBnNeL0+4mluJ3nmcvI7FmYnkk0yv0bL8vpYGiqdNevmfnmMxUsVVc3p2XYK6P4ba3JoHjLTtQU4UShH9NrHB/nXOV6H8E/A8ninX0urpGGn2rB5D2YjoK1xlSnChJ1fhsLB06k68VT3ue5+F/BOl6R4k1HxWoST7VmWEAZKA8mvJfiXp3jTx74nkns9HujZQkx26sNowO/Pr1rtfjB8T5PCtxFovh4wm5jUCQlQRGMcCvINV+JvjLUSfM1ieIHtExX+VfO5ZhsZKX1lpXasm+i9D6HMsThIr6vd2Tu7dX6kfij4f6z4Z0ddQ1pobZncKkO8M5P4Vh+GNHute1y10qzjLyzyBeOw7n8qh1HVNS1Ngb+9uLpgePMct/OvoX9nfwQNK03/hIb+HF3criEN/CnrXr4vFzwWGc6rTl0seRhMJDG4lQpJqPW56X4U0W18P6FbaXaqAkKAEgdT61q0UV+ezk5ycpbs/QYRUIqMdkFFFFSUFFFFABRRRQAUUUUAFFFFABRRRQAUUUUAFFFFABRRRQAUUUUAFFFFABRRRQAUUUUAFFFFABRRRQAUUUUAFeH/tGeBWuYf+Eo0yH95GMXSqOq/wB78K9wplxDFcQPBMivG6lWUjIINdeCxc8JWVSJy43CQxdF05HwiaB1r0D40eCJPCmvNPbIx064YtE390+hrz+v0ehXhXpqpB6M/OK9CdCo6c1qj374AeOY9QsG8Ja3IHIUrbs5zuU/w/59aqeNPgmq6lcX9lq0NpaSvuVJBgKT2zXB/BHTf7Q8fWruSsNsDM7DtjpX0BpOvaD8RNO1XQ3wrwuYyuecdnH418zjnPA4qU8O7J2cvK59NgVDG4WNPEK7V1HzseKP8HNaf/j01TTp/T97XKeMvB+teFJo49VjjxIMq8bZU1c8d6N4g8Ga7LYyXl0kRYmGVJCAy1zt7qmpX0ax3t/c3Kr90SyFsfnXu4b28rT9opRfkeFifYRvD2bjJeZUVirBlJBHIIr6B+BfxOWeKLw3r0371fltp3P3h/dNfP1OikeKRZI2KOpyrA8g1eNwVPGUuSfyfYjBY2phKnPD5rufd4IIBByDRXivwT+KUV9FFoPiCYJcqNsE7Hh/Y+9e1AggEEEHuK/PcXhKmFqOnUX/AAT9BwmLp4qmqlN/8AKKKK5TqCiiigCG9tbe8tnt7qFJYnGCrDIrxzx98OZtPd77R1aW2PLRdSn0r2mggEYIyK8/MMto46HLUWvR9Ud2BzCrg580Hp1R8ourIxV1KsOoNNr3fxv8PbDWg11Y4tbzHYfK59/SvGtd0TUtFujb31uyEdGxwa/PswymvgZe8rx7n3OBzOjjI+67S7GbRRRXlnohRRRQAoJUgqSCOhFSx3VzHZz2scmI5zmQkcn8ahoq4VJQ+FkyhGXxI1ZtTju7fSNOki8m1s/9YRzvO4nP5HFdLb+Zqljr+pWkwi8yJLS1ydvA2kgfUA1wtWZb+5bSo9MVgkCTedleDuxivSwuYcrftNrfpZHnYnA8yXs+/wCt2dRpFitrp2naTcSq11LeCYxhs7FUE5/Srzy2cVtfav50MV1d3sipJJCJFVQx456dK4OCaeC4FxHM4mAIDk881c0zV7ywheALFcQO25o5kDDPrz0rqo5nRSUWrf1p+pz1cvqt8yf9f1Y65rPSrrWraWZYZ2No0lwsK7FJGMEAdM1nxTaHP4Yn1mbSADb3KwxIshAcMCefyrGi8QXq3897LFEzywGBURdqovtj6VXXUpF8NtoohG1rhZjJnngEY/WnLG4dttJdenW2go4Sukrt9Ov3nTQ6Bp+oazbPBC0Ns9qbmSHee2OAfxqHUdM0+TS5bpbNLGWBhhROX8xc1nxeJJYdStriO3Biit/IkjLY3qcZ57dKr32qaf8AYnttP05kaRgzSSyFio9BR7TBuEtFf/gdNP8AIFTxaktXb/g9dTpbuHRbfxQNDj0wGCVMmQudwJ9KrXd1OfBMdmsFuwtL5o2zEM4OMc9qxLvXZbjXotUFuqPEgXbu64pINevIUv41hiaO8feUYZ2H1FH12gpSS0TutF0/4cPqlZqLerVnq+v/AAx2els6+IoLC9u5S9zDs+xRJ+5RW7n3rCuILi40OaNJB9q0q73IrNzsz2/KsaTxBrUiIpukRlG0SJGBJj03daz2eZ3d5JpGd/vHdyfrSrZnRceWKb3/AB/4I6WX1ea7aW39fcdhruraTJdXVlckvZXYWYNFyYpMAH+VY2paxAlpZWGjiRYrWQzec/3mf1x26CsZVVe1LXFVzKc22lZ9+p10svhBJN3JLmee6u5bqZsSSnLFRgdKiAwMUtFefKcpO7Z3RgoqyQUUUVJQUUU+GKWaRY4Y2d2OAFGSaaVwbsMrf8J+FdS8Q3SpbxlIc/NKw4ArrfBHwznuil5rZMMXUQj7zfX0r1zT7K10+2W2s4UhiUYCqK+myvh2pXtUxGke3V/5HzuY59CjeFDWXfojK8I+F9N8OWYitYw0xH7yVh8zGt2iivuqVGFGChTVkj42rVnVk5zd2wooorQzCiiuL+J/j7TfB+mNl1m1CRSIYQeh9T7VrRozrTUIK7ZlWrQowc5uyQz4qeP7HwdpbBGWXUZVIhi9D6mvlHWdSvNW1Ka/vpmlnlYszMc1J4i1m/17VZdR1CZpZpDnk8KPQVn19/lmWwwVPvJ7s+BzPMp42faK2QUUVPp9ncahexWdpE0s0rBVUDvXptpK7PMSbdkaPg/w9feJtcg0uxjYmRvnbHCL3NfRviPUtL+FXgBLGy2G8KbYx3Zz/Eab4G0HSvhj4Jm1fVWT7a8e6Vu+eyCvn3x94pvfFevy6hdOfLyRFH2Re1fOtvNcRZfwofiz6JJZVh7v+LP8EYuo3lxqF7LeXcjSzSsWdiepNQUVqeFtEvPEGt2+mWUZZ5GGSB90dzX0LcacbvRI+fSlUlZatnWfBTwTL4p8RJcXEZ/s60YPKSOGPZa+roY44YUiiUKiAKoA4ArH8EeHbPwx4ft9LtEA2qDI2OXbua26/PM0x7xla6+FbH6DleAWDo2fxPcKKKK8w9MKKKKACiiigAooooAKKKKACiiigAooooAKKKKACiiigAooooAKKKKACiiigAooooAKKKKACiiigAooooAKKKKACiiigDG8YeHbDxNok2mX0YKup2tjlD6ivkLxr4bv/C+uz6XfRkFGOx+zr2Ir7Wrivix4HtvGGisqqqX8QJhk9/Q17eTZm8JU5Jv3H+HmeLnGWLFw54L31+PkeKfB2az0nwp4m1uWeMXAgEKIT8wznn8a4bwz4i1Dw/r6avYysJFcswzw4J5BqrqdrqGj3l1pd0skEittljPGcVRr7KnhoOU5t3U/ysfGzxE1GEErOH53Pqh49B+LngbKlEvFXgn70Un+FfNfijQr/wAO6xNpuoQtHJGxAJHDD1FaPw+8X6h4Q1pL61ZmhJAmizw619AeIdH0H4r+EU1DT3jW8CZjf+JW/umvGi55TV5Za0pfgz2ZKGbUuaOlWP4ny1RWh4h0e/0LVZtN1GBop4mwQR19xWfX0cZKSUovQ+dlFxbi1qLG7RuHjYqynII6g17z8Gfi0uIdC8STbTwsNyx49g1eC0AkHI4NcuMwVLF0+Sovn2OrB42rhKnPTfy7n3hG6yIHjYMrDIIOQRS180fCX4s3GhGPStdd57DhUkJyYx/hX0bpeoWep2Ud5Y3CTwSDKupyK+Bx2X1cHO01p0Z95gcwpYyF4PXqi1RRRXAd4UUUUAFUtW0ux1S2a3vrdJUIxyORV2iplGM1yyV0VGTi7xdmePeL/hfcQF7rRG86Pr5J+8Pp615veWlzZzNDdQSQyL1VxivqmsrXfD+la1CY761RzjhscivmMfwzSq3nh3yvt0/4B9FguIalO0a65l36nzJRXp/iX4VXMO6bR5hMvXy24b8K8+1TSdQ0ycw31pLC4/vLXyGLy7E4R2qxt59D6jDY+hiV+7l8upRoooriOwKKKKACiiigAooooAKKKKACiiigAooooAKKKKACiinxRSSsFjjZ2JwABmmtQuMpQCTgAk+grs/Dvw613VGR54fskJ53ScEj2r03wz8P9E0fbI8f2qcc73HQ17OCyHF4rW3Ku7/yPIxedYbD6X5n2R5V4U8Ca1rjrI0JtbbvJIMZHtXr/hXwZpGgxq0cQmuMcyuOfwrpFVVG1VAHoKWvs8vyTDYP3rc0u7/Q+Tx2cYjF6XtHsgooor2DygooooAKKRmCqWYgAdSa8e+LPxctdKSbSfD8iz3mCrzKfljP+NdOFwlXFT5KaObFYulhYc9RnQ/Fb4k6d4Ss2tbd1uNTcHbGp+57tXy7rurX2talLqGoTtLNIckk9PYVBf3lzfXcl1dzPNNI25mY5JNQV97l2W08FDTWT3Z8HmOZVMbPXSK2QUUUqK0jhEUsxOAAOtekecLDHJNKsUSF3Y4VQOSa+jvg/wCA7PwjoreJ/EWxLox7wH/5ZL/jVP4M/DeHRbNfE/iVESUL5kUcn/LMep964/41fEqTxFdPo+kyMmmwthmBx5pH9K+exVeeYVPq2Hfur4n+h9BhaEMvp/WcQvefwr9TJ+MHj658Xas0FuzR6bAxEaZ++fU1wNFAyTgDJr26FCFCmqcFZI8SvXnXqOpN3bJLaCa5uEt4I2klkYKqqOSa+qPgt4Ai8K6Ml5eIrancqGc4/wBWD0WuV+Anw3NqkXiTWoMSuN1vEw5A9TXt9fJ55mntH9XpPTr5+R9ZkeV+zXt6q16eXmFFFFfMn0oUUUUAFFFFABRRRQAUUUUAFFFFABRRRQAUUUUAFFFFABRRRQAUUUUAFFFFABRRRQAUUUUAFFFFABRRRQAUUUUAFFFFABRRRQAUUUUAeZfGv4dw+J7BtT0+NV1OBew/1ijtXzBd281pcyW9xG0csbFWUjkGvuyvJfjZ8MYdet31rRolj1GMEyIo4mH+NfS5Lm/srUKz93o+3/APm85yj2t61Fe91Xf/AIJ80V1fw38aah4P1dbiB2e1cjzoc8MP8a5i5gmtp3gnjaORDhlI5BqOvr6tOFaDhJXTPkadSdGalF2aPqXxHovhz4r+F01HT5Ixeqn7uQfeU/3TXzb4m0LUPD2qy6dqMLRyoeCRww9RWl8P/GGp+ENXW7s5C0DEedCT8rivoO8tvCvxc8LiSNkS8ReGGPMib09xXgKVXKZ8svepPr2PelGlm0OaPu1V07nyvRXQ+OPCOq+E9Ue0v4WMef3coHyuK56voKdSNSKlB3TPAqU5U5OMlZoK6/4d+PtY8H3gNvK0tmx/eQMflPuPeuQopVaMK0HCaumOlWnRmpwdmj7J8CeONF8W2Sy2U6rcAfvIWPzKa6ivhjStSvtKvY7zT7qS3njOVdGwa96+G/xrguhHp/idVhlwFFyvQn3FfHZjkM6V50NY9uq/zPsMuz6FW0K+ku/R/wCR7bRUNndW95As9rMksbDIZTkGpq+daa3PoU77BRRRSGFFFFABVe9srS9hMN3bxzRnqrDNWKKTipKzQ02ndHB658MNDvd72e60kPQJ90fhXD6v8L9dtAzWpS6UdAvWvdKK8fE5Dgq+vLyvyPVw+dYujpzXXmfL1/o2p2LlLqzmjI9VqiyspwwIPvX1ZLFHKpWSNXU9QRmsS/8AB/h29JMul24Y9WVcGvDr8Jy/5dVPvPYo8TR/5eQ+4+baK9w1H4VaBOS1vJcwN6b8j8qx7n4Q9fs+q4/3kz/WvMqcO46G0U/Rno08+wUt5W9UeT0V6Lc/CfWI/wDU3kMv4YqjJ8MvEi5+SEgd91cksoxsd6TOmOa4OW1RHEUVfOlzf2+NF8yH7Tnbnf8ALn0zXTJ8M/Ezf8sYgP8AfrCngMTUvyQbsEc1wU78tVfecVRXfQfCvXpD+8khj/HNadt8Ibo4M+qoPYR//XrqhkuOntTZM83wcd6iPLqK9lsvhHpasPtd7cSDuEO2uhsPh/4Ys8f6CJsf89TurtpcM4yfxWXzOSrxDhI/DdngEFpczsFhgkcnpha6PR/AXiLUSGFm0MZ/jfivfLLTbCyTbaWkMK+iKBVqvWocKU1rVnf00PLr8S1HpShb1PLdD+E1umH1W7aQ/wByPgV3eieG9G0dALGxiRh1fbya16K97C5ZhcL/AA4K/fqeLiMxxOI/iT07dAooorvOIKKKKACiikZgoLMQAOpNAC1Q1zV9P0Wwe91K5SCFBkljXFfET4raJ4Zje2tWW+v+gjQ/Kv1NfOXjTxhrXiu+Nxqd0zRg/u4VOET6Cvby/Ja2KtKfux/rY8XMM6o4a8Ye9L+tzuvil8Xr3XBLpmhs9rYnKu4OGkH+FeSkliSSST1Joor7XDYWlhoclNWR8XicVVxM+eo7sKKKs6ZY3epXsdnZQvNNIcKqit20ldnOk27IhgikmlWGFGeRjhVA5Jr6B+EPwytdEtk8SeJ1QSovmRxydIx6n3q98M/hzpXg3T/+Eh8SvE12ib/3n3Yvp715/wDGL4n3PiSZ9K0mRoNMU4JBwZfr7V8/XxVXMJuhhtI9Zf5H0FDC08vgq+J1l0j/AJln40/E99ckfRdElKaeh2yOpx5h/wAK8koor2cLhaeFpqnTWh4+KxVTE1HUqPUK9m+Bfw1bUbiLxBrUGLWMhoImH3z2NU/gp8MZNcuo9a1qJk0+I7o42H+tP+FfSlvDFbwJDDGscaDaqqMACvAzrN1BOhRevV9vI97Jso52q9ZadF3HKqqoVQABwAKWiivjj7AKKKKACiiigAooooAKKKKACiiigAooooAKKKKACiiigAooooAKKKKACiiigAooooAKKKKACiiigAooooAKKKKACiiigAooooAKKKKACiiigAooooA8n+Mnwug1+3k1fRY1i1FBuaMDAl/+vXzZe2txZXT211C0U0Z2srDBBr7rrzf4r/DGx8VW73tgqW+pqMhugk9jX0mUZ06NqNd+70fb/gHzmbZMq161Fe91Xf8A4J8rVr+FPEeqeGtUj1DTLho3U/MmflcehFVdb0m/0XUZdP1K2kgnjOCrDGfcVSr7FqFWFnqmfHpzpTutGj6k8O+IvCvxS8P/ANm6pHGl7t+aJiAwPqprxr4nfDPVfCdy9xbq13ppOVlUcoPQ1xGn3t3p92l1ZzvDMhyrKcV798NPixp2uWq6H4tESSuNglf7kn19K8CeGr5bJ1MP71PrHt6HvQxNDMoqniPdn0l39T55or3f4m/BtZI5NX8J4dWG82wPX3U14bd21xZ3L211C8M0ZwyOMEGvXweOo4uHNTfy6o8nF4KthJctRfPoyKiiius5Dq/BPj/xD4VnX7HdGW3HWCTlce3pX0F4E+LXh7xFGkN1INOvcDMcrfKT7GvlKlVmVgysVI6EGvLxuU4fF6tWl3R6eCzavhNE7x7M+743WRA8bBlPIIOQaWvkfwV8UPEnhp0jE5vLQdYpT29jXt/gz4xeGdcCw3sv9m3J6iY4T/vqvk8ZkmJw92lzLuj6zCZ1hsRo3yvsz0mimQTRXESywyJIjchlOQafXjnrhRRRQAUUUUAFFFFABRRRQAV5h8YfGWoafayaXpFrcBiv7+6CHag9Aa9PrlvijFH/AMINqjeWu7yuuOetcWYRnLDy5JW0MMSpOm+V2Pl/zpfO87zG8zO7dnnNe9/B7xjqGoW0Wmavazl8Yhudh2uPc14B2r6k+Fscf/CDaW3lru8kc456V8pw9GpLEPllay18zx8tUnUdmdTRRRX3B74UUUUAFFFFABRRRQAUUUHgc0AFFcn4u+IXhjw1G4vNQjlnX/ljCd759wOleJeNvjZrWrBrbRovsFucgsTl2H9K9LCZVicVrGNl3Z5uLzXDYXSUrvsj3Txf448PeGLd31C9QygcQxnc5P0rwD4gfGDXNfaS103OnWROBtOXYe5rzi8u7m8maa6nkmkY5LOc1DX1mByOhhvel70v66HymNzuvifdj7sRZHeRy8jM7Mckk5JpKKK9o8YKKK9L+GXwo1XxK8d9qKPZadwcuMM49h/WsMRiaeHhz1HZG2Hw9TET5KauzkPB/hbV/FOpLZ6Zbs4z88hHyoPc19EeHPDfhX4W6EdS1KaOS92fNK+NzH0UUniLxL4R+F+jf2bpccUl6F+WFCC2fVj2r548Y+KtX8Uak95qVwzDPyRg/Kgrw/8AaM1f8lL8We5/s+VL+er+CN74ofEXU/F960MbNb6ah/dwqfve5rhaKWNGkcIilmY4AAySa96jQp0IKFNWSPCrV6lebnUd2xByeK9f+DHwrm1iWPWteiaKxUgxREYMvufatX4PfCJ5PJ1vxLCUXhobZhyfdq97hjjhiWKJAiKMKoHAFfN5tnajejh3r1f+R9HlOSuVq2IWnRf5jbW3htbdLe3jWOJBtVVGABUlFFfIN3PrkrBRRRQAUUUUAFFFFABRRRQAUUUUAFFFFABRRRQAUUUUAFFFFABRRRQAUUUUAFFFFABRRRQAUUUUAFFFFABRRRQAUUUUAFFFFABRRRQAUUUUAFFFFABRRRQAUUUUAcl8RPAuk+MLApcRrHdKP3c4HIPvXy9458Hax4S1I22oW7eUT+6mA+Vx9a+zqz/EGi6drumyWGpWyTwuMfMOR7ivYy3OKmEfLLWHbt6Hj5llFPFrmjpLv39T4eoBIOQcGvUfib8JNS8PtJf6Sr3mn5JIAy0Y968uYFSQwII7GvucPiaWJhz03dHxGIw1XDT5Kisz0r4Z/FbVPDTx2WoM95p+cYY5ZB7V61qug+C/ilpIvrCWFbvb/rI8B1Powr5brR8P63qeg36Xul3UlvKp/hPB+orz8XlSnP21B8k/wfqehhM1cI+xrrnh+K9De8e/D7XvCVwzXNu0tmSdtwgyuPc9q5CvorwN8YtI1u3XS/FUEUUrDaZGHyN9c0zxr8HNH1uA6p4UuI4HcbhGpzG30rGlms6EvZYyPK+/RmtXKoV4+0wcuZduqPniitjxJ4Z1rw/cmHVLGWE5wGK8N9DWPXtwnGa5ou6PFnCUHyyVmFA60UVRJ0Xhrxt4j8PyhtP1GUKOqMcg16z4U+PUZCw+ILEr282LnP4V4JRXDictw2J+OOvfqd2GzLE4b4Jaduh9l+HPHfhfXo1Njqtv5h/5ZO4D/lXTAgjIORXwhG7xtujdkPqpwa6bQPiB4s0QKllq04jH8DHcD+deDiOGutGfyf8Ame7h+JelaH3H2TRXzxoXx71KFVj1XToZgOrpkE12+h/GzwpfkLdebZN33jivHrZNjKW8L+mp7FHOMHV2nb10PUKK5yw8ceFb4gW+tWjE9AZADW9Fc28qB45o2U9CGFefOlOHxJo74VYT+FpktFIGB6EGlrM0CuZ+KP8AyImqf9cv6101eUfGlPFdpZTyWl28+kzrtlj2jKf/AFq4sxq+zw83ZvR7GGJny0m7HhPavqb4Wf8AIiaX/wBcR/Kvlmvd/gqniq5sreS8unh0qFQIoyoy4/wr5Ph6ryYhqzd0ePls+Wo1bc9WoooJx1r7k98KKY0sa/ekQfU1k6l4p8P6cxW81a1iYdQZBmrjCUnaKuTKcYq8nY2aK8/1r4veDtOQlL37Ww/hi5riNZ+Py4YaTpOT2MxNd1HKsXV+GD+ehw1c1wlL4pr5anu9ZeteINF0aNn1PUra2AGcSSAE18u6/wDFjxjqu5f7Qa1ibrHEABXFXV3dXUjSXNxLMzHJ3uTXr4fhqb1rTt6HkV+JILSlC/qfRnif46aHZo8ejwSXkw4BIwv515N4r+KXirX90bXZtbc/8s4uP1rhqK93DZRhcPrGN33ep4WJzbFYjSUrLstB80skzmSaRpHPUscmmUUV6Z5oUUVY0+xvNQuUtrK3knlc4VUXJNJtJXYJNuyK9anhvw/q3iG/Wz0u0knkJwSq8L7k9q9S8AfBO7vBHfeJZDbQdfIBwx+td1rfjPwT8OtOOnaRDBJcpwIoeTn/AGjXjYjN1zeywseeX4I9nD5Q+X2uJlyR/Fmf4G+FGh+F7ZdY8UTQyzRjcfMIEcZrD+JPxlRYn0rwmAiAbTcAYA/3a828d+PNd8W3JN7cNHbA/JAhworlKmhlUqk/bYyXNLt0RVfNI04exwceWPfqyW7uZ7u4e4uZXllc5ZmOSaiorqvAfgTW/Ft4qWcDR2wP7ydh8or2KlSFGHNN2SPIp051p8sFdswNJ0291W/jsdPt3nnkOFVBk19HfCf4TWugiLVNaVbi/wAZVDysf/166v4eeA9H8H2QW1iWS7YfvJ2GWP09K62vjMzzyVe9OjpHv1Z9jlmSRoWqVtZfggHAwOBRRRXzx9CFFFFABRRRQAUUUUAFFFFABRRRQAUUUUAFFFFABRRRQAUUUUAFFFFABRRRQAUUUUAFFFFABRRRQAUUUUAFFFFABRRRQAUUUUAFFFFABRRRQAUUUUAFFFFABRRRQAUUUUAFFFFACOqupVlDKRggjINeT/Ez4Padrhk1DQ9tlenkxgfI5+les0V0YbFVcNPnpuzOfE4WliYclRXR8ReI/D+reH717TVLSSF1OMkfKfoay6+2/Evh3SPENk1pqlnHMpHDY+Zfoa8C+IfwV1PS/MvvD7/brXkmE8SKP619jgM+pV7Rq+7L8D47H5FVoXlS96P4nkNdZ4I+IHiLwpcKbO6aa3/it5TlD/WuXubee1naC4heKVTgo64IqOvbqUqdaPLNXR41OrUoy5oOzPprw58TPB/jO1XT/EFpDbzuNpSYZUn2PasTxj8ELC+R7/wrfCPd8whY7k+ikV4ACQcgkH1Fdb4R+Inifw2yraXzTW4P+pmOV/xrxZZVVw8ufBzt5PY9mOa0sQuTGQv5rcz/ABL4R1/w9OYtS0+VAOjqMqR9awq+kfDPxg8L+IYRY+JLJbWRhtJkXcjH27ipdb+FHgvxPbtdaBeJbStyphcMmfcdaIZxOi+XF03F91sEsohWXNhKikuz3PmmivQ/Ffwh8WaK7PbwLqFuP+WkPB/LrXB3lnd2UpjvLWa3cdRIhX+devRxNKur05JnkVsNVoO1SLRBRRRW5iFJS0UAKrMp+VmU+xxV201jVrX/AI99Suo/pKTVGik4p7oak47M6az+IHjOzx9n8Q3aY/3T/MVuWnxi8bQD59QE/wDvqP6V57RXPPBYefxQX3I6IY3EQ+Gb+9nqcPx08XRrhoLKT3ZT/jUkvx08SXEDwXGmaZLG4wysjYI/OvKKKweVYN700bf2pjP+fjN1vEC/2l9uFhb/AOs3+Rz5f065rtovjj4ohgWCCx06GNRhQiMAB+deWUVyYXhzLcLzeypJXd/68iI5hiYfDOx6RdfGjxpMCEuIof8AcX/GsW++Jfji7yJPEN0FP8KhQP5VyNFehDAYaHw019xM8diZ71H95q3fiTXrvP2jVrt89f3hH8qzZJZZDmSaRz6s5P8AOmUV0xhGPwqxzynKXxO4lLRRVEhRRRQAUUsaPI4SNGdj0CjJrq/Dfw78Wa7IgttLliiPWSYbAB64NZ1K1OkrzlZGlOjUqu0Its5Orml6XqGqTrBYWctw7HACKTXvHhj4G6XYILvxLqQl2jJRDsQfUmtzUfGfw88CWZttKhgnnXpHbjJJ/wB48V49TOoyfJhoOb/A9enksornxMlBficD4L+Bup3pW48Q3P2KDqYk+/8An0r0ObUfh78M7AQ28cD3SjomGkc+57V5J4z+MXiTW2eGxYadanIAT75Hua84uJpriQyTyvK56szZNQsvxWMd8XOy/lRf9oYXCK2Ehd/zM9J8ffGDXvEAe108/wBnWZJ4j++w9z/hXmkjvI5kkZncnJZjkmkoHJAHU17GHw1LDx5acbI8iviauIlzVJXYVLaWtxeTrBawvNKxwFQZJrtfAfww8ReKJUk8k2Vl3mmGOPYda+hvAnw78P8AhOBTbwC4usfNPKMnPtXn4/OaGF91Pml2X6nfgcnr4q0muWPf/I8r+G3wVuLpotR8TsYYuGW2XqfrXvel6fZaZZpaWFvHbwoMKqDFWqK+LxmPrYyV6j07dD7PB4CjhI2prXv1CiiiuI7QooooAKKKKACiiigAooooAKKKKACiiigAooooAKKKKACiiigAooooAKKKKACiiigAooooAKKKKACiiigAooooAKKKKACiiigAooooAKKKKACiiigAooooAKKKKACiiigAooooAKKKKACiiigAoNFFAHI+NPh74d8URN9qtVhuD0mjGGzXhHjr4PeINB8y609P7Qs15zH98D6dTX1LQa9PB5tiMLonddmeZjMpw+K1krPuj4QmjkhkMc0bxuOquMEfgabX2J4u+HvhnxIhN5YxxzdpYxtOfw614v4y+COtabvuNGlF/AMnZ0YD+tfV4TPcNX0k+V+f+Z8ti8jxNDWK5l5f5Hkdami+INZ0aUSadqE8GDnAbg1W1TTL/TJvJv7Sa2fPSRCufzqpXrtQqR11R46c6ctNGex+GPjtqtqEi1qxW8jHBaPhj+dd5ZeM/hp4zAhv0t47hxgidNuP+BdK+YKK8utkmGm+aF4vyPVo51iYLlnaS8z6Q1b4LeFdWDz6JqPlM3I2SB0H5VwWv/A/xXYsx0/yL9B3Vwp/I1wGk+Itb0uRXsdSuYdvQLIcflXe6H8bfFViVW88q8jHZlANYfVsyw/8OoprzNvrGW4j+JTcH5HEav4U8RaVIY7zR7xCOpWJmX8xxWNIrRttkUo3owwa+hdN+O2iXaiPV9LeJT97jcK2V1/4UeI4tsq2Clu7xBD+dP8AtTFUv41B/IX9mYWr/Brr0Z8v1f8AD+my6xrNtpsLBXnYgMegwMk/kK9J+Nvh/wAH6Xptnd+GpYHeVyHEcu/j86534OJDH4mm1O4XdFYWskrj2IK/1ruWNVTCuvBNb79zheCdPFKjN3227CT/AA/uXllj07WNLumjJDBrlIzkezEVx91DJbXMlvLt8yNirbWBGR7iul1a48F3q3FzaLeWN2SzKCSwLfrVl/DcGpR6FNpsbAXi7bg5zhl+8f0NZ0cVOKTrPT0saVsNCTtRWvrc42lRHkJEaM+Bk7RnArtIdB8Py3d20Ml5dRRTmFI4IyzHBwW4HStjTPDkWg69qUIZpIZtGeaPzEwy5ZOCD35rSeYUktNzOGX1G9djzKiug1Hw+tpqml2puCwv1DlsfdzWpF4Y0y01XULa7e4vXtZfLS3t1Jd/fjtWrxlJRTuZLB1W2rHHQwyzNthjeRsZwqk1Pdafc21hb3soQQzkiMhwTxjOR1HWvU/D+iaX4f8AFFhMbOcwalatsil4aJu4NZGg6Npeq2VvNJB5Ih1V45ELEjaxG1f0NcrzON7paf8ADnUstlazev8Awx50yOqB2Rgp6MRwa6LR/BPiHVIy8FokZ/gWeVY2f/dDEE/hXVadqk+p+LNR8MX+n2/2Ly5ERVhAMWBw2cZ4qp471K5W28Oa5b3DnyCY+D0ZDSljqspKEUk38/QccFSjFzk20vl6nn88UkEzwyqUkRirKexFS2FndX90lrZwPPM5+VEXJNbfxIFk3iqa5sJkkguFWQbTnBIGf1zTfh9r8fhnxRb6xJCZlhz8g712RrTnQ9pFa228zjlSjGv7OT0vv5HRaH8H/GepFWexW1iP8UkgBH4ZzXf6J8BtPt4xLrurbwOWEfygfiawNe+PGt3O5dLsorRexb5jXAa9448T61JuvNVuMf3Ucqv5CvK9nmmI+KSgvLc9X2mV4f4Yub89j39/+FW+BoF3vZPKo4KnzXz+Ga5bxJ8eYUDQeHtMOBwJZOAfw614RI7yOXkYsx6knNNrSlklG/NWk5vzM6md1rctFKC8jpvEvjzxNr8jte6jIsbf8s4zha5liWOWJJ96KfBDLcSrDDG0kjdFUZJr1qdOFKNoKyPJnUnVleTuxlFd/wCEPhP4o15lkktmsrY9ZJhg/kea9p8GfB/w3oflz3cYv7peS0g+XP0rzsXnOGw2l7vsj0cJk+JxOtrLuzwPwZ8PvEniiUfY7GSK3z800o2qB7Z6/hXu/gX4O6DoWy51EDULsDncPkB9hXpdvDFbxLFBGkca9FUYAp9fK43PMRiLxj7sfL/M+pwWSYfD2lL3pef+QyGKOGMRxRqiAYCqMAU+iivGPZCiiigAooooAKKKKACiiigAooooAKKKKACiiigAooooAKKKKACiiigAooooAKKKKACiiigAooooAKKKKACiiigAooooAKKKKACiiigAooooAKKKKACiiigAooooAKKKKACiiigAooooAKKKKACiiigAooooAKKKKACiiigAooooAzda0LSNZhMWpWFvcA93QFh9D1ry7xR8CdGvHebRrqSxY8iMncufxr2OiuvD46vh3+7k0cuIwNDEL95FM+S/Evwn8W6NucWn2uIfxQ8nFcRd2d1aSGO5t5YmHUMpFfddZeq+HdD1SNkvtLtZt3UmMA/n1r3cPxLNaVo39DwsRw3B60ZW9T4ior6f8QfBDwrfhmsGn05z3Rt4z/wKuA1j4C69BubTtQt7hR0EmQx/IV7NHPMHV+1b1PGrZHjKX2b+h4/SED0FdXq3w78X6a5E2jzOo/iTBFc/dadf2rbbizniP+0hr0qdenU+CSZ5tShUp/HForbm27cnHpWp4b8Qan4euZp9NkjUzR+XKskaurLnOMEGsogjqCPqKSrnCM4uMldEwnKElKLszqNT8VWeo2EkN14eshcMPlmiGwg+uBgVJovjBtL8HTaRHBm7LHyJ/wDnmG+9/OuUormeCpOPJbTc6FjKqlz312O78PeINIi8JWmnNf3Gl3UEjNNJAg3TAnIy3Wr+reMNHuNXurmGeeSNtGNrG0nLGTKdfyNeaUYFYyy2m5uV2bRzKooqNkd/HqXhq/h0XUr6+mgudPULLAq534xjB/CrbeLNBmvtc23VxYNdzb4buFB5m3njPUV5rgelGKHlsHvJ/wBO4LMZraK/rQ73V/Gmn+Voy2AuriXTZDuluHJaYHHJP4Vl6j4sh8rUrfS7D7LDeyxzD5yTG65yRz3zXLUtXDL6Uf6+ZE8fVl/XlY6W58ca9PavDvtkkkj8uSdIEEjL6bgM1zrTTvCsMk0jRqchCxwD9KjpRz05rop4enT+GJz1MRUqfFIQAelLUsNtcTMFit5XJ6bUJra07wZ4o1BlFro1y2e5XA/WrlUhD4mkTCnOfwpswKK9R0X4IeK71VkupLazU9QxJau78PfAXR7fbJq2oT3bd41AVfzHNedWznB0t539NT0KOTYyr9i3rofOscckjBY0ZiegAzXTeHfAHijXGH2TTJVQ/wAcg2ivqbQvA3hXRUC2Oj24x/FIu8/m2a6GNEjQJGioo6BRgCvHr8TdKMPvPYocNda0/uPBvDHwELBJde1Eg94oun516v4Z8D+GfD0arp+lwBwP9Y672z9TXSUV4WJzLE4n45aduh7uGy3DYf4I69wHSiiiuA7gooooAKKKKACiiigAooooAKKKKACiiigAooooAKKKKACiiigAooooAKKKKACiiigAooooAKKKKACiiigAooooAKKKKACiiigAooooAKKKKACiiigAooooAKKKKACiiigAooooAKKKKACiiigAooooAKKKKACiiigAooooAKKKKACiiigAooooAKKKKACiiigAooooARlDDDAEe9VLvStMu1K3NhbSg/3ogauUU1JrZicU90cnf/DnwdekmbRocn+6Sv8AKsHUfgt4PuQfJimtie6tnH516VRXVDH4mHw1H95yzwOGn8UF9x4vc/s/6QxJg1q6X2aMVnXH7Pzc/Z9cU+m9T/QV7zRXVHOsavt/kc0slwT+x+Z87yfs/a1n93rWn4/2t/8A8TVd/wBn/wATfwazpP4mT/4mvpCitVn+N/mX3GTyHBP7L+8+bU/Z/wDFH8WsaP8AgZP/AImp4/2f9e/j1nTfw3//ABNfRdFDz/G/zL7hLIMF/K/vPAbb9n66/wCXjW4B/uKf6itC3/Z+0/jz9cn99sYr26is5Z3jX9v8EaxyTBL7H4s8r074G+FbbH2ia5uv975f5Vv2Xwt8E2uCmkKzDu7k12tFc08xxU/iqP7zphl2Fh8NNfcZen+HdDsFC2ul2keO/lAmtJI44xhI1UewxTqK5JTlL4nc6owjH4UFFFFSU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H/2Q=="/>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pic>
        <p:nvPicPr>
          <p:cNvPr id="10" name="Picture 9"/>
          <p:cNvPicPr>
            <a:picLocks noChangeAspect="1"/>
          </p:cNvPicPr>
          <p:nvPr/>
        </p:nvPicPr>
        <p:blipFill>
          <a:blip r:embed="rId3"/>
          <a:stretch>
            <a:fillRect/>
          </a:stretch>
        </p:blipFill>
        <p:spPr>
          <a:xfrm>
            <a:off x="8411169" y="1727436"/>
            <a:ext cx="3253152" cy="3055022"/>
          </a:xfrm>
          <a:prstGeom prst="rect">
            <a:avLst/>
          </a:prstGeom>
        </p:spPr>
      </p:pic>
      <p:sp>
        <p:nvSpPr>
          <p:cNvPr id="5" name="Rectangle 4"/>
          <p:cNvSpPr/>
          <p:nvPr/>
        </p:nvSpPr>
        <p:spPr>
          <a:xfrm>
            <a:off x="8890349" y="4993885"/>
            <a:ext cx="2680328" cy="523220"/>
          </a:xfrm>
          <a:prstGeom prst="rect">
            <a:avLst/>
          </a:prstGeom>
        </p:spPr>
        <p:txBody>
          <a:bodyPr wrap="square">
            <a:spAutoFit/>
          </a:bodyPr>
          <a:lstStyle/>
          <a:p>
            <a:r>
              <a:rPr lang="fr-FR" sz="1400" dirty="0">
                <a:latin typeface="Arial" panose="020B0604020202020204" pitchFamily="34" charset="0"/>
              </a:rPr>
              <a:t>Guide méthodologique du cycle d'intervention: </a:t>
            </a:r>
            <a:r>
              <a:rPr lang="fr-FR" sz="1400" dirty="0">
                <a:latin typeface="Arial" panose="020B0604020202020204" pitchFamily="34" charset="0"/>
                <a:hlinkClick r:id="rId4"/>
              </a:rPr>
              <a:t>Lien au Guide </a:t>
            </a:r>
            <a:endParaRPr lang="en-GB" sz="1400" dirty="0"/>
          </a:p>
        </p:txBody>
      </p:sp>
    </p:spTree>
    <p:extLst>
      <p:ext uri="{BB962C8B-B14F-4D97-AF65-F5344CB8AC3E}">
        <p14:creationId xmlns:p14="http://schemas.microsoft.com/office/powerpoint/2010/main" val="3970741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a:xfrm>
            <a:off x="910770" y="313653"/>
            <a:ext cx="11353800" cy="782357"/>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r>
              <a:rPr lang="fr-FR" sz="3900" b="1" dirty="0">
                <a:solidFill>
                  <a:srgbClr val="024B9C"/>
                </a:solidFill>
              </a:rPr>
              <a:t>Une solution informatique à guichet unique </a:t>
            </a:r>
            <a:r>
              <a:rPr lang="fr-FR" sz="3900" b="1" dirty="0" smtClean="0">
                <a:solidFill>
                  <a:srgbClr val="024B9C"/>
                </a:solidFill>
              </a:rPr>
              <a:t>(1) </a:t>
            </a:r>
            <a:endParaRPr lang="fr-FR" sz="3900" b="1" dirty="0">
              <a:solidFill>
                <a:srgbClr val="024B9C"/>
              </a:solidFill>
            </a:endParaRPr>
          </a:p>
        </p:txBody>
      </p:sp>
      <p:sp>
        <p:nvSpPr>
          <p:cNvPr id="8" name="Rectangle 7"/>
          <p:cNvSpPr/>
          <p:nvPr/>
        </p:nvSpPr>
        <p:spPr>
          <a:xfrm>
            <a:off x="7931975" y="1892314"/>
            <a:ext cx="4332595" cy="2031325"/>
          </a:xfrm>
          <a:prstGeom prst="rect">
            <a:avLst/>
          </a:prstGeom>
        </p:spPr>
        <p:txBody>
          <a:bodyPr wrap="square">
            <a:spAutoFit/>
          </a:bodyPr>
          <a:lstStyle/>
          <a:p>
            <a:pPr fontAlgn="base">
              <a:buFont typeface="Arial" panose="020B0604020202020204" pitchFamily="34" charset="0"/>
              <a:buChar char="•"/>
            </a:pPr>
            <a:r>
              <a:rPr lang="en-US" b="1" dirty="0">
                <a:solidFill>
                  <a:schemeClr val="accent5"/>
                </a:solidFill>
                <a:latin typeface="Arial" panose="020B0604020202020204" pitchFamily="34" charset="0"/>
              </a:rPr>
              <a:t>ABAC</a:t>
            </a:r>
            <a:r>
              <a:rPr lang="en-US" dirty="0">
                <a:solidFill>
                  <a:srgbClr val="024B9C"/>
                </a:solidFill>
                <a:latin typeface="Arial" panose="020B0604020202020204" pitchFamily="34" charset="0"/>
              </a:rPr>
              <a:t> (Accrual based Accounting System) for  accounting and financial operations in line with Financial Regulations.  </a:t>
            </a:r>
          </a:p>
          <a:p>
            <a:pPr fontAlgn="base"/>
            <a:r>
              <a:rPr lang="en-US" dirty="0">
                <a:solidFill>
                  <a:srgbClr val="024B9C"/>
                </a:solidFill>
                <a:latin typeface="Arial" panose="020B0604020202020204" pitchFamily="34" charset="0"/>
              </a:rPr>
              <a:t>​</a:t>
            </a:r>
          </a:p>
          <a:p>
            <a:pPr fontAlgn="base">
              <a:buFont typeface="Arial" panose="020B0604020202020204" pitchFamily="34" charset="0"/>
              <a:buChar char="•"/>
            </a:pPr>
            <a:r>
              <a:rPr lang="en-US" b="1" dirty="0">
                <a:solidFill>
                  <a:schemeClr val="accent5"/>
                </a:solidFill>
                <a:latin typeface="Arial" panose="020B0604020202020204" pitchFamily="34" charset="0"/>
              </a:rPr>
              <a:t>ARES</a:t>
            </a:r>
            <a:r>
              <a:rPr lang="en-US" dirty="0">
                <a:solidFill>
                  <a:srgbClr val="024B9C"/>
                </a:solidFill>
                <a:latin typeface="Arial" panose="020B0604020202020204" pitchFamily="34" charset="0"/>
              </a:rPr>
              <a:t> (Advanced Records System) for electronic document management </a:t>
            </a:r>
            <a:endParaRPr lang="en-US" b="0" i="0" dirty="0">
              <a:solidFill>
                <a:srgbClr val="024B9C"/>
              </a:solidFill>
              <a:effectLst/>
              <a:latin typeface="Arial" panose="020B0604020202020204" pitchFamily="34" charset="0"/>
            </a:endParaRPr>
          </a:p>
        </p:txBody>
      </p:sp>
      <p:sp>
        <p:nvSpPr>
          <p:cNvPr id="9" name="Rectangle 8"/>
          <p:cNvSpPr/>
          <p:nvPr/>
        </p:nvSpPr>
        <p:spPr>
          <a:xfrm>
            <a:off x="963996" y="1646854"/>
            <a:ext cx="6515100" cy="5078313"/>
          </a:xfrm>
          <a:prstGeom prst="rect">
            <a:avLst/>
          </a:prstGeom>
        </p:spPr>
        <p:txBody>
          <a:bodyPr wrap="square">
            <a:spAutoFit/>
          </a:bodyPr>
          <a:lstStyle/>
          <a:p>
            <a:pPr fontAlgn="base">
              <a:buFont typeface="Arial" panose="020B0604020202020204" pitchFamily="34" charset="0"/>
              <a:buChar char="•"/>
            </a:pPr>
            <a:r>
              <a:rPr lang="en-US" b="1" dirty="0">
                <a:solidFill>
                  <a:srgbClr val="535353"/>
                </a:solidFill>
                <a:latin typeface="Arial" panose="020B0604020202020204" pitchFamily="34" charset="0"/>
              </a:rPr>
              <a:t> </a:t>
            </a:r>
            <a:r>
              <a:rPr lang="en-US" b="1" dirty="0">
                <a:solidFill>
                  <a:schemeClr val="accent5"/>
                </a:solidFill>
                <a:latin typeface="Arial" panose="020B0604020202020204" pitchFamily="34" charset="0"/>
              </a:rPr>
              <a:t>CRIS</a:t>
            </a:r>
            <a:r>
              <a:rPr lang="en-US" dirty="0">
                <a:solidFill>
                  <a:srgbClr val="024B9C"/>
                </a:solidFill>
                <a:latin typeface="Arial" panose="020B0604020202020204" pitchFamily="34" charset="0"/>
              </a:rPr>
              <a:t> (Common External Relations Information System)</a:t>
            </a:r>
          </a:p>
          <a:p>
            <a:pPr fontAlgn="base"/>
            <a:r>
              <a:rPr lang="en-US" dirty="0">
                <a:solidFill>
                  <a:srgbClr val="024B9C"/>
                </a:solidFill>
                <a:latin typeface="Arial" panose="020B0604020202020204" pitchFamily="34" charset="0"/>
              </a:rPr>
              <a:t>​</a:t>
            </a:r>
          </a:p>
          <a:p>
            <a:pPr fontAlgn="base">
              <a:buFont typeface="Arial" panose="020B0604020202020204" pitchFamily="34" charset="0"/>
              <a:buChar char="•"/>
            </a:pPr>
            <a:r>
              <a:rPr lang="en-US" b="1" dirty="0">
                <a:solidFill>
                  <a:srgbClr val="024B9C"/>
                </a:solidFill>
                <a:latin typeface="Arial" panose="020B0604020202020204" pitchFamily="34" charset="0"/>
              </a:rPr>
              <a:t> </a:t>
            </a:r>
            <a:r>
              <a:rPr lang="en-US" b="1" dirty="0">
                <a:solidFill>
                  <a:schemeClr val="accent5"/>
                </a:solidFill>
                <a:latin typeface="Arial" panose="020B0604020202020204" pitchFamily="34" charset="0"/>
              </a:rPr>
              <a:t>EAMR</a:t>
            </a:r>
            <a:r>
              <a:rPr lang="en-US" b="1" dirty="0">
                <a:solidFill>
                  <a:srgbClr val="024B9C"/>
                </a:solidFill>
                <a:latin typeface="Arial" panose="020B0604020202020204" pitchFamily="34" charset="0"/>
              </a:rPr>
              <a:t> </a:t>
            </a:r>
            <a:r>
              <a:rPr lang="en-US" dirty="0">
                <a:solidFill>
                  <a:srgbClr val="024B9C"/>
                </a:solidFill>
                <a:latin typeface="Arial" panose="020B0604020202020204" pitchFamily="34" charset="0"/>
              </a:rPr>
              <a:t>(</a:t>
            </a:r>
            <a:r>
              <a:rPr lang="en-GB" dirty="0">
                <a:solidFill>
                  <a:srgbClr val="024B9C"/>
                </a:solidFill>
                <a:latin typeface="Arial" panose="020B0604020202020204" pitchFamily="34" charset="0"/>
              </a:rPr>
              <a:t>The External Assistance Management Report)</a:t>
            </a:r>
            <a:r>
              <a:rPr lang="en-US" dirty="0">
                <a:solidFill>
                  <a:srgbClr val="024B9C"/>
                </a:solidFill>
                <a:latin typeface="Arial" panose="020B0604020202020204" pitchFamily="34" charset="0"/>
              </a:rPr>
              <a:t> to report on project implementation​</a:t>
            </a:r>
          </a:p>
          <a:p>
            <a:pPr fontAlgn="base"/>
            <a:endParaRPr lang="en-US" dirty="0">
              <a:solidFill>
                <a:srgbClr val="024B9C"/>
              </a:solidFill>
              <a:latin typeface="Arial" panose="020B0604020202020204" pitchFamily="34" charset="0"/>
            </a:endParaRPr>
          </a:p>
          <a:p>
            <a:pPr fontAlgn="base">
              <a:buFont typeface="Arial" panose="020B0604020202020204" pitchFamily="34" charset="0"/>
              <a:buChar char="•"/>
            </a:pPr>
            <a:r>
              <a:rPr lang="en-US" b="1" dirty="0">
                <a:solidFill>
                  <a:srgbClr val="024B9C"/>
                </a:solidFill>
                <a:latin typeface="Helvetica" panose="020B0604020202020204" pitchFamily="34" charset="0"/>
              </a:rPr>
              <a:t> </a:t>
            </a:r>
            <a:r>
              <a:rPr lang="en-US" b="1" dirty="0">
                <a:solidFill>
                  <a:schemeClr val="accent5"/>
                </a:solidFill>
                <a:latin typeface="Helvetica" panose="020B0604020202020204" pitchFamily="34" charset="0"/>
              </a:rPr>
              <a:t>PPMT</a:t>
            </a:r>
            <a:r>
              <a:rPr lang="en-US" b="1" dirty="0">
                <a:solidFill>
                  <a:srgbClr val="024B9C"/>
                </a:solidFill>
                <a:latin typeface="Helvetica" panose="020B0604020202020204" pitchFamily="34" charset="0"/>
              </a:rPr>
              <a:t> </a:t>
            </a:r>
            <a:r>
              <a:rPr lang="en-US" dirty="0">
                <a:solidFill>
                  <a:srgbClr val="024B9C"/>
                </a:solidFill>
                <a:latin typeface="Helvetica" panose="020B0604020202020204" pitchFamily="34" charset="0"/>
              </a:rPr>
              <a:t>(</a:t>
            </a:r>
            <a:r>
              <a:rPr lang="en-US" dirty="0">
                <a:solidFill>
                  <a:srgbClr val="024B9C"/>
                </a:solidFill>
                <a:latin typeface="Arial" panose="020B0604020202020204" pitchFamily="34" charset="0"/>
              </a:rPr>
              <a:t>Public</a:t>
            </a:r>
            <a:r>
              <a:rPr lang="en-US" dirty="0">
                <a:solidFill>
                  <a:srgbClr val="024B9C"/>
                </a:solidFill>
                <a:latin typeface="Helvetica" panose="020B0604020202020204" pitchFamily="34" charset="0"/>
              </a:rPr>
              <a:t> Procurement Management Tool)</a:t>
            </a:r>
            <a:r>
              <a:rPr lang="en-US" b="1" dirty="0">
                <a:solidFill>
                  <a:srgbClr val="024B9C"/>
                </a:solidFill>
                <a:latin typeface="Helvetica" panose="020B0604020202020204" pitchFamily="34" charset="0"/>
              </a:rPr>
              <a:t>, </a:t>
            </a:r>
            <a:r>
              <a:rPr lang="en-US" b="1" dirty="0">
                <a:solidFill>
                  <a:schemeClr val="accent5"/>
                </a:solidFill>
                <a:latin typeface="Helvetica" panose="020B0604020202020204" pitchFamily="34" charset="0"/>
              </a:rPr>
              <a:t>eTendering &amp; eNotices</a:t>
            </a:r>
            <a:r>
              <a:rPr lang="en-US" dirty="0">
                <a:solidFill>
                  <a:schemeClr val="accent5"/>
                </a:solidFill>
                <a:latin typeface="Helvetica" panose="020B0604020202020204" pitchFamily="34" charset="0"/>
              </a:rPr>
              <a:t> </a:t>
            </a:r>
            <a:r>
              <a:rPr lang="en-US" dirty="0">
                <a:solidFill>
                  <a:srgbClr val="024B9C"/>
                </a:solidFill>
                <a:latin typeface="Helvetica" panose="020B0604020202020204" pitchFamily="34" charset="0"/>
              </a:rPr>
              <a:t>for publication of Calls for Tenders​</a:t>
            </a:r>
          </a:p>
          <a:p>
            <a:pPr fontAlgn="base">
              <a:buFont typeface="Arial" panose="020B0604020202020204" pitchFamily="34" charset="0"/>
              <a:buChar char="•"/>
            </a:pPr>
            <a:endParaRPr lang="en-US" b="1" dirty="0">
              <a:solidFill>
                <a:srgbClr val="024B9C"/>
              </a:solidFill>
              <a:latin typeface="Helvetica" panose="020B0604020202020204" pitchFamily="34" charset="0"/>
            </a:endParaRPr>
          </a:p>
          <a:p>
            <a:pPr fontAlgn="base">
              <a:buFont typeface="Arial" panose="020B0604020202020204" pitchFamily="34" charset="0"/>
              <a:buChar char="•"/>
            </a:pPr>
            <a:r>
              <a:rPr lang="en-US" b="1" dirty="0">
                <a:solidFill>
                  <a:srgbClr val="024B9C"/>
                </a:solidFill>
                <a:latin typeface="Helvetica" panose="020B0604020202020204" pitchFamily="34" charset="0"/>
              </a:rPr>
              <a:t> </a:t>
            </a:r>
            <a:r>
              <a:rPr lang="en-US" b="1" dirty="0">
                <a:solidFill>
                  <a:schemeClr val="accent5"/>
                </a:solidFill>
                <a:latin typeface="Helvetica" panose="020B0604020202020204" pitchFamily="34" charset="0"/>
              </a:rPr>
              <a:t>eCalls-PROSPECT</a:t>
            </a:r>
            <a:r>
              <a:rPr lang="en-US" dirty="0">
                <a:solidFill>
                  <a:srgbClr val="024B9C"/>
                </a:solidFill>
                <a:latin typeface="Helvetica" panose="020B0604020202020204" pitchFamily="34" charset="0"/>
              </a:rPr>
              <a:t> (Application submission – mgmt of Calls for Proposals in the field of EU External Actions)​</a:t>
            </a:r>
          </a:p>
          <a:p>
            <a:pPr fontAlgn="base"/>
            <a:endParaRPr lang="en-US" dirty="0">
              <a:solidFill>
                <a:srgbClr val="024B9C"/>
              </a:solidFill>
              <a:latin typeface="Arial" panose="020B0604020202020204" pitchFamily="34" charset="0"/>
            </a:endParaRPr>
          </a:p>
          <a:p>
            <a:pPr fontAlgn="base">
              <a:buFont typeface="Arial" panose="020B0604020202020204" pitchFamily="34" charset="0"/>
              <a:buChar char="•"/>
            </a:pPr>
            <a:r>
              <a:rPr lang="en-US" b="1" dirty="0">
                <a:solidFill>
                  <a:schemeClr val="accent5"/>
                </a:solidFill>
                <a:latin typeface="Helvetica" panose="020B0604020202020204" pitchFamily="34" charset="0"/>
              </a:rPr>
              <a:t>ROM</a:t>
            </a:r>
            <a:r>
              <a:rPr lang="en-US" dirty="0">
                <a:solidFill>
                  <a:schemeClr val="accent5"/>
                </a:solidFill>
                <a:latin typeface="Helvetica" panose="020B0604020202020204" pitchFamily="34" charset="0"/>
              </a:rPr>
              <a:t> </a:t>
            </a:r>
            <a:r>
              <a:rPr lang="en-US" dirty="0">
                <a:solidFill>
                  <a:srgbClr val="024B9C"/>
                </a:solidFill>
                <a:latin typeface="Helvetica" panose="020B0604020202020204" pitchFamily="34" charset="0"/>
              </a:rPr>
              <a:t>(Results Oriented Monitoring Module)​</a:t>
            </a:r>
          </a:p>
          <a:p>
            <a:pPr fontAlgn="base">
              <a:buFont typeface="Arial" panose="020B0604020202020204" pitchFamily="34" charset="0"/>
              <a:buChar char="•"/>
            </a:pPr>
            <a:endParaRPr lang="en-US" dirty="0">
              <a:solidFill>
                <a:srgbClr val="024B9C"/>
              </a:solidFill>
              <a:latin typeface="Arial" panose="020B0604020202020204" pitchFamily="34" charset="0"/>
            </a:endParaRPr>
          </a:p>
          <a:p>
            <a:pPr fontAlgn="base">
              <a:buFont typeface="Arial" panose="020B0604020202020204" pitchFamily="34" charset="0"/>
              <a:buChar char="•"/>
            </a:pPr>
            <a:r>
              <a:rPr lang="en-US" b="1" dirty="0">
                <a:solidFill>
                  <a:schemeClr val="accent5"/>
                </a:solidFill>
                <a:latin typeface="Helvetica" panose="020B0604020202020204" pitchFamily="34" charset="0"/>
              </a:rPr>
              <a:t>EVAL</a:t>
            </a:r>
            <a:r>
              <a:rPr lang="en-US" dirty="0">
                <a:solidFill>
                  <a:srgbClr val="024B9C"/>
                </a:solidFill>
                <a:latin typeface="Helvetica" panose="020B0604020202020204" pitchFamily="34" charset="0"/>
              </a:rPr>
              <a:t> (e-Evaluation Module)​</a:t>
            </a:r>
          </a:p>
          <a:p>
            <a:pPr fontAlgn="base"/>
            <a:endParaRPr lang="en-US" dirty="0">
              <a:solidFill>
                <a:srgbClr val="024B9C"/>
              </a:solidFill>
              <a:latin typeface="Arial" panose="020B0604020202020204" pitchFamily="34" charset="0"/>
            </a:endParaRPr>
          </a:p>
          <a:p>
            <a:pPr fontAlgn="base">
              <a:buFont typeface="Arial" panose="020B0604020202020204" pitchFamily="34" charset="0"/>
              <a:buChar char="•"/>
            </a:pPr>
            <a:r>
              <a:rPr lang="en-US" b="1" dirty="0">
                <a:solidFill>
                  <a:schemeClr val="accent5"/>
                </a:solidFill>
                <a:latin typeface="Helvetica" panose="020B0604020202020204" pitchFamily="34" charset="0"/>
              </a:rPr>
              <a:t>Audit</a:t>
            </a:r>
            <a:r>
              <a:rPr lang="en-US" b="1" dirty="0">
                <a:solidFill>
                  <a:srgbClr val="024B9C"/>
                </a:solidFill>
                <a:latin typeface="Helvetica" panose="020B0604020202020204" pitchFamily="34" charset="0"/>
              </a:rPr>
              <a:t> </a:t>
            </a:r>
            <a:r>
              <a:rPr lang="en-US" dirty="0">
                <a:solidFill>
                  <a:srgbClr val="024B9C"/>
                </a:solidFill>
                <a:latin typeface="Helvetica" panose="020B0604020202020204" pitchFamily="34" charset="0"/>
              </a:rPr>
              <a:t>(a monitoring and reporting tool for audits) ​</a:t>
            </a:r>
          </a:p>
          <a:p>
            <a:pPr fontAlgn="base">
              <a:buFont typeface="Arial" panose="020B0604020202020204" pitchFamily="34" charset="0"/>
              <a:buChar char="•"/>
            </a:pPr>
            <a:endParaRPr lang="en-US" dirty="0">
              <a:solidFill>
                <a:srgbClr val="024B9C"/>
              </a:solidFill>
              <a:latin typeface="Arial" panose="020B0604020202020204" pitchFamily="34" charset="0"/>
            </a:endParaRPr>
          </a:p>
          <a:p>
            <a:pPr fontAlgn="base">
              <a:buFont typeface="Arial" panose="020B0604020202020204" pitchFamily="34" charset="0"/>
              <a:buChar char="•"/>
            </a:pPr>
            <a:r>
              <a:rPr lang="en-US" b="1" dirty="0">
                <a:solidFill>
                  <a:schemeClr val="accent5"/>
                </a:solidFill>
                <a:latin typeface="Helvetica" panose="020B0604020202020204" pitchFamily="34" charset="0"/>
              </a:rPr>
              <a:t>GIS</a:t>
            </a:r>
            <a:r>
              <a:rPr lang="en-US" dirty="0">
                <a:solidFill>
                  <a:srgbClr val="024B9C"/>
                </a:solidFill>
                <a:latin typeface="Helvetica" panose="020B0604020202020204" pitchFamily="34" charset="0"/>
              </a:rPr>
              <a:t> (Geo-localisation of EU External Aid Projects)​</a:t>
            </a:r>
            <a:endParaRPr lang="en-US" b="0" i="0" dirty="0">
              <a:solidFill>
                <a:srgbClr val="024B9C"/>
              </a:solidFill>
              <a:effectLst/>
              <a:latin typeface="Arial" panose="020B0604020202020204" pitchFamily="34" charset="0"/>
            </a:endParaRPr>
          </a:p>
        </p:txBody>
      </p:sp>
      <p:sp>
        <p:nvSpPr>
          <p:cNvPr id="2" name="Rectangle 1"/>
          <p:cNvSpPr/>
          <p:nvPr/>
        </p:nvSpPr>
        <p:spPr>
          <a:xfrm>
            <a:off x="1006518" y="1233980"/>
            <a:ext cx="2172390" cy="369332"/>
          </a:xfrm>
          <a:prstGeom prst="rect">
            <a:avLst/>
          </a:prstGeom>
        </p:spPr>
        <p:txBody>
          <a:bodyPr wrap="none">
            <a:spAutoFit/>
          </a:bodyPr>
          <a:lstStyle/>
          <a:p>
            <a:r>
              <a:rPr lang="en-GB" b="1" dirty="0">
                <a:solidFill>
                  <a:schemeClr val="accent5"/>
                </a:solidFill>
              </a:rPr>
              <a:t>OPSYS </a:t>
            </a:r>
            <a:r>
              <a:rPr lang="fr-BE" b="1" dirty="0">
                <a:solidFill>
                  <a:schemeClr val="accent5"/>
                </a:solidFill>
              </a:rPr>
              <a:t>intègrera</a:t>
            </a:r>
            <a:r>
              <a:rPr lang="en-GB" b="1" dirty="0">
                <a:solidFill>
                  <a:schemeClr val="accent5"/>
                </a:solidFill>
              </a:rPr>
              <a:t> :</a:t>
            </a:r>
          </a:p>
        </p:txBody>
      </p:sp>
      <p:sp>
        <p:nvSpPr>
          <p:cNvPr id="4" name="Rectangle 3"/>
          <p:cNvSpPr/>
          <p:nvPr/>
        </p:nvSpPr>
        <p:spPr>
          <a:xfrm>
            <a:off x="7931975" y="1295247"/>
            <a:ext cx="3077193" cy="369332"/>
          </a:xfrm>
          <a:prstGeom prst="rect">
            <a:avLst/>
          </a:prstGeom>
        </p:spPr>
        <p:txBody>
          <a:bodyPr wrap="square">
            <a:spAutoFit/>
          </a:bodyPr>
          <a:lstStyle/>
          <a:p>
            <a:r>
              <a:rPr lang="en-GB" b="1" dirty="0">
                <a:solidFill>
                  <a:schemeClr val="accent5"/>
                </a:solidFill>
              </a:rPr>
              <a:t>OPSYS </a:t>
            </a:r>
            <a:r>
              <a:rPr lang="en-GB" b="1" dirty="0" err="1">
                <a:solidFill>
                  <a:schemeClr val="accent5"/>
                </a:solidFill>
              </a:rPr>
              <a:t>va</a:t>
            </a:r>
            <a:r>
              <a:rPr lang="en-GB" b="1" dirty="0">
                <a:solidFill>
                  <a:schemeClr val="accent5"/>
                </a:solidFill>
              </a:rPr>
              <a:t> </a:t>
            </a:r>
            <a:r>
              <a:rPr lang="en-GB" b="1" dirty="0" err="1">
                <a:solidFill>
                  <a:schemeClr val="accent5"/>
                </a:solidFill>
              </a:rPr>
              <a:t>interagir</a:t>
            </a:r>
            <a:r>
              <a:rPr lang="en-GB" b="1" dirty="0" smtClean="0">
                <a:solidFill>
                  <a:schemeClr val="accent5"/>
                </a:solidFill>
              </a:rPr>
              <a:t> </a:t>
            </a:r>
            <a:r>
              <a:rPr lang="en-GB" b="1" dirty="0">
                <a:solidFill>
                  <a:schemeClr val="accent5"/>
                </a:solidFill>
              </a:rPr>
              <a:t>avec</a:t>
            </a:r>
            <a:r>
              <a:rPr lang="en-GB" b="1" dirty="0" smtClean="0">
                <a:solidFill>
                  <a:schemeClr val="accent5"/>
                </a:solidFill>
              </a:rPr>
              <a:t>:</a:t>
            </a:r>
            <a:endParaRPr lang="en-GB" b="1" dirty="0">
              <a:solidFill>
                <a:schemeClr val="accent5"/>
              </a:solidFill>
            </a:endParaRPr>
          </a:p>
        </p:txBody>
      </p:sp>
    </p:spTree>
    <p:extLst>
      <p:ext uri="{BB962C8B-B14F-4D97-AF65-F5344CB8AC3E}">
        <p14:creationId xmlns:p14="http://schemas.microsoft.com/office/powerpoint/2010/main" val="35011944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18227" y="0"/>
            <a:ext cx="12191673" cy="6858000"/>
          </a:xfrm>
          <a:prstGeom prst="rect">
            <a:avLst/>
          </a:prstGeom>
        </p:spPr>
      </p:pic>
      <p:sp>
        <p:nvSpPr>
          <p:cNvPr id="6" name="Title 3"/>
          <p:cNvSpPr txBox="1">
            <a:spLocks/>
          </p:cNvSpPr>
          <p:nvPr/>
        </p:nvSpPr>
        <p:spPr>
          <a:xfrm>
            <a:off x="701277" y="710068"/>
            <a:ext cx="7078380" cy="782357"/>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r>
              <a:rPr lang="fr-FR" b="1" dirty="0">
                <a:solidFill>
                  <a:srgbClr val="024B9C"/>
                </a:solidFill>
              </a:rPr>
              <a:t>Une solution informatique à guichet unique </a:t>
            </a:r>
            <a:r>
              <a:rPr lang="fr-FR" b="1" dirty="0" smtClean="0">
                <a:solidFill>
                  <a:srgbClr val="024B9C"/>
                </a:solidFill>
              </a:rPr>
              <a:t>(2) </a:t>
            </a:r>
            <a:endParaRPr lang="fr-FR" b="1" dirty="0">
              <a:solidFill>
                <a:srgbClr val="024B9C"/>
              </a:solidFill>
            </a:endParaRPr>
          </a:p>
        </p:txBody>
      </p:sp>
    </p:spTree>
    <p:extLst>
      <p:ext uri="{BB962C8B-B14F-4D97-AF65-F5344CB8AC3E}">
        <p14:creationId xmlns:p14="http://schemas.microsoft.com/office/powerpoint/2010/main" val="2436604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43558" t="412" r="1" b="33654"/>
          <a:stretch/>
        </p:blipFill>
        <p:spPr>
          <a:xfrm>
            <a:off x="663387" y="79131"/>
            <a:ext cx="9365851" cy="6154615"/>
          </a:xfrm>
          <a:prstGeom prst="rect">
            <a:avLst/>
          </a:prstGeom>
        </p:spPr>
      </p:pic>
      <p:sp>
        <p:nvSpPr>
          <p:cNvPr id="2" name="Rectangle 1"/>
          <p:cNvSpPr/>
          <p:nvPr/>
        </p:nvSpPr>
        <p:spPr>
          <a:xfrm>
            <a:off x="1670530" y="5108331"/>
            <a:ext cx="1274885" cy="11869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266904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51290" t="66241" r="8752" b="-240"/>
          <a:stretch/>
        </p:blipFill>
        <p:spPr>
          <a:xfrm>
            <a:off x="803203" y="1282641"/>
            <a:ext cx="6836074" cy="3271773"/>
          </a:xfrm>
          <a:prstGeom prst="rect">
            <a:avLst/>
          </a:prstGeom>
        </p:spPr>
      </p:pic>
    </p:spTree>
    <p:extLst>
      <p:ext uri="{BB962C8B-B14F-4D97-AF65-F5344CB8AC3E}">
        <p14:creationId xmlns:p14="http://schemas.microsoft.com/office/powerpoint/2010/main" val="3674098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040532" y="412738"/>
            <a:ext cx="11952874" cy="782188"/>
          </a:xfrm>
          <a:prstGeom prst="rect">
            <a:avLst/>
          </a:prstGeom>
          <a:noFill/>
          <a:ln w="28575">
            <a:noFill/>
          </a:ln>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BE" sz="4000" b="1" dirty="0">
                <a:solidFill>
                  <a:srgbClr val="024EA2"/>
                </a:solidFill>
                <a:ea typeface="Verdana" panose="020B0604030504040204" pitchFamily="34" charset="0"/>
                <a:cs typeface="Verdana" panose="020B0604030504040204" pitchFamily="34" charset="0"/>
              </a:rPr>
              <a:t>OPSYS </a:t>
            </a:r>
            <a:r>
              <a:rPr lang="fr-BE" sz="4000" b="1" dirty="0" smtClean="0">
                <a:solidFill>
                  <a:srgbClr val="024EA2"/>
                </a:solidFill>
                <a:ea typeface="Verdana" panose="020B0604030504040204" pitchFamily="34" charset="0"/>
                <a:cs typeface="Verdana" panose="020B0604030504040204" pitchFamily="34" charset="0"/>
              </a:rPr>
              <a:t>comme dans </a:t>
            </a:r>
            <a:r>
              <a:rPr lang="fr-FR" sz="4000" b="1" dirty="0">
                <a:solidFill>
                  <a:srgbClr val="024EA2"/>
                </a:solidFill>
                <a:ea typeface="Verdana" panose="020B0604030504040204" pitchFamily="34" charset="0"/>
                <a:cs typeface="Verdana" panose="020B0604030504040204" pitchFamily="34" charset="0"/>
              </a:rPr>
              <a:t>"EU </a:t>
            </a:r>
            <a:r>
              <a:rPr lang="fr-FR" sz="4000" b="1" dirty="0" smtClean="0">
                <a:solidFill>
                  <a:srgbClr val="024EA2"/>
                </a:solidFill>
                <a:ea typeface="Verdana" panose="020B0604030504040204" pitchFamily="34" charset="0"/>
                <a:cs typeface="Verdana" panose="020B0604030504040204" pitchFamily="34" charset="0"/>
              </a:rPr>
              <a:t>pour </a:t>
            </a:r>
            <a:r>
              <a:rPr lang="fr-FR" sz="4000" b="1" dirty="0" err="1" smtClean="0">
                <a:solidFill>
                  <a:srgbClr val="024EA2"/>
                </a:solidFill>
                <a:ea typeface="Verdana" panose="020B0604030504040204" pitchFamily="34" charset="0"/>
                <a:cs typeface="Verdana" panose="020B0604030504040204" pitchFamily="34" charset="0"/>
              </a:rPr>
              <a:t>Resultats</a:t>
            </a:r>
            <a:r>
              <a:rPr lang="fr-FR" sz="4000" b="1" dirty="0" smtClean="0">
                <a:solidFill>
                  <a:srgbClr val="024EA2"/>
                </a:solidFill>
                <a:ea typeface="Verdana" panose="020B0604030504040204" pitchFamily="34" charset="0"/>
                <a:cs typeface="Verdana" panose="020B0604030504040204" pitchFamily="34" charset="0"/>
              </a:rPr>
              <a:t>"</a:t>
            </a:r>
            <a:r>
              <a:rPr lang="fr-BE" sz="4000" b="1" dirty="0" smtClean="0">
                <a:solidFill>
                  <a:srgbClr val="024EA2"/>
                </a:solidFill>
                <a:ea typeface="Verdana" panose="020B0604030504040204" pitchFamily="34" charset="0"/>
                <a:cs typeface="Verdana" panose="020B0604030504040204" pitchFamily="34" charset="0"/>
              </a:rPr>
              <a:t> </a:t>
            </a:r>
            <a:endParaRPr lang="en-GB" sz="4000" b="1" dirty="0">
              <a:solidFill>
                <a:srgbClr val="024EA2"/>
              </a:solidFill>
              <a:ea typeface="Verdana" panose="020B0604030504040204" pitchFamily="34" charset="0"/>
              <a:cs typeface="Verdana" panose="020B0604030504040204" pitchFamily="34" charset="0"/>
            </a:endParaRPr>
          </a:p>
        </p:txBody>
      </p:sp>
      <p:sp>
        <p:nvSpPr>
          <p:cNvPr id="9" name="Content Placeholder 2"/>
          <p:cNvSpPr>
            <a:spLocks noGrp="1"/>
          </p:cNvSpPr>
          <p:nvPr>
            <p:ph idx="1"/>
          </p:nvPr>
        </p:nvSpPr>
        <p:spPr>
          <a:xfrm>
            <a:off x="820615" y="1388078"/>
            <a:ext cx="10708575" cy="4575597"/>
          </a:xfrm>
        </p:spPr>
        <p:txBody>
          <a:bodyPr>
            <a:noAutofit/>
          </a:bodyPr>
          <a:lstStyle/>
          <a:p>
            <a:pPr marL="457200" lvl="1" indent="0" hangingPunct="0">
              <a:buNone/>
            </a:pPr>
            <a:r>
              <a:rPr lang="fr-BE" b="1" dirty="0" smtClean="0">
                <a:solidFill>
                  <a:schemeClr val="accent5"/>
                </a:solidFill>
                <a:latin typeface="+mj-lt"/>
                <a:ea typeface="Verdana" panose="020B0604030504040204" pitchFamily="34" charset="0"/>
                <a:cs typeface="Verdana" panose="020B0604030504040204" pitchFamily="34" charset="0"/>
              </a:rPr>
              <a:t>OPSYS en tant qu'outil pour "le suivi des performances du budget et des politiques de l'UE"</a:t>
            </a:r>
            <a:endParaRPr lang="fr-FR" b="1" dirty="0" smtClean="0">
              <a:solidFill>
                <a:schemeClr val="accent5"/>
              </a:solidFill>
              <a:latin typeface="+mj-lt"/>
              <a:ea typeface="Verdana" panose="020B0604030504040204" pitchFamily="34" charset="0"/>
              <a:cs typeface="Verdana" panose="020B0604030504040204" pitchFamily="34" charset="0"/>
            </a:endParaRPr>
          </a:p>
          <a:p>
            <a:pPr lvl="1" hangingPunct="0">
              <a:buFont typeface="Wingdings" panose="05000000000000000000" pitchFamily="2" charset="2"/>
              <a:buChar char="§"/>
            </a:pPr>
            <a:r>
              <a:rPr lang="fr-FR" dirty="0" smtClean="0">
                <a:latin typeface="+mj-lt"/>
                <a:ea typeface="Verdana" panose="020B0604030504040204" pitchFamily="34" charset="0"/>
                <a:cs typeface="Verdana" panose="020B0604030504040204" pitchFamily="34" charset="0"/>
              </a:rPr>
              <a:t> meilleures dépenses</a:t>
            </a:r>
            <a:r>
              <a:rPr lang="fr-BE" dirty="0" smtClean="0">
                <a:latin typeface="+mj-lt"/>
                <a:ea typeface="Verdana" panose="020B0604030504040204" pitchFamily="34" charset="0"/>
                <a:cs typeface="Verdana" panose="020B0604030504040204" pitchFamily="34" charset="0"/>
              </a:rPr>
              <a:t>, responsabilisation et transparence accrues, valeur ajoutée maximale pour les citoyens de l'UE</a:t>
            </a:r>
            <a:endParaRPr lang="en-US" b="0" dirty="0" smtClean="0">
              <a:latin typeface="+mj-lt"/>
              <a:ea typeface="Verdana" panose="020B0604030504040204" pitchFamily="34" charset="0"/>
              <a:cs typeface="Verdana" panose="020B0604030504040204" pitchFamily="34" charset="0"/>
            </a:endParaRPr>
          </a:p>
          <a:p>
            <a:pPr marL="0" indent="0" hangingPunct="0">
              <a:buNone/>
            </a:pPr>
            <a:r>
              <a:rPr lang="en-US" sz="2000" dirty="0" smtClean="0">
                <a:latin typeface="+mj-lt"/>
                <a:ea typeface="Verdana" panose="020B0604030504040204" pitchFamily="34" charset="0"/>
                <a:cs typeface="Verdana" panose="020B0604030504040204" pitchFamily="34" charset="0"/>
              </a:rPr>
              <a:t> </a:t>
            </a:r>
            <a:r>
              <a:rPr lang="fr-BE" sz="2000" dirty="0" smtClean="0">
                <a:latin typeface="+mj-lt"/>
                <a:ea typeface="Verdana" panose="020B0604030504040204" pitchFamily="34" charset="0"/>
                <a:cs typeface="Verdana" panose="020B0604030504040204" pitchFamily="34" charset="0"/>
              </a:rPr>
              <a:t>Cadre de résultats à travers le cycle des opérations</a:t>
            </a:r>
          </a:p>
          <a:p>
            <a:pPr lvl="1" hangingPunct="0">
              <a:buFont typeface="Wingdings" panose="05000000000000000000" pitchFamily="2" charset="2"/>
              <a:buChar char="§"/>
            </a:pPr>
            <a:r>
              <a:rPr lang="fr-BE" dirty="0" smtClean="0">
                <a:latin typeface="+mj-lt"/>
                <a:ea typeface="Verdana" panose="020B0604030504040204" pitchFamily="34" charset="0"/>
                <a:cs typeface="Verdana" panose="020B0604030504040204" pitchFamily="34" charset="0"/>
              </a:rPr>
              <a:t>Indicateurs de résultat et de performance (chaîne de résultats du cadre logique), Secteurs et allocations transversales, Marqueurs de politique, </a:t>
            </a:r>
            <a:r>
              <a:rPr lang="en-US" dirty="0" err="1" smtClean="0">
                <a:latin typeface="+mj-lt"/>
                <a:ea typeface="Verdana" panose="020B0604030504040204" pitchFamily="34" charset="0"/>
                <a:cs typeface="Verdana" panose="020B0604030504040204" pitchFamily="34" charset="0"/>
              </a:rPr>
              <a:t>Localisation</a:t>
            </a:r>
            <a:r>
              <a:rPr lang="en-US" dirty="0" smtClean="0">
                <a:latin typeface="+mj-lt"/>
                <a:ea typeface="Verdana" panose="020B0604030504040204" pitchFamily="34" charset="0"/>
                <a:cs typeface="Verdana" panose="020B0604030504040204" pitchFamily="34" charset="0"/>
              </a:rPr>
              <a:t> </a:t>
            </a:r>
            <a:r>
              <a:rPr lang="en-US" dirty="0" err="1" smtClean="0">
                <a:latin typeface="+mj-lt"/>
                <a:ea typeface="Verdana" panose="020B0604030504040204" pitchFamily="34" charset="0"/>
                <a:cs typeface="Verdana" panose="020B0604030504040204" pitchFamily="34" charset="0"/>
              </a:rPr>
              <a:t>géographique</a:t>
            </a:r>
            <a:endParaRPr lang="en-US" dirty="0" smtClean="0">
              <a:latin typeface="+mj-lt"/>
              <a:ea typeface="Verdana" panose="020B0604030504040204" pitchFamily="34" charset="0"/>
              <a:cs typeface="Verdana" panose="020B0604030504040204" pitchFamily="34" charset="0"/>
            </a:endParaRPr>
          </a:p>
          <a:p>
            <a:pPr marL="0" indent="0" hangingPunct="0">
              <a:buNone/>
            </a:pPr>
            <a:r>
              <a:rPr lang="fr-BE" sz="2000" dirty="0" smtClean="0">
                <a:latin typeface="+mj-lt"/>
                <a:ea typeface="Verdana" panose="020B0604030504040204" pitchFamily="34" charset="0"/>
                <a:cs typeface="Verdana" panose="020B0604030504040204" pitchFamily="34" charset="0"/>
              </a:rPr>
              <a:t>Gestion</a:t>
            </a:r>
            <a:r>
              <a:rPr lang="en-US" sz="2000" dirty="0" smtClean="0">
                <a:latin typeface="+mj-lt"/>
                <a:ea typeface="Verdana" panose="020B0604030504040204" pitchFamily="34" charset="0"/>
                <a:cs typeface="Verdana" panose="020B0604030504040204" pitchFamily="34" charset="0"/>
              </a:rPr>
              <a:t> des performances internes</a:t>
            </a:r>
          </a:p>
          <a:p>
            <a:pPr marL="0" indent="0" hangingPunct="0">
              <a:buNone/>
            </a:pPr>
            <a:r>
              <a:rPr lang="fr-BE" sz="2000" dirty="0" smtClean="0">
                <a:latin typeface="+mj-lt"/>
                <a:ea typeface="Verdana" panose="020B0604030504040204" pitchFamily="34" charset="0"/>
                <a:cs typeface="Verdana" panose="020B0604030504040204" pitchFamily="34" charset="0"/>
              </a:rPr>
              <a:t>Recueil </a:t>
            </a:r>
            <a:r>
              <a:rPr lang="fr-BE" sz="2000" dirty="0">
                <a:latin typeface="+mj-lt"/>
                <a:ea typeface="Verdana" panose="020B0604030504040204" pitchFamily="34" charset="0"/>
                <a:cs typeface="Verdana" panose="020B0604030504040204" pitchFamily="34" charset="0"/>
              </a:rPr>
              <a:t>et </a:t>
            </a:r>
            <a:r>
              <a:rPr lang="fr-BE" sz="2000" dirty="0" smtClean="0">
                <a:latin typeface="+mj-lt"/>
                <a:ea typeface="Verdana" panose="020B0604030504040204" pitchFamily="34" charset="0"/>
                <a:cs typeface="Verdana" panose="020B0604030504040204" pitchFamily="34" charset="0"/>
              </a:rPr>
              <a:t>suivi des </a:t>
            </a:r>
            <a:r>
              <a:rPr lang="fr-BE" sz="2000" dirty="0">
                <a:latin typeface="+mj-lt"/>
                <a:ea typeface="Verdana" panose="020B0604030504040204" pitchFamily="34" charset="0"/>
                <a:cs typeface="Verdana" panose="020B0604030504040204" pitchFamily="34" charset="0"/>
              </a:rPr>
              <a:t>indicateurs clés de performance (KPI) pertinents</a:t>
            </a:r>
            <a:endParaRPr lang="en-US" sz="2000" dirty="0" smtClean="0">
              <a:latin typeface="+mj-lt"/>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74288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182186" y="3378026"/>
            <a:ext cx="10065224" cy="2149523"/>
          </a:xfrm>
        </p:spPr>
        <p:txBody>
          <a:bodyPr>
            <a:noAutofit/>
          </a:bodyPr>
          <a:lstStyle/>
          <a:p>
            <a:pPr algn="ctr"/>
            <a:r>
              <a:rPr lang="en-IE" sz="4400" b="1" dirty="0"/>
              <a:t>II. </a:t>
            </a:r>
            <a:r>
              <a:rPr lang="en-IE" sz="4400" b="1" dirty="0" smtClean="0"/>
              <a:t>OPSYS </a:t>
            </a:r>
            <a:r>
              <a:rPr lang="fr-BE" sz="4400" b="1" dirty="0" smtClean="0"/>
              <a:t>Aujourd'hui</a:t>
            </a:r>
            <a:endParaRPr lang="fr-BE" sz="4400" b="1" dirty="0"/>
          </a:p>
        </p:txBody>
      </p:sp>
      <p:sp>
        <p:nvSpPr>
          <p:cNvPr id="2" name="Slide Number Placeholder 1"/>
          <p:cNvSpPr>
            <a:spLocks noGrp="1"/>
          </p:cNvSpPr>
          <p:nvPr>
            <p:ph type="sldNum" sz="quarter" idx="4294967295"/>
          </p:nvPr>
        </p:nvSpPr>
        <p:spPr/>
        <p:txBody>
          <a:bodyPr/>
          <a:lstStyle/>
          <a:p>
            <a:fld id="{F46C79FD-C571-418B-AB0F-5EE936C85276}" type="slidenum">
              <a:rPr lang="en-GB" smtClean="0"/>
              <a:t>16</a:t>
            </a:fld>
            <a:endParaRPr lang="en-GB" dirty="0"/>
          </a:p>
        </p:txBody>
      </p:sp>
    </p:spTree>
    <p:extLst>
      <p:ext uri="{BB962C8B-B14F-4D97-AF65-F5344CB8AC3E}">
        <p14:creationId xmlns:p14="http://schemas.microsoft.com/office/powerpoint/2010/main" val="40171780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2346" y="160881"/>
            <a:ext cx="10344031" cy="1086687"/>
          </a:xfrm>
        </p:spPr>
        <p:txBody>
          <a:bodyPr/>
          <a:lstStyle/>
          <a:p>
            <a:r>
              <a:rPr lang="it-IT" b="1" dirty="0"/>
              <a:t>OPSYS </a:t>
            </a:r>
            <a:r>
              <a:rPr lang="fr-BE" b="1" dirty="0" smtClean="0"/>
              <a:t>Aujourd’hui</a:t>
            </a:r>
            <a:endParaRPr lang="fr-BE" b="1" dirty="0"/>
          </a:p>
        </p:txBody>
      </p:sp>
      <p:sp>
        <p:nvSpPr>
          <p:cNvPr id="3" name="Content Placeholder 2"/>
          <p:cNvSpPr>
            <a:spLocks noGrp="1"/>
          </p:cNvSpPr>
          <p:nvPr>
            <p:ph idx="1"/>
          </p:nvPr>
        </p:nvSpPr>
        <p:spPr>
          <a:xfrm>
            <a:off x="1095700" y="2119338"/>
            <a:ext cx="10972800" cy="1665864"/>
          </a:xfrm>
        </p:spPr>
        <p:txBody>
          <a:bodyPr>
            <a:normAutofit/>
          </a:bodyPr>
          <a:lstStyle/>
          <a:p>
            <a:r>
              <a:rPr lang="fr-BE" sz="2000" dirty="0"/>
              <a:t>Gestion du cadre logique </a:t>
            </a:r>
            <a:r>
              <a:rPr lang="fr-BE" sz="2000" dirty="0" smtClean="0"/>
              <a:t>&gt; </a:t>
            </a:r>
            <a:r>
              <a:rPr lang="fr-BE" sz="2000" dirty="0" err="1" smtClean="0"/>
              <a:t>Logframes</a:t>
            </a:r>
            <a:r>
              <a:rPr lang="fr-BE" sz="2000" dirty="0" smtClean="0"/>
              <a:t> </a:t>
            </a:r>
            <a:r>
              <a:rPr lang="fr-BE" sz="2000" dirty="0"/>
              <a:t>+ Indicateurs</a:t>
            </a:r>
            <a:endParaRPr lang="en-US" sz="2000" dirty="0"/>
          </a:p>
          <a:p>
            <a:r>
              <a:rPr lang="fr-BE" sz="2000" dirty="0"/>
              <a:t>Gestion des contrats sous FWCs SIEA2018, AUDIT2018 PSF2019 (pour FPI), EVA2020 &amp; EVENTS2020</a:t>
            </a:r>
          </a:p>
          <a:p>
            <a:endParaRPr lang="fr-BE" dirty="0"/>
          </a:p>
          <a:p>
            <a:endParaRPr lang="en-US" dirty="0"/>
          </a:p>
        </p:txBody>
      </p:sp>
      <p:sp>
        <p:nvSpPr>
          <p:cNvPr id="4" name="Title 1"/>
          <p:cNvSpPr txBox="1">
            <a:spLocks/>
          </p:cNvSpPr>
          <p:nvPr/>
        </p:nvSpPr>
        <p:spPr bwMode="auto">
          <a:xfrm>
            <a:off x="1095700" y="3720347"/>
            <a:ext cx="109728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r>
              <a:rPr lang="it-IT" sz="2000" kern="0" dirty="0" smtClean="0">
                <a:solidFill>
                  <a:schemeClr val="accent5"/>
                </a:solidFill>
              </a:rPr>
              <a:t>pour les </a:t>
            </a:r>
            <a:r>
              <a:rPr lang="fr-BE" sz="2000" kern="0" dirty="0" smtClean="0">
                <a:solidFill>
                  <a:schemeClr val="accent5"/>
                </a:solidFill>
              </a:rPr>
              <a:t>utilisateurs</a:t>
            </a:r>
            <a:r>
              <a:rPr lang="it-IT" sz="2000" kern="0" dirty="0" smtClean="0">
                <a:solidFill>
                  <a:schemeClr val="accent5"/>
                </a:solidFill>
              </a:rPr>
              <a:t> «</a:t>
            </a:r>
            <a:r>
              <a:rPr lang="fr-BE" sz="2000" kern="0" dirty="0" smtClean="0">
                <a:solidFill>
                  <a:schemeClr val="accent5"/>
                </a:solidFill>
              </a:rPr>
              <a:t>externes</a:t>
            </a:r>
            <a:r>
              <a:rPr lang="it-IT" sz="2000" kern="0" dirty="0" smtClean="0">
                <a:solidFill>
                  <a:schemeClr val="accent5"/>
                </a:solidFill>
              </a:rPr>
              <a:t>»:</a:t>
            </a:r>
            <a:endParaRPr lang="fr-BE" sz="2000" kern="0" dirty="0">
              <a:solidFill>
                <a:schemeClr val="accent5"/>
              </a:solidFill>
            </a:endParaRPr>
          </a:p>
        </p:txBody>
      </p:sp>
      <p:sp>
        <p:nvSpPr>
          <p:cNvPr id="5" name="Content Placeholder 2"/>
          <p:cNvSpPr txBox="1">
            <a:spLocks/>
          </p:cNvSpPr>
          <p:nvPr/>
        </p:nvSpPr>
        <p:spPr bwMode="auto">
          <a:xfrm>
            <a:off x="1095700" y="4538719"/>
            <a:ext cx="10972800" cy="1483967"/>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lvl1pPr marL="342900" indent="-342900" algn="l" rtl="0" eaLnBrk="1" fontAlgn="base" hangingPunct="1">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r>
              <a:rPr lang="fr-BE" sz="2000" i="0" kern="0" dirty="0" smtClean="0">
                <a:solidFill>
                  <a:schemeClr val="tx1"/>
                </a:solidFill>
              </a:rPr>
              <a:t>Accès</a:t>
            </a:r>
            <a:r>
              <a:rPr lang="en-US" sz="2000" i="0" kern="0" dirty="0" smtClean="0">
                <a:solidFill>
                  <a:schemeClr val="tx1"/>
                </a:solidFill>
              </a:rPr>
              <a:t> à </a:t>
            </a:r>
            <a:r>
              <a:rPr lang="en-US" sz="2000" i="0" kern="0" dirty="0">
                <a:solidFill>
                  <a:schemeClr val="tx1"/>
                </a:solidFill>
              </a:rPr>
              <a:t>OPSYS </a:t>
            </a:r>
            <a:r>
              <a:rPr lang="en-US" sz="2000" i="0" kern="0" dirty="0" smtClean="0">
                <a:solidFill>
                  <a:schemeClr val="tx1"/>
                </a:solidFill>
              </a:rPr>
              <a:t>via Funding and Tender Opportunities Portal</a:t>
            </a:r>
          </a:p>
          <a:p>
            <a:r>
              <a:rPr lang="en-GB" sz="2000" i="0" dirty="0" err="1" smtClean="0">
                <a:solidFill>
                  <a:schemeClr val="tx1"/>
                </a:solidFill>
              </a:rPr>
              <a:t>Enregistrement</a:t>
            </a:r>
            <a:r>
              <a:rPr lang="en-GB" sz="2000" i="0" dirty="0" smtClean="0">
                <a:solidFill>
                  <a:schemeClr val="tx1"/>
                </a:solidFill>
              </a:rPr>
              <a:t> des organisations (PIC)</a:t>
            </a:r>
            <a:endParaRPr lang="en-US" sz="2000" i="0" kern="0" dirty="0">
              <a:solidFill>
                <a:schemeClr val="tx1"/>
              </a:solidFill>
            </a:endParaRPr>
          </a:p>
          <a:p>
            <a:r>
              <a:rPr lang="fr-BE" sz="2000" i="0" kern="0" dirty="0">
                <a:solidFill>
                  <a:schemeClr val="tx1"/>
                </a:solidFill>
              </a:rPr>
              <a:t>Saisie des données du cadre logique </a:t>
            </a:r>
            <a:r>
              <a:rPr lang="fr-BE" sz="2000" i="0" kern="0" dirty="0" smtClean="0">
                <a:solidFill>
                  <a:schemeClr val="tx1"/>
                </a:solidFill>
              </a:rPr>
              <a:t>&gt; </a:t>
            </a:r>
            <a:r>
              <a:rPr lang="fr-BE" sz="2000" i="0" kern="0" dirty="0" err="1" smtClean="0">
                <a:solidFill>
                  <a:schemeClr val="tx1"/>
                </a:solidFill>
              </a:rPr>
              <a:t>Logframes</a:t>
            </a:r>
            <a:r>
              <a:rPr lang="fr-BE" sz="2000" i="0" kern="0" dirty="0" smtClean="0">
                <a:solidFill>
                  <a:schemeClr val="tx1"/>
                </a:solidFill>
              </a:rPr>
              <a:t> </a:t>
            </a:r>
            <a:r>
              <a:rPr lang="fr-BE" sz="2000" i="0" kern="0" dirty="0">
                <a:solidFill>
                  <a:schemeClr val="tx1"/>
                </a:solidFill>
              </a:rPr>
              <a:t>+ </a:t>
            </a:r>
            <a:r>
              <a:rPr lang="fr-BE" sz="2000" i="0" kern="0" dirty="0" smtClean="0">
                <a:solidFill>
                  <a:schemeClr val="tx1"/>
                </a:solidFill>
              </a:rPr>
              <a:t>Indicateurs</a:t>
            </a:r>
          </a:p>
          <a:p>
            <a:r>
              <a:rPr lang="fr-BE" sz="2000" i="0" kern="0" dirty="0" smtClean="0">
                <a:solidFill>
                  <a:schemeClr val="tx1"/>
                </a:solidFill>
              </a:rPr>
              <a:t>Recherches Appels d’offres</a:t>
            </a:r>
            <a:endParaRPr lang="en-US" sz="2000" i="0" kern="0" dirty="0">
              <a:solidFill>
                <a:schemeClr val="tx1"/>
              </a:solidFill>
            </a:endParaRPr>
          </a:p>
        </p:txBody>
      </p:sp>
      <p:sp>
        <p:nvSpPr>
          <p:cNvPr id="7" name="Rectangle 6"/>
          <p:cNvSpPr/>
          <p:nvPr/>
        </p:nvSpPr>
        <p:spPr>
          <a:xfrm>
            <a:off x="986869" y="1606246"/>
            <a:ext cx="4055919" cy="400110"/>
          </a:xfrm>
          <a:prstGeom prst="rect">
            <a:avLst/>
          </a:prstGeom>
        </p:spPr>
        <p:txBody>
          <a:bodyPr wrap="none">
            <a:spAutoFit/>
          </a:bodyPr>
          <a:lstStyle/>
          <a:p>
            <a:r>
              <a:rPr lang="it-IT" sz="2000" b="1" dirty="0">
                <a:solidFill>
                  <a:schemeClr val="accent5"/>
                </a:solidFill>
              </a:rPr>
              <a:t>pour </a:t>
            </a:r>
            <a:r>
              <a:rPr lang="it-IT" sz="2000" b="1" dirty="0" err="1">
                <a:solidFill>
                  <a:schemeClr val="accent5"/>
                </a:solidFill>
              </a:rPr>
              <a:t>les</a:t>
            </a:r>
            <a:r>
              <a:rPr lang="it-IT" sz="2000" b="1" dirty="0">
                <a:solidFill>
                  <a:schemeClr val="accent5"/>
                </a:solidFill>
              </a:rPr>
              <a:t> </a:t>
            </a:r>
            <a:r>
              <a:rPr lang="fr-BE" sz="2000" b="1" dirty="0">
                <a:solidFill>
                  <a:schemeClr val="accent5"/>
                </a:solidFill>
              </a:rPr>
              <a:t>utilisateurs</a:t>
            </a:r>
            <a:r>
              <a:rPr lang="it-IT" sz="2000" b="1" dirty="0">
                <a:solidFill>
                  <a:schemeClr val="accent5"/>
                </a:solidFill>
              </a:rPr>
              <a:t> «</a:t>
            </a:r>
            <a:r>
              <a:rPr lang="it-IT" sz="2000" b="1" dirty="0" err="1">
                <a:solidFill>
                  <a:schemeClr val="accent5"/>
                </a:solidFill>
              </a:rPr>
              <a:t>internes</a:t>
            </a:r>
            <a:r>
              <a:rPr lang="it-IT" sz="2000" b="1" dirty="0">
                <a:solidFill>
                  <a:schemeClr val="accent5"/>
                </a:solidFill>
              </a:rPr>
              <a:t>»:</a:t>
            </a:r>
            <a:endParaRPr lang="en-GB" sz="2000" b="1" dirty="0">
              <a:solidFill>
                <a:schemeClr val="accent5"/>
              </a:solidFill>
            </a:endParaRPr>
          </a:p>
        </p:txBody>
      </p:sp>
    </p:spTree>
    <p:extLst>
      <p:ext uri="{BB962C8B-B14F-4D97-AF65-F5344CB8AC3E}">
        <p14:creationId xmlns:p14="http://schemas.microsoft.com/office/powerpoint/2010/main" val="35939181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b="1" dirty="0" smtClean="0"/>
              <a:t>OPSYS </a:t>
            </a:r>
            <a:r>
              <a:rPr lang="en-IE" b="1" dirty="0" err="1" smtClean="0"/>
              <a:t>Aujourd’hui</a:t>
            </a:r>
            <a:endParaRPr lang="en-GB" b="1" dirty="0"/>
          </a:p>
        </p:txBody>
      </p:sp>
      <p:sp>
        <p:nvSpPr>
          <p:cNvPr id="4" name="Rectangle 3"/>
          <p:cNvSpPr/>
          <p:nvPr/>
        </p:nvSpPr>
        <p:spPr>
          <a:xfrm>
            <a:off x="1055078" y="1613073"/>
            <a:ext cx="9988061" cy="3693319"/>
          </a:xfrm>
          <a:prstGeom prst="rect">
            <a:avLst/>
          </a:prstGeom>
        </p:spPr>
        <p:txBody>
          <a:bodyPr wrap="square">
            <a:spAutoFit/>
          </a:bodyPr>
          <a:lstStyle/>
          <a:p>
            <a:r>
              <a:rPr lang="en-GB" b="1" dirty="0" err="1" smtClean="0">
                <a:solidFill>
                  <a:schemeClr val="accent5"/>
                </a:solidFill>
              </a:rPr>
              <a:t>En</a:t>
            </a:r>
            <a:r>
              <a:rPr lang="en-GB" b="1" dirty="0" smtClean="0">
                <a:solidFill>
                  <a:schemeClr val="accent5"/>
                </a:solidFill>
              </a:rPr>
              <a:t> </a:t>
            </a:r>
            <a:r>
              <a:rPr lang="en-GB" b="1" dirty="0" err="1">
                <a:solidFill>
                  <a:schemeClr val="accent5"/>
                </a:solidFill>
              </a:rPr>
              <a:t>tant</a:t>
            </a:r>
            <a:r>
              <a:rPr lang="en-GB" b="1" dirty="0">
                <a:solidFill>
                  <a:schemeClr val="accent5"/>
                </a:solidFill>
              </a:rPr>
              <a:t> </a:t>
            </a:r>
            <a:r>
              <a:rPr lang="en-GB" b="1" dirty="0" err="1">
                <a:solidFill>
                  <a:schemeClr val="accent5"/>
                </a:solidFill>
              </a:rPr>
              <a:t>qu'utilisateur</a:t>
            </a:r>
            <a:r>
              <a:rPr lang="en-GB" b="1" dirty="0">
                <a:solidFill>
                  <a:schemeClr val="accent5"/>
                </a:solidFill>
              </a:rPr>
              <a:t> EXTERNE, </a:t>
            </a:r>
            <a:r>
              <a:rPr lang="en-GB" b="1" dirty="0" err="1">
                <a:solidFill>
                  <a:schemeClr val="accent5"/>
                </a:solidFill>
              </a:rPr>
              <a:t>pouvez</a:t>
            </a:r>
            <a:r>
              <a:rPr lang="en-GB" b="1" dirty="0">
                <a:solidFill>
                  <a:schemeClr val="accent5"/>
                </a:solidFill>
              </a:rPr>
              <a:t> :</a:t>
            </a:r>
          </a:p>
          <a:p>
            <a:endParaRPr lang="en-GB" dirty="0"/>
          </a:p>
          <a:p>
            <a:pPr marL="285750" indent="-285750">
              <a:buFont typeface="Arial" panose="020B0604020202020204" pitchFamily="34" charset="0"/>
              <a:buChar char="•"/>
            </a:pPr>
            <a:r>
              <a:rPr lang="fr-BE" kern="0" dirty="0" smtClean="0"/>
              <a:t>Rechercher des appels </a:t>
            </a:r>
            <a:r>
              <a:rPr lang="fr-BE" kern="0" dirty="0"/>
              <a:t>d’offres </a:t>
            </a:r>
            <a:endParaRPr lang="fr-BE" kern="0" dirty="0" smtClean="0"/>
          </a:p>
          <a:p>
            <a:pPr marL="285750" indent="-285750">
              <a:buFont typeface="Arial" panose="020B0604020202020204" pitchFamily="34" charset="0"/>
              <a:buChar char="•"/>
            </a:pPr>
            <a:r>
              <a:rPr lang="en-GB" dirty="0" err="1" smtClean="0"/>
              <a:t>Enregistrer</a:t>
            </a:r>
            <a:r>
              <a:rPr lang="en-GB" dirty="0" smtClean="0"/>
              <a:t> </a:t>
            </a:r>
            <a:r>
              <a:rPr lang="en-GB" dirty="0" err="1" smtClean="0"/>
              <a:t>votre</a:t>
            </a:r>
            <a:r>
              <a:rPr lang="en-GB" dirty="0" smtClean="0"/>
              <a:t> organisation </a:t>
            </a:r>
            <a:r>
              <a:rPr lang="en-GB" dirty="0"/>
              <a:t>(PIC)</a:t>
            </a:r>
            <a:endParaRPr lang="fr-BE" kern="0" dirty="0" smtClean="0"/>
          </a:p>
          <a:p>
            <a:pPr marL="285750" indent="-285750">
              <a:buFont typeface="Arial" panose="020B0604020202020204" pitchFamily="34" charset="0"/>
              <a:buChar char="•"/>
            </a:pPr>
            <a:r>
              <a:rPr lang="en-GB" dirty="0" smtClean="0"/>
              <a:t>Donner </a:t>
            </a:r>
            <a:r>
              <a:rPr lang="en-GB" dirty="0" err="1"/>
              <a:t>accès</a:t>
            </a:r>
            <a:r>
              <a:rPr lang="en-GB" dirty="0"/>
              <a:t> à un </a:t>
            </a:r>
            <a:r>
              <a:rPr lang="en-GB" dirty="0" err="1"/>
              <a:t>partenaire</a:t>
            </a:r>
            <a:r>
              <a:rPr lang="en-GB" dirty="0"/>
              <a:t> de </a:t>
            </a:r>
            <a:r>
              <a:rPr lang="en-GB" dirty="0" err="1"/>
              <a:t>mise</a:t>
            </a:r>
            <a:r>
              <a:rPr lang="en-GB" dirty="0"/>
              <a:t> </a:t>
            </a:r>
            <a:r>
              <a:rPr lang="en-GB" dirty="0" err="1"/>
              <a:t>en</a:t>
            </a:r>
            <a:r>
              <a:rPr lang="en-GB" dirty="0"/>
              <a:t> </a:t>
            </a:r>
            <a:r>
              <a:rPr lang="en-GB" dirty="0" err="1"/>
              <a:t>œuvre</a:t>
            </a:r>
            <a:r>
              <a:rPr lang="en-GB" dirty="0"/>
              <a:t> </a:t>
            </a:r>
            <a:r>
              <a:rPr lang="en-GB" dirty="0" err="1"/>
              <a:t>ou</a:t>
            </a:r>
            <a:r>
              <a:rPr lang="en-GB" dirty="0"/>
              <a:t> à un expert</a:t>
            </a:r>
          </a:p>
          <a:p>
            <a:pPr marL="285750" indent="-285750">
              <a:buFont typeface="Arial" panose="020B0604020202020204" pitchFamily="34" charset="0"/>
              <a:buChar char="•"/>
            </a:pPr>
            <a:r>
              <a:rPr lang="en-GB" dirty="0" err="1"/>
              <a:t>Créer</a:t>
            </a:r>
            <a:r>
              <a:rPr lang="en-GB" dirty="0"/>
              <a:t> et modifier un cadre </a:t>
            </a:r>
            <a:r>
              <a:rPr lang="en-GB" dirty="0" err="1"/>
              <a:t>logique</a:t>
            </a:r>
            <a:endParaRPr lang="en-GB" dirty="0"/>
          </a:p>
          <a:p>
            <a:pPr marL="285750" indent="-285750">
              <a:buFont typeface="Arial" panose="020B0604020202020204" pitchFamily="34" charset="0"/>
              <a:buChar char="•"/>
            </a:pPr>
            <a:r>
              <a:rPr lang="en-GB" dirty="0" err="1"/>
              <a:t>Soumettre</a:t>
            </a:r>
            <a:r>
              <a:rPr lang="en-GB" dirty="0"/>
              <a:t> le cadre </a:t>
            </a:r>
            <a:r>
              <a:rPr lang="en-GB" dirty="0" err="1"/>
              <a:t>logique</a:t>
            </a:r>
            <a:r>
              <a:rPr lang="en-GB" dirty="0"/>
              <a:t> </a:t>
            </a:r>
            <a:r>
              <a:rPr lang="en-GB" dirty="0" err="1"/>
              <a:t>en</a:t>
            </a:r>
            <a:r>
              <a:rPr lang="en-GB" dirty="0"/>
              <a:t> </a:t>
            </a:r>
            <a:r>
              <a:rPr lang="en-GB" dirty="0" err="1"/>
              <a:t>tant</a:t>
            </a:r>
            <a:r>
              <a:rPr lang="en-GB" dirty="0"/>
              <a:t> que chef de file des </a:t>
            </a:r>
            <a:r>
              <a:rPr lang="en-GB" dirty="0" err="1"/>
              <a:t>partenaires</a:t>
            </a:r>
            <a:r>
              <a:rPr lang="en-GB" dirty="0"/>
              <a:t> de </a:t>
            </a:r>
            <a:r>
              <a:rPr lang="en-GB" dirty="0" err="1"/>
              <a:t>mise</a:t>
            </a:r>
            <a:r>
              <a:rPr lang="en-GB" dirty="0"/>
              <a:t> </a:t>
            </a:r>
            <a:r>
              <a:rPr lang="en-GB" dirty="0" err="1"/>
              <a:t>en</a:t>
            </a:r>
            <a:r>
              <a:rPr lang="en-GB" dirty="0"/>
              <a:t> </a:t>
            </a:r>
            <a:r>
              <a:rPr lang="en-GB" dirty="0" err="1"/>
              <a:t>œuvre</a:t>
            </a:r>
            <a:r>
              <a:rPr lang="en-GB" dirty="0"/>
              <a:t> pour approbation par les </a:t>
            </a:r>
            <a:r>
              <a:rPr lang="en-GB" dirty="0" err="1"/>
              <a:t>gestionnaires</a:t>
            </a:r>
            <a:r>
              <a:rPr lang="en-GB" dirty="0"/>
              <a:t> </a:t>
            </a:r>
            <a:r>
              <a:rPr lang="en-GB" dirty="0" err="1"/>
              <a:t>opérationnels</a:t>
            </a:r>
            <a:r>
              <a:rPr lang="en-GB" dirty="0"/>
              <a:t>.</a:t>
            </a:r>
          </a:p>
          <a:p>
            <a:pPr marL="285750" indent="-285750">
              <a:buFont typeface="Arial" panose="020B0604020202020204" pitchFamily="34" charset="0"/>
              <a:buChar char="•"/>
            </a:pPr>
            <a:r>
              <a:rPr lang="en-GB" dirty="0" err="1"/>
              <a:t>Soumettre</a:t>
            </a:r>
            <a:r>
              <a:rPr lang="en-GB" dirty="0"/>
              <a:t> les </a:t>
            </a:r>
            <a:r>
              <a:rPr lang="en-GB" dirty="0" err="1"/>
              <a:t>nouvelles</a:t>
            </a:r>
            <a:r>
              <a:rPr lang="en-GB" dirty="0"/>
              <a:t> </a:t>
            </a:r>
            <a:r>
              <a:rPr lang="en-GB" dirty="0" err="1"/>
              <a:t>valeurs</a:t>
            </a:r>
            <a:r>
              <a:rPr lang="en-GB" dirty="0"/>
              <a:t> </a:t>
            </a:r>
            <a:r>
              <a:rPr lang="en-GB" dirty="0" err="1"/>
              <a:t>ajoutées</a:t>
            </a:r>
            <a:r>
              <a:rPr lang="en-GB" dirty="0"/>
              <a:t> </a:t>
            </a:r>
            <a:r>
              <a:rPr lang="en-GB" dirty="0" err="1"/>
              <a:t>dans</a:t>
            </a:r>
            <a:r>
              <a:rPr lang="en-GB" dirty="0"/>
              <a:t> le cadre </a:t>
            </a:r>
            <a:r>
              <a:rPr lang="en-GB" dirty="0" err="1"/>
              <a:t>logique</a:t>
            </a:r>
            <a:r>
              <a:rPr lang="en-GB" dirty="0"/>
              <a:t> </a:t>
            </a:r>
            <a:r>
              <a:rPr lang="en-GB" dirty="0" err="1"/>
              <a:t>en</a:t>
            </a:r>
            <a:r>
              <a:rPr lang="en-GB" dirty="0"/>
              <a:t> </a:t>
            </a:r>
            <a:r>
              <a:rPr lang="en-GB" dirty="0" err="1"/>
              <a:t>tant</a:t>
            </a:r>
            <a:r>
              <a:rPr lang="en-GB" dirty="0"/>
              <a:t> que </a:t>
            </a:r>
            <a:r>
              <a:rPr lang="en-GB" dirty="0" err="1"/>
              <a:t>partenaire</a:t>
            </a:r>
            <a:r>
              <a:rPr lang="en-GB" dirty="0"/>
              <a:t> principal de </a:t>
            </a:r>
            <a:r>
              <a:rPr lang="en-GB" dirty="0" err="1"/>
              <a:t>mise</a:t>
            </a:r>
            <a:r>
              <a:rPr lang="en-GB" dirty="0"/>
              <a:t> </a:t>
            </a:r>
            <a:r>
              <a:rPr lang="en-GB" dirty="0" err="1"/>
              <a:t>en</a:t>
            </a:r>
            <a:r>
              <a:rPr lang="en-GB" dirty="0"/>
              <a:t> </a:t>
            </a:r>
            <a:r>
              <a:rPr lang="en-GB" dirty="0" err="1"/>
              <a:t>œuvre</a:t>
            </a:r>
            <a:r>
              <a:rPr lang="en-GB" dirty="0"/>
              <a:t> pour approbation par les </a:t>
            </a:r>
            <a:r>
              <a:rPr lang="en-GB" dirty="0" err="1"/>
              <a:t>gestionnaires</a:t>
            </a:r>
            <a:r>
              <a:rPr lang="en-GB" dirty="0"/>
              <a:t> </a:t>
            </a:r>
            <a:r>
              <a:rPr lang="en-GB" dirty="0" err="1"/>
              <a:t>opérationnels</a:t>
            </a:r>
            <a:r>
              <a:rPr lang="en-GB" dirty="0"/>
              <a:t>.</a:t>
            </a:r>
          </a:p>
          <a:p>
            <a:pPr marL="285750" indent="-285750">
              <a:buFont typeface="Arial" panose="020B0604020202020204" pitchFamily="34" charset="0"/>
              <a:buChar char="•"/>
            </a:pPr>
            <a:r>
              <a:rPr lang="en-GB" dirty="0" err="1"/>
              <a:t>Imprimer</a:t>
            </a:r>
            <a:r>
              <a:rPr lang="en-GB" dirty="0"/>
              <a:t> le cadre </a:t>
            </a:r>
            <a:r>
              <a:rPr lang="en-GB" dirty="0" err="1"/>
              <a:t>logique</a:t>
            </a:r>
            <a:endParaRPr lang="en-GB" dirty="0"/>
          </a:p>
          <a:p>
            <a:pPr marL="285750" indent="-285750">
              <a:buFont typeface="Arial" panose="020B0604020202020204" pitchFamily="34" charset="0"/>
              <a:buChar char="•"/>
            </a:pPr>
            <a:r>
              <a:rPr lang="en-GB" dirty="0" err="1"/>
              <a:t>Consultez</a:t>
            </a:r>
            <a:r>
              <a:rPr lang="en-GB" dirty="0"/>
              <a:t> </a:t>
            </a:r>
            <a:r>
              <a:rPr lang="en-GB" dirty="0" err="1"/>
              <a:t>également</a:t>
            </a:r>
            <a:r>
              <a:rPr lang="en-GB" dirty="0"/>
              <a:t> </a:t>
            </a:r>
            <a:r>
              <a:rPr lang="en-GB" dirty="0" err="1"/>
              <a:t>toute</a:t>
            </a:r>
            <a:r>
              <a:rPr lang="en-GB" dirty="0"/>
              <a:t> la documentation sur les </a:t>
            </a:r>
            <a:r>
              <a:rPr lang="en-GB" dirty="0" err="1"/>
              <a:t>résultats</a:t>
            </a:r>
            <a:r>
              <a:rPr lang="en-GB" dirty="0"/>
              <a:t> et le </a:t>
            </a:r>
            <a:r>
              <a:rPr lang="en-GB" dirty="0" err="1"/>
              <a:t>suivi</a:t>
            </a:r>
            <a:r>
              <a:rPr lang="en-GB" dirty="0"/>
              <a:t> des interventions pour les </a:t>
            </a:r>
            <a:r>
              <a:rPr lang="en-GB" dirty="0" err="1"/>
              <a:t>partenaires</a:t>
            </a:r>
            <a:r>
              <a:rPr lang="en-GB" dirty="0"/>
              <a:t> </a:t>
            </a:r>
            <a:r>
              <a:rPr lang="en-GB" dirty="0" err="1"/>
              <a:t>externes</a:t>
            </a:r>
            <a:r>
              <a:rPr lang="en-GB" dirty="0"/>
              <a:t>.</a:t>
            </a:r>
          </a:p>
        </p:txBody>
      </p:sp>
    </p:spTree>
    <p:extLst>
      <p:ext uri="{BB962C8B-B14F-4D97-AF65-F5344CB8AC3E}">
        <p14:creationId xmlns:p14="http://schemas.microsoft.com/office/powerpoint/2010/main" val="18915861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Learning  Outcomes"/>
          <p:cNvSpPr txBox="1"/>
          <p:nvPr/>
        </p:nvSpPr>
        <p:spPr>
          <a:xfrm>
            <a:off x="1000840" y="400024"/>
            <a:ext cx="11191160" cy="91307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25400" tIns="25400" rIns="25400" bIns="25400" anchor="ctr">
            <a:spAutoFit/>
          </a:bodyPr>
          <a:lstStyle>
            <a:lvl1pPr>
              <a:defRPr sz="9600" b="1">
                <a:solidFill>
                  <a:schemeClr val="accent1">
                    <a:lumOff val="-7647"/>
                  </a:schemeClr>
                </a:solidFill>
              </a:defRPr>
            </a:lvl1pPr>
          </a:lstStyle>
          <a:p>
            <a:r>
              <a:rPr lang="en-IE" sz="3600" dirty="0" err="1" smtClean="0">
                <a:solidFill>
                  <a:srgbClr val="024B9C"/>
                </a:solidFill>
              </a:rPr>
              <a:t>Votre</a:t>
            </a:r>
            <a:r>
              <a:rPr lang="en-IE" sz="3600" dirty="0" smtClean="0">
                <a:solidFill>
                  <a:srgbClr val="024B9C"/>
                </a:solidFill>
              </a:rPr>
              <a:t> </a:t>
            </a:r>
            <a:r>
              <a:rPr lang="en-GB" sz="3600" dirty="0" err="1" smtClean="0">
                <a:solidFill>
                  <a:schemeClr val="tx2"/>
                </a:solidFill>
              </a:rPr>
              <a:t>accès</a:t>
            </a:r>
            <a:r>
              <a:rPr lang="en-GB" sz="3600" b="0" dirty="0"/>
              <a:t> </a:t>
            </a:r>
            <a:r>
              <a:rPr lang="en-GB" sz="3600" dirty="0">
                <a:solidFill>
                  <a:schemeClr val="tx2"/>
                </a:solidFill>
              </a:rPr>
              <a:t>à </a:t>
            </a:r>
            <a:r>
              <a:rPr lang="en-GB" sz="3600" dirty="0" smtClean="0">
                <a:solidFill>
                  <a:schemeClr val="tx2"/>
                </a:solidFill>
              </a:rPr>
              <a:t>OPSYS</a:t>
            </a:r>
            <a:endParaRPr lang="en-IE" sz="3600" dirty="0">
              <a:solidFill>
                <a:schemeClr val="tx2"/>
              </a:solidFill>
            </a:endParaRPr>
          </a:p>
          <a:p>
            <a:r>
              <a:rPr lang="en-IE" sz="2000" b="0" dirty="0" smtClean="0">
                <a:solidFill>
                  <a:srgbClr val="024B9C"/>
                </a:solidFill>
                <a:cs typeface="Arial"/>
              </a:rPr>
              <a:t>Funding and Tender Opportunities Portal</a:t>
            </a:r>
            <a:endParaRPr lang="en-US" sz="2000" b="0" dirty="0">
              <a:solidFill>
                <a:srgbClr val="024B9C"/>
              </a:solidFill>
              <a:cs typeface="Aria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06087" y="3206758"/>
            <a:ext cx="742836" cy="816224"/>
          </a:xfrm>
          <a:prstGeom prst="rect">
            <a:avLst/>
          </a:prstGeom>
        </p:spPr>
      </p:pic>
      <p:sp>
        <p:nvSpPr>
          <p:cNvPr id="16" name="TextBox 15"/>
          <p:cNvSpPr txBox="1"/>
          <p:nvPr/>
        </p:nvSpPr>
        <p:spPr>
          <a:xfrm flipH="1">
            <a:off x="2099887" y="3206758"/>
            <a:ext cx="6146351" cy="4873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800100" rtl="0" fontAlgn="auto" latinLnBrk="0" hangingPunct="0">
              <a:lnSpc>
                <a:spcPct val="100000"/>
              </a:lnSpc>
              <a:spcBef>
                <a:spcPts val="0"/>
              </a:spcBef>
              <a:spcAft>
                <a:spcPts val="0"/>
              </a:spcAft>
              <a:buClrTx/>
              <a:buSzTx/>
              <a:buFontTx/>
              <a:buNone/>
              <a:tabLst/>
            </a:pPr>
            <a:r>
              <a:rPr lang="en-IE" sz="2500" b="1" dirty="0" err="1" smtClean="0">
                <a:solidFill>
                  <a:schemeClr val="tx2"/>
                </a:solidFill>
              </a:rPr>
              <a:t>Ressources</a:t>
            </a:r>
            <a:endParaRPr kumimoji="0" lang="en-US" sz="2500" b="1" i="0" u="none" strike="noStrike" cap="none" spc="0" normalizeH="0" baseline="0" dirty="0">
              <a:ln>
                <a:noFill/>
              </a:ln>
              <a:solidFill>
                <a:schemeClr val="tx2"/>
              </a:solidFill>
              <a:effectLst/>
              <a:uFillTx/>
              <a:sym typeface="Helvetica"/>
            </a:endParaRPr>
          </a:p>
        </p:txBody>
      </p:sp>
      <p:sp>
        <p:nvSpPr>
          <p:cNvPr id="17" name="TextBox 16"/>
          <p:cNvSpPr txBox="1"/>
          <p:nvPr/>
        </p:nvSpPr>
        <p:spPr>
          <a:xfrm flipH="1">
            <a:off x="2124898" y="3700106"/>
            <a:ext cx="5996972"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00100" hangingPunct="0"/>
            <a:r>
              <a:rPr kumimoji="0" lang="en-IE" b="0" i="0" u="none" strike="noStrike" cap="none" spc="0" normalizeH="0" baseline="0" dirty="0">
                <a:ln>
                  <a:noFill/>
                </a:ln>
                <a:effectLst/>
                <a:uFillTx/>
                <a:latin typeface="+mn-lt"/>
                <a:ea typeface="+mn-ea"/>
                <a:cs typeface="+mn-cs"/>
                <a:sym typeface="Helvetica"/>
              </a:rPr>
              <a:t>EXACT Wiki</a:t>
            </a:r>
            <a:r>
              <a:rPr lang="en-IE" dirty="0">
                <a:sym typeface="Helvetica"/>
              </a:rPr>
              <a:t> </a:t>
            </a:r>
            <a:r>
              <a:rPr lang="en-IE" dirty="0" smtClean="0">
                <a:sym typeface="Helvetica"/>
              </a:rPr>
              <a:t>(documentation) </a:t>
            </a:r>
            <a:r>
              <a:rPr kumimoji="0" lang="en-IE" b="0" i="0" u="none" strike="noStrike" cap="none" spc="0" normalizeH="0" baseline="0" dirty="0" smtClean="0">
                <a:ln>
                  <a:noFill/>
                </a:ln>
                <a:effectLst/>
                <a:uFillTx/>
                <a:latin typeface="+mn-lt"/>
                <a:ea typeface="+mn-ea"/>
                <a:cs typeface="+mn-cs"/>
                <a:sym typeface="Helvetica"/>
              </a:rPr>
              <a:t>| </a:t>
            </a:r>
            <a:r>
              <a:rPr kumimoji="0" lang="en-IE" b="0" i="0" u="none" strike="noStrike" cap="none" spc="0" normalizeH="0" baseline="0" dirty="0" smtClean="0">
                <a:ln>
                  <a:noFill/>
                </a:ln>
                <a:effectLst/>
                <a:uFillTx/>
                <a:latin typeface="+mn-lt"/>
                <a:ea typeface="+mn-ea"/>
                <a:cs typeface="+mn-cs"/>
                <a:sym typeface="Helvetica"/>
                <a:hlinkClick r:id="rId4"/>
              </a:rPr>
              <a:t>Lien</a:t>
            </a:r>
            <a:endParaRPr lang="en-US" b="0" i="0" u="none" strike="noStrike" cap="none" spc="0" normalizeH="0" baseline="0" dirty="0">
              <a:ln>
                <a:noFill/>
              </a:ln>
              <a:effectLst/>
              <a:uFillTx/>
              <a:latin typeface="+mn-lt"/>
              <a:cs typeface="Arial"/>
            </a:endParaRPr>
          </a:p>
        </p:txBody>
      </p:sp>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31357" y="2049284"/>
            <a:ext cx="696580" cy="763720"/>
          </a:xfrm>
          <a:prstGeom prst="rect">
            <a:avLst/>
          </a:prstGeom>
        </p:spPr>
      </p:pic>
      <p:sp>
        <p:nvSpPr>
          <p:cNvPr id="19" name="TextBox 18"/>
          <p:cNvSpPr txBox="1"/>
          <p:nvPr/>
        </p:nvSpPr>
        <p:spPr>
          <a:xfrm flipH="1">
            <a:off x="1857206" y="2110251"/>
            <a:ext cx="6660529" cy="4873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00100" rtl="0" fontAlgn="auto" latinLnBrk="0" hangingPunct="0">
              <a:lnSpc>
                <a:spcPct val="100000"/>
              </a:lnSpc>
              <a:spcBef>
                <a:spcPts val="0"/>
              </a:spcBef>
              <a:spcAft>
                <a:spcPts val="0"/>
              </a:spcAft>
              <a:buClrTx/>
              <a:buSzTx/>
              <a:buFontTx/>
              <a:buNone/>
              <a:tabLst/>
            </a:pPr>
            <a:r>
              <a:rPr lang="en-IE" sz="2500" b="1" dirty="0">
                <a:solidFill>
                  <a:schemeClr val="tx2"/>
                </a:solidFill>
              </a:rPr>
              <a:t>Funding and Tender Opportunities Portal </a:t>
            </a:r>
            <a:endParaRPr kumimoji="0" lang="en-US" sz="2500" b="1" i="0" u="none" strike="noStrike" cap="none" spc="0" normalizeH="0" baseline="0" dirty="0">
              <a:ln>
                <a:noFill/>
              </a:ln>
              <a:solidFill>
                <a:schemeClr val="tx2"/>
              </a:solidFill>
              <a:effectLst/>
              <a:uFillTx/>
              <a:sym typeface="Helvetica"/>
            </a:endParaRPr>
          </a:p>
        </p:txBody>
      </p:sp>
      <p:sp>
        <p:nvSpPr>
          <p:cNvPr id="20" name="TextBox 19"/>
          <p:cNvSpPr txBox="1"/>
          <p:nvPr/>
        </p:nvSpPr>
        <p:spPr>
          <a:xfrm flipH="1">
            <a:off x="2099887" y="2589300"/>
            <a:ext cx="9635187"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00100"/>
            <a:r>
              <a:rPr lang="en-IE" dirty="0" err="1"/>
              <a:t>o</a:t>
            </a:r>
            <a:r>
              <a:rPr lang="en-IE" dirty="0" err="1" smtClean="0"/>
              <a:t>u</a:t>
            </a:r>
            <a:r>
              <a:rPr lang="en-IE" dirty="0" smtClean="0"/>
              <a:t> 'Funding </a:t>
            </a:r>
            <a:r>
              <a:rPr lang="en-IE" dirty="0"/>
              <a:t>and Tenders Portal' | </a:t>
            </a:r>
            <a:r>
              <a:rPr lang="en-IE" dirty="0" smtClean="0">
                <a:hlinkClick r:id="rId6"/>
              </a:rPr>
              <a:t>Lien</a:t>
            </a:r>
            <a:r>
              <a:rPr lang="en-IE" dirty="0">
                <a:sym typeface="Helvetica"/>
              </a:rPr>
              <a:t> | </a:t>
            </a:r>
            <a:r>
              <a:rPr lang="en-IE" b="1" dirty="0" smtClean="0">
                <a:solidFill>
                  <a:schemeClr val="accent5"/>
                </a:solidFill>
                <a:sym typeface="Helvetica"/>
              </a:rPr>
              <a:t>Chrome </a:t>
            </a:r>
            <a:r>
              <a:rPr lang="en-IE" b="1" dirty="0">
                <a:solidFill>
                  <a:schemeClr val="accent5"/>
                </a:solidFill>
                <a:sym typeface="Helvetica"/>
              </a:rPr>
              <a:t>or Firefox</a:t>
            </a:r>
            <a:r>
              <a:rPr lang="en-IE" dirty="0">
                <a:solidFill>
                  <a:srgbClr val="FF0000"/>
                </a:solidFill>
                <a:sym typeface="Helvetica"/>
              </a:rPr>
              <a:t> </a:t>
            </a:r>
            <a:endParaRPr lang="en-IE" i="0" u="none" strike="noStrike" cap="none" spc="0" normalizeH="0" baseline="0" dirty="0">
              <a:ln>
                <a:noFill/>
              </a:ln>
              <a:solidFill>
                <a:srgbClr val="FF0000"/>
              </a:solidFill>
              <a:effectLst/>
              <a:uFillTx/>
              <a:cs typeface="Arial"/>
            </a:endParaRPr>
          </a:p>
        </p:txBody>
      </p:sp>
      <p:sp>
        <p:nvSpPr>
          <p:cNvPr id="11" name="TextBox 10">
            <a:extLst>
              <a:ext uri="{FF2B5EF4-FFF2-40B4-BE49-F238E27FC236}">
                <a16:creationId xmlns:a16="http://schemas.microsoft.com/office/drawing/2014/main" id="{718E8D53-EDBA-4685-ACAE-680C4CB3FF15}"/>
              </a:ext>
            </a:extLst>
          </p:cNvPr>
          <p:cNvSpPr txBox="1"/>
          <p:nvPr/>
        </p:nvSpPr>
        <p:spPr>
          <a:xfrm flipH="1">
            <a:off x="2124898" y="4081105"/>
            <a:ext cx="6734124"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00100" hangingPunct="0"/>
            <a:r>
              <a:rPr lang="en-IE" dirty="0">
                <a:sym typeface="Helvetica"/>
              </a:rPr>
              <a:t>EU International Partnerships </a:t>
            </a:r>
            <a:r>
              <a:rPr lang="en-IE" dirty="0" smtClean="0">
                <a:sym typeface="Helvetica"/>
              </a:rPr>
              <a:t>Academy (e-Learning)</a:t>
            </a:r>
            <a:r>
              <a:rPr lang="en-IE" dirty="0">
                <a:sym typeface="Helvetica"/>
              </a:rPr>
              <a:t> </a:t>
            </a:r>
            <a:r>
              <a:rPr kumimoji="0" lang="en-IE" b="0" i="0" u="none" strike="noStrike" cap="none" spc="0" normalizeH="0" baseline="0" dirty="0">
                <a:ln>
                  <a:noFill/>
                </a:ln>
                <a:effectLst/>
                <a:uFillTx/>
                <a:latin typeface="+mn-lt"/>
                <a:ea typeface="+mn-ea"/>
                <a:cs typeface="+mn-cs"/>
                <a:sym typeface="Helvetica"/>
              </a:rPr>
              <a:t>| </a:t>
            </a:r>
            <a:r>
              <a:rPr kumimoji="0" lang="en-IE" b="0" i="0" u="none" strike="noStrike" cap="none" spc="0" normalizeH="0" baseline="0" dirty="0" smtClean="0">
                <a:ln>
                  <a:noFill/>
                </a:ln>
                <a:effectLst/>
                <a:uFillTx/>
                <a:latin typeface="+mn-lt"/>
                <a:ea typeface="+mn-ea"/>
                <a:cs typeface="+mn-cs"/>
                <a:sym typeface="Helvetica"/>
                <a:hlinkClick r:id="rId7"/>
              </a:rPr>
              <a:t>Lien</a:t>
            </a:r>
            <a:endParaRPr kumimoji="0" lang="en-US" b="0" i="0" u="none" strike="noStrike" cap="none" spc="0" normalizeH="0" baseline="0" dirty="0">
              <a:ln>
                <a:noFill/>
              </a:ln>
              <a:effectLst/>
              <a:uFillTx/>
              <a:latin typeface="+mn-lt"/>
              <a:ea typeface="+mn-ea"/>
              <a:cs typeface="+mn-cs"/>
              <a:sym typeface="Helvetica"/>
              <a:hlinkClick r:id="rId7">
                <a:extLst>
                  <a:ext uri="{A12FA001-AC4F-418D-AE19-62706E023703}">
                    <ahyp:hlinkClr xmlns:ahyp="http://schemas.microsoft.com/office/drawing/2018/hyperlinkcolor" xmlns="" val="tx"/>
                  </a:ext>
                </a:extLst>
              </a:hlinkClick>
            </a:endParaRPr>
          </a:p>
        </p:txBody>
      </p:sp>
    </p:spTree>
    <p:extLst>
      <p:ext uri="{BB962C8B-B14F-4D97-AF65-F5344CB8AC3E}">
        <p14:creationId xmlns:p14="http://schemas.microsoft.com/office/powerpoint/2010/main" val="3282403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4F67AE94-4DFE-4E05-8034-1BC54FE2AA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3429000" cy="6857999"/>
          </a:xfrm>
          <a:prstGeom prst="rect">
            <a:avLst/>
          </a:prstGeom>
        </p:spPr>
      </p:pic>
      <p:sp>
        <p:nvSpPr>
          <p:cNvPr id="9" name="Content Placeholder 8">
            <a:extLst>
              <a:ext uri="{FF2B5EF4-FFF2-40B4-BE49-F238E27FC236}">
                <a16:creationId xmlns:a16="http://schemas.microsoft.com/office/drawing/2014/main" id="{055D2FC1-7D96-4917-84CD-E40319A182CB}"/>
              </a:ext>
            </a:extLst>
          </p:cNvPr>
          <p:cNvSpPr>
            <a:spLocks noGrp="1"/>
          </p:cNvSpPr>
          <p:nvPr>
            <p:ph idx="1"/>
          </p:nvPr>
        </p:nvSpPr>
        <p:spPr>
          <a:xfrm>
            <a:off x="3768000" y="1661746"/>
            <a:ext cx="8424000" cy="4176000"/>
          </a:xfrm>
        </p:spPr>
        <p:txBody>
          <a:bodyPr vert="horz" lIns="91440" tIns="45720" rIns="91440" bIns="45720" rtlCol="0" anchor="t">
            <a:noAutofit/>
          </a:bodyPr>
          <a:lstStyle/>
          <a:p>
            <a:pPr marL="457200" indent="-457200">
              <a:buFont typeface="+mj-lt"/>
              <a:buAutoNum type="arabicPeriod"/>
            </a:pPr>
            <a:r>
              <a:rPr lang="en-IE" sz="2000" b="1" dirty="0" smtClean="0">
                <a:solidFill>
                  <a:schemeClr val="tx2"/>
                </a:solidFill>
              </a:rPr>
              <a:t>Introduction</a:t>
            </a:r>
            <a:endParaRPr lang="en-IE" sz="1600" b="1" dirty="0">
              <a:solidFill>
                <a:schemeClr val="tx2"/>
              </a:solidFill>
              <a:cs typeface="Arial"/>
            </a:endParaRPr>
          </a:p>
          <a:p>
            <a:pPr marL="457200" indent="-457200">
              <a:buFont typeface="+mj-lt"/>
              <a:buAutoNum type="arabicPeriod"/>
            </a:pPr>
            <a:r>
              <a:rPr lang="en-IE" sz="2000" b="1" dirty="0" smtClean="0">
                <a:solidFill>
                  <a:schemeClr val="tx2"/>
                </a:solidFill>
              </a:rPr>
              <a:t>OPSYS </a:t>
            </a:r>
            <a:r>
              <a:rPr lang="en-IE" sz="2000" b="1" dirty="0" err="1" smtClean="0">
                <a:solidFill>
                  <a:schemeClr val="tx2"/>
                </a:solidFill>
              </a:rPr>
              <a:t>aujourd’hui</a:t>
            </a:r>
            <a:endParaRPr lang="en-IE" sz="1600" b="1" dirty="0">
              <a:solidFill>
                <a:schemeClr val="tx2"/>
              </a:solidFill>
            </a:endParaRPr>
          </a:p>
          <a:p>
            <a:pPr marL="457200" lvl="0" indent="-457200">
              <a:buFont typeface="+mj-lt"/>
              <a:buAutoNum type="arabicPeriod" startAt="3"/>
            </a:pPr>
            <a:r>
              <a:rPr lang="en-IE" sz="2000" b="1" dirty="0" err="1" smtClean="0">
                <a:solidFill>
                  <a:schemeClr val="tx2"/>
                </a:solidFill>
              </a:rPr>
              <a:t>Enregistrer</a:t>
            </a:r>
            <a:r>
              <a:rPr lang="en-IE" sz="2000" b="1" dirty="0" smtClean="0">
                <a:solidFill>
                  <a:schemeClr val="tx2"/>
                </a:solidFill>
              </a:rPr>
              <a:t> </a:t>
            </a:r>
            <a:r>
              <a:rPr lang="en-IE" sz="2000" b="1" dirty="0" err="1" smtClean="0">
                <a:solidFill>
                  <a:schemeClr val="tx2"/>
                </a:solidFill>
              </a:rPr>
              <a:t>votre</a:t>
            </a:r>
            <a:r>
              <a:rPr lang="en-IE" sz="2000" b="1" dirty="0" smtClean="0">
                <a:solidFill>
                  <a:schemeClr val="tx2"/>
                </a:solidFill>
              </a:rPr>
              <a:t> organisation (PIC) </a:t>
            </a:r>
            <a:endParaRPr lang="en-IE" sz="2000" b="1" dirty="0">
              <a:solidFill>
                <a:schemeClr val="tx2"/>
              </a:solidFill>
              <a:cs typeface="Arial"/>
            </a:endParaRPr>
          </a:p>
          <a:p>
            <a:pPr marL="457200" indent="-457200">
              <a:buFont typeface="+mj-lt"/>
              <a:buAutoNum type="arabicPeriod" startAt="3"/>
            </a:pPr>
            <a:r>
              <a:rPr lang="en-IE" sz="2000" b="1" dirty="0" err="1" smtClean="0">
                <a:solidFill>
                  <a:schemeClr val="tx2"/>
                </a:solidFill>
              </a:rPr>
              <a:t>Rechercher</a:t>
            </a:r>
            <a:r>
              <a:rPr lang="en-IE" sz="2000" b="1" dirty="0" smtClean="0">
                <a:solidFill>
                  <a:schemeClr val="tx2"/>
                </a:solidFill>
              </a:rPr>
              <a:t> des </a:t>
            </a:r>
            <a:r>
              <a:rPr lang="en-IE" sz="2000" b="1" dirty="0" err="1" smtClean="0">
                <a:solidFill>
                  <a:schemeClr val="tx2"/>
                </a:solidFill>
              </a:rPr>
              <a:t>appels</a:t>
            </a:r>
            <a:r>
              <a:rPr lang="en-IE" sz="2000" b="1" dirty="0" smtClean="0">
                <a:solidFill>
                  <a:schemeClr val="tx2"/>
                </a:solidFill>
              </a:rPr>
              <a:t> </a:t>
            </a:r>
          </a:p>
          <a:p>
            <a:pPr marL="457200" indent="-457200">
              <a:buFont typeface="+mj-lt"/>
              <a:buAutoNum type="arabicPeriod" startAt="3"/>
            </a:pPr>
            <a:r>
              <a:rPr lang="en-IE" sz="2000" b="1" dirty="0" err="1">
                <a:solidFill>
                  <a:schemeClr val="tx2"/>
                </a:solidFill>
              </a:rPr>
              <a:t>Rôles</a:t>
            </a:r>
            <a:r>
              <a:rPr lang="en-IE" sz="2000" b="1" dirty="0">
                <a:solidFill>
                  <a:schemeClr val="tx2"/>
                </a:solidFill>
              </a:rPr>
              <a:t> et </a:t>
            </a:r>
            <a:r>
              <a:rPr lang="en-IE" sz="2000" b="1" dirty="0" err="1" smtClean="0">
                <a:solidFill>
                  <a:schemeClr val="tx2"/>
                </a:solidFill>
              </a:rPr>
              <a:t>Accès</a:t>
            </a:r>
            <a:endParaRPr lang="en-IE" sz="2000" b="1" dirty="0" smtClean="0">
              <a:solidFill>
                <a:schemeClr val="tx2"/>
              </a:solidFill>
            </a:endParaRPr>
          </a:p>
          <a:p>
            <a:pPr marL="457200" indent="-457200">
              <a:buFont typeface="+mj-lt"/>
              <a:buAutoNum type="arabicPeriod" startAt="3"/>
            </a:pPr>
            <a:r>
              <a:rPr lang="en-IE" sz="2000" b="1" dirty="0">
                <a:solidFill>
                  <a:schemeClr val="tx2"/>
                </a:solidFill>
              </a:rPr>
              <a:t>Documentation et </a:t>
            </a:r>
            <a:r>
              <a:rPr lang="en-IE" sz="2000" b="1" dirty="0" err="1">
                <a:solidFill>
                  <a:schemeClr val="tx2"/>
                </a:solidFill>
              </a:rPr>
              <a:t>ressources</a:t>
            </a:r>
            <a:endParaRPr lang="en-IE" sz="2000" b="1" dirty="0" smtClean="0">
              <a:solidFill>
                <a:schemeClr val="tx2"/>
              </a:solidFill>
            </a:endParaRPr>
          </a:p>
          <a:p>
            <a:pPr marL="457200" indent="-457200">
              <a:buFont typeface="+mj-lt"/>
              <a:buAutoNum type="arabicPeriod" startAt="3"/>
            </a:pPr>
            <a:endParaRPr lang="en-IE" sz="2000" b="1" dirty="0">
              <a:solidFill>
                <a:schemeClr val="tx2"/>
              </a:solidFill>
              <a:cs typeface="Arial"/>
            </a:endParaRPr>
          </a:p>
          <a:p>
            <a:pPr marL="0" lvl="0" indent="0">
              <a:buNone/>
            </a:pPr>
            <a:endParaRPr lang="en-IE" sz="2000" b="1" dirty="0">
              <a:solidFill>
                <a:schemeClr val="tx2"/>
              </a:solidFill>
            </a:endParaRPr>
          </a:p>
          <a:p>
            <a:pPr marL="457200" lvl="0" indent="-457200">
              <a:buFont typeface="+mj-lt"/>
              <a:buAutoNum type="arabicPeriod" startAt="3"/>
            </a:pPr>
            <a:endParaRPr lang="en-IE" sz="2000" b="1" dirty="0">
              <a:solidFill>
                <a:schemeClr val="tx2"/>
              </a:solidFill>
            </a:endParaRPr>
          </a:p>
        </p:txBody>
      </p:sp>
      <p:sp>
        <p:nvSpPr>
          <p:cNvPr id="8" name="Title 7">
            <a:extLst>
              <a:ext uri="{FF2B5EF4-FFF2-40B4-BE49-F238E27FC236}">
                <a16:creationId xmlns:a16="http://schemas.microsoft.com/office/drawing/2014/main" id="{C1161E6D-0DF3-4F67-863C-92F24E143989}"/>
              </a:ext>
            </a:extLst>
          </p:cNvPr>
          <p:cNvSpPr>
            <a:spLocks noGrp="1"/>
          </p:cNvSpPr>
          <p:nvPr>
            <p:ph type="title"/>
          </p:nvPr>
        </p:nvSpPr>
        <p:spPr>
          <a:xfrm>
            <a:off x="567110" y="786384"/>
            <a:ext cx="2503894" cy="585216"/>
          </a:xfrm>
        </p:spPr>
        <p:txBody>
          <a:bodyPr/>
          <a:lstStyle/>
          <a:p>
            <a:r>
              <a:rPr lang="fr-BE" sz="4400" b="1" dirty="0"/>
              <a:t>Agenda </a:t>
            </a:r>
            <a:endParaRPr lang="en-BE" sz="4400" b="1"/>
          </a:p>
        </p:txBody>
      </p:sp>
    </p:spTree>
    <p:extLst>
      <p:ext uri="{BB962C8B-B14F-4D97-AF65-F5344CB8AC3E}">
        <p14:creationId xmlns:p14="http://schemas.microsoft.com/office/powerpoint/2010/main" val="2097219472"/>
      </p:ext>
    </p:extLst>
  </p:cSld>
  <p:clrMapOvr>
    <a:masterClrMapping/>
  </p:clrMapOvr>
  <mc:AlternateContent xmlns:mc="http://schemas.openxmlformats.org/markup-compatibility/2006" xmlns:p14="http://schemas.microsoft.com/office/powerpoint/2010/main">
    <mc:Choice Requires="p14">
      <p:transition spd="slow" p14:dur="2000" advClick="0" advTm="8000"/>
    </mc:Choice>
    <mc:Fallback xmlns="">
      <p:transition spd="slow" advClick="0" advTm="8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70722" y="637548"/>
            <a:ext cx="10515600" cy="782357"/>
          </a:xfrm>
        </p:spPr>
        <p:txBody>
          <a:bodyPr/>
          <a:lstStyle/>
          <a:p>
            <a:r>
              <a:rPr lang="en-IE" b="1" dirty="0" smtClean="0"/>
              <a:t>Note </a:t>
            </a:r>
            <a:r>
              <a:rPr lang="en-IE" b="1" dirty="0" err="1" smtClean="0"/>
              <a:t>importante</a:t>
            </a:r>
            <a:r>
              <a:rPr lang="en-IE" b="1" dirty="0" smtClean="0"/>
              <a:t> sur la </a:t>
            </a:r>
            <a:r>
              <a:rPr lang="en-IE" b="1" dirty="0" err="1" smtClean="0"/>
              <a:t>Gestion</a:t>
            </a:r>
            <a:r>
              <a:rPr lang="en-IE" b="1" dirty="0" smtClean="0"/>
              <a:t> des Interventions et </a:t>
            </a:r>
            <a:r>
              <a:rPr lang="en-IE" b="1" dirty="0" err="1" smtClean="0"/>
              <a:t>leurs</a:t>
            </a:r>
            <a:r>
              <a:rPr lang="en-IE" b="1" dirty="0" smtClean="0"/>
              <a:t> Cadres </a:t>
            </a:r>
            <a:r>
              <a:rPr lang="en-IE" b="1" dirty="0" err="1" smtClean="0"/>
              <a:t>Logiques</a:t>
            </a:r>
            <a:endParaRPr lang="en-GB" b="1" dirty="0"/>
          </a:p>
        </p:txBody>
      </p:sp>
      <p:sp>
        <p:nvSpPr>
          <p:cNvPr id="4" name="Rectangle 3"/>
          <p:cNvSpPr/>
          <p:nvPr/>
        </p:nvSpPr>
        <p:spPr>
          <a:xfrm>
            <a:off x="964860" y="1613747"/>
            <a:ext cx="10527323" cy="3985706"/>
          </a:xfrm>
          <a:prstGeom prst="rect">
            <a:avLst/>
          </a:prstGeom>
        </p:spPr>
        <p:txBody>
          <a:bodyPr wrap="square">
            <a:spAutoFit/>
          </a:bodyPr>
          <a:lstStyle/>
          <a:p>
            <a:r>
              <a:rPr lang="fr-BE" sz="1100" dirty="0"/>
              <a:t>Chers Partenaires de mise en œuvre,</a:t>
            </a:r>
            <a:br>
              <a:rPr lang="fr-BE" sz="1100" dirty="0"/>
            </a:br>
            <a:r>
              <a:rPr lang="fr-BE" sz="1100" dirty="0"/>
              <a:t/>
            </a:r>
            <a:br>
              <a:rPr lang="fr-BE" sz="1100" dirty="0"/>
            </a:br>
            <a:r>
              <a:rPr lang="fr-BE" sz="1100" dirty="0"/>
              <a:t>En raison des changements structurels en cours concernant les Interventions, en termes de méthodologie et dans le système informatique, </a:t>
            </a:r>
            <a:r>
              <a:rPr lang="fr-BE" sz="1100" b="1" dirty="0">
                <a:solidFill>
                  <a:schemeClr val="accent5"/>
                </a:solidFill>
              </a:rPr>
              <a:t>il vous est demandé de cesser de créer et/ou de gérer les Cadres Logiques</a:t>
            </a:r>
            <a:r>
              <a:rPr lang="fr-BE" sz="1100" b="1" dirty="0"/>
              <a:t> </a:t>
            </a:r>
            <a:r>
              <a:rPr lang="fr-BE" sz="1100" dirty="0"/>
              <a:t>sur des Interventions qui vous ont déjà été attribuées, jusqu'à nouvel ordre.</a:t>
            </a:r>
            <a:br>
              <a:rPr lang="fr-BE" sz="1100" dirty="0"/>
            </a:br>
            <a:r>
              <a:rPr lang="fr-BE" sz="1100" dirty="0"/>
              <a:t/>
            </a:r>
            <a:br>
              <a:rPr lang="fr-BE" sz="1100" dirty="0"/>
            </a:br>
            <a:r>
              <a:rPr lang="fr-BE" sz="1100" b="1" dirty="0">
                <a:solidFill>
                  <a:schemeClr val="accent5"/>
                </a:solidFill>
              </a:rPr>
              <a:t>Veuillez patienter que la définition nouvellement améliorée des Interventions soit pleinement mise en œuvre pour obtenir des instructions supplémentaires. </a:t>
            </a:r>
            <a:r>
              <a:rPr lang="fr-BE" sz="1100" dirty="0"/>
              <a:t/>
            </a:r>
            <a:br>
              <a:rPr lang="fr-BE" sz="1100" dirty="0"/>
            </a:br>
            <a:r>
              <a:rPr lang="fr-BE" sz="1100" dirty="0"/>
              <a:t/>
            </a:r>
            <a:br>
              <a:rPr lang="fr-BE" sz="1100" dirty="0"/>
            </a:br>
            <a:r>
              <a:rPr lang="fr-BE" sz="1100" dirty="0"/>
              <a:t>Le champ d'application de la présente demande couvre </a:t>
            </a:r>
            <a:r>
              <a:rPr lang="fr-BE" sz="1100" b="1" dirty="0">
                <a:solidFill>
                  <a:schemeClr val="accent5"/>
                </a:solidFill>
              </a:rPr>
              <a:t>tous les Cadres Logiques dans toutes les Interventions</a:t>
            </a:r>
            <a:r>
              <a:rPr lang="fr-BE" sz="1100" dirty="0"/>
              <a:t> (c.-à-d. pour les Actions et/ou les Projets/Contrats), dans </a:t>
            </a:r>
            <a:r>
              <a:rPr lang="fr-BE" sz="1100" b="1" dirty="0">
                <a:solidFill>
                  <a:schemeClr val="accent5"/>
                </a:solidFill>
              </a:rPr>
              <a:t>tous les domaines de la famille RELEX (DG INTPA, DG NEAR et FPI)</a:t>
            </a:r>
            <a:r>
              <a:rPr lang="fr-BE" sz="1100" b="1" dirty="0"/>
              <a:t>.</a:t>
            </a:r>
            <a:r>
              <a:rPr lang="fr-BE" sz="1100" dirty="0"/>
              <a:t/>
            </a:r>
            <a:br>
              <a:rPr lang="fr-BE" sz="1100" dirty="0"/>
            </a:br>
            <a:r>
              <a:rPr lang="fr-BE" sz="1100" dirty="0"/>
              <a:t/>
            </a:r>
            <a:br>
              <a:rPr lang="fr-BE" sz="1100" dirty="0"/>
            </a:br>
            <a:r>
              <a:rPr lang="fr-BE" sz="1100" dirty="0"/>
              <a:t>Dès que la nouvelle structure d'Intervention sera implémentée en OPSYS, la création et l'encodage des Interventions avec leurs Cadres Logiques, leurs indicateurs et les valeurs associées seront effectués de manière centralisée par les unités responsables du Siège. Un email à cet effet a été envoyé aux Gestionnaires Opérationnels.</a:t>
            </a:r>
            <a:br>
              <a:rPr lang="fr-BE" sz="1100" dirty="0"/>
            </a:br>
            <a:r>
              <a:rPr lang="fr-BE" sz="1100" dirty="0"/>
              <a:t/>
            </a:r>
            <a:br>
              <a:rPr lang="fr-BE" sz="1100" dirty="0"/>
            </a:br>
            <a:r>
              <a:rPr lang="fr-BE" sz="1100" dirty="0"/>
              <a:t>Nous vous contacterons avec de nouvelles informations et instructions dès que possible, d'ici là ; veuillez cesser de créer et/ou de gérer les Cadres Logiques. Si vous avez des questions concernant cet e-mail, veuillez-vous adresser au Service des financements et des appels d'offres : </a:t>
            </a:r>
            <a:r>
              <a:rPr lang="fr-BE" sz="1100" u="sng" dirty="0">
                <a:hlinkClick r:id="rId2"/>
              </a:rPr>
              <a:t>EC-FUNDING-TENDER-SERVICE-DESK@ec.europa.eu</a:t>
            </a:r>
            <a:r>
              <a:rPr lang="fr-BE" sz="1100" dirty="0"/>
              <a:t/>
            </a:r>
            <a:br>
              <a:rPr lang="fr-BE" sz="1100" dirty="0"/>
            </a:br>
            <a:r>
              <a:rPr lang="fr-BE" sz="1100" dirty="0"/>
              <a:t/>
            </a:r>
            <a:br>
              <a:rPr lang="fr-BE" sz="1100" dirty="0"/>
            </a:br>
            <a:r>
              <a:rPr lang="fr-BE" sz="1100" dirty="0"/>
              <a:t>Merci d’avance pour votre coopération !</a:t>
            </a:r>
            <a:br>
              <a:rPr lang="fr-BE" sz="1100" dirty="0"/>
            </a:br>
            <a:r>
              <a:rPr lang="fr-BE" sz="1100" dirty="0"/>
              <a:t/>
            </a:r>
            <a:br>
              <a:rPr lang="fr-BE" sz="1100" dirty="0"/>
            </a:br>
            <a:r>
              <a:rPr lang="fr-BE" sz="1100" dirty="0"/>
              <a:t>Bien à vous,</a:t>
            </a:r>
            <a:br>
              <a:rPr lang="fr-BE" sz="1100" dirty="0"/>
            </a:br>
            <a:r>
              <a:rPr lang="fr-BE" sz="1100" b="1" dirty="0"/>
              <a:t>INTPA R5 – Data et Technologie de l’Information</a:t>
            </a:r>
            <a:endParaRPr lang="en-GB" sz="1100" dirty="0">
              <a:latin typeface="+mj-lt"/>
            </a:endParaRPr>
          </a:p>
        </p:txBody>
      </p:sp>
      <p:sp>
        <p:nvSpPr>
          <p:cNvPr id="5" name="Rectangle 4"/>
          <p:cNvSpPr/>
          <p:nvPr/>
        </p:nvSpPr>
        <p:spPr>
          <a:xfrm>
            <a:off x="9361513" y="5001860"/>
            <a:ext cx="2596025" cy="861774"/>
          </a:xfrm>
          <a:prstGeom prst="rect">
            <a:avLst/>
          </a:prstGeom>
        </p:spPr>
        <p:txBody>
          <a:bodyPr wrap="square">
            <a:spAutoFit/>
          </a:bodyPr>
          <a:lstStyle/>
          <a:p>
            <a:pPr lvl="0">
              <a:spcAft>
                <a:spcPts val="0"/>
              </a:spcAft>
            </a:pPr>
            <a:r>
              <a:rPr lang="en-GB" sz="1400" b="1" dirty="0" err="1">
                <a:solidFill>
                  <a:schemeClr val="accent5"/>
                </a:solidFill>
              </a:rPr>
              <a:t>Accédez</a:t>
            </a:r>
            <a:r>
              <a:rPr lang="en-GB" sz="1400" b="1" dirty="0">
                <a:solidFill>
                  <a:schemeClr val="accent5"/>
                </a:solidFill>
              </a:rPr>
              <a:t> à la note </a:t>
            </a:r>
            <a:endParaRPr lang="en-GB" sz="1400" b="1" dirty="0" smtClean="0">
              <a:solidFill>
                <a:schemeClr val="accent5"/>
              </a:solidFill>
            </a:endParaRPr>
          </a:p>
          <a:p>
            <a:pPr marL="342900" lvl="0" indent="-342900">
              <a:spcAft>
                <a:spcPts val="0"/>
              </a:spcAft>
              <a:buFont typeface="Symbol" panose="05050102010706020507" pitchFamily="18" charset="2"/>
              <a:buChar char=""/>
            </a:pPr>
            <a:r>
              <a:rPr lang="en-GB" sz="1200" dirty="0" smtClean="0">
                <a:latin typeface="+mj-lt"/>
                <a:ea typeface="Calibri" panose="020F0502020204030204" pitchFamily="34" charset="0"/>
              </a:rPr>
              <a:t>Capacity4Dev</a:t>
            </a:r>
            <a:r>
              <a:rPr lang="en-GB" sz="1200" dirty="0">
                <a:latin typeface="+mj-lt"/>
                <a:ea typeface="Calibri" panose="020F0502020204030204" pitchFamily="34" charset="0"/>
              </a:rPr>
              <a:t>: </a:t>
            </a:r>
            <a:r>
              <a:rPr lang="en-GB" sz="1200" u="sng" dirty="0" smtClean="0">
                <a:latin typeface="+mj-lt"/>
                <a:ea typeface="Calibri" panose="020F0502020204030204" pitchFamily="34" charset="0"/>
                <a:hlinkClick r:id="rId3"/>
              </a:rPr>
              <a:t>OPSYS </a:t>
            </a:r>
            <a:endParaRPr lang="en-GB" sz="1200" dirty="0">
              <a:latin typeface="+mj-lt"/>
              <a:ea typeface="Calibri" panose="020F0502020204030204" pitchFamily="34" charset="0"/>
            </a:endParaRPr>
          </a:p>
          <a:p>
            <a:pPr marL="342900" lvl="0" indent="-342900">
              <a:spcAft>
                <a:spcPts val="0"/>
              </a:spcAft>
              <a:buFont typeface="Symbol" panose="05050102010706020507" pitchFamily="18" charset="2"/>
              <a:buChar char=""/>
            </a:pPr>
            <a:r>
              <a:rPr lang="en-GB" sz="1200" dirty="0">
                <a:latin typeface="+mj-lt"/>
                <a:ea typeface="Calibri" panose="020F0502020204030204" pitchFamily="34" charset="0"/>
              </a:rPr>
              <a:t>Funding and </a:t>
            </a:r>
            <a:r>
              <a:rPr lang="en-GB" sz="1200" dirty="0" smtClean="0">
                <a:latin typeface="+mj-lt"/>
                <a:ea typeface="Calibri" panose="020F0502020204030204" pitchFamily="34" charset="0"/>
              </a:rPr>
              <a:t>Tender Opportunities </a:t>
            </a:r>
            <a:r>
              <a:rPr lang="en-GB" sz="1200" dirty="0">
                <a:latin typeface="+mj-lt"/>
                <a:ea typeface="Calibri" panose="020F0502020204030204" pitchFamily="34" charset="0"/>
              </a:rPr>
              <a:t>Portal: </a:t>
            </a:r>
            <a:r>
              <a:rPr lang="en-GB" sz="1200" u="sng" dirty="0" smtClean="0">
                <a:latin typeface="+mj-lt"/>
                <a:ea typeface="Calibri" panose="020F0502020204030204" pitchFamily="34" charset="0"/>
                <a:hlinkClick r:id="rId4"/>
              </a:rPr>
              <a:t>RELEX </a:t>
            </a:r>
            <a:endParaRPr lang="en-GB" sz="1200" dirty="0">
              <a:effectLst/>
              <a:latin typeface="+mj-lt"/>
              <a:ea typeface="Calibri" panose="020F0502020204030204" pitchFamily="34" charset="0"/>
            </a:endParaRPr>
          </a:p>
        </p:txBody>
      </p:sp>
    </p:spTree>
    <p:extLst>
      <p:ext uri="{BB962C8B-B14F-4D97-AF65-F5344CB8AC3E}">
        <p14:creationId xmlns:p14="http://schemas.microsoft.com/office/powerpoint/2010/main" val="16320407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3"/>
          <p:cNvSpPr>
            <a:spLocks noChangeArrowheads="1"/>
          </p:cNvSpPr>
          <p:nvPr/>
        </p:nvSpPr>
        <p:spPr bwMode="auto">
          <a:xfrm>
            <a:off x="944345" y="1498446"/>
            <a:ext cx="10043746" cy="4832092"/>
          </a:xfrm>
          <a:prstGeom prst="rect">
            <a:avLst/>
          </a:prstGeom>
          <a:noFill/>
          <a:ln w="9525">
            <a:noFill/>
            <a:miter lim="800000"/>
            <a:headEnd/>
            <a:tailEnd/>
          </a:ln>
        </p:spPr>
        <p:txBody>
          <a:bodyPr wrap="square">
            <a:spAutoFit/>
          </a:bodyPr>
          <a:lstStyle/>
          <a:p>
            <a:r>
              <a:rPr lang="en-IE" sz="2200" b="1" dirty="0" err="1" smtClean="0">
                <a:solidFill>
                  <a:schemeClr val="tx2"/>
                </a:solidFill>
              </a:rPr>
              <a:t>Oui</a:t>
            </a:r>
            <a:r>
              <a:rPr lang="en-IE" sz="2200" b="1" dirty="0" smtClean="0"/>
              <a:t>: </a:t>
            </a:r>
            <a:r>
              <a:rPr lang="fr-BE" sz="2200" dirty="0" smtClean="0"/>
              <a:t>Si </a:t>
            </a:r>
            <a:r>
              <a:rPr lang="fr-BE" sz="2200" dirty="0"/>
              <a:t>vous êtes </a:t>
            </a:r>
            <a:r>
              <a:rPr lang="fr-BE" sz="2200" b="1" dirty="0" smtClean="0">
                <a:solidFill>
                  <a:schemeClr val="accent5"/>
                </a:solidFill>
              </a:rPr>
              <a:t>un Contractant-cadre</a:t>
            </a:r>
            <a:r>
              <a:rPr lang="fr-BE" sz="2200" dirty="0"/>
              <a:t> </a:t>
            </a:r>
            <a:r>
              <a:rPr lang="fr-BE" sz="2200" dirty="0" smtClean="0"/>
              <a:t>avec DG INTPA, DG NEAR ou FPI</a:t>
            </a:r>
          </a:p>
          <a:p>
            <a:r>
              <a:rPr lang="en-IE" sz="2200" dirty="0"/>
              <a:t> </a:t>
            </a:r>
            <a:endParaRPr lang="en-GB" sz="2200" dirty="0"/>
          </a:p>
          <a:p>
            <a:r>
              <a:rPr lang="fr-BE" sz="2200" dirty="0" smtClean="0"/>
              <a:t>En </a:t>
            </a:r>
            <a:r>
              <a:rPr lang="fr-BE" sz="2200" dirty="0"/>
              <a:t>tant que</a:t>
            </a:r>
            <a:r>
              <a:rPr lang="fr-BE" sz="2200" b="1" dirty="0">
                <a:solidFill>
                  <a:schemeClr val="tx2"/>
                </a:solidFill>
              </a:rPr>
              <a:t> c</a:t>
            </a:r>
            <a:r>
              <a:rPr lang="fr-BE" sz="2200" b="1" dirty="0" smtClean="0">
                <a:solidFill>
                  <a:schemeClr val="tx2"/>
                </a:solidFill>
              </a:rPr>
              <a:t>ontractant-cadre</a:t>
            </a:r>
            <a:r>
              <a:rPr lang="fr-BE" sz="2200" dirty="0"/>
              <a:t>, vous pouvez </a:t>
            </a:r>
            <a:endParaRPr lang="fr-BE" sz="2200" dirty="0" smtClean="0"/>
          </a:p>
          <a:p>
            <a:pPr marL="342900" indent="-342900">
              <a:buFont typeface="Arial" panose="020B0604020202020204" pitchFamily="34" charset="0"/>
              <a:buChar char="•"/>
            </a:pPr>
            <a:r>
              <a:rPr lang="fr-BE" sz="2200" dirty="0" smtClean="0"/>
              <a:t>accéder </a:t>
            </a:r>
            <a:r>
              <a:rPr lang="fr-BE" sz="2200" dirty="0"/>
              <a:t>à vos invitations, </a:t>
            </a:r>
            <a:endParaRPr lang="fr-BE" sz="2200" dirty="0" smtClean="0"/>
          </a:p>
          <a:p>
            <a:pPr marL="342900" indent="-342900">
              <a:buFont typeface="Arial" panose="020B0604020202020204" pitchFamily="34" charset="0"/>
              <a:buChar char="•"/>
            </a:pPr>
            <a:r>
              <a:rPr lang="fr-BE" sz="2200" dirty="0" smtClean="0"/>
              <a:t>soumettre </a:t>
            </a:r>
            <a:r>
              <a:rPr lang="fr-BE" sz="2200" dirty="0"/>
              <a:t>une offre publique d'achat et </a:t>
            </a:r>
            <a:endParaRPr lang="fr-BE" sz="2200" dirty="0" smtClean="0"/>
          </a:p>
          <a:p>
            <a:pPr marL="342900" indent="-342900">
              <a:buFont typeface="Arial" panose="020B0604020202020204" pitchFamily="34" charset="0"/>
              <a:buChar char="•"/>
            </a:pPr>
            <a:r>
              <a:rPr lang="fr-BE" sz="2200" dirty="0" smtClean="0"/>
              <a:t>gérer </a:t>
            </a:r>
            <a:r>
              <a:rPr lang="fr-BE" sz="2200" dirty="0"/>
              <a:t>vos contrats spécifiques via le portail de financement et d'opportunités d'appel d'offres. </a:t>
            </a:r>
            <a:endParaRPr lang="fr-BE" sz="2200" dirty="0" smtClean="0"/>
          </a:p>
          <a:p>
            <a:pPr marL="342900" indent="-342900">
              <a:buFont typeface="Arial" panose="020B0604020202020204" pitchFamily="34" charset="0"/>
              <a:buChar char="•"/>
            </a:pPr>
            <a:endParaRPr lang="fr-BE" sz="2200" dirty="0"/>
          </a:p>
          <a:p>
            <a:r>
              <a:rPr lang="fr-BE" sz="2200" dirty="0" smtClean="0"/>
              <a:t>Il </a:t>
            </a:r>
            <a:r>
              <a:rPr lang="fr-BE" sz="2200" dirty="0"/>
              <a:t>existe 5 contrats-cadres </a:t>
            </a:r>
            <a:r>
              <a:rPr lang="fr-BE" sz="2200" dirty="0" smtClean="0"/>
              <a:t>actifs: </a:t>
            </a:r>
            <a:r>
              <a:rPr lang="fr-BE" sz="2200" dirty="0"/>
              <a:t>SIEA 2018, AUDIT 2018, PSF 2019, EVA 2020 et EVENTS 2020. </a:t>
            </a:r>
            <a:endParaRPr lang="fr-BE" sz="2200" dirty="0" smtClean="0"/>
          </a:p>
          <a:p>
            <a:endParaRPr lang="fr-BE" sz="2200" dirty="0"/>
          </a:p>
          <a:p>
            <a:r>
              <a:rPr lang="fr-BE" sz="2200" dirty="0" smtClean="0"/>
              <a:t>Veuillez </a:t>
            </a:r>
            <a:r>
              <a:rPr lang="fr-BE" sz="2200" dirty="0"/>
              <a:t>consulter la documentation dédiée </a:t>
            </a:r>
            <a:r>
              <a:rPr lang="fr-BE" sz="2200" b="1" dirty="0">
                <a:hlinkClick r:id="rId3"/>
              </a:rPr>
              <a:t>ici</a:t>
            </a:r>
            <a:r>
              <a:rPr lang="fr-BE" sz="2200" dirty="0"/>
              <a:t>.</a:t>
            </a:r>
          </a:p>
          <a:p>
            <a:endParaRPr lang="fr-BE" sz="2200" dirty="0"/>
          </a:p>
          <a:p>
            <a:r>
              <a:rPr lang="en-US" sz="2200" dirty="0"/>
              <a:t> </a:t>
            </a:r>
            <a:endParaRPr lang="en-GB" sz="2200" dirty="0"/>
          </a:p>
        </p:txBody>
      </p:sp>
      <p:sp>
        <p:nvSpPr>
          <p:cNvPr id="2" name="Title 1"/>
          <p:cNvSpPr>
            <a:spLocks noGrp="1"/>
          </p:cNvSpPr>
          <p:nvPr>
            <p:ph type="title"/>
          </p:nvPr>
        </p:nvSpPr>
        <p:spPr>
          <a:xfrm>
            <a:off x="944345" y="421314"/>
            <a:ext cx="10515600" cy="782357"/>
          </a:xfrm>
        </p:spPr>
        <p:txBody>
          <a:bodyPr/>
          <a:lstStyle/>
          <a:p>
            <a:r>
              <a:rPr lang="en-IE" b="1" dirty="0" smtClean="0"/>
              <a:t>Est </a:t>
            </a:r>
            <a:r>
              <a:rPr lang="en-IE" b="1" dirty="0" err="1" smtClean="0"/>
              <a:t>ce</a:t>
            </a:r>
            <a:r>
              <a:rPr lang="en-IE" b="1" dirty="0" smtClean="0"/>
              <a:t> que </a:t>
            </a:r>
            <a:r>
              <a:rPr lang="en-IE" b="1" dirty="0" err="1" smtClean="0"/>
              <a:t>cela</a:t>
            </a:r>
            <a:r>
              <a:rPr lang="en-IE" b="1" dirty="0" smtClean="0"/>
              <a:t> </a:t>
            </a:r>
            <a:r>
              <a:rPr lang="en-IE" b="1" dirty="0" err="1" smtClean="0"/>
              <a:t>vous</a:t>
            </a:r>
            <a:r>
              <a:rPr lang="en-IE" b="1" dirty="0" smtClean="0"/>
              <a:t> </a:t>
            </a:r>
            <a:r>
              <a:rPr lang="en-IE" b="1" dirty="0" err="1" smtClean="0"/>
              <a:t>concerne</a:t>
            </a:r>
            <a:r>
              <a:rPr lang="en-IE" b="1" dirty="0" smtClean="0"/>
              <a:t>? </a:t>
            </a:r>
            <a:endParaRPr lang="en-GB" b="1" dirty="0"/>
          </a:p>
        </p:txBody>
      </p:sp>
    </p:spTree>
    <p:extLst>
      <p:ext uri="{BB962C8B-B14F-4D97-AF65-F5344CB8AC3E}">
        <p14:creationId xmlns:p14="http://schemas.microsoft.com/office/powerpoint/2010/main" val="14848767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3"/>
          <p:cNvSpPr>
            <a:spLocks noChangeArrowheads="1"/>
          </p:cNvSpPr>
          <p:nvPr/>
        </p:nvSpPr>
        <p:spPr bwMode="auto">
          <a:xfrm>
            <a:off x="944345" y="1498446"/>
            <a:ext cx="10043746" cy="3816429"/>
          </a:xfrm>
          <a:prstGeom prst="rect">
            <a:avLst/>
          </a:prstGeom>
          <a:noFill/>
          <a:ln w="9525">
            <a:noFill/>
            <a:miter lim="800000"/>
            <a:headEnd/>
            <a:tailEnd/>
          </a:ln>
        </p:spPr>
        <p:txBody>
          <a:bodyPr wrap="square">
            <a:spAutoFit/>
          </a:bodyPr>
          <a:lstStyle/>
          <a:p>
            <a:r>
              <a:rPr lang="en-IE" sz="2200" b="1" dirty="0" err="1" smtClean="0">
                <a:solidFill>
                  <a:schemeClr val="tx2"/>
                </a:solidFill>
              </a:rPr>
              <a:t>Oui</a:t>
            </a:r>
            <a:r>
              <a:rPr lang="en-IE" sz="2200" b="1" dirty="0" smtClean="0"/>
              <a:t>: </a:t>
            </a:r>
            <a:r>
              <a:rPr lang="fr-BE" sz="2200" dirty="0" smtClean="0"/>
              <a:t>Si </a:t>
            </a:r>
            <a:r>
              <a:rPr lang="fr-BE" sz="2200" dirty="0"/>
              <a:t>vous êtes </a:t>
            </a:r>
            <a:r>
              <a:rPr lang="fr-BE" sz="2200" b="1" dirty="0" smtClean="0">
                <a:solidFill>
                  <a:schemeClr val="accent5"/>
                </a:solidFill>
              </a:rPr>
              <a:t>bénéficiaire </a:t>
            </a:r>
            <a:r>
              <a:rPr lang="fr-BE" sz="2200" b="1" dirty="0">
                <a:solidFill>
                  <a:schemeClr val="accent5"/>
                </a:solidFill>
              </a:rPr>
              <a:t>d'un contrat de </a:t>
            </a:r>
            <a:r>
              <a:rPr lang="fr-BE" sz="2200" b="1" dirty="0" smtClean="0">
                <a:solidFill>
                  <a:schemeClr val="accent5"/>
                </a:solidFill>
              </a:rPr>
              <a:t>subvention</a:t>
            </a:r>
            <a:r>
              <a:rPr lang="fr-BE" sz="2200" dirty="0"/>
              <a:t> </a:t>
            </a:r>
            <a:r>
              <a:rPr lang="fr-BE" sz="2200" dirty="0" smtClean="0"/>
              <a:t>ou </a:t>
            </a:r>
            <a:r>
              <a:rPr lang="fr-BE" sz="2200" b="1" dirty="0" smtClean="0">
                <a:solidFill>
                  <a:schemeClr val="accent5"/>
                </a:solidFill>
              </a:rPr>
              <a:t>un entrepreneur </a:t>
            </a:r>
            <a:r>
              <a:rPr lang="fr-BE" sz="2200" b="1" dirty="0">
                <a:solidFill>
                  <a:schemeClr val="accent5"/>
                </a:solidFill>
              </a:rPr>
              <a:t>d'un accord de </a:t>
            </a:r>
            <a:r>
              <a:rPr lang="fr-BE" sz="2200" b="1" dirty="0" smtClean="0">
                <a:solidFill>
                  <a:schemeClr val="accent5"/>
                </a:solidFill>
              </a:rPr>
              <a:t>contribution</a:t>
            </a:r>
            <a:r>
              <a:rPr lang="fr-BE" sz="2200" b="1" dirty="0" smtClean="0">
                <a:solidFill>
                  <a:schemeClr val="accent4"/>
                </a:solidFill>
              </a:rPr>
              <a:t> </a:t>
            </a:r>
            <a:r>
              <a:rPr lang="fr-BE" sz="2200" dirty="0"/>
              <a:t>ou </a:t>
            </a:r>
            <a:r>
              <a:rPr lang="fr-BE" sz="2200" b="1" dirty="0">
                <a:solidFill>
                  <a:schemeClr val="accent5"/>
                </a:solidFill>
              </a:rPr>
              <a:t>un Contractant d'un contrat de services, de travaux ou de </a:t>
            </a:r>
            <a:r>
              <a:rPr lang="fr-BE" sz="2200" b="1" dirty="0" smtClean="0">
                <a:solidFill>
                  <a:schemeClr val="accent5"/>
                </a:solidFill>
              </a:rPr>
              <a:t>fournitures</a:t>
            </a:r>
            <a:r>
              <a:rPr lang="fr-BE" sz="2200" dirty="0" smtClean="0"/>
              <a:t> avec DG INTPA, DG NEAR ou FPI</a:t>
            </a:r>
          </a:p>
          <a:p>
            <a:r>
              <a:rPr lang="en-IE" sz="2200" dirty="0"/>
              <a:t> </a:t>
            </a:r>
            <a:endParaRPr lang="en-GB" sz="2200" dirty="0"/>
          </a:p>
          <a:p>
            <a:r>
              <a:rPr lang="fr-BE" sz="2200" dirty="0" smtClean="0"/>
              <a:t>En </a:t>
            </a:r>
            <a:r>
              <a:rPr lang="fr-BE" sz="2200" dirty="0"/>
              <a:t>tant que</a:t>
            </a:r>
            <a:r>
              <a:rPr lang="fr-BE" sz="2200" b="1" dirty="0">
                <a:solidFill>
                  <a:schemeClr val="tx2"/>
                </a:solidFill>
              </a:rPr>
              <a:t> </a:t>
            </a:r>
            <a:r>
              <a:rPr lang="fr-BE" sz="2200" b="1" dirty="0" smtClean="0">
                <a:solidFill>
                  <a:schemeClr val="tx2"/>
                </a:solidFill>
              </a:rPr>
              <a:t>partenaire </a:t>
            </a:r>
            <a:r>
              <a:rPr lang="fr-BE" sz="2200" b="1" dirty="0">
                <a:solidFill>
                  <a:schemeClr val="tx2"/>
                </a:solidFill>
              </a:rPr>
              <a:t>de mise en œuvre</a:t>
            </a:r>
            <a:r>
              <a:rPr lang="fr-BE" sz="2200" dirty="0" smtClean="0"/>
              <a:t>, vous </a:t>
            </a:r>
            <a:r>
              <a:rPr lang="fr-BE" sz="2200" dirty="0"/>
              <a:t>pouvez </a:t>
            </a:r>
            <a:endParaRPr lang="fr-BE" sz="2200" dirty="0" smtClean="0"/>
          </a:p>
          <a:p>
            <a:pPr marL="342900" indent="-342900">
              <a:buFont typeface="Arial" panose="020B0604020202020204" pitchFamily="34" charset="0"/>
              <a:buChar char="•"/>
            </a:pPr>
            <a:r>
              <a:rPr lang="fr-BE" sz="2200" dirty="0" smtClean="0"/>
              <a:t>accéder </a:t>
            </a:r>
            <a:r>
              <a:rPr lang="fr-BE" sz="2200" dirty="0"/>
              <a:t>à vos interventions et notifications, </a:t>
            </a:r>
          </a:p>
          <a:p>
            <a:pPr marL="342900" indent="-342900">
              <a:buFont typeface="Arial" panose="020B0604020202020204" pitchFamily="34" charset="0"/>
              <a:buChar char="•"/>
            </a:pPr>
            <a:r>
              <a:rPr lang="fr-BE" sz="2200" dirty="0" smtClean="0"/>
              <a:t>mettre </a:t>
            </a:r>
            <a:r>
              <a:rPr lang="fr-BE" sz="2200" dirty="0"/>
              <a:t>à jour les cadres logiques et les résultats de vos projets. </a:t>
            </a:r>
            <a:endParaRPr lang="fr-BE" sz="2200" dirty="0" smtClean="0"/>
          </a:p>
          <a:p>
            <a:pPr marL="342900" indent="-342900">
              <a:buFont typeface="Arial" panose="020B0604020202020204" pitchFamily="34" charset="0"/>
              <a:buChar char="•"/>
            </a:pPr>
            <a:endParaRPr lang="fr-BE" sz="2200" dirty="0"/>
          </a:p>
          <a:p>
            <a:r>
              <a:rPr lang="fr-BE" sz="2200" dirty="0" smtClean="0"/>
              <a:t>Des </a:t>
            </a:r>
            <a:r>
              <a:rPr lang="fr-BE" sz="2200" dirty="0"/>
              <a:t>conseils sur la gestion de vos interventions </a:t>
            </a:r>
            <a:r>
              <a:rPr lang="fr-BE" sz="2200" dirty="0" smtClean="0"/>
              <a:t>sont disponible</a:t>
            </a:r>
            <a:r>
              <a:rPr lang="fr-BE" sz="2200" dirty="0" smtClean="0">
                <a:solidFill>
                  <a:schemeClr val="tx2"/>
                </a:solidFill>
              </a:rPr>
              <a:t> </a:t>
            </a:r>
            <a:r>
              <a:rPr lang="fr-BE" sz="2200" dirty="0">
                <a:solidFill>
                  <a:schemeClr val="tx2"/>
                </a:solidFill>
                <a:hlinkClick r:id="rId3"/>
              </a:rPr>
              <a:t>ici</a:t>
            </a:r>
            <a:r>
              <a:rPr lang="fr-BE" sz="2200" dirty="0">
                <a:solidFill>
                  <a:schemeClr val="tx2"/>
                </a:solidFill>
              </a:rPr>
              <a:t>:</a:t>
            </a:r>
          </a:p>
          <a:p>
            <a:endParaRPr lang="fr-BE" sz="2200" dirty="0"/>
          </a:p>
          <a:p>
            <a:r>
              <a:rPr lang="en-US" sz="2200" dirty="0"/>
              <a:t> </a:t>
            </a:r>
            <a:endParaRPr lang="en-GB" sz="2200" dirty="0"/>
          </a:p>
        </p:txBody>
      </p:sp>
      <p:sp>
        <p:nvSpPr>
          <p:cNvPr id="2" name="Title 1"/>
          <p:cNvSpPr>
            <a:spLocks noGrp="1"/>
          </p:cNvSpPr>
          <p:nvPr>
            <p:ph type="title"/>
          </p:nvPr>
        </p:nvSpPr>
        <p:spPr>
          <a:xfrm>
            <a:off x="944345" y="421314"/>
            <a:ext cx="10515600" cy="782357"/>
          </a:xfrm>
        </p:spPr>
        <p:txBody>
          <a:bodyPr/>
          <a:lstStyle/>
          <a:p>
            <a:r>
              <a:rPr lang="en-IE" b="1" dirty="0" smtClean="0"/>
              <a:t>Est </a:t>
            </a:r>
            <a:r>
              <a:rPr lang="en-IE" b="1" dirty="0" err="1" smtClean="0"/>
              <a:t>ce</a:t>
            </a:r>
            <a:r>
              <a:rPr lang="en-IE" b="1" dirty="0" smtClean="0"/>
              <a:t> que </a:t>
            </a:r>
            <a:r>
              <a:rPr lang="en-IE" b="1" dirty="0" err="1" smtClean="0"/>
              <a:t>cela</a:t>
            </a:r>
            <a:r>
              <a:rPr lang="en-IE" b="1" dirty="0" smtClean="0"/>
              <a:t> </a:t>
            </a:r>
            <a:r>
              <a:rPr lang="en-IE" b="1" dirty="0" err="1" smtClean="0"/>
              <a:t>vous</a:t>
            </a:r>
            <a:r>
              <a:rPr lang="en-IE" b="1" dirty="0" smtClean="0"/>
              <a:t> </a:t>
            </a:r>
            <a:r>
              <a:rPr lang="en-IE" b="1" dirty="0" err="1" smtClean="0"/>
              <a:t>concerne</a:t>
            </a:r>
            <a:r>
              <a:rPr lang="en-IE" b="1" dirty="0" smtClean="0"/>
              <a:t>? </a:t>
            </a:r>
            <a:endParaRPr lang="en-GB" b="1" dirty="0"/>
          </a:p>
        </p:txBody>
      </p:sp>
    </p:spTree>
    <p:extLst>
      <p:ext uri="{BB962C8B-B14F-4D97-AF65-F5344CB8AC3E}">
        <p14:creationId xmlns:p14="http://schemas.microsoft.com/office/powerpoint/2010/main" val="3402554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50423" y="5358208"/>
            <a:ext cx="12113493" cy="1451790"/>
            <a:chOff x="21019" y="5286406"/>
            <a:chExt cx="12113493" cy="1451790"/>
          </a:xfrm>
        </p:grpSpPr>
        <p:sp>
          <p:nvSpPr>
            <p:cNvPr id="4" name="Rectangle 3"/>
            <p:cNvSpPr/>
            <p:nvPr/>
          </p:nvSpPr>
          <p:spPr>
            <a:xfrm>
              <a:off x="21019" y="5286678"/>
              <a:ext cx="7731366" cy="1368000"/>
            </a:xfrm>
            <a:prstGeom prst="rect">
              <a:avLst/>
            </a:prstGeom>
            <a:solidFill>
              <a:srgbClr val="4472C4">
                <a:lumMod val="20000"/>
                <a:lumOff val="80000"/>
              </a:srgbClr>
            </a:solidFill>
            <a:ln w="9525" cap="flat" cmpd="sng" algn="ctr">
              <a:solidFill>
                <a:sysClr val="windowText" lastClr="000000">
                  <a:lumMod val="50000"/>
                  <a:lumOff val="50000"/>
                </a:sysClr>
              </a:solidFill>
              <a:prstDash val="solid"/>
              <a:miter lim="800000"/>
            </a:ln>
            <a:effectLst>
              <a:outerShdw blurRad="50800" dist="38100" dir="2700000" algn="tl" rotWithShape="0">
                <a:prstClr val="black">
                  <a:alpha val="40000"/>
                </a:prstClr>
              </a:outerShdw>
            </a:effectLst>
          </p:spPr>
          <p:txBody>
            <a:bodyPr rtlCol="0" anchor="ctr"/>
            <a:lstStyle/>
            <a:p>
              <a:pPr defTabSz="457200"/>
              <a:endParaRPr lang="en-IE" dirty="0">
                <a:solidFill>
                  <a:prstClr val="white"/>
                </a:solidFill>
                <a:latin typeface="Calibri" panose="020F0502020204030204"/>
              </a:endParaRPr>
            </a:p>
          </p:txBody>
        </p:sp>
        <p:sp>
          <p:nvSpPr>
            <p:cNvPr id="5" name="Organigramme : Document 18"/>
            <p:cNvSpPr/>
            <p:nvPr/>
          </p:nvSpPr>
          <p:spPr>
            <a:xfrm>
              <a:off x="4991697" y="6051461"/>
              <a:ext cx="1368451" cy="611962"/>
            </a:xfrm>
            <a:prstGeom prst="flowChartMultidocument">
              <a:avLst/>
            </a:prstGeom>
            <a:solidFill>
              <a:srgbClr val="5B9BD5">
                <a:lumMod val="40000"/>
                <a:lumOff val="60000"/>
              </a:srgbClr>
            </a:solidFill>
            <a:ln w="9525" cap="flat" cmpd="sng" algn="ctr">
              <a:solidFill>
                <a:srgbClr val="4472C4"/>
              </a:solidFill>
              <a:prstDash val="solid"/>
              <a:round/>
              <a:headEnd type="none" w="med" len="med"/>
              <a:tailEnd type="none" w="med" len="med"/>
            </a:ln>
            <a:effectLst/>
          </p:spPr>
          <p:txBody>
            <a:bodyPr lIns="36000" tIns="0" rIns="0" bIns="0" rtlCol="0" anchor="t" anchorCtr="0"/>
            <a:lstStyle/>
            <a:p>
              <a:pPr defTabSz="457200"/>
              <a:r>
                <a:rPr lang="en-IE" sz="1000" dirty="0">
                  <a:solidFill>
                    <a:prstClr val="black"/>
                  </a:solidFill>
                  <a:latin typeface="Calibri" panose="020F0502020204030204"/>
                </a:rPr>
                <a:t>Validated contract + evaluation + letters + award decision</a:t>
              </a:r>
            </a:p>
          </p:txBody>
        </p:sp>
        <p:sp>
          <p:nvSpPr>
            <p:cNvPr id="11" name="Rectangle 10"/>
            <p:cNvSpPr/>
            <p:nvPr/>
          </p:nvSpPr>
          <p:spPr>
            <a:xfrm>
              <a:off x="7824638" y="5286406"/>
              <a:ext cx="1440000" cy="1368000"/>
            </a:xfrm>
            <a:prstGeom prst="rect">
              <a:avLst/>
            </a:prstGeom>
            <a:solidFill>
              <a:srgbClr val="FFC000">
                <a:lumMod val="20000"/>
                <a:lumOff val="80000"/>
              </a:srgbClr>
            </a:solidFill>
            <a:ln w="9525" cap="flat" cmpd="sng" algn="ctr">
              <a:solidFill>
                <a:srgbClr val="7F7F7F"/>
              </a:solidFill>
              <a:prstDash val="solid"/>
              <a:miter lim="800000"/>
            </a:ln>
            <a:effectLst>
              <a:outerShdw blurRad="50800" dist="38100" dir="2700000" algn="tl" rotWithShape="0">
                <a:prstClr val="black">
                  <a:alpha val="40000"/>
                </a:prstClr>
              </a:outerShdw>
            </a:effectLst>
          </p:spPr>
          <p:txBody>
            <a:bodyPr rtlCol="0" anchor="ctr"/>
            <a:lstStyle/>
            <a:p>
              <a:pPr defTabSz="457200"/>
              <a:endParaRPr lang="en-IE" dirty="0">
                <a:solidFill>
                  <a:prstClr val="white"/>
                </a:solidFill>
                <a:latin typeface="Calibri" panose="020F0502020204030204"/>
              </a:endParaRPr>
            </a:p>
          </p:txBody>
        </p:sp>
        <p:sp>
          <p:nvSpPr>
            <p:cNvPr id="12" name="Rectangle 11"/>
            <p:cNvSpPr/>
            <p:nvPr/>
          </p:nvSpPr>
          <p:spPr>
            <a:xfrm>
              <a:off x="9335418" y="5286406"/>
              <a:ext cx="2799094" cy="1368000"/>
            </a:xfrm>
            <a:prstGeom prst="rect">
              <a:avLst/>
            </a:prstGeom>
            <a:solidFill>
              <a:srgbClr val="4472C4">
                <a:lumMod val="20000"/>
                <a:lumOff val="80000"/>
              </a:srgbClr>
            </a:solidFill>
            <a:ln w="9525" cap="flat" cmpd="sng" algn="ctr">
              <a:solidFill>
                <a:srgbClr val="7F7F7F"/>
              </a:solidFill>
              <a:prstDash val="solid"/>
              <a:miter lim="800000"/>
            </a:ln>
            <a:effectLst>
              <a:outerShdw blurRad="50800" dist="38100" dir="2700000" algn="tl" rotWithShape="0">
                <a:prstClr val="black">
                  <a:alpha val="40000"/>
                </a:prstClr>
              </a:outerShdw>
            </a:effectLst>
          </p:spPr>
          <p:txBody>
            <a:bodyPr rtlCol="0" anchor="ctr"/>
            <a:lstStyle/>
            <a:p>
              <a:pPr defTabSz="457200"/>
              <a:endParaRPr lang="en-IE" dirty="0">
                <a:solidFill>
                  <a:prstClr val="white"/>
                </a:solidFill>
                <a:latin typeface="Calibri" panose="020F0502020204030204"/>
              </a:endParaRPr>
            </a:p>
          </p:txBody>
        </p:sp>
        <p:sp>
          <p:nvSpPr>
            <p:cNvPr id="68" name="Rectangle à coins arrondis 3"/>
            <p:cNvSpPr/>
            <p:nvPr/>
          </p:nvSpPr>
          <p:spPr>
            <a:xfrm>
              <a:off x="2169369" y="5740453"/>
              <a:ext cx="998542" cy="36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defTabSz="457200"/>
              <a:r>
                <a:rPr lang="en-IE" sz="1000" dirty="0">
                  <a:solidFill>
                    <a:srgbClr val="4472C4"/>
                  </a:solidFill>
                  <a:latin typeface="Calibri" panose="020F0502020204030204"/>
                </a:rPr>
                <a:t>Generate the draft contract</a:t>
              </a:r>
            </a:p>
          </p:txBody>
        </p:sp>
        <p:sp>
          <p:nvSpPr>
            <p:cNvPr id="69" name="Rectangle à coins arrondis 4"/>
            <p:cNvSpPr/>
            <p:nvPr/>
          </p:nvSpPr>
          <p:spPr>
            <a:xfrm>
              <a:off x="3515465" y="5740453"/>
              <a:ext cx="1008000" cy="36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defTabSz="457200"/>
              <a:r>
                <a:rPr lang="en-IE" sz="1000" dirty="0">
                  <a:solidFill>
                    <a:srgbClr val="4472C4"/>
                  </a:solidFill>
                  <a:latin typeface="Calibri" panose="020F0502020204030204"/>
                </a:rPr>
                <a:t>Review the draft contract</a:t>
              </a:r>
            </a:p>
          </p:txBody>
        </p:sp>
        <p:pic>
          <p:nvPicPr>
            <p:cNvPr id="70" name="Image 5"/>
            <p:cNvPicPr>
              <a:picLocks noChangeAspect="1"/>
            </p:cNvPicPr>
            <p:nvPr/>
          </p:nvPicPr>
          <p:blipFill>
            <a:blip r:embed="rId3">
              <a:clrChange>
                <a:clrFrom>
                  <a:srgbClr val="FFFFFF"/>
                </a:clrFrom>
                <a:clrTo>
                  <a:srgbClr val="FFFFFF">
                    <a:alpha val="0"/>
                  </a:srgbClr>
                </a:clrTo>
              </a:clrChange>
              <a:duotone>
                <a:srgbClr val="4472C4">
                  <a:shade val="45000"/>
                  <a:satMod val="135000"/>
                </a:srgbClr>
                <a:prstClr val="white"/>
              </a:duotone>
            </a:blip>
            <a:stretch>
              <a:fillRect/>
            </a:stretch>
          </p:blipFill>
          <p:spPr>
            <a:xfrm>
              <a:off x="3569247" y="5515711"/>
              <a:ext cx="216000" cy="216000"/>
            </a:xfrm>
            <a:prstGeom prst="rect">
              <a:avLst/>
            </a:prstGeom>
          </p:spPr>
        </p:pic>
        <p:cxnSp>
          <p:nvCxnSpPr>
            <p:cNvPr id="71" name="Connecteur droit avec flèche 6"/>
            <p:cNvCxnSpPr>
              <a:stCxn id="68" idx="3"/>
              <a:endCxn id="69" idx="1"/>
            </p:cNvCxnSpPr>
            <p:nvPr/>
          </p:nvCxnSpPr>
          <p:spPr>
            <a:xfrm>
              <a:off x="3167911" y="5920453"/>
              <a:ext cx="347554" cy="0"/>
            </a:xfrm>
            <a:prstGeom prst="straightConnector1">
              <a:avLst/>
            </a:prstGeom>
            <a:noFill/>
            <a:ln w="38100" cap="flat" cmpd="sng" algn="ctr">
              <a:solidFill>
                <a:srgbClr val="4472C4"/>
              </a:solidFill>
              <a:prstDash val="solid"/>
              <a:miter lim="800000"/>
              <a:headEnd type="triangle" w="med" len="med"/>
              <a:tailEnd type="triangle" w="med" len="med"/>
            </a:ln>
            <a:effectLst/>
          </p:spPr>
        </p:cxnSp>
        <p:cxnSp>
          <p:nvCxnSpPr>
            <p:cNvPr id="72" name="Connecteur droit avec flèche 7"/>
            <p:cNvCxnSpPr>
              <a:stCxn id="73" idx="3"/>
              <a:endCxn id="85" idx="1"/>
            </p:cNvCxnSpPr>
            <p:nvPr/>
          </p:nvCxnSpPr>
          <p:spPr>
            <a:xfrm>
              <a:off x="5964150" y="5920454"/>
              <a:ext cx="408937" cy="2693"/>
            </a:xfrm>
            <a:prstGeom prst="straightConnector1">
              <a:avLst/>
            </a:prstGeom>
            <a:noFill/>
            <a:ln w="38100" cap="flat" cmpd="sng" algn="ctr">
              <a:solidFill>
                <a:srgbClr val="4472C4"/>
              </a:solidFill>
              <a:prstDash val="solid"/>
              <a:miter lim="800000"/>
              <a:tailEnd type="triangle"/>
            </a:ln>
            <a:effectLst/>
          </p:spPr>
        </p:cxnSp>
        <p:cxnSp>
          <p:nvCxnSpPr>
            <p:cNvPr id="74" name="Connecteur droit avec flèche 101"/>
            <p:cNvCxnSpPr>
              <a:stCxn id="69" idx="3"/>
              <a:endCxn id="73" idx="1"/>
            </p:cNvCxnSpPr>
            <p:nvPr/>
          </p:nvCxnSpPr>
          <p:spPr>
            <a:xfrm>
              <a:off x="4523467" y="5920453"/>
              <a:ext cx="432683" cy="0"/>
            </a:xfrm>
            <a:prstGeom prst="straightConnector1">
              <a:avLst/>
            </a:prstGeom>
            <a:noFill/>
            <a:ln w="38100" cap="flat" cmpd="sng" algn="ctr">
              <a:solidFill>
                <a:srgbClr val="4472C4"/>
              </a:solidFill>
              <a:prstDash val="solid"/>
              <a:miter lim="800000"/>
              <a:tailEnd type="triangle"/>
            </a:ln>
            <a:effectLst/>
          </p:spPr>
        </p:cxnSp>
        <p:pic>
          <p:nvPicPr>
            <p:cNvPr id="75" name="Image 19"/>
            <p:cNvPicPr>
              <a:picLocks noChangeAspect="1"/>
            </p:cNvPicPr>
            <p:nvPr/>
          </p:nvPicPr>
          <p:blipFill>
            <a:blip r:embed="rId4">
              <a:clrChange>
                <a:clrFrom>
                  <a:srgbClr val="FFFFFF"/>
                </a:clrFrom>
                <a:clrTo>
                  <a:srgbClr val="FFFFFF">
                    <a:alpha val="0"/>
                  </a:srgbClr>
                </a:clrTo>
              </a:clrChange>
              <a:duotone>
                <a:srgbClr val="4472C4">
                  <a:shade val="45000"/>
                  <a:satMod val="135000"/>
                </a:srgbClr>
                <a:prstClr val="white"/>
              </a:duotone>
            </a:blip>
            <a:stretch>
              <a:fillRect/>
            </a:stretch>
          </p:blipFill>
          <p:spPr>
            <a:xfrm>
              <a:off x="6399993" y="5523510"/>
              <a:ext cx="216000" cy="216000"/>
            </a:xfrm>
            <a:prstGeom prst="rect">
              <a:avLst/>
            </a:prstGeom>
          </p:spPr>
        </p:pic>
        <p:cxnSp>
          <p:nvCxnSpPr>
            <p:cNvPr id="76" name="Connecteur droit avec flèche 20"/>
            <p:cNvCxnSpPr>
              <a:stCxn id="85" idx="3"/>
              <a:endCxn id="78" idx="1"/>
            </p:cNvCxnSpPr>
            <p:nvPr/>
          </p:nvCxnSpPr>
          <p:spPr>
            <a:xfrm flipV="1">
              <a:off x="7381085" y="5921642"/>
              <a:ext cx="608928" cy="1504"/>
            </a:xfrm>
            <a:prstGeom prst="straightConnector1">
              <a:avLst/>
            </a:prstGeom>
            <a:noFill/>
            <a:ln w="38100" cap="flat" cmpd="sng" algn="ctr">
              <a:solidFill>
                <a:srgbClr val="4472C4"/>
              </a:solidFill>
              <a:prstDash val="solid"/>
              <a:miter lim="800000"/>
              <a:tailEnd type="triangle"/>
            </a:ln>
            <a:effectLst/>
          </p:spPr>
        </p:cxnSp>
        <p:sp>
          <p:nvSpPr>
            <p:cNvPr id="78" name="Rectangle à coins arrondis 5"/>
            <p:cNvSpPr/>
            <p:nvPr/>
          </p:nvSpPr>
          <p:spPr>
            <a:xfrm>
              <a:off x="7990013" y="5741642"/>
              <a:ext cx="1008000" cy="360000"/>
            </a:xfrm>
            <a:prstGeom prst="roundRect">
              <a:avLst/>
            </a:prstGeom>
            <a:solidFill>
              <a:sysClr val="window" lastClr="FFFFFF"/>
            </a:solidFill>
            <a:ln w="12700" cap="flat" cmpd="sng" algn="ctr">
              <a:solidFill>
                <a:srgbClr val="FFC000">
                  <a:lumMod val="75000"/>
                </a:srgbClr>
              </a:solidFill>
              <a:prstDash val="solid"/>
              <a:miter lim="800000"/>
            </a:ln>
            <a:effectLst/>
          </p:spPr>
          <p:txBody>
            <a:bodyPr lIns="36000" tIns="36000" rIns="36000" bIns="36000" rtlCol="0" anchor="ctr"/>
            <a:lstStyle/>
            <a:p>
              <a:pPr defTabSz="457200"/>
              <a:r>
                <a:rPr lang="en-IE" sz="1000" dirty="0">
                  <a:solidFill>
                    <a:srgbClr val="FFC000">
                      <a:lumMod val="75000"/>
                    </a:srgbClr>
                  </a:solidFill>
                  <a:latin typeface="Calibri" panose="020F0502020204030204"/>
                </a:rPr>
                <a:t>Confirm experts</a:t>
              </a:r>
            </a:p>
            <a:p>
              <a:pPr defTabSz="457200"/>
              <a:r>
                <a:rPr lang="en-IE" sz="1000" dirty="0">
                  <a:solidFill>
                    <a:srgbClr val="FFC000">
                      <a:lumMod val="75000"/>
                    </a:srgbClr>
                  </a:solidFill>
                  <a:latin typeface="Calibri" panose="020F0502020204030204"/>
                </a:rPr>
                <a:t>Sign contract</a:t>
              </a:r>
            </a:p>
          </p:txBody>
        </p:sp>
        <p:cxnSp>
          <p:nvCxnSpPr>
            <p:cNvPr id="79" name="Connecteur droit avec flèche 22"/>
            <p:cNvCxnSpPr>
              <a:stCxn id="78" idx="3"/>
              <a:endCxn id="86" idx="1"/>
            </p:cNvCxnSpPr>
            <p:nvPr/>
          </p:nvCxnSpPr>
          <p:spPr>
            <a:xfrm>
              <a:off x="8998013" y="5921642"/>
              <a:ext cx="565308" cy="0"/>
            </a:xfrm>
            <a:prstGeom prst="straightConnector1">
              <a:avLst/>
            </a:prstGeom>
            <a:noFill/>
            <a:ln w="38100" cap="flat" cmpd="sng" algn="ctr">
              <a:solidFill>
                <a:srgbClr val="BF9000"/>
              </a:solidFill>
              <a:prstDash val="solid"/>
              <a:miter lim="800000"/>
              <a:tailEnd type="triangle"/>
            </a:ln>
            <a:effectLst/>
          </p:spPr>
        </p:cxnSp>
        <p:grpSp>
          <p:nvGrpSpPr>
            <p:cNvPr id="80" name="Groupe 24"/>
            <p:cNvGrpSpPr>
              <a:grpSpLocks noChangeAspect="1"/>
            </p:cNvGrpSpPr>
            <p:nvPr/>
          </p:nvGrpSpPr>
          <p:grpSpPr>
            <a:xfrm>
              <a:off x="4949322" y="5489789"/>
              <a:ext cx="365389" cy="263087"/>
              <a:chOff x="9510271" y="768909"/>
              <a:chExt cx="748896" cy="539220"/>
            </a:xfrm>
          </p:grpSpPr>
          <p:pic>
            <p:nvPicPr>
              <p:cNvPr id="81" name="Image 25"/>
              <p:cNvPicPr>
                <a:picLocks noChangeAspect="1"/>
              </p:cNvPicPr>
              <p:nvPr/>
            </p:nvPicPr>
            <p:blipFill>
              <a:blip r:embed="rId5">
                <a:clrChange>
                  <a:clrFrom>
                    <a:srgbClr val="FFFDDB"/>
                  </a:clrFrom>
                  <a:clrTo>
                    <a:srgbClr val="FFFDDB">
                      <a:alpha val="0"/>
                    </a:srgbClr>
                  </a:clrTo>
                </a:clrChange>
                <a:duotone>
                  <a:srgbClr val="FFC000">
                    <a:shade val="45000"/>
                    <a:satMod val="135000"/>
                  </a:srgbClr>
                  <a:prstClr val="white"/>
                </a:duotone>
                <a:extLst/>
              </a:blip>
              <a:stretch>
                <a:fillRect/>
              </a:stretch>
            </p:blipFill>
            <p:spPr>
              <a:xfrm>
                <a:off x="9791167" y="768909"/>
                <a:ext cx="468000" cy="468000"/>
              </a:xfrm>
              <a:prstGeom prst="rect">
                <a:avLst/>
              </a:prstGeom>
            </p:spPr>
          </p:pic>
          <p:pic>
            <p:nvPicPr>
              <p:cNvPr id="82" name="Image 26"/>
              <p:cNvPicPr>
                <a:picLocks noChangeAspect="1"/>
              </p:cNvPicPr>
              <p:nvPr/>
            </p:nvPicPr>
            <p:blipFill>
              <a:blip r:embed="rId5">
                <a:clrChange>
                  <a:clrFrom>
                    <a:srgbClr val="FFFDDB"/>
                  </a:clrFrom>
                  <a:clrTo>
                    <a:srgbClr val="FFFDDB">
                      <a:alpha val="0"/>
                    </a:srgbClr>
                  </a:clrTo>
                </a:clrChange>
                <a:duotone>
                  <a:srgbClr val="70AD47">
                    <a:shade val="45000"/>
                    <a:satMod val="135000"/>
                  </a:srgbClr>
                  <a:prstClr val="white"/>
                </a:duotone>
                <a:extLst/>
              </a:blip>
              <a:stretch>
                <a:fillRect/>
              </a:stretch>
            </p:blipFill>
            <p:spPr>
              <a:xfrm>
                <a:off x="9629329" y="804519"/>
                <a:ext cx="468000" cy="468000"/>
              </a:xfrm>
              <a:prstGeom prst="rect">
                <a:avLst/>
              </a:prstGeom>
            </p:spPr>
          </p:pic>
          <p:pic>
            <p:nvPicPr>
              <p:cNvPr id="83" name="Image 27"/>
              <p:cNvPicPr>
                <a:picLocks noChangeAspect="1"/>
              </p:cNvPicPr>
              <p:nvPr/>
            </p:nvPicPr>
            <p:blipFill>
              <a:blip r:embed="rId3">
                <a:clrChange>
                  <a:clrFrom>
                    <a:srgbClr val="FFFFFF"/>
                  </a:clrFrom>
                  <a:clrTo>
                    <a:srgbClr val="FFFFFF">
                      <a:alpha val="0"/>
                    </a:srgbClr>
                  </a:clrTo>
                </a:clrChange>
                <a:duotone>
                  <a:srgbClr val="4472C4">
                    <a:shade val="45000"/>
                    <a:satMod val="135000"/>
                  </a:srgbClr>
                  <a:prstClr val="white"/>
                </a:duotone>
              </a:blip>
              <a:stretch>
                <a:fillRect/>
              </a:stretch>
            </p:blipFill>
            <p:spPr>
              <a:xfrm>
                <a:off x="9510271" y="840129"/>
                <a:ext cx="468000" cy="468000"/>
              </a:xfrm>
              <a:prstGeom prst="rect">
                <a:avLst/>
              </a:prstGeom>
            </p:spPr>
          </p:pic>
        </p:grpSp>
        <p:sp>
          <p:nvSpPr>
            <p:cNvPr id="84" name="Flèche vers le haut 29"/>
            <p:cNvSpPr/>
            <p:nvPr/>
          </p:nvSpPr>
          <p:spPr>
            <a:xfrm rot="10800000">
              <a:off x="8604913" y="6107189"/>
              <a:ext cx="144000" cy="108000"/>
            </a:xfrm>
            <a:prstGeom prst="upArrow">
              <a:avLst/>
            </a:prstGeom>
            <a:solidFill>
              <a:srgbClr val="FFC000">
                <a:lumMod val="75000"/>
              </a:srgbClr>
            </a:solidFill>
            <a:ln w="12700" cap="flat" cmpd="sng" algn="ctr">
              <a:solidFill>
                <a:srgbClr val="FFC000">
                  <a:lumMod val="75000"/>
                </a:srgbClr>
              </a:solidFill>
              <a:prstDash val="solid"/>
              <a:miter lim="800000"/>
            </a:ln>
            <a:effectLst/>
          </p:spPr>
          <p:txBody>
            <a:bodyPr rtlCol="0" anchor="ctr"/>
            <a:lstStyle/>
            <a:p>
              <a:pPr defTabSz="457200"/>
              <a:endParaRPr lang="en-IE" dirty="0">
                <a:solidFill>
                  <a:prstClr val="white"/>
                </a:solidFill>
                <a:latin typeface="Calibri" panose="020F0502020204030204"/>
              </a:endParaRPr>
            </a:p>
          </p:txBody>
        </p:sp>
        <p:sp>
          <p:nvSpPr>
            <p:cNvPr id="85" name="Rectangle à coins arrondis 5"/>
            <p:cNvSpPr/>
            <p:nvPr/>
          </p:nvSpPr>
          <p:spPr>
            <a:xfrm>
              <a:off x="6373085" y="5743146"/>
              <a:ext cx="1040490" cy="36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defTabSz="457200"/>
              <a:r>
                <a:rPr lang="en-IE" sz="1000" dirty="0">
                  <a:solidFill>
                    <a:srgbClr val="4472C4"/>
                  </a:solidFill>
                  <a:latin typeface="Calibri" panose="020F0502020204030204"/>
                </a:rPr>
                <a:t>Send out letters &amp; contract</a:t>
              </a:r>
            </a:p>
          </p:txBody>
        </p:sp>
        <p:sp>
          <p:nvSpPr>
            <p:cNvPr id="86" name="Rectangle à coins arrondis 5"/>
            <p:cNvSpPr/>
            <p:nvPr/>
          </p:nvSpPr>
          <p:spPr>
            <a:xfrm>
              <a:off x="9563321" y="5741642"/>
              <a:ext cx="1008000" cy="36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defTabSz="457200"/>
              <a:r>
                <a:rPr lang="en-IE" sz="1000" dirty="0">
                  <a:solidFill>
                    <a:srgbClr val="4472C4"/>
                  </a:solidFill>
                  <a:latin typeface="Calibri" panose="020F0502020204030204"/>
                </a:rPr>
                <a:t>Commit funds in ABAC</a:t>
              </a:r>
            </a:p>
          </p:txBody>
        </p:sp>
        <p:sp>
          <p:nvSpPr>
            <p:cNvPr id="91" name="ZoneTexte 70"/>
            <p:cNvSpPr txBox="1"/>
            <p:nvPr/>
          </p:nvSpPr>
          <p:spPr>
            <a:xfrm>
              <a:off x="23167" y="5510118"/>
              <a:ext cx="1844909" cy="1215717"/>
            </a:xfrm>
            <a:prstGeom prst="rect">
              <a:avLst/>
            </a:prstGeom>
            <a:noFill/>
          </p:spPr>
          <p:txBody>
            <a:bodyPr wrap="square" rtlCol="0">
              <a:spAutoFit/>
            </a:bodyPr>
            <a:lstStyle/>
            <a:p>
              <a:pPr defTabSz="457200">
                <a:spcBef>
                  <a:spcPts val="600"/>
                </a:spcBef>
              </a:pPr>
              <a:r>
                <a:rPr lang="en-IE" dirty="0">
                  <a:solidFill>
                    <a:prstClr val="black"/>
                  </a:solidFill>
                  <a:latin typeface="Calibri" panose="020F0502020204030204"/>
                </a:rPr>
                <a:t>CONTRACT PREPARATION AND SIGNATURE</a:t>
              </a:r>
            </a:p>
            <a:p>
              <a:pPr defTabSz="457200">
                <a:spcBef>
                  <a:spcPts val="600"/>
                </a:spcBef>
              </a:pPr>
              <a:r>
                <a:rPr lang="en-IE" sz="1400" dirty="0">
                  <a:solidFill>
                    <a:prstClr val="black">
                      <a:lumMod val="50000"/>
                      <a:lumOff val="50000"/>
                    </a:prstClr>
                  </a:solidFill>
                  <a:latin typeface="Calibri" panose="020F0502020204030204"/>
                </a:rPr>
                <a:t>Contracting authority</a:t>
              </a:r>
            </a:p>
          </p:txBody>
        </p:sp>
        <p:pic>
          <p:nvPicPr>
            <p:cNvPr id="93" name="Image 19"/>
            <p:cNvPicPr>
              <a:picLocks noChangeAspect="1"/>
            </p:cNvPicPr>
            <p:nvPr/>
          </p:nvPicPr>
          <p:blipFill>
            <a:blip r:embed="rId4">
              <a:clrChange>
                <a:clrFrom>
                  <a:srgbClr val="FFFFFF"/>
                </a:clrFrom>
                <a:clrTo>
                  <a:srgbClr val="FFFFFF">
                    <a:alpha val="0"/>
                  </a:srgbClr>
                </a:clrTo>
              </a:clrChange>
              <a:duotone>
                <a:srgbClr val="4472C4">
                  <a:shade val="45000"/>
                  <a:satMod val="135000"/>
                </a:srgbClr>
                <a:prstClr val="white"/>
              </a:duotone>
            </a:blip>
            <a:stretch>
              <a:fillRect/>
            </a:stretch>
          </p:blipFill>
          <p:spPr>
            <a:xfrm>
              <a:off x="2218329" y="5518900"/>
              <a:ext cx="216000" cy="216000"/>
            </a:xfrm>
            <a:prstGeom prst="rect">
              <a:avLst/>
            </a:prstGeom>
          </p:spPr>
        </p:pic>
        <p:sp>
          <p:nvSpPr>
            <p:cNvPr id="94" name="Flèche vers le haut 53"/>
            <p:cNvSpPr/>
            <p:nvPr/>
          </p:nvSpPr>
          <p:spPr>
            <a:xfrm rot="10800000">
              <a:off x="2727362" y="6107997"/>
              <a:ext cx="144000" cy="108000"/>
            </a:xfrm>
            <a:prstGeom prst="upArrow">
              <a:avLst/>
            </a:prstGeom>
            <a:solidFill>
              <a:srgbClr val="4472C4"/>
            </a:solidFill>
            <a:ln w="12700" cap="flat" cmpd="sng" algn="ctr">
              <a:solidFill>
                <a:srgbClr val="4472C4"/>
              </a:solidFill>
              <a:prstDash val="solid"/>
              <a:miter lim="800000"/>
            </a:ln>
            <a:effectLst/>
          </p:spPr>
          <p:txBody>
            <a:bodyPr rtlCol="0" anchor="ctr"/>
            <a:lstStyle/>
            <a:p>
              <a:pPr defTabSz="457200"/>
              <a:endParaRPr lang="en-IE" dirty="0">
                <a:solidFill>
                  <a:prstClr val="white"/>
                </a:solidFill>
                <a:latin typeface="Calibri" panose="020F0502020204030204"/>
              </a:endParaRPr>
            </a:p>
          </p:txBody>
        </p:sp>
        <p:pic>
          <p:nvPicPr>
            <p:cNvPr id="95" name="Picture 94"/>
            <p:cNvPicPr>
              <a:picLocks noChangeAspect="1"/>
            </p:cNvPicPr>
            <p:nvPr/>
          </p:nvPicPr>
          <p:blipFill>
            <a:blip r:embed="rId6">
              <a:duotone>
                <a:prstClr val="black"/>
                <a:srgbClr val="C00000">
                  <a:tint val="45000"/>
                  <a:satMod val="400000"/>
                </a:srgbClr>
              </a:duotone>
            </a:blip>
            <a:stretch>
              <a:fillRect/>
            </a:stretch>
          </p:blipFill>
          <p:spPr>
            <a:xfrm>
              <a:off x="8731671" y="6459159"/>
              <a:ext cx="267725" cy="279037"/>
            </a:xfrm>
            <a:prstGeom prst="rect">
              <a:avLst/>
            </a:prstGeom>
            <a:ln>
              <a:solidFill>
                <a:srgbClr val="C00000"/>
              </a:solidFill>
            </a:ln>
            <a:effectLst>
              <a:outerShdw blurRad="50800" dist="38100" dir="2700000" algn="tl" rotWithShape="0">
                <a:srgbClr val="C00000">
                  <a:alpha val="40000"/>
                </a:srgbClr>
              </a:outerShdw>
            </a:effectLst>
          </p:spPr>
        </p:pic>
        <p:sp>
          <p:nvSpPr>
            <p:cNvPr id="96" name="Organigramme : Document 54"/>
            <p:cNvSpPr/>
            <p:nvPr/>
          </p:nvSpPr>
          <p:spPr>
            <a:xfrm>
              <a:off x="2321679" y="6223358"/>
              <a:ext cx="806519" cy="378356"/>
            </a:xfrm>
            <a:prstGeom prst="flowChartDocument">
              <a:avLst/>
            </a:prstGeom>
            <a:solidFill>
              <a:srgbClr val="5B9BD5">
                <a:lumMod val="40000"/>
                <a:lumOff val="60000"/>
              </a:srgbClr>
            </a:solidFill>
            <a:ln w="9525" cap="flat" cmpd="sng" algn="ctr">
              <a:solidFill>
                <a:srgbClr val="4472C4"/>
              </a:solidFill>
              <a:prstDash val="solid"/>
              <a:round/>
              <a:headEnd type="none" w="med" len="med"/>
              <a:tailEnd type="none" w="med" len="med"/>
            </a:ln>
            <a:effectLst/>
          </p:spPr>
          <p:txBody>
            <a:bodyPr lIns="0" tIns="18000" rIns="0" bIns="0" rtlCol="0" anchor="ctr"/>
            <a:lstStyle/>
            <a:p>
              <a:pPr defTabSz="457200"/>
              <a:r>
                <a:rPr lang="en-IE" sz="1000" dirty="0">
                  <a:solidFill>
                    <a:prstClr val="black"/>
                  </a:solidFill>
                  <a:latin typeface="Calibri" panose="020F0502020204030204"/>
                </a:rPr>
                <a:t>Draft contract + annexes</a:t>
              </a:r>
            </a:p>
          </p:txBody>
        </p:sp>
        <p:pic>
          <p:nvPicPr>
            <p:cNvPr id="97" name="Image 58"/>
            <p:cNvPicPr>
              <a:picLocks noChangeAspect="1"/>
            </p:cNvPicPr>
            <p:nvPr/>
          </p:nvPicPr>
          <p:blipFill>
            <a:blip r:embed="rId3">
              <a:clrChange>
                <a:clrFrom>
                  <a:srgbClr val="FFFFFF"/>
                </a:clrFrom>
                <a:clrTo>
                  <a:srgbClr val="FFFFFF">
                    <a:alpha val="0"/>
                  </a:srgbClr>
                </a:clrTo>
              </a:clrChange>
              <a:duotone>
                <a:srgbClr val="FFC000">
                  <a:shade val="45000"/>
                  <a:satMod val="135000"/>
                </a:srgbClr>
                <a:prstClr val="white"/>
              </a:duotone>
            </a:blip>
            <a:stretch>
              <a:fillRect/>
            </a:stretch>
          </p:blipFill>
          <p:spPr>
            <a:xfrm>
              <a:off x="8029106" y="5519773"/>
              <a:ext cx="216000" cy="216000"/>
            </a:xfrm>
            <a:prstGeom prst="rect">
              <a:avLst/>
            </a:prstGeom>
          </p:spPr>
        </p:pic>
        <p:pic>
          <p:nvPicPr>
            <p:cNvPr id="98" name="Image 5"/>
            <p:cNvPicPr>
              <a:picLocks noChangeAspect="1"/>
            </p:cNvPicPr>
            <p:nvPr/>
          </p:nvPicPr>
          <p:blipFill>
            <a:blip r:embed="rId3">
              <a:clrChange>
                <a:clrFrom>
                  <a:srgbClr val="FFFFFF"/>
                </a:clrFrom>
                <a:clrTo>
                  <a:srgbClr val="FFFFFF">
                    <a:alpha val="0"/>
                  </a:srgbClr>
                </a:clrTo>
              </a:clrChange>
              <a:duotone>
                <a:srgbClr val="4472C4">
                  <a:shade val="45000"/>
                  <a:satMod val="135000"/>
                </a:srgbClr>
                <a:prstClr val="white"/>
              </a:duotone>
            </a:blip>
            <a:stretch>
              <a:fillRect/>
            </a:stretch>
          </p:blipFill>
          <p:spPr>
            <a:xfrm>
              <a:off x="9618841" y="5518793"/>
              <a:ext cx="216000" cy="216000"/>
            </a:xfrm>
            <a:prstGeom prst="rect">
              <a:avLst/>
            </a:prstGeom>
          </p:spPr>
        </p:pic>
        <p:cxnSp>
          <p:nvCxnSpPr>
            <p:cNvPr id="99" name="Connecteur droit avec flèche 22"/>
            <p:cNvCxnSpPr>
              <a:stCxn id="86" idx="3"/>
              <a:endCxn id="100" idx="1"/>
            </p:cNvCxnSpPr>
            <p:nvPr/>
          </p:nvCxnSpPr>
          <p:spPr>
            <a:xfrm flipV="1">
              <a:off x="10571321" y="5918076"/>
              <a:ext cx="362864" cy="3567"/>
            </a:xfrm>
            <a:prstGeom prst="straightConnector1">
              <a:avLst/>
            </a:prstGeom>
            <a:noFill/>
            <a:ln w="38100" cap="flat" cmpd="sng" algn="ctr">
              <a:solidFill>
                <a:srgbClr val="4472C4"/>
              </a:solidFill>
              <a:prstDash val="solid"/>
              <a:miter lim="800000"/>
              <a:tailEnd type="triangle"/>
            </a:ln>
            <a:effectLst/>
          </p:spPr>
        </p:cxnSp>
        <p:sp>
          <p:nvSpPr>
            <p:cNvPr id="100" name="Rectangle à coins arrondis 5"/>
            <p:cNvSpPr/>
            <p:nvPr/>
          </p:nvSpPr>
          <p:spPr>
            <a:xfrm>
              <a:off x="10934185" y="5738075"/>
              <a:ext cx="1008000" cy="36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defTabSz="457200"/>
              <a:r>
                <a:rPr lang="en-IE" sz="1000" dirty="0">
                  <a:solidFill>
                    <a:srgbClr val="4472C4"/>
                  </a:solidFill>
                  <a:latin typeface="Calibri" panose="020F0502020204030204"/>
                </a:rPr>
                <a:t>Sign the contract</a:t>
              </a:r>
            </a:p>
          </p:txBody>
        </p:sp>
        <p:pic>
          <p:nvPicPr>
            <p:cNvPr id="101" name="Image 5"/>
            <p:cNvPicPr>
              <a:picLocks noChangeAspect="1"/>
            </p:cNvPicPr>
            <p:nvPr/>
          </p:nvPicPr>
          <p:blipFill>
            <a:blip r:embed="rId3">
              <a:clrChange>
                <a:clrFrom>
                  <a:srgbClr val="FFFFFF"/>
                </a:clrFrom>
                <a:clrTo>
                  <a:srgbClr val="FFFFFF">
                    <a:alpha val="0"/>
                  </a:srgbClr>
                </a:clrTo>
              </a:clrChange>
              <a:duotone>
                <a:srgbClr val="4472C4">
                  <a:shade val="45000"/>
                  <a:satMod val="135000"/>
                </a:srgbClr>
                <a:prstClr val="white"/>
              </a:duotone>
            </a:blip>
            <a:stretch>
              <a:fillRect/>
            </a:stretch>
          </p:blipFill>
          <p:spPr>
            <a:xfrm>
              <a:off x="10992748" y="5515226"/>
              <a:ext cx="216000" cy="216000"/>
            </a:xfrm>
            <a:prstGeom prst="rect">
              <a:avLst/>
            </a:prstGeom>
          </p:spPr>
        </p:pic>
        <p:sp>
          <p:nvSpPr>
            <p:cNvPr id="102" name="Flèche vers le haut 29"/>
            <p:cNvSpPr/>
            <p:nvPr/>
          </p:nvSpPr>
          <p:spPr>
            <a:xfrm rot="10800000">
              <a:off x="11580802" y="6101002"/>
              <a:ext cx="144000" cy="108000"/>
            </a:xfrm>
            <a:prstGeom prst="upArrow">
              <a:avLst/>
            </a:prstGeom>
            <a:solidFill>
              <a:srgbClr val="4472C4"/>
            </a:solidFill>
            <a:ln w="12700" cap="flat" cmpd="sng" algn="ctr">
              <a:solidFill>
                <a:srgbClr val="4472C4"/>
              </a:solidFill>
              <a:prstDash val="solid"/>
              <a:miter lim="800000"/>
            </a:ln>
            <a:effectLst/>
          </p:spPr>
          <p:txBody>
            <a:bodyPr rtlCol="0" anchor="ctr"/>
            <a:lstStyle/>
            <a:p>
              <a:pPr defTabSz="457200"/>
              <a:endParaRPr lang="en-IE" dirty="0">
                <a:solidFill>
                  <a:prstClr val="white"/>
                </a:solidFill>
                <a:latin typeface="Calibri" panose="020F0502020204030204"/>
              </a:endParaRPr>
            </a:p>
          </p:txBody>
        </p:sp>
        <p:sp>
          <p:nvSpPr>
            <p:cNvPr id="113" name="Organigramme : Document 30"/>
            <p:cNvSpPr/>
            <p:nvPr/>
          </p:nvSpPr>
          <p:spPr>
            <a:xfrm>
              <a:off x="8128482" y="6219376"/>
              <a:ext cx="882818" cy="359895"/>
            </a:xfrm>
            <a:prstGeom prst="flowChartDocument">
              <a:avLst/>
            </a:prstGeom>
            <a:solidFill>
              <a:srgbClr val="FFC000">
                <a:lumMod val="40000"/>
                <a:lumOff val="60000"/>
              </a:srgbClr>
            </a:solidFill>
            <a:ln w="9525" cap="flat" cmpd="sng" algn="ctr">
              <a:solidFill>
                <a:srgbClr val="FFC000">
                  <a:lumMod val="75000"/>
                </a:srgbClr>
              </a:solidFill>
              <a:prstDash val="solid"/>
              <a:round/>
              <a:headEnd type="none" w="med" len="med"/>
              <a:tailEnd type="none" w="med" len="med"/>
            </a:ln>
            <a:effectLst/>
          </p:spPr>
          <p:txBody>
            <a:bodyPr lIns="0" tIns="18000" rIns="0" bIns="0" rtlCol="0" anchor="ctr"/>
            <a:lstStyle/>
            <a:p>
              <a:pPr defTabSz="457200"/>
              <a:r>
                <a:rPr lang="en-IE" sz="1000" dirty="0">
                  <a:solidFill>
                    <a:prstClr val="black"/>
                  </a:solidFill>
                  <a:latin typeface="Calibri" panose="020F0502020204030204"/>
                </a:rPr>
                <a:t>Contract signed by contractor</a:t>
              </a:r>
            </a:p>
          </p:txBody>
        </p:sp>
        <p:pic>
          <p:nvPicPr>
            <p:cNvPr id="114" name="Picture 113"/>
            <p:cNvPicPr>
              <a:picLocks noChangeAspect="1"/>
            </p:cNvPicPr>
            <p:nvPr/>
          </p:nvPicPr>
          <p:blipFill>
            <a:blip r:embed="rId6">
              <a:duotone>
                <a:prstClr val="black"/>
                <a:srgbClr val="C00000">
                  <a:tint val="45000"/>
                  <a:satMod val="400000"/>
                </a:srgbClr>
              </a:duotone>
            </a:blip>
            <a:stretch>
              <a:fillRect/>
            </a:stretch>
          </p:blipFill>
          <p:spPr>
            <a:xfrm>
              <a:off x="11709145" y="6459159"/>
              <a:ext cx="267725" cy="279037"/>
            </a:xfrm>
            <a:prstGeom prst="rect">
              <a:avLst/>
            </a:prstGeom>
            <a:ln>
              <a:solidFill>
                <a:srgbClr val="C00000"/>
              </a:solidFill>
            </a:ln>
            <a:effectLst>
              <a:outerShdw blurRad="50800" dist="38100" dir="2700000" algn="tl" rotWithShape="0">
                <a:srgbClr val="C00000">
                  <a:alpha val="40000"/>
                </a:srgbClr>
              </a:outerShdw>
            </a:effectLst>
          </p:spPr>
        </p:pic>
        <p:sp>
          <p:nvSpPr>
            <p:cNvPr id="115" name="Organigramme : Document 30"/>
            <p:cNvSpPr/>
            <p:nvPr/>
          </p:nvSpPr>
          <p:spPr>
            <a:xfrm>
              <a:off x="11133983" y="6216367"/>
              <a:ext cx="842886" cy="358745"/>
            </a:xfrm>
            <a:prstGeom prst="flowChartDocument">
              <a:avLst/>
            </a:prstGeom>
            <a:solidFill>
              <a:srgbClr val="5B9BD5">
                <a:lumMod val="40000"/>
                <a:lumOff val="60000"/>
              </a:srgbClr>
            </a:solidFill>
            <a:ln w="9525" cap="flat" cmpd="sng" algn="ctr">
              <a:solidFill>
                <a:srgbClr val="4472C4"/>
              </a:solidFill>
              <a:prstDash val="solid"/>
              <a:round/>
              <a:headEnd type="none" w="med" len="med"/>
              <a:tailEnd type="none" w="med" len="med"/>
            </a:ln>
            <a:effectLst/>
          </p:spPr>
          <p:txBody>
            <a:bodyPr lIns="0" tIns="18000" rIns="0" bIns="0" rtlCol="0" anchor="ctr"/>
            <a:lstStyle/>
            <a:p>
              <a:pPr defTabSz="457200"/>
              <a:r>
                <a:rPr lang="en-IE" sz="1000" dirty="0">
                  <a:solidFill>
                    <a:prstClr val="black"/>
                  </a:solidFill>
                  <a:latin typeface="Calibri" panose="020F0502020204030204"/>
                </a:rPr>
                <a:t>Contract signed by both parties</a:t>
              </a:r>
            </a:p>
          </p:txBody>
        </p:sp>
        <p:sp>
          <p:nvSpPr>
            <p:cNvPr id="116" name="Flèche vers le haut 17"/>
            <p:cNvSpPr/>
            <p:nvPr/>
          </p:nvSpPr>
          <p:spPr>
            <a:xfrm rot="10800000">
              <a:off x="5779900" y="5623226"/>
              <a:ext cx="144000" cy="108000"/>
            </a:xfrm>
            <a:prstGeom prst="upArrow">
              <a:avLst/>
            </a:prstGeom>
            <a:solidFill>
              <a:srgbClr val="4472C4"/>
            </a:solidFill>
            <a:ln w="12700" cap="flat" cmpd="sng" algn="ctr">
              <a:solidFill>
                <a:srgbClr val="4472C4"/>
              </a:solidFill>
              <a:prstDash val="solid"/>
              <a:miter lim="800000"/>
            </a:ln>
            <a:effectLst/>
          </p:spPr>
          <p:txBody>
            <a:bodyPr rtlCol="0" anchor="ctr"/>
            <a:lstStyle/>
            <a:p>
              <a:pPr defTabSz="457200"/>
              <a:endParaRPr lang="en-IE" dirty="0">
                <a:solidFill>
                  <a:prstClr val="white"/>
                </a:solidFill>
                <a:latin typeface="Calibri" panose="020F0502020204030204"/>
              </a:endParaRPr>
            </a:p>
          </p:txBody>
        </p:sp>
        <p:sp>
          <p:nvSpPr>
            <p:cNvPr id="117" name="Organigramme : Document 18"/>
            <p:cNvSpPr/>
            <p:nvPr/>
          </p:nvSpPr>
          <p:spPr>
            <a:xfrm>
              <a:off x="5708843" y="5315906"/>
              <a:ext cx="535714" cy="325505"/>
            </a:xfrm>
            <a:prstGeom prst="flowChartDocument">
              <a:avLst/>
            </a:prstGeom>
            <a:solidFill>
              <a:srgbClr val="5B9BD5">
                <a:lumMod val="40000"/>
                <a:lumOff val="60000"/>
              </a:srgbClr>
            </a:solidFill>
            <a:ln w="9525" cap="flat" cmpd="sng" algn="ctr">
              <a:solidFill>
                <a:srgbClr val="4472C4"/>
              </a:solidFill>
              <a:prstDash val="solid"/>
              <a:round/>
              <a:headEnd type="none" w="med" len="med"/>
              <a:tailEnd type="none" w="med" len="med"/>
            </a:ln>
            <a:effectLst/>
          </p:spPr>
          <p:txBody>
            <a:bodyPr lIns="0" tIns="18000" rIns="0" bIns="0" rtlCol="0" anchor="ctr"/>
            <a:lstStyle/>
            <a:p>
              <a:pPr defTabSz="457200"/>
              <a:r>
                <a:rPr lang="en-IE" sz="1000" dirty="0">
                  <a:solidFill>
                    <a:prstClr val="black"/>
                  </a:solidFill>
                  <a:latin typeface="Calibri" panose="020F0502020204030204"/>
                </a:rPr>
                <a:t>Award decision</a:t>
              </a:r>
            </a:p>
          </p:txBody>
        </p:sp>
        <p:sp>
          <p:nvSpPr>
            <p:cNvPr id="123" name="Rectangle à coins arrondis 43"/>
            <p:cNvSpPr/>
            <p:nvPr/>
          </p:nvSpPr>
          <p:spPr>
            <a:xfrm>
              <a:off x="8227047" y="5589482"/>
              <a:ext cx="383698" cy="151628"/>
            </a:xfrm>
            <a:prstGeom prst="rect">
              <a:avLst/>
            </a:prstGeom>
            <a:noFill/>
            <a:ln w="12700" cap="flat" cmpd="sng" algn="ctr">
              <a:noFill/>
              <a:prstDash val="solid"/>
              <a:miter lim="800000"/>
            </a:ln>
            <a:effectLst/>
          </p:spPr>
          <p:txBody>
            <a:bodyPr wrap="none" lIns="0" tIns="0" rIns="0" bIns="0" rtlCol="0" anchor="b" anchorCtr="0"/>
            <a:lstStyle/>
            <a:p>
              <a:pPr defTabSz="457200">
                <a:lnSpc>
                  <a:spcPts val="800"/>
                </a:lnSpc>
              </a:pPr>
              <a:r>
                <a:rPr lang="en-IE" sz="1000" dirty="0">
                  <a:solidFill>
                    <a:prstClr val="black">
                      <a:lumMod val="50000"/>
                      <a:lumOff val="50000"/>
                    </a:prstClr>
                  </a:solidFill>
                  <a:latin typeface="Calibri" panose="020F0502020204030204"/>
                </a:rPr>
                <a:t>LSIGN</a:t>
              </a:r>
            </a:p>
          </p:txBody>
        </p:sp>
        <p:sp>
          <p:nvSpPr>
            <p:cNvPr id="130" name="Rectangle à coins arrondis 43"/>
            <p:cNvSpPr/>
            <p:nvPr/>
          </p:nvSpPr>
          <p:spPr>
            <a:xfrm>
              <a:off x="3806546" y="5587199"/>
              <a:ext cx="383698" cy="151628"/>
            </a:xfrm>
            <a:prstGeom prst="rect">
              <a:avLst/>
            </a:prstGeom>
            <a:noFill/>
            <a:ln w="12700" cap="flat" cmpd="sng" algn="ctr">
              <a:noFill/>
              <a:prstDash val="solid"/>
              <a:miter lim="800000"/>
            </a:ln>
            <a:effectLst/>
          </p:spPr>
          <p:txBody>
            <a:bodyPr wrap="none" lIns="0" tIns="0" rIns="0" bIns="0" rtlCol="0" anchor="b" anchorCtr="0"/>
            <a:lstStyle/>
            <a:p>
              <a:pPr defTabSz="457200">
                <a:lnSpc>
                  <a:spcPts val="800"/>
                </a:lnSpc>
              </a:pPr>
              <a:r>
                <a:rPr lang="en-IE" sz="1000" dirty="0">
                  <a:solidFill>
                    <a:prstClr val="black">
                      <a:lumMod val="50000"/>
                      <a:lumOff val="50000"/>
                    </a:prstClr>
                  </a:solidFill>
                  <a:latin typeface="Calibri" panose="020F0502020204030204"/>
                </a:rPr>
                <a:t>OIA/FIA</a:t>
              </a:r>
            </a:p>
          </p:txBody>
        </p:sp>
        <p:sp>
          <p:nvSpPr>
            <p:cNvPr id="131" name="Rectangle à coins arrondis 43"/>
            <p:cNvSpPr/>
            <p:nvPr/>
          </p:nvSpPr>
          <p:spPr>
            <a:xfrm>
              <a:off x="5156826" y="5318613"/>
              <a:ext cx="483062" cy="431310"/>
            </a:xfrm>
            <a:prstGeom prst="rect">
              <a:avLst/>
            </a:prstGeom>
            <a:noFill/>
            <a:ln w="12700" cap="flat" cmpd="sng" algn="ctr">
              <a:noFill/>
              <a:prstDash val="solid"/>
              <a:miter lim="800000"/>
            </a:ln>
            <a:effectLst/>
          </p:spPr>
          <p:txBody>
            <a:bodyPr wrap="none" lIns="0" tIns="0" rIns="0" bIns="0" rtlCol="0" anchor="b" anchorCtr="0"/>
            <a:lstStyle/>
            <a:p>
              <a:pPr defTabSz="457200">
                <a:lnSpc>
                  <a:spcPts val="800"/>
                </a:lnSpc>
              </a:pPr>
              <a:r>
                <a:rPr lang="en-IE" sz="1000" dirty="0">
                  <a:solidFill>
                    <a:prstClr val="black">
                      <a:lumMod val="50000"/>
                      <a:lumOff val="50000"/>
                    </a:prstClr>
                  </a:solidFill>
                  <a:latin typeface="Calibri" panose="020F0502020204030204"/>
                </a:rPr>
                <a:t>OIA/FIA</a:t>
              </a:r>
            </a:p>
            <a:p>
              <a:pPr defTabSz="457200">
                <a:lnSpc>
                  <a:spcPts val="800"/>
                </a:lnSpc>
              </a:pPr>
              <a:r>
                <a:rPr lang="en-IE" sz="1000" dirty="0">
                  <a:solidFill>
                    <a:prstClr val="black">
                      <a:lumMod val="50000"/>
                      <a:lumOff val="50000"/>
                    </a:prstClr>
                  </a:solidFill>
                  <a:latin typeface="Calibri" panose="020F0502020204030204"/>
                </a:rPr>
                <a:t>OVA</a:t>
              </a:r>
            </a:p>
            <a:p>
              <a:pPr defTabSz="457200">
                <a:lnSpc>
                  <a:spcPts val="800"/>
                </a:lnSpc>
              </a:pPr>
              <a:r>
                <a:rPr lang="en-IE" sz="1000" dirty="0">
                  <a:solidFill>
                    <a:prstClr val="black">
                      <a:lumMod val="50000"/>
                      <a:lumOff val="50000"/>
                    </a:prstClr>
                  </a:solidFill>
                  <a:latin typeface="Calibri" panose="020F0502020204030204"/>
                </a:rPr>
                <a:t>FVA</a:t>
              </a:r>
            </a:p>
            <a:p>
              <a:pPr defTabSz="457200">
                <a:lnSpc>
                  <a:spcPts val="800"/>
                </a:lnSpc>
              </a:pPr>
              <a:r>
                <a:rPr lang="en-IE" sz="1000" dirty="0">
                  <a:solidFill>
                    <a:prstClr val="black">
                      <a:lumMod val="50000"/>
                      <a:lumOff val="50000"/>
                    </a:prstClr>
                  </a:solidFill>
                  <a:latin typeface="Calibri" panose="020F0502020204030204"/>
                </a:rPr>
                <a:t>AO</a:t>
              </a:r>
            </a:p>
          </p:txBody>
        </p:sp>
        <p:sp>
          <p:nvSpPr>
            <p:cNvPr id="132" name="Rectangle à coins arrondis 43"/>
            <p:cNvSpPr/>
            <p:nvPr/>
          </p:nvSpPr>
          <p:spPr>
            <a:xfrm>
              <a:off x="9837114" y="5591162"/>
              <a:ext cx="289812" cy="151628"/>
            </a:xfrm>
            <a:prstGeom prst="rect">
              <a:avLst/>
            </a:prstGeom>
            <a:noFill/>
            <a:ln w="12700" cap="flat" cmpd="sng" algn="ctr">
              <a:noFill/>
              <a:prstDash val="solid"/>
              <a:miter lim="800000"/>
            </a:ln>
            <a:effectLst/>
          </p:spPr>
          <p:txBody>
            <a:bodyPr wrap="none" lIns="0" tIns="0" rIns="0" bIns="0" rtlCol="0" anchor="b" anchorCtr="0"/>
            <a:lstStyle/>
            <a:p>
              <a:pPr defTabSz="457200">
                <a:lnSpc>
                  <a:spcPts val="800"/>
                </a:lnSpc>
              </a:pPr>
              <a:r>
                <a:rPr lang="en-IE" sz="1000" dirty="0">
                  <a:solidFill>
                    <a:prstClr val="black">
                      <a:lumMod val="50000"/>
                      <a:lumOff val="50000"/>
                    </a:prstClr>
                  </a:solidFill>
                  <a:latin typeface="Calibri" panose="020F0502020204030204"/>
                </a:rPr>
                <a:t>AO</a:t>
              </a:r>
            </a:p>
          </p:txBody>
        </p:sp>
        <p:sp>
          <p:nvSpPr>
            <p:cNvPr id="133" name="Rectangle à coins arrondis 43"/>
            <p:cNvSpPr/>
            <p:nvPr/>
          </p:nvSpPr>
          <p:spPr>
            <a:xfrm>
              <a:off x="11227709" y="5578797"/>
              <a:ext cx="289812" cy="151628"/>
            </a:xfrm>
            <a:prstGeom prst="rect">
              <a:avLst/>
            </a:prstGeom>
            <a:noFill/>
            <a:ln w="12700" cap="flat" cmpd="sng" algn="ctr">
              <a:noFill/>
              <a:prstDash val="solid"/>
              <a:miter lim="800000"/>
            </a:ln>
            <a:effectLst/>
          </p:spPr>
          <p:txBody>
            <a:bodyPr wrap="none" lIns="0" tIns="0" rIns="0" bIns="0" rtlCol="0" anchor="b" anchorCtr="0"/>
            <a:lstStyle/>
            <a:p>
              <a:pPr defTabSz="457200">
                <a:lnSpc>
                  <a:spcPts val="800"/>
                </a:lnSpc>
              </a:pPr>
              <a:r>
                <a:rPr lang="en-IE" sz="1000" dirty="0">
                  <a:solidFill>
                    <a:prstClr val="black">
                      <a:lumMod val="50000"/>
                      <a:lumOff val="50000"/>
                    </a:prstClr>
                  </a:solidFill>
                  <a:latin typeface="Calibri" panose="020F0502020204030204"/>
                </a:rPr>
                <a:t>AO</a:t>
              </a:r>
            </a:p>
          </p:txBody>
        </p:sp>
      </p:grpSp>
      <p:sp>
        <p:nvSpPr>
          <p:cNvPr id="6" name="Rectangle 5"/>
          <p:cNvSpPr/>
          <p:nvPr/>
        </p:nvSpPr>
        <p:spPr>
          <a:xfrm>
            <a:off x="28081" y="233709"/>
            <a:ext cx="5300662" cy="720000"/>
          </a:xfrm>
          <a:prstGeom prst="rect">
            <a:avLst/>
          </a:prstGeom>
          <a:solidFill>
            <a:srgbClr val="4472C4">
              <a:lumMod val="20000"/>
              <a:lumOff val="80000"/>
            </a:srgbClr>
          </a:solidFill>
          <a:ln w="9525" cap="flat" cmpd="sng" algn="ctr">
            <a:solidFill>
              <a:srgbClr val="7F7F7F"/>
            </a:solidFill>
            <a:prstDash val="solid"/>
            <a:miter lim="800000"/>
          </a:ln>
          <a:effectLst>
            <a:outerShdw blurRad="50800" dist="38100" dir="2700000" algn="tl" rotWithShape="0">
              <a:prstClr val="black">
                <a:alpha val="40000"/>
              </a:prstClr>
            </a:outerShdw>
          </a:effectLst>
        </p:spPr>
        <p:txBody>
          <a:bodyPr rtlCol="0" anchor="ctr"/>
          <a:lstStyle/>
          <a:p>
            <a:pPr defTabSz="457200"/>
            <a:endParaRPr lang="en-IE" dirty="0">
              <a:solidFill>
                <a:prstClr val="white"/>
              </a:solidFill>
              <a:latin typeface="Calibri" panose="020F0502020204030204"/>
            </a:endParaRPr>
          </a:p>
        </p:txBody>
      </p:sp>
      <p:sp>
        <p:nvSpPr>
          <p:cNvPr id="7" name="Rectangle 6"/>
          <p:cNvSpPr/>
          <p:nvPr/>
        </p:nvSpPr>
        <p:spPr>
          <a:xfrm>
            <a:off x="28082" y="1017199"/>
            <a:ext cx="9236317" cy="1368000"/>
          </a:xfrm>
          <a:prstGeom prst="rect">
            <a:avLst/>
          </a:prstGeom>
          <a:solidFill>
            <a:srgbClr val="4472C4">
              <a:lumMod val="20000"/>
              <a:lumOff val="80000"/>
            </a:srgbClr>
          </a:solidFill>
          <a:ln w="9525" cap="flat" cmpd="sng" algn="ctr">
            <a:solidFill>
              <a:sysClr val="windowText" lastClr="000000">
                <a:lumMod val="50000"/>
                <a:lumOff val="50000"/>
              </a:sysClr>
            </a:solidFill>
            <a:prstDash val="solid"/>
            <a:miter lim="800000"/>
          </a:ln>
          <a:effectLst>
            <a:outerShdw blurRad="50800" dist="38100" dir="2700000" algn="tl" rotWithShape="0">
              <a:prstClr val="black">
                <a:alpha val="40000"/>
              </a:prstClr>
            </a:outerShdw>
          </a:effectLst>
        </p:spPr>
        <p:txBody>
          <a:bodyPr rtlCol="0" anchor="ctr"/>
          <a:lstStyle/>
          <a:p>
            <a:pPr defTabSz="457200"/>
            <a:endParaRPr lang="en-IE" dirty="0">
              <a:solidFill>
                <a:prstClr val="white"/>
              </a:solidFill>
              <a:latin typeface="Calibri" panose="020F0502020204030204"/>
            </a:endParaRPr>
          </a:p>
        </p:txBody>
      </p:sp>
      <p:sp>
        <p:nvSpPr>
          <p:cNvPr id="8" name="Rectangle 7"/>
          <p:cNvSpPr/>
          <p:nvPr/>
        </p:nvSpPr>
        <p:spPr>
          <a:xfrm>
            <a:off x="30208" y="2447307"/>
            <a:ext cx="7731366" cy="1368000"/>
          </a:xfrm>
          <a:prstGeom prst="rect">
            <a:avLst/>
          </a:prstGeom>
          <a:solidFill>
            <a:srgbClr val="FFC000">
              <a:lumMod val="20000"/>
              <a:lumOff val="80000"/>
            </a:srgbClr>
          </a:solidFill>
          <a:ln w="9525" cap="flat" cmpd="sng" algn="ctr">
            <a:solidFill>
              <a:srgbClr val="7F7F7F"/>
            </a:solidFill>
            <a:prstDash val="solid"/>
            <a:miter lim="800000"/>
          </a:ln>
          <a:effectLst>
            <a:outerShdw blurRad="50800" dist="38100" dir="2700000" algn="tl" rotWithShape="0">
              <a:prstClr val="black">
                <a:alpha val="40000"/>
              </a:prstClr>
            </a:outerShdw>
          </a:effectLst>
        </p:spPr>
        <p:txBody>
          <a:bodyPr rtlCol="0" anchor="ctr"/>
          <a:lstStyle/>
          <a:p>
            <a:pPr defTabSz="457200"/>
            <a:endParaRPr lang="en-IE" dirty="0">
              <a:solidFill>
                <a:prstClr val="white"/>
              </a:solidFill>
              <a:latin typeface="Calibri" panose="020F0502020204030204"/>
            </a:endParaRPr>
          </a:p>
        </p:txBody>
      </p:sp>
      <p:sp>
        <p:nvSpPr>
          <p:cNvPr id="9" name="Rectangle 8"/>
          <p:cNvSpPr/>
          <p:nvPr/>
        </p:nvSpPr>
        <p:spPr>
          <a:xfrm>
            <a:off x="7850374" y="2436681"/>
            <a:ext cx="4311347" cy="1368000"/>
          </a:xfrm>
          <a:prstGeom prst="rect">
            <a:avLst/>
          </a:prstGeom>
          <a:solidFill>
            <a:srgbClr val="4472C4">
              <a:lumMod val="20000"/>
              <a:lumOff val="80000"/>
            </a:srgbClr>
          </a:solidFill>
          <a:ln w="9525" cap="flat" cmpd="sng" algn="ctr">
            <a:solidFill>
              <a:srgbClr val="7F7F7F"/>
            </a:solidFill>
            <a:prstDash val="solid"/>
            <a:miter lim="800000"/>
          </a:ln>
          <a:effectLst>
            <a:outerShdw blurRad="50800" dist="38100" dir="2700000" algn="tl" rotWithShape="0">
              <a:prstClr val="black">
                <a:alpha val="40000"/>
              </a:prstClr>
            </a:outerShdw>
          </a:effectLst>
        </p:spPr>
        <p:txBody>
          <a:bodyPr rtlCol="0" anchor="ctr"/>
          <a:lstStyle/>
          <a:p>
            <a:pPr defTabSz="457200"/>
            <a:endParaRPr lang="en-IE" dirty="0">
              <a:solidFill>
                <a:prstClr val="white"/>
              </a:solidFill>
              <a:latin typeface="Calibri" panose="020F0502020204030204"/>
            </a:endParaRPr>
          </a:p>
        </p:txBody>
      </p:sp>
      <p:sp>
        <p:nvSpPr>
          <p:cNvPr id="10" name="Rectangle 9"/>
          <p:cNvSpPr/>
          <p:nvPr/>
        </p:nvSpPr>
        <p:spPr>
          <a:xfrm>
            <a:off x="30208" y="3867823"/>
            <a:ext cx="7731366" cy="1368000"/>
          </a:xfrm>
          <a:prstGeom prst="rect">
            <a:avLst/>
          </a:prstGeom>
          <a:solidFill>
            <a:srgbClr val="4472C4">
              <a:lumMod val="20000"/>
              <a:lumOff val="80000"/>
            </a:srgbClr>
          </a:solidFill>
          <a:ln w="9525" cap="flat" cmpd="sng" algn="ctr">
            <a:solidFill>
              <a:sysClr val="windowText" lastClr="000000">
                <a:lumMod val="50000"/>
                <a:lumOff val="50000"/>
              </a:sysClr>
            </a:solidFill>
            <a:prstDash val="solid"/>
            <a:miter lim="800000"/>
          </a:ln>
          <a:effectLst>
            <a:outerShdw blurRad="50800" dist="38100" dir="2700000" algn="tl" rotWithShape="0">
              <a:prstClr val="black">
                <a:alpha val="40000"/>
              </a:prstClr>
            </a:outerShdw>
          </a:effectLst>
        </p:spPr>
        <p:txBody>
          <a:bodyPr rtlCol="0" anchor="ctr"/>
          <a:lstStyle/>
          <a:p>
            <a:pPr defTabSz="457200"/>
            <a:endParaRPr lang="en-IE" dirty="0">
              <a:solidFill>
                <a:prstClr val="white"/>
              </a:solidFill>
              <a:latin typeface="Calibri" panose="020F0502020204030204"/>
            </a:endParaRPr>
          </a:p>
        </p:txBody>
      </p:sp>
      <p:sp>
        <p:nvSpPr>
          <p:cNvPr id="13" name="Rectangle à coins arrondis 4"/>
          <p:cNvSpPr/>
          <p:nvPr/>
        </p:nvSpPr>
        <p:spPr>
          <a:xfrm>
            <a:off x="2167805" y="1567633"/>
            <a:ext cx="1008000" cy="36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defTabSz="457200"/>
            <a:r>
              <a:rPr lang="en-IE" sz="1050" dirty="0">
                <a:solidFill>
                  <a:srgbClr val="4472C4"/>
                </a:solidFill>
                <a:latin typeface="Calibri" panose="020F0502020204030204"/>
              </a:rPr>
              <a:t>Initiate the procedure</a:t>
            </a:r>
          </a:p>
        </p:txBody>
      </p:sp>
      <p:cxnSp>
        <p:nvCxnSpPr>
          <p:cNvPr id="14" name="Connecteur droit avec flèche 7"/>
          <p:cNvCxnSpPr>
            <a:stCxn id="17" idx="3"/>
            <a:endCxn id="52" idx="1"/>
          </p:cNvCxnSpPr>
          <p:nvPr/>
        </p:nvCxnSpPr>
        <p:spPr>
          <a:xfrm>
            <a:off x="4586374" y="1747633"/>
            <a:ext cx="449028" cy="0"/>
          </a:xfrm>
          <a:prstGeom prst="straightConnector1">
            <a:avLst/>
          </a:prstGeom>
          <a:noFill/>
          <a:ln w="38100" cap="flat" cmpd="sng" algn="ctr">
            <a:solidFill>
              <a:srgbClr val="4472C4"/>
            </a:solidFill>
            <a:prstDash val="solid"/>
            <a:miter lim="800000"/>
            <a:tailEnd type="triangle"/>
          </a:ln>
          <a:effectLst/>
        </p:spPr>
      </p:cxnSp>
      <p:sp>
        <p:nvSpPr>
          <p:cNvPr id="15" name="ZoneTexte 8"/>
          <p:cNvSpPr txBox="1"/>
          <p:nvPr/>
        </p:nvSpPr>
        <p:spPr>
          <a:xfrm>
            <a:off x="18556" y="1254817"/>
            <a:ext cx="2030270" cy="661720"/>
          </a:xfrm>
          <a:prstGeom prst="rect">
            <a:avLst/>
          </a:prstGeom>
          <a:noFill/>
        </p:spPr>
        <p:txBody>
          <a:bodyPr wrap="square" rtlCol="0">
            <a:spAutoFit/>
          </a:bodyPr>
          <a:lstStyle/>
          <a:p>
            <a:pPr defTabSz="457200">
              <a:spcBef>
                <a:spcPts val="600"/>
              </a:spcBef>
            </a:pPr>
            <a:r>
              <a:rPr lang="en-IE" dirty="0">
                <a:solidFill>
                  <a:prstClr val="black"/>
                </a:solidFill>
                <a:latin typeface="Calibri" panose="020F0502020204030204"/>
              </a:rPr>
              <a:t>RfS PREPARATION</a:t>
            </a:r>
          </a:p>
          <a:p>
            <a:pPr defTabSz="457200">
              <a:spcBef>
                <a:spcPts val="600"/>
              </a:spcBef>
            </a:pPr>
            <a:r>
              <a:rPr lang="en-IE" sz="1400" dirty="0">
                <a:solidFill>
                  <a:prstClr val="black">
                    <a:lumMod val="50000"/>
                    <a:lumOff val="50000"/>
                  </a:prstClr>
                </a:solidFill>
                <a:latin typeface="Calibri" panose="020F0502020204030204"/>
              </a:rPr>
              <a:t>Contracting Authority</a:t>
            </a:r>
          </a:p>
        </p:txBody>
      </p:sp>
      <p:sp>
        <p:nvSpPr>
          <p:cNvPr id="16" name="ZoneTexte 9"/>
          <p:cNvSpPr txBox="1"/>
          <p:nvPr/>
        </p:nvSpPr>
        <p:spPr>
          <a:xfrm>
            <a:off x="32356" y="2747085"/>
            <a:ext cx="1844909" cy="661720"/>
          </a:xfrm>
          <a:prstGeom prst="rect">
            <a:avLst/>
          </a:prstGeom>
          <a:noFill/>
        </p:spPr>
        <p:txBody>
          <a:bodyPr wrap="square" rtlCol="0">
            <a:spAutoFit/>
          </a:bodyPr>
          <a:lstStyle/>
          <a:p>
            <a:pPr defTabSz="457200">
              <a:spcBef>
                <a:spcPts val="600"/>
              </a:spcBef>
            </a:pPr>
            <a:r>
              <a:rPr lang="en-IE" dirty="0">
                <a:solidFill>
                  <a:prstClr val="black"/>
                </a:solidFill>
                <a:latin typeface="Calibri" panose="020F0502020204030204"/>
              </a:rPr>
              <a:t>SUBMISSION</a:t>
            </a:r>
          </a:p>
          <a:p>
            <a:pPr defTabSz="457200">
              <a:spcBef>
                <a:spcPts val="600"/>
              </a:spcBef>
            </a:pPr>
            <a:r>
              <a:rPr lang="en-IE" sz="1400" dirty="0">
                <a:solidFill>
                  <a:prstClr val="black">
                    <a:lumMod val="50000"/>
                    <a:lumOff val="50000"/>
                  </a:prstClr>
                </a:solidFill>
                <a:latin typeface="Calibri" panose="020F0502020204030204"/>
              </a:rPr>
              <a:t>Framework contractor</a:t>
            </a:r>
          </a:p>
        </p:txBody>
      </p:sp>
      <p:sp>
        <p:nvSpPr>
          <p:cNvPr id="17" name="Rectangle à coins arrondis 4"/>
          <p:cNvSpPr/>
          <p:nvPr/>
        </p:nvSpPr>
        <p:spPr>
          <a:xfrm>
            <a:off x="3539311" y="1567633"/>
            <a:ext cx="1047065" cy="36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defTabSz="457200"/>
            <a:r>
              <a:rPr lang="en-IE" sz="1050" dirty="0">
                <a:solidFill>
                  <a:srgbClr val="4472C4"/>
                </a:solidFill>
                <a:latin typeface="Calibri" panose="020F0502020204030204"/>
              </a:rPr>
              <a:t>Prepare the RfS</a:t>
            </a:r>
          </a:p>
        </p:txBody>
      </p:sp>
      <p:cxnSp>
        <p:nvCxnSpPr>
          <p:cNvPr id="18" name="Connecteur droit avec flèche 101"/>
          <p:cNvCxnSpPr>
            <a:stCxn id="13" idx="3"/>
            <a:endCxn id="17" idx="1"/>
          </p:cNvCxnSpPr>
          <p:nvPr/>
        </p:nvCxnSpPr>
        <p:spPr>
          <a:xfrm>
            <a:off x="3175805" y="1747633"/>
            <a:ext cx="363504" cy="0"/>
          </a:xfrm>
          <a:prstGeom prst="straightConnector1">
            <a:avLst/>
          </a:prstGeom>
          <a:noFill/>
          <a:ln w="38100" cap="flat" cmpd="sng" algn="ctr">
            <a:solidFill>
              <a:srgbClr val="4472C4"/>
            </a:solidFill>
            <a:prstDash val="solid"/>
            <a:miter lim="800000"/>
            <a:tailEnd type="triangle"/>
          </a:ln>
          <a:effectLst/>
        </p:spPr>
      </p:cxnSp>
      <p:pic>
        <p:nvPicPr>
          <p:cNvPr id="19" name="Image 13"/>
          <p:cNvPicPr>
            <a:picLocks noChangeAspect="1"/>
          </p:cNvPicPr>
          <p:nvPr/>
        </p:nvPicPr>
        <p:blipFill>
          <a:blip r:embed="rId3">
            <a:clrChange>
              <a:clrFrom>
                <a:srgbClr val="FFFFFF"/>
              </a:clrFrom>
              <a:clrTo>
                <a:srgbClr val="FFFFFF">
                  <a:alpha val="0"/>
                </a:srgbClr>
              </a:clrTo>
            </a:clrChange>
            <a:duotone>
              <a:srgbClr val="4472C4">
                <a:shade val="45000"/>
                <a:satMod val="135000"/>
              </a:srgbClr>
              <a:prstClr val="white"/>
            </a:duotone>
          </a:blip>
          <a:stretch>
            <a:fillRect/>
          </a:stretch>
        </p:blipFill>
        <p:spPr>
          <a:xfrm>
            <a:off x="2193984" y="1342607"/>
            <a:ext cx="216000" cy="216000"/>
          </a:xfrm>
          <a:prstGeom prst="rect">
            <a:avLst/>
          </a:prstGeom>
        </p:spPr>
      </p:pic>
      <p:pic>
        <p:nvPicPr>
          <p:cNvPr id="20" name="Image 14"/>
          <p:cNvPicPr>
            <a:picLocks noChangeAspect="1"/>
          </p:cNvPicPr>
          <p:nvPr/>
        </p:nvPicPr>
        <p:blipFill>
          <a:blip r:embed="rId3">
            <a:clrChange>
              <a:clrFrom>
                <a:srgbClr val="FFFFFF"/>
              </a:clrFrom>
              <a:clrTo>
                <a:srgbClr val="FFFFFF">
                  <a:alpha val="0"/>
                </a:srgbClr>
              </a:clrTo>
            </a:clrChange>
            <a:duotone>
              <a:srgbClr val="4472C4">
                <a:shade val="45000"/>
                <a:satMod val="135000"/>
              </a:srgbClr>
              <a:prstClr val="white"/>
            </a:duotone>
          </a:blip>
          <a:stretch>
            <a:fillRect/>
          </a:stretch>
        </p:blipFill>
        <p:spPr>
          <a:xfrm>
            <a:off x="3594982" y="1342607"/>
            <a:ext cx="216000" cy="216000"/>
          </a:xfrm>
          <a:prstGeom prst="rect">
            <a:avLst/>
          </a:prstGeom>
        </p:spPr>
      </p:pic>
      <p:sp>
        <p:nvSpPr>
          <p:cNvPr id="21" name="Flèche vers le haut 15"/>
          <p:cNvSpPr/>
          <p:nvPr/>
        </p:nvSpPr>
        <p:spPr>
          <a:xfrm rot="10800000">
            <a:off x="4307390" y="1452481"/>
            <a:ext cx="144000" cy="108000"/>
          </a:xfrm>
          <a:prstGeom prst="upArrow">
            <a:avLst/>
          </a:prstGeom>
          <a:solidFill>
            <a:srgbClr val="4472C4"/>
          </a:solidFill>
          <a:ln w="12700" cap="flat" cmpd="sng" algn="ctr">
            <a:solidFill>
              <a:srgbClr val="4472C4"/>
            </a:solidFill>
            <a:prstDash val="solid"/>
            <a:miter lim="800000"/>
          </a:ln>
          <a:effectLst/>
        </p:spPr>
        <p:txBody>
          <a:bodyPr rtlCol="0" anchor="ctr"/>
          <a:lstStyle/>
          <a:p>
            <a:pPr defTabSz="457200"/>
            <a:endParaRPr lang="en-IE" dirty="0">
              <a:solidFill>
                <a:prstClr val="white"/>
              </a:solidFill>
              <a:latin typeface="Calibri" panose="020F0502020204030204"/>
            </a:endParaRPr>
          </a:p>
        </p:txBody>
      </p:sp>
      <p:sp>
        <p:nvSpPr>
          <p:cNvPr id="22" name="Organigramme : Document 16"/>
          <p:cNvSpPr/>
          <p:nvPr/>
        </p:nvSpPr>
        <p:spPr>
          <a:xfrm>
            <a:off x="4137606" y="1073556"/>
            <a:ext cx="830635" cy="375351"/>
          </a:xfrm>
          <a:prstGeom prst="flowChartDocument">
            <a:avLst/>
          </a:prstGeom>
          <a:solidFill>
            <a:srgbClr val="5B9BD5">
              <a:lumMod val="40000"/>
              <a:lumOff val="60000"/>
            </a:srgbClr>
          </a:solidFill>
          <a:ln w="9525" cap="flat" cmpd="sng" algn="ctr">
            <a:solidFill>
              <a:srgbClr val="4472C4"/>
            </a:solidFill>
            <a:prstDash val="solid"/>
            <a:round/>
            <a:headEnd type="none" w="med" len="med"/>
            <a:tailEnd type="none" w="med" len="med"/>
          </a:ln>
          <a:effectLst/>
        </p:spPr>
        <p:txBody>
          <a:bodyPr lIns="0" tIns="18000" rIns="0" bIns="0" rtlCol="0" anchor="ctr"/>
          <a:lstStyle/>
          <a:p>
            <a:pPr defTabSz="457200"/>
            <a:r>
              <a:rPr lang="en-IE" sz="1000" dirty="0">
                <a:solidFill>
                  <a:prstClr val="black"/>
                </a:solidFill>
                <a:latin typeface="Calibri" panose="020F0502020204030204"/>
              </a:rPr>
              <a:t>ToR part A + Evaluation grid</a:t>
            </a:r>
          </a:p>
        </p:txBody>
      </p:sp>
      <p:sp>
        <p:nvSpPr>
          <p:cNvPr id="23" name="Flèche vers le haut 17"/>
          <p:cNvSpPr/>
          <p:nvPr/>
        </p:nvSpPr>
        <p:spPr>
          <a:xfrm rot="10800000">
            <a:off x="4329399" y="1928957"/>
            <a:ext cx="144000" cy="108000"/>
          </a:xfrm>
          <a:prstGeom prst="upArrow">
            <a:avLst/>
          </a:prstGeom>
          <a:solidFill>
            <a:srgbClr val="4472C4"/>
          </a:solidFill>
          <a:ln w="12700" cap="flat" cmpd="sng" algn="ctr">
            <a:solidFill>
              <a:srgbClr val="4472C4"/>
            </a:solidFill>
            <a:prstDash val="solid"/>
            <a:miter lim="800000"/>
          </a:ln>
          <a:effectLst/>
        </p:spPr>
        <p:txBody>
          <a:bodyPr rtlCol="0" anchor="ctr"/>
          <a:lstStyle/>
          <a:p>
            <a:pPr defTabSz="457200"/>
            <a:endParaRPr lang="en-IE" dirty="0">
              <a:solidFill>
                <a:prstClr val="white"/>
              </a:solidFill>
              <a:latin typeface="Calibri" panose="020F0502020204030204"/>
            </a:endParaRPr>
          </a:p>
        </p:txBody>
      </p:sp>
      <p:sp>
        <p:nvSpPr>
          <p:cNvPr id="24" name="Organigramme : Document 18"/>
          <p:cNvSpPr/>
          <p:nvPr/>
        </p:nvSpPr>
        <p:spPr>
          <a:xfrm>
            <a:off x="4074298" y="2049877"/>
            <a:ext cx="698106" cy="288000"/>
          </a:xfrm>
          <a:prstGeom prst="flowChartDocument">
            <a:avLst/>
          </a:prstGeom>
          <a:solidFill>
            <a:srgbClr val="5B9BD5">
              <a:lumMod val="40000"/>
              <a:lumOff val="60000"/>
            </a:srgbClr>
          </a:solidFill>
          <a:ln w="9525" cap="flat" cmpd="sng" algn="ctr">
            <a:solidFill>
              <a:srgbClr val="4472C4"/>
            </a:solidFill>
            <a:prstDash val="solid"/>
            <a:round/>
            <a:headEnd type="none" w="med" len="med"/>
            <a:tailEnd type="none" w="med" len="med"/>
          </a:ln>
          <a:effectLst/>
        </p:spPr>
        <p:txBody>
          <a:bodyPr lIns="0" tIns="18000" rIns="0" bIns="0" rtlCol="0" anchor="ctr"/>
          <a:lstStyle/>
          <a:p>
            <a:pPr defTabSz="457200"/>
            <a:r>
              <a:rPr lang="en-IE" sz="1000" dirty="0">
                <a:solidFill>
                  <a:prstClr val="black"/>
                </a:solidFill>
                <a:latin typeface="Calibri" panose="020F0502020204030204"/>
              </a:rPr>
              <a:t>ToR part B + </a:t>
            </a:r>
            <a:br>
              <a:rPr lang="en-IE" sz="1000" dirty="0">
                <a:solidFill>
                  <a:prstClr val="black"/>
                </a:solidFill>
                <a:latin typeface="Calibri" panose="020F0502020204030204"/>
              </a:rPr>
            </a:br>
            <a:r>
              <a:rPr lang="en-IE" sz="1000" dirty="0">
                <a:solidFill>
                  <a:prstClr val="black"/>
                </a:solidFill>
                <a:latin typeface="Calibri" panose="020F0502020204030204"/>
              </a:rPr>
              <a:t>RfS</a:t>
            </a:r>
          </a:p>
        </p:txBody>
      </p:sp>
      <p:pic>
        <p:nvPicPr>
          <p:cNvPr id="25" name="Image 19"/>
          <p:cNvPicPr>
            <a:picLocks noChangeAspect="1"/>
          </p:cNvPicPr>
          <p:nvPr/>
        </p:nvPicPr>
        <p:blipFill>
          <a:blip r:embed="rId4">
            <a:clrChange>
              <a:clrFrom>
                <a:srgbClr val="FFFFFF"/>
              </a:clrFrom>
              <a:clrTo>
                <a:srgbClr val="FFFFFF">
                  <a:alpha val="0"/>
                </a:srgbClr>
              </a:clrTo>
            </a:clrChange>
            <a:duotone>
              <a:srgbClr val="4472C4">
                <a:shade val="45000"/>
                <a:satMod val="135000"/>
              </a:srgbClr>
              <a:prstClr val="white"/>
            </a:duotone>
          </a:blip>
          <a:stretch>
            <a:fillRect/>
          </a:stretch>
        </p:blipFill>
        <p:spPr>
          <a:xfrm>
            <a:off x="5112743" y="1349675"/>
            <a:ext cx="216000" cy="216000"/>
          </a:xfrm>
          <a:prstGeom prst="rect">
            <a:avLst/>
          </a:prstGeom>
        </p:spPr>
      </p:pic>
      <p:cxnSp>
        <p:nvCxnSpPr>
          <p:cNvPr id="26" name="Connecteur droit avec flèche 20"/>
          <p:cNvCxnSpPr>
            <a:stCxn id="52" idx="3"/>
            <a:endCxn id="27" idx="1"/>
          </p:cNvCxnSpPr>
          <p:nvPr/>
        </p:nvCxnSpPr>
        <p:spPr>
          <a:xfrm>
            <a:off x="6043402" y="1747633"/>
            <a:ext cx="396754" cy="0"/>
          </a:xfrm>
          <a:prstGeom prst="straightConnector1">
            <a:avLst/>
          </a:prstGeom>
          <a:noFill/>
          <a:ln w="38100" cap="flat" cmpd="sng" algn="ctr">
            <a:solidFill>
              <a:srgbClr val="4472C4"/>
            </a:solidFill>
            <a:prstDash val="solid"/>
            <a:miter lim="800000"/>
            <a:tailEnd type="triangle"/>
          </a:ln>
          <a:effectLst/>
        </p:spPr>
      </p:cxnSp>
      <p:sp>
        <p:nvSpPr>
          <p:cNvPr id="27" name="Rectangle à coins arrondis 5"/>
          <p:cNvSpPr/>
          <p:nvPr/>
        </p:nvSpPr>
        <p:spPr>
          <a:xfrm>
            <a:off x="6440156" y="1567633"/>
            <a:ext cx="1008000" cy="36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defTabSz="457200"/>
            <a:r>
              <a:rPr lang="en-IE" sz="1050" dirty="0">
                <a:solidFill>
                  <a:srgbClr val="4472C4"/>
                </a:solidFill>
                <a:latin typeface="Calibri" panose="020F0502020204030204"/>
              </a:rPr>
              <a:t>Visa chain</a:t>
            </a:r>
          </a:p>
        </p:txBody>
      </p:sp>
      <p:cxnSp>
        <p:nvCxnSpPr>
          <p:cNvPr id="28" name="Connecteur droit avec flèche 22"/>
          <p:cNvCxnSpPr>
            <a:stCxn id="27" idx="3"/>
            <a:endCxn id="53" idx="1"/>
          </p:cNvCxnSpPr>
          <p:nvPr/>
        </p:nvCxnSpPr>
        <p:spPr>
          <a:xfrm>
            <a:off x="7448158" y="1747633"/>
            <a:ext cx="374019" cy="0"/>
          </a:xfrm>
          <a:prstGeom prst="straightConnector1">
            <a:avLst/>
          </a:prstGeom>
          <a:noFill/>
          <a:ln w="38100" cap="flat" cmpd="sng" algn="ctr">
            <a:solidFill>
              <a:srgbClr val="4472C4"/>
            </a:solidFill>
            <a:prstDash val="solid"/>
            <a:miter lim="800000"/>
            <a:tailEnd type="triangle"/>
          </a:ln>
          <a:effectLst/>
        </p:spPr>
      </p:cxnSp>
      <p:grpSp>
        <p:nvGrpSpPr>
          <p:cNvPr id="29" name="Groupe 24"/>
          <p:cNvGrpSpPr>
            <a:grpSpLocks noChangeAspect="1"/>
          </p:cNvGrpSpPr>
          <p:nvPr/>
        </p:nvGrpSpPr>
        <p:grpSpPr>
          <a:xfrm>
            <a:off x="6444411" y="1315754"/>
            <a:ext cx="365389" cy="263087"/>
            <a:chOff x="9510271" y="768909"/>
            <a:chExt cx="748896" cy="539220"/>
          </a:xfrm>
        </p:grpSpPr>
        <p:pic>
          <p:nvPicPr>
            <p:cNvPr id="30" name="Image 25"/>
            <p:cNvPicPr>
              <a:picLocks noChangeAspect="1"/>
            </p:cNvPicPr>
            <p:nvPr/>
          </p:nvPicPr>
          <p:blipFill>
            <a:blip r:embed="rId5">
              <a:clrChange>
                <a:clrFrom>
                  <a:srgbClr val="FFFDDB"/>
                </a:clrFrom>
                <a:clrTo>
                  <a:srgbClr val="FFFDDB">
                    <a:alpha val="0"/>
                  </a:srgbClr>
                </a:clrTo>
              </a:clrChange>
              <a:duotone>
                <a:srgbClr val="FFC000">
                  <a:shade val="45000"/>
                  <a:satMod val="135000"/>
                </a:srgbClr>
                <a:prstClr val="white"/>
              </a:duotone>
              <a:extLst/>
            </a:blip>
            <a:stretch>
              <a:fillRect/>
            </a:stretch>
          </p:blipFill>
          <p:spPr>
            <a:xfrm>
              <a:off x="9791167" y="768909"/>
              <a:ext cx="468000" cy="468000"/>
            </a:xfrm>
            <a:prstGeom prst="rect">
              <a:avLst/>
            </a:prstGeom>
          </p:spPr>
        </p:pic>
        <p:pic>
          <p:nvPicPr>
            <p:cNvPr id="31" name="Image 26"/>
            <p:cNvPicPr>
              <a:picLocks noChangeAspect="1"/>
            </p:cNvPicPr>
            <p:nvPr/>
          </p:nvPicPr>
          <p:blipFill>
            <a:blip r:embed="rId5">
              <a:clrChange>
                <a:clrFrom>
                  <a:srgbClr val="FFFDDB"/>
                </a:clrFrom>
                <a:clrTo>
                  <a:srgbClr val="FFFDDB">
                    <a:alpha val="0"/>
                  </a:srgbClr>
                </a:clrTo>
              </a:clrChange>
              <a:duotone>
                <a:srgbClr val="70AD47">
                  <a:shade val="45000"/>
                  <a:satMod val="135000"/>
                </a:srgbClr>
                <a:prstClr val="white"/>
              </a:duotone>
              <a:extLst/>
            </a:blip>
            <a:stretch>
              <a:fillRect/>
            </a:stretch>
          </p:blipFill>
          <p:spPr>
            <a:xfrm>
              <a:off x="9629329" y="804519"/>
              <a:ext cx="468000" cy="468000"/>
            </a:xfrm>
            <a:prstGeom prst="rect">
              <a:avLst/>
            </a:prstGeom>
          </p:spPr>
        </p:pic>
        <p:pic>
          <p:nvPicPr>
            <p:cNvPr id="32" name="Image 27"/>
            <p:cNvPicPr>
              <a:picLocks noChangeAspect="1"/>
            </p:cNvPicPr>
            <p:nvPr/>
          </p:nvPicPr>
          <p:blipFill>
            <a:blip r:embed="rId3">
              <a:clrChange>
                <a:clrFrom>
                  <a:srgbClr val="FFFFFF"/>
                </a:clrFrom>
                <a:clrTo>
                  <a:srgbClr val="FFFFFF">
                    <a:alpha val="0"/>
                  </a:srgbClr>
                </a:clrTo>
              </a:clrChange>
              <a:duotone>
                <a:srgbClr val="4472C4">
                  <a:shade val="45000"/>
                  <a:satMod val="135000"/>
                </a:srgbClr>
                <a:prstClr val="white"/>
              </a:duotone>
            </a:blip>
            <a:stretch>
              <a:fillRect/>
            </a:stretch>
          </p:blipFill>
          <p:spPr>
            <a:xfrm>
              <a:off x="9510271" y="840129"/>
              <a:ext cx="468000" cy="468000"/>
            </a:xfrm>
            <a:prstGeom prst="rect">
              <a:avLst/>
            </a:prstGeom>
          </p:spPr>
        </p:pic>
      </p:grpSp>
      <p:pic>
        <p:nvPicPr>
          <p:cNvPr id="33" name="Image 28"/>
          <p:cNvPicPr>
            <a:picLocks noChangeAspect="1"/>
          </p:cNvPicPr>
          <p:nvPr/>
        </p:nvPicPr>
        <p:blipFill>
          <a:blip r:embed="rId4">
            <a:clrChange>
              <a:clrFrom>
                <a:srgbClr val="FFFFFF"/>
              </a:clrFrom>
              <a:clrTo>
                <a:srgbClr val="FFFFFF">
                  <a:alpha val="0"/>
                </a:srgbClr>
              </a:clrTo>
            </a:clrChange>
            <a:duotone>
              <a:srgbClr val="4472C4">
                <a:shade val="45000"/>
                <a:satMod val="135000"/>
              </a:srgbClr>
              <a:prstClr val="white"/>
            </a:duotone>
          </a:blip>
          <a:stretch>
            <a:fillRect/>
          </a:stretch>
        </p:blipFill>
        <p:spPr>
          <a:xfrm>
            <a:off x="7867148" y="1347538"/>
            <a:ext cx="216000" cy="216000"/>
          </a:xfrm>
          <a:prstGeom prst="rect">
            <a:avLst/>
          </a:prstGeom>
        </p:spPr>
      </p:pic>
      <p:sp>
        <p:nvSpPr>
          <p:cNvPr id="34" name="Flèche vers le haut 29"/>
          <p:cNvSpPr/>
          <p:nvPr/>
        </p:nvSpPr>
        <p:spPr>
          <a:xfrm rot="10800000">
            <a:off x="6981703" y="1931996"/>
            <a:ext cx="144000" cy="108000"/>
          </a:xfrm>
          <a:prstGeom prst="upArrow">
            <a:avLst/>
          </a:prstGeom>
          <a:solidFill>
            <a:srgbClr val="4472C4"/>
          </a:solidFill>
          <a:ln w="12700" cap="flat" cmpd="sng" algn="ctr">
            <a:solidFill>
              <a:srgbClr val="4472C4"/>
            </a:solidFill>
            <a:prstDash val="solid"/>
            <a:miter lim="800000"/>
          </a:ln>
          <a:effectLst/>
        </p:spPr>
        <p:txBody>
          <a:bodyPr rtlCol="0" anchor="ctr"/>
          <a:lstStyle/>
          <a:p>
            <a:pPr defTabSz="457200"/>
            <a:endParaRPr lang="en-IE" dirty="0">
              <a:solidFill>
                <a:prstClr val="white"/>
              </a:solidFill>
              <a:latin typeface="Calibri" panose="020F0502020204030204"/>
            </a:endParaRPr>
          </a:p>
        </p:txBody>
      </p:sp>
      <p:sp>
        <p:nvSpPr>
          <p:cNvPr id="35" name="Organigramme : Document 30"/>
          <p:cNvSpPr/>
          <p:nvPr/>
        </p:nvSpPr>
        <p:spPr>
          <a:xfrm>
            <a:off x="6646522" y="2045116"/>
            <a:ext cx="814362" cy="288000"/>
          </a:xfrm>
          <a:prstGeom prst="flowChartDocument">
            <a:avLst/>
          </a:prstGeom>
          <a:solidFill>
            <a:srgbClr val="5B9BD5">
              <a:lumMod val="40000"/>
              <a:lumOff val="60000"/>
            </a:srgbClr>
          </a:solidFill>
          <a:ln w="9525" cap="flat" cmpd="sng" algn="ctr">
            <a:solidFill>
              <a:srgbClr val="4472C4"/>
            </a:solidFill>
            <a:prstDash val="solid"/>
            <a:round/>
            <a:headEnd type="none" w="med" len="med"/>
            <a:tailEnd type="none" w="med" len="med"/>
          </a:ln>
          <a:effectLst/>
        </p:spPr>
        <p:txBody>
          <a:bodyPr lIns="0" tIns="18000" rIns="0" bIns="0" rtlCol="0" anchor="ctr"/>
          <a:lstStyle/>
          <a:p>
            <a:pPr defTabSz="457200"/>
            <a:r>
              <a:rPr lang="en-IE" sz="1000" dirty="0">
                <a:solidFill>
                  <a:prstClr val="black"/>
                </a:solidFill>
                <a:latin typeface="Calibri" panose="020F0502020204030204"/>
              </a:rPr>
              <a:t>RfS validated</a:t>
            </a:r>
          </a:p>
        </p:txBody>
      </p:sp>
      <p:sp>
        <p:nvSpPr>
          <p:cNvPr id="36" name="Rectangle à coins arrondis 31"/>
          <p:cNvSpPr/>
          <p:nvPr/>
        </p:nvSpPr>
        <p:spPr>
          <a:xfrm>
            <a:off x="2178558" y="2951583"/>
            <a:ext cx="1008000" cy="360000"/>
          </a:xfrm>
          <a:prstGeom prst="roundRect">
            <a:avLst/>
          </a:prstGeom>
          <a:solidFill>
            <a:sysClr val="window" lastClr="FFFFFF"/>
          </a:solidFill>
          <a:ln w="12700" cap="flat" cmpd="sng" algn="ctr">
            <a:solidFill>
              <a:srgbClr val="FFC000">
                <a:lumMod val="75000"/>
              </a:srgbClr>
            </a:solidFill>
            <a:prstDash val="solid"/>
            <a:miter lim="800000"/>
          </a:ln>
          <a:effectLst/>
        </p:spPr>
        <p:txBody>
          <a:bodyPr lIns="36000" tIns="36000" rIns="36000" bIns="36000" rtlCol="0" anchor="ctr"/>
          <a:lstStyle/>
          <a:p>
            <a:pPr defTabSz="457200"/>
            <a:r>
              <a:rPr lang="en-IE" sz="1000" dirty="0">
                <a:solidFill>
                  <a:srgbClr val="FFC000">
                    <a:lumMod val="75000"/>
                  </a:srgbClr>
                </a:solidFill>
                <a:latin typeface="Calibri" panose="020F0502020204030204"/>
              </a:rPr>
              <a:t>Willingness to submit an offer</a:t>
            </a:r>
          </a:p>
        </p:txBody>
      </p:sp>
      <p:pic>
        <p:nvPicPr>
          <p:cNvPr id="37" name="Image 32"/>
          <p:cNvPicPr>
            <a:picLocks noChangeAspect="1"/>
          </p:cNvPicPr>
          <p:nvPr/>
        </p:nvPicPr>
        <p:blipFill>
          <a:blip r:embed="rId3">
            <a:clrChange>
              <a:clrFrom>
                <a:srgbClr val="FFFFFF"/>
              </a:clrFrom>
              <a:clrTo>
                <a:srgbClr val="FFFFFF">
                  <a:alpha val="0"/>
                </a:srgbClr>
              </a:clrTo>
            </a:clrChange>
            <a:duotone>
              <a:srgbClr val="FFC000">
                <a:shade val="45000"/>
                <a:satMod val="135000"/>
              </a:srgbClr>
              <a:prstClr val="white"/>
            </a:duotone>
          </a:blip>
          <a:stretch>
            <a:fillRect/>
          </a:stretch>
        </p:blipFill>
        <p:spPr>
          <a:xfrm>
            <a:off x="2227518" y="2726680"/>
            <a:ext cx="216000" cy="216000"/>
          </a:xfrm>
          <a:prstGeom prst="rect">
            <a:avLst/>
          </a:prstGeom>
        </p:spPr>
      </p:pic>
      <p:sp>
        <p:nvSpPr>
          <p:cNvPr id="38" name="ZoneTexte 42"/>
          <p:cNvSpPr txBox="1"/>
          <p:nvPr/>
        </p:nvSpPr>
        <p:spPr>
          <a:xfrm>
            <a:off x="8171609" y="2608586"/>
            <a:ext cx="1751343" cy="938719"/>
          </a:xfrm>
          <a:prstGeom prst="rect">
            <a:avLst/>
          </a:prstGeom>
          <a:noFill/>
        </p:spPr>
        <p:txBody>
          <a:bodyPr wrap="square" rtlCol="0">
            <a:spAutoFit/>
          </a:bodyPr>
          <a:lstStyle/>
          <a:p>
            <a:pPr defTabSz="457200">
              <a:spcBef>
                <a:spcPts val="600"/>
              </a:spcBef>
            </a:pPr>
            <a:r>
              <a:rPr lang="en-IE" dirty="0">
                <a:solidFill>
                  <a:prstClr val="black"/>
                </a:solidFill>
                <a:latin typeface="Calibri" panose="020F0502020204030204"/>
              </a:rPr>
              <a:t>MONITOR SUBMISSION</a:t>
            </a:r>
          </a:p>
          <a:p>
            <a:pPr defTabSz="457200">
              <a:spcBef>
                <a:spcPts val="600"/>
              </a:spcBef>
            </a:pPr>
            <a:r>
              <a:rPr lang="en-IE" sz="1400" dirty="0">
                <a:solidFill>
                  <a:prstClr val="black">
                    <a:lumMod val="50000"/>
                    <a:lumOff val="50000"/>
                  </a:prstClr>
                </a:solidFill>
                <a:latin typeface="Calibri" panose="020F0502020204030204"/>
              </a:rPr>
              <a:t>Contracting Authority</a:t>
            </a:r>
          </a:p>
        </p:txBody>
      </p:sp>
      <p:sp>
        <p:nvSpPr>
          <p:cNvPr id="39" name="Rectangle à coins arrondis 43"/>
          <p:cNvSpPr/>
          <p:nvPr/>
        </p:nvSpPr>
        <p:spPr>
          <a:xfrm>
            <a:off x="10478328" y="2951583"/>
            <a:ext cx="1008000" cy="36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defTabSz="457200"/>
            <a:r>
              <a:rPr lang="en-IE" sz="1000" dirty="0">
                <a:solidFill>
                  <a:srgbClr val="4472C4"/>
                </a:solidFill>
                <a:latin typeface="Calibri" panose="020F0502020204030204"/>
              </a:rPr>
              <a:t> Monitor progress</a:t>
            </a:r>
          </a:p>
        </p:txBody>
      </p:sp>
      <p:sp>
        <p:nvSpPr>
          <p:cNvPr id="40" name="Rectangle à coins arrondis 4"/>
          <p:cNvSpPr/>
          <p:nvPr/>
        </p:nvSpPr>
        <p:spPr>
          <a:xfrm>
            <a:off x="3602031" y="2951583"/>
            <a:ext cx="1008000" cy="360000"/>
          </a:xfrm>
          <a:prstGeom prst="roundRect">
            <a:avLst/>
          </a:prstGeom>
          <a:solidFill>
            <a:sysClr val="window" lastClr="FFFFFF"/>
          </a:solidFill>
          <a:ln w="12700" cap="flat" cmpd="sng" algn="ctr">
            <a:solidFill>
              <a:srgbClr val="FFC000">
                <a:lumMod val="75000"/>
              </a:srgbClr>
            </a:solidFill>
            <a:prstDash val="solid"/>
            <a:miter lim="800000"/>
          </a:ln>
          <a:effectLst/>
        </p:spPr>
        <p:txBody>
          <a:bodyPr lIns="36000" tIns="36000" rIns="36000" bIns="36000" rtlCol="0" anchor="ctr"/>
          <a:lstStyle/>
          <a:p>
            <a:pPr defTabSz="457200"/>
            <a:r>
              <a:rPr lang="en-IE" sz="1000" dirty="0">
                <a:solidFill>
                  <a:srgbClr val="FFC000">
                    <a:lumMod val="75000"/>
                  </a:srgbClr>
                </a:solidFill>
                <a:latin typeface="Calibri" panose="020F0502020204030204"/>
              </a:rPr>
              <a:t>Prepare the offer</a:t>
            </a:r>
          </a:p>
        </p:txBody>
      </p:sp>
      <p:cxnSp>
        <p:nvCxnSpPr>
          <p:cNvPr id="41" name="Connecteur droit avec flèche 101"/>
          <p:cNvCxnSpPr>
            <a:stCxn id="36" idx="3"/>
            <a:endCxn id="40" idx="1"/>
          </p:cNvCxnSpPr>
          <p:nvPr/>
        </p:nvCxnSpPr>
        <p:spPr>
          <a:xfrm>
            <a:off x="3186560" y="3131583"/>
            <a:ext cx="415473" cy="0"/>
          </a:xfrm>
          <a:prstGeom prst="straightConnector1">
            <a:avLst/>
          </a:prstGeom>
          <a:noFill/>
          <a:ln w="38100" cap="flat" cmpd="sng" algn="ctr">
            <a:solidFill>
              <a:srgbClr val="FFC000">
                <a:lumMod val="75000"/>
              </a:srgbClr>
            </a:solidFill>
            <a:prstDash val="solid"/>
            <a:miter lim="800000"/>
            <a:tailEnd type="triangle"/>
          </a:ln>
          <a:effectLst/>
        </p:spPr>
      </p:cxnSp>
      <p:pic>
        <p:nvPicPr>
          <p:cNvPr id="42" name="Image 50"/>
          <p:cNvPicPr>
            <a:picLocks noChangeAspect="1"/>
          </p:cNvPicPr>
          <p:nvPr/>
        </p:nvPicPr>
        <p:blipFill>
          <a:blip r:embed="rId3">
            <a:clrChange>
              <a:clrFrom>
                <a:srgbClr val="FFFFFF"/>
              </a:clrFrom>
              <a:clrTo>
                <a:srgbClr val="FFFFFF">
                  <a:alpha val="0"/>
                </a:srgbClr>
              </a:clrTo>
            </a:clrChange>
            <a:duotone>
              <a:srgbClr val="FFC000">
                <a:shade val="45000"/>
                <a:satMod val="135000"/>
              </a:srgbClr>
              <a:prstClr val="white"/>
            </a:duotone>
          </a:blip>
          <a:stretch>
            <a:fillRect/>
          </a:stretch>
        </p:blipFill>
        <p:spPr>
          <a:xfrm>
            <a:off x="3627724" y="2726680"/>
            <a:ext cx="216000" cy="216000"/>
          </a:xfrm>
          <a:prstGeom prst="rect">
            <a:avLst/>
          </a:prstGeom>
        </p:spPr>
      </p:pic>
      <p:sp>
        <p:nvSpPr>
          <p:cNvPr id="43" name="Flèche vers le haut 51"/>
          <p:cNvSpPr/>
          <p:nvPr/>
        </p:nvSpPr>
        <p:spPr>
          <a:xfrm rot="10800000">
            <a:off x="4305211" y="2842905"/>
            <a:ext cx="144000" cy="108000"/>
          </a:xfrm>
          <a:prstGeom prst="upArrow">
            <a:avLst/>
          </a:prstGeom>
          <a:solidFill>
            <a:srgbClr val="FFC000">
              <a:lumMod val="75000"/>
            </a:srgbClr>
          </a:solidFill>
          <a:ln w="12700" cap="flat" cmpd="sng" algn="ctr">
            <a:solidFill>
              <a:srgbClr val="FFC000">
                <a:lumMod val="75000"/>
              </a:srgbClr>
            </a:solidFill>
            <a:prstDash val="solid"/>
            <a:miter lim="800000"/>
          </a:ln>
          <a:effectLst/>
        </p:spPr>
        <p:txBody>
          <a:bodyPr rtlCol="0" anchor="ctr"/>
          <a:lstStyle/>
          <a:p>
            <a:pPr defTabSz="457200"/>
            <a:endParaRPr lang="en-IE" dirty="0">
              <a:solidFill>
                <a:prstClr val="white"/>
              </a:solidFill>
              <a:latin typeface="Calibri" panose="020F0502020204030204"/>
            </a:endParaRPr>
          </a:p>
        </p:txBody>
      </p:sp>
      <p:sp>
        <p:nvSpPr>
          <p:cNvPr id="44" name="Organigramme : Document 52"/>
          <p:cNvSpPr/>
          <p:nvPr/>
        </p:nvSpPr>
        <p:spPr>
          <a:xfrm>
            <a:off x="4124086" y="2478199"/>
            <a:ext cx="828340" cy="361454"/>
          </a:xfrm>
          <a:prstGeom prst="flowChartDocument">
            <a:avLst/>
          </a:prstGeom>
          <a:solidFill>
            <a:srgbClr val="FFC000">
              <a:lumMod val="40000"/>
              <a:lumOff val="60000"/>
            </a:srgbClr>
          </a:solidFill>
          <a:ln w="9525" cap="flat" cmpd="sng" algn="ctr">
            <a:solidFill>
              <a:srgbClr val="FFC000">
                <a:lumMod val="75000"/>
              </a:srgbClr>
            </a:solidFill>
            <a:prstDash val="solid"/>
            <a:round/>
            <a:headEnd type="none" w="med" len="med"/>
            <a:tailEnd type="none" w="med" len="med"/>
          </a:ln>
          <a:effectLst/>
        </p:spPr>
        <p:txBody>
          <a:bodyPr lIns="0" tIns="18000" rIns="0" bIns="0" rtlCol="0" anchor="ctr"/>
          <a:lstStyle/>
          <a:p>
            <a:pPr defTabSz="457200"/>
            <a:r>
              <a:rPr lang="en-IE" sz="1000" dirty="0">
                <a:solidFill>
                  <a:prstClr val="black"/>
                </a:solidFill>
                <a:latin typeface="Calibri" panose="020F0502020204030204"/>
              </a:rPr>
              <a:t>Method; CV; SoEA; annexes</a:t>
            </a:r>
          </a:p>
        </p:txBody>
      </p:sp>
      <p:sp>
        <p:nvSpPr>
          <p:cNvPr id="45" name="Flèche vers le haut 53"/>
          <p:cNvSpPr/>
          <p:nvPr/>
        </p:nvSpPr>
        <p:spPr>
          <a:xfrm rot="10800000">
            <a:off x="4315314" y="3312026"/>
            <a:ext cx="144000" cy="108000"/>
          </a:xfrm>
          <a:prstGeom prst="upArrow">
            <a:avLst/>
          </a:prstGeom>
          <a:solidFill>
            <a:srgbClr val="FFC000">
              <a:lumMod val="75000"/>
            </a:srgbClr>
          </a:solidFill>
          <a:ln w="12700" cap="flat" cmpd="sng" algn="ctr">
            <a:solidFill>
              <a:srgbClr val="FFC000">
                <a:lumMod val="75000"/>
              </a:srgbClr>
            </a:solidFill>
            <a:prstDash val="solid"/>
            <a:miter lim="800000"/>
          </a:ln>
          <a:effectLst/>
        </p:spPr>
        <p:txBody>
          <a:bodyPr rtlCol="0" anchor="ctr"/>
          <a:lstStyle/>
          <a:p>
            <a:pPr defTabSz="457200"/>
            <a:endParaRPr lang="en-IE" dirty="0">
              <a:solidFill>
                <a:prstClr val="white"/>
              </a:solidFill>
              <a:latin typeface="Calibri" panose="020F0502020204030204"/>
            </a:endParaRPr>
          </a:p>
        </p:txBody>
      </p:sp>
      <p:sp>
        <p:nvSpPr>
          <p:cNvPr id="46" name="Organigramme : Document 54"/>
          <p:cNvSpPr/>
          <p:nvPr/>
        </p:nvSpPr>
        <p:spPr>
          <a:xfrm>
            <a:off x="4059799" y="3428595"/>
            <a:ext cx="828340" cy="373717"/>
          </a:xfrm>
          <a:prstGeom prst="flowChartDocument">
            <a:avLst/>
          </a:prstGeom>
          <a:solidFill>
            <a:srgbClr val="FFC000">
              <a:lumMod val="40000"/>
              <a:lumOff val="60000"/>
            </a:srgbClr>
          </a:solidFill>
          <a:ln w="9525" cap="flat" cmpd="sng" algn="ctr">
            <a:solidFill>
              <a:srgbClr val="FFC000">
                <a:lumMod val="75000"/>
              </a:srgbClr>
            </a:solidFill>
            <a:prstDash val="solid"/>
            <a:round/>
            <a:headEnd type="none" w="med" len="med"/>
            <a:tailEnd type="none" w="med" len="med"/>
          </a:ln>
          <a:effectLst/>
        </p:spPr>
        <p:txBody>
          <a:bodyPr lIns="0" tIns="18000" rIns="0" bIns="0" rtlCol="0" anchor="ctr"/>
          <a:lstStyle/>
          <a:p>
            <a:pPr defTabSz="457200"/>
            <a:r>
              <a:rPr lang="en-IE" sz="1000" dirty="0">
                <a:solidFill>
                  <a:prstClr val="black"/>
                </a:solidFill>
                <a:latin typeface="Calibri" panose="020F0502020204030204"/>
              </a:rPr>
              <a:t>Financial offer; receipt</a:t>
            </a:r>
          </a:p>
        </p:txBody>
      </p:sp>
      <p:sp>
        <p:nvSpPr>
          <p:cNvPr id="47" name="Rectangle à coins arrondis 4"/>
          <p:cNvSpPr/>
          <p:nvPr/>
        </p:nvSpPr>
        <p:spPr>
          <a:xfrm>
            <a:off x="5024578" y="2951583"/>
            <a:ext cx="1008000" cy="360000"/>
          </a:xfrm>
          <a:prstGeom prst="roundRect">
            <a:avLst/>
          </a:prstGeom>
          <a:solidFill>
            <a:sysClr val="window" lastClr="FFFFFF"/>
          </a:solidFill>
          <a:ln w="12700" cap="flat" cmpd="sng" algn="ctr">
            <a:solidFill>
              <a:srgbClr val="FFC000">
                <a:lumMod val="75000"/>
              </a:srgbClr>
            </a:solidFill>
            <a:prstDash val="solid"/>
            <a:miter lim="800000"/>
          </a:ln>
          <a:effectLst/>
        </p:spPr>
        <p:txBody>
          <a:bodyPr lIns="36000" tIns="36000" rIns="36000" bIns="36000" rtlCol="0" anchor="ctr"/>
          <a:lstStyle/>
          <a:p>
            <a:pPr defTabSz="457200"/>
            <a:r>
              <a:rPr lang="en-IE" sz="1000" dirty="0">
                <a:solidFill>
                  <a:srgbClr val="FFC000">
                    <a:lumMod val="75000"/>
                  </a:srgbClr>
                </a:solidFill>
                <a:latin typeface="Calibri" panose="020F0502020204030204"/>
              </a:rPr>
              <a:t>Validate and submit</a:t>
            </a:r>
          </a:p>
        </p:txBody>
      </p:sp>
      <p:cxnSp>
        <p:nvCxnSpPr>
          <p:cNvPr id="48" name="Connecteur droit avec flèche 101"/>
          <p:cNvCxnSpPr>
            <a:stCxn id="40" idx="3"/>
            <a:endCxn id="47" idx="1"/>
          </p:cNvCxnSpPr>
          <p:nvPr/>
        </p:nvCxnSpPr>
        <p:spPr>
          <a:xfrm>
            <a:off x="4610033" y="3131583"/>
            <a:ext cx="414547" cy="0"/>
          </a:xfrm>
          <a:prstGeom prst="straightConnector1">
            <a:avLst/>
          </a:prstGeom>
          <a:noFill/>
          <a:ln w="38100" cap="flat" cmpd="sng" algn="ctr">
            <a:solidFill>
              <a:srgbClr val="BF9000"/>
            </a:solidFill>
            <a:prstDash val="solid"/>
            <a:miter lim="800000"/>
            <a:tailEnd type="triangle"/>
          </a:ln>
          <a:effectLst/>
        </p:spPr>
      </p:cxnSp>
      <p:pic>
        <p:nvPicPr>
          <p:cNvPr id="49" name="Image 58"/>
          <p:cNvPicPr>
            <a:picLocks noChangeAspect="1"/>
          </p:cNvPicPr>
          <p:nvPr/>
        </p:nvPicPr>
        <p:blipFill>
          <a:blip r:embed="rId3">
            <a:clrChange>
              <a:clrFrom>
                <a:srgbClr val="FFFFFF"/>
              </a:clrFrom>
              <a:clrTo>
                <a:srgbClr val="FFFFFF">
                  <a:alpha val="0"/>
                </a:srgbClr>
              </a:clrTo>
            </a:clrChange>
            <a:duotone>
              <a:srgbClr val="FFC000">
                <a:shade val="45000"/>
                <a:satMod val="135000"/>
              </a:srgbClr>
              <a:prstClr val="white"/>
            </a:duotone>
          </a:blip>
          <a:stretch>
            <a:fillRect/>
          </a:stretch>
        </p:blipFill>
        <p:spPr>
          <a:xfrm>
            <a:off x="5071480" y="2726680"/>
            <a:ext cx="216000" cy="216000"/>
          </a:xfrm>
          <a:prstGeom prst="rect">
            <a:avLst/>
          </a:prstGeom>
        </p:spPr>
      </p:pic>
      <p:sp>
        <p:nvSpPr>
          <p:cNvPr id="50" name="ZoneTexte 70"/>
          <p:cNvSpPr txBox="1"/>
          <p:nvPr/>
        </p:nvSpPr>
        <p:spPr>
          <a:xfrm>
            <a:off x="32356" y="4201928"/>
            <a:ext cx="1844909" cy="661720"/>
          </a:xfrm>
          <a:prstGeom prst="rect">
            <a:avLst/>
          </a:prstGeom>
          <a:noFill/>
        </p:spPr>
        <p:txBody>
          <a:bodyPr wrap="square" rtlCol="0">
            <a:spAutoFit/>
          </a:bodyPr>
          <a:lstStyle/>
          <a:p>
            <a:pPr defTabSz="457200">
              <a:spcBef>
                <a:spcPts val="600"/>
              </a:spcBef>
            </a:pPr>
            <a:r>
              <a:rPr lang="en-IE" dirty="0">
                <a:solidFill>
                  <a:prstClr val="black"/>
                </a:solidFill>
                <a:latin typeface="Calibri" panose="020F0502020204030204"/>
              </a:rPr>
              <a:t>EVALUATION</a:t>
            </a:r>
          </a:p>
          <a:p>
            <a:pPr defTabSz="457200">
              <a:spcBef>
                <a:spcPts val="600"/>
              </a:spcBef>
            </a:pPr>
            <a:r>
              <a:rPr lang="en-IE" sz="1400" dirty="0">
                <a:solidFill>
                  <a:prstClr val="black">
                    <a:lumMod val="50000"/>
                    <a:lumOff val="50000"/>
                  </a:prstClr>
                </a:solidFill>
                <a:latin typeface="Calibri" panose="020F0502020204030204"/>
              </a:rPr>
              <a:t>Contracting authority</a:t>
            </a:r>
          </a:p>
        </p:txBody>
      </p:sp>
      <p:sp>
        <p:nvSpPr>
          <p:cNvPr id="51" name="Flèche vers le bas 1"/>
          <p:cNvSpPr/>
          <p:nvPr/>
        </p:nvSpPr>
        <p:spPr>
          <a:xfrm>
            <a:off x="701537" y="2257978"/>
            <a:ext cx="488055" cy="462879"/>
          </a:xfrm>
          <a:prstGeom prst="downArrow">
            <a:avLst/>
          </a:prstGeom>
          <a:solidFill>
            <a:sysClr val="windowText" lastClr="000000"/>
          </a:solidFill>
          <a:ln w="12700" cap="flat" cmpd="sng" algn="ctr">
            <a:solidFill>
              <a:sysClr val="windowText" lastClr="000000">
                <a:shade val="50000"/>
              </a:sysClr>
            </a:solidFill>
            <a:prstDash val="solid"/>
            <a:miter lim="800000"/>
          </a:ln>
          <a:effectLst>
            <a:outerShdw blurRad="50800" dist="38100" dir="2700000" algn="tl" rotWithShape="0">
              <a:prstClr val="black">
                <a:alpha val="40000"/>
              </a:prstClr>
            </a:outerShdw>
          </a:effectLst>
        </p:spPr>
        <p:txBody>
          <a:bodyPr rtlCol="0" anchor="ctr"/>
          <a:lstStyle/>
          <a:p>
            <a:pPr defTabSz="457200"/>
            <a:endParaRPr lang="en-IE" dirty="0">
              <a:solidFill>
                <a:prstClr val="white"/>
              </a:solidFill>
              <a:latin typeface="Calibri" panose="020F0502020204030204"/>
            </a:endParaRPr>
          </a:p>
        </p:txBody>
      </p:sp>
      <p:sp>
        <p:nvSpPr>
          <p:cNvPr id="52" name="Rectangle à coins arrondis 5"/>
          <p:cNvSpPr/>
          <p:nvPr/>
        </p:nvSpPr>
        <p:spPr>
          <a:xfrm>
            <a:off x="5035402" y="1567633"/>
            <a:ext cx="1008000" cy="36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defTabSz="457200"/>
            <a:r>
              <a:rPr lang="en-IE" sz="1050" dirty="0">
                <a:solidFill>
                  <a:srgbClr val="4472C4"/>
                </a:solidFill>
                <a:latin typeface="Calibri" panose="020F0502020204030204"/>
              </a:rPr>
              <a:t>Select the short list</a:t>
            </a:r>
          </a:p>
        </p:txBody>
      </p:sp>
      <p:sp>
        <p:nvSpPr>
          <p:cNvPr id="53" name="Rectangle à coins arrondis 5"/>
          <p:cNvSpPr/>
          <p:nvPr/>
        </p:nvSpPr>
        <p:spPr>
          <a:xfrm>
            <a:off x="7822175" y="1567633"/>
            <a:ext cx="1008000" cy="36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defTabSz="457200"/>
            <a:r>
              <a:rPr lang="en-IE" sz="1050" dirty="0">
                <a:solidFill>
                  <a:srgbClr val="4472C4"/>
                </a:solidFill>
                <a:latin typeface="Calibri" panose="020F0502020204030204"/>
              </a:rPr>
              <a:t>Send dossier to short listed</a:t>
            </a:r>
          </a:p>
        </p:txBody>
      </p:sp>
      <p:sp>
        <p:nvSpPr>
          <p:cNvPr id="54" name="Flèche vers le bas 1"/>
          <p:cNvSpPr/>
          <p:nvPr/>
        </p:nvSpPr>
        <p:spPr>
          <a:xfrm>
            <a:off x="713189" y="3698138"/>
            <a:ext cx="488055" cy="462879"/>
          </a:xfrm>
          <a:prstGeom prst="downArrow">
            <a:avLst/>
          </a:prstGeom>
          <a:solidFill>
            <a:sysClr val="windowText" lastClr="000000"/>
          </a:solidFill>
          <a:ln w="12700" cap="flat" cmpd="sng" algn="ctr">
            <a:solidFill>
              <a:sysClr val="windowText" lastClr="000000">
                <a:shade val="50000"/>
              </a:sysClr>
            </a:solidFill>
            <a:prstDash val="solid"/>
            <a:miter lim="800000"/>
          </a:ln>
          <a:effectLst>
            <a:outerShdw blurRad="50800" dist="38100" dir="2700000" algn="tl" rotWithShape="0">
              <a:prstClr val="black">
                <a:alpha val="40000"/>
              </a:prstClr>
            </a:outerShdw>
          </a:effectLst>
        </p:spPr>
        <p:txBody>
          <a:bodyPr rtlCol="0" anchor="ctr"/>
          <a:lstStyle/>
          <a:p>
            <a:pPr defTabSz="457200"/>
            <a:endParaRPr lang="en-IE" dirty="0">
              <a:solidFill>
                <a:prstClr val="white"/>
              </a:solidFill>
              <a:latin typeface="Calibri" panose="020F0502020204030204"/>
            </a:endParaRPr>
          </a:p>
        </p:txBody>
      </p:sp>
      <p:sp>
        <p:nvSpPr>
          <p:cNvPr id="55" name="Left-Right Arrow 54"/>
          <p:cNvSpPr/>
          <p:nvPr/>
        </p:nvSpPr>
        <p:spPr>
          <a:xfrm>
            <a:off x="7440189" y="2917231"/>
            <a:ext cx="675236" cy="416572"/>
          </a:xfrm>
          <a:prstGeom prst="leftRightArrow">
            <a:avLst/>
          </a:prstGeom>
          <a:solidFill>
            <a:sysClr val="windowText" lastClr="000000"/>
          </a:solidFill>
          <a:ln w="12700" cap="flat" cmpd="sng" algn="ctr">
            <a:solidFill>
              <a:sysClr val="windowText" lastClr="000000">
                <a:shade val="50000"/>
              </a:sysClr>
            </a:solidFill>
            <a:prstDash val="solid"/>
            <a:miter lim="800000"/>
          </a:ln>
          <a:effectLst>
            <a:outerShdw blurRad="50800" dist="38100" dir="2700000" algn="tl" rotWithShape="0">
              <a:prstClr val="black">
                <a:alpha val="40000"/>
              </a:prstClr>
            </a:outerShdw>
          </a:effectLst>
        </p:spPr>
        <p:txBody>
          <a:bodyPr rtlCol="0" anchor="ctr"/>
          <a:lstStyle/>
          <a:p>
            <a:pPr defTabSz="457200"/>
            <a:endParaRPr lang="en-IE" dirty="0">
              <a:solidFill>
                <a:prstClr val="white"/>
              </a:solidFill>
              <a:latin typeface="Calibri" panose="020F0502020204030204"/>
            </a:endParaRPr>
          </a:p>
        </p:txBody>
      </p:sp>
      <p:sp>
        <p:nvSpPr>
          <p:cNvPr id="56" name="Rectangle à coins arrondis 3"/>
          <p:cNvSpPr/>
          <p:nvPr/>
        </p:nvSpPr>
        <p:spPr>
          <a:xfrm>
            <a:off x="2178558" y="4388101"/>
            <a:ext cx="1008000" cy="36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defTabSz="457200"/>
            <a:r>
              <a:rPr lang="en-IE" sz="1000" dirty="0">
                <a:solidFill>
                  <a:srgbClr val="4472C4"/>
                </a:solidFill>
                <a:latin typeface="Calibri" panose="020F0502020204030204"/>
              </a:rPr>
              <a:t>Perform opening session</a:t>
            </a:r>
          </a:p>
        </p:txBody>
      </p:sp>
      <p:sp>
        <p:nvSpPr>
          <p:cNvPr id="57" name="Rectangle à coins arrondis 4"/>
          <p:cNvSpPr/>
          <p:nvPr/>
        </p:nvSpPr>
        <p:spPr>
          <a:xfrm>
            <a:off x="3554211" y="4388101"/>
            <a:ext cx="1008000" cy="36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defTabSz="457200"/>
            <a:r>
              <a:rPr lang="en-IE" sz="1000" dirty="0">
                <a:solidFill>
                  <a:srgbClr val="4472C4"/>
                </a:solidFill>
                <a:latin typeface="Calibri" panose="020F0502020204030204"/>
              </a:rPr>
              <a:t>Download and decrypt offers</a:t>
            </a:r>
          </a:p>
        </p:txBody>
      </p:sp>
      <p:pic>
        <p:nvPicPr>
          <p:cNvPr id="58" name="Image 5"/>
          <p:cNvPicPr>
            <a:picLocks noChangeAspect="1"/>
          </p:cNvPicPr>
          <p:nvPr/>
        </p:nvPicPr>
        <p:blipFill>
          <a:blip r:embed="rId3">
            <a:clrChange>
              <a:clrFrom>
                <a:srgbClr val="FFFFFF"/>
              </a:clrFrom>
              <a:clrTo>
                <a:srgbClr val="FFFFFF">
                  <a:alpha val="0"/>
                </a:srgbClr>
              </a:clrTo>
            </a:clrChange>
            <a:duotone>
              <a:srgbClr val="4472C4">
                <a:shade val="45000"/>
                <a:satMod val="135000"/>
              </a:srgbClr>
              <a:prstClr val="white"/>
            </a:duotone>
          </a:blip>
          <a:stretch>
            <a:fillRect/>
          </a:stretch>
        </p:blipFill>
        <p:spPr>
          <a:xfrm>
            <a:off x="2227518" y="4161709"/>
            <a:ext cx="216000" cy="216000"/>
          </a:xfrm>
          <a:prstGeom prst="rect">
            <a:avLst/>
          </a:prstGeom>
        </p:spPr>
      </p:pic>
      <p:cxnSp>
        <p:nvCxnSpPr>
          <p:cNvPr id="59" name="Connecteur droit avec flèche 6"/>
          <p:cNvCxnSpPr>
            <a:stCxn id="56" idx="3"/>
            <a:endCxn id="57" idx="1"/>
          </p:cNvCxnSpPr>
          <p:nvPr/>
        </p:nvCxnSpPr>
        <p:spPr>
          <a:xfrm>
            <a:off x="3186560" y="4568101"/>
            <a:ext cx="367653" cy="0"/>
          </a:xfrm>
          <a:prstGeom prst="straightConnector1">
            <a:avLst/>
          </a:prstGeom>
          <a:noFill/>
          <a:ln w="38100" cap="flat" cmpd="sng" algn="ctr">
            <a:solidFill>
              <a:srgbClr val="4472C4"/>
            </a:solidFill>
            <a:prstDash val="solid"/>
            <a:miter lim="800000"/>
            <a:tailEnd type="triangle"/>
          </a:ln>
          <a:effectLst/>
        </p:spPr>
      </p:cxnSp>
      <p:cxnSp>
        <p:nvCxnSpPr>
          <p:cNvPr id="60" name="Connecteur droit avec flèche 7"/>
          <p:cNvCxnSpPr>
            <a:stCxn id="61" idx="3"/>
            <a:endCxn id="67" idx="1"/>
          </p:cNvCxnSpPr>
          <p:nvPr/>
        </p:nvCxnSpPr>
        <p:spPr>
          <a:xfrm>
            <a:off x="6051770" y="4568103"/>
            <a:ext cx="330504" cy="2693"/>
          </a:xfrm>
          <a:prstGeom prst="straightConnector1">
            <a:avLst/>
          </a:prstGeom>
          <a:noFill/>
          <a:ln w="38100" cap="flat" cmpd="sng" algn="ctr">
            <a:solidFill>
              <a:srgbClr val="4472C4"/>
            </a:solidFill>
            <a:prstDash val="solid"/>
            <a:miter lim="800000"/>
            <a:tailEnd type="triangle"/>
          </a:ln>
          <a:effectLst/>
        </p:spPr>
      </p:cxnSp>
      <p:sp>
        <p:nvSpPr>
          <p:cNvPr id="61" name="Rectangle à coins arrondis 4"/>
          <p:cNvSpPr/>
          <p:nvPr/>
        </p:nvSpPr>
        <p:spPr>
          <a:xfrm>
            <a:off x="4950445" y="4388101"/>
            <a:ext cx="1101327" cy="36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defTabSz="457200"/>
            <a:r>
              <a:rPr lang="en-IE" sz="1000" dirty="0">
                <a:solidFill>
                  <a:srgbClr val="4472C4"/>
                </a:solidFill>
                <a:latin typeface="Calibri" panose="020F0502020204030204"/>
              </a:rPr>
              <a:t>Record technical scores and ranking</a:t>
            </a:r>
          </a:p>
        </p:txBody>
      </p:sp>
      <p:cxnSp>
        <p:nvCxnSpPr>
          <p:cNvPr id="62" name="Connecteur droit avec flèche 101"/>
          <p:cNvCxnSpPr>
            <a:stCxn id="57" idx="3"/>
            <a:endCxn id="61" idx="1"/>
          </p:cNvCxnSpPr>
          <p:nvPr/>
        </p:nvCxnSpPr>
        <p:spPr>
          <a:xfrm>
            <a:off x="4562211" y="4568101"/>
            <a:ext cx="388232" cy="0"/>
          </a:xfrm>
          <a:prstGeom prst="straightConnector1">
            <a:avLst/>
          </a:prstGeom>
          <a:noFill/>
          <a:ln w="38100" cap="flat" cmpd="sng" algn="ctr">
            <a:solidFill>
              <a:srgbClr val="4472C4"/>
            </a:solidFill>
            <a:prstDash val="solid"/>
            <a:miter lim="800000"/>
            <a:tailEnd type="triangle"/>
          </a:ln>
          <a:effectLst/>
        </p:spPr>
      </p:cxnSp>
      <p:pic>
        <p:nvPicPr>
          <p:cNvPr id="63" name="Image 13"/>
          <p:cNvPicPr>
            <a:picLocks noChangeAspect="1"/>
          </p:cNvPicPr>
          <p:nvPr/>
        </p:nvPicPr>
        <p:blipFill>
          <a:blip r:embed="rId3">
            <a:clrChange>
              <a:clrFrom>
                <a:srgbClr val="FFFFFF"/>
              </a:clrFrom>
              <a:clrTo>
                <a:srgbClr val="FFFFFF">
                  <a:alpha val="0"/>
                </a:srgbClr>
              </a:clrTo>
            </a:clrChange>
            <a:duotone>
              <a:srgbClr val="4472C4">
                <a:shade val="45000"/>
                <a:satMod val="135000"/>
              </a:srgbClr>
              <a:prstClr val="white"/>
            </a:duotone>
          </a:blip>
          <a:stretch>
            <a:fillRect/>
          </a:stretch>
        </p:blipFill>
        <p:spPr>
          <a:xfrm>
            <a:off x="3590356" y="4161709"/>
            <a:ext cx="216000" cy="216000"/>
          </a:xfrm>
          <a:prstGeom prst="rect">
            <a:avLst/>
          </a:prstGeom>
        </p:spPr>
      </p:pic>
      <p:pic>
        <p:nvPicPr>
          <p:cNvPr id="64" name="Image 14"/>
          <p:cNvPicPr>
            <a:picLocks noChangeAspect="1"/>
          </p:cNvPicPr>
          <p:nvPr/>
        </p:nvPicPr>
        <p:blipFill>
          <a:blip r:embed="rId3">
            <a:clrChange>
              <a:clrFrom>
                <a:srgbClr val="FFFFFF"/>
              </a:clrFrom>
              <a:clrTo>
                <a:srgbClr val="FFFFFF">
                  <a:alpha val="0"/>
                </a:srgbClr>
              </a:clrTo>
            </a:clrChange>
            <a:duotone>
              <a:srgbClr val="4472C4">
                <a:shade val="45000"/>
                <a:satMod val="135000"/>
              </a:srgbClr>
              <a:prstClr val="white"/>
            </a:duotone>
          </a:blip>
          <a:stretch>
            <a:fillRect/>
          </a:stretch>
        </p:blipFill>
        <p:spPr>
          <a:xfrm>
            <a:off x="4984210" y="4161709"/>
            <a:ext cx="216000" cy="216000"/>
          </a:xfrm>
          <a:prstGeom prst="rect">
            <a:avLst/>
          </a:prstGeom>
        </p:spPr>
      </p:pic>
      <p:sp>
        <p:nvSpPr>
          <p:cNvPr id="65" name="Flèche vers le haut 15"/>
          <p:cNvSpPr/>
          <p:nvPr/>
        </p:nvSpPr>
        <p:spPr>
          <a:xfrm rot="10800000">
            <a:off x="5633206" y="4233224"/>
            <a:ext cx="157415" cy="143978"/>
          </a:xfrm>
          <a:prstGeom prst="upArrow">
            <a:avLst/>
          </a:prstGeom>
          <a:solidFill>
            <a:srgbClr val="4472C4"/>
          </a:solidFill>
          <a:ln w="12700" cap="flat" cmpd="sng" algn="ctr">
            <a:solidFill>
              <a:srgbClr val="4472C4"/>
            </a:solidFill>
            <a:prstDash val="solid"/>
            <a:miter lim="800000"/>
          </a:ln>
          <a:effectLst/>
        </p:spPr>
        <p:txBody>
          <a:bodyPr rtlCol="0" anchor="ctr"/>
          <a:lstStyle/>
          <a:p>
            <a:pPr defTabSz="457200"/>
            <a:endParaRPr lang="en-IE" dirty="0">
              <a:solidFill>
                <a:prstClr val="white"/>
              </a:solidFill>
              <a:latin typeface="Calibri" panose="020F0502020204030204"/>
            </a:endParaRPr>
          </a:p>
        </p:txBody>
      </p:sp>
      <p:pic>
        <p:nvPicPr>
          <p:cNvPr id="66" name="Image 19"/>
          <p:cNvPicPr>
            <a:picLocks noChangeAspect="1"/>
          </p:cNvPicPr>
          <p:nvPr/>
        </p:nvPicPr>
        <p:blipFill>
          <a:blip r:embed="rId4">
            <a:clrChange>
              <a:clrFrom>
                <a:srgbClr val="FFFFFF"/>
              </a:clrFrom>
              <a:clrTo>
                <a:srgbClr val="FFFFFF">
                  <a:alpha val="0"/>
                </a:srgbClr>
              </a:clrTo>
            </a:clrChange>
            <a:duotone>
              <a:srgbClr val="4472C4">
                <a:shade val="45000"/>
                <a:satMod val="135000"/>
              </a:srgbClr>
              <a:prstClr val="white"/>
            </a:duotone>
          </a:blip>
          <a:stretch>
            <a:fillRect/>
          </a:stretch>
        </p:blipFill>
        <p:spPr>
          <a:xfrm>
            <a:off x="6409182" y="4171158"/>
            <a:ext cx="216000" cy="216000"/>
          </a:xfrm>
          <a:prstGeom prst="rect">
            <a:avLst/>
          </a:prstGeom>
        </p:spPr>
      </p:pic>
      <p:sp>
        <p:nvSpPr>
          <p:cNvPr id="73" name="Rectangle à coins arrondis 4"/>
          <p:cNvSpPr/>
          <p:nvPr/>
        </p:nvSpPr>
        <p:spPr>
          <a:xfrm>
            <a:off x="4956148" y="5789929"/>
            <a:ext cx="1008000" cy="310523"/>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defTabSz="457200"/>
            <a:r>
              <a:rPr lang="en-IE" sz="1000" dirty="0">
                <a:solidFill>
                  <a:srgbClr val="4472C4"/>
                </a:solidFill>
                <a:latin typeface="Calibri" panose="020F0502020204030204"/>
              </a:rPr>
              <a:t>Visa chain</a:t>
            </a:r>
          </a:p>
        </p:txBody>
      </p:sp>
      <p:sp>
        <p:nvSpPr>
          <p:cNvPr id="67" name="Rectangle à coins arrondis 5"/>
          <p:cNvSpPr/>
          <p:nvPr/>
        </p:nvSpPr>
        <p:spPr>
          <a:xfrm>
            <a:off x="6382275" y="4390794"/>
            <a:ext cx="1057915" cy="36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defTabSz="457200"/>
            <a:r>
              <a:rPr lang="en-IE" sz="1000" dirty="0">
                <a:solidFill>
                  <a:srgbClr val="4472C4"/>
                </a:solidFill>
                <a:latin typeface="Calibri" panose="020F0502020204030204"/>
              </a:rPr>
              <a:t>Generate award letters</a:t>
            </a:r>
          </a:p>
        </p:txBody>
      </p:sp>
      <p:sp>
        <p:nvSpPr>
          <p:cNvPr id="77" name="Flèche vers le haut 17"/>
          <p:cNvSpPr/>
          <p:nvPr/>
        </p:nvSpPr>
        <p:spPr>
          <a:xfrm rot="10800000">
            <a:off x="5716812" y="6033224"/>
            <a:ext cx="144000" cy="108000"/>
          </a:xfrm>
          <a:prstGeom prst="upArrow">
            <a:avLst/>
          </a:prstGeom>
          <a:solidFill>
            <a:srgbClr val="4472C4"/>
          </a:solidFill>
          <a:ln w="12700" cap="flat" cmpd="sng" algn="ctr">
            <a:solidFill>
              <a:srgbClr val="4472C4"/>
            </a:solidFill>
            <a:prstDash val="solid"/>
            <a:miter lim="800000"/>
          </a:ln>
          <a:effectLst/>
        </p:spPr>
        <p:txBody>
          <a:bodyPr rtlCol="0" anchor="ctr"/>
          <a:lstStyle/>
          <a:p>
            <a:pPr defTabSz="457200"/>
            <a:endParaRPr lang="en-IE" dirty="0">
              <a:solidFill>
                <a:prstClr val="white"/>
              </a:solidFill>
              <a:latin typeface="Calibri" panose="020F0502020204030204"/>
            </a:endParaRPr>
          </a:p>
        </p:txBody>
      </p:sp>
      <p:sp>
        <p:nvSpPr>
          <p:cNvPr id="87" name="Rectangle à coins arrondis 4"/>
          <p:cNvSpPr/>
          <p:nvPr/>
        </p:nvSpPr>
        <p:spPr>
          <a:xfrm>
            <a:off x="6253201" y="2951583"/>
            <a:ext cx="1169565" cy="360000"/>
          </a:xfrm>
          <a:prstGeom prst="roundRect">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lIns="36000" tIns="36000" rIns="36000" bIns="36000" rtlCol="0" anchor="ctr"/>
          <a:lstStyle/>
          <a:p>
            <a:pPr defTabSz="457200"/>
            <a:r>
              <a:rPr lang="en-IE" sz="1000" dirty="0">
                <a:solidFill>
                  <a:prstClr val="black">
                    <a:lumMod val="50000"/>
                    <a:lumOff val="50000"/>
                  </a:prstClr>
                </a:solidFill>
                <a:latin typeface="Calibri" panose="020F0502020204030204"/>
              </a:rPr>
              <a:t>Block submissions at opening session</a:t>
            </a:r>
          </a:p>
        </p:txBody>
      </p:sp>
      <p:pic>
        <p:nvPicPr>
          <p:cNvPr id="88" name="Image 28"/>
          <p:cNvPicPr>
            <a:picLocks noChangeAspect="1"/>
          </p:cNvPicPr>
          <p:nvPr/>
        </p:nvPicPr>
        <p:blipFill>
          <a:blip r:embed="rId7">
            <a:clrChange>
              <a:clrFrom>
                <a:srgbClr val="FFFFFF"/>
              </a:clrFrom>
              <a:clrTo>
                <a:srgbClr val="FFFFFF">
                  <a:alpha val="0"/>
                </a:srgbClr>
              </a:clrTo>
            </a:clrChange>
            <a:duotone>
              <a:srgbClr val="A5A5A5">
                <a:shade val="45000"/>
                <a:satMod val="135000"/>
              </a:srgbClr>
              <a:prstClr val="white"/>
            </a:duotone>
            <a:extLst/>
          </a:blip>
          <a:stretch>
            <a:fillRect/>
          </a:stretch>
        </p:blipFill>
        <p:spPr>
          <a:xfrm>
            <a:off x="6396482" y="2737942"/>
            <a:ext cx="216000" cy="216000"/>
          </a:xfrm>
          <a:prstGeom prst="rect">
            <a:avLst/>
          </a:prstGeom>
        </p:spPr>
      </p:pic>
      <p:sp>
        <p:nvSpPr>
          <p:cNvPr id="89" name="Flèche vers le haut 17"/>
          <p:cNvSpPr/>
          <p:nvPr/>
        </p:nvSpPr>
        <p:spPr>
          <a:xfrm rot="10800000">
            <a:off x="7004342" y="4751174"/>
            <a:ext cx="144000" cy="108000"/>
          </a:xfrm>
          <a:prstGeom prst="upArrow">
            <a:avLst/>
          </a:prstGeom>
          <a:solidFill>
            <a:srgbClr val="4472C4"/>
          </a:solidFill>
          <a:ln w="12700" cap="flat" cmpd="sng" algn="ctr">
            <a:solidFill>
              <a:srgbClr val="4472C4"/>
            </a:solidFill>
            <a:prstDash val="solid"/>
            <a:miter lim="800000"/>
          </a:ln>
          <a:effectLst/>
        </p:spPr>
        <p:txBody>
          <a:bodyPr rtlCol="0" anchor="ctr"/>
          <a:lstStyle/>
          <a:p>
            <a:pPr defTabSz="457200"/>
            <a:endParaRPr lang="en-IE" dirty="0">
              <a:solidFill>
                <a:prstClr val="white"/>
              </a:solidFill>
              <a:latin typeface="Calibri" panose="020F0502020204030204"/>
            </a:endParaRPr>
          </a:p>
        </p:txBody>
      </p:sp>
      <p:sp>
        <p:nvSpPr>
          <p:cNvPr id="90" name="Organigramme : Document 18"/>
          <p:cNvSpPr/>
          <p:nvPr/>
        </p:nvSpPr>
        <p:spPr>
          <a:xfrm>
            <a:off x="6678224" y="4869713"/>
            <a:ext cx="712050" cy="324000"/>
          </a:xfrm>
          <a:prstGeom prst="flowChartDocument">
            <a:avLst/>
          </a:prstGeom>
          <a:solidFill>
            <a:srgbClr val="5B9BD5">
              <a:lumMod val="40000"/>
              <a:lumOff val="60000"/>
            </a:srgbClr>
          </a:solidFill>
          <a:ln w="9525" cap="flat" cmpd="sng" algn="ctr">
            <a:solidFill>
              <a:srgbClr val="4472C4"/>
            </a:solidFill>
            <a:prstDash val="solid"/>
            <a:round/>
            <a:headEnd type="none" w="med" len="med"/>
            <a:tailEnd type="none" w="med" len="med"/>
          </a:ln>
          <a:effectLst/>
        </p:spPr>
        <p:txBody>
          <a:bodyPr lIns="0" tIns="18000" rIns="0" bIns="0" rtlCol="0" anchor="ctr"/>
          <a:lstStyle/>
          <a:p>
            <a:pPr defTabSz="457200"/>
            <a:r>
              <a:rPr lang="en-IE" sz="1000" dirty="0">
                <a:solidFill>
                  <a:prstClr val="black"/>
                </a:solidFill>
                <a:latin typeface="Calibri" panose="020F0502020204030204"/>
              </a:rPr>
              <a:t>Letters</a:t>
            </a:r>
          </a:p>
        </p:txBody>
      </p:sp>
      <p:sp>
        <p:nvSpPr>
          <p:cNvPr id="92" name="Flèche vers le bas 1"/>
          <p:cNvSpPr/>
          <p:nvPr/>
        </p:nvSpPr>
        <p:spPr>
          <a:xfrm>
            <a:off x="697965" y="5001234"/>
            <a:ext cx="488055" cy="462879"/>
          </a:xfrm>
          <a:prstGeom prst="downArrow">
            <a:avLst/>
          </a:prstGeom>
          <a:solidFill>
            <a:sysClr val="windowText" lastClr="000000"/>
          </a:solidFill>
          <a:ln w="12700" cap="flat" cmpd="sng" algn="ctr">
            <a:solidFill>
              <a:sysClr val="windowText" lastClr="000000">
                <a:shade val="50000"/>
              </a:sysClr>
            </a:solidFill>
            <a:prstDash val="solid"/>
            <a:miter lim="800000"/>
          </a:ln>
          <a:effectLst>
            <a:outerShdw blurRad="50800" dist="38100" dir="2700000" algn="tl" rotWithShape="0">
              <a:prstClr val="black">
                <a:alpha val="40000"/>
              </a:prstClr>
            </a:outerShdw>
          </a:effectLst>
        </p:spPr>
        <p:txBody>
          <a:bodyPr rtlCol="0" anchor="ctr"/>
          <a:lstStyle/>
          <a:p>
            <a:pPr defTabSz="457200"/>
            <a:endParaRPr lang="en-IE" dirty="0">
              <a:solidFill>
                <a:prstClr val="white"/>
              </a:solidFill>
              <a:latin typeface="Calibri" panose="020F0502020204030204"/>
            </a:endParaRPr>
          </a:p>
        </p:txBody>
      </p:sp>
      <p:sp>
        <p:nvSpPr>
          <p:cNvPr id="103" name="Flèche vers le haut 17"/>
          <p:cNvSpPr/>
          <p:nvPr/>
        </p:nvSpPr>
        <p:spPr>
          <a:xfrm rot="10800000">
            <a:off x="2869737" y="4751174"/>
            <a:ext cx="144000" cy="108000"/>
          </a:xfrm>
          <a:prstGeom prst="upArrow">
            <a:avLst/>
          </a:prstGeom>
          <a:solidFill>
            <a:srgbClr val="4472C4"/>
          </a:solidFill>
          <a:ln w="12700" cap="flat" cmpd="sng" algn="ctr">
            <a:solidFill>
              <a:srgbClr val="4472C4"/>
            </a:solidFill>
            <a:prstDash val="solid"/>
            <a:miter lim="800000"/>
          </a:ln>
          <a:effectLst/>
        </p:spPr>
        <p:txBody>
          <a:bodyPr rtlCol="0" anchor="ctr"/>
          <a:lstStyle/>
          <a:p>
            <a:pPr defTabSz="457200"/>
            <a:endParaRPr lang="en-IE" dirty="0">
              <a:solidFill>
                <a:prstClr val="white"/>
              </a:solidFill>
              <a:latin typeface="Calibri" panose="020F0502020204030204"/>
            </a:endParaRPr>
          </a:p>
        </p:txBody>
      </p:sp>
      <p:sp>
        <p:nvSpPr>
          <p:cNvPr id="104" name="Organigramme : Document 18"/>
          <p:cNvSpPr/>
          <p:nvPr/>
        </p:nvSpPr>
        <p:spPr>
          <a:xfrm>
            <a:off x="2543619" y="4869713"/>
            <a:ext cx="598416" cy="324000"/>
          </a:xfrm>
          <a:prstGeom prst="flowChartDocument">
            <a:avLst/>
          </a:prstGeom>
          <a:solidFill>
            <a:srgbClr val="5B9BD5">
              <a:lumMod val="40000"/>
              <a:lumOff val="60000"/>
            </a:srgbClr>
          </a:solidFill>
          <a:ln w="9525" cap="flat" cmpd="sng" algn="ctr">
            <a:solidFill>
              <a:srgbClr val="4472C4"/>
            </a:solidFill>
            <a:prstDash val="solid"/>
            <a:round/>
            <a:headEnd type="none" w="med" len="med"/>
            <a:tailEnd type="none" w="med" len="med"/>
          </a:ln>
          <a:effectLst/>
        </p:spPr>
        <p:txBody>
          <a:bodyPr lIns="0" tIns="18000" rIns="0" bIns="0" rtlCol="0" anchor="ctr"/>
          <a:lstStyle/>
          <a:p>
            <a:pPr defTabSz="457200"/>
            <a:r>
              <a:rPr lang="en-IE" sz="1000" dirty="0">
                <a:solidFill>
                  <a:prstClr val="black"/>
                </a:solidFill>
                <a:latin typeface="Calibri" panose="020F0502020204030204"/>
              </a:rPr>
              <a:t>Opening report</a:t>
            </a:r>
          </a:p>
        </p:txBody>
      </p:sp>
      <p:sp>
        <p:nvSpPr>
          <p:cNvPr id="105" name="Rectangle 104"/>
          <p:cNvSpPr/>
          <p:nvPr/>
        </p:nvSpPr>
        <p:spPr>
          <a:xfrm>
            <a:off x="7833829" y="3870093"/>
            <a:ext cx="4311347" cy="1368000"/>
          </a:xfrm>
          <a:prstGeom prst="rect">
            <a:avLst/>
          </a:prstGeom>
          <a:solidFill>
            <a:srgbClr val="4472C4">
              <a:lumMod val="20000"/>
              <a:lumOff val="80000"/>
            </a:srgbClr>
          </a:solidFill>
          <a:ln w="9525" cap="flat" cmpd="sng" algn="ctr">
            <a:solidFill>
              <a:srgbClr val="7F7F7F"/>
            </a:solidFill>
            <a:prstDash val="solid"/>
            <a:miter lim="800000"/>
          </a:ln>
          <a:effectLst>
            <a:outerShdw blurRad="50800" dist="38100" dir="2700000" algn="tl" rotWithShape="0">
              <a:prstClr val="black">
                <a:alpha val="40000"/>
              </a:prstClr>
            </a:outerShdw>
          </a:effectLst>
        </p:spPr>
        <p:txBody>
          <a:bodyPr rtlCol="0" anchor="ctr"/>
          <a:lstStyle/>
          <a:p>
            <a:pPr defTabSz="457200"/>
            <a:endParaRPr lang="en-IE" dirty="0">
              <a:solidFill>
                <a:prstClr val="white"/>
              </a:solidFill>
              <a:latin typeface="Calibri" panose="020F0502020204030204"/>
            </a:endParaRPr>
          </a:p>
        </p:txBody>
      </p:sp>
      <p:sp>
        <p:nvSpPr>
          <p:cNvPr id="106" name="ZoneTexte 42"/>
          <p:cNvSpPr txBox="1"/>
          <p:nvPr/>
        </p:nvSpPr>
        <p:spPr>
          <a:xfrm>
            <a:off x="7851962" y="3998288"/>
            <a:ext cx="1377799" cy="1154162"/>
          </a:xfrm>
          <a:prstGeom prst="rect">
            <a:avLst/>
          </a:prstGeom>
          <a:noFill/>
        </p:spPr>
        <p:txBody>
          <a:bodyPr wrap="square" rtlCol="0">
            <a:spAutoFit/>
          </a:bodyPr>
          <a:lstStyle/>
          <a:p>
            <a:pPr defTabSz="457200">
              <a:spcBef>
                <a:spcPts val="600"/>
              </a:spcBef>
            </a:pPr>
            <a:r>
              <a:rPr lang="en-IE" dirty="0">
                <a:solidFill>
                  <a:prstClr val="black"/>
                </a:solidFill>
                <a:latin typeface="Calibri" panose="020F0502020204030204"/>
              </a:rPr>
              <a:t>PRE-FINANCING</a:t>
            </a:r>
          </a:p>
          <a:p>
            <a:pPr defTabSz="457200">
              <a:spcBef>
                <a:spcPts val="600"/>
              </a:spcBef>
            </a:pPr>
            <a:r>
              <a:rPr lang="en-IE" sz="1400" dirty="0">
                <a:solidFill>
                  <a:prstClr val="black">
                    <a:lumMod val="50000"/>
                    <a:lumOff val="50000"/>
                  </a:prstClr>
                </a:solidFill>
                <a:latin typeface="Calibri" panose="020F0502020204030204"/>
              </a:rPr>
              <a:t>Contracting Authority</a:t>
            </a:r>
          </a:p>
        </p:txBody>
      </p:sp>
      <p:sp>
        <p:nvSpPr>
          <p:cNvPr id="107" name="Rectangle à coins arrondis 43"/>
          <p:cNvSpPr/>
          <p:nvPr/>
        </p:nvSpPr>
        <p:spPr>
          <a:xfrm>
            <a:off x="9326200" y="4367668"/>
            <a:ext cx="1008000" cy="36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defTabSz="457200"/>
            <a:r>
              <a:rPr lang="en-IE" sz="1000" dirty="0">
                <a:solidFill>
                  <a:srgbClr val="4472C4"/>
                </a:solidFill>
                <a:latin typeface="Calibri" panose="020F0502020204030204"/>
              </a:rPr>
              <a:t>Send payment request to ABAC</a:t>
            </a:r>
          </a:p>
        </p:txBody>
      </p:sp>
      <p:cxnSp>
        <p:nvCxnSpPr>
          <p:cNvPr id="108" name="Connecteur droit avec flèche 22"/>
          <p:cNvCxnSpPr>
            <a:stCxn id="107" idx="3"/>
            <a:endCxn id="109" idx="1"/>
          </p:cNvCxnSpPr>
          <p:nvPr/>
        </p:nvCxnSpPr>
        <p:spPr>
          <a:xfrm>
            <a:off x="10334200" y="4547669"/>
            <a:ext cx="432160" cy="4877"/>
          </a:xfrm>
          <a:prstGeom prst="straightConnector1">
            <a:avLst/>
          </a:prstGeom>
          <a:noFill/>
          <a:ln w="38100" cap="flat" cmpd="sng" algn="ctr">
            <a:solidFill>
              <a:srgbClr val="4472C4"/>
            </a:solidFill>
            <a:prstDash val="solid"/>
            <a:miter lim="800000"/>
            <a:tailEnd type="triangle"/>
          </a:ln>
          <a:effectLst/>
        </p:spPr>
      </p:cxnSp>
      <p:sp>
        <p:nvSpPr>
          <p:cNvPr id="109" name="Rectangle à coins arrondis 5"/>
          <p:cNvSpPr/>
          <p:nvPr/>
        </p:nvSpPr>
        <p:spPr>
          <a:xfrm>
            <a:off x="10766361" y="4372545"/>
            <a:ext cx="1043963" cy="36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defTabSz="457200"/>
            <a:r>
              <a:rPr lang="en-IE" sz="1000" dirty="0">
                <a:solidFill>
                  <a:srgbClr val="4472C4"/>
                </a:solidFill>
                <a:latin typeface="Calibri" panose="020F0502020204030204"/>
              </a:rPr>
              <a:t>Authorise payment in ABAC</a:t>
            </a:r>
          </a:p>
        </p:txBody>
      </p:sp>
      <p:pic>
        <p:nvPicPr>
          <p:cNvPr id="110" name="Image 5"/>
          <p:cNvPicPr>
            <a:picLocks noChangeAspect="1"/>
          </p:cNvPicPr>
          <p:nvPr/>
        </p:nvPicPr>
        <p:blipFill>
          <a:blip r:embed="rId3">
            <a:clrChange>
              <a:clrFrom>
                <a:srgbClr val="FFFFFF"/>
              </a:clrFrom>
              <a:clrTo>
                <a:srgbClr val="FFFFFF">
                  <a:alpha val="0"/>
                </a:srgbClr>
              </a:clrTo>
            </a:clrChange>
            <a:duotone>
              <a:srgbClr val="4472C4">
                <a:shade val="45000"/>
                <a:satMod val="135000"/>
              </a:srgbClr>
              <a:prstClr val="white"/>
            </a:duotone>
          </a:blip>
          <a:stretch>
            <a:fillRect/>
          </a:stretch>
        </p:blipFill>
        <p:spPr>
          <a:xfrm>
            <a:off x="10801525" y="4152022"/>
            <a:ext cx="216000" cy="216000"/>
          </a:xfrm>
          <a:prstGeom prst="rect">
            <a:avLst/>
          </a:prstGeom>
        </p:spPr>
      </p:pic>
      <p:pic>
        <p:nvPicPr>
          <p:cNvPr id="111" name="Image 19"/>
          <p:cNvPicPr>
            <a:picLocks noChangeAspect="1"/>
          </p:cNvPicPr>
          <p:nvPr/>
        </p:nvPicPr>
        <p:blipFill>
          <a:blip r:embed="rId7">
            <a:clrChange>
              <a:clrFrom>
                <a:srgbClr val="FFFFFF"/>
              </a:clrFrom>
              <a:clrTo>
                <a:srgbClr val="FFFFFF">
                  <a:alpha val="0"/>
                </a:srgbClr>
              </a:clrTo>
            </a:clrChange>
            <a:duotone>
              <a:srgbClr val="4472C4">
                <a:shade val="45000"/>
                <a:satMod val="135000"/>
              </a:srgbClr>
              <a:prstClr val="white"/>
            </a:duotone>
            <a:extLst/>
          </a:blip>
          <a:stretch>
            <a:fillRect/>
          </a:stretch>
        </p:blipFill>
        <p:spPr>
          <a:xfrm>
            <a:off x="9357650" y="4148744"/>
            <a:ext cx="216000" cy="216000"/>
          </a:xfrm>
          <a:prstGeom prst="rect">
            <a:avLst/>
          </a:prstGeom>
        </p:spPr>
      </p:pic>
      <p:sp>
        <p:nvSpPr>
          <p:cNvPr id="112" name="Flèche vers le bas 1"/>
          <p:cNvSpPr/>
          <p:nvPr/>
        </p:nvSpPr>
        <p:spPr>
          <a:xfrm rot="10800000">
            <a:off x="10327072" y="5090470"/>
            <a:ext cx="488055" cy="462879"/>
          </a:xfrm>
          <a:prstGeom prst="downArrow">
            <a:avLst/>
          </a:prstGeom>
          <a:solidFill>
            <a:sysClr val="windowText" lastClr="000000"/>
          </a:solidFill>
          <a:ln w="12700" cap="flat" cmpd="sng" algn="ctr">
            <a:solidFill>
              <a:sysClr val="windowText" lastClr="000000">
                <a:shade val="50000"/>
              </a:sysClr>
            </a:solidFill>
            <a:prstDash val="solid"/>
            <a:miter lim="800000"/>
          </a:ln>
          <a:effectLst>
            <a:outerShdw blurRad="50800" dist="38100" dir="2700000" algn="tl" rotWithShape="0">
              <a:prstClr val="black">
                <a:alpha val="40000"/>
              </a:prstClr>
            </a:outerShdw>
          </a:effectLst>
        </p:spPr>
        <p:txBody>
          <a:bodyPr rtlCol="0" anchor="ctr"/>
          <a:lstStyle/>
          <a:p>
            <a:pPr defTabSz="457200"/>
            <a:endParaRPr lang="en-IE" dirty="0">
              <a:solidFill>
                <a:prstClr val="white"/>
              </a:solidFill>
              <a:latin typeface="Calibri" panose="020F0502020204030204"/>
            </a:endParaRPr>
          </a:p>
        </p:txBody>
      </p:sp>
      <p:sp>
        <p:nvSpPr>
          <p:cNvPr id="118" name="Rectangle à coins arrondis 43"/>
          <p:cNvSpPr/>
          <p:nvPr/>
        </p:nvSpPr>
        <p:spPr>
          <a:xfrm>
            <a:off x="3799353" y="1419362"/>
            <a:ext cx="383698" cy="151628"/>
          </a:xfrm>
          <a:prstGeom prst="rect">
            <a:avLst/>
          </a:prstGeom>
          <a:noFill/>
          <a:ln w="12700" cap="flat" cmpd="sng" algn="ctr">
            <a:noFill/>
            <a:prstDash val="solid"/>
            <a:miter lim="800000"/>
          </a:ln>
          <a:effectLst/>
        </p:spPr>
        <p:txBody>
          <a:bodyPr wrap="none" lIns="0" tIns="0" rIns="0" bIns="0" rtlCol="0" anchor="b" anchorCtr="0"/>
          <a:lstStyle/>
          <a:p>
            <a:pPr defTabSz="457200">
              <a:lnSpc>
                <a:spcPts val="800"/>
              </a:lnSpc>
            </a:pPr>
            <a:r>
              <a:rPr lang="en-IE" sz="1000" dirty="0">
                <a:solidFill>
                  <a:prstClr val="black">
                    <a:lumMod val="50000"/>
                    <a:lumOff val="50000"/>
                  </a:prstClr>
                </a:solidFill>
                <a:latin typeface="Calibri" panose="020F0502020204030204"/>
              </a:rPr>
              <a:t>OIA/FIA</a:t>
            </a:r>
          </a:p>
        </p:txBody>
      </p:sp>
      <p:sp>
        <p:nvSpPr>
          <p:cNvPr id="119" name="Rectangle à coins arrondis 43"/>
          <p:cNvSpPr/>
          <p:nvPr/>
        </p:nvSpPr>
        <p:spPr>
          <a:xfrm>
            <a:off x="2389440" y="1413311"/>
            <a:ext cx="383698" cy="151628"/>
          </a:xfrm>
          <a:prstGeom prst="rect">
            <a:avLst/>
          </a:prstGeom>
          <a:noFill/>
          <a:ln w="12700" cap="flat" cmpd="sng" algn="ctr">
            <a:noFill/>
            <a:prstDash val="solid"/>
            <a:miter lim="800000"/>
          </a:ln>
          <a:effectLst/>
        </p:spPr>
        <p:txBody>
          <a:bodyPr wrap="none" lIns="0" tIns="0" rIns="0" bIns="0" rtlCol="0" anchor="b" anchorCtr="0"/>
          <a:lstStyle/>
          <a:p>
            <a:pPr defTabSz="457200">
              <a:lnSpc>
                <a:spcPts val="800"/>
              </a:lnSpc>
            </a:pPr>
            <a:r>
              <a:rPr lang="en-IE" sz="1000" dirty="0">
                <a:solidFill>
                  <a:prstClr val="black">
                    <a:lumMod val="50000"/>
                    <a:lumOff val="50000"/>
                  </a:prstClr>
                </a:solidFill>
                <a:latin typeface="Calibri" panose="020F0502020204030204"/>
              </a:rPr>
              <a:t>OIA</a:t>
            </a:r>
          </a:p>
        </p:txBody>
      </p:sp>
      <p:sp>
        <p:nvSpPr>
          <p:cNvPr id="120" name="Rectangle à coins arrondis 43"/>
          <p:cNvSpPr/>
          <p:nvPr/>
        </p:nvSpPr>
        <p:spPr>
          <a:xfrm>
            <a:off x="2443219" y="2802375"/>
            <a:ext cx="383698" cy="151628"/>
          </a:xfrm>
          <a:prstGeom prst="rect">
            <a:avLst/>
          </a:prstGeom>
          <a:noFill/>
          <a:ln w="12700" cap="flat" cmpd="sng" algn="ctr">
            <a:noFill/>
            <a:prstDash val="solid"/>
            <a:miter lim="800000"/>
          </a:ln>
          <a:effectLst/>
        </p:spPr>
        <p:txBody>
          <a:bodyPr wrap="none" lIns="0" tIns="0" rIns="0" bIns="0" rtlCol="0" anchor="b" anchorCtr="0"/>
          <a:lstStyle/>
          <a:p>
            <a:pPr defTabSz="457200">
              <a:lnSpc>
                <a:spcPts val="800"/>
              </a:lnSpc>
            </a:pPr>
            <a:r>
              <a:rPr lang="en-IE" sz="1000" dirty="0">
                <a:solidFill>
                  <a:prstClr val="black">
                    <a:lumMod val="50000"/>
                    <a:lumOff val="50000"/>
                  </a:prstClr>
                </a:solidFill>
                <a:latin typeface="Calibri" panose="020F0502020204030204"/>
              </a:rPr>
              <a:t>CoCo</a:t>
            </a:r>
          </a:p>
        </p:txBody>
      </p:sp>
      <p:sp>
        <p:nvSpPr>
          <p:cNvPr id="121" name="Rectangle à coins arrondis 43"/>
          <p:cNvSpPr/>
          <p:nvPr/>
        </p:nvSpPr>
        <p:spPr>
          <a:xfrm>
            <a:off x="3844976" y="2803422"/>
            <a:ext cx="383698" cy="151628"/>
          </a:xfrm>
          <a:prstGeom prst="rect">
            <a:avLst/>
          </a:prstGeom>
          <a:noFill/>
          <a:ln w="12700" cap="flat" cmpd="sng" algn="ctr">
            <a:noFill/>
            <a:prstDash val="solid"/>
            <a:miter lim="800000"/>
          </a:ln>
          <a:effectLst/>
        </p:spPr>
        <p:txBody>
          <a:bodyPr wrap="none" lIns="0" tIns="0" rIns="0" bIns="0" rtlCol="0" anchor="b" anchorCtr="0"/>
          <a:lstStyle/>
          <a:p>
            <a:pPr defTabSz="457200">
              <a:lnSpc>
                <a:spcPts val="800"/>
              </a:lnSpc>
            </a:pPr>
            <a:r>
              <a:rPr lang="en-IE" sz="1000" dirty="0">
                <a:solidFill>
                  <a:prstClr val="black">
                    <a:lumMod val="50000"/>
                    <a:lumOff val="50000"/>
                  </a:prstClr>
                </a:solidFill>
                <a:latin typeface="Calibri" panose="020F0502020204030204"/>
              </a:rPr>
              <a:t>CoCo</a:t>
            </a:r>
          </a:p>
        </p:txBody>
      </p:sp>
      <p:sp>
        <p:nvSpPr>
          <p:cNvPr id="122" name="Rectangle à coins arrondis 43"/>
          <p:cNvSpPr/>
          <p:nvPr/>
        </p:nvSpPr>
        <p:spPr>
          <a:xfrm>
            <a:off x="5281077" y="2801498"/>
            <a:ext cx="383698" cy="151628"/>
          </a:xfrm>
          <a:prstGeom prst="rect">
            <a:avLst/>
          </a:prstGeom>
          <a:noFill/>
          <a:ln w="12700" cap="flat" cmpd="sng" algn="ctr">
            <a:noFill/>
            <a:prstDash val="solid"/>
            <a:miter lim="800000"/>
          </a:ln>
          <a:effectLst/>
        </p:spPr>
        <p:txBody>
          <a:bodyPr wrap="none" lIns="0" tIns="0" rIns="0" bIns="0" rtlCol="0" anchor="b" anchorCtr="0"/>
          <a:lstStyle/>
          <a:p>
            <a:pPr defTabSz="457200">
              <a:lnSpc>
                <a:spcPts val="800"/>
              </a:lnSpc>
            </a:pPr>
            <a:r>
              <a:rPr lang="en-IE" sz="1000" dirty="0">
                <a:solidFill>
                  <a:prstClr val="black">
                    <a:lumMod val="50000"/>
                    <a:lumOff val="50000"/>
                  </a:prstClr>
                </a:solidFill>
                <a:latin typeface="Calibri" panose="020F0502020204030204"/>
              </a:rPr>
              <a:t>CoCo</a:t>
            </a:r>
          </a:p>
        </p:txBody>
      </p:sp>
      <p:pic>
        <p:nvPicPr>
          <p:cNvPr id="124" name="Image 14"/>
          <p:cNvPicPr>
            <a:picLocks noChangeAspect="1"/>
          </p:cNvPicPr>
          <p:nvPr/>
        </p:nvPicPr>
        <p:blipFill>
          <a:blip r:embed="rId3">
            <a:clrChange>
              <a:clrFrom>
                <a:srgbClr val="FFFFFF"/>
              </a:clrFrom>
              <a:clrTo>
                <a:srgbClr val="FFFFFF">
                  <a:alpha val="0"/>
                </a:srgbClr>
              </a:clrTo>
            </a:clrChange>
            <a:duotone>
              <a:srgbClr val="4472C4">
                <a:shade val="45000"/>
                <a:satMod val="135000"/>
              </a:srgbClr>
              <a:prstClr val="white"/>
            </a:duotone>
          </a:blip>
          <a:stretch>
            <a:fillRect/>
          </a:stretch>
        </p:blipFill>
        <p:spPr>
          <a:xfrm>
            <a:off x="10511820" y="2728348"/>
            <a:ext cx="216000" cy="216000"/>
          </a:xfrm>
          <a:prstGeom prst="rect">
            <a:avLst/>
          </a:prstGeom>
        </p:spPr>
      </p:pic>
      <p:sp>
        <p:nvSpPr>
          <p:cNvPr id="125" name="Rectangle à coins arrondis 43"/>
          <p:cNvSpPr/>
          <p:nvPr/>
        </p:nvSpPr>
        <p:spPr>
          <a:xfrm>
            <a:off x="10743496" y="2800341"/>
            <a:ext cx="699541" cy="151628"/>
          </a:xfrm>
          <a:prstGeom prst="rect">
            <a:avLst/>
          </a:prstGeom>
          <a:noFill/>
          <a:ln w="12700" cap="flat" cmpd="sng" algn="ctr">
            <a:noFill/>
            <a:prstDash val="solid"/>
            <a:miter lim="800000"/>
          </a:ln>
          <a:effectLst/>
        </p:spPr>
        <p:txBody>
          <a:bodyPr wrap="none" lIns="0" tIns="0" rIns="0" bIns="0" rtlCol="0" anchor="b" anchorCtr="0"/>
          <a:lstStyle/>
          <a:p>
            <a:pPr defTabSz="457200">
              <a:lnSpc>
                <a:spcPts val="800"/>
              </a:lnSpc>
            </a:pPr>
            <a:r>
              <a:rPr lang="en-IE" sz="1000" dirty="0">
                <a:solidFill>
                  <a:prstClr val="black">
                    <a:lumMod val="50000"/>
                    <a:lumOff val="50000"/>
                  </a:prstClr>
                </a:solidFill>
                <a:latin typeface="Calibri" panose="020F0502020204030204"/>
              </a:rPr>
              <a:t>All</a:t>
            </a:r>
          </a:p>
        </p:txBody>
      </p:sp>
      <p:sp>
        <p:nvSpPr>
          <p:cNvPr id="126" name="Rectangle à coins arrondis 43"/>
          <p:cNvSpPr/>
          <p:nvPr/>
        </p:nvSpPr>
        <p:spPr>
          <a:xfrm>
            <a:off x="2443221" y="4233224"/>
            <a:ext cx="701341" cy="151628"/>
          </a:xfrm>
          <a:prstGeom prst="rect">
            <a:avLst/>
          </a:prstGeom>
          <a:noFill/>
          <a:ln w="12700" cap="flat" cmpd="sng" algn="ctr">
            <a:noFill/>
            <a:prstDash val="solid"/>
            <a:miter lim="800000"/>
          </a:ln>
          <a:effectLst/>
        </p:spPr>
        <p:txBody>
          <a:bodyPr wrap="none" lIns="0" tIns="0" rIns="0" bIns="0" rtlCol="0" anchor="b" anchorCtr="0"/>
          <a:lstStyle/>
          <a:p>
            <a:pPr defTabSz="457200">
              <a:lnSpc>
                <a:spcPts val="800"/>
              </a:lnSpc>
            </a:pPr>
            <a:r>
              <a:rPr lang="en-IE" sz="1000" dirty="0">
                <a:solidFill>
                  <a:prstClr val="black">
                    <a:lumMod val="50000"/>
                    <a:lumOff val="50000"/>
                  </a:prstClr>
                </a:solidFill>
                <a:latin typeface="Calibri" panose="020F0502020204030204"/>
              </a:rPr>
              <a:t>AROS</a:t>
            </a:r>
          </a:p>
        </p:txBody>
      </p:sp>
      <p:sp>
        <p:nvSpPr>
          <p:cNvPr id="127" name="Rectangle à coins arrondis 43"/>
          <p:cNvSpPr/>
          <p:nvPr/>
        </p:nvSpPr>
        <p:spPr>
          <a:xfrm>
            <a:off x="3798444" y="4239166"/>
            <a:ext cx="701341" cy="151628"/>
          </a:xfrm>
          <a:prstGeom prst="rect">
            <a:avLst/>
          </a:prstGeom>
          <a:noFill/>
          <a:ln w="12700" cap="flat" cmpd="sng" algn="ctr">
            <a:noFill/>
            <a:prstDash val="solid"/>
            <a:miter lim="800000"/>
          </a:ln>
          <a:effectLst/>
        </p:spPr>
        <p:txBody>
          <a:bodyPr wrap="none" lIns="0" tIns="0" rIns="0" bIns="0" rtlCol="0" anchor="b" anchorCtr="0"/>
          <a:lstStyle/>
          <a:p>
            <a:pPr defTabSz="457200">
              <a:lnSpc>
                <a:spcPts val="800"/>
              </a:lnSpc>
            </a:pPr>
            <a:r>
              <a:rPr lang="en-IE" sz="1000" dirty="0">
                <a:solidFill>
                  <a:prstClr val="black">
                    <a:lumMod val="50000"/>
                    <a:lumOff val="50000"/>
                  </a:prstClr>
                </a:solidFill>
                <a:latin typeface="Calibri" panose="020F0502020204030204"/>
              </a:rPr>
              <a:t>AROS</a:t>
            </a:r>
          </a:p>
        </p:txBody>
      </p:sp>
      <p:sp>
        <p:nvSpPr>
          <p:cNvPr id="128" name="Rectangle à coins arrondis 43"/>
          <p:cNvSpPr/>
          <p:nvPr/>
        </p:nvSpPr>
        <p:spPr>
          <a:xfrm>
            <a:off x="5161071" y="4045575"/>
            <a:ext cx="344245" cy="343890"/>
          </a:xfrm>
          <a:prstGeom prst="rect">
            <a:avLst/>
          </a:prstGeom>
          <a:noFill/>
          <a:ln w="12700" cap="flat" cmpd="sng" algn="ctr">
            <a:noFill/>
            <a:prstDash val="solid"/>
            <a:miter lim="800000"/>
          </a:ln>
          <a:effectLst/>
        </p:spPr>
        <p:txBody>
          <a:bodyPr wrap="none" lIns="0" tIns="0" rIns="0" bIns="0" rtlCol="0" anchor="b" anchorCtr="0"/>
          <a:lstStyle/>
          <a:p>
            <a:pPr defTabSz="457200">
              <a:lnSpc>
                <a:spcPts val="800"/>
              </a:lnSpc>
            </a:pPr>
            <a:r>
              <a:rPr lang="en-IE" sz="1000" dirty="0">
                <a:solidFill>
                  <a:prstClr val="black">
                    <a:lumMod val="50000"/>
                    <a:lumOff val="50000"/>
                  </a:prstClr>
                </a:solidFill>
                <a:latin typeface="Calibri" panose="020F0502020204030204"/>
              </a:rPr>
              <a:t>AROS</a:t>
            </a:r>
          </a:p>
          <a:p>
            <a:pPr defTabSz="457200">
              <a:lnSpc>
                <a:spcPts val="800"/>
              </a:lnSpc>
            </a:pPr>
            <a:r>
              <a:rPr lang="en-IE" sz="1000" dirty="0">
                <a:solidFill>
                  <a:prstClr val="black">
                    <a:lumMod val="50000"/>
                    <a:lumOff val="50000"/>
                  </a:prstClr>
                </a:solidFill>
                <a:latin typeface="Calibri" panose="020F0502020204030204"/>
              </a:rPr>
              <a:t>OIA</a:t>
            </a:r>
          </a:p>
        </p:txBody>
      </p:sp>
      <p:sp>
        <p:nvSpPr>
          <p:cNvPr id="129" name="Rectangle à coins arrondis 43"/>
          <p:cNvSpPr/>
          <p:nvPr/>
        </p:nvSpPr>
        <p:spPr>
          <a:xfrm>
            <a:off x="11034869" y="4225917"/>
            <a:ext cx="289812" cy="151628"/>
          </a:xfrm>
          <a:prstGeom prst="rect">
            <a:avLst/>
          </a:prstGeom>
          <a:noFill/>
          <a:ln w="12700" cap="flat" cmpd="sng" algn="ctr">
            <a:noFill/>
            <a:prstDash val="solid"/>
            <a:miter lim="800000"/>
          </a:ln>
          <a:effectLst/>
        </p:spPr>
        <p:txBody>
          <a:bodyPr wrap="none" lIns="0" tIns="0" rIns="0" bIns="0" rtlCol="0" anchor="b" anchorCtr="0"/>
          <a:lstStyle/>
          <a:p>
            <a:pPr defTabSz="457200">
              <a:lnSpc>
                <a:spcPts val="800"/>
              </a:lnSpc>
            </a:pPr>
            <a:r>
              <a:rPr lang="en-IE" sz="1000" dirty="0">
                <a:solidFill>
                  <a:prstClr val="black">
                    <a:lumMod val="50000"/>
                    <a:lumOff val="50000"/>
                  </a:prstClr>
                </a:solidFill>
                <a:latin typeface="Calibri" panose="020F0502020204030204"/>
              </a:rPr>
              <a:t>AO</a:t>
            </a:r>
          </a:p>
        </p:txBody>
      </p:sp>
      <p:sp>
        <p:nvSpPr>
          <p:cNvPr id="134" name="Rectangle à coins arrondis 43"/>
          <p:cNvSpPr/>
          <p:nvPr/>
        </p:nvSpPr>
        <p:spPr>
          <a:xfrm>
            <a:off x="6772756" y="1138775"/>
            <a:ext cx="483062" cy="431310"/>
          </a:xfrm>
          <a:prstGeom prst="rect">
            <a:avLst/>
          </a:prstGeom>
          <a:noFill/>
          <a:ln w="12700" cap="flat" cmpd="sng" algn="ctr">
            <a:noFill/>
            <a:prstDash val="solid"/>
            <a:miter lim="800000"/>
          </a:ln>
          <a:effectLst/>
        </p:spPr>
        <p:txBody>
          <a:bodyPr wrap="none" lIns="0" tIns="0" rIns="0" bIns="0" rtlCol="0" anchor="b" anchorCtr="0"/>
          <a:lstStyle/>
          <a:p>
            <a:pPr defTabSz="457200">
              <a:lnSpc>
                <a:spcPts val="800"/>
              </a:lnSpc>
            </a:pPr>
            <a:r>
              <a:rPr lang="en-IE" sz="1000" dirty="0">
                <a:solidFill>
                  <a:prstClr val="black">
                    <a:lumMod val="50000"/>
                    <a:lumOff val="50000"/>
                  </a:prstClr>
                </a:solidFill>
                <a:latin typeface="Calibri" panose="020F0502020204030204"/>
              </a:rPr>
              <a:t>OIA/FIA</a:t>
            </a:r>
          </a:p>
          <a:p>
            <a:pPr defTabSz="457200">
              <a:lnSpc>
                <a:spcPts val="800"/>
              </a:lnSpc>
            </a:pPr>
            <a:r>
              <a:rPr lang="en-IE" sz="1000" dirty="0">
                <a:solidFill>
                  <a:prstClr val="black">
                    <a:lumMod val="50000"/>
                    <a:lumOff val="50000"/>
                  </a:prstClr>
                </a:solidFill>
                <a:latin typeface="Calibri" panose="020F0502020204030204"/>
              </a:rPr>
              <a:t>OVA</a:t>
            </a:r>
          </a:p>
          <a:p>
            <a:pPr defTabSz="457200">
              <a:lnSpc>
                <a:spcPts val="800"/>
              </a:lnSpc>
            </a:pPr>
            <a:r>
              <a:rPr lang="en-IE" sz="1000" dirty="0">
                <a:solidFill>
                  <a:prstClr val="black">
                    <a:lumMod val="50000"/>
                    <a:lumOff val="50000"/>
                  </a:prstClr>
                </a:solidFill>
                <a:latin typeface="Calibri" panose="020F0502020204030204"/>
              </a:rPr>
              <a:t>AO</a:t>
            </a:r>
          </a:p>
        </p:txBody>
      </p:sp>
      <p:sp>
        <p:nvSpPr>
          <p:cNvPr id="135" name="ZoneTexte 8"/>
          <p:cNvSpPr txBox="1"/>
          <p:nvPr/>
        </p:nvSpPr>
        <p:spPr>
          <a:xfrm>
            <a:off x="-78273" y="210102"/>
            <a:ext cx="2374605" cy="661720"/>
          </a:xfrm>
          <a:prstGeom prst="rect">
            <a:avLst/>
          </a:prstGeom>
          <a:noFill/>
        </p:spPr>
        <p:txBody>
          <a:bodyPr wrap="square" rtlCol="0">
            <a:spAutoFit/>
          </a:bodyPr>
          <a:lstStyle/>
          <a:p>
            <a:pPr defTabSz="457200">
              <a:spcBef>
                <a:spcPts val="600"/>
              </a:spcBef>
            </a:pPr>
            <a:r>
              <a:rPr lang="en-IE" dirty="0">
                <a:solidFill>
                  <a:prstClr val="black"/>
                </a:solidFill>
                <a:latin typeface="Calibri" panose="020F0502020204030204"/>
              </a:rPr>
              <a:t>CONTRACT PLANNING</a:t>
            </a:r>
          </a:p>
          <a:p>
            <a:pPr defTabSz="457200">
              <a:spcBef>
                <a:spcPts val="600"/>
              </a:spcBef>
            </a:pPr>
            <a:r>
              <a:rPr lang="en-IE" sz="1400" dirty="0">
                <a:solidFill>
                  <a:prstClr val="black">
                    <a:lumMod val="50000"/>
                    <a:lumOff val="50000"/>
                  </a:prstClr>
                </a:solidFill>
                <a:latin typeface="Calibri" panose="020F0502020204030204"/>
              </a:rPr>
              <a:t>Contracting Authority</a:t>
            </a:r>
          </a:p>
        </p:txBody>
      </p:sp>
      <p:sp>
        <p:nvSpPr>
          <p:cNvPr id="136" name="Rectangle à coins arrondis 3"/>
          <p:cNvSpPr/>
          <p:nvPr/>
        </p:nvSpPr>
        <p:spPr>
          <a:xfrm>
            <a:off x="2165161" y="493804"/>
            <a:ext cx="1008000" cy="36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defTabSz="457200"/>
            <a:r>
              <a:rPr lang="en-IE" sz="1000" dirty="0">
                <a:solidFill>
                  <a:srgbClr val="4472C4"/>
                </a:solidFill>
                <a:latin typeface="Calibri" panose="020F0502020204030204"/>
              </a:rPr>
              <a:t>Plan a new contract</a:t>
            </a:r>
            <a:r>
              <a:rPr lang="en-IE" sz="800" i="1" dirty="0">
                <a:solidFill>
                  <a:srgbClr val="4472C4"/>
                </a:solidFill>
                <a:latin typeface="Calibri" panose="020F0502020204030204"/>
              </a:rPr>
              <a:t> </a:t>
            </a:r>
          </a:p>
        </p:txBody>
      </p:sp>
      <p:pic>
        <p:nvPicPr>
          <p:cNvPr id="137" name="Image 5"/>
          <p:cNvPicPr>
            <a:picLocks noChangeAspect="1"/>
          </p:cNvPicPr>
          <p:nvPr/>
        </p:nvPicPr>
        <p:blipFill>
          <a:blip r:embed="rId3">
            <a:clrChange>
              <a:clrFrom>
                <a:srgbClr val="FFFFFF"/>
              </a:clrFrom>
              <a:clrTo>
                <a:srgbClr val="FFFFFF">
                  <a:alpha val="0"/>
                </a:srgbClr>
              </a:clrTo>
            </a:clrChange>
            <a:duotone>
              <a:srgbClr val="4472C4">
                <a:shade val="45000"/>
                <a:satMod val="135000"/>
              </a:srgbClr>
              <a:prstClr val="white"/>
            </a:duotone>
          </a:blip>
          <a:stretch>
            <a:fillRect/>
          </a:stretch>
        </p:blipFill>
        <p:spPr>
          <a:xfrm>
            <a:off x="2214121" y="265954"/>
            <a:ext cx="216000" cy="216000"/>
          </a:xfrm>
          <a:prstGeom prst="rect">
            <a:avLst/>
          </a:prstGeom>
        </p:spPr>
      </p:pic>
      <p:cxnSp>
        <p:nvCxnSpPr>
          <p:cNvPr id="138" name="Connecteur droit avec flèche 6"/>
          <p:cNvCxnSpPr>
            <a:stCxn id="136" idx="3"/>
            <a:endCxn id="140" idx="1"/>
          </p:cNvCxnSpPr>
          <p:nvPr/>
        </p:nvCxnSpPr>
        <p:spPr>
          <a:xfrm>
            <a:off x="3173163" y="673804"/>
            <a:ext cx="361229" cy="0"/>
          </a:xfrm>
          <a:prstGeom prst="straightConnector1">
            <a:avLst/>
          </a:prstGeom>
          <a:noFill/>
          <a:ln w="38100" cap="flat" cmpd="sng" algn="ctr">
            <a:solidFill>
              <a:srgbClr val="4472C4"/>
            </a:solidFill>
            <a:prstDash val="solid"/>
            <a:miter lim="800000"/>
            <a:tailEnd type="triangle"/>
          </a:ln>
          <a:effectLst/>
        </p:spPr>
      </p:cxnSp>
      <p:sp>
        <p:nvSpPr>
          <p:cNvPr id="139" name="Rectangle à coins arrondis 43"/>
          <p:cNvSpPr/>
          <p:nvPr/>
        </p:nvSpPr>
        <p:spPr>
          <a:xfrm>
            <a:off x="2429822" y="330326"/>
            <a:ext cx="383698" cy="151628"/>
          </a:xfrm>
          <a:prstGeom prst="rect">
            <a:avLst/>
          </a:prstGeom>
          <a:noFill/>
          <a:ln w="12700" cap="flat" cmpd="sng" algn="ctr">
            <a:noFill/>
            <a:prstDash val="solid"/>
            <a:miter lim="800000"/>
          </a:ln>
          <a:effectLst/>
        </p:spPr>
        <p:txBody>
          <a:bodyPr wrap="none" lIns="0" tIns="0" rIns="0" bIns="0" rtlCol="0" anchor="b" anchorCtr="0"/>
          <a:lstStyle/>
          <a:p>
            <a:pPr defTabSz="457200">
              <a:lnSpc>
                <a:spcPts val="800"/>
              </a:lnSpc>
            </a:pPr>
            <a:r>
              <a:rPr lang="en-IE" sz="1000" dirty="0">
                <a:solidFill>
                  <a:prstClr val="black">
                    <a:lumMod val="50000"/>
                    <a:lumOff val="50000"/>
                  </a:prstClr>
                </a:solidFill>
                <a:latin typeface="Calibri" panose="020F0502020204030204"/>
              </a:rPr>
              <a:t>OIA</a:t>
            </a:r>
          </a:p>
        </p:txBody>
      </p:sp>
      <p:sp>
        <p:nvSpPr>
          <p:cNvPr id="140" name="Rectangle à coins arrondis 3"/>
          <p:cNvSpPr/>
          <p:nvPr/>
        </p:nvSpPr>
        <p:spPr>
          <a:xfrm>
            <a:off x="3534392" y="493804"/>
            <a:ext cx="1471027" cy="36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defTabSz="457200"/>
            <a:r>
              <a:rPr lang="en-IE" sz="1000" dirty="0">
                <a:solidFill>
                  <a:srgbClr val="4472C4"/>
                </a:solidFill>
                <a:latin typeface="Calibri" panose="020F0502020204030204"/>
              </a:rPr>
              <a:t>Allocate planned contract on ACTION Components</a:t>
            </a:r>
            <a:endParaRPr lang="en-IE" sz="800" i="1" dirty="0">
              <a:solidFill>
                <a:srgbClr val="4472C4"/>
              </a:solidFill>
              <a:latin typeface="Calibri" panose="020F0502020204030204"/>
            </a:endParaRPr>
          </a:p>
        </p:txBody>
      </p:sp>
      <p:pic>
        <p:nvPicPr>
          <p:cNvPr id="141" name="Image 5"/>
          <p:cNvPicPr>
            <a:picLocks noChangeAspect="1"/>
          </p:cNvPicPr>
          <p:nvPr/>
        </p:nvPicPr>
        <p:blipFill>
          <a:blip r:embed="rId3">
            <a:clrChange>
              <a:clrFrom>
                <a:srgbClr val="FFFFFF"/>
              </a:clrFrom>
              <a:clrTo>
                <a:srgbClr val="FFFFFF">
                  <a:alpha val="0"/>
                </a:srgbClr>
              </a:clrTo>
            </a:clrChange>
            <a:duotone>
              <a:srgbClr val="4472C4">
                <a:shade val="45000"/>
                <a:satMod val="135000"/>
              </a:srgbClr>
              <a:prstClr val="white"/>
            </a:duotone>
          </a:blip>
          <a:stretch>
            <a:fillRect/>
          </a:stretch>
        </p:blipFill>
        <p:spPr>
          <a:xfrm>
            <a:off x="3583351" y="265954"/>
            <a:ext cx="216000" cy="216000"/>
          </a:xfrm>
          <a:prstGeom prst="rect">
            <a:avLst/>
          </a:prstGeom>
        </p:spPr>
      </p:pic>
      <p:sp>
        <p:nvSpPr>
          <p:cNvPr id="142" name="Rectangle à coins arrondis 43"/>
          <p:cNvSpPr/>
          <p:nvPr/>
        </p:nvSpPr>
        <p:spPr>
          <a:xfrm>
            <a:off x="3799052" y="330326"/>
            <a:ext cx="383698" cy="151628"/>
          </a:xfrm>
          <a:prstGeom prst="rect">
            <a:avLst/>
          </a:prstGeom>
          <a:noFill/>
          <a:ln w="12700" cap="flat" cmpd="sng" algn="ctr">
            <a:noFill/>
            <a:prstDash val="solid"/>
            <a:miter lim="800000"/>
          </a:ln>
          <a:effectLst/>
        </p:spPr>
        <p:txBody>
          <a:bodyPr wrap="none" lIns="0" tIns="0" rIns="0" bIns="0" rtlCol="0" anchor="b" anchorCtr="0"/>
          <a:lstStyle/>
          <a:p>
            <a:pPr defTabSz="457200">
              <a:lnSpc>
                <a:spcPts val="800"/>
              </a:lnSpc>
            </a:pPr>
            <a:r>
              <a:rPr lang="en-IE" sz="1000" dirty="0">
                <a:solidFill>
                  <a:prstClr val="black">
                    <a:lumMod val="50000"/>
                    <a:lumOff val="50000"/>
                  </a:prstClr>
                </a:solidFill>
                <a:latin typeface="Calibri" panose="020F0502020204030204"/>
              </a:rPr>
              <a:t>FIA/OIA</a:t>
            </a:r>
          </a:p>
        </p:txBody>
      </p:sp>
      <p:cxnSp>
        <p:nvCxnSpPr>
          <p:cNvPr id="143" name="Connecteur droit avec flèche 6"/>
          <p:cNvCxnSpPr>
            <a:stCxn id="140" idx="2"/>
            <a:endCxn id="13" idx="0"/>
          </p:cNvCxnSpPr>
          <p:nvPr/>
        </p:nvCxnSpPr>
        <p:spPr>
          <a:xfrm rot="5400000">
            <a:off x="3113942" y="411668"/>
            <a:ext cx="713829" cy="1598100"/>
          </a:xfrm>
          <a:prstGeom prst="bentConnector3">
            <a:avLst>
              <a:gd name="adj1" fmla="val 50000"/>
            </a:avLst>
          </a:prstGeom>
          <a:noFill/>
          <a:ln w="38100" cap="flat" cmpd="sng" algn="ctr">
            <a:solidFill>
              <a:srgbClr val="4472C4"/>
            </a:solidFill>
            <a:prstDash val="solid"/>
            <a:miter lim="800000"/>
            <a:tailEnd type="triangle"/>
          </a:ln>
          <a:effectLst/>
        </p:spPr>
      </p:cxnSp>
      <p:sp>
        <p:nvSpPr>
          <p:cNvPr id="144" name="Flèche vers le bas 1"/>
          <p:cNvSpPr/>
          <p:nvPr/>
        </p:nvSpPr>
        <p:spPr>
          <a:xfrm>
            <a:off x="699035" y="848649"/>
            <a:ext cx="488055" cy="462879"/>
          </a:xfrm>
          <a:prstGeom prst="downArrow">
            <a:avLst/>
          </a:prstGeom>
          <a:solidFill>
            <a:sysClr val="windowText" lastClr="000000"/>
          </a:solidFill>
          <a:ln w="12700" cap="flat" cmpd="sng" algn="ctr">
            <a:solidFill>
              <a:sysClr val="windowText" lastClr="000000">
                <a:shade val="50000"/>
              </a:sysClr>
            </a:solidFill>
            <a:prstDash val="solid"/>
            <a:miter lim="800000"/>
          </a:ln>
          <a:effectLst>
            <a:outerShdw blurRad="50800" dist="38100" dir="2700000" algn="tl" rotWithShape="0">
              <a:prstClr val="black">
                <a:alpha val="40000"/>
              </a:prstClr>
            </a:outerShdw>
          </a:effectLst>
        </p:spPr>
        <p:txBody>
          <a:bodyPr rtlCol="0" anchor="ctr"/>
          <a:lstStyle/>
          <a:p>
            <a:pPr defTabSz="457200"/>
            <a:endParaRPr lang="en-IE" dirty="0">
              <a:solidFill>
                <a:prstClr val="white"/>
              </a:solidFill>
              <a:latin typeface="Calibri" panose="020F0502020204030204"/>
            </a:endParaRPr>
          </a:p>
        </p:txBody>
      </p:sp>
      <p:sp>
        <p:nvSpPr>
          <p:cNvPr id="145" name="Organigramme : Document 16"/>
          <p:cNvSpPr/>
          <p:nvPr/>
        </p:nvSpPr>
        <p:spPr>
          <a:xfrm>
            <a:off x="5531441" y="3894257"/>
            <a:ext cx="759858" cy="413631"/>
          </a:xfrm>
          <a:prstGeom prst="flowChartDocument">
            <a:avLst/>
          </a:prstGeom>
          <a:solidFill>
            <a:srgbClr val="5B9BD5">
              <a:lumMod val="40000"/>
              <a:lumOff val="60000"/>
            </a:srgbClr>
          </a:solidFill>
          <a:ln w="9525" cap="flat" cmpd="sng" algn="ctr">
            <a:solidFill>
              <a:srgbClr val="4472C4"/>
            </a:solidFill>
            <a:prstDash val="solid"/>
            <a:round/>
            <a:headEnd type="none" w="med" len="med"/>
            <a:tailEnd type="none" w="med" len="med"/>
          </a:ln>
          <a:effectLst/>
        </p:spPr>
        <p:txBody>
          <a:bodyPr lIns="0" tIns="18000" rIns="0" bIns="0" rtlCol="0" anchor="ctr"/>
          <a:lstStyle/>
          <a:p>
            <a:pPr defTabSz="457200"/>
            <a:r>
              <a:rPr lang="en-IE" sz="1000" dirty="0">
                <a:solidFill>
                  <a:prstClr val="black"/>
                </a:solidFill>
                <a:latin typeface="Calibri" panose="020F0502020204030204"/>
              </a:rPr>
              <a:t>Evaluation report signed</a:t>
            </a:r>
          </a:p>
        </p:txBody>
      </p:sp>
    </p:spTree>
    <p:extLst>
      <p:ext uri="{BB962C8B-B14F-4D97-AF65-F5344CB8AC3E}">
        <p14:creationId xmlns:p14="http://schemas.microsoft.com/office/powerpoint/2010/main" val="3695942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8"/>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3"/>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4"/>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5"/>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52"/>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18"/>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19"/>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34"/>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44"/>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143"/>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29"/>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8"/>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6"/>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36"/>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37"/>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40"/>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41"/>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42"/>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43"/>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44"/>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45"/>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46"/>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47"/>
                                        </p:tgtEl>
                                        <p:attrNameLst>
                                          <p:attrName>style.visibility</p:attrName>
                                        </p:attrNameLst>
                                      </p:cBhvr>
                                      <p:to>
                                        <p:strVal val="visible"/>
                                      </p:to>
                                    </p:set>
                                  </p:childTnLst>
                                </p:cTn>
                              </p:par>
                              <p:par>
                                <p:cTn id="105" presetID="1" presetClass="entr" presetSubtype="0" fill="hold" nodeType="withEffect">
                                  <p:stCondLst>
                                    <p:cond delay="0"/>
                                  </p:stCondLst>
                                  <p:childTnLst>
                                    <p:set>
                                      <p:cBhvr>
                                        <p:cTn id="106" dur="1" fill="hold">
                                          <p:stCondLst>
                                            <p:cond delay="0"/>
                                          </p:stCondLst>
                                        </p:cTn>
                                        <p:tgtEl>
                                          <p:spTgt spid="48"/>
                                        </p:tgtEl>
                                        <p:attrNameLst>
                                          <p:attrName>style.visibility</p:attrName>
                                        </p:attrNameLst>
                                      </p:cBhvr>
                                      <p:to>
                                        <p:strVal val="visible"/>
                                      </p:to>
                                    </p:set>
                                  </p:childTnLst>
                                </p:cTn>
                              </p:par>
                              <p:par>
                                <p:cTn id="107" presetID="1" presetClass="entr" presetSubtype="0" fill="hold" nodeType="withEffect">
                                  <p:stCondLst>
                                    <p:cond delay="0"/>
                                  </p:stCondLst>
                                  <p:childTnLst>
                                    <p:set>
                                      <p:cBhvr>
                                        <p:cTn id="108" dur="1" fill="hold">
                                          <p:stCondLst>
                                            <p:cond delay="0"/>
                                          </p:stCondLst>
                                        </p:cTn>
                                        <p:tgtEl>
                                          <p:spTgt spid="49"/>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51"/>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87"/>
                                        </p:tgtEl>
                                        <p:attrNameLst>
                                          <p:attrName>style.visibility</p:attrName>
                                        </p:attrNameLst>
                                      </p:cBhvr>
                                      <p:to>
                                        <p:strVal val="visible"/>
                                      </p:to>
                                    </p:set>
                                  </p:childTnLst>
                                </p:cTn>
                              </p:par>
                              <p:par>
                                <p:cTn id="113" presetID="1" presetClass="entr" presetSubtype="0" fill="hold" nodeType="withEffect">
                                  <p:stCondLst>
                                    <p:cond delay="0"/>
                                  </p:stCondLst>
                                  <p:childTnLst>
                                    <p:set>
                                      <p:cBhvr>
                                        <p:cTn id="114" dur="1" fill="hold">
                                          <p:stCondLst>
                                            <p:cond delay="0"/>
                                          </p:stCondLst>
                                        </p:cTn>
                                        <p:tgtEl>
                                          <p:spTgt spid="88"/>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120"/>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121"/>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122"/>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ntr" presetSubtype="0" fill="hold" grpId="0" nodeType="clickEffect">
                                  <p:stCondLst>
                                    <p:cond delay="0"/>
                                  </p:stCondLst>
                                  <p:childTnLst>
                                    <p:set>
                                      <p:cBhvr>
                                        <p:cTn id="124" dur="1" fill="hold">
                                          <p:stCondLst>
                                            <p:cond delay="0"/>
                                          </p:stCondLst>
                                        </p:cTn>
                                        <p:tgtEl>
                                          <p:spTgt spid="9"/>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38"/>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39"/>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55"/>
                                        </p:tgtEl>
                                        <p:attrNameLst>
                                          <p:attrName>style.visibility</p:attrName>
                                        </p:attrNameLst>
                                      </p:cBhvr>
                                      <p:to>
                                        <p:strVal val="visible"/>
                                      </p:to>
                                    </p:set>
                                  </p:childTnLst>
                                </p:cTn>
                              </p:par>
                              <p:par>
                                <p:cTn id="131" presetID="1" presetClass="entr" presetSubtype="0" fill="hold" nodeType="withEffect">
                                  <p:stCondLst>
                                    <p:cond delay="0"/>
                                  </p:stCondLst>
                                  <p:childTnLst>
                                    <p:set>
                                      <p:cBhvr>
                                        <p:cTn id="132" dur="1" fill="hold">
                                          <p:stCondLst>
                                            <p:cond delay="0"/>
                                          </p:stCondLst>
                                        </p:cTn>
                                        <p:tgtEl>
                                          <p:spTgt spid="124"/>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125"/>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10"/>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50"/>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54"/>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56"/>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57"/>
                                        </p:tgtEl>
                                        <p:attrNameLst>
                                          <p:attrName>style.visibility</p:attrName>
                                        </p:attrNameLst>
                                      </p:cBhvr>
                                      <p:to>
                                        <p:strVal val="visible"/>
                                      </p:to>
                                    </p:set>
                                  </p:childTnLst>
                                </p:cTn>
                              </p:par>
                              <p:par>
                                <p:cTn id="147" presetID="1" presetClass="entr" presetSubtype="0" fill="hold" nodeType="withEffect">
                                  <p:stCondLst>
                                    <p:cond delay="0"/>
                                  </p:stCondLst>
                                  <p:childTnLst>
                                    <p:set>
                                      <p:cBhvr>
                                        <p:cTn id="148" dur="1" fill="hold">
                                          <p:stCondLst>
                                            <p:cond delay="0"/>
                                          </p:stCondLst>
                                        </p:cTn>
                                        <p:tgtEl>
                                          <p:spTgt spid="58"/>
                                        </p:tgtEl>
                                        <p:attrNameLst>
                                          <p:attrName>style.visibility</p:attrName>
                                        </p:attrNameLst>
                                      </p:cBhvr>
                                      <p:to>
                                        <p:strVal val="visible"/>
                                      </p:to>
                                    </p:set>
                                  </p:childTnLst>
                                </p:cTn>
                              </p:par>
                              <p:par>
                                <p:cTn id="149" presetID="1" presetClass="entr" presetSubtype="0" fill="hold" nodeType="withEffect">
                                  <p:stCondLst>
                                    <p:cond delay="0"/>
                                  </p:stCondLst>
                                  <p:childTnLst>
                                    <p:set>
                                      <p:cBhvr>
                                        <p:cTn id="150" dur="1" fill="hold">
                                          <p:stCondLst>
                                            <p:cond delay="0"/>
                                          </p:stCondLst>
                                        </p:cTn>
                                        <p:tgtEl>
                                          <p:spTgt spid="59"/>
                                        </p:tgtEl>
                                        <p:attrNameLst>
                                          <p:attrName>style.visibility</p:attrName>
                                        </p:attrNameLst>
                                      </p:cBhvr>
                                      <p:to>
                                        <p:strVal val="visible"/>
                                      </p:to>
                                    </p:set>
                                  </p:childTnLst>
                                </p:cTn>
                              </p:par>
                              <p:par>
                                <p:cTn id="151" presetID="1" presetClass="entr" presetSubtype="0" fill="hold" nodeType="withEffect">
                                  <p:stCondLst>
                                    <p:cond delay="0"/>
                                  </p:stCondLst>
                                  <p:childTnLst>
                                    <p:set>
                                      <p:cBhvr>
                                        <p:cTn id="152" dur="1" fill="hold">
                                          <p:stCondLst>
                                            <p:cond delay="0"/>
                                          </p:stCondLst>
                                        </p:cTn>
                                        <p:tgtEl>
                                          <p:spTgt spid="60"/>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61"/>
                                        </p:tgtEl>
                                        <p:attrNameLst>
                                          <p:attrName>style.visibility</p:attrName>
                                        </p:attrNameLst>
                                      </p:cBhvr>
                                      <p:to>
                                        <p:strVal val="visible"/>
                                      </p:to>
                                    </p:set>
                                  </p:childTnLst>
                                </p:cTn>
                              </p:par>
                              <p:par>
                                <p:cTn id="155" presetID="1" presetClass="entr" presetSubtype="0" fill="hold" nodeType="withEffect">
                                  <p:stCondLst>
                                    <p:cond delay="0"/>
                                  </p:stCondLst>
                                  <p:childTnLst>
                                    <p:set>
                                      <p:cBhvr>
                                        <p:cTn id="156" dur="1" fill="hold">
                                          <p:stCondLst>
                                            <p:cond delay="0"/>
                                          </p:stCondLst>
                                        </p:cTn>
                                        <p:tgtEl>
                                          <p:spTgt spid="62"/>
                                        </p:tgtEl>
                                        <p:attrNameLst>
                                          <p:attrName>style.visibility</p:attrName>
                                        </p:attrNameLst>
                                      </p:cBhvr>
                                      <p:to>
                                        <p:strVal val="visible"/>
                                      </p:to>
                                    </p:set>
                                  </p:childTnLst>
                                </p:cTn>
                              </p:par>
                              <p:par>
                                <p:cTn id="157" presetID="1" presetClass="entr" presetSubtype="0" fill="hold" nodeType="withEffect">
                                  <p:stCondLst>
                                    <p:cond delay="0"/>
                                  </p:stCondLst>
                                  <p:childTnLst>
                                    <p:set>
                                      <p:cBhvr>
                                        <p:cTn id="158" dur="1" fill="hold">
                                          <p:stCondLst>
                                            <p:cond delay="0"/>
                                          </p:stCondLst>
                                        </p:cTn>
                                        <p:tgtEl>
                                          <p:spTgt spid="63"/>
                                        </p:tgtEl>
                                        <p:attrNameLst>
                                          <p:attrName>style.visibility</p:attrName>
                                        </p:attrNameLst>
                                      </p:cBhvr>
                                      <p:to>
                                        <p:strVal val="visible"/>
                                      </p:to>
                                    </p:set>
                                  </p:childTnLst>
                                </p:cTn>
                              </p:par>
                              <p:par>
                                <p:cTn id="159" presetID="1" presetClass="entr" presetSubtype="0" fill="hold" nodeType="withEffect">
                                  <p:stCondLst>
                                    <p:cond delay="0"/>
                                  </p:stCondLst>
                                  <p:childTnLst>
                                    <p:set>
                                      <p:cBhvr>
                                        <p:cTn id="160" dur="1" fill="hold">
                                          <p:stCondLst>
                                            <p:cond delay="0"/>
                                          </p:stCondLst>
                                        </p:cTn>
                                        <p:tgtEl>
                                          <p:spTgt spid="64"/>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65"/>
                                        </p:tgtEl>
                                        <p:attrNameLst>
                                          <p:attrName>style.visibility</p:attrName>
                                        </p:attrNameLst>
                                      </p:cBhvr>
                                      <p:to>
                                        <p:strVal val="visible"/>
                                      </p:to>
                                    </p:set>
                                  </p:childTnLst>
                                </p:cTn>
                              </p:par>
                              <p:par>
                                <p:cTn id="163" presetID="1" presetClass="entr" presetSubtype="0" fill="hold" nodeType="withEffect">
                                  <p:stCondLst>
                                    <p:cond delay="0"/>
                                  </p:stCondLst>
                                  <p:childTnLst>
                                    <p:set>
                                      <p:cBhvr>
                                        <p:cTn id="164" dur="1" fill="hold">
                                          <p:stCondLst>
                                            <p:cond delay="0"/>
                                          </p:stCondLst>
                                        </p:cTn>
                                        <p:tgtEl>
                                          <p:spTgt spid="66"/>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67"/>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89"/>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90"/>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103"/>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104"/>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126"/>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127"/>
                                        </p:tgtEl>
                                        <p:attrNameLst>
                                          <p:attrName>style.visibility</p:attrName>
                                        </p:attrNameLst>
                                      </p:cBhvr>
                                      <p:to>
                                        <p:strVal val="visible"/>
                                      </p:to>
                                    </p:set>
                                  </p:childTnLst>
                                </p:cTn>
                              </p:par>
                              <p:par>
                                <p:cTn id="179" presetID="1" presetClass="entr" presetSubtype="0" fill="hold" grpId="0" nodeType="withEffect">
                                  <p:stCondLst>
                                    <p:cond delay="0"/>
                                  </p:stCondLst>
                                  <p:childTnLst>
                                    <p:set>
                                      <p:cBhvr>
                                        <p:cTn id="180" dur="1" fill="hold">
                                          <p:stCondLst>
                                            <p:cond delay="0"/>
                                          </p:stCondLst>
                                        </p:cTn>
                                        <p:tgtEl>
                                          <p:spTgt spid="128"/>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145"/>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73"/>
                                        </p:tgtEl>
                                        <p:attrNameLst>
                                          <p:attrName>style.visibility</p:attrName>
                                        </p:attrNameLst>
                                      </p:cBhvr>
                                      <p:to>
                                        <p:strVal val="visible"/>
                                      </p:to>
                                    </p:set>
                                  </p:childTnLst>
                                </p:cTn>
                              </p:par>
                              <p:par>
                                <p:cTn id="185" presetID="1" presetClass="entr" presetSubtype="0" fill="hold" grpId="0" nodeType="withEffect">
                                  <p:stCondLst>
                                    <p:cond delay="0"/>
                                  </p:stCondLst>
                                  <p:childTnLst>
                                    <p:set>
                                      <p:cBhvr>
                                        <p:cTn id="186" dur="1" fill="hold">
                                          <p:stCondLst>
                                            <p:cond delay="0"/>
                                          </p:stCondLst>
                                        </p:cTn>
                                        <p:tgtEl>
                                          <p:spTgt spid="77"/>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92"/>
                                        </p:tgtEl>
                                        <p:attrNameLst>
                                          <p:attrName>style.visibility</p:attrName>
                                        </p:attrNameLst>
                                      </p:cBhvr>
                                      <p:to>
                                        <p:strVal val="visible"/>
                                      </p:to>
                                    </p:set>
                                  </p:childTnLst>
                                </p:cTn>
                              </p:par>
                            </p:childTnLst>
                          </p:cTn>
                        </p:par>
                      </p:childTnLst>
                    </p:cTn>
                  </p:par>
                  <p:par>
                    <p:cTn id="189" fill="hold">
                      <p:stCondLst>
                        <p:cond delay="indefinite"/>
                      </p:stCondLst>
                      <p:childTnLst>
                        <p:par>
                          <p:cTn id="190" fill="hold">
                            <p:stCondLst>
                              <p:cond delay="0"/>
                            </p:stCondLst>
                            <p:childTnLst>
                              <p:par>
                                <p:cTn id="191" presetID="1" presetClass="entr" presetSubtype="0" fill="hold" grpId="0" nodeType="clickEffect">
                                  <p:stCondLst>
                                    <p:cond delay="0"/>
                                  </p:stCondLst>
                                  <p:childTnLst>
                                    <p:set>
                                      <p:cBhvr>
                                        <p:cTn id="192" dur="1" fill="hold">
                                          <p:stCondLst>
                                            <p:cond delay="0"/>
                                          </p:stCondLst>
                                        </p:cTn>
                                        <p:tgtEl>
                                          <p:spTgt spid="105"/>
                                        </p:tgtEl>
                                        <p:attrNameLst>
                                          <p:attrName>style.visibility</p:attrName>
                                        </p:attrNameLst>
                                      </p:cBhvr>
                                      <p:to>
                                        <p:strVal val="visible"/>
                                      </p:to>
                                    </p:set>
                                  </p:childTnLst>
                                </p:cTn>
                              </p:par>
                              <p:par>
                                <p:cTn id="193" presetID="1" presetClass="entr" presetSubtype="0" fill="hold" grpId="0" nodeType="withEffect">
                                  <p:stCondLst>
                                    <p:cond delay="0"/>
                                  </p:stCondLst>
                                  <p:childTnLst>
                                    <p:set>
                                      <p:cBhvr>
                                        <p:cTn id="194" dur="1" fill="hold">
                                          <p:stCondLst>
                                            <p:cond delay="0"/>
                                          </p:stCondLst>
                                        </p:cTn>
                                        <p:tgtEl>
                                          <p:spTgt spid="106"/>
                                        </p:tgtEl>
                                        <p:attrNameLst>
                                          <p:attrName>style.visibility</p:attrName>
                                        </p:attrNameLst>
                                      </p:cBhvr>
                                      <p:to>
                                        <p:strVal val="visible"/>
                                      </p:to>
                                    </p:set>
                                  </p:childTnLst>
                                </p:cTn>
                              </p:par>
                              <p:par>
                                <p:cTn id="195" presetID="1" presetClass="entr" presetSubtype="0" fill="hold" grpId="0" nodeType="withEffect">
                                  <p:stCondLst>
                                    <p:cond delay="0"/>
                                  </p:stCondLst>
                                  <p:childTnLst>
                                    <p:set>
                                      <p:cBhvr>
                                        <p:cTn id="196" dur="1" fill="hold">
                                          <p:stCondLst>
                                            <p:cond delay="0"/>
                                          </p:stCondLst>
                                        </p:cTn>
                                        <p:tgtEl>
                                          <p:spTgt spid="107"/>
                                        </p:tgtEl>
                                        <p:attrNameLst>
                                          <p:attrName>style.visibility</p:attrName>
                                        </p:attrNameLst>
                                      </p:cBhvr>
                                      <p:to>
                                        <p:strVal val="visible"/>
                                      </p:to>
                                    </p:set>
                                  </p:childTnLst>
                                </p:cTn>
                              </p:par>
                              <p:par>
                                <p:cTn id="197" presetID="1" presetClass="entr" presetSubtype="0" fill="hold" nodeType="withEffect">
                                  <p:stCondLst>
                                    <p:cond delay="0"/>
                                  </p:stCondLst>
                                  <p:childTnLst>
                                    <p:set>
                                      <p:cBhvr>
                                        <p:cTn id="198" dur="1" fill="hold">
                                          <p:stCondLst>
                                            <p:cond delay="0"/>
                                          </p:stCondLst>
                                        </p:cTn>
                                        <p:tgtEl>
                                          <p:spTgt spid="108"/>
                                        </p:tgtEl>
                                        <p:attrNameLst>
                                          <p:attrName>style.visibility</p:attrName>
                                        </p:attrNameLst>
                                      </p:cBhvr>
                                      <p:to>
                                        <p:strVal val="visible"/>
                                      </p:to>
                                    </p:set>
                                  </p:childTnLst>
                                </p:cTn>
                              </p:par>
                              <p:par>
                                <p:cTn id="199" presetID="1" presetClass="entr" presetSubtype="0" fill="hold" grpId="0" nodeType="withEffect">
                                  <p:stCondLst>
                                    <p:cond delay="0"/>
                                  </p:stCondLst>
                                  <p:childTnLst>
                                    <p:set>
                                      <p:cBhvr>
                                        <p:cTn id="200" dur="1" fill="hold">
                                          <p:stCondLst>
                                            <p:cond delay="0"/>
                                          </p:stCondLst>
                                        </p:cTn>
                                        <p:tgtEl>
                                          <p:spTgt spid="109"/>
                                        </p:tgtEl>
                                        <p:attrNameLst>
                                          <p:attrName>style.visibility</p:attrName>
                                        </p:attrNameLst>
                                      </p:cBhvr>
                                      <p:to>
                                        <p:strVal val="visible"/>
                                      </p:to>
                                    </p:set>
                                  </p:childTnLst>
                                </p:cTn>
                              </p:par>
                              <p:par>
                                <p:cTn id="201" presetID="1" presetClass="entr" presetSubtype="0" fill="hold" nodeType="withEffect">
                                  <p:stCondLst>
                                    <p:cond delay="0"/>
                                  </p:stCondLst>
                                  <p:childTnLst>
                                    <p:set>
                                      <p:cBhvr>
                                        <p:cTn id="202" dur="1" fill="hold">
                                          <p:stCondLst>
                                            <p:cond delay="0"/>
                                          </p:stCondLst>
                                        </p:cTn>
                                        <p:tgtEl>
                                          <p:spTgt spid="110"/>
                                        </p:tgtEl>
                                        <p:attrNameLst>
                                          <p:attrName>style.visibility</p:attrName>
                                        </p:attrNameLst>
                                      </p:cBhvr>
                                      <p:to>
                                        <p:strVal val="visible"/>
                                      </p:to>
                                    </p:set>
                                  </p:childTnLst>
                                </p:cTn>
                              </p:par>
                              <p:par>
                                <p:cTn id="203" presetID="1" presetClass="entr" presetSubtype="0" fill="hold" nodeType="withEffect">
                                  <p:stCondLst>
                                    <p:cond delay="0"/>
                                  </p:stCondLst>
                                  <p:childTnLst>
                                    <p:set>
                                      <p:cBhvr>
                                        <p:cTn id="204" dur="1" fill="hold">
                                          <p:stCondLst>
                                            <p:cond delay="0"/>
                                          </p:stCondLst>
                                        </p:cTn>
                                        <p:tgtEl>
                                          <p:spTgt spid="111"/>
                                        </p:tgtEl>
                                        <p:attrNameLst>
                                          <p:attrName>style.visibility</p:attrName>
                                        </p:attrNameLst>
                                      </p:cBhvr>
                                      <p:to>
                                        <p:strVal val="visible"/>
                                      </p:to>
                                    </p:set>
                                  </p:childTnLst>
                                </p:cTn>
                              </p:par>
                              <p:par>
                                <p:cTn id="205" presetID="1" presetClass="entr" presetSubtype="0" fill="hold" grpId="0" nodeType="withEffect">
                                  <p:stCondLst>
                                    <p:cond delay="0"/>
                                  </p:stCondLst>
                                  <p:childTnLst>
                                    <p:set>
                                      <p:cBhvr>
                                        <p:cTn id="206" dur="1" fill="hold">
                                          <p:stCondLst>
                                            <p:cond delay="0"/>
                                          </p:stCondLst>
                                        </p:cTn>
                                        <p:tgtEl>
                                          <p:spTgt spid="112"/>
                                        </p:tgtEl>
                                        <p:attrNameLst>
                                          <p:attrName>style.visibility</p:attrName>
                                        </p:attrNameLst>
                                      </p:cBhvr>
                                      <p:to>
                                        <p:strVal val="visible"/>
                                      </p:to>
                                    </p:set>
                                  </p:childTnLst>
                                </p:cTn>
                              </p:par>
                              <p:par>
                                <p:cTn id="207" presetID="1" presetClass="entr" presetSubtype="0" fill="hold" grpId="0" nodeType="withEffect">
                                  <p:stCondLst>
                                    <p:cond delay="0"/>
                                  </p:stCondLst>
                                  <p:childTnLst>
                                    <p:set>
                                      <p:cBhvr>
                                        <p:cTn id="208" dur="1" fill="hold">
                                          <p:stCondLst>
                                            <p:cond delay="0"/>
                                          </p:stCondLst>
                                        </p:cTn>
                                        <p:tgtEl>
                                          <p:spTgt spid="1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3" grpId="0" animBg="1"/>
      <p:bldP spid="15" grpId="0"/>
      <p:bldP spid="16" grpId="0"/>
      <p:bldP spid="17" grpId="0" animBg="1"/>
      <p:bldP spid="21" grpId="0" animBg="1"/>
      <p:bldP spid="22" grpId="0" animBg="1"/>
      <p:bldP spid="23" grpId="0" animBg="1"/>
      <p:bldP spid="24" grpId="0" animBg="1"/>
      <p:bldP spid="27" grpId="0" animBg="1"/>
      <p:bldP spid="34" grpId="0" animBg="1"/>
      <p:bldP spid="35" grpId="0" animBg="1"/>
      <p:bldP spid="36" grpId="0" animBg="1"/>
      <p:bldP spid="38" grpId="0"/>
      <p:bldP spid="39" grpId="0" animBg="1"/>
      <p:bldP spid="40" grpId="0" animBg="1"/>
      <p:bldP spid="43" grpId="0" animBg="1"/>
      <p:bldP spid="44" grpId="0" animBg="1"/>
      <p:bldP spid="45" grpId="0" animBg="1"/>
      <p:bldP spid="46" grpId="0" animBg="1"/>
      <p:bldP spid="47" grpId="0" animBg="1"/>
      <p:bldP spid="50" grpId="0"/>
      <p:bldP spid="51" grpId="0" animBg="1"/>
      <p:bldP spid="52" grpId="0" animBg="1"/>
      <p:bldP spid="53" grpId="0" animBg="1"/>
      <p:bldP spid="54" grpId="0" animBg="1"/>
      <p:bldP spid="55" grpId="0" animBg="1"/>
      <p:bldP spid="56" grpId="0" animBg="1"/>
      <p:bldP spid="57" grpId="0" animBg="1"/>
      <p:bldP spid="61" grpId="0" animBg="1"/>
      <p:bldP spid="65" grpId="0" animBg="1"/>
      <p:bldP spid="73" grpId="0" animBg="1"/>
      <p:bldP spid="67" grpId="0" animBg="1"/>
      <p:bldP spid="77" grpId="0" animBg="1"/>
      <p:bldP spid="87" grpId="0" animBg="1"/>
      <p:bldP spid="89" grpId="0" animBg="1"/>
      <p:bldP spid="90" grpId="0" animBg="1"/>
      <p:bldP spid="92" grpId="0" animBg="1"/>
      <p:bldP spid="103" grpId="0" animBg="1"/>
      <p:bldP spid="104" grpId="0" animBg="1"/>
      <p:bldP spid="105" grpId="0" animBg="1"/>
      <p:bldP spid="106" grpId="0"/>
      <p:bldP spid="107" grpId="0" animBg="1"/>
      <p:bldP spid="109" grpId="0" animBg="1"/>
      <p:bldP spid="112" grpId="0" animBg="1"/>
      <p:bldP spid="118" grpId="0"/>
      <p:bldP spid="119" grpId="0"/>
      <p:bldP spid="120" grpId="0"/>
      <p:bldP spid="121" grpId="0"/>
      <p:bldP spid="122" grpId="0"/>
      <p:bldP spid="125" grpId="0"/>
      <p:bldP spid="126" grpId="0"/>
      <p:bldP spid="127" grpId="0"/>
      <p:bldP spid="128" grpId="0"/>
      <p:bldP spid="129" grpId="0"/>
      <p:bldP spid="134" grpId="0"/>
      <p:bldP spid="135" grpId="0"/>
      <p:bldP spid="136" grpId="0" animBg="1"/>
      <p:bldP spid="139" grpId="0"/>
      <p:bldP spid="140" grpId="0" animBg="1"/>
      <p:bldP spid="142" grpId="0"/>
      <p:bldP spid="144" grpId="0" animBg="1"/>
      <p:bldP spid="145"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002890" y="0"/>
            <a:ext cx="10565719" cy="782358"/>
          </a:xfrm>
        </p:spPr>
        <p:txBody>
          <a:bodyPr/>
          <a:lstStyle/>
          <a:p>
            <a:r>
              <a:rPr lang="fr-BE" dirty="0" smtClean="0"/>
              <a:t/>
            </a:r>
            <a:br>
              <a:rPr lang="fr-BE" dirty="0" smtClean="0"/>
            </a:br>
            <a:r>
              <a:rPr lang="fr-BE" dirty="0"/>
              <a:t/>
            </a:r>
            <a:br>
              <a:rPr lang="fr-BE" dirty="0"/>
            </a:br>
            <a:r>
              <a:rPr lang="fr-BE" dirty="0" smtClean="0"/>
              <a:t/>
            </a:r>
            <a:br>
              <a:rPr lang="fr-BE" dirty="0" smtClean="0"/>
            </a:br>
            <a:r>
              <a:rPr lang="fr-BE" dirty="0" smtClean="0"/>
              <a:t/>
            </a:r>
            <a:br>
              <a:rPr lang="fr-BE" dirty="0" smtClean="0"/>
            </a:br>
            <a:r>
              <a:rPr lang="fr-BE" dirty="0"/>
              <a:t/>
            </a:r>
            <a:br>
              <a:rPr lang="fr-BE" dirty="0"/>
            </a:br>
            <a:r>
              <a:rPr lang="fr-BE" dirty="0" smtClean="0"/>
              <a:t/>
            </a:r>
            <a:br>
              <a:rPr lang="fr-BE" dirty="0" smtClean="0"/>
            </a:br>
            <a:r>
              <a:rPr lang="fr-BE" dirty="0" smtClean="0"/>
              <a:t/>
            </a:r>
            <a:br>
              <a:rPr lang="fr-BE" dirty="0" smtClean="0"/>
            </a:br>
            <a:r>
              <a:rPr lang="fr-BE" dirty="0"/>
              <a:t/>
            </a:r>
            <a:br>
              <a:rPr lang="fr-BE" dirty="0"/>
            </a:br>
            <a:r>
              <a:rPr lang="fr-BE" dirty="0" smtClean="0"/>
              <a:t/>
            </a:r>
            <a:br>
              <a:rPr lang="fr-BE" dirty="0" smtClean="0"/>
            </a:br>
            <a:r>
              <a:rPr lang="fr-BE" dirty="0"/>
              <a:t/>
            </a:r>
            <a:br>
              <a:rPr lang="fr-BE" dirty="0"/>
            </a:br>
            <a:r>
              <a:rPr lang="fr-BE" dirty="0" smtClean="0"/>
              <a:t>Direct </a:t>
            </a:r>
            <a:r>
              <a:rPr lang="fr-BE" dirty="0" err="1"/>
              <a:t>Award</a:t>
            </a:r>
            <a:r>
              <a:rPr lang="fr-BE" dirty="0"/>
              <a:t> avec signature </a:t>
            </a:r>
            <a:r>
              <a:rPr lang="fr-BE" dirty="0" smtClean="0"/>
              <a:t>électronique</a:t>
            </a:r>
            <a:r>
              <a:rPr lang="fr-BE" dirty="0"/>
              <a:t/>
            </a:r>
            <a:br>
              <a:rPr lang="fr-BE" dirty="0"/>
            </a:br>
            <a:r>
              <a:rPr lang="fr-BE" dirty="0" smtClean="0"/>
              <a:t/>
            </a:r>
            <a:br>
              <a:rPr lang="fr-BE" dirty="0" smtClean="0"/>
            </a:br>
            <a:r>
              <a:rPr lang="fr-BE" dirty="0"/>
              <a:t/>
            </a:r>
            <a:br>
              <a:rPr lang="fr-BE" dirty="0"/>
            </a:br>
            <a:endParaRPr lang="fr-BE" dirty="0"/>
          </a:p>
        </p:txBody>
      </p:sp>
      <p:sp>
        <p:nvSpPr>
          <p:cNvPr id="3" name="Content Placeholder 2"/>
          <p:cNvSpPr>
            <a:spLocks noGrp="1"/>
          </p:cNvSpPr>
          <p:nvPr>
            <p:ph idx="1"/>
          </p:nvPr>
        </p:nvSpPr>
        <p:spPr>
          <a:xfrm>
            <a:off x="1241047" y="1544947"/>
            <a:ext cx="10598505" cy="5657087"/>
          </a:xfrm>
        </p:spPr>
        <p:txBody>
          <a:bodyPr/>
          <a:lstStyle/>
          <a:p>
            <a:pPr>
              <a:buClr>
                <a:schemeClr val="accent2"/>
              </a:buClr>
            </a:pPr>
            <a:r>
              <a:rPr lang="en-US" sz="1500" b="1" dirty="0" err="1"/>
              <a:t>Contrat</a:t>
            </a:r>
            <a:r>
              <a:rPr lang="en-US" sz="1500" b="1" dirty="0"/>
              <a:t> </a:t>
            </a:r>
            <a:r>
              <a:rPr lang="en-US" sz="1500" b="1" dirty="0" err="1" smtClean="0"/>
              <a:t>planifié</a:t>
            </a:r>
            <a:endParaRPr lang="en-US" sz="1500" b="1" dirty="0" smtClean="0"/>
          </a:p>
          <a:p>
            <a:pPr>
              <a:buClr>
                <a:schemeClr val="accent2"/>
              </a:buClr>
            </a:pPr>
            <a:r>
              <a:rPr lang="fr-BE" sz="1500" b="1" dirty="0" smtClean="0"/>
              <a:t>Préparation</a:t>
            </a:r>
            <a:r>
              <a:rPr lang="en-US" sz="1500" b="1" dirty="0" smtClean="0"/>
              <a:t> </a:t>
            </a:r>
            <a:r>
              <a:rPr lang="en-US" sz="1500" b="1" dirty="0"/>
              <a:t>du </a:t>
            </a:r>
            <a:r>
              <a:rPr lang="en-US" sz="1500" b="1" dirty="0" smtClean="0"/>
              <a:t>contrat</a:t>
            </a:r>
          </a:p>
          <a:p>
            <a:pPr>
              <a:buClr>
                <a:schemeClr val="accent2"/>
              </a:buClr>
            </a:pPr>
            <a:r>
              <a:rPr lang="fr-BE" sz="1500" b="1" dirty="0"/>
              <a:t>Engagement budgétaire et chaîne de </a:t>
            </a:r>
            <a:r>
              <a:rPr lang="fr-BE" sz="1500" b="1" dirty="0" smtClean="0"/>
              <a:t>visa</a:t>
            </a:r>
          </a:p>
          <a:p>
            <a:pPr>
              <a:buClr>
                <a:schemeClr val="accent2"/>
              </a:buClr>
            </a:pPr>
            <a:r>
              <a:rPr lang="en-US" sz="1500" b="1" dirty="0"/>
              <a:t>Signature </a:t>
            </a:r>
            <a:r>
              <a:rPr lang="en-US" sz="1500" b="1" dirty="0" smtClean="0"/>
              <a:t>électronique</a:t>
            </a:r>
          </a:p>
          <a:p>
            <a:pPr>
              <a:buClr>
                <a:schemeClr val="accent2"/>
              </a:buClr>
            </a:pPr>
            <a:r>
              <a:rPr lang="en-US" sz="1500" b="1" dirty="0"/>
              <a:t>Gestion des </a:t>
            </a:r>
            <a:r>
              <a:rPr lang="en-US" sz="1500" b="1" dirty="0" smtClean="0"/>
              <a:t>livrables</a:t>
            </a:r>
          </a:p>
          <a:p>
            <a:pPr>
              <a:buClr>
                <a:schemeClr val="accent2"/>
              </a:buClr>
            </a:pPr>
            <a:r>
              <a:rPr lang="en-US" sz="1500" b="1" dirty="0"/>
              <a:t>Gestion des </a:t>
            </a:r>
            <a:r>
              <a:rPr lang="en-US" sz="1500" b="1" dirty="0" smtClean="0"/>
              <a:t>livrables</a:t>
            </a:r>
          </a:p>
          <a:p>
            <a:pPr>
              <a:buClr>
                <a:schemeClr val="accent2"/>
              </a:buClr>
            </a:pPr>
            <a:r>
              <a:rPr lang="fr-BE" sz="1500" b="1" dirty="0"/>
              <a:t>Modifications initiées par le partenaire </a:t>
            </a:r>
            <a:r>
              <a:rPr lang="fr-BE" sz="1500" b="1" dirty="0" smtClean="0"/>
              <a:t>contractuel</a:t>
            </a:r>
          </a:p>
          <a:p>
            <a:pPr>
              <a:buClr>
                <a:schemeClr val="accent2"/>
              </a:buClr>
            </a:pPr>
            <a:r>
              <a:rPr lang="en-US" sz="1500" b="1" dirty="0"/>
              <a:t>Modifications initiées par </a:t>
            </a:r>
            <a:r>
              <a:rPr lang="en-US" sz="1500" b="1" dirty="0" err="1" smtClean="0"/>
              <a:t>l'UE</a:t>
            </a:r>
            <a:endParaRPr lang="en-US" sz="1500" b="1" dirty="0" smtClean="0"/>
          </a:p>
          <a:p>
            <a:pPr>
              <a:buClr>
                <a:schemeClr val="accent2"/>
              </a:buClr>
            </a:pPr>
            <a:r>
              <a:rPr lang="en-US" sz="1500" b="1" dirty="0" err="1"/>
              <a:t>Clôture</a:t>
            </a:r>
            <a:r>
              <a:rPr lang="en-US" sz="1500" b="1" dirty="0"/>
              <a:t> du </a:t>
            </a:r>
            <a:r>
              <a:rPr lang="en-US" sz="1500" b="1" dirty="0" err="1"/>
              <a:t>contrat</a:t>
            </a:r>
            <a:endParaRPr lang="en-US" sz="1500" b="1" dirty="0"/>
          </a:p>
          <a:p>
            <a:pPr marL="761604" lvl="2" indent="-446088">
              <a:buClr>
                <a:schemeClr val="accent2"/>
              </a:buClr>
              <a:buFont typeface="Wingdings" panose="05000000000000000000" pitchFamily="2" charset="2"/>
              <a:buChar char="Ø"/>
            </a:pPr>
            <a:endParaRPr lang="en-US" sz="1600" b="1" dirty="0"/>
          </a:p>
        </p:txBody>
      </p:sp>
    </p:spTree>
    <p:extLst>
      <p:ext uri="{BB962C8B-B14F-4D97-AF65-F5344CB8AC3E}">
        <p14:creationId xmlns:p14="http://schemas.microsoft.com/office/powerpoint/2010/main" val="36526416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94200" y="2546717"/>
            <a:ext cx="8352843" cy="1368000"/>
          </a:xfrm>
          <a:prstGeom prst="rect">
            <a:avLst/>
          </a:prstGeom>
          <a:solidFill>
            <a:srgbClr val="4472C4">
              <a:lumMod val="20000"/>
              <a:lumOff val="80000"/>
            </a:srgbClr>
          </a:solidFill>
          <a:ln w="9525" cap="flat" cmpd="sng" algn="ctr">
            <a:solidFill>
              <a:sysClr val="windowText" lastClr="000000">
                <a:lumMod val="50000"/>
                <a:lumOff val="50000"/>
              </a:sysClr>
            </a:solidFill>
            <a:prstDash val="solid"/>
            <a:miter lim="800000"/>
          </a:ln>
          <a:effectLst>
            <a:outerShdw blurRad="50800" dist="38100" dir="2700000" algn="tl" rotWithShape="0">
              <a:prstClr val="black">
                <a:alpha val="40000"/>
              </a:prstClr>
            </a:outerShdw>
          </a:effectLst>
        </p:spPr>
        <p:txBody>
          <a:bodyPr rtlCol="0" anchor="ctr"/>
          <a:lstStyle/>
          <a:p>
            <a:pPr algn="ctr" defTabSz="457200" fontAlgn="auto">
              <a:spcBef>
                <a:spcPts val="0"/>
              </a:spcBef>
              <a:spcAft>
                <a:spcPts val="0"/>
              </a:spcAft>
              <a:defRPr/>
            </a:pPr>
            <a:endParaRPr lang="en-IE" sz="1800" b="0" kern="0" dirty="0">
              <a:solidFill>
                <a:prstClr val="white"/>
              </a:solidFill>
              <a:latin typeface="Calibri" panose="020F0502020204030204"/>
            </a:endParaRPr>
          </a:p>
        </p:txBody>
      </p:sp>
      <p:sp>
        <p:nvSpPr>
          <p:cNvPr id="7" name="Rectangle 6"/>
          <p:cNvSpPr/>
          <p:nvPr/>
        </p:nvSpPr>
        <p:spPr>
          <a:xfrm>
            <a:off x="9412567" y="2526432"/>
            <a:ext cx="1440000" cy="1368000"/>
          </a:xfrm>
          <a:prstGeom prst="rect">
            <a:avLst/>
          </a:prstGeom>
          <a:solidFill>
            <a:srgbClr val="FFC000">
              <a:lumMod val="20000"/>
              <a:lumOff val="80000"/>
            </a:srgbClr>
          </a:solidFill>
          <a:ln w="9525" cap="flat" cmpd="sng" algn="ctr">
            <a:solidFill>
              <a:srgbClr val="7F7F7F"/>
            </a:solidFill>
            <a:prstDash val="solid"/>
            <a:miter lim="800000"/>
          </a:ln>
          <a:effectLst>
            <a:outerShdw blurRad="50800" dist="38100" dir="2700000" algn="tl" rotWithShape="0">
              <a:prstClr val="black">
                <a:alpha val="40000"/>
              </a:prstClr>
            </a:outerShdw>
          </a:effectLst>
        </p:spPr>
        <p:txBody>
          <a:bodyPr rtlCol="0" anchor="ctr"/>
          <a:lstStyle/>
          <a:p>
            <a:pPr algn="ctr" defTabSz="457200" fontAlgn="auto">
              <a:spcBef>
                <a:spcPts val="0"/>
              </a:spcBef>
              <a:spcAft>
                <a:spcPts val="0"/>
              </a:spcAft>
              <a:defRPr/>
            </a:pPr>
            <a:endParaRPr lang="en-IE" sz="1800" b="0" kern="0" dirty="0">
              <a:solidFill>
                <a:prstClr val="white"/>
              </a:solidFill>
              <a:latin typeface="Calibri" panose="020F0502020204030204"/>
            </a:endParaRPr>
          </a:p>
        </p:txBody>
      </p:sp>
      <p:sp>
        <p:nvSpPr>
          <p:cNvPr id="8" name="Rectangle 7"/>
          <p:cNvSpPr/>
          <p:nvPr/>
        </p:nvSpPr>
        <p:spPr>
          <a:xfrm>
            <a:off x="7756223" y="3976632"/>
            <a:ext cx="3096344" cy="1368000"/>
          </a:xfrm>
          <a:prstGeom prst="rect">
            <a:avLst/>
          </a:prstGeom>
          <a:solidFill>
            <a:srgbClr val="4472C4">
              <a:lumMod val="20000"/>
              <a:lumOff val="80000"/>
            </a:srgbClr>
          </a:solidFill>
          <a:ln w="9525" cap="flat" cmpd="sng" algn="ctr">
            <a:solidFill>
              <a:srgbClr val="7F7F7F"/>
            </a:solidFill>
            <a:prstDash val="solid"/>
            <a:miter lim="800000"/>
          </a:ln>
          <a:effectLst>
            <a:outerShdw blurRad="50800" dist="38100" dir="2700000" algn="tl" rotWithShape="0">
              <a:prstClr val="black">
                <a:alpha val="40000"/>
              </a:prstClr>
            </a:outerShdw>
          </a:effectLst>
        </p:spPr>
        <p:txBody>
          <a:bodyPr rtlCol="0" anchor="ctr"/>
          <a:lstStyle/>
          <a:p>
            <a:pPr algn="ctr" defTabSz="457200" fontAlgn="auto">
              <a:spcBef>
                <a:spcPts val="0"/>
              </a:spcBef>
              <a:spcAft>
                <a:spcPts val="0"/>
              </a:spcAft>
              <a:defRPr/>
            </a:pPr>
            <a:endParaRPr lang="en-IE" sz="1800" b="0" kern="0" dirty="0">
              <a:solidFill>
                <a:prstClr val="white"/>
              </a:solidFill>
              <a:latin typeface="Calibri" panose="020F0502020204030204"/>
            </a:endParaRPr>
          </a:p>
        </p:txBody>
      </p:sp>
      <p:sp>
        <p:nvSpPr>
          <p:cNvPr id="9" name="Rectangle à coins arrondis 3"/>
          <p:cNvSpPr/>
          <p:nvPr/>
        </p:nvSpPr>
        <p:spPr>
          <a:xfrm>
            <a:off x="3500588" y="2849105"/>
            <a:ext cx="998542" cy="54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algn="ctr" defTabSz="457200" fontAlgn="auto">
              <a:spcBef>
                <a:spcPts val="0"/>
              </a:spcBef>
              <a:spcAft>
                <a:spcPts val="0"/>
              </a:spcAft>
              <a:defRPr/>
            </a:pPr>
            <a:r>
              <a:rPr lang="fr-BE" sz="1000" kern="0" dirty="0">
                <a:solidFill>
                  <a:srgbClr val="4472C4"/>
                </a:solidFill>
                <a:latin typeface="Calibri" panose="020F0502020204030204"/>
              </a:rPr>
              <a:t>Préparer le projet de contrat</a:t>
            </a:r>
            <a:endParaRPr lang="en-IE" sz="1000" kern="0" dirty="0">
              <a:solidFill>
                <a:srgbClr val="4472C4"/>
              </a:solidFill>
              <a:latin typeface="Calibri" panose="020F0502020204030204"/>
            </a:endParaRPr>
          </a:p>
        </p:txBody>
      </p:sp>
      <p:sp>
        <p:nvSpPr>
          <p:cNvPr id="10" name="Rectangle à coins arrondis 4"/>
          <p:cNvSpPr/>
          <p:nvPr/>
        </p:nvSpPr>
        <p:spPr>
          <a:xfrm>
            <a:off x="5152627" y="2840972"/>
            <a:ext cx="1008000" cy="54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algn="ctr" defTabSz="457200" fontAlgn="auto">
              <a:spcBef>
                <a:spcPts val="0"/>
              </a:spcBef>
              <a:spcAft>
                <a:spcPts val="0"/>
              </a:spcAft>
              <a:defRPr/>
            </a:pPr>
            <a:r>
              <a:rPr lang="fr-BE" sz="1000" kern="0" dirty="0">
                <a:solidFill>
                  <a:srgbClr val="4472C4"/>
                </a:solidFill>
                <a:latin typeface="Calibri" panose="020F0502020204030204"/>
              </a:rPr>
              <a:t>Examiner le projet de contrat</a:t>
            </a:r>
          </a:p>
          <a:p>
            <a:pPr algn="ctr" defTabSz="457200" fontAlgn="auto">
              <a:spcBef>
                <a:spcPts val="0"/>
              </a:spcBef>
              <a:spcAft>
                <a:spcPts val="0"/>
              </a:spcAft>
              <a:defRPr/>
            </a:pPr>
            <a:endParaRPr lang="fr-BE" sz="1000" kern="0" dirty="0">
              <a:solidFill>
                <a:srgbClr val="4472C4"/>
              </a:solidFill>
              <a:latin typeface="Calibri" panose="020F0502020204030204"/>
            </a:endParaRPr>
          </a:p>
        </p:txBody>
      </p:sp>
      <p:pic>
        <p:nvPicPr>
          <p:cNvPr id="11" name="Image 5"/>
          <p:cNvPicPr>
            <a:picLocks noChangeAspect="1"/>
          </p:cNvPicPr>
          <p:nvPr/>
        </p:nvPicPr>
        <p:blipFill>
          <a:blip r:embed="rId2">
            <a:clrChange>
              <a:clrFrom>
                <a:srgbClr val="FFFFFF"/>
              </a:clrFrom>
              <a:clrTo>
                <a:srgbClr val="FFFFFF">
                  <a:alpha val="0"/>
                </a:srgbClr>
              </a:clrTo>
            </a:clrChange>
            <a:duotone>
              <a:srgbClr val="4472C4">
                <a:shade val="45000"/>
                <a:satMod val="135000"/>
              </a:srgbClr>
              <a:prstClr val="white"/>
            </a:duotone>
          </a:blip>
          <a:stretch>
            <a:fillRect/>
          </a:stretch>
        </p:blipFill>
        <p:spPr>
          <a:xfrm>
            <a:off x="5157176" y="2624363"/>
            <a:ext cx="216000" cy="216000"/>
          </a:xfrm>
          <a:prstGeom prst="rect">
            <a:avLst/>
          </a:prstGeom>
        </p:spPr>
      </p:pic>
      <p:cxnSp>
        <p:nvCxnSpPr>
          <p:cNvPr id="12" name="Connecteur droit avec flèche 6"/>
          <p:cNvCxnSpPr>
            <a:stCxn id="9" idx="3"/>
            <a:endCxn id="10" idx="1"/>
          </p:cNvCxnSpPr>
          <p:nvPr/>
        </p:nvCxnSpPr>
        <p:spPr>
          <a:xfrm flipV="1">
            <a:off x="4499130" y="3110972"/>
            <a:ext cx="653497" cy="8133"/>
          </a:xfrm>
          <a:prstGeom prst="straightConnector1">
            <a:avLst/>
          </a:prstGeom>
          <a:noFill/>
          <a:ln w="38100" cap="flat" cmpd="sng" algn="ctr">
            <a:solidFill>
              <a:srgbClr val="4472C4"/>
            </a:solidFill>
            <a:prstDash val="solid"/>
            <a:miter lim="800000"/>
            <a:headEnd type="triangle" w="med" len="med"/>
            <a:tailEnd type="triangle" w="med" len="med"/>
          </a:ln>
          <a:effectLst/>
        </p:spPr>
      </p:cxnSp>
      <p:cxnSp>
        <p:nvCxnSpPr>
          <p:cNvPr id="13" name="Connecteur droit avec flèche 7"/>
          <p:cNvCxnSpPr/>
          <p:nvPr/>
        </p:nvCxnSpPr>
        <p:spPr>
          <a:xfrm>
            <a:off x="7575823" y="3123214"/>
            <a:ext cx="408937" cy="2693"/>
          </a:xfrm>
          <a:prstGeom prst="straightConnector1">
            <a:avLst/>
          </a:prstGeom>
          <a:noFill/>
          <a:ln w="38100" cap="flat" cmpd="sng" algn="ctr">
            <a:solidFill>
              <a:srgbClr val="4472C4"/>
            </a:solidFill>
            <a:prstDash val="solid"/>
            <a:miter lim="800000"/>
            <a:tailEnd type="triangle"/>
          </a:ln>
          <a:effectLst/>
        </p:spPr>
      </p:cxnSp>
      <p:sp>
        <p:nvSpPr>
          <p:cNvPr id="14" name="Rectangle à coins arrondis 4"/>
          <p:cNvSpPr/>
          <p:nvPr/>
        </p:nvSpPr>
        <p:spPr>
          <a:xfrm>
            <a:off x="6544077" y="2849105"/>
            <a:ext cx="1008000" cy="54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algn="ctr" defTabSz="457200" fontAlgn="auto">
              <a:spcBef>
                <a:spcPts val="0"/>
              </a:spcBef>
              <a:spcAft>
                <a:spcPts val="0"/>
              </a:spcAft>
              <a:defRPr/>
            </a:pPr>
            <a:r>
              <a:rPr lang="en-IE" sz="1000" kern="0" dirty="0">
                <a:solidFill>
                  <a:srgbClr val="4472C4"/>
                </a:solidFill>
                <a:latin typeface="Calibri" panose="020F0502020204030204"/>
              </a:rPr>
              <a:t>Chaîne de visa</a:t>
            </a:r>
          </a:p>
          <a:p>
            <a:pPr algn="ctr" defTabSz="457200" fontAlgn="auto">
              <a:spcBef>
                <a:spcPts val="0"/>
              </a:spcBef>
              <a:spcAft>
                <a:spcPts val="0"/>
              </a:spcAft>
              <a:defRPr/>
            </a:pPr>
            <a:endParaRPr lang="en-IE" sz="1000" kern="0" dirty="0">
              <a:solidFill>
                <a:srgbClr val="4472C4"/>
              </a:solidFill>
              <a:latin typeface="Calibri" panose="020F0502020204030204"/>
            </a:endParaRPr>
          </a:p>
        </p:txBody>
      </p:sp>
      <p:cxnSp>
        <p:nvCxnSpPr>
          <p:cNvPr id="15" name="Connecteur droit avec flèche 101"/>
          <p:cNvCxnSpPr>
            <a:endCxn id="14" idx="1"/>
          </p:cNvCxnSpPr>
          <p:nvPr/>
        </p:nvCxnSpPr>
        <p:spPr>
          <a:xfrm>
            <a:off x="6122575" y="3119105"/>
            <a:ext cx="421502" cy="0"/>
          </a:xfrm>
          <a:prstGeom prst="straightConnector1">
            <a:avLst/>
          </a:prstGeom>
          <a:noFill/>
          <a:ln w="38100" cap="flat" cmpd="sng" algn="ctr">
            <a:solidFill>
              <a:srgbClr val="4472C4"/>
            </a:solidFill>
            <a:prstDash val="solid"/>
            <a:miter lim="800000"/>
            <a:tailEnd type="triangle"/>
          </a:ln>
          <a:effectLst/>
        </p:spPr>
      </p:cxnSp>
      <p:pic>
        <p:nvPicPr>
          <p:cNvPr id="16" name="Image 19"/>
          <p:cNvPicPr>
            <a:picLocks noChangeAspect="1"/>
          </p:cNvPicPr>
          <p:nvPr/>
        </p:nvPicPr>
        <p:blipFill>
          <a:blip r:embed="rId3">
            <a:clrChange>
              <a:clrFrom>
                <a:srgbClr val="FFFFFF"/>
              </a:clrFrom>
              <a:clrTo>
                <a:srgbClr val="FFFFFF">
                  <a:alpha val="0"/>
                </a:srgbClr>
              </a:clrTo>
            </a:clrChange>
            <a:duotone>
              <a:srgbClr val="4472C4">
                <a:shade val="45000"/>
                <a:satMod val="135000"/>
              </a:srgbClr>
              <a:prstClr val="white"/>
            </a:duotone>
          </a:blip>
          <a:stretch>
            <a:fillRect/>
          </a:stretch>
        </p:blipFill>
        <p:spPr>
          <a:xfrm>
            <a:off x="7987922" y="2632162"/>
            <a:ext cx="216000" cy="216000"/>
          </a:xfrm>
          <a:prstGeom prst="rect">
            <a:avLst/>
          </a:prstGeom>
        </p:spPr>
      </p:pic>
      <p:cxnSp>
        <p:nvCxnSpPr>
          <p:cNvPr id="17" name="Connecteur droit avec flèche 20"/>
          <p:cNvCxnSpPr/>
          <p:nvPr/>
        </p:nvCxnSpPr>
        <p:spPr>
          <a:xfrm flipV="1">
            <a:off x="8984852" y="3117601"/>
            <a:ext cx="608928" cy="1504"/>
          </a:xfrm>
          <a:prstGeom prst="straightConnector1">
            <a:avLst/>
          </a:prstGeom>
          <a:noFill/>
          <a:ln w="38100" cap="flat" cmpd="sng" algn="ctr">
            <a:solidFill>
              <a:srgbClr val="4472C4"/>
            </a:solidFill>
            <a:prstDash val="solid"/>
            <a:miter lim="800000"/>
            <a:tailEnd type="triangle"/>
          </a:ln>
          <a:effectLst/>
        </p:spPr>
      </p:cxnSp>
      <p:sp>
        <p:nvSpPr>
          <p:cNvPr id="18" name="Flèche vers le haut 17"/>
          <p:cNvSpPr/>
          <p:nvPr/>
        </p:nvSpPr>
        <p:spPr>
          <a:xfrm rot="10800000">
            <a:off x="7180175" y="3357431"/>
            <a:ext cx="144000" cy="108000"/>
          </a:xfrm>
          <a:prstGeom prst="upArrow">
            <a:avLst/>
          </a:prstGeom>
          <a:solidFill>
            <a:srgbClr val="4472C4"/>
          </a:solidFill>
          <a:ln w="12700" cap="flat" cmpd="sng" algn="ctr">
            <a:solidFill>
              <a:srgbClr val="4472C4"/>
            </a:solidFill>
            <a:prstDash val="solid"/>
            <a:miter lim="800000"/>
          </a:ln>
          <a:effectLst/>
        </p:spPr>
        <p:txBody>
          <a:bodyPr rtlCol="0" anchor="ctr"/>
          <a:lstStyle/>
          <a:p>
            <a:pPr algn="ctr" defTabSz="457200" fontAlgn="auto">
              <a:spcBef>
                <a:spcPts val="0"/>
              </a:spcBef>
              <a:spcAft>
                <a:spcPts val="0"/>
              </a:spcAft>
              <a:defRPr/>
            </a:pPr>
            <a:endParaRPr lang="en-IE" sz="1800" b="0" kern="0" dirty="0">
              <a:solidFill>
                <a:prstClr val="white"/>
              </a:solidFill>
              <a:latin typeface="Calibri" panose="020F0502020204030204"/>
            </a:endParaRPr>
          </a:p>
        </p:txBody>
      </p:sp>
      <p:sp>
        <p:nvSpPr>
          <p:cNvPr id="19" name="Rectangle à coins arrondis 5"/>
          <p:cNvSpPr/>
          <p:nvPr/>
        </p:nvSpPr>
        <p:spPr>
          <a:xfrm>
            <a:off x="9611783" y="2861527"/>
            <a:ext cx="1008000" cy="540000"/>
          </a:xfrm>
          <a:prstGeom prst="roundRect">
            <a:avLst/>
          </a:prstGeom>
          <a:solidFill>
            <a:sysClr val="window" lastClr="FFFFFF"/>
          </a:solidFill>
          <a:ln w="12700" cap="flat" cmpd="sng" algn="ctr">
            <a:solidFill>
              <a:srgbClr val="FFC000">
                <a:lumMod val="75000"/>
              </a:srgbClr>
            </a:solidFill>
            <a:prstDash val="solid"/>
            <a:miter lim="800000"/>
          </a:ln>
          <a:effectLst/>
        </p:spPr>
        <p:txBody>
          <a:bodyPr lIns="36000" tIns="36000" rIns="36000" bIns="36000" rtlCol="0" anchor="ctr"/>
          <a:lstStyle/>
          <a:p>
            <a:pPr algn="ctr" defTabSz="457200" fontAlgn="auto">
              <a:spcBef>
                <a:spcPts val="0"/>
              </a:spcBef>
              <a:spcAft>
                <a:spcPts val="0"/>
              </a:spcAft>
              <a:defRPr/>
            </a:pPr>
            <a:r>
              <a:rPr lang="en-IE" sz="1000" kern="0" dirty="0" smtClean="0">
                <a:solidFill>
                  <a:srgbClr val="FFC000">
                    <a:lumMod val="75000"/>
                  </a:srgbClr>
                </a:solidFill>
                <a:latin typeface="Calibri" panose="020F0502020204030204"/>
              </a:rPr>
              <a:t>Signature du contrat</a:t>
            </a:r>
            <a:endParaRPr lang="en-IE" sz="1000" kern="0" dirty="0">
              <a:solidFill>
                <a:srgbClr val="FFC000">
                  <a:lumMod val="75000"/>
                </a:srgbClr>
              </a:solidFill>
              <a:latin typeface="Calibri" panose="020F0502020204030204"/>
            </a:endParaRPr>
          </a:p>
        </p:txBody>
      </p:sp>
      <p:cxnSp>
        <p:nvCxnSpPr>
          <p:cNvPr id="20" name="Connecteur droit avec flèche 22"/>
          <p:cNvCxnSpPr>
            <a:stCxn id="19" idx="2"/>
            <a:endCxn id="27" idx="0"/>
          </p:cNvCxnSpPr>
          <p:nvPr/>
        </p:nvCxnSpPr>
        <p:spPr>
          <a:xfrm flipH="1">
            <a:off x="10081942" y="3401527"/>
            <a:ext cx="33841" cy="889161"/>
          </a:xfrm>
          <a:prstGeom prst="straightConnector1">
            <a:avLst/>
          </a:prstGeom>
          <a:noFill/>
          <a:ln w="38100" cap="flat" cmpd="sng" algn="ctr">
            <a:solidFill>
              <a:srgbClr val="BF9000"/>
            </a:solidFill>
            <a:prstDash val="solid"/>
            <a:miter lim="800000"/>
            <a:tailEnd type="triangle"/>
          </a:ln>
          <a:effectLst/>
        </p:spPr>
      </p:cxnSp>
      <p:grpSp>
        <p:nvGrpSpPr>
          <p:cNvPr id="21" name="Groupe 24"/>
          <p:cNvGrpSpPr>
            <a:grpSpLocks noChangeAspect="1"/>
          </p:cNvGrpSpPr>
          <p:nvPr/>
        </p:nvGrpSpPr>
        <p:grpSpPr>
          <a:xfrm>
            <a:off x="6537250" y="2598440"/>
            <a:ext cx="365389" cy="263087"/>
            <a:chOff x="9510271" y="768909"/>
            <a:chExt cx="748896" cy="539220"/>
          </a:xfrm>
        </p:grpSpPr>
        <p:pic>
          <p:nvPicPr>
            <p:cNvPr id="22" name="Image 25"/>
            <p:cNvPicPr>
              <a:picLocks noChangeAspect="1"/>
            </p:cNvPicPr>
            <p:nvPr/>
          </p:nvPicPr>
          <p:blipFill>
            <a:blip r:embed="rId4">
              <a:clrChange>
                <a:clrFrom>
                  <a:srgbClr val="FFFDDB"/>
                </a:clrFrom>
                <a:clrTo>
                  <a:srgbClr val="FFFDDB">
                    <a:alpha val="0"/>
                  </a:srgbClr>
                </a:clrTo>
              </a:clrChange>
              <a:duotone>
                <a:srgbClr val="FFC000">
                  <a:shade val="45000"/>
                  <a:satMod val="135000"/>
                </a:srgbClr>
                <a:prstClr val="white"/>
              </a:duotone>
              <a:extLst>
                <a:ext uri="{BEBA8EAE-BF5A-486C-A8C5-ECC9F3942E4B}">
                  <a14:imgProps xmlns:a14="http://schemas.microsoft.com/office/drawing/2010/main">
                    <a14:imgLayer r:embed="rId5">
                      <a14:imgEffect>
                        <a14:colorTemperature colorTemp="11200"/>
                      </a14:imgEffect>
                    </a14:imgLayer>
                  </a14:imgProps>
                </a:ext>
              </a:extLst>
            </a:blip>
            <a:stretch>
              <a:fillRect/>
            </a:stretch>
          </p:blipFill>
          <p:spPr>
            <a:xfrm>
              <a:off x="9791167" y="768909"/>
              <a:ext cx="468000" cy="468000"/>
            </a:xfrm>
            <a:prstGeom prst="rect">
              <a:avLst/>
            </a:prstGeom>
          </p:spPr>
        </p:pic>
        <p:pic>
          <p:nvPicPr>
            <p:cNvPr id="23" name="Image 26"/>
            <p:cNvPicPr>
              <a:picLocks noChangeAspect="1"/>
            </p:cNvPicPr>
            <p:nvPr/>
          </p:nvPicPr>
          <p:blipFill>
            <a:blip r:embed="rId4">
              <a:clrChange>
                <a:clrFrom>
                  <a:srgbClr val="FFFDDB"/>
                </a:clrFrom>
                <a:clrTo>
                  <a:srgbClr val="FFFDDB">
                    <a:alpha val="0"/>
                  </a:srgbClr>
                </a:clrTo>
              </a:clrChange>
              <a:duotone>
                <a:srgbClr val="70AD47">
                  <a:shade val="45000"/>
                  <a:satMod val="135000"/>
                </a:srgbClr>
                <a:prstClr val="white"/>
              </a:duotone>
              <a:extLst>
                <a:ext uri="{BEBA8EAE-BF5A-486C-A8C5-ECC9F3942E4B}">
                  <a14:imgProps xmlns:a14="http://schemas.microsoft.com/office/drawing/2010/main">
                    <a14:imgLayer r:embed="rId5">
                      <a14:imgEffect>
                        <a14:colorTemperature colorTemp="11200"/>
                      </a14:imgEffect>
                    </a14:imgLayer>
                  </a14:imgProps>
                </a:ext>
              </a:extLst>
            </a:blip>
            <a:stretch>
              <a:fillRect/>
            </a:stretch>
          </p:blipFill>
          <p:spPr>
            <a:xfrm>
              <a:off x="9629329" y="804519"/>
              <a:ext cx="468000" cy="468000"/>
            </a:xfrm>
            <a:prstGeom prst="rect">
              <a:avLst/>
            </a:prstGeom>
          </p:spPr>
        </p:pic>
        <p:pic>
          <p:nvPicPr>
            <p:cNvPr id="24" name="Image 27"/>
            <p:cNvPicPr>
              <a:picLocks noChangeAspect="1"/>
            </p:cNvPicPr>
            <p:nvPr/>
          </p:nvPicPr>
          <p:blipFill>
            <a:blip r:embed="rId2">
              <a:clrChange>
                <a:clrFrom>
                  <a:srgbClr val="FFFFFF"/>
                </a:clrFrom>
                <a:clrTo>
                  <a:srgbClr val="FFFFFF">
                    <a:alpha val="0"/>
                  </a:srgbClr>
                </a:clrTo>
              </a:clrChange>
              <a:duotone>
                <a:srgbClr val="4472C4">
                  <a:shade val="45000"/>
                  <a:satMod val="135000"/>
                </a:srgbClr>
                <a:prstClr val="white"/>
              </a:duotone>
            </a:blip>
            <a:stretch>
              <a:fillRect/>
            </a:stretch>
          </p:blipFill>
          <p:spPr>
            <a:xfrm>
              <a:off x="9510271" y="840129"/>
              <a:ext cx="468000" cy="468000"/>
            </a:xfrm>
            <a:prstGeom prst="rect">
              <a:avLst/>
            </a:prstGeom>
          </p:spPr>
        </p:pic>
      </p:grpSp>
      <p:sp>
        <p:nvSpPr>
          <p:cNvPr id="25" name="Flèche vers le haut 29"/>
          <p:cNvSpPr/>
          <p:nvPr/>
        </p:nvSpPr>
        <p:spPr>
          <a:xfrm rot="10800000">
            <a:off x="10192842" y="3215841"/>
            <a:ext cx="144000" cy="108000"/>
          </a:xfrm>
          <a:prstGeom prst="upArrow">
            <a:avLst/>
          </a:prstGeom>
          <a:solidFill>
            <a:srgbClr val="FFC000">
              <a:lumMod val="75000"/>
            </a:srgbClr>
          </a:solidFill>
          <a:ln w="12700" cap="flat" cmpd="sng" algn="ctr">
            <a:solidFill>
              <a:srgbClr val="FFC000">
                <a:lumMod val="75000"/>
              </a:srgbClr>
            </a:solidFill>
            <a:prstDash val="solid"/>
            <a:miter lim="800000"/>
          </a:ln>
          <a:effectLst/>
        </p:spPr>
        <p:txBody>
          <a:bodyPr rtlCol="0" anchor="ctr"/>
          <a:lstStyle/>
          <a:p>
            <a:pPr algn="ctr" defTabSz="457200" fontAlgn="auto">
              <a:spcBef>
                <a:spcPts val="0"/>
              </a:spcBef>
              <a:spcAft>
                <a:spcPts val="0"/>
              </a:spcAft>
              <a:defRPr/>
            </a:pPr>
            <a:endParaRPr lang="en-IE" sz="1800" b="0" kern="0" dirty="0">
              <a:solidFill>
                <a:prstClr val="white"/>
              </a:solidFill>
              <a:latin typeface="Calibri" panose="020F0502020204030204"/>
            </a:endParaRPr>
          </a:p>
        </p:txBody>
      </p:sp>
      <p:sp>
        <p:nvSpPr>
          <p:cNvPr id="26" name="Rectangle à coins arrondis 5"/>
          <p:cNvSpPr/>
          <p:nvPr/>
        </p:nvSpPr>
        <p:spPr>
          <a:xfrm>
            <a:off x="7961014" y="2851798"/>
            <a:ext cx="1040490" cy="54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algn="ctr" defTabSz="457200" fontAlgn="auto">
              <a:spcBef>
                <a:spcPts val="0"/>
              </a:spcBef>
              <a:spcAft>
                <a:spcPts val="0"/>
              </a:spcAft>
              <a:defRPr/>
            </a:pPr>
            <a:r>
              <a:rPr lang="en-IE" sz="1000" kern="0" dirty="0" smtClean="0">
                <a:solidFill>
                  <a:srgbClr val="4472C4"/>
                </a:solidFill>
                <a:latin typeface="Calibri" panose="020F0502020204030204"/>
              </a:rPr>
              <a:t>Envoi du contrat</a:t>
            </a:r>
            <a:endParaRPr lang="en-IE" sz="1000" kern="0" dirty="0">
              <a:solidFill>
                <a:srgbClr val="4472C4"/>
              </a:solidFill>
              <a:latin typeface="Calibri" panose="020F0502020204030204"/>
            </a:endParaRPr>
          </a:p>
        </p:txBody>
      </p:sp>
      <p:sp>
        <p:nvSpPr>
          <p:cNvPr id="27" name="Rectangle à coins arrondis 5"/>
          <p:cNvSpPr/>
          <p:nvPr/>
        </p:nvSpPr>
        <p:spPr>
          <a:xfrm>
            <a:off x="9577942" y="4290688"/>
            <a:ext cx="1008000" cy="54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algn="ctr" defTabSz="457200" fontAlgn="auto">
              <a:spcBef>
                <a:spcPts val="0"/>
              </a:spcBef>
              <a:spcAft>
                <a:spcPts val="0"/>
              </a:spcAft>
              <a:defRPr/>
            </a:pPr>
            <a:r>
              <a:rPr lang="fr-BE" sz="1000" kern="0" dirty="0">
                <a:solidFill>
                  <a:srgbClr val="4472C4"/>
                </a:solidFill>
                <a:latin typeface="Calibri" panose="020F0502020204030204"/>
              </a:rPr>
              <a:t>Engager des fonds dans ABAC</a:t>
            </a:r>
            <a:endParaRPr lang="en-IE" sz="1000" kern="0" dirty="0">
              <a:solidFill>
                <a:srgbClr val="4472C4"/>
              </a:solidFill>
              <a:latin typeface="Calibri" panose="020F0502020204030204"/>
            </a:endParaRPr>
          </a:p>
        </p:txBody>
      </p:sp>
      <p:sp>
        <p:nvSpPr>
          <p:cNvPr id="28" name="ZoneTexte 70"/>
          <p:cNvSpPr txBox="1"/>
          <p:nvPr/>
        </p:nvSpPr>
        <p:spPr>
          <a:xfrm>
            <a:off x="1016905" y="2696903"/>
            <a:ext cx="2146722" cy="923330"/>
          </a:xfrm>
          <a:prstGeom prst="rect">
            <a:avLst/>
          </a:prstGeom>
          <a:noFill/>
        </p:spPr>
        <p:txBody>
          <a:bodyPr wrap="square" rtlCol="0">
            <a:spAutoFit/>
          </a:bodyPr>
          <a:lstStyle/>
          <a:p>
            <a:pPr algn="ctr" defTabSz="457200" fontAlgn="auto">
              <a:spcBef>
                <a:spcPts val="600"/>
              </a:spcBef>
              <a:spcAft>
                <a:spcPts val="0"/>
              </a:spcAft>
              <a:defRPr/>
            </a:pPr>
            <a:r>
              <a:rPr lang="fr-BE" dirty="0">
                <a:solidFill>
                  <a:prstClr val="black"/>
                </a:solidFill>
                <a:latin typeface="Calibri" panose="020F0502020204030204"/>
              </a:rPr>
              <a:t>PRÉPARATION ET SIGNATURE DU </a:t>
            </a:r>
            <a:r>
              <a:rPr lang="fr-BE" dirty="0" smtClean="0">
                <a:solidFill>
                  <a:prstClr val="black"/>
                </a:solidFill>
                <a:latin typeface="Calibri" panose="020F0502020204030204"/>
              </a:rPr>
              <a:t>CONTRAT</a:t>
            </a:r>
            <a:endParaRPr lang="fr-BE" dirty="0">
              <a:solidFill>
                <a:prstClr val="black"/>
              </a:solidFill>
              <a:latin typeface="Calibri" panose="020F0502020204030204"/>
            </a:endParaRPr>
          </a:p>
        </p:txBody>
      </p:sp>
      <p:pic>
        <p:nvPicPr>
          <p:cNvPr id="30" name="Picture 29"/>
          <p:cNvPicPr>
            <a:picLocks noChangeAspect="1"/>
          </p:cNvPicPr>
          <p:nvPr/>
        </p:nvPicPr>
        <p:blipFill>
          <a:blip r:embed="rId6">
            <a:duotone>
              <a:prstClr val="black"/>
              <a:srgbClr val="C00000">
                <a:tint val="45000"/>
                <a:satMod val="400000"/>
              </a:srgbClr>
            </a:duotone>
          </a:blip>
          <a:stretch>
            <a:fillRect/>
          </a:stretch>
        </p:blipFill>
        <p:spPr>
          <a:xfrm>
            <a:off x="10198142" y="3818661"/>
            <a:ext cx="267725" cy="279037"/>
          </a:xfrm>
          <a:prstGeom prst="rect">
            <a:avLst/>
          </a:prstGeom>
          <a:ln>
            <a:solidFill>
              <a:srgbClr val="C00000"/>
            </a:solidFill>
          </a:ln>
          <a:effectLst>
            <a:outerShdw blurRad="50800" dist="38100" dir="2700000" algn="tl" rotWithShape="0">
              <a:srgbClr val="C00000">
                <a:alpha val="40000"/>
              </a:srgbClr>
            </a:outerShdw>
          </a:effectLst>
        </p:spPr>
      </p:pic>
      <p:sp>
        <p:nvSpPr>
          <p:cNvPr id="31" name="Organigramme : Document 54"/>
          <p:cNvSpPr/>
          <p:nvPr/>
        </p:nvSpPr>
        <p:spPr>
          <a:xfrm>
            <a:off x="4089840" y="3497228"/>
            <a:ext cx="756000" cy="619454"/>
          </a:xfrm>
          <a:prstGeom prst="flowChartDocument">
            <a:avLst/>
          </a:prstGeom>
          <a:solidFill>
            <a:srgbClr val="5B9BD5">
              <a:lumMod val="40000"/>
              <a:lumOff val="60000"/>
            </a:srgbClr>
          </a:solidFill>
          <a:ln w="9525" cap="flat" cmpd="sng" algn="ctr">
            <a:solidFill>
              <a:srgbClr val="4472C4"/>
            </a:solidFill>
            <a:prstDash val="solid"/>
            <a:round/>
            <a:headEnd type="none" w="med" len="med"/>
            <a:tailEnd type="none" w="med" len="med"/>
          </a:ln>
          <a:effectLst/>
        </p:spPr>
        <p:txBody>
          <a:bodyPr lIns="0" tIns="18000" rIns="0" bIns="0" rtlCol="0" anchor="ctr"/>
          <a:lstStyle/>
          <a:p>
            <a:pPr algn="ctr" defTabSz="457200" fontAlgn="auto">
              <a:spcBef>
                <a:spcPts val="0"/>
              </a:spcBef>
              <a:spcAft>
                <a:spcPts val="0"/>
              </a:spcAft>
              <a:defRPr/>
            </a:pPr>
            <a:r>
              <a:rPr lang="en-IE" sz="1000" kern="0" dirty="0">
                <a:solidFill>
                  <a:prstClr val="black"/>
                </a:solidFill>
                <a:latin typeface="Calibri" panose="020F0502020204030204"/>
              </a:rPr>
              <a:t>Projet de contrat + annexes</a:t>
            </a:r>
          </a:p>
          <a:p>
            <a:pPr algn="ctr" defTabSz="457200" fontAlgn="auto">
              <a:spcBef>
                <a:spcPts val="0"/>
              </a:spcBef>
              <a:spcAft>
                <a:spcPts val="0"/>
              </a:spcAft>
              <a:defRPr/>
            </a:pPr>
            <a:endParaRPr lang="en-IE" sz="1000" kern="0" dirty="0">
              <a:solidFill>
                <a:prstClr val="black"/>
              </a:solidFill>
              <a:latin typeface="Calibri" panose="020F0502020204030204"/>
            </a:endParaRPr>
          </a:p>
        </p:txBody>
      </p:sp>
      <p:pic>
        <p:nvPicPr>
          <p:cNvPr id="32" name="Image 58"/>
          <p:cNvPicPr>
            <a:picLocks noChangeAspect="1"/>
          </p:cNvPicPr>
          <p:nvPr/>
        </p:nvPicPr>
        <p:blipFill>
          <a:blip r:embed="rId2">
            <a:clrChange>
              <a:clrFrom>
                <a:srgbClr val="FFFFFF"/>
              </a:clrFrom>
              <a:clrTo>
                <a:srgbClr val="FFFFFF">
                  <a:alpha val="0"/>
                </a:srgbClr>
              </a:clrTo>
            </a:clrChange>
            <a:duotone>
              <a:srgbClr val="FFC000">
                <a:shade val="45000"/>
                <a:satMod val="135000"/>
              </a:srgbClr>
              <a:prstClr val="white"/>
            </a:duotone>
          </a:blip>
          <a:stretch>
            <a:fillRect/>
          </a:stretch>
        </p:blipFill>
        <p:spPr>
          <a:xfrm>
            <a:off x="9617035" y="2628425"/>
            <a:ext cx="216000" cy="216000"/>
          </a:xfrm>
          <a:prstGeom prst="rect">
            <a:avLst/>
          </a:prstGeom>
        </p:spPr>
      </p:pic>
      <p:pic>
        <p:nvPicPr>
          <p:cNvPr id="33" name="Image 5"/>
          <p:cNvPicPr>
            <a:picLocks noChangeAspect="1"/>
          </p:cNvPicPr>
          <p:nvPr/>
        </p:nvPicPr>
        <p:blipFill>
          <a:blip r:embed="rId2">
            <a:clrChange>
              <a:clrFrom>
                <a:srgbClr val="FFFFFF"/>
              </a:clrFrom>
              <a:clrTo>
                <a:srgbClr val="FFFFFF">
                  <a:alpha val="0"/>
                </a:srgbClr>
              </a:clrTo>
            </a:clrChange>
            <a:duotone>
              <a:srgbClr val="4472C4">
                <a:shade val="45000"/>
                <a:satMod val="135000"/>
              </a:srgbClr>
              <a:prstClr val="white"/>
            </a:duotone>
          </a:blip>
          <a:stretch>
            <a:fillRect/>
          </a:stretch>
        </p:blipFill>
        <p:spPr>
          <a:xfrm>
            <a:off x="9633462" y="4067839"/>
            <a:ext cx="216000" cy="216000"/>
          </a:xfrm>
          <a:prstGeom prst="rect">
            <a:avLst/>
          </a:prstGeom>
        </p:spPr>
      </p:pic>
      <p:cxnSp>
        <p:nvCxnSpPr>
          <p:cNvPr id="34" name="Connecteur droit avec flèche 22"/>
          <p:cNvCxnSpPr>
            <a:stCxn id="27" idx="1"/>
            <a:endCxn id="35" idx="3"/>
          </p:cNvCxnSpPr>
          <p:nvPr/>
        </p:nvCxnSpPr>
        <p:spPr>
          <a:xfrm flipH="1">
            <a:off x="9052255" y="4560688"/>
            <a:ext cx="525687" cy="0"/>
          </a:xfrm>
          <a:prstGeom prst="straightConnector1">
            <a:avLst/>
          </a:prstGeom>
          <a:noFill/>
          <a:ln w="38100" cap="flat" cmpd="sng" algn="ctr">
            <a:solidFill>
              <a:srgbClr val="4472C4"/>
            </a:solidFill>
            <a:prstDash val="solid"/>
            <a:miter lim="800000"/>
            <a:tailEnd type="triangle"/>
          </a:ln>
          <a:effectLst/>
        </p:spPr>
      </p:cxnSp>
      <p:sp>
        <p:nvSpPr>
          <p:cNvPr id="35" name="Rectangle à coins arrondis 5"/>
          <p:cNvSpPr/>
          <p:nvPr/>
        </p:nvSpPr>
        <p:spPr>
          <a:xfrm>
            <a:off x="8044255" y="4290688"/>
            <a:ext cx="1008000" cy="54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algn="ctr" defTabSz="457200" fontAlgn="auto">
              <a:spcBef>
                <a:spcPts val="0"/>
              </a:spcBef>
              <a:spcAft>
                <a:spcPts val="0"/>
              </a:spcAft>
              <a:defRPr/>
            </a:pPr>
            <a:r>
              <a:rPr lang="en-IE" sz="1000" kern="0" dirty="0" smtClean="0">
                <a:solidFill>
                  <a:srgbClr val="4472C4"/>
                </a:solidFill>
                <a:latin typeface="Calibri" panose="020F0502020204030204"/>
              </a:rPr>
              <a:t>Signature du contrat</a:t>
            </a:r>
            <a:endParaRPr lang="en-IE" sz="1000" kern="0" dirty="0">
              <a:solidFill>
                <a:srgbClr val="4472C4"/>
              </a:solidFill>
              <a:latin typeface="Calibri" panose="020F0502020204030204"/>
            </a:endParaRPr>
          </a:p>
        </p:txBody>
      </p:sp>
      <p:pic>
        <p:nvPicPr>
          <p:cNvPr id="36" name="Image 5"/>
          <p:cNvPicPr>
            <a:picLocks noChangeAspect="1"/>
          </p:cNvPicPr>
          <p:nvPr/>
        </p:nvPicPr>
        <p:blipFill>
          <a:blip r:embed="rId2">
            <a:clrChange>
              <a:clrFrom>
                <a:srgbClr val="FFFFFF"/>
              </a:clrFrom>
              <a:clrTo>
                <a:srgbClr val="FFFFFF">
                  <a:alpha val="0"/>
                </a:srgbClr>
              </a:clrTo>
            </a:clrChange>
            <a:duotone>
              <a:srgbClr val="4472C4">
                <a:shade val="45000"/>
                <a:satMod val="135000"/>
              </a:srgbClr>
              <a:prstClr val="white"/>
            </a:duotone>
          </a:blip>
          <a:stretch>
            <a:fillRect/>
          </a:stretch>
        </p:blipFill>
        <p:spPr>
          <a:xfrm>
            <a:off x="8102818" y="4067839"/>
            <a:ext cx="216000" cy="216000"/>
          </a:xfrm>
          <a:prstGeom prst="rect">
            <a:avLst/>
          </a:prstGeom>
        </p:spPr>
      </p:pic>
      <p:sp>
        <p:nvSpPr>
          <p:cNvPr id="38" name="Organigramme : Document 30"/>
          <p:cNvSpPr/>
          <p:nvPr/>
        </p:nvSpPr>
        <p:spPr>
          <a:xfrm>
            <a:off x="9628431" y="3459400"/>
            <a:ext cx="869531" cy="504000"/>
          </a:xfrm>
          <a:prstGeom prst="flowChartDocument">
            <a:avLst/>
          </a:prstGeom>
          <a:solidFill>
            <a:srgbClr val="FFC000">
              <a:lumMod val="40000"/>
              <a:lumOff val="60000"/>
            </a:srgbClr>
          </a:solidFill>
          <a:ln w="9525" cap="flat" cmpd="sng" algn="ctr">
            <a:solidFill>
              <a:srgbClr val="FFC000">
                <a:lumMod val="75000"/>
              </a:srgbClr>
            </a:solidFill>
            <a:prstDash val="solid"/>
            <a:round/>
            <a:headEnd type="none" w="med" len="med"/>
            <a:tailEnd type="none" w="med" len="med"/>
          </a:ln>
          <a:effectLst/>
        </p:spPr>
        <p:txBody>
          <a:bodyPr lIns="0" tIns="18000" rIns="0" bIns="0" rtlCol="0" anchor="ctr"/>
          <a:lstStyle/>
          <a:p>
            <a:pPr algn="ctr" defTabSz="457200" fontAlgn="auto">
              <a:spcBef>
                <a:spcPts val="0"/>
              </a:spcBef>
              <a:spcAft>
                <a:spcPts val="0"/>
              </a:spcAft>
              <a:defRPr/>
            </a:pPr>
            <a:r>
              <a:rPr lang="fr-BE" sz="1000" kern="0" dirty="0">
                <a:solidFill>
                  <a:prstClr val="black"/>
                </a:solidFill>
                <a:latin typeface="Calibri" panose="020F0502020204030204"/>
              </a:rPr>
              <a:t>Contrat signé par le </a:t>
            </a:r>
            <a:r>
              <a:rPr lang="fr-BE" sz="1000" kern="0" dirty="0" smtClean="0">
                <a:solidFill>
                  <a:prstClr val="black"/>
                </a:solidFill>
                <a:latin typeface="Calibri" panose="020F0502020204030204"/>
              </a:rPr>
              <a:t>partenaire contractant</a:t>
            </a:r>
            <a:endParaRPr lang="en-IE" sz="1000" b="0" kern="0" dirty="0">
              <a:solidFill>
                <a:prstClr val="black"/>
              </a:solidFill>
              <a:latin typeface="Calibri" panose="020F0502020204030204"/>
            </a:endParaRPr>
          </a:p>
        </p:txBody>
      </p:sp>
      <p:pic>
        <p:nvPicPr>
          <p:cNvPr id="39" name="Picture 38"/>
          <p:cNvPicPr>
            <a:picLocks noChangeAspect="1"/>
          </p:cNvPicPr>
          <p:nvPr/>
        </p:nvPicPr>
        <p:blipFill>
          <a:blip r:embed="rId6">
            <a:duotone>
              <a:prstClr val="black"/>
              <a:srgbClr val="C00000">
                <a:tint val="45000"/>
                <a:satMod val="400000"/>
              </a:srgbClr>
            </a:duotone>
          </a:blip>
          <a:stretch>
            <a:fillRect/>
          </a:stretch>
        </p:blipFill>
        <p:spPr>
          <a:xfrm>
            <a:off x="9036530" y="5233509"/>
            <a:ext cx="267725" cy="279037"/>
          </a:xfrm>
          <a:prstGeom prst="rect">
            <a:avLst/>
          </a:prstGeom>
          <a:ln>
            <a:solidFill>
              <a:srgbClr val="C00000"/>
            </a:solidFill>
          </a:ln>
          <a:effectLst>
            <a:outerShdw blurRad="50800" dist="38100" dir="2700000" algn="tl" rotWithShape="0">
              <a:srgbClr val="C00000">
                <a:alpha val="40000"/>
              </a:srgbClr>
            </a:outerShdw>
          </a:effectLst>
        </p:spPr>
      </p:pic>
      <p:sp>
        <p:nvSpPr>
          <p:cNvPr id="40" name="Organigramme : Document 30"/>
          <p:cNvSpPr/>
          <p:nvPr/>
        </p:nvSpPr>
        <p:spPr>
          <a:xfrm>
            <a:off x="8548255" y="4859084"/>
            <a:ext cx="756000" cy="504000"/>
          </a:xfrm>
          <a:prstGeom prst="flowChartDocument">
            <a:avLst/>
          </a:prstGeom>
          <a:solidFill>
            <a:srgbClr val="5B9BD5">
              <a:lumMod val="40000"/>
              <a:lumOff val="60000"/>
            </a:srgbClr>
          </a:solidFill>
          <a:ln w="9525" cap="flat" cmpd="sng" algn="ctr">
            <a:solidFill>
              <a:srgbClr val="4472C4"/>
            </a:solidFill>
            <a:prstDash val="solid"/>
            <a:round/>
            <a:headEnd type="none" w="med" len="med"/>
            <a:tailEnd type="none" w="med" len="med"/>
          </a:ln>
          <a:effectLst/>
        </p:spPr>
        <p:txBody>
          <a:bodyPr lIns="0" tIns="18000" rIns="0" bIns="0" rtlCol="0" anchor="ctr"/>
          <a:lstStyle/>
          <a:p>
            <a:pPr algn="ctr" defTabSz="457200" fontAlgn="auto">
              <a:spcBef>
                <a:spcPts val="0"/>
              </a:spcBef>
              <a:spcAft>
                <a:spcPts val="0"/>
              </a:spcAft>
              <a:defRPr/>
            </a:pPr>
            <a:r>
              <a:rPr lang="fr-BE" sz="1000" kern="0" dirty="0">
                <a:solidFill>
                  <a:prstClr val="black"/>
                </a:solidFill>
                <a:latin typeface="Calibri" panose="020F0502020204030204"/>
              </a:rPr>
              <a:t>Contrat signé par les deux parties</a:t>
            </a:r>
            <a:endParaRPr lang="en-IE" sz="1000" b="0" kern="0" dirty="0">
              <a:solidFill>
                <a:prstClr val="black"/>
              </a:solidFill>
              <a:latin typeface="Calibri" panose="020F0502020204030204"/>
            </a:endParaRPr>
          </a:p>
        </p:txBody>
      </p:sp>
      <p:sp>
        <p:nvSpPr>
          <p:cNvPr id="42" name="Organigramme : Document 18"/>
          <p:cNvSpPr/>
          <p:nvPr/>
        </p:nvSpPr>
        <p:spPr>
          <a:xfrm>
            <a:off x="4089840" y="2276108"/>
            <a:ext cx="756000" cy="504000"/>
          </a:xfrm>
          <a:prstGeom prst="flowChartDocument">
            <a:avLst/>
          </a:prstGeom>
          <a:solidFill>
            <a:srgbClr val="5B9BD5">
              <a:lumMod val="40000"/>
              <a:lumOff val="60000"/>
            </a:srgbClr>
          </a:solidFill>
          <a:ln w="9525" cap="flat" cmpd="sng" algn="ctr">
            <a:solidFill>
              <a:srgbClr val="4472C4"/>
            </a:solidFill>
            <a:prstDash val="solid"/>
            <a:round/>
            <a:headEnd type="none" w="med" len="med"/>
            <a:tailEnd type="none" w="med" len="med"/>
          </a:ln>
          <a:effectLst/>
        </p:spPr>
        <p:txBody>
          <a:bodyPr lIns="0" tIns="18000" rIns="0" bIns="0" rtlCol="0" anchor="ctr"/>
          <a:lstStyle/>
          <a:p>
            <a:pPr algn="ctr" defTabSz="457200" fontAlgn="auto">
              <a:spcBef>
                <a:spcPts val="0"/>
              </a:spcBef>
              <a:spcAft>
                <a:spcPts val="0"/>
              </a:spcAft>
              <a:defRPr/>
            </a:pPr>
            <a:r>
              <a:rPr lang="en-GB" sz="800" dirty="0" err="1"/>
              <a:t>Télécharger</a:t>
            </a:r>
            <a:r>
              <a:rPr lang="en-GB" sz="800" dirty="0"/>
              <a:t> les documents</a:t>
            </a:r>
            <a:endParaRPr lang="en-IE" sz="800" b="0" kern="0" dirty="0">
              <a:solidFill>
                <a:prstClr val="black"/>
              </a:solidFill>
              <a:latin typeface="Calibri" panose="020F0502020204030204"/>
            </a:endParaRPr>
          </a:p>
        </p:txBody>
      </p:sp>
      <p:sp>
        <p:nvSpPr>
          <p:cNvPr id="43" name="Rectangle à coins arrondis 43"/>
          <p:cNvSpPr/>
          <p:nvPr/>
        </p:nvSpPr>
        <p:spPr>
          <a:xfrm>
            <a:off x="9814976" y="2698134"/>
            <a:ext cx="383698" cy="151628"/>
          </a:xfrm>
          <a:prstGeom prst="rect">
            <a:avLst/>
          </a:prstGeom>
          <a:noFill/>
          <a:ln w="12700" cap="flat" cmpd="sng" algn="ctr">
            <a:noFill/>
            <a:prstDash val="solid"/>
            <a:miter lim="800000"/>
          </a:ln>
          <a:effectLst/>
        </p:spPr>
        <p:txBody>
          <a:bodyPr wrap="none" lIns="0" tIns="0" rIns="0" bIns="0" rtlCol="0" anchor="b" anchorCtr="0"/>
          <a:lstStyle/>
          <a:p>
            <a:pPr defTabSz="457200" fontAlgn="auto">
              <a:lnSpc>
                <a:spcPts val="800"/>
              </a:lnSpc>
              <a:spcBef>
                <a:spcPts val="0"/>
              </a:spcBef>
              <a:spcAft>
                <a:spcPts val="0"/>
              </a:spcAft>
              <a:defRPr/>
            </a:pPr>
            <a:r>
              <a:rPr lang="en-IE" sz="1000" b="0" kern="0" dirty="0">
                <a:solidFill>
                  <a:prstClr val="black">
                    <a:lumMod val="50000"/>
                    <a:lumOff val="50000"/>
                  </a:prstClr>
                </a:solidFill>
                <a:latin typeface="Calibri" panose="020F0502020204030204"/>
              </a:rPr>
              <a:t>LSIGN</a:t>
            </a:r>
          </a:p>
        </p:txBody>
      </p:sp>
      <p:sp>
        <p:nvSpPr>
          <p:cNvPr id="44" name="Rectangle à coins arrondis 43"/>
          <p:cNvSpPr/>
          <p:nvPr/>
        </p:nvSpPr>
        <p:spPr>
          <a:xfrm>
            <a:off x="5394475" y="2695851"/>
            <a:ext cx="383698" cy="151628"/>
          </a:xfrm>
          <a:prstGeom prst="rect">
            <a:avLst/>
          </a:prstGeom>
          <a:noFill/>
          <a:ln w="12700" cap="flat" cmpd="sng" algn="ctr">
            <a:noFill/>
            <a:prstDash val="solid"/>
            <a:miter lim="800000"/>
          </a:ln>
          <a:effectLst/>
        </p:spPr>
        <p:txBody>
          <a:bodyPr wrap="none" lIns="0" tIns="0" rIns="0" bIns="0" rtlCol="0" anchor="b" anchorCtr="0"/>
          <a:lstStyle/>
          <a:p>
            <a:pPr defTabSz="457200" fontAlgn="auto">
              <a:lnSpc>
                <a:spcPts val="800"/>
              </a:lnSpc>
              <a:spcBef>
                <a:spcPts val="0"/>
              </a:spcBef>
              <a:spcAft>
                <a:spcPts val="0"/>
              </a:spcAft>
              <a:defRPr/>
            </a:pPr>
            <a:r>
              <a:rPr lang="en-IE" sz="1000" b="0" kern="0" dirty="0">
                <a:solidFill>
                  <a:prstClr val="black">
                    <a:lumMod val="50000"/>
                    <a:lumOff val="50000"/>
                  </a:prstClr>
                </a:solidFill>
                <a:latin typeface="Calibri" panose="020F0502020204030204"/>
              </a:rPr>
              <a:t>OIA/FIA</a:t>
            </a:r>
          </a:p>
        </p:txBody>
      </p:sp>
      <p:sp>
        <p:nvSpPr>
          <p:cNvPr id="45" name="Rectangle à coins arrondis 43"/>
          <p:cNvSpPr/>
          <p:nvPr/>
        </p:nvSpPr>
        <p:spPr>
          <a:xfrm>
            <a:off x="6744755" y="2558639"/>
            <a:ext cx="483062" cy="431310"/>
          </a:xfrm>
          <a:prstGeom prst="rect">
            <a:avLst/>
          </a:prstGeom>
          <a:noFill/>
          <a:ln w="12700" cap="flat" cmpd="sng" algn="ctr">
            <a:noFill/>
            <a:prstDash val="solid"/>
            <a:miter lim="800000"/>
          </a:ln>
          <a:effectLst/>
        </p:spPr>
        <p:txBody>
          <a:bodyPr wrap="none" lIns="0" tIns="0" rIns="0" bIns="0" rtlCol="0" anchor="b" anchorCtr="0"/>
          <a:lstStyle/>
          <a:p>
            <a:pPr algn="ctr" defTabSz="457200" fontAlgn="auto">
              <a:lnSpc>
                <a:spcPts val="800"/>
              </a:lnSpc>
              <a:spcBef>
                <a:spcPts val="0"/>
              </a:spcBef>
              <a:spcAft>
                <a:spcPts val="0"/>
              </a:spcAft>
              <a:defRPr/>
            </a:pPr>
            <a:r>
              <a:rPr lang="en-IE" sz="1000" b="0" kern="0" dirty="0">
                <a:solidFill>
                  <a:prstClr val="black">
                    <a:lumMod val="50000"/>
                    <a:lumOff val="50000"/>
                  </a:prstClr>
                </a:solidFill>
                <a:latin typeface="Calibri" panose="020F0502020204030204"/>
              </a:rPr>
              <a:t>OIA/FIA</a:t>
            </a:r>
          </a:p>
          <a:p>
            <a:pPr algn="ctr" defTabSz="457200" fontAlgn="auto">
              <a:lnSpc>
                <a:spcPts val="800"/>
              </a:lnSpc>
              <a:spcBef>
                <a:spcPts val="0"/>
              </a:spcBef>
              <a:spcAft>
                <a:spcPts val="0"/>
              </a:spcAft>
              <a:defRPr/>
            </a:pPr>
            <a:r>
              <a:rPr lang="en-IE" sz="1000" b="0" kern="0" dirty="0">
                <a:solidFill>
                  <a:prstClr val="black">
                    <a:lumMod val="50000"/>
                    <a:lumOff val="50000"/>
                  </a:prstClr>
                </a:solidFill>
                <a:latin typeface="Calibri" panose="020F0502020204030204"/>
              </a:rPr>
              <a:t>OVA</a:t>
            </a:r>
          </a:p>
          <a:p>
            <a:pPr algn="ctr" defTabSz="457200" fontAlgn="auto">
              <a:lnSpc>
                <a:spcPts val="800"/>
              </a:lnSpc>
              <a:spcBef>
                <a:spcPts val="0"/>
              </a:spcBef>
              <a:spcAft>
                <a:spcPts val="0"/>
              </a:spcAft>
              <a:defRPr/>
            </a:pPr>
            <a:r>
              <a:rPr lang="en-IE" sz="1000" b="0" kern="0" dirty="0">
                <a:solidFill>
                  <a:prstClr val="black">
                    <a:lumMod val="50000"/>
                    <a:lumOff val="50000"/>
                  </a:prstClr>
                </a:solidFill>
                <a:latin typeface="Calibri" panose="020F0502020204030204"/>
              </a:rPr>
              <a:t>FVA</a:t>
            </a:r>
          </a:p>
          <a:p>
            <a:pPr algn="ctr" defTabSz="457200" fontAlgn="auto">
              <a:lnSpc>
                <a:spcPts val="800"/>
              </a:lnSpc>
              <a:spcBef>
                <a:spcPts val="0"/>
              </a:spcBef>
              <a:spcAft>
                <a:spcPts val="0"/>
              </a:spcAft>
              <a:defRPr/>
            </a:pPr>
            <a:r>
              <a:rPr lang="en-IE" sz="1000" b="0" kern="0" dirty="0">
                <a:solidFill>
                  <a:prstClr val="black">
                    <a:lumMod val="50000"/>
                    <a:lumOff val="50000"/>
                  </a:prstClr>
                </a:solidFill>
                <a:latin typeface="Calibri" panose="020F0502020204030204"/>
              </a:rPr>
              <a:t>AO</a:t>
            </a:r>
          </a:p>
        </p:txBody>
      </p:sp>
      <p:sp>
        <p:nvSpPr>
          <p:cNvPr id="46" name="Rectangle à coins arrondis 43"/>
          <p:cNvSpPr/>
          <p:nvPr/>
        </p:nvSpPr>
        <p:spPr>
          <a:xfrm>
            <a:off x="9851735" y="4140208"/>
            <a:ext cx="289812" cy="151628"/>
          </a:xfrm>
          <a:prstGeom prst="rect">
            <a:avLst/>
          </a:prstGeom>
          <a:noFill/>
          <a:ln w="12700" cap="flat" cmpd="sng" algn="ctr">
            <a:noFill/>
            <a:prstDash val="solid"/>
            <a:miter lim="800000"/>
          </a:ln>
          <a:effectLst/>
        </p:spPr>
        <p:txBody>
          <a:bodyPr wrap="none" lIns="0" tIns="0" rIns="0" bIns="0" rtlCol="0" anchor="b" anchorCtr="0"/>
          <a:lstStyle/>
          <a:p>
            <a:pPr defTabSz="457200" fontAlgn="auto">
              <a:lnSpc>
                <a:spcPts val="800"/>
              </a:lnSpc>
              <a:spcBef>
                <a:spcPts val="0"/>
              </a:spcBef>
              <a:spcAft>
                <a:spcPts val="0"/>
              </a:spcAft>
              <a:defRPr/>
            </a:pPr>
            <a:r>
              <a:rPr lang="en-IE" sz="1000" b="0" kern="0" dirty="0">
                <a:solidFill>
                  <a:prstClr val="black">
                    <a:lumMod val="50000"/>
                    <a:lumOff val="50000"/>
                  </a:prstClr>
                </a:solidFill>
                <a:latin typeface="Calibri" panose="020F0502020204030204"/>
              </a:rPr>
              <a:t>AO</a:t>
            </a:r>
          </a:p>
        </p:txBody>
      </p:sp>
      <p:sp>
        <p:nvSpPr>
          <p:cNvPr id="47" name="Rectangle à coins arrondis 43"/>
          <p:cNvSpPr/>
          <p:nvPr/>
        </p:nvSpPr>
        <p:spPr>
          <a:xfrm>
            <a:off x="8337779" y="4131410"/>
            <a:ext cx="289812" cy="151628"/>
          </a:xfrm>
          <a:prstGeom prst="rect">
            <a:avLst/>
          </a:prstGeom>
          <a:noFill/>
          <a:ln w="12700" cap="flat" cmpd="sng" algn="ctr">
            <a:noFill/>
            <a:prstDash val="solid"/>
            <a:miter lim="800000"/>
          </a:ln>
          <a:effectLst/>
        </p:spPr>
        <p:txBody>
          <a:bodyPr wrap="none" lIns="0" tIns="0" rIns="0" bIns="0" rtlCol="0" anchor="b" anchorCtr="0"/>
          <a:lstStyle/>
          <a:p>
            <a:pPr defTabSz="457200" fontAlgn="auto">
              <a:lnSpc>
                <a:spcPts val="800"/>
              </a:lnSpc>
              <a:spcBef>
                <a:spcPts val="0"/>
              </a:spcBef>
              <a:spcAft>
                <a:spcPts val="0"/>
              </a:spcAft>
              <a:defRPr/>
            </a:pPr>
            <a:r>
              <a:rPr lang="en-IE" sz="1000" b="0" kern="0" dirty="0">
                <a:solidFill>
                  <a:prstClr val="black">
                    <a:lumMod val="50000"/>
                    <a:lumOff val="50000"/>
                  </a:prstClr>
                </a:solidFill>
                <a:latin typeface="Calibri" panose="020F0502020204030204"/>
              </a:rPr>
              <a:t>AO</a:t>
            </a:r>
          </a:p>
        </p:txBody>
      </p:sp>
      <p:sp>
        <p:nvSpPr>
          <p:cNvPr id="48" name="Organigramme : Document 18"/>
          <p:cNvSpPr/>
          <p:nvPr/>
        </p:nvSpPr>
        <p:spPr>
          <a:xfrm>
            <a:off x="7122631" y="3467458"/>
            <a:ext cx="756000" cy="504000"/>
          </a:xfrm>
          <a:prstGeom prst="flowChartDocument">
            <a:avLst/>
          </a:prstGeom>
          <a:solidFill>
            <a:srgbClr val="5B9BD5">
              <a:lumMod val="40000"/>
              <a:lumOff val="60000"/>
            </a:srgbClr>
          </a:solidFill>
          <a:ln w="9525" cap="flat" cmpd="sng" algn="ctr">
            <a:solidFill>
              <a:srgbClr val="4472C4"/>
            </a:solidFill>
            <a:prstDash val="solid"/>
            <a:round/>
            <a:headEnd type="none" w="med" len="med"/>
            <a:tailEnd type="none" w="med" len="med"/>
          </a:ln>
          <a:effectLst/>
        </p:spPr>
        <p:txBody>
          <a:bodyPr lIns="0" tIns="18000" rIns="0" bIns="0" rtlCol="0" anchor="ctr"/>
          <a:lstStyle/>
          <a:p>
            <a:pPr algn="ctr" defTabSz="457200" fontAlgn="auto">
              <a:spcBef>
                <a:spcPts val="0"/>
              </a:spcBef>
              <a:spcAft>
                <a:spcPts val="0"/>
              </a:spcAft>
              <a:defRPr/>
            </a:pPr>
            <a:r>
              <a:rPr lang="en-IE" sz="1000" kern="0" dirty="0">
                <a:solidFill>
                  <a:prstClr val="black"/>
                </a:solidFill>
                <a:latin typeface="Calibri" panose="020F0502020204030204"/>
              </a:rPr>
              <a:t>Contrat validé</a:t>
            </a:r>
            <a:endParaRPr lang="en-IE" sz="1000" b="0" kern="0" dirty="0">
              <a:solidFill>
                <a:prstClr val="black"/>
              </a:solidFill>
              <a:latin typeface="Calibri" panose="020F0502020204030204"/>
            </a:endParaRPr>
          </a:p>
        </p:txBody>
      </p:sp>
      <p:pic>
        <p:nvPicPr>
          <p:cNvPr id="49" name="Image 5"/>
          <p:cNvPicPr>
            <a:picLocks noChangeAspect="1"/>
          </p:cNvPicPr>
          <p:nvPr/>
        </p:nvPicPr>
        <p:blipFill>
          <a:blip r:embed="rId2">
            <a:clrChange>
              <a:clrFrom>
                <a:srgbClr val="FFFFFF"/>
              </a:clrFrom>
              <a:clrTo>
                <a:srgbClr val="FFFFFF">
                  <a:alpha val="0"/>
                </a:srgbClr>
              </a:clrTo>
            </a:clrChange>
            <a:duotone>
              <a:srgbClr val="4472C4">
                <a:shade val="45000"/>
                <a:satMod val="135000"/>
              </a:srgbClr>
              <a:prstClr val="white"/>
            </a:duotone>
          </a:blip>
          <a:stretch>
            <a:fillRect/>
          </a:stretch>
        </p:blipFill>
        <p:spPr>
          <a:xfrm>
            <a:off x="3435743" y="2618287"/>
            <a:ext cx="216000" cy="216000"/>
          </a:xfrm>
          <a:prstGeom prst="rect">
            <a:avLst/>
          </a:prstGeom>
        </p:spPr>
      </p:pic>
      <p:sp>
        <p:nvSpPr>
          <p:cNvPr id="50" name="Rectangle à coins arrondis 43"/>
          <p:cNvSpPr/>
          <p:nvPr/>
        </p:nvSpPr>
        <p:spPr>
          <a:xfrm>
            <a:off x="3673042" y="2689775"/>
            <a:ext cx="383698" cy="151628"/>
          </a:xfrm>
          <a:prstGeom prst="rect">
            <a:avLst/>
          </a:prstGeom>
          <a:noFill/>
          <a:ln w="12700" cap="flat" cmpd="sng" algn="ctr">
            <a:noFill/>
            <a:prstDash val="solid"/>
            <a:miter lim="800000"/>
          </a:ln>
          <a:effectLst/>
        </p:spPr>
        <p:txBody>
          <a:bodyPr wrap="none" lIns="0" tIns="0" rIns="0" bIns="0" rtlCol="0" anchor="b" anchorCtr="0"/>
          <a:lstStyle/>
          <a:p>
            <a:pPr defTabSz="457200" fontAlgn="auto">
              <a:lnSpc>
                <a:spcPts val="800"/>
              </a:lnSpc>
              <a:spcBef>
                <a:spcPts val="0"/>
              </a:spcBef>
              <a:spcAft>
                <a:spcPts val="0"/>
              </a:spcAft>
              <a:defRPr/>
            </a:pPr>
            <a:r>
              <a:rPr lang="en-IE" sz="1000" b="0" kern="0" dirty="0">
                <a:solidFill>
                  <a:prstClr val="black">
                    <a:lumMod val="50000"/>
                    <a:lumOff val="50000"/>
                  </a:prstClr>
                </a:solidFill>
                <a:latin typeface="Calibri" panose="020F0502020204030204"/>
              </a:rPr>
              <a:t>OIA/FIA</a:t>
            </a:r>
          </a:p>
        </p:txBody>
      </p:sp>
      <p:sp>
        <p:nvSpPr>
          <p:cNvPr id="29" name="Flèche vers le haut 53"/>
          <p:cNvSpPr/>
          <p:nvPr/>
        </p:nvSpPr>
        <p:spPr>
          <a:xfrm rot="10800000" flipH="1">
            <a:off x="4089840" y="3451507"/>
            <a:ext cx="79735" cy="45719"/>
          </a:xfrm>
          <a:prstGeom prst="upArrow">
            <a:avLst/>
          </a:prstGeom>
          <a:solidFill>
            <a:srgbClr val="4472C4"/>
          </a:solidFill>
          <a:ln w="12700" cap="flat" cmpd="sng" algn="ctr">
            <a:solidFill>
              <a:srgbClr val="4472C4"/>
            </a:solidFill>
            <a:prstDash val="solid"/>
            <a:miter lim="800000"/>
          </a:ln>
          <a:effectLst/>
        </p:spPr>
        <p:txBody>
          <a:bodyPr rtlCol="0" anchor="ctr"/>
          <a:lstStyle/>
          <a:p>
            <a:pPr algn="ctr" defTabSz="457200" fontAlgn="auto">
              <a:spcBef>
                <a:spcPts val="0"/>
              </a:spcBef>
              <a:spcAft>
                <a:spcPts val="0"/>
              </a:spcAft>
              <a:defRPr/>
            </a:pPr>
            <a:endParaRPr lang="en-IE" sz="1800" b="0" kern="0" dirty="0">
              <a:solidFill>
                <a:prstClr val="white"/>
              </a:solidFill>
              <a:latin typeface="Calibri" panose="020F0502020204030204"/>
            </a:endParaRPr>
          </a:p>
        </p:txBody>
      </p:sp>
      <p:sp>
        <p:nvSpPr>
          <p:cNvPr id="41" name="Flèche vers le haut 17"/>
          <p:cNvSpPr/>
          <p:nvPr/>
        </p:nvSpPr>
        <p:spPr>
          <a:xfrm rot="10800000">
            <a:off x="4169575" y="2763719"/>
            <a:ext cx="144000" cy="108000"/>
          </a:xfrm>
          <a:prstGeom prst="upArrow">
            <a:avLst/>
          </a:prstGeom>
          <a:solidFill>
            <a:srgbClr val="4472C4"/>
          </a:solidFill>
          <a:ln w="12700" cap="flat" cmpd="sng" algn="ctr">
            <a:solidFill>
              <a:srgbClr val="4472C4"/>
            </a:solidFill>
            <a:prstDash val="solid"/>
            <a:miter lim="800000"/>
          </a:ln>
          <a:effectLst/>
        </p:spPr>
        <p:txBody>
          <a:bodyPr rtlCol="0" anchor="ctr"/>
          <a:lstStyle/>
          <a:p>
            <a:pPr algn="ctr" defTabSz="457200" fontAlgn="auto">
              <a:spcBef>
                <a:spcPts val="0"/>
              </a:spcBef>
              <a:spcAft>
                <a:spcPts val="0"/>
              </a:spcAft>
              <a:defRPr/>
            </a:pPr>
            <a:endParaRPr lang="en-IE" sz="1800" b="0" kern="0" dirty="0">
              <a:solidFill>
                <a:prstClr val="white"/>
              </a:solidFill>
              <a:latin typeface="Calibri" panose="020F0502020204030204"/>
            </a:endParaRPr>
          </a:p>
        </p:txBody>
      </p:sp>
      <p:sp>
        <p:nvSpPr>
          <p:cNvPr id="37" name="Flèche vers le haut 29"/>
          <p:cNvSpPr/>
          <p:nvPr/>
        </p:nvSpPr>
        <p:spPr>
          <a:xfrm rot="10800000">
            <a:off x="8574903" y="4770273"/>
            <a:ext cx="144000" cy="108000"/>
          </a:xfrm>
          <a:prstGeom prst="upArrow">
            <a:avLst/>
          </a:prstGeom>
          <a:solidFill>
            <a:srgbClr val="4472C4"/>
          </a:solidFill>
          <a:ln w="12700" cap="flat" cmpd="sng" algn="ctr">
            <a:solidFill>
              <a:srgbClr val="4472C4"/>
            </a:solidFill>
            <a:prstDash val="solid"/>
            <a:miter lim="800000"/>
          </a:ln>
          <a:effectLst/>
        </p:spPr>
        <p:txBody>
          <a:bodyPr rtlCol="0" anchor="ctr"/>
          <a:lstStyle/>
          <a:p>
            <a:pPr algn="ctr" defTabSz="457200" fontAlgn="auto">
              <a:spcBef>
                <a:spcPts val="0"/>
              </a:spcBef>
              <a:spcAft>
                <a:spcPts val="0"/>
              </a:spcAft>
              <a:defRPr/>
            </a:pPr>
            <a:endParaRPr lang="en-IE" sz="1800" b="0" kern="0" dirty="0">
              <a:solidFill>
                <a:prstClr val="white"/>
              </a:solidFill>
              <a:latin typeface="Calibri" panose="020F0502020204030204"/>
            </a:endParaRPr>
          </a:p>
        </p:txBody>
      </p:sp>
      <p:sp>
        <p:nvSpPr>
          <p:cNvPr id="2" name="Title 1"/>
          <p:cNvSpPr>
            <a:spLocks noGrp="1"/>
          </p:cNvSpPr>
          <p:nvPr>
            <p:ph type="title"/>
          </p:nvPr>
        </p:nvSpPr>
        <p:spPr>
          <a:xfrm>
            <a:off x="985851" y="750506"/>
            <a:ext cx="10972800" cy="936625"/>
          </a:xfrm>
        </p:spPr>
        <p:txBody>
          <a:bodyPr/>
          <a:lstStyle/>
          <a:p>
            <a:r>
              <a:rPr lang="fr-BE" b="1" dirty="0" smtClean="0"/>
              <a:t/>
            </a:r>
            <a:br>
              <a:rPr lang="fr-BE" b="1" dirty="0" smtClean="0"/>
            </a:br>
            <a:r>
              <a:rPr lang="fr-BE" b="1" dirty="0"/>
              <a:t/>
            </a:r>
            <a:br>
              <a:rPr lang="fr-BE" b="1" dirty="0"/>
            </a:br>
            <a:r>
              <a:rPr lang="fr-BE" b="1" dirty="0" smtClean="0"/>
              <a:t/>
            </a:r>
            <a:br>
              <a:rPr lang="fr-BE" b="1" dirty="0" smtClean="0"/>
            </a:br>
            <a:r>
              <a:rPr lang="fr-BE" b="1" dirty="0"/>
              <a:t/>
            </a:r>
            <a:br>
              <a:rPr lang="fr-BE" b="1" dirty="0"/>
            </a:br>
            <a:r>
              <a:rPr lang="fr-BE" b="1" dirty="0" smtClean="0"/>
              <a:t/>
            </a:r>
            <a:br>
              <a:rPr lang="fr-BE" b="1" dirty="0" smtClean="0"/>
            </a:br>
            <a:r>
              <a:rPr lang="fr-BE" b="1" dirty="0"/>
              <a:t/>
            </a:r>
            <a:br>
              <a:rPr lang="fr-BE" b="1" dirty="0"/>
            </a:br>
            <a:r>
              <a:rPr lang="fr-BE" b="1" dirty="0" smtClean="0"/>
              <a:t/>
            </a:r>
            <a:br>
              <a:rPr lang="fr-BE" b="1" dirty="0" smtClean="0"/>
            </a:br>
            <a:r>
              <a:rPr lang="fr-BE" b="1" dirty="0" smtClean="0"/>
              <a:t>Processus avec signature électronique</a:t>
            </a:r>
            <a:br>
              <a:rPr lang="fr-BE" b="1" dirty="0" smtClean="0"/>
            </a:br>
            <a:endParaRPr lang="fr-BE" b="1" dirty="0"/>
          </a:p>
        </p:txBody>
      </p:sp>
      <p:sp>
        <p:nvSpPr>
          <p:cNvPr id="51" name="Wave 50"/>
          <p:cNvSpPr/>
          <p:nvPr/>
        </p:nvSpPr>
        <p:spPr bwMode="auto">
          <a:xfrm>
            <a:off x="1110146" y="4770273"/>
            <a:ext cx="3354782" cy="1271344"/>
          </a:xfrm>
          <a:prstGeom prst="wave">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pPr marL="174625" indent="-171450">
              <a:buFont typeface="Arial" panose="020B0604020202020204" pitchFamily="34" charset="0"/>
              <a:buChar char="•"/>
            </a:pPr>
            <a:r>
              <a:rPr lang="fr-BE" sz="1400" dirty="0">
                <a:solidFill>
                  <a:schemeClr val="tx2"/>
                </a:solidFill>
                <a:latin typeface="Verdana" pitchFamily="34" charset="0"/>
              </a:rPr>
              <a:t>Accord de contribution</a:t>
            </a:r>
          </a:p>
          <a:p>
            <a:pPr marL="174625" indent="-171450">
              <a:buFont typeface="Arial" panose="020B0604020202020204" pitchFamily="34" charset="0"/>
              <a:buChar char="•"/>
            </a:pPr>
            <a:r>
              <a:rPr lang="fr-BE" sz="1400" dirty="0">
                <a:solidFill>
                  <a:schemeClr val="tx2"/>
                </a:solidFill>
                <a:latin typeface="Verdana" pitchFamily="34" charset="0"/>
              </a:rPr>
              <a:t>Attribution directe de subventions</a:t>
            </a:r>
          </a:p>
        </p:txBody>
      </p:sp>
    </p:spTree>
    <p:extLst>
      <p:ext uri="{BB962C8B-B14F-4D97-AF65-F5344CB8AC3E}">
        <p14:creationId xmlns:p14="http://schemas.microsoft.com/office/powerpoint/2010/main" val="928422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B6C4342-72FF-4CFC-8AFE-445E7FF3D002}" type="slidenum">
              <a:rPr lang="en-GB" smtClean="0"/>
              <a:t>26</a:t>
            </a:fld>
            <a:endParaRPr lang="en-GB"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01349" y="465306"/>
            <a:ext cx="428765" cy="428765"/>
          </a:xfrm>
          <a:prstGeom prst="rect">
            <a:avLst/>
          </a:prstGeom>
        </p:spPr>
      </p:pic>
      <p:pic>
        <p:nvPicPr>
          <p:cNvPr id="8" name="Picture 7"/>
          <p:cNvPicPr>
            <a:picLocks noChangeAspect="1"/>
          </p:cNvPicPr>
          <p:nvPr/>
        </p:nvPicPr>
        <p:blipFill>
          <a:blip r:embed="rId3"/>
          <a:stretch>
            <a:fillRect/>
          </a:stretch>
        </p:blipFill>
        <p:spPr>
          <a:xfrm>
            <a:off x="1999826" y="1791740"/>
            <a:ext cx="5373590" cy="4584130"/>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4"/>
          <a:stretch>
            <a:fillRect/>
          </a:stretch>
        </p:blipFill>
        <p:spPr>
          <a:xfrm>
            <a:off x="3800268" y="1892833"/>
            <a:ext cx="5559700" cy="4568058"/>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a:blip r:embed="rId5"/>
          <a:stretch>
            <a:fillRect/>
          </a:stretch>
        </p:blipFill>
        <p:spPr>
          <a:xfrm>
            <a:off x="6900575" y="1892833"/>
            <a:ext cx="4942750" cy="4582774"/>
          </a:xfrm>
          <a:prstGeom prst="rect">
            <a:avLst/>
          </a:prstGeom>
          <a:ln>
            <a:noFill/>
          </a:ln>
          <a:effectLst>
            <a:outerShdw blurRad="292100" dist="139700" dir="2700000" algn="tl" rotWithShape="0">
              <a:srgbClr val="333333">
                <a:alpha val="65000"/>
              </a:srgbClr>
            </a:outerShdw>
          </a:effectLst>
        </p:spPr>
      </p:pic>
      <p:sp>
        <p:nvSpPr>
          <p:cNvPr id="6" name="Title 5"/>
          <p:cNvSpPr>
            <a:spLocks noGrp="1"/>
          </p:cNvSpPr>
          <p:nvPr>
            <p:ph type="title"/>
          </p:nvPr>
        </p:nvSpPr>
        <p:spPr>
          <a:xfrm>
            <a:off x="979958" y="194009"/>
            <a:ext cx="10515600" cy="782357"/>
          </a:xfrm>
        </p:spPr>
        <p:txBody>
          <a:bodyPr/>
          <a:lstStyle/>
          <a:p>
            <a:pPr algn="ctr"/>
            <a:r>
              <a:rPr lang="en-IE" b="1" dirty="0">
                <a:solidFill>
                  <a:srgbClr val="002060"/>
                </a:solidFill>
              </a:rPr>
              <a:t> </a:t>
            </a:r>
            <a:br>
              <a:rPr lang="en-IE" b="1" dirty="0">
                <a:solidFill>
                  <a:srgbClr val="002060"/>
                </a:solidFill>
              </a:rPr>
            </a:br>
            <a:r>
              <a:rPr lang="en-IE" b="1" dirty="0" smtClean="0">
                <a:solidFill>
                  <a:srgbClr val="004494"/>
                </a:solidFill>
              </a:rPr>
              <a:t>e-Signature des </a:t>
            </a:r>
            <a:r>
              <a:rPr lang="en-IE" b="1" dirty="0">
                <a:solidFill>
                  <a:srgbClr val="004494"/>
                </a:solidFill>
              </a:rPr>
              <a:t>C</a:t>
            </a:r>
            <a:r>
              <a:rPr lang="en-IE" b="1" dirty="0" smtClean="0">
                <a:solidFill>
                  <a:srgbClr val="004494"/>
                </a:solidFill>
              </a:rPr>
              <a:t>ontracts </a:t>
            </a:r>
            <a:endParaRPr lang="en-GB" b="1" dirty="0">
              <a:solidFill>
                <a:srgbClr val="004494"/>
              </a:solidFill>
            </a:endParaRPr>
          </a:p>
        </p:txBody>
      </p:sp>
    </p:spTree>
    <p:extLst>
      <p:ext uri="{BB962C8B-B14F-4D97-AF65-F5344CB8AC3E}">
        <p14:creationId xmlns:p14="http://schemas.microsoft.com/office/powerpoint/2010/main" val="2034676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chine generated alternative text:&#10;UNKNOWN UNKNOWN &#10;Sign a transaction &#10;Welcome UNKNOWN UNKNOWN, you have been requested to digitally sign a transactiom &#10;Please authenticate with your ELI Login password to perform the signature. &#10;Requested by signature-callbacks &#10;Description: Please sign the Contract document &#10;Reason: For Signature &#10;Comment &#10;Password &#10;Sign &#10;Printer-triendly Version I @ See the complete transaction "/>
          <p:cNvPicPr/>
          <p:nvPr/>
        </p:nvPicPr>
        <p:blipFill>
          <a:blip r:embed="rId2">
            <a:extLst>
              <a:ext uri="{28A0092B-C50C-407E-A947-70E740481C1C}">
                <a14:useLocalDpi xmlns:a14="http://schemas.microsoft.com/office/drawing/2010/main" val="0"/>
              </a:ext>
            </a:extLst>
          </a:blip>
          <a:srcRect/>
          <a:stretch>
            <a:fillRect/>
          </a:stretch>
        </p:blipFill>
        <p:spPr bwMode="auto">
          <a:xfrm>
            <a:off x="2485490" y="1829216"/>
            <a:ext cx="7762596" cy="4162956"/>
          </a:xfrm>
          <a:prstGeom prst="rect">
            <a:avLst/>
          </a:prstGeom>
          <a:noFill/>
          <a:ln>
            <a:solidFill>
              <a:schemeClr val="tx2"/>
            </a:solidFill>
          </a:ln>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71107" y="718324"/>
            <a:ext cx="428765" cy="463930"/>
          </a:xfrm>
          <a:prstGeom prst="rect">
            <a:avLst/>
          </a:prstGeom>
        </p:spPr>
      </p:pic>
      <p:sp>
        <p:nvSpPr>
          <p:cNvPr id="7" name="Title 5"/>
          <p:cNvSpPr txBox="1">
            <a:spLocks/>
          </p:cNvSpPr>
          <p:nvPr/>
        </p:nvSpPr>
        <p:spPr>
          <a:xfrm>
            <a:off x="1023919" y="51711"/>
            <a:ext cx="10515600" cy="782357"/>
          </a:xfrm>
          <a:prstGeom prst="rect">
            <a:avLst/>
          </a:prstGeom>
        </p:spPr>
        <p:txBody>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algn="ctr"/>
            <a:r>
              <a:rPr lang="en-IE" b="1" dirty="0" smtClean="0">
                <a:solidFill>
                  <a:srgbClr val="002060"/>
                </a:solidFill>
              </a:rPr>
              <a:t> </a:t>
            </a:r>
            <a:br>
              <a:rPr lang="en-IE" b="1" dirty="0" smtClean="0">
                <a:solidFill>
                  <a:srgbClr val="002060"/>
                </a:solidFill>
              </a:rPr>
            </a:br>
            <a:r>
              <a:rPr lang="en-IE" b="1" dirty="0" smtClean="0">
                <a:solidFill>
                  <a:srgbClr val="004494"/>
                </a:solidFill>
              </a:rPr>
              <a:t>e-Signature des Contracts </a:t>
            </a:r>
            <a:endParaRPr lang="en-GB" b="1" dirty="0">
              <a:solidFill>
                <a:srgbClr val="004494"/>
              </a:solidFill>
            </a:endParaRPr>
          </a:p>
        </p:txBody>
      </p:sp>
    </p:spTree>
    <p:extLst>
      <p:ext uri="{BB962C8B-B14F-4D97-AF65-F5344CB8AC3E}">
        <p14:creationId xmlns:p14="http://schemas.microsoft.com/office/powerpoint/2010/main" val="26466166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394301" y="985263"/>
            <a:ext cx="10548498" cy="5723706"/>
          </a:xfrm>
          <a:prstGeom prst="rect">
            <a:avLst/>
          </a:prstGeom>
          <a:ln>
            <a:solidFill>
              <a:schemeClr val="tx2"/>
            </a:solidFill>
          </a:ln>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94301" y="297880"/>
            <a:ext cx="428765" cy="428765"/>
          </a:xfrm>
          <a:prstGeom prst="rect">
            <a:avLst/>
          </a:prstGeom>
        </p:spPr>
      </p:pic>
      <p:sp>
        <p:nvSpPr>
          <p:cNvPr id="6" name="Title 5"/>
          <p:cNvSpPr txBox="1">
            <a:spLocks/>
          </p:cNvSpPr>
          <p:nvPr/>
        </p:nvSpPr>
        <p:spPr>
          <a:xfrm>
            <a:off x="971166" y="-364659"/>
            <a:ext cx="10515600" cy="782357"/>
          </a:xfrm>
          <a:prstGeom prst="rect">
            <a:avLst/>
          </a:prstGeom>
        </p:spPr>
        <p:txBody>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algn="ctr"/>
            <a:r>
              <a:rPr lang="en-IE" b="1" smtClean="0">
                <a:solidFill>
                  <a:srgbClr val="002060"/>
                </a:solidFill>
              </a:rPr>
              <a:t> </a:t>
            </a:r>
            <a:br>
              <a:rPr lang="en-IE" b="1" smtClean="0">
                <a:solidFill>
                  <a:srgbClr val="002060"/>
                </a:solidFill>
              </a:rPr>
            </a:br>
            <a:r>
              <a:rPr lang="en-IE" b="1" smtClean="0">
                <a:solidFill>
                  <a:srgbClr val="004494"/>
                </a:solidFill>
              </a:rPr>
              <a:t>e-Signature des Contracts </a:t>
            </a:r>
            <a:endParaRPr lang="en-GB" b="1" dirty="0">
              <a:solidFill>
                <a:srgbClr val="004494"/>
              </a:solidFill>
            </a:endParaRPr>
          </a:p>
        </p:txBody>
      </p:sp>
    </p:spTree>
    <p:extLst>
      <p:ext uri="{BB962C8B-B14F-4D97-AF65-F5344CB8AC3E}">
        <p14:creationId xmlns:p14="http://schemas.microsoft.com/office/powerpoint/2010/main" val="9039945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2112" y="306692"/>
            <a:ext cx="10972800" cy="936625"/>
          </a:xfrm>
        </p:spPr>
        <p:txBody>
          <a:bodyPr/>
          <a:lstStyle/>
          <a:p>
            <a:r>
              <a:rPr lang="en-US" b="1" dirty="0"/>
              <a:t>Livrables</a:t>
            </a:r>
          </a:p>
        </p:txBody>
      </p:sp>
      <p:sp>
        <p:nvSpPr>
          <p:cNvPr id="4" name="Rectangle 3"/>
          <p:cNvSpPr/>
          <p:nvPr/>
        </p:nvSpPr>
        <p:spPr>
          <a:xfrm>
            <a:off x="8323701" y="2470412"/>
            <a:ext cx="1516716" cy="1476000"/>
          </a:xfrm>
          <a:prstGeom prst="rect">
            <a:avLst/>
          </a:prstGeom>
          <a:solidFill>
            <a:srgbClr val="4472C4">
              <a:lumMod val="20000"/>
              <a:lumOff val="80000"/>
            </a:srgbClr>
          </a:solidFill>
          <a:ln w="9525" cap="flat" cmpd="sng" algn="ctr">
            <a:solidFill>
              <a:srgbClr val="7F7F7F"/>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5" name="Rectangle 4"/>
          <p:cNvSpPr/>
          <p:nvPr/>
        </p:nvSpPr>
        <p:spPr>
          <a:xfrm>
            <a:off x="1242413" y="3984767"/>
            <a:ext cx="7033259" cy="1476000"/>
          </a:xfrm>
          <a:prstGeom prst="rect">
            <a:avLst/>
          </a:prstGeom>
          <a:solidFill>
            <a:srgbClr val="FFC000">
              <a:lumMod val="20000"/>
              <a:lumOff val="80000"/>
            </a:srgbClr>
          </a:solidFill>
          <a:ln w="9525" cap="flat" cmpd="sng" algn="ctr">
            <a:solidFill>
              <a:srgbClr val="7F7F7F"/>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6" name="Rectangle 5"/>
          <p:cNvSpPr/>
          <p:nvPr/>
        </p:nvSpPr>
        <p:spPr>
          <a:xfrm>
            <a:off x="1242413" y="2471678"/>
            <a:ext cx="5515108" cy="1476000"/>
          </a:xfrm>
          <a:prstGeom prst="rect">
            <a:avLst/>
          </a:prstGeom>
          <a:solidFill>
            <a:srgbClr val="4472C4">
              <a:lumMod val="20000"/>
              <a:lumOff val="80000"/>
            </a:srgbClr>
          </a:solidFill>
          <a:ln w="9525" cap="flat" cmpd="sng" algn="ctr">
            <a:solidFill>
              <a:sysClr val="windowText" lastClr="000000">
                <a:lumMod val="50000"/>
                <a:lumOff val="50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p:cNvSpPr/>
          <p:nvPr/>
        </p:nvSpPr>
        <p:spPr>
          <a:xfrm>
            <a:off x="6817673" y="2471678"/>
            <a:ext cx="1457925" cy="1476000"/>
          </a:xfrm>
          <a:prstGeom prst="rect">
            <a:avLst/>
          </a:prstGeom>
          <a:solidFill>
            <a:srgbClr val="FFC000">
              <a:lumMod val="20000"/>
              <a:lumOff val="80000"/>
            </a:srgbClr>
          </a:solidFill>
          <a:ln w="9525" cap="flat" cmpd="sng" algn="ctr">
            <a:solidFill>
              <a:srgbClr val="7F7F7F"/>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8" name="Rectangle à coins arrondis 3"/>
          <p:cNvSpPr/>
          <p:nvPr/>
        </p:nvSpPr>
        <p:spPr>
          <a:xfrm>
            <a:off x="5534347" y="2960068"/>
            <a:ext cx="1137718" cy="54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lvl="0" algn="ctr" defTabSz="457200">
              <a:defRPr/>
            </a:pPr>
            <a:r>
              <a:rPr lang="fr-BE" sz="1000" kern="0" dirty="0">
                <a:solidFill>
                  <a:srgbClr val="4472C4"/>
                </a:solidFill>
                <a:latin typeface="Calibri" panose="020F0502020204030204"/>
              </a:rPr>
              <a:t>Mettre à jour les livrables contractuels</a:t>
            </a:r>
            <a:endParaRPr kumimoji="0" lang="en-IE" sz="1000" i="0" u="none" strike="noStrike" kern="0" cap="none" spc="0" normalizeH="0" baseline="0" noProof="0" dirty="0">
              <a:ln>
                <a:noFill/>
              </a:ln>
              <a:solidFill>
                <a:srgbClr val="4472C4"/>
              </a:solidFill>
              <a:effectLst/>
              <a:uLnTx/>
              <a:uFillTx/>
              <a:latin typeface="Calibri" panose="020F0502020204030204"/>
              <a:ea typeface="+mn-ea"/>
              <a:cs typeface="+mn-cs"/>
            </a:endParaRPr>
          </a:p>
        </p:txBody>
      </p:sp>
      <p:sp>
        <p:nvSpPr>
          <p:cNvPr id="9" name="Rectangle à coins arrondis 4"/>
          <p:cNvSpPr/>
          <p:nvPr/>
        </p:nvSpPr>
        <p:spPr>
          <a:xfrm>
            <a:off x="7083089" y="2960068"/>
            <a:ext cx="1008000" cy="540000"/>
          </a:xfrm>
          <a:prstGeom prst="roundRect">
            <a:avLst/>
          </a:prstGeom>
          <a:solidFill>
            <a:sysClr val="window" lastClr="FFFFFF"/>
          </a:solidFill>
          <a:ln w="12700" cap="flat" cmpd="sng" algn="ctr">
            <a:solidFill>
              <a:srgbClr val="FFC000">
                <a:lumMod val="75000"/>
              </a:srgbClr>
            </a:solidFill>
            <a:prstDash val="solid"/>
            <a:miter lim="800000"/>
          </a:ln>
          <a:effectLst/>
        </p:spPr>
        <p:txBody>
          <a:bodyPr lIns="36000" tIns="36000" rIns="36000" bIns="36000" rtlCol="0" anchor="ctr"/>
          <a:lstStyle/>
          <a:p>
            <a:pPr lvl="0" algn="ctr" defTabSz="457200">
              <a:defRPr/>
            </a:pPr>
            <a:r>
              <a:rPr lang="en-IE" sz="1050" kern="0" dirty="0">
                <a:solidFill>
                  <a:srgbClr val="FFC000">
                    <a:lumMod val="75000"/>
                  </a:srgbClr>
                </a:solidFill>
                <a:latin typeface="Calibri" panose="020F0502020204030204"/>
              </a:rPr>
              <a:t>Télécharger le livrable contractuel</a:t>
            </a:r>
            <a:endParaRPr kumimoji="0" lang="en-IE" sz="1050" i="0" u="none" strike="noStrike" kern="0" cap="none" spc="0" normalizeH="0" baseline="0" noProof="0" dirty="0">
              <a:ln>
                <a:noFill/>
              </a:ln>
              <a:solidFill>
                <a:srgbClr val="FFC000">
                  <a:lumMod val="75000"/>
                </a:srgbClr>
              </a:solidFill>
              <a:effectLst/>
              <a:uLnTx/>
              <a:uFillTx/>
              <a:latin typeface="Calibri" panose="020F0502020204030204"/>
              <a:ea typeface="+mn-ea"/>
              <a:cs typeface="+mn-cs"/>
            </a:endParaRPr>
          </a:p>
        </p:txBody>
      </p:sp>
      <p:cxnSp>
        <p:nvCxnSpPr>
          <p:cNvPr id="10" name="Connecteur droit avec flèche 6"/>
          <p:cNvCxnSpPr>
            <a:stCxn id="8" idx="3"/>
            <a:endCxn id="9" idx="1"/>
          </p:cNvCxnSpPr>
          <p:nvPr/>
        </p:nvCxnSpPr>
        <p:spPr>
          <a:xfrm>
            <a:off x="6672065" y="3194068"/>
            <a:ext cx="372115" cy="0"/>
          </a:xfrm>
          <a:prstGeom prst="straightConnector1">
            <a:avLst/>
          </a:prstGeom>
          <a:noFill/>
          <a:ln w="38100" cap="flat" cmpd="sng" algn="ctr">
            <a:solidFill>
              <a:srgbClr val="4472C4"/>
            </a:solidFill>
            <a:prstDash val="solid"/>
            <a:miter lim="800000"/>
            <a:tailEnd type="triangle"/>
          </a:ln>
          <a:effectLst/>
        </p:spPr>
      </p:cxnSp>
      <p:sp>
        <p:nvSpPr>
          <p:cNvPr id="11" name="ZoneTexte 8"/>
          <p:cNvSpPr txBox="1"/>
          <p:nvPr/>
        </p:nvSpPr>
        <p:spPr>
          <a:xfrm>
            <a:off x="1271465" y="4253407"/>
            <a:ext cx="1761937" cy="1446550"/>
          </a:xfrm>
          <a:prstGeom prst="rect">
            <a:avLst/>
          </a:prstGeom>
          <a:noFill/>
        </p:spPr>
        <p:txBody>
          <a:bodyPr wrap="square" rtlCol="0">
            <a:spAutoFit/>
          </a:bodyPr>
          <a:lstStyle/>
          <a:p>
            <a:pPr algn="ctr" defTabSz="457200" fontAlgn="auto">
              <a:spcBef>
                <a:spcPts val="600"/>
              </a:spcBef>
              <a:spcAft>
                <a:spcPts val="0"/>
              </a:spcAft>
            </a:pPr>
            <a:r>
              <a:rPr lang="en-IE" dirty="0" smtClean="0">
                <a:solidFill>
                  <a:prstClr val="black"/>
                </a:solidFill>
                <a:latin typeface="Calibri" panose="020F0502020204030204"/>
              </a:rPr>
              <a:t>GESTION DES LIVRABLES</a:t>
            </a:r>
            <a:endParaRPr lang="en-IE" sz="1800" dirty="0">
              <a:solidFill>
                <a:prstClr val="black"/>
              </a:solidFill>
              <a:latin typeface="Calibri" panose="020F0502020204030204"/>
            </a:endParaRPr>
          </a:p>
          <a:p>
            <a:pPr algn="ctr" defTabSz="457200" fontAlgn="auto">
              <a:spcBef>
                <a:spcPts val="600"/>
              </a:spcBef>
              <a:spcAft>
                <a:spcPts val="0"/>
              </a:spcAft>
            </a:pPr>
            <a:r>
              <a:rPr lang="en-IE" sz="1400" dirty="0">
                <a:solidFill>
                  <a:prstClr val="black">
                    <a:lumMod val="50000"/>
                    <a:lumOff val="50000"/>
                  </a:prstClr>
                </a:solidFill>
                <a:latin typeface="Calibri" panose="020F0502020204030204"/>
              </a:rPr>
              <a:t>Partenaire contractant</a:t>
            </a:r>
          </a:p>
          <a:p>
            <a:pPr algn="ctr" defTabSz="457200" fontAlgn="auto">
              <a:spcBef>
                <a:spcPts val="600"/>
              </a:spcBef>
              <a:spcAft>
                <a:spcPts val="0"/>
              </a:spcAft>
            </a:pPr>
            <a:endParaRPr lang="en-IE" sz="1400" dirty="0">
              <a:solidFill>
                <a:prstClr val="black">
                  <a:lumMod val="50000"/>
                  <a:lumOff val="50000"/>
                </a:prstClr>
              </a:solidFill>
              <a:latin typeface="Calibri" panose="020F0502020204030204"/>
            </a:endParaRPr>
          </a:p>
        </p:txBody>
      </p:sp>
      <p:sp>
        <p:nvSpPr>
          <p:cNvPr id="12" name="Rectangle à coins arrondis 4"/>
          <p:cNvSpPr/>
          <p:nvPr/>
        </p:nvSpPr>
        <p:spPr>
          <a:xfrm>
            <a:off x="8568390" y="2960068"/>
            <a:ext cx="1053524" cy="54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lvl="0" algn="ctr" defTabSz="457200">
              <a:defRPr/>
            </a:pPr>
            <a:r>
              <a:rPr lang="en-IE" sz="1050" kern="0" dirty="0">
                <a:solidFill>
                  <a:srgbClr val="4472C4"/>
                </a:solidFill>
                <a:latin typeface="Calibri" panose="020F0502020204030204"/>
              </a:rPr>
              <a:t>Approuver le livrable contractuel</a:t>
            </a:r>
            <a:endParaRPr kumimoji="0" lang="en-IE" sz="1050" i="0" u="none" strike="noStrike" kern="0" cap="none" spc="0" normalizeH="0" baseline="0" noProof="0" dirty="0">
              <a:ln>
                <a:noFill/>
              </a:ln>
              <a:solidFill>
                <a:srgbClr val="4472C4"/>
              </a:solidFill>
              <a:effectLst/>
              <a:uLnTx/>
              <a:uFillTx/>
              <a:latin typeface="Calibri" panose="020F0502020204030204"/>
              <a:ea typeface="+mn-ea"/>
              <a:cs typeface="+mn-cs"/>
            </a:endParaRPr>
          </a:p>
        </p:txBody>
      </p:sp>
      <p:cxnSp>
        <p:nvCxnSpPr>
          <p:cNvPr id="13" name="Connecteur droit avec flèche 101"/>
          <p:cNvCxnSpPr>
            <a:stCxn id="9" idx="3"/>
            <a:endCxn id="12" idx="1"/>
          </p:cNvCxnSpPr>
          <p:nvPr/>
        </p:nvCxnSpPr>
        <p:spPr>
          <a:xfrm>
            <a:off x="8091089" y="3230068"/>
            <a:ext cx="477301" cy="0"/>
          </a:xfrm>
          <a:prstGeom prst="straightConnector1">
            <a:avLst/>
          </a:prstGeom>
          <a:noFill/>
          <a:ln w="38100" cap="flat" cmpd="sng" algn="ctr">
            <a:solidFill>
              <a:srgbClr val="FFC000">
                <a:lumMod val="75000"/>
              </a:srgbClr>
            </a:solidFill>
            <a:prstDash val="solid"/>
            <a:miter lim="800000"/>
            <a:headEnd type="triangle" w="med" len="med"/>
            <a:tailEnd type="triangle" w="med" len="med"/>
          </a:ln>
          <a:effectLst/>
        </p:spPr>
      </p:cxnSp>
      <p:pic>
        <p:nvPicPr>
          <p:cNvPr id="14" name="Image 13"/>
          <p:cNvPicPr>
            <a:picLocks noChangeAspect="1"/>
          </p:cNvPicPr>
          <p:nvPr/>
        </p:nvPicPr>
        <p:blipFill>
          <a:blip r:embed="rId2">
            <a:clrChange>
              <a:clrFrom>
                <a:srgbClr val="FFFFFF"/>
              </a:clrFrom>
              <a:clrTo>
                <a:srgbClr val="FFFFFF">
                  <a:alpha val="0"/>
                </a:srgbClr>
              </a:clrTo>
            </a:clrChange>
            <a:duotone>
              <a:srgbClr val="FFC000">
                <a:shade val="45000"/>
                <a:satMod val="135000"/>
              </a:srgbClr>
              <a:prstClr val="white"/>
            </a:duotone>
          </a:blip>
          <a:stretch>
            <a:fillRect/>
          </a:stretch>
        </p:blipFill>
        <p:spPr>
          <a:xfrm>
            <a:off x="7047672" y="2730918"/>
            <a:ext cx="216000" cy="216000"/>
          </a:xfrm>
          <a:prstGeom prst="rect">
            <a:avLst/>
          </a:prstGeom>
        </p:spPr>
      </p:pic>
      <p:pic>
        <p:nvPicPr>
          <p:cNvPr id="15" name="Image 14"/>
          <p:cNvPicPr>
            <a:picLocks noChangeAspect="1"/>
          </p:cNvPicPr>
          <p:nvPr/>
        </p:nvPicPr>
        <p:blipFill>
          <a:blip r:embed="rId2">
            <a:clrChange>
              <a:clrFrom>
                <a:srgbClr val="FFFFFF"/>
              </a:clrFrom>
              <a:clrTo>
                <a:srgbClr val="FFFFFF">
                  <a:alpha val="0"/>
                </a:srgbClr>
              </a:clrTo>
            </a:clrChange>
            <a:duotone>
              <a:srgbClr val="4472C4">
                <a:shade val="45000"/>
                <a:satMod val="135000"/>
              </a:srgbClr>
              <a:prstClr val="white"/>
            </a:duotone>
          </a:blip>
          <a:stretch>
            <a:fillRect/>
          </a:stretch>
        </p:blipFill>
        <p:spPr>
          <a:xfrm>
            <a:off x="8680622" y="2730918"/>
            <a:ext cx="216000" cy="216000"/>
          </a:xfrm>
          <a:prstGeom prst="rect">
            <a:avLst/>
          </a:prstGeom>
        </p:spPr>
      </p:pic>
      <p:sp>
        <p:nvSpPr>
          <p:cNvPr id="16" name="Flèche vers le haut 15"/>
          <p:cNvSpPr/>
          <p:nvPr/>
        </p:nvSpPr>
        <p:spPr>
          <a:xfrm rot="10800000">
            <a:off x="9271600" y="2848237"/>
            <a:ext cx="144000" cy="108000"/>
          </a:xfrm>
          <a:prstGeom prst="upArrow">
            <a:avLst/>
          </a:prstGeom>
          <a:solidFill>
            <a:srgbClr val="4472C4"/>
          </a:solidFill>
          <a:ln w="12700" cap="flat" cmpd="sng" algn="ctr">
            <a:solidFill>
              <a:srgbClr val="4472C4"/>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7" name="Organigramme : Document 16"/>
          <p:cNvSpPr/>
          <p:nvPr/>
        </p:nvSpPr>
        <p:spPr>
          <a:xfrm>
            <a:off x="9096722" y="2326396"/>
            <a:ext cx="756000" cy="465063"/>
          </a:xfrm>
          <a:prstGeom prst="flowChartDocument">
            <a:avLst/>
          </a:prstGeom>
          <a:solidFill>
            <a:srgbClr val="5B9BD5">
              <a:lumMod val="40000"/>
              <a:lumOff val="60000"/>
            </a:srgbClr>
          </a:solidFill>
          <a:ln w="9525" cap="flat" cmpd="sng" algn="ctr">
            <a:solidFill>
              <a:srgbClr val="4472C4"/>
            </a:solidFill>
            <a:prstDash val="solid"/>
            <a:round/>
            <a:headEnd type="none" w="med" len="med"/>
            <a:tailEnd type="none" w="med" len="med"/>
          </a:ln>
          <a:effectLst/>
        </p:spPr>
        <p:txBody>
          <a:bodyPr lIns="0" tIns="18000" rIns="0" bIns="0" rtlCol="0" anchor="ctr"/>
          <a:lstStyle/>
          <a:p>
            <a:pPr lvl="0" algn="ctr" defTabSz="457200">
              <a:defRPr/>
            </a:pPr>
            <a:r>
              <a:rPr lang="en-IE" sz="1000" kern="0" dirty="0" smtClean="0">
                <a:solidFill>
                  <a:prstClr val="black"/>
                </a:solidFill>
                <a:latin typeface="Calibri" panose="020F0502020204030204"/>
              </a:rPr>
              <a:t>Commentaire</a:t>
            </a:r>
            <a:endParaRPr kumimoji="0" lang="en-IE" sz="10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20" name="Flèche vers le haut 51"/>
          <p:cNvSpPr/>
          <p:nvPr/>
        </p:nvSpPr>
        <p:spPr>
          <a:xfrm rot="10800000">
            <a:off x="7772359" y="2844814"/>
            <a:ext cx="144000" cy="108000"/>
          </a:xfrm>
          <a:prstGeom prst="upArrow">
            <a:avLst/>
          </a:prstGeom>
          <a:solidFill>
            <a:srgbClr val="FFC000">
              <a:lumMod val="75000"/>
            </a:srgbClr>
          </a:solidFill>
          <a:ln w="12700" cap="flat" cmpd="sng" algn="ctr">
            <a:solidFill>
              <a:srgbClr val="FFC000">
                <a:lumMod val="7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1" name="Organigramme : Document 52"/>
          <p:cNvSpPr/>
          <p:nvPr/>
        </p:nvSpPr>
        <p:spPr>
          <a:xfrm>
            <a:off x="7587089" y="2308628"/>
            <a:ext cx="756000" cy="504000"/>
          </a:xfrm>
          <a:prstGeom prst="flowChartDocument">
            <a:avLst/>
          </a:prstGeom>
          <a:solidFill>
            <a:srgbClr val="FFC000">
              <a:lumMod val="40000"/>
              <a:lumOff val="60000"/>
            </a:srgbClr>
          </a:solidFill>
          <a:ln w="9525" cap="flat" cmpd="sng" algn="ctr">
            <a:solidFill>
              <a:srgbClr val="FFC000">
                <a:lumMod val="75000"/>
              </a:srgbClr>
            </a:solidFill>
            <a:prstDash val="solid"/>
            <a:round/>
            <a:headEnd type="none" w="med" len="med"/>
            <a:tailEnd type="none" w="med" len="med"/>
          </a:ln>
          <a:effectLst/>
        </p:spPr>
        <p:txBody>
          <a:bodyPr lIns="0" tIns="18000" rIns="0" bIns="0" rtlCol="0" anchor="ctr"/>
          <a:lstStyle/>
          <a:p>
            <a:pPr lvl="0" algn="ctr" defTabSz="457200">
              <a:defRPr/>
            </a:pPr>
            <a:r>
              <a:rPr lang="en-IE" sz="1000" kern="0" dirty="0" smtClean="0">
                <a:solidFill>
                  <a:prstClr val="black"/>
                </a:solidFill>
                <a:latin typeface="Calibri" panose="020F0502020204030204"/>
              </a:rPr>
              <a:t>Rapport</a:t>
            </a:r>
            <a:endParaRPr kumimoji="0" lang="en-IE" sz="10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23" name="Rectangle à coins arrondis 4"/>
          <p:cNvSpPr/>
          <p:nvPr/>
        </p:nvSpPr>
        <p:spPr>
          <a:xfrm>
            <a:off x="7083089" y="4469753"/>
            <a:ext cx="1008000" cy="540000"/>
          </a:xfrm>
          <a:prstGeom prst="roundRect">
            <a:avLst/>
          </a:prstGeom>
          <a:solidFill>
            <a:sysClr val="window" lastClr="FFFFFF"/>
          </a:solidFill>
          <a:ln w="12700" cap="flat" cmpd="sng" algn="ctr">
            <a:solidFill>
              <a:srgbClr val="FFC000">
                <a:lumMod val="75000"/>
              </a:srgbClr>
            </a:solidFill>
            <a:prstDash val="solid"/>
            <a:miter lim="800000"/>
          </a:ln>
          <a:effectLst/>
        </p:spPr>
        <p:txBody>
          <a:bodyPr lIns="36000" tIns="36000" rIns="36000" bIns="36000" rtlCol="0" anchor="ctr"/>
          <a:lstStyle/>
          <a:p>
            <a:pPr lvl="0" algn="ctr" defTabSz="457200">
              <a:defRPr/>
            </a:pPr>
            <a:r>
              <a:rPr lang="fr-BE" sz="1050" kern="0" dirty="0">
                <a:solidFill>
                  <a:srgbClr val="FFC000">
                    <a:lumMod val="75000"/>
                  </a:srgbClr>
                </a:solidFill>
                <a:latin typeface="Calibri" panose="020F0502020204030204"/>
              </a:rPr>
              <a:t>Télécharger des livrables ad hoc</a:t>
            </a:r>
          </a:p>
          <a:p>
            <a:pPr lvl="0" algn="ctr" defTabSz="457200">
              <a:defRPr/>
            </a:pPr>
            <a:endParaRPr lang="fr-BE" sz="1050" kern="0" dirty="0">
              <a:solidFill>
                <a:srgbClr val="FFC000">
                  <a:lumMod val="75000"/>
                </a:srgbClr>
              </a:solidFill>
              <a:latin typeface="Calibri" panose="020F0502020204030204"/>
            </a:endParaRPr>
          </a:p>
        </p:txBody>
      </p:sp>
      <p:pic>
        <p:nvPicPr>
          <p:cNvPr id="26" name="Image 13"/>
          <p:cNvPicPr>
            <a:picLocks noChangeAspect="1"/>
          </p:cNvPicPr>
          <p:nvPr/>
        </p:nvPicPr>
        <p:blipFill>
          <a:blip r:embed="rId2">
            <a:clrChange>
              <a:clrFrom>
                <a:srgbClr val="FFFFFF"/>
              </a:clrFrom>
              <a:clrTo>
                <a:srgbClr val="FFFFFF">
                  <a:alpha val="0"/>
                </a:srgbClr>
              </a:clrTo>
            </a:clrChange>
            <a:duotone>
              <a:srgbClr val="FFC000">
                <a:shade val="45000"/>
                <a:satMod val="135000"/>
              </a:srgbClr>
              <a:prstClr val="white"/>
            </a:duotone>
          </a:blip>
          <a:stretch>
            <a:fillRect/>
          </a:stretch>
        </p:blipFill>
        <p:spPr>
          <a:xfrm>
            <a:off x="7134394" y="4243692"/>
            <a:ext cx="216000" cy="216000"/>
          </a:xfrm>
          <a:prstGeom prst="rect">
            <a:avLst/>
          </a:prstGeom>
        </p:spPr>
      </p:pic>
      <p:sp>
        <p:nvSpPr>
          <p:cNvPr id="32" name="Flèche vers le haut 51"/>
          <p:cNvSpPr/>
          <p:nvPr/>
        </p:nvSpPr>
        <p:spPr>
          <a:xfrm rot="10800000">
            <a:off x="7720270" y="4349338"/>
            <a:ext cx="144000" cy="108000"/>
          </a:xfrm>
          <a:prstGeom prst="upArrow">
            <a:avLst/>
          </a:prstGeom>
          <a:solidFill>
            <a:srgbClr val="FFC000">
              <a:lumMod val="75000"/>
            </a:srgbClr>
          </a:solidFill>
          <a:ln w="12700" cap="flat" cmpd="sng" algn="ctr">
            <a:solidFill>
              <a:srgbClr val="FFC000">
                <a:lumMod val="7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33" name="Organigramme : Document 52"/>
          <p:cNvSpPr/>
          <p:nvPr/>
        </p:nvSpPr>
        <p:spPr>
          <a:xfrm>
            <a:off x="7614174" y="3838564"/>
            <a:ext cx="756000" cy="504000"/>
          </a:xfrm>
          <a:prstGeom prst="flowChartDocument">
            <a:avLst/>
          </a:prstGeom>
          <a:solidFill>
            <a:srgbClr val="FFC000">
              <a:lumMod val="40000"/>
              <a:lumOff val="60000"/>
            </a:srgbClr>
          </a:solidFill>
          <a:ln w="9525" cap="flat" cmpd="sng" algn="ctr">
            <a:solidFill>
              <a:srgbClr val="FFC000">
                <a:lumMod val="75000"/>
              </a:srgbClr>
            </a:solidFill>
            <a:prstDash val="solid"/>
            <a:round/>
            <a:headEnd type="none" w="med" len="med"/>
            <a:tailEnd type="none" w="med" len="med"/>
          </a:ln>
          <a:effectLst/>
        </p:spPr>
        <p:txBody>
          <a:bodyPr lIns="0" tIns="1800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solidFill>
                <a:effectLst/>
                <a:uLnTx/>
                <a:uFillTx/>
                <a:latin typeface="Calibri" panose="020F0502020204030204"/>
                <a:ea typeface="+mn-ea"/>
                <a:cs typeface="+mn-cs"/>
              </a:rPr>
              <a:t>Document</a:t>
            </a:r>
          </a:p>
        </p:txBody>
      </p:sp>
      <p:sp>
        <p:nvSpPr>
          <p:cNvPr id="34" name="Rectangle à coins arrondis 43"/>
          <p:cNvSpPr/>
          <p:nvPr/>
        </p:nvSpPr>
        <p:spPr>
          <a:xfrm>
            <a:off x="8885823" y="2795290"/>
            <a:ext cx="383698" cy="151628"/>
          </a:xfrm>
          <a:prstGeom prst="rect">
            <a:avLst/>
          </a:prstGeom>
          <a:noFill/>
          <a:ln w="12700" cap="flat" cmpd="sng" algn="ctr">
            <a:noFill/>
            <a:prstDash val="solid"/>
            <a:miter lim="800000"/>
          </a:ln>
          <a:effectLst/>
        </p:spPr>
        <p:txBody>
          <a:bodyPr wrap="none" lIns="0" tIns="0" rIns="0" bIns="0" rtlCol="0" anchor="b" anchorCtr="0"/>
          <a:lstStyle/>
          <a:p>
            <a:pPr marL="0" marR="0" lvl="0" indent="0" defTabSz="457200" eaLnBrk="1" fontAlgn="auto" latinLnBrk="0" hangingPunct="1">
              <a:lnSpc>
                <a:spcPts val="8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lumMod val="50000"/>
                    <a:lumOff val="50000"/>
                  </a:prstClr>
                </a:solidFill>
                <a:effectLst/>
                <a:uLnTx/>
                <a:uFillTx/>
                <a:latin typeface="Calibri" panose="020F0502020204030204"/>
                <a:ea typeface="+mn-ea"/>
                <a:cs typeface="+mn-cs"/>
              </a:rPr>
              <a:t>OIA</a:t>
            </a:r>
          </a:p>
        </p:txBody>
      </p:sp>
      <p:sp>
        <p:nvSpPr>
          <p:cNvPr id="35" name="Rectangle à coins arrondis 43"/>
          <p:cNvSpPr/>
          <p:nvPr/>
        </p:nvSpPr>
        <p:spPr>
          <a:xfrm>
            <a:off x="7246704" y="2795290"/>
            <a:ext cx="383698" cy="151628"/>
          </a:xfrm>
          <a:prstGeom prst="rect">
            <a:avLst/>
          </a:prstGeom>
          <a:noFill/>
          <a:ln w="12700" cap="flat" cmpd="sng" algn="ctr">
            <a:noFill/>
            <a:prstDash val="solid"/>
            <a:miter lim="800000"/>
          </a:ln>
          <a:effectLst/>
        </p:spPr>
        <p:txBody>
          <a:bodyPr wrap="none" lIns="0" tIns="0" rIns="0" bIns="0" rtlCol="0" anchor="b" anchorCtr="0"/>
          <a:lstStyle/>
          <a:p>
            <a:pPr marL="0" marR="0" lvl="0" indent="0" defTabSz="457200" eaLnBrk="1" fontAlgn="auto" latinLnBrk="0" hangingPunct="1">
              <a:lnSpc>
                <a:spcPts val="8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lumMod val="50000"/>
                    <a:lumOff val="50000"/>
                  </a:prstClr>
                </a:solidFill>
                <a:effectLst/>
                <a:uLnTx/>
                <a:uFillTx/>
                <a:latin typeface="Calibri" panose="020F0502020204030204"/>
                <a:ea typeface="+mn-ea"/>
                <a:cs typeface="+mn-cs"/>
              </a:rPr>
              <a:t>CoCo</a:t>
            </a:r>
          </a:p>
        </p:txBody>
      </p:sp>
      <p:sp>
        <p:nvSpPr>
          <p:cNvPr id="37" name="Rectangle à coins arrondis 43"/>
          <p:cNvSpPr/>
          <p:nvPr/>
        </p:nvSpPr>
        <p:spPr>
          <a:xfrm>
            <a:off x="7343866" y="4312924"/>
            <a:ext cx="383698" cy="151628"/>
          </a:xfrm>
          <a:prstGeom prst="rect">
            <a:avLst/>
          </a:prstGeom>
          <a:noFill/>
          <a:ln w="12700" cap="flat" cmpd="sng" algn="ctr">
            <a:noFill/>
            <a:prstDash val="solid"/>
            <a:miter lim="800000"/>
          </a:ln>
          <a:effectLst/>
        </p:spPr>
        <p:txBody>
          <a:bodyPr wrap="none" lIns="0" tIns="0" rIns="0" bIns="0" rtlCol="0" anchor="b" anchorCtr="0"/>
          <a:lstStyle/>
          <a:p>
            <a:pPr marL="0" marR="0" lvl="0" indent="0" defTabSz="457200" eaLnBrk="1" fontAlgn="auto" latinLnBrk="0" hangingPunct="1">
              <a:lnSpc>
                <a:spcPts val="8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lumMod val="50000"/>
                    <a:lumOff val="50000"/>
                  </a:prstClr>
                </a:solidFill>
                <a:effectLst/>
                <a:uLnTx/>
                <a:uFillTx/>
                <a:latin typeface="Calibri" panose="020F0502020204030204"/>
                <a:ea typeface="+mn-ea"/>
                <a:cs typeface="+mn-cs"/>
              </a:rPr>
              <a:t>CoCo</a:t>
            </a:r>
          </a:p>
        </p:txBody>
      </p:sp>
      <p:sp>
        <p:nvSpPr>
          <p:cNvPr id="38" name="Rectangle à coins arrondis 3"/>
          <p:cNvSpPr/>
          <p:nvPr/>
        </p:nvSpPr>
        <p:spPr>
          <a:xfrm>
            <a:off x="4317969" y="2960068"/>
            <a:ext cx="992960" cy="54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lvl="0" algn="ctr" defTabSz="457200">
              <a:defRPr/>
            </a:pPr>
            <a:r>
              <a:rPr lang="fr-BE" sz="1000" kern="0" dirty="0">
                <a:solidFill>
                  <a:srgbClr val="4472C4"/>
                </a:solidFill>
                <a:latin typeface="Calibri" panose="020F0502020204030204"/>
              </a:rPr>
              <a:t>Enregistrer la date de début effective</a:t>
            </a:r>
          </a:p>
          <a:p>
            <a:pPr lvl="0" algn="ctr" defTabSz="457200">
              <a:defRPr/>
            </a:pPr>
            <a:endParaRPr lang="fr-BE" sz="1000" kern="0" dirty="0">
              <a:solidFill>
                <a:srgbClr val="4472C4"/>
              </a:solidFill>
              <a:latin typeface="Calibri" panose="020F0502020204030204"/>
            </a:endParaRPr>
          </a:p>
        </p:txBody>
      </p:sp>
      <p:pic>
        <p:nvPicPr>
          <p:cNvPr id="39" name="Image 5"/>
          <p:cNvPicPr>
            <a:picLocks noChangeAspect="1"/>
          </p:cNvPicPr>
          <p:nvPr/>
        </p:nvPicPr>
        <p:blipFill>
          <a:blip r:embed="rId2">
            <a:clrChange>
              <a:clrFrom>
                <a:srgbClr val="FFFFFF"/>
              </a:clrFrom>
              <a:clrTo>
                <a:srgbClr val="FFFFFF">
                  <a:alpha val="0"/>
                </a:srgbClr>
              </a:clrTo>
            </a:clrChange>
            <a:duotone>
              <a:srgbClr val="4472C4">
                <a:shade val="45000"/>
                <a:satMod val="135000"/>
              </a:srgbClr>
              <a:prstClr val="white"/>
            </a:duotone>
          </a:blip>
          <a:stretch>
            <a:fillRect/>
          </a:stretch>
        </p:blipFill>
        <p:spPr>
          <a:xfrm>
            <a:off x="4366929" y="2730918"/>
            <a:ext cx="216000" cy="216000"/>
          </a:xfrm>
          <a:prstGeom prst="rect">
            <a:avLst/>
          </a:prstGeom>
        </p:spPr>
      </p:pic>
      <p:sp>
        <p:nvSpPr>
          <p:cNvPr id="40" name="Rectangle à coins arrondis 43"/>
          <p:cNvSpPr/>
          <p:nvPr/>
        </p:nvSpPr>
        <p:spPr>
          <a:xfrm>
            <a:off x="4582630" y="2795290"/>
            <a:ext cx="383698" cy="151628"/>
          </a:xfrm>
          <a:prstGeom prst="rect">
            <a:avLst/>
          </a:prstGeom>
          <a:noFill/>
          <a:ln w="12700" cap="flat" cmpd="sng" algn="ctr">
            <a:noFill/>
            <a:prstDash val="solid"/>
            <a:miter lim="800000"/>
          </a:ln>
          <a:effectLst/>
        </p:spPr>
        <p:txBody>
          <a:bodyPr wrap="none" lIns="0" tIns="0" rIns="0" bIns="0" rtlCol="0" anchor="b" anchorCtr="0"/>
          <a:lstStyle/>
          <a:p>
            <a:pPr marL="0" marR="0" lvl="0" indent="0" defTabSz="457200" eaLnBrk="1" fontAlgn="auto" latinLnBrk="0" hangingPunct="1">
              <a:lnSpc>
                <a:spcPts val="8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lumMod val="50000"/>
                    <a:lumOff val="50000"/>
                  </a:prstClr>
                </a:solidFill>
                <a:effectLst/>
                <a:uLnTx/>
                <a:uFillTx/>
                <a:latin typeface="Calibri" panose="020F0502020204030204"/>
                <a:ea typeface="+mn-ea"/>
                <a:cs typeface="+mn-cs"/>
              </a:rPr>
              <a:t>OIA</a:t>
            </a:r>
          </a:p>
        </p:txBody>
      </p:sp>
      <p:cxnSp>
        <p:nvCxnSpPr>
          <p:cNvPr id="41" name="Connecteur droit avec flèche 6"/>
          <p:cNvCxnSpPr>
            <a:stCxn id="38" idx="3"/>
            <a:endCxn id="8" idx="1"/>
          </p:cNvCxnSpPr>
          <p:nvPr/>
        </p:nvCxnSpPr>
        <p:spPr>
          <a:xfrm>
            <a:off x="5310929" y="3194068"/>
            <a:ext cx="223418" cy="0"/>
          </a:xfrm>
          <a:prstGeom prst="straightConnector1">
            <a:avLst/>
          </a:prstGeom>
          <a:noFill/>
          <a:ln w="38100" cap="flat" cmpd="sng" algn="ctr">
            <a:solidFill>
              <a:srgbClr val="4472C4"/>
            </a:solidFill>
            <a:prstDash val="solid"/>
            <a:miter lim="800000"/>
            <a:tailEnd type="triangle"/>
          </a:ln>
          <a:effectLst/>
        </p:spPr>
      </p:cxnSp>
      <p:pic>
        <p:nvPicPr>
          <p:cNvPr id="42" name="Image 19"/>
          <p:cNvPicPr>
            <a:picLocks noChangeAspect="1"/>
          </p:cNvPicPr>
          <p:nvPr/>
        </p:nvPicPr>
        <p:blipFill>
          <a:blip r:embed="rId3">
            <a:clrChange>
              <a:clrFrom>
                <a:srgbClr val="FFFFFF"/>
              </a:clrFrom>
              <a:clrTo>
                <a:srgbClr val="FFFFFF">
                  <a:alpha val="0"/>
                </a:srgbClr>
              </a:clrTo>
            </a:clrChange>
            <a:duotone>
              <a:srgbClr val="4472C4">
                <a:shade val="45000"/>
                <a:satMod val="135000"/>
              </a:srgbClr>
              <a:prstClr val="white"/>
            </a:duotone>
            <a:extLst>
              <a:ext uri="{BEBA8EAE-BF5A-486C-A8C5-ECC9F3942E4B}">
                <a14:imgProps xmlns:a14="http://schemas.microsoft.com/office/drawing/2010/main">
                  <a14:imgLayer r:embed="rId4">
                    <a14:imgEffect>
                      <a14:saturation sat="400000"/>
                    </a14:imgEffect>
                  </a14:imgLayer>
                </a14:imgProps>
              </a:ext>
            </a:extLst>
          </a:blip>
          <a:stretch>
            <a:fillRect/>
          </a:stretch>
        </p:blipFill>
        <p:spPr>
          <a:xfrm>
            <a:off x="5599883" y="2730918"/>
            <a:ext cx="216000" cy="216000"/>
          </a:xfrm>
          <a:prstGeom prst="rect">
            <a:avLst/>
          </a:prstGeom>
        </p:spPr>
      </p:pic>
      <p:sp>
        <p:nvSpPr>
          <p:cNvPr id="43" name="Rectangle à coins arrondis 3"/>
          <p:cNvSpPr/>
          <p:nvPr/>
        </p:nvSpPr>
        <p:spPr>
          <a:xfrm>
            <a:off x="3143673" y="2958716"/>
            <a:ext cx="992960" cy="540000"/>
          </a:xfrm>
          <a:prstGeom prst="roundRect">
            <a:avLst/>
          </a:prstGeom>
          <a:solidFill>
            <a:schemeClr val="bg1">
              <a:lumMod val="75000"/>
            </a:schemeClr>
          </a:solidFill>
          <a:ln w="12700" cap="flat" cmpd="sng" algn="ctr">
            <a:solidFill>
              <a:srgbClr val="4472C4"/>
            </a:solidFill>
            <a:prstDash val="solid"/>
            <a:miter lim="800000"/>
          </a:ln>
          <a:effectLst/>
        </p:spPr>
        <p:txBody>
          <a:bodyPr lIns="36000" tIns="36000" rIns="36000" bIns="36000" rtlCol="0" anchor="ctr"/>
          <a:lstStyle/>
          <a:p>
            <a:pPr lvl="0" algn="ctr" defTabSz="457200">
              <a:defRPr/>
            </a:pPr>
            <a:r>
              <a:rPr lang="fr-BE" sz="1000" kern="0" dirty="0">
                <a:solidFill>
                  <a:srgbClr val="4472C4"/>
                </a:solidFill>
                <a:latin typeface="Calibri" panose="020F0502020204030204"/>
              </a:rPr>
              <a:t>Encoder le livrable lors de la préparation du contrat.</a:t>
            </a:r>
            <a:endParaRPr kumimoji="0" lang="en-IE" sz="1000" i="0" u="none" strike="noStrike" kern="0" cap="none" spc="0" normalizeH="0" baseline="0" noProof="0" dirty="0">
              <a:ln>
                <a:noFill/>
              </a:ln>
              <a:solidFill>
                <a:srgbClr val="4472C4"/>
              </a:solidFill>
              <a:effectLst/>
              <a:uLnTx/>
              <a:uFillTx/>
              <a:latin typeface="Calibri" panose="020F0502020204030204"/>
              <a:ea typeface="+mn-ea"/>
              <a:cs typeface="+mn-cs"/>
            </a:endParaRPr>
          </a:p>
        </p:txBody>
      </p:sp>
      <p:pic>
        <p:nvPicPr>
          <p:cNvPr id="44" name="Image 5"/>
          <p:cNvPicPr>
            <a:picLocks noChangeAspect="1"/>
          </p:cNvPicPr>
          <p:nvPr/>
        </p:nvPicPr>
        <p:blipFill>
          <a:blip r:embed="rId2">
            <a:clrChange>
              <a:clrFrom>
                <a:srgbClr val="FFFFFF"/>
              </a:clrFrom>
              <a:clrTo>
                <a:srgbClr val="FFFFFF">
                  <a:alpha val="0"/>
                </a:srgbClr>
              </a:clrTo>
            </a:clrChange>
            <a:duotone>
              <a:srgbClr val="4472C4">
                <a:shade val="45000"/>
                <a:satMod val="135000"/>
              </a:srgbClr>
              <a:prstClr val="white"/>
            </a:duotone>
          </a:blip>
          <a:stretch>
            <a:fillRect/>
          </a:stretch>
        </p:blipFill>
        <p:spPr>
          <a:xfrm>
            <a:off x="3192633" y="2729566"/>
            <a:ext cx="216000" cy="216000"/>
          </a:xfrm>
          <a:prstGeom prst="rect">
            <a:avLst/>
          </a:prstGeom>
        </p:spPr>
      </p:pic>
      <p:sp>
        <p:nvSpPr>
          <p:cNvPr id="45" name="Rectangle à coins arrondis 43"/>
          <p:cNvSpPr/>
          <p:nvPr/>
        </p:nvSpPr>
        <p:spPr>
          <a:xfrm>
            <a:off x="3408334" y="2793938"/>
            <a:ext cx="383698" cy="151628"/>
          </a:xfrm>
          <a:prstGeom prst="rect">
            <a:avLst/>
          </a:prstGeom>
          <a:noFill/>
          <a:ln w="12700" cap="flat" cmpd="sng" algn="ctr">
            <a:noFill/>
            <a:prstDash val="solid"/>
            <a:miter lim="800000"/>
          </a:ln>
          <a:effectLst/>
        </p:spPr>
        <p:txBody>
          <a:bodyPr wrap="none" lIns="0" tIns="0" rIns="0" bIns="0" rtlCol="0" anchor="b" anchorCtr="0"/>
          <a:lstStyle/>
          <a:p>
            <a:pPr marL="0" marR="0" lvl="0" indent="0" defTabSz="457200" eaLnBrk="1" fontAlgn="auto" latinLnBrk="0" hangingPunct="1">
              <a:lnSpc>
                <a:spcPts val="8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lumMod val="50000"/>
                    <a:lumOff val="50000"/>
                  </a:prstClr>
                </a:solidFill>
                <a:effectLst/>
                <a:uLnTx/>
                <a:uFillTx/>
                <a:latin typeface="Calibri" panose="020F0502020204030204"/>
                <a:ea typeface="+mn-ea"/>
                <a:cs typeface="+mn-cs"/>
              </a:rPr>
              <a:t>OIA</a:t>
            </a:r>
          </a:p>
        </p:txBody>
      </p:sp>
      <p:sp>
        <p:nvSpPr>
          <p:cNvPr id="46" name="ZoneTexte 8"/>
          <p:cNvSpPr txBox="1"/>
          <p:nvPr/>
        </p:nvSpPr>
        <p:spPr>
          <a:xfrm>
            <a:off x="1387549" y="2746472"/>
            <a:ext cx="1668378" cy="1631216"/>
          </a:xfrm>
          <a:prstGeom prst="rect">
            <a:avLst/>
          </a:prstGeom>
          <a:noFill/>
        </p:spPr>
        <p:txBody>
          <a:bodyPr wrap="square" rtlCol="0">
            <a:spAutoFit/>
          </a:bodyPr>
          <a:lstStyle/>
          <a:p>
            <a:pPr algn="ctr" defTabSz="457200" fontAlgn="auto">
              <a:spcBef>
                <a:spcPts val="600"/>
              </a:spcBef>
              <a:spcAft>
                <a:spcPts val="0"/>
              </a:spcAft>
            </a:pPr>
            <a:r>
              <a:rPr lang="fr-BE" dirty="0" smtClean="0">
                <a:solidFill>
                  <a:prstClr val="black"/>
                </a:solidFill>
                <a:latin typeface="Calibri" panose="020F0502020204030204"/>
              </a:rPr>
              <a:t>GESTION DES </a:t>
            </a:r>
            <a:r>
              <a:rPr lang="fr-BE" dirty="0">
                <a:solidFill>
                  <a:prstClr val="black"/>
                </a:solidFill>
                <a:latin typeface="Calibri" panose="020F0502020204030204"/>
              </a:rPr>
              <a:t>PRODUITS </a:t>
            </a:r>
            <a:r>
              <a:rPr lang="fr-BE" dirty="0" smtClean="0">
                <a:solidFill>
                  <a:prstClr val="black"/>
                </a:solidFill>
                <a:latin typeface="Calibri" panose="020F0502020204030204"/>
              </a:rPr>
              <a:t>LIVRABLES</a:t>
            </a:r>
          </a:p>
          <a:p>
            <a:pPr algn="ctr" defTabSz="457200" fontAlgn="auto">
              <a:spcBef>
                <a:spcPts val="600"/>
              </a:spcBef>
              <a:spcAft>
                <a:spcPts val="0"/>
              </a:spcAft>
            </a:pPr>
            <a:endParaRPr lang="fr-BE" dirty="0">
              <a:solidFill>
                <a:prstClr val="black"/>
              </a:solidFill>
              <a:latin typeface="Calibri" panose="020F0502020204030204"/>
            </a:endParaRPr>
          </a:p>
          <a:p>
            <a:pPr algn="ctr" defTabSz="457200" fontAlgn="auto">
              <a:spcBef>
                <a:spcPts val="600"/>
              </a:spcBef>
              <a:spcAft>
                <a:spcPts val="0"/>
              </a:spcAft>
            </a:pPr>
            <a:endParaRPr lang="fr-BE" dirty="0">
              <a:solidFill>
                <a:prstClr val="black"/>
              </a:solidFill>
              <a:latin typeface="Calibri" panose="020F0502020204030204"/>
            </a:endParaRPr>
          </a:p>
        </p:txBody>
      </p:sp>
    </p:spTree>
    <p:extLst>
      <p:ext uri="{BB962C8B-B14F-4D97-AF65-F5344CB8AC3E}">
        <p14:creationId xmlns:p14="http://schemas.microsoft.com/office/powerpoint/2010/main" val="11246581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b="1" dirty="0" err="1"/>
              <a:t>Présentatrice</a:t>
            </a:r>
            <a:endParaRPr lang="en-GB" b="1" dirty="0"/>
          </a:p>
        </p:txBody>
      </p:sp>
      <p:sp>
        <p:nvSpPr>
          <p:cNvPr id="14" name="TextBox 13"/>
          <p:cNvSpPr txBox="1"/>
          <p:nvPr/>
        </p:nvSpPr>
        <p:spPr>
          <a:xfrm>
            <a:off x="1212228" y="2653714"/>
            <a:ext cx="2676939" cy="443368"/>
          </a:xfrm>
          <a:prstGeom prst="rect">
            <a:avLst/>
          </a:prstGeom>
          <a:solidFill>
            <a:schemeClr val="bg1"/>
          </a:solidFill>
        </p:spPr>
        <p:txBody>
          <a:bodyPr wrap="square" tIns="180000" rtlCol="0">
            <a:spAutoFit/>
          </a:bodyPr>
          <a:lstStyle/>
          <a:p>
            <a:pPr>
              <a:spcAft>
                <a:spcPts val="600"/>
              </a:spcAft>
            </a:pPr>
            <a:endParaRPr lang="en-IE" sz="1400" b="1" dirty="0">
              <a:solidFill>
                <a:schemeClr val="tx1">
                  <a:lumMod val="60000"/>
                  <a:lumOff val="40000"/>
                </a:schemeClr>
              </a:solidFill>
            </a:endParaRPr>
          </a:p>
        </p:txBody>
      </p:sp>
      <p:sp>
        <p:nvSpPr>
          <p:cNvPr id="10" name="TextBox 9">
            <a:extLst>
              <a:ext uri="{FF2B5EF4-FFF2-40B4-BE49-F238E27FC236}">
                <a16:creationId xmlns:a16="http://schemas.microsoft.com/office/drawing/2014/main" id="{D03E1BF8-536E-49C1-9B14-0D3419B60891}"/>
              </a:ext>
            </a:extLst>
          </p:cNvPr>
          <p:cNvSpPr txBox="1"/>
          <p:nvPr/>
        </p:nvSpPr>
        <p:spPr>
          <a:xfrm>
            <a:off x="1212228" y="2521455"/>
            <a:ext cx="4008703" cy="1151254"/>
          </a:xfrm>
          <a:prstGeom prst="rect">
            <a:avLst/>
          </a:prstGeom>
          <a:solidFill>
            <a:schemeClr val="bg1"/>
          </a:solidFill>
        </p:spPr>
        <p:txBody>
          <a:bodyPr wrap="square" tIns="180000" rtlCol="0">
            <a:spAutoFit/>
          </a:bodyPr>
          <a:lstStyle/>
          <a:p>
            <a:r>
              <a:rPr lang="en-GB" b="1" dirty="0" smtClean="0">
                <a:solidFill>
                  <a:schemeClr val="tx2"/>
                </a:solidFill>
              </a:rPr>
              <a:t>Lissa Chazot </a:t>
            </a:r>
            <a:endParaRPr lang="en-GB" b="1" dirty="0">
              <a:solidFill>
                <a:schemeClr val="tx2"/>
              </a:solidFill>
            </a:endParaRPr>
          </a:p>
          <a:p>
            <a:pPr>
              <a:spcAft>
                <a:spcPts val="2500"/>
              </a:spcAft>
            </a:pPr>
            <a:r>
              <a:rPr lang="en-IE" sz="1400" b="1" i="1" dirty="0">
                <a:solidFill>
                  <a:schemeClr val="tx1">
                    <a:lumMod val="60000"/>
                    <a:lumOff val="40000"/>
                  </a:schemeClr>
                </a:solidFill>
              </a:rPr>
              <a:t/>
            </a:r>
            <a:br>
              <a:rPr lang="en-IE" sz="1400" b="1" i="1" dirty="0">
                <a:solidFill>
                  <a:schemeClr val="tx1">
                    <a:lumMod val="60000"/>
                    <a:lumOff val="40000"/>
                  </a:schemeClr>
                </a:solidFill>
              </a:rPr>
            </a:br>
            <a:r>
              <a:rPr lang="en-IE" sz="1400" b="1" i="1" dirty="0" err="1" smtClean="0">
                <a:solidFill>
                  <a:schemeClr val="tx1">
                    <a:lumMod val="60000"/>
                    <a:lumOff val="40000"/>
                  </a:schemeClr>
                </a:solidFill>
              </a:rPr>
              <a:t>Equipe</a:t>
            </a:r>
            <a:r>
              <a:rPr lang="en-IE" sz="1400" b="1" i="1" dirty="0">
                <a:solidFill>
                  <a:schemeClr val="tx1">
                    <a:lumMod val="60000"/>
                    <a:lumOff val="40000"/>
                  </a:schemeClr>
                </a:solidFill>
              </a:rPr>
              <a:t> </a:t>
            </a:r>
            <a:r>
              <a:rPr lang="en-IE" sz="1400" b="1" i="1" dirty="0" err="1" smtClean="0">
                <a:solidFill>
                  <a:schemeClr val="tx1">
                    <a:lumMod val="60000"/>
                    <a:lumOff val="40000"/>
                  </a:schemeClr>
                </a:solidFill>
              </a:rPr>
              <a:t>gestion</a:t>
            </a:r>
            <a:r>
              <a:rPr lang="en-IE" sz="1400" b="1" i="1" dirty="0" smtClean="0">
                <a:solidFill>
                  <a:schemeClr val="tx1">
                    <a:lumMod val="60000"/>
                    <a:lumOff val="40000"/>
                  </a:schemeClr>
                </a:solidFill>
              </a:rPr>
              <a:t> </a:t>
            </a:r>
            <a:r>
              <a:rPr lang="en-IE" sz="1400" b="1" i="1" dirty="0">
                <a:solidFill>
                  <a:schemeClr val="tx1">
                    <a:lumMod val="60000"/>
                    <a:lumOff val="40000"/>
                  </a:schemeClr>
                </a:solidFill>
              </a:rPr>
              <a:t>du </a:t>
            </a:r>
            <a:r>
              <a:rPr lang="en-IE" sz="1400" b="1" i="1" dirty="0" err="1" smtClean="0">
                <a:solidFill>
                  <a:schemeClr val="tx1">
                    <a:lumMod val="60000"/>
                    <a:lumOff val="40000"/>
                  </a:schemeClr>
                </a:solidFill>
              </a:rPr>
              <a:t>changement</a:t>
            </a:r>
            <a:r>
              <a:rPr lang="en-IE" sz="1400" b="1" dirty="0" smtClean="0">
                <a:solidFill>
                  <a:schemeClr val="tx1">
                    <a:lumMod val="60000"/>
                    <a:lumOff val="40000"/>
                  </a:schemeClr>
                </a:solidFill>
              </a:rPr>
              <a:t>, </a:t>
            </a:r>
            <a:r>
              <a:rPr lang="en-IE" sz="1400" b="1" dirty="0">
                <a:solidFill>
                  <a:schemeClr val="tx1">
                    <a:lumMod val="60000"/>
                    <a:lumOff val="40000"/>
                  </a:schemeClr>
                </a:solidFill>
              </a:rPr>
              <a:t/>
            </a:r>
            <a:br>
              <a:rPr lang="en-IE" sz="1400" b="1" dirty="0">
                <a:solidFill>
                  <a:schemeClr val="tx1">
                    <a:lumMod val="60000"/>
                    <a:lumOff val="40000"/>
                  </a:schemeClr>
                </a:solidFill>
              </a:rPr>
            </a:br>
            <a:r>
              <a:rPr lang="en-IE" sz="1400" b="1" dirty="0">
                <a:solidFill>
                  <a:schemeClr val="tx1">
                    <a:lumMod val="60000"/>
                    <a:lumOff val="40000"/>
                  </a:schemeClr>
                </a:solidFill>
              </a:rPr>
              <a:t>DG INTPA R.5.</a:t>
            </a:r>
            <a:endParaRPr lang="en-GB" sz="1400" b="1" dirty="0"/>
          </a:p>
        </p:txBody>
      </p:sp>
      <p:cxnSp>
        <p:nvCxnSpPr>
          <p:cNvPr id="11" name="Straight Connector 10">
            <a:extLst>
              <a:ext uri="{FF2B5EF4-FFF2-40B4-BE49-F238E27FC236}">
                <a16:creationId xmlns:a16="http://schemas.microsoft.com/office/drawing/2014/main" id="{4E7C332D-E6ED-4565-B935-375BC49C71EF}"/>
              </a:ext>
            </a:extLst>
          </p:cNvPr>
          <p:cNvCxnSpPr>
            <a:cxnSpLocks/>
          </p:cNvCxnSpPr>
          <p:nvPr/>
        </p:nvCxnSpPr>
        <p:spPr>
          <a:xfrm>
            <a:off x="1274981" y="2500393"/>
            <a:ext cx="3285024"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1106399"/>
      </p:ext>
    </p:extLst>
  </p:cSld>
  <p:clrMapOvr>
    <a:masterClrMapping/>
  </p:clrMapOvr>
  <mc:AlternateContent xmlns:mc="http://schemas.openxmlformats.org/markup-compatibility/2006" xmlns:p14="http://schemas.microsoft.com/office/powerpoint/2010/main">
    <mc:Choice Requires="p14">
      <p:transition spd="slow" p14:dur="2000" advClick="0" advTm="8000"/>
    </mc:Choice>
    <mc:Fallback xmlns="">
      <p:transition spd="slow" advClick="0" advTm="800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80976" y="782357"/>
            <a:ext cx="11715748" cy="5941336"/>
          </a:xfrm>
          <a:prstGeom prst="rect">
            <a:avLst/>
          </a:prstGeom>
        </p:spPr>
      </p:pic>
      <p:sp>
        <p:nvSpPr>
          <p:cNvPr id="3" name="Rounded Rectangle 2"/>
          <p:cNvSpPr/>
          <p:nvPr/>
        </p:nvSpPr>
        <p:spPr>
          <a:xfrm>
            <a:off x="10601324" y="4724400"/>
            <a:ext cx="1171575" cy="581025"/>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itle 1"/>
          <p:cNvSpPr txBox="1">
            <a:spLocks/>
          </p:cNvSpPr>
          <p:nvPr/>
        </p:nvSpPr>
        <p:spPr>
          <a:xfrm>
            <a:off x="1021773" y="-154268"/>
            <a:ext cx="10972800" cy="936625"/>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r>
              <a:rPr lang="en-US" b="1" dirty="0" err="1" smtClean="0"/>
              <a:t>Livrables</a:t>
            </a:r>
            <a:endParaRPr lang="en-US" b="1" dirty="0"/>
          </a:p>
        </p:txBody>
      </p:sp>
      <p:sp>
        <p:nvSpPr>
          <p:cNvPr id="8" name="Rounded Rectangle 7"/>
          <p:cNvSpPr/>
          <p:nvPr/>
        </p:nvSpPr>
        <p:spPr>
          <a:xfrm>
            <a:off x="180976" y="3575538"/>
            <a:ext cx="1171575" cy="581025"/>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9633495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1277" y="527874"/>
            <a:ext cx="10972800" cy="936625"/>
          </a:xfrm>
        </p:spPr>
        <p:txBody>
          <a:bodyPr/>
          <a:lstStyle/>
          <a:p>
            <a:r>
              <a:rPr lang="fr-BE" b="1" dirty="0"/>
              <a:t>Modifications par le partenaire contractuel - signature électronique</a:t>
            </a:r>
            <a:endParaRPr lang="en-US" b="1" dirty="0"/>
          </a:p>
        </p:txBody>
      </p:sp>
      <p:sp>
        <p:nvSpPr>
          <p:cNvPr id="4" name="Rectangle 3"/>
          <p:cNvSpPr/>
          <p:nvPr/>
        </p:nvSpPr>
        <p:spPr>
          <a:xfrm>
            <a:off x="1228297" y="2685546"/>
            <a:ext cx="9000512" cy="1476000"/>
          </a:xfrm>
          <a:prstGeom prst="rect">
            <a:avLst/>
          </a:prstGeom>
          <a:solidFill>
            <a:srgbClr val="FFC000">
              <a:lumMod val="20000"/>
              <a:lumOff val="80000"/>
            </a:srgbClr>
          </a:solidFill>
          <a:ln w="9525" cap="flat" cmpd="sng" algn="ctr">
            <a:solidFill>
              <a:srgbClr val="7F7F7F"/>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5" name="Rectangle 4"/>
          <p:cNvSpPr/>
          <p:nvPr/>
        </p:nvSpPr>
        <p:spPr>
          <a:xfrm>
            <a:off x="3305515" y="3614951"/>
            <a:ext cx="4143476" cy="503104"/>
          </a:xfrm>
          <a:prstGeom prst="rect">
            <a:avLst/>
          </a:prstGeom>
          <a:solidFill>
            <a:srgbClr val="4472C4">
              <a:lumMod val="20000"/>
              <a:lumOff val="80000"/>
            </a:srgbClr>
          </a:solidFill>
          <a:ln w="9525" cap="flat" cmpd="sng" algn="ctr">
            <a:solidFill>
              <a:srgbClr val="7F7F7F"/>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38" name="ZoneTexte 9"/>
          <p:cNvSpPr txBox="1"/>
          <p:nvPr/>
        </p:nvSpPr>
        <p:spPr>
          <a:xfrm>
            <a:off x="1304345" y="2739582"/>
            <a:ext cx="1863956" cy="1200329"/>
          </a:xfrm>
          <a:prstGeom prst="rect">
            <a:avLst/>
          </a:prstGeom>
          <a:noFill/>
        </p:spPr>
        <p:txBody>
          <a:bodyPr wrap="square" rtlCol="0">
            <a:spAutoFit/>
          </a:bodyPr>
          <a:lstStyle/>
          <a:p>
            <a:pPr algn="ctr" defTabSz="457200" fontAlgn="auto">
              <a:spcBef>
                <a:spcPts val="600"/>
              </a:spcBef>
              <a:spcAft>
                <a:spcPts val="0"/>
              </a:spcAft>
            </a:pPr>
            <a:r>
              <a:rPr lang="fr-BE" dirty="0">
                <a:solidFill>
                  <a:prstClr val="black"/>
                </a:solidFill>
                <a:latin typeface="Calibri" panose="020F0502020204030204"/>
              </a:rPr>
              <a:t>MODIFICATIONS initiées par le partenaire contractuel</a:t>
            </a:r>
            <a:endParaRPr lang="en-IE" sz="1400" b="0" dirty="0">
              <a:solidFill>
                <a:prstClr val="black">
                  <a:lumMod val="50000"/>
                  <a:lumOff val="50000"/>
                </a:prstClr>
              </a:solidFill>
              <a:latin typeface="Calibri" panose="020F0502020204030204"/>
            </a:endParaRPr>
          </a:p>
        </p:txBody>
      </p:sp>
      <p:sp>
        <p:nvSpPr>
          <p:cNvPr id="39" name="Rectangle à coins arrondis 31"/>
          <p:cNvSpPr/>
          <p:nvPr/>
        </p:nvSpPr>
        <p:spPr>
          <a:xfrm>
            <a:off x="3376647" y="2991628"/>
            <a:ext cx="1008000" cy="540000"/>
          </a:xfrm>
          <a:prstGeom prst="roundRect">
            <a:avLst/>
          </a:prstGeom>
          <a:solidFill>
            <a:sysClr val="window" lastClr="FFFFFF"/>
          </a:solidFill>
          <a:ln w="12700" cap="flat" cmpd="sng" algn="ctr">
            <a:solidFill>
              <a:srgbClr val="FFC000">
                <a:lumMod val="75000"/>
              </a:srgbClr>
            </a:solidFill>
            <a:prstDash val="solid"/>
            <a:miter lim="800000"/>
          </a:ln>
          <a:effectLst/>
        </p:spPr>
        <p:txBody>
          <a:bodyPr lIns="36000" tIns="36000" rIns="36000" bIns="36000" rtlCol="0" anchor="ctr"/>
          <a:lstStyle/>
          <a:p>
            <a:pPr lvl="0" algn="ctr" defTabSz="457200">
              <a:defRPr/>
            </a:pPr>
            <a:r>
              <a:rPr lang="en-IE" sz="1000" kern="0" dirty="0">
                <a:solidFill>
                  <a:srgbClr val="FFC000">
                    <a:lumMod val="75000"/>
                  </a:srgbClr>
                </a:solidFill>
                <a:latin typeface="Calibri" panose="020F0502020204030204"/>
              </a:rPr>
              <a:t>Préparer l'amendement</a:t>
            </a:r>
            <a:endParaRPr kumimoji="0" lang="en-IE" sz="1000" i="0" u="none" strike="noStrike" kern="0" cap="none" spc="0" normalizeH="0" baseline="0" noProof="0" dirty="0">
              <a:ln>
                <a:noFill/>
              </a:ln>
              <a:solidFill>
                <a:srgbClr val="FFC000">
                  <a:lumMod val="75000"/>
                </a:srgbClr>
              </a:solidFill>
              <a:effectLst/>
              <a:uLnTx/>
              <a:uFillTx/>
              <a:latin typeface="Calibri" panose="020F0502020204030204"/>
              <a:ea typeface="+mn-ea"/>
              <a:cs typeface="+mn-cs"/>
            </a:endParaRPr>
          </a:p>
        </p:txBody>
      </p:sp>
      <p:pic>
        <p:nvPicPr>
          <p:cNvPr id="40" name="Image 32"/>
          <p:cNvPicPr>
            <a:picLocks noChangeAspect="1"/>
          </p:cNvPicPr>
          <p:nvPr/>
        </p:nvPicPr>
        <p:blipFill>
          <a:blip r:embed="rId2">
            <a:clrChange>
              <a:clrFrom>
                <a:srgbClr val="FFFFFF"/>
              </a:clrFrom>
              <a:clrTo>
                <a:srgbClr val="FFFFFF">
                  <a:alpha val="0"/>
                </a:srgbClr>
              </a:clrTo>
            </a:clrChange>
            <a:duotone>
              <a:srgbClr val="FFC000">
                <a:shade val="45000"/>
                <a:satMod val="135000"/>
              </a:srgbClr>
              <a:prstClr val="white"/>
            </a:duotone>
          </a:blip>
          <a:stretch>
            <a:fillRect/>
          </a:stretch>
        </p:blipFill>
        <p:spPr>
          <a:xfrm>
            <a:off x="3425607" y="2771963"/>
            <a:ext cx="216000" cy="216000"/>
          </a:xfrm>
          <a:prstGeom prst="rect">
            <a:avLst/>
          </a:prstGeom>
        </p:spPr>
      </p:pic>
      <p:cxnSp>
        <p:nvCxnSpPr>
          <p:cNvPr id="41" name="Connecteur droit avec flèche 101"/>
          <p:cNvCxnSpPr>
            <a:stCxn id="39" idx="3"/>
            <a:endCxn id="42" idx="1"/>
          </p:cNvCxnSpPr>
          <p:nvPr/>
        </p:nvCxnSpPr>
        <p:spPr>
          <a:xfrm flipV="1">
            <a:off x="4384647" y="3170981"/>
            <a:ext cx="379908" cy="647"/>
          </a:xfrm>
          <a:prstGeom prst="straightConnector1">
            <a:avLst/>
          </a:prstGeom>
          <a:noFill/>
          <a:ln w="38100" cap="flat" cmpd="sng" algn="ctr">
            <a:solidFill>
              <a:srgbClr val="FFC000">
                <a:lumMod val="75000"/>
              </a:srgbClr>
            </a:solidFill>
            <a:prstDash val="solid"/>
            <a:miter lim="800000"/>
            <a:tailEnd type="triangle"/>
          </a:ln>
          <a:effectLst/>
        </p:spPr>
      </p:cxnSp>
      <p:sp>
        <p:nvSpPr>
          <p:cNvPr id="42" name="Rectangle à coins arrondis 5"/>
          <p:cNvSpPr/>
          <p:nvPr/>
        </p:nvSpPr>
        <p:spPr>
          <a:xfrm>
            <a:off x="4764555" y="2989163"/>
            <a:ext cx="1091995" cy="540000"/>
          </a:xfrm>
          <a:prstGeom prst="roundRect">
            <a:avLst/>
          </a:prstGeom>
          <a:solidFill>
            <a:sysClr val="window" lastClr="FFFFFF"/>
          </a:solidFill>
          <a:ln w="12700" cap="flat" cmpd="sng" algn="ctr">
            <a:solidFill>
              <a:srgbClr val="FFC000">
                <a:lumMod val="75000"/>
              </a:srgbClr>
            </a:solidFill>
            <a:prstDash val="solid"/>
            <a:miter lim="800000"/>
          </a:ln>
          <a:effectLst/>
        </p:spPr>
        <p:txBody>
          <a:bodyPr lIns="36000" tIns="36000" rIns="36000" bIns="36000" rtlCol="0" anchor="ctr"/>
          <a:lstStyle/>
          <a:p>
            <a:pPr lvl="0" algn="ctr" defTabSz="457200">
              <a:defRPr/>
            </a:pPr>
            <a:r>
              <a:rPr lang="en-IE" sz="1000" kern="0" dirty="0">
                <a:solidFill>
                  <a:srgbClr val="FFC000">
                    <a:lumMod val="75000"/>
                  </a:srgbClr>
                </a:solidFill>
                <a:latin typeface="Calibri" panose="020F0502020204030204"/>
              </a:rPr>
              <a:t>Générer des clauses automatiques</a:t>
            </a:r>
            <a:endParaRPr kumimoji="0" lang="en-IE" sz="1000" i="0" u="none" strike="noStrike" kern="0" cap="none" spc="0" normalizeH="0" baseline="0" noProof="0" dirty="0">
              <a:ln>
                <a:noFill/>
              </a:ln>
              <a:solidFill>
                <a:srgbClr val="FFC000">
                  <a:lumMod val="75000"/>
                </a:srgbClr>
              </a:solidFill>
              <a:effectLst/>
              <a:uLnTx/>
              <a:uFillTx/>
              <a:latin typeface="Calibri" panose="020F0502020204030204"/>
              <a:ea typeface="+mn-ea"/>
              <a:cs typeface="+mn-cs"/>
            </a:endParaRPr>
          </a:p>
        </p:txBody>
      </p:sp>
      <p:cxnSp>
        <p:nvCxnSpPr>
          <p:cNvPr id="43" name="Connecteur droit avec flèche 22"/>
          <p:cNvCxnSpPr>
            <a:stCxn id="42" idx="3"/>
            <a:endCxn id="44" idx="1"/>
          </p:cNvCxnSpPr>
          <p:nvPr/>
        </p:nvCxnSpPr>
        <p:spPr>
          <a:xfrm flipV="1">
            <a:off x="5856550" y="3170980"/>
            <a:ext cx="396741" cy="1"/>
          </a:xfrm>
          <a:prstGeom prst="straightConnector1">
            <a:avLst/>
          </a:prstGeom>
          <a:noFill/>
          <a:ln w="38100" cap="flat" cmpd="sng" algn="ctr">
            <a:solidFill>
              <a:srgbClr val="FFC000">
                <a:lumMod val="75000"/>
              </a:srgbClr>
            </a:solidFill>
            <a:prstDash val="solid"/>
            <a:miter lim="800000"/>
            <a:tailEnd type="triangle"/>
          </a:ln>
          <a:effectLst/>
        </p:spPr>
      </p:cxnSp>
      <p:sp>
        <p:nvSpPr>
          <p:cNvPr id="44" name="Rectangle à coins arrondis 5"/>
          <p:cNvSpPr/>
          <p:nvPr/>
        </p:nvSpPr>
        <p:spPr>
          <a:xfrm>
            <a:off x="6253291" y="2989162"/>
            <a:ext cx="1008000" cy="540000"/>
          </a:xfrm>
          <a:prstGeom prst="roundRect">
            <a:avLst/>
          </a:prstGeom>
          <a:solidFill>
            <a:sysClr val="window" lastClr="FFFFFF"/>
          </a:solidFill>
          <a:ln w="12700" cap="flat" cmpd="sng" algn="ctr">
            <a:solidFill>
              <a:srgbClr val="FFC000">
                <a:lumMod val="75000"/>
              </a:srgbClr>
            </a:solidFill>
            <a:prstDash val="solid"/>
            <a:miter lim="800000"/>
          </a:ln>
          <a:effectLst/>
        </p:spPr>
        <p:txBody>
          <a:bodyPr lIns="36000" tIns="36000" rIns="36000" bIns="36000" rtlCol="0" anchor="ctr"/>
          <a:lstStyle/>
          <a:p>
            <a:pPr lvl="0" algn="ctr" defTabSz="457200">
              <a:defRPr/>
            </a:pPr>
            <a:r>
              <a:rPr lang="en-IE" sz="1000" kern="0" dirty="0" smtClean="0">
                <a:solidFill>
                  <a:srgbClr val="FFC000">
                    <a:lumMod val="75000"/>
                  </a:srgbClr>
                </a:solidFill>
                <a:latin typeface="Calibri" panose="020F0502020204030204"/>
              </a:rPr>
              <a:t>Sélectionner d'autres </a:t>
            </a:r>
            <a:r>
              <a:rPr lang="en-IE" sz="1000" kern="0" dirty="0">
                <a:solidFill>
                  <a:srgbClr val="FFC000">
                    <a:lumMod val="75000"/>
                  </a:srgbClr>
                </a:solidFill>
                <a:latin typeface="Calibri" panose="020F0502020204030204"/>
              </a:rPr>
              <a:t>clauses</a:t>
            </a:r>
            <a:endParaRPr kumimoji="0" lang="en-IE" sz="1000" i="0" u="none" strike="noStrike" kern="0" cap="none" spc="0" normalizeH="0" baseline="0" noProof="0" dirty="0">
              <a:ln>
                <a:noFill/>
              </a:ln>
              <a:solidFill>
                <a:srgbClr val="FFC000">
                  <a:lumMod val="75000"/>
                </a:srgbClr>
              </a:solidFill>
              <a:effectLst/>
              <a:uLnTx/>
              <a:uFillTx/>
              <a:latin typeface="Calibri" panose="020F0502020204030204"/>
              <a:ea typeface="+mn-ea"/>
              <a:cs typeface="+mn-cs"/>
            </a:endParaRPr>
          </a:p>
        </p:txBody>
      </p:sp>
      <p:pic>
        <p:nvPicPr>
          <p:cNvPr id="45" name="Image 5"/>
          <p:cNvPicPr>
            <a:picLocks noChangeAspect="1"/>
          </p:cNvPicPr>
          <p:nvPr/>
        </p:nvPicPr>
        <p:blipFill>
          <a:blip r:embed="rId2">
            <a:clrChange>
              <a:clrFrom>
                <a:srgbClr val="FFFFFF"/>
              </a:clrFrom>
              <a:clrTo>
                <a:srgbClr val="FFFFFF">
                  <a:alpha val="0"/>
                </a:srgbClr>
              </a:clrTo>
            </a:clrChange>
            <a:duotone>
              <a:srgbClr val="FFC000">
                <a:shade val="45000"/>
                <a:satMod val="135000"/>
              </a:srgbClr>
              <a:prstClr val="white"/>
            </a:duotone>
          </a:blip>
          <a:stretch>
            <a:fillRect/>
          </a:stretch>
        </p:blipFill>
        <p:spPr>
          <a:xfrm>
            <a:off x="6308811" y="2761074"/>
            <a:ext cx="216000" cy="216000"/>
          </a:xfrm>
          <a:prstGeom prst="rect">
            <a:avLst/>
          </a:prstGeom>
        </p:spPr>
      </p:pic>
      <p:pic>
        <p:nvPicPr>
          <p:cNvPr id="46" name="Image 19"/>
          <p:cNvPicPr>
            <a:picLocks noChangeAspect="1"/>
          </p:cNvPicPr>
          <p:nvPr/>
        </p:nvPicPr>
        <p:blipFill>
          <a:blip r:embed="rId3">
            <a:clrChange>
              <a:clrFrom>
                <a:srgbClr val="FFFFFF"/>
              </a:clrFrom>
              <a:clrTo>
                <a:srgbClr val="FFFFFF">
                  <a:alpha val="0"/>
                </a:srgbClr>
              </a:clrTo>
            </a:clrChange>
            <a:duotone>
              <a:srgbClr val="FFC000">
                <a:shade val="45000"/>
                <a:satMod val="135000"/>
              </a:srgbClr>
              <a:prstClr val="white"/>
            </a:duotone>
          </a:blip>
          <a:stretch>
            <a:fillRect/>
          </a:stretch>
        </p:blipFill>
        <p:spPr>
          <a:xfrm>
            <a:off x="4785320" y="2771136"/>
            <a:ext cx="216000" cy="216000"/>
          </a:xfrm>
          <a:prstGeom prst="rect">
            <a:avLst/>
          </a:prstGeom>
        </p:spPr>
      </p:pic>
      <p:sp>
        <p:nvSpPr>
          <p:cNvPr id="48" name="Organigramme : Document 16"/>
          <p:cNvSpPr/>
          <p:nvPr/>
        </p:nvSpPr>
        <p:spPr>
          <a:xfrm>
            <a:off x="6824897" y="2397514"/>
            <a:ext cx="756000" cy="504000"/>
          </a:xfrm>
          <a:prstGeom prst="flowChartDocument">
            <a:avLst/>
          </a:prstGeom>
          <a:solidFill>
            <a:srgbClr val="FFC000">
              <a:lumMod val="40000"/>
              <a:lumOff val="60000"/>
            </a:srgbClr>
          </a:solidFill>
          <a:ln w="9525" cap="flat" cmpd="sng" algn="ctr">
            <a:solidFill>
              <a:srgbClr val="FFC000">
                <a:lumMod val="75000"/>
              </a:srgbClr>
            </a:solidFill>
            <a:prstDash val="solid"/>
            <a:round/>
            <a:headEnd type="none" w="med" len="med"/>
            <a:tailEnd type="none" w="med" len="med"/>
          </a:ln>
          <a:effectLst/>
        </p:spPr>
        <p:txBody>
          <a:bodyPr lIns="0" tIns="1800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solidFill>
                <a:effectLst/>
                <a:uLnTx/>
                <a:uFillTx/>
                <a:latin typeface="Calibri" panose="020F0502020204030204"/>
                <a:ea typeface="+mn-ea"/>
                <a:cs typeface="+mn-cs"/>
              </a:rPr>
              <a:t>Annexes</a:t>
            </a:r>
          </a:p>
        </p:txBody>
      </p:sp>
      <p:cxnSp>
        <p:nvCxnSpPr>
          <p:cNvPr id="49" name="Connecteur droit avec flèche 7"/>
          <p:cNvCxnSpPr>
            <a:stCxn id="44" idx="3"/>
            <a:endCxn id="51" idx="1"/>
          </p:cNvCxnSpPr>
          <p:nvPr/>
        </p:nvCxnSpPr>
        <p:spPr>
          <a:xfrm>
            <a:off x="7261291" y="3170980"/>
            <a:ext cx="413293" cy="1818"/>
          </a:xfrm>
          <a:prstGeom prst="straightConnector1">
            <a:avLst/>
          </a:prstGeom>
          <a:noFill/>
          <a:ln w="38100" cap="flat" cmpd="sng" algn="ctr">
            <a:solidFill>
              <a:srgbClr val="FFC000">
                <a:lumMod val="75000"/>
              </a:srgbClr>
            </a:solidFill>
            <a:prstDash val="solid"/>
            <a:miter lim="800000"/>
            <a:tailEnd type="triangle"/>
          </a:ln>
          <a:effectLst/>
        </p:spPr>
      </p:cxnSp>
      <p:pic>
        <p:nvPicPr>
          <p:cNvPr id="50" name="Image 19"/>
          <p:cNvPicPr>
            <a:picLocks noChangeAspect="1"/>
          </p:cNvPicPr>
          <p:nvPr/>
        </p:nvPicPr>
        <p:blipFill>
          <a:blip r:embed="rId3">
            <a:clrChange>
              <a:clrFrom>
                <a:srgbClr val="FFFFFF"/>
              </a:clrFrom>
              <a:clrTo>
                <a:srgbClr val="FFFFFF">
                  <a:alpha val="0"/>
                </a:srgbClr>
              </a:clrTo>
            </a:clrChange>
            <a:duotone>
              <a:srgbClr val="FFC000">
                <a:shade val="45000"/>
                <a:satMod val="135000"/>
              </a:srgbClr>
              <a:prstClr val="white"/>
            </a:duotone>
          </a:blip>
          <a:stretch>
            <a:fillRect/>
          </a:stretch>
        </p:blipFill>
        <p:spPr>
          <a:xfrm>
            <a:off x="7761860" y="2769987"/>
            <a:ext cx="216000" cy="216000"/>
          </a:xfrm>
          <a:prstGeom prst="rect">
            <a:avLst/>
          </a:prstGeom>
        </p:spPr>
      </p:pic>
      <p:sp>
        <p:nvSpPr>
          <p:cNvPr id="51" name="Rectangle à coins arrondis 5"/>
          <p:cNvSpPr/>
          <p:nvPr/>
        </p:nvSpPr>
        <p:spPr>
          <a:xfrm>
            <a:off x="7674584" y="2992798"/>
            <a:ext cx="1046877" cy="540000"/>
          </a:xfrm>
          <a:prstGeom prst="roundRect">
            <a:avLst/>
          </a:prstGeom>
          <a:solidFill>
            <a:sysClr val="window" lastClr="FFFFFF"/>
          </a:solidFill>
          <a:ln w="12700" cap="flat" cmpd="sng" algn="ctr">
            <a:solidFill>
              <a:srgbClr val="FFC000">
                <a:lumMod val="75000"/>
              </a:srgbClr>
            </a:solidFill>
            <a:prstDash val="solid"/>
            <a:miter lim="800000"/>
          </a:ln>
          <a:effectLst/>
        </p:spPr>
        <p:txBody>
          <a:bodyPr lIns="36000" tIns="36000" rIns="36000" bIns="36000" rtlCol="0" anchor="ctr"/>
          <a:lstStyle/>
          <a:p>
            <a:pPr lvl="0" algn="ctr" defTabSz="457200">
              <a:defRPr/>
            </a:pPr>
            <a:r>
              <a:rPr lang="en-IE" sz="1000" kern="0" dirty="0">
                <a:solidFill>
                  <a:srgbClr val="FFC000">
                    <a:lumMod val="75000"/>
                  </a:srgbClr>
                </a:solidFill>
                <a:latin typeface="Calibri" panose="020F0502020204030204"/>
              </a:rPr>
              <a:t>Générer un amendement</a:t>
            </a:r>
            <a:endParaRPr kumimoji="0" lang="en-IE" sz="1000" i="0" u="none" strike="noStrike" kern="0" cap="none" spc="0" normalizeH="0" baseline="0" noProof="0" dirty="0">
              <a:ln>
                <a:noFill/>
              </a:ln>
              <a:solidFill>
                <a:srgbClr val="FFC000">
                  <a:lumMod val="75000"/>
                </a:srgbClr>
              </a:solidFill>
              <a:effectLst/>
              <a:uLnTx/>
              <a:uFillTx/>
              <a:latin typeface="Calibri" panose="020F0502020204030204"/>
              <a:ea typeface="+mn-ea"/>
              <a:cs typeface="+mn-cs"/>
            </a:endParaRPr>
          </a:p>
        </p:txBody>
      </p:sp>
      <p:sp>
        <p:nvSpPr>
          <p:cNvPr id="52" name="Flèche vers le haut 17"/>
          <p:cNvSpPr/>
          <p:nvPr/>
        </p:nvSpPr>
        <p:spPr>
          <a:xfrm rot="10800000">
            <a:off x="8357020" y="3549642"/>
            <a:ext cx="144000" cy="108000"/>
          </a:xfrm>
          <a:prstGeom prst="upArrow">
            <a:avLst/>
          </a:prstGeom>
          <a:solidFill>
            <a:srgbClr val="FFC000">
              <a:lumMod val="75000"/>
            </a:srgbClr>
          </a:solidFill>
          <a:ln w="12700" cap="flat" cmpd="sng" algn="ctr">
            <a:solidFill>
              <a:srgbClr val="FFC000">
                <a:lumMod val="7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53" name="Organigramme : Document 18"/>
          <p:cNvSpPr/>
          <p:nvPr/>
        </p:nvSpPr>
        <p:spPr>
          <a:xfrm>
            <a:off x="8030902" y="3657517"/>
            <a:ext cx="756000" cy="504000"/>
          </a:xfrm>
          <a:prstGeom prst="flowChartDocument">
            <a:avLst/>
          </a:prstGeom>
          <a:solidFill>
            <a:srgbClr val="FFC000">
              <a:lumMod val="40000"/>
              <a:lumOff val="60000"/>
            </a:srgbClr>
          </a:solidFill>
          <a:ln w="9525" cap="flat" cmpd="sng" algn="ctr">
            <a:solidFill>
              <a:srgbClr val="FFC000">
                <a:lumMod val="75000"/>
              </a:srgbClr>
            </a:solidFill>
            <a:prstDash val="solid"/>
            <a:round/>
            <a:headEnd type="none" w="med" len="med"/>
            <a:tailEnd type="none" w="med" len="med"/>
          </a:ln>
          <a:effectLst/>
        </p:spPr>
        <p:txBody>
          <a:bodyPr lIns="0" tIns="18000" rIns="0" bIns="0" rtlCol="0" anchor="ctr"/>
          <a:lstStyle/>
          <a:p>
            <a:pPr lvl="0" algn="ctr" defTabSz="457200">
              <a:defRPr/>
            </a:pPr>
            <a:r>
              <a:rPr lang="en-IE" sz="1000" kern="0" dirty="0">
                <a:solidFill>
                  <a:prstClr val="black"/>
                </a:solidFill>
                <a:latin typeface="Calibri" panose="020F0502020204030204"/>
              </a:rPr>
              <a:t>Projet de modification</a:t>
            </a:r>
            <a:endParaRPr kumimoji="0" lang="en-IE" sz="10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54" name="Rectangle 53"/>
          <p:cNvSpPr/>
          <p:nvPr/>
        </p:nvSpPr>
        <p:spPr>
          <a:xfrm>
            <a:off x="1219200" y="4195768"/>
            <a:ext cx="9000511" cy="1476000"/>
          </a:xfrm>
          <a:prstGeom prst="rect">
            <a:avLst/>
          </a:prstGeom>
          <a:solidFill>
            <a:srgbClr val="4472C4">
              <a:lumMod val="20000"/>
              <a:lumOff val="80000"/>
            </a:srgbClr>
          </a:solidFill>
          <a:ln w="9525" cap="flat" cmpd="sng" algn="ctr">
            <a:solidFill>
              <a:srgbClr val="7F7F7F"/>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cxnSp>
        <p:nvCxnSpPr>
          <p:cNvPr id="55" name="Connecteur droit avec flèche 7"/>
          <p:cNvCxnSpPr>
            <a:stCxn id="56" idx="2"/>
            <a:endCxn id="87" idx="2"/>
          </p:cNvCxnSpPr>
          <p:nvPr/>
        </p:nvCxnSpPr>
        <p:spPr>
          <a:xfrm>
            <a:off x="9578753" y="3525988"/>
            <a:ext cx="2660" cy="1127435"/>
          </a:xfrm>
          <a:prstGeom prst="straightConnector1">
            <a:avLst/>
          </a:prstGeom>
          <a:noFill/>
          <a:ln w="38100" cap="flat" cmpd="sng" algn="ctr">
            <a:solidFill>
              <a:srgbClr val="FFC000">
                <a:lumMod val="75000"/>
              </a:srgbClr>
            </a:solidFill>
            <a:prstDash val="solid"/>
            <a:miter lim="800000"/>
            <a:tailEnd type="triangle"/>
          </a:ln>
          <a:effectLst/>
        </p:spPr>
      </p:cxnSp>
      <p:sp>
        <p:nvSpPr>
          <p:cNvPr id="56" name="Rectangle à coins arrondis 4"/>
          <p:cNvSpPr/>
          <p:nvPr/>
        </p:nvSpPr>
        <p:spPr>
          <a:xfrm>
            <a:off x="9074753" y="2985988"/>
            <a:ext cx="1008000" cy="540000"/>
          </a:xfrm>
          <a:prstGeom prst="roundRect">
            <a:avLst/>
          </a:prstGeom>
          <a:solidFill>
            <a:sysClr val="window" lastClr="FFFFFF"/>
          </a:solidFill>
          <a:ln w="12700" cap="flat" cmpd="sng" algn="ctr">
            <a:solidFill>
              <a:srgbClr val="FFC000">
                <a:lumMod val="75000"/>
              </a:srgbClr>
            </a:solidFill>
            <a:prstDash val="solid"/>
            <a:miter lim="800000"/>
          </a:ln>
          <a:effectLst/>
        </p:spPr>
        <p:txBody>
          <a:bodyPr lIns="36000" tIns="36000" rIns="36000" bIns="3600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IE" sz="1000" i="0" u="none" strike="noStrike" kern="0" cap="none" spc="0" normalizeH="0" baseline="0" noProof="0" dirty="0">
                <a:ln>
                  <a:noFill/>
                </a:ln>
                <a:solidFill>
                  <a:srgbClr val="FFC000">
                    <a:lumMod val="75000"/>
                  </a:srgbClr>
                </a:solidFill>
                <a:effectLst/>
                <a:uLnTx/>
                <a:uFillTx/>
                <a:latin typeface="Calibri" panose="020F0502020204030204"/>
                <a:ea typeface="+mn-ea"/>
                <a:cs typeface="+mn-cs"/>
              </a:rPr>
              <a:t>Signature</a:t>
            </a:r>
          </a:p>
        </p:txBody>
      </p:sp>
      <p:cxnSp>
        <p:nvCxnSpPr>
          <p:cNvPr id="57" name="Connecteur droit avec flèche 101"/>
          <p:cNvCxnSpPr>
            <a:stCxn id="51" idx="3"/>
          </p:cNvCxnSpPr>
          <p:nvPr/>
        </p:nvCxnSpPr>
        <p:spPr>
          <a:xfrm flipV="1">
            <a:off x="8721461" y="3170515"/>
            <a:ext cx="353292" cy="2283"/>
          </a:xfrm>
          <a:prstGeom prst="straightConnector1">
            <a:avLst/>
          </a:prstGeom>
          <a:noFill/>
          <a:ln w="38100" cap="flat" cmpd="sng" algn="ctr">
            <a:solidFill>
              <a:srgbClr val="FFC000">
                <a:lumMod val="75000"/>
              </a:srgbClr>
            </a:solidFill>
            <a:prstDash val="solid"/>
            <a:miter lim="800000"/>
            <a:tailEnd type="triangle"/>
          </a:ln>
          <a:effectLst/>
        </p:spPr>
      </p:cxnSp>
      <p:sp>
        <p:nvSpPr>
          <p:cNvPr id="59" name="Flèche vers le haut 17"/>
          <p:cNvSpPr/>
          <p:nvPr/>
        </p:nvSpPr>
        <p:spPr>
          <a:xfrm rot="10800000">
            <a:off x="9677895" y="3549643"/>
            <a:ext cx="144000" cy="108000"/>
          </a:xfrm>
          <a:prstGeom prst="upArrow">
            <a:avLst/>
          </a:prstGeom>
          <a:solidFill>
            <a:srgbClr val="FFC000">
              <a:lumMod val="75000"/>
            </a:srgbClr>
          </a:solidFill>
          <a:ln w="12700" cap="flat" cmpd="sng" algn="ctr">
            <a:solidFill>
              <a:srgbClr val="FFC000">
                <a:lumMod val="7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61" name="Flèche vers le haut 29"/>
          <p:cNvSpPr/>
          <p:nvPr/>
        </p:nvSpPr>
        <p:spPr>
          <a:xfrm rot="10800000">
            <a:off x="9834255" y="5194113"/>
            <a:ext cx="144000" cy="108000"/>
          </a:xfrm>
          <a:prstGeom prst="upArrow">
            <a:avLst/>
          </a:prstGeom>
          <a:solidFill>
            <a:srgbClr val="4472C4"/>
          </a:solidFill>
          <a:ln w="12700" cap="flat" cmpd="sng" algn="ctr">
            <a:solidFill>
              <a:srgbClr val="4472C4"/>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62" name="Rectangle à coins arrondis 5"/>
          <p:cNvSpPr/>
          <p:nvPr/>
        </p:nvSpPr>
        <p:spPr>
          <a:xfrm>
            <a:off x="7796671" y="4400824"/>
            <a:ext cx="1008000" cy="781741"/>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lvl="0" algn="ctr" defTabSz="457200">
              <a:defRPr/>
            </a:pPr>
            <a:endParaRPr lang="fr-BE" sz="1000" kern="0" dirty="0" smtClean="0">
              <a:solidFill>
                <a:srgbClr val="4472C4"/>
              </a:solidFill>
              <a:latin typeface="Calibri" panose="020F0502020204030204"/>
            </a:endParaRPr>
          </a:p>
          <a:p>
            <a:pPr lvl="0" algn="ctr" defTabSz="457200">
              <a:defRPr/>
            </a:pPr>
            <a:endParaRPr lang="fr-BE" sz="1000" kern="0" dirty="0">
              <a:solidFill>
                <a:srgbClr val="4472C4"/>
              </a:solidFill>
              <a:latin typeface="Calibri" panose="020F0502020204030204"/>
            </a:endParaRPr>
          </a:p>
          <a:p>
            <a:pPr lvl="0" algn="ctr" defTabSz="457200">
              <a:defRPr/>
            </a:pPr>
            <a:endParaRPr lang="fr-BE" sz="1000" kern="0" dirty="0" smtClean="0">
              <a:solidFill>
                <a:srgbClr val="4472C4"/>
              </a:solidFill>
              <a:latin typeface="Calibri" panose="020F0502020204030204"/>
            </a:endParaRPr>
          </a:p>
          <a:p>
            <a:pPr lvl="0" algn="ctr" defTabSz="457200">
              <a:defRPr/>
            </a:pPr>
            <a:r>
              <a:rPr lang="fr-BE" sz="1000" kern="0" dirty="0" smtClean="0">
                <a:solidFill>
                  <a:srgbClr val="4472C4"/>
                </a:solidFill>
                <a:latin typeface="Calibri" panose="020F0502020204030204"/>
              </a:rPr>
              <a:t>Autorise </a:t>
            </a:r>
            <a:r>
              <a:rPr lang="fr-BE" sz="1000" kern="0" dirty="0">
                <a:solidFill>
                  <a:srgbClr val="4472C4"/>
                </a:solidFill>
                <a:latin typeface="Calibri" panose="020F0502020204030204"/>
              </a:rPr>
              <a:t>dans </a:t>
            </a:r>
            <a:r>
              <a:rPr lang="fr-BE" sz="1000" kern="0" dirty="0" smtClean="0">
                <a:solidFill>
                  <a:srgbClr val="4472C4"/>
                </a:solidFill>
                <a:latin typeface="Calibri" panose="020F0502020204030204"/>
              </a:rPr>
              <a:t>ABAC</a:t>
            </a:r>
          </a:p>
          <a:p>
            <a:pPr lvl="0" algn="ctr" defTabSz="457200">
              <a:defRPr/>
            </a:pPr>
            <a:r>
              <a:rPr lang="fr-BE" sz="1000" kern="0" dirty="0" smtClean="0">
                <a:solidFill>
                  <a:srgbClr val="4472C4"/>
                </a:solidFill>
                <a:latin typeface="Calibri" panose="020F0502020204030204"/>
              </a:rPr>
              <a:t> </a:t>
            </a:r>
            <a:r>
              <a:rPr lang="fr-BE" sz="1000" kern="0" dirty="0">
                <a:solidFill>
                  <a:srgbClr val="4472C4"/>
                </a:solidFill>
                <a:latin typeface="Calibri" panose="020F0502020204030204"/>
              </a:rPr>
              <a:t>(si nécessaire)</a:t>
            </a:r>
          </a:p>
          <a:p>
            <a:pPr lvl="0" algn="ctr" defTabSz="457200">
              <a:defRPr/>
            </a:pPr>
            <a:endParaRPr lang="fr-BE" sz="1000" kern="0" dirty="0">
              <a:solidFill>
                <a:srgbClr val="4472C4"/>
              </a:solidFill>
              <a:latin typeface="Calibri" panose="020F0502020204030204"/>
            </a:endParaRPr>
          </a:p>
        </p:txBody>
      </p:sp>
      <p:pic>
        <p:nvPicPr>
          <p:cNvPr id="64" name="Image 5"/>
          <p:cNvPicPr>
            <a:picLocks noChangeAspect="1"/>
          </p:cNvPicPr>
          <p:nvPr/>
        </p:nvPicPr>
        <p:blipFill>
          <a:blip r:embed="rId4">
            <a:clrChange>
              <a:clrFrom>
                <a:srgbClr val="FFFFFF"/>
              </a:clrFrom>
              <a:clrTo>
                <a:srgbClr val="FFFFFF">
                  <a:alpha val="0"/>
                </a:srgbClr>
              </a:clrTo>
            </a:clrChange>
            <a:duotone>
              <a:srgbClr val="4472C4">
                <a:shade val="45000"/>
                <a:satMod val="135000"/>
              </a:srgbClr>
              <a:prstClr val="white"/>
            </a:duotone>
          </a:blip>
          <a:stretch>
            <a:fillRect/>
          </a:stretch>
        </p:blipFill>
        <p:spPr>
          <a:xfrm>
            <a:off x="7845243" y="4413738"/>
            <a:ext cx="216000" cy="216000"/>
          </a:xfrm>
          <a:prstGeom prst="rect">
            <a:avLst/>
          </a:prstGeom>
        </p:spPr>
      </p:pic>
      <p:pic>
        <p:nvPicPr>
          <p:cNvPr id="65" name="Image 5"/>
          <p:cNvPicPr>
            <a:picLocks noChangeAspect="1"/>
          </p:cNvPicPr>
          <p:nvPr/>
        </p:nvPicPr>
        <p:blipFill>
          <a:blip r:embed="rId2">
            <a:clrChange>
              <a:clrFrom>
                <a:srgbClr val="FFFFFF"/>
              </a:clrFrom>
              <a:clrTo>
                <a:srgbClr val="FFFFFF">
                  <a:alpha val="0"/>
                </a:srgbClr>
              </a:clrTo>
            </a:clrChange>
            <a:duotone>
              <a:srgbClr val="FFC000">
                <a:shade val="45000"/>
                <a:satMod val="135000"/>
              </a:srgbClr>
              <a:prstClr val="white"/>
            </a:duotone>
          </a:blip>
          <a:stretch>
            <a:fillRect/>
          </a:stretch>
        </p:blipFill>
        <p:spPr>
          <a:xfrm>
            <a:off x="9113242" y="2757554"/>
            <a:ext cx="216000" cy="216000"/>
          </a:xfrm>
          <a:prstGeom prst="rect">
            <a:avLst/>
          </a:prstGeom>
        </p:spPr>
      </p:pic>
      <p:pic>
        <p:nvPicPr>
          <p:cNvPr id="70" name="Picture 69"/>
          <p:cNvPicPr>
            <a:picLocks noChangeAspect="1"/>
          </p:cNvPicPr>
          <p:nvPr/>
        </p:nvPicPr>
        <p:blipFill>
          <a:blip r:embed="rId5">
            <a:duotone>
              <a:prstClr val="black"/>
              <a:srgbClr val="C00000">
                <a:tint val="45000"/>
                <a:satMod val="400000"/>
              </a:srgbClr>
            </a:duotone>
          </a:blip>
          <a:stretch>
            <a:fillRect/>
          </a:stretch>
        </p:blipFill>
        <p:spPr>
          <a:xfrm>
            <a:off x="9870985" y="5684491"/>
            <a:ext cx="267725" cy="279037"/>
          </a:xfrm>
          <a:prstGeom prst="rect">
            <a:avLst/>
          </a:prstGeom>
          <a:ln>
            <a:solidFill>
              <a:srgbClr val="C00000"/>
            </a:solidFill>
          </a:ln>
          <a:effectLst>
            <a:outerShdw blurRad="50800" dist="38100" dir="2700000" algn="tl" rotWithShape="0">
              <a:srgbClr val="C00000">
                <a:alpha val="40000"/>
              </a:srgbClr>
            </a:outerShdw>
          </a:effectLst>
        </p:spPr>
      </p:pic>
      <p:sp>
        <p:nvSpPr>
          <p:cNvPr id="71" name="Organigramme : Document 30"/>
          <p:cNvSpPr/>
          <p:nvPr/>
        </p:nvSpPr>
        <p:spPr>
          <a:xfrm>
            <a:off x="9402761" y="5314837"/>
            <a:ext cx="756000" cy="504000"/>
          </a:xfrm>
          <a:prstGeom prst="flowChartDocument">
            <a:avLst/>
          </a:prstGeom>
          <a:solidFill>
            <a:srgbClr val="5B9BD5">
              <a:lumMod val="40000"/>
              <a:lumOff val="60000"/>
            </a:srgbClr>
          </a:solidFill>
          <a:ln w="9525" cap="flat" cmpd="sng" algn="ctr">
            <a:solidFill>
              <a:srgbClr val="4472C4"/>
            </a:solidFill>
            <a:prstDash val="solid"/>
            <a:round/>
            <a:headEnd type="none" w="med" len="med"/>
            <a:tailEnd type="none" w="med" len="med"/>
          </a:ln>
          <a:effectLst/>
        </p:spPr>
        <p:txBody>
          <a:bodyPr lIns="0" tIns="1800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solidFill>
                <a:effectLst/>
                <a:uLnTx/>
                <a:uFillTx/>
                <a:latin typeface="Calibri" panose="020F0502020204030204"/>
                <a:ea typeface="+mn-ea"/>
                <a:cs typeface="+mn-cs"/>
              </a:rPr>
              <a:t>Amendment  signed</a:t>
            </a:r>
          </a:p>
        </p:txBody>
      </p:sp>
      <p:pic>
        <p:nvPicPr>
          <p:cNvPr id="72" name="Picture 71"/>
          <p:cNvPicPr>
            <a:picLocks noChangeAspect="1"/>
          </p:cNvPicPr>
          <p:nvPr/>
        </p:nvPicPr>
        <p:blipFill>
          <a:blip r:embed="rId5">
            <a:duotone>
              <a:prstClr val="black"/>
              <a:srgbClr val="C00000">
                <a:tint val="45000"/>
                <a:satMod val="400000"/>
              </a:srgbClr>
            </a:duotone>
          </a:blip>
          <a:stretch>
            <a:fillRect/>
          </a:stretch>
        </p:blipFill>
        <p:spPr>
          <a:xfrm>
            <a:off x="9849874" y="4044343"/>
            <a:ext cx="267725" cy="279037"/>
          </a:xfrm>
          <a:prstGeom prst="rect">
            <a:avLst/>
          </a:prstGeom>
          <a:ln>
            <a:solidFill>
              <a:srgbClr val="C00000"/>
            </a:solidFill>
          </a:ln>
          <a:effectLst>
            <a:outerShdw blurRad="50800" dist="38100" dir="2700000" algn="tl" rotWithShape="0">
              <a:srgbClr val="C00000">
                <a:alpha val="40000"/>
              </a:srgbClr>
            </a:outerShdw>
          </a:effectLst>
        </p:spPr>
      </p:pic>
      <p:sp>
        <p:nvSpPr>
          <p:cNvPr id="73" name="Organigramme : Document 18"/>
          <p:cNvSpPr/>
          <p:nvPr/>
        </p:nvSpPr>
        <p:spPr>
          <a:xfrm>
            <a:off x="9172861" y="3614951"/>
            <a:ext cx="1055947" cy="559997"/>
          </a:xfrm>
          <a:prstGeom prst="flowChartDocument">
            <a:avLst/>
          </a:prstGeom>
          <a:solidFill>
            <a:srgbClr val="FFC000">
              <a:lumMod val="40000"/>
              <a:lumOff val="60000"/>
            </a:srgbClr>
          </a:solidFill>
          <a:ln w="9525" cap="flat" cmpd="sng" algn="ctr">
            <a:solidFill>
              <a:srgbClr val="FFC000">
                <a:lumMod val="75000"/>
              </a:srgbClr>
            </a:solidFill>
            <a:prstDash val="solid"/>
            <a:round/>
            <a:headEnd type="none" w="med" len="med"/>
            <a:tailEnd type="none" w="med" len="med"/>
          </a:ln>
          <a:effectLst/>
        </p:spPr>
        <p:txBody>
          <a:bodyPr lIns="0" tIns="18000" rIns="0" bIns="0" rtlCol="0" anchor="ctr"/>
          <a:lstStyle/>
          <a:p>
            <a:pPr lvl="0" algn="ctr" defTabSz="457200">
              <a:defRPr/>
            </a:pPr>
            <a:endParaRPr lang="fr-BE" sz="1000" kern="0" dirty="0" smtClean="0">
              <a:solidFill>
                <a:prstClr val="black"/>
              </a:solidFill>
              <a:latin typeface="Calibri" panose="020F0502020204030204"/>
            </a:endParaRPr>
          </a:p>
          <a:p>
            <a:pPr lvl="0" algn="ctr" defTabSz="457200">
              <a:defRPr/>
            </a:pPr>
            <a:r>
              <a:rPr lang="fr-BE" sz="1000" kern="0" dirty="0" smtClean="0">
                <a:solidFill>
                  <a:prstClr val="black"/>
                </a:solidFill>
                <a:latin typeface="Calibri" panose="020F0502020204030204"/>
              </a:rPr>
              <a:t>Avenant </a:t>
            </a:r>
            <a:r>
              <a:rPr lang="fr-BE" sz="1000" kern="0" dirty="0">
                <a:solidFill>
                  <a:prstClr val="black"/>
                </a:solidFill>
                <a:latin typeface="Calibri" panose="020F0502020204030204"/>
              </a:rPr>
              <a:t>signé par le partenaire contractuel</a:t>
            </a:r>
          </a:p>
          <a:p>
            <a:pPr lvl="0" algn="ctr" defTabSz="457200">
              <a:defRPr/>
            </a:pPr>
            <a:endParaRPr lang="fr-BE" sz="1000" kern="0" dirty="0">
              <a:solidFill>
                <a:prstClr val="black"/>
              </a:solidFill>
              <a:latin typeface="Calibri" panose="020F0502020204030204"/>
            </a:endParaRPr>
          </a:p>
        </p:txBody>
      </p:sp>
      <p:sp>
        <p:nvSpPr>
          <p:cNvPr id="74" name="Rectangle à coins arrondis 5"/>
          <p:cNvSpPr/>
          <p:nvPr/>
        </p:nvSpPr>
        <p:spPr>
          <a:xfrm>
            <a:off x="3376646" y="3874018"/>
            <a:ext cx="3870511" cy="205105"/>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IE" sz="1000" i="0" u="none" strike="noStrike" kern="0" cap="none" spc="0" normalizeH="0" baseline="0" noProof="0" dirty="0">
                <a:ln>
                  <a:noFill/>
                </a:ln>
                <a:solidFill>
                  <a:srgbClr val="4472C4"/>
                </a:solidFill>
                <a:effectLst/>
                <a:uLnTx/>
                <a:uFillTx/>
                <a:latin typeface="Calibri" panose="020F0502020204030204"/>
                <a:ea typeface="+mn-ea"/>
                <a:cs typeface="+mn-cs"/>
              </a:rPr>
              <a:t>Consultation</a:t>
            </a:r>
            <a:r>
              <a:rPr kumimoji="0" lang="en-IE" sz="1000" b="0" i="0" u="none" strike="noStrike" kern="0" cap="none" spc="0" normalizeH="0" baseline="0" noProof="0" dirty="0">
                <a:ln>
                  <a:noFill/>
                </a:ln>
                <a:solidFill>
                  <a:srgbClr val="4472C4"/>
                </a:solidFill>
                <a:effectLst/>
                <a:uLnTx/>
                <a:uFillTx/>
                <a:latin typeface="Calibri" panose="020F0502020204030204"/>
                <a:ea typeface="+mn-ea"/>
                <a:cs typeface="+mn-cs"/>
              </a:rPr>
              <a:t> </a:t>
            </a:r>
            <a:r>
              <a:rPr kumimoji="0" lang="en-IE" sz="900" b="0" i="1" u="none" strike="noStrike" kern="0" cap="none" spc="0" normalizeH="0" baseline="0" noProof="0" dirty="0">
                <a:ln>
                  <a:noFill/>
                </a:ln>
                <a:solidFill>
                  <a:srgbClr val="4472C4"/>
                </a:solidFill>
                <a:effectLst/>
                <a:uLnTx/>
                <a:uFillTx/>
                <a:latin typeface="Calibri" panose="020F0502020204030204"/>
                <a:ea typeface="+mn-ea"/>
                <a:cs typeface="+mn-cs"/>
              </a:rPr>
              <a:t>(if requested)</a:t>
            </a:r>
          </a:p>
        </p:txBody>
      </p:sp>
      <p:pic>
        <p:nvPicPr>
          <p:cNvPr id="75" name="Image 5"/>
          <p:cNvPicPr>
            <a:picLocks noChangeAspect="1"/>
          </p:cNvPicPr>
          <p:nvPr/>
        </p:nvPicPr>
        <p:blipFill>
          <a:blip r:embed="rId4">
            <a:clrChange>
              <a:clrFrom>
                <a:srgbClr val="FFFFFF"/>
              </a:clrFrom>
              <a:clrTo>
                <a:srgbClr val="FFFFFF">
                  <a:alpha val="0"/>
                </a:srgbClr>
              </a:clrTo>
            </a:clrChange>
            <a:duotone>
              <a:srgbClr val="4472C4">
                <a:shade val="45000"/>
                <a:satMod val="135000"/>
              </a:srgbClr>
              <a:prstClr val="white"/>
            </a:duotone>
          </a:blip>
          <a:stretch>
            <a:fillRect/>
          </a:stretch>
        </p:blipFill>
        <p:spPr>
          <a:xfrm>
            <a:off x="3401754" y="3650002"/>
            <a:ext cx="216000" cy="216000"/>
          </a:xfrm>
          <a:prstGeom prst="rect">
            <a:avLst/>
          </a:prstGeom>
        </p:spPr>
      </p:pic>
      <p:sp>
        <p:nvSpPr>
          <p:cNvPr id="80" name="Rectangle à coins arrondis 43"/>
          <p:cNvSpPr/>
          <p:nvPr/>
        </p:nvSpPr>
        <p:spPr>
          <a:xfrm>
            <a:off x="8075816" y="4483149"/>
            <a:ext cx="289812" cy="151628"/>
          </a:xfrm>
          <a:prstGeom prst="rect">
            <a:avLst/>
          </a:prstGeom>
          <a:noFill/>
          <a:ln w="12700" cap="flat" cmpd="sng" algn="ctr">
            <a:noFill/>
            <a:prstDash val="solid"/>
            <a:miter lim="800000"/>
          </a:ln>
          <a:effectLst/>
        </p:spPr>
        <p:txBody>
          <a:bodyPr wrap="none" lIns="0" tIns="0" rIns="0" bIns="0" rtlCol="0" anchor="b" anchorCtr="0"/>
          <a:lstStyle/>
          <a:p>
            <a:pPr marL="0" marR="0" lvl="0" indent="0" defTabSz="457200" eaLnBrk="1" fontAlgn="auto" latinLnBrk="0" hangingPunct="1">
              <a:lnSpc>
                <a:spcPts val="8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lumMod val="50000"/>
                    <a:lumOff val="50000"/>
                  </a:prstClr>
                </a:solidFill>
                <a:effectLst/>
                <a:uLnTx/>
                <a:uFillTx/>
                <a:latin typeface="Calibri" panose="020F0502020204030204"/>
                <a:ea typeface="+mn-ea"/>
                <a:cs typeface="+mn-cs"/>
              </a:rPr>
              <a:t>AO</a:t>
            </a:r>
          </a:p>
        </p:txBody>
      </p:sp>
      <p:sp>
        <p:nvSpPr>
          <p:cNvPr id="83" name="Rectangle à coins arrondis 43"/>
          <p:cNvSpPr/>
          <p:nvPr/>
        </p:nvSpPr>
        <p:spPr>
          <a:xfrm>
            <a:off x="3641308" y="2833659"/>
            <a:ext cx="383698" cy="151628"/>
          </a:xfrm>
          <a:prstGeom prst="rect">
            <a:avLst/>
          </a:prstGeom>
          <a:noFill/>
          <a:ln w="12700" cap="flat" cmpd="sng" algn="ctr">
            <a:noFill/>
            <a:prstDash val="solid"/>
            <a:miter lim="800000"/>
          </a:ln>
          <a:effectLst/>
        </p:spPr>
        <p:txBody>
          <a:bodyPr wrap="none" lIns="0" tIns="0" rIns="0" bIns="0" rtlCol="0" anchor="b" anchorCtr="0"/>
          <a:lstStyle/>
          <a:p>
            <a:pPr marL="0" marR="0" lvl="0" indent="0" defTabSz="457200" eaLnBrk="1" fontAlgn="auto" latinLnBrk="0" hangingPunct="1">
              <a:lnSpc>
                <a:spcPts val="8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lumMod val="50000"/>
                    <a:lumOff val="50000"/>
                  </a:prstClr>
                </a:solidFill>
                <a:effectLst/>
                <a:uLnTx/>
                <a:uFillTx/>
                <a:latin typeface="Calibri" panose="020F0502020204030204"/>
                <a:ea typeface="+mn-ea"/>
                <a:cs typeface="+mn-cs"/>
              </a:rPr>
              <a:t>CoCo</a:t>
            </a:r>
          </a:p>
        </p:txBody>
      </p:sp>
      <p:sp>
        <p:nvSpPr>
          <p:cNvPr id="84" name="Rectangle à coins arrondis 43"/>
          <p:cNvSpPr/>
          <p:nvPr/>
        </p:nvSpPr>
        <p:spPr>
          <a:xfrm>
            <a:off x="3606611" y="3730215"/>
            <a:ext cx="383698" cy="151628"/>
          </a:xfrm>
          <a:prstGeom prst="rect">
            <a:avLst/>
          </a:prstGeom>
          <a:noFill/>
          <a:ln w="12700" cap="flat" cmpd="sng" algn="ctr">
            <a:noFill/>
            <a:prstDash val="solid"/>
            <a:miter lim="800000"/>
          </a:ln>
          <a:effectLst/>
        </p:spPr>
        <p:txBody>
          <a:bodyPr wrap="none" lIns="0" tIns="0" rIns="0" bIns="0" rtlCol="0" anchor="b" anchorCtr="0"/>
          <a:lstStyle/>
          <a:p>
            <a:pPr marL="0" marR="0" lvl="0" indent="0" defTabSz="457200" eaLnBrk="1" fontAlgn="auto" latinLnBrk="0" hangingPunct="1">
              <a:lnSpc>
                <a:spcPts val="8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lumMod val="50000"/>
                    <a:lumOff val="50000"/>
                  </a:prstClr>
                </a:solidFill>
                <a:effectLst/>
                <a:uLnTx/>
                <a:uFillTx/>
                <a:latin typeface="Calibri" panose="020F0502020204030204"/>
                <a:ea typeface="+mn-ea"/>
                <a:cs typeface="+mn-cs"/>
              </a:rPr>
              <a:t>OIA/FIA</a:t>
            </a:r>
          </a:p>
        </p:txBody>
      </p:sp>
      <p:sp>
        <p:nvSpPr>
          <p:cNvPr id="85" name="Rectangle à coins arrondis 43"/>
          <p:cNvSpPr/>
          <p:nvPr/>
        </p:nvSpPr>
        <p:spPr>
          <a:xfrm>
            <a:off x="6528156" y="2830510"/>
            <a:ext cx="383698" cy="151628"/>
          </a:xfrm>
          <a:prstGeom prst="rect">
            <a:avLst/>
          </a:prstGeom>
          <a:noFill/>
          <a:ln w="12700" cap="flat" cmpd="sng" algn="ctr">
            <a:noFill/>
            <a:prstDash val="solid"/>
            <a:miter lim="800000"/>
          </a:ln>
          <a:effectLst/>
        </p:spPr>
        <p:txBody>
          <a:bodyPr wrap="none" lIns="0" tIns="0" rIns="0" bIns="0" rtlCol="0" anchor="b" anchorCtr="0"/>
          <a:lstStyle/>
          <a:p>
            <a:pPr marL="0" marR="0" lvl="0" indent="0" defTabSz="457200" eaLnBrk="1" fontAlgn="auto" latinLnBrk="0" hangingPunct="1">
              <a:lnSpc>
                <a:spcPts val="8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lumMod val="50000"/>
                    <a:lumOff val="50000"/>
                  </a:prstClr>
                </a:solidFill>
                <a:effectLst/>
                <a:uLnTx/>
                <a:uFillTx/>
                <a:latin typeface="Calibri" panose="020F0502020204030204"/>
                <a:ea typeface="+mn-ea"/>
                <a:cs typeface="+mn-cs"/>
              </a:rPr>
              <a:t>CoCo</a:t>
            </a:r>
          </a:p>
        </p:txBody>
      </p:sp>
      <p:sp>
        <p:nvSpPr>
          <p:cNvPr id="86" name="Rectangle à coins arrondis 43"/>
          <p:cNvSpPr/>
          <p:nvPr/>
        </p:nvSpPr>
        <p:spPr>
          <a:xfrm>
            <a:off x="9329242" y="2826624"/>
            <a:ext cx="383698" cy="151628"/>
          </a:xfrm>
          <a:prstGeom prst="rect">
            <a:avLst/>
          </a:prstGeom>
          <a:noFill/>
          <a:ln w="12700" cap="flat" cmpd="sng" algn="ctr">
            <a:noFill/>
            <a:prstDash val="solid"/>
            <a:miter lim="800000"/>
          </a:ln>
          <a:effectLst/>
        </p:spPr>
        <p:txBody>
          <a:bodyPr wrap="none" lIns="0" tIns="0" rIns="0" bIns="0" rtlCol="0" anchor="b" anchorCtr="0"/>
          <a:lstStyle/>
          <a:p>
            <a:pPr marL="0" marR="0" lvl="0" indent="0" defTabSz="457200" eaLnBrk="1" fontAlgn="auto" latinLnBrk="0" hangingPunct="1">
              <a:lnSpc>
                <a:spcPts val="8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lumMod val="50000"/>
                    <a:lumOff val="50000"/>
                  </a:prstClr>
                </a:solidFill>
                <a:effectLst/>
                <a:uLnTx/>
                <a:uFillTx/>
                <a:latin typeface="Calibri" panose="020F0502020204030204"/>
                <a:ea typeface="+mn-ea"/>
                <a:cs typeface="+mn-cs"/>
              </a:rPr>
              <a:t>LSIGN</a:t>
            </a:r>
          </a:p>
        </p:txBody>
      </p:sp>
      <p:sp>
        <p:nvSpPr>
          <p:cNvPr id="47" name="Flèche vers le haut 15"/>
          <p:cNvSpPr/>
          <p:nvPr/>
        </p:nvSpPr>
        <p:spPr>
          <a:xfrm rot="10800000">
            <a:off x="6940072" y="2872091"/>
            <a:ext cx="144000" cy="108000"/>
          </a:xfrm>
          <a:prstGeom prst="upArrow">
            <a:avLst/>
          </a:prstGeom>
          <a:solidFill>
            <a:srgbClr val="FFC000">
              <a:lumMod val="75000"/>
            </a:srgbClr>
          </a:solidFill>
          <a:ln w="12700" cap="flat" cmpd="sng" algn="ctr">
            <a:solidFill>
              <a:srgbClr val="FFC000">
                <a:lumMod val="7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66" name="ZoneTexte 9"/>
          <p:cNvSpPr txBox="1"/>
          <p:nvPr/>
        </p:nvSpPr>
        <p:spPr>
          <a:xfrm>
            <a:off x="1308443" y="4559495"/>
            <a:ext cx="1863956" cy="1354217"/>
          </a:xfrm>
          <a:prstGeom prst="rect">
            <a:avLst/>
          </a:prstGeom>
          <a:noFill/>
        </p:spPr>
        <p:txBody>
          <a:bodyPr wrap="square" rtlCol="0">
            <a:spAutoFit/>
          </a:bodyPr>
          <a:lstStyle/>
          <a:p>
            <a:pPr algn="ctr" defTabSz="457200" fontAlgn="auto">
              <a:spcBef>
                <a:spcPts val="600"/>
              </a:spcBef>
              <a:spcAft>
                <a:spcPts val="0"/>
              </a:spcAft>
            </a:pPr>
            <a:r>
              <a:rPr lang="en-IE" dirty="0">
                <a:solidFill>
                  <a:prstClr val="black"/>
                </a:solidFill>
                <a:latin typeface="Calibri" panose="020F0502020204030204"/>
              </a:rPr>
              <a:t>AMENDEMENTS</a:t>
            </a:r>
          </a:p>
          <a:p>
            <a:pPr algn="ctr" defTabSz="457200" fontAlgn="auto">
              <a:spcBef>
                <a:spcPts val="600"/>
              </a:spcBef>
              <a:spcAft>
                <a:spcPts val="0"/>
              </a:spcAft>
            </a:pPr>
            <a:r>
              <a:rPr lang="en-IE" dirty="0">
                <a:solidFill>
                  <a:prstClr val="black"/>
                </a:solidFill>
                <a:latin typeface="Calibri" panose="020F0502020204030204"/>
              </a:rPr>
              <a:t>Pouvoir adjudicateur</a:t>
            </a:r>
          </a:p>
          <a:p>
            <a:pPr algn="ctr" defTabSz="457200" fontAlgn="auto">
              <a:spcBef>
                <a:spcPts val="600"/>
              </a:spcBef>
              <a:spcAft>
                <a:spcPts val="0"/>
              </a:spcAft>
            </a:pPr>
            <a:endParaRPr lang="en-IE" dirty="0">
              <a:solidFill>
                <a:prstClr val="black"/>
              </a:solidFill>
              <a:latin typeface="Calibri" panose="020F0502020204030204"/>
            </a:endParaRPr>
          </a:p>
        </p:txBody>
      </p:sp>
      <p:sp>
        <p:nvSpPr>
          <p:cNvPr id="67" name="Rectangle à coins arrondis 4"/>
          <p:cNvSpPr/>
          <p:nvPr/>
        </p:nvSpPr>
        <p:spPr>
          <a:xfrm>
            <a:off x="9035917" y="4654417"/>
            <a:ext cx="1105032" cy="54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lvl="0" algn="ctr" defTabSz="457200">
              <a:defRPr/>
            </a:pPr>
            <a:r>
              <a:rPr lang="fr-BE" sz="1000" kern="0" dirty="0">
                <a:solidFill>
                  <a:srgbClr val="4472C4"/>
                </a:solidFill>
                <a:latin typeface="Calibri" panose="020F0502020204030204"/>
              </a:rPr>
              <a:t>Amendement signé</a:t>
            </a:r>
          </a:p>
          <a:p>
            <a:pPr lvl="0" algn="ctr" defTabSz="457200">
              <a:defRPr/>
            </a:pPr>
            <a:endParaRPr lang="fr-BE" sz="1000" kern="0" dirty="0">
              <a:solidFill>
                <a:srgbClr val="4472C4"/>
              </a:solidFill>
              <a:latin typeface="Calibri" panose="020F0502020204030204"/>
            </a:endParaRPr>
          </a:p>
        </p:txBody>
      </p:sp>
      <p:grpSp>
        <p:nvGrpSpPr>
          <p:cNvPr id="69" name="Groupe 24"/>
          <p:cNvGrpSpPr>
            <a:grpSpLocks noChangeAspect="1"/>
          </p:cNvGrpSpPr>
          <p:nvPr/>
        </p:nvGrpSpPr>
        <p:grpSpPr>
          <a:xfrm>
            <a:off x="9035811" y="4400824"/>
            <a:ext cx="365389" cy="263087"/>
            <a:chOff x="9510271" y="768909"/>
            <a:chExt cx="748896" cy="539220"/>
          </a:xfrm>
        </p:grpSpPr>
        <p:pic>
          <p:nvPicPr>
            <p:cNvPr id="76" name="Image 25"/>
            <p:cNvPicPr>
              <a:picLocks noChangeAspect="1"/>
            </p:cNvPicPr>
            <p:nvPr/>
          </p:nvPicPr>
          <p:blipFill>
            <a:blip r:embed="rId6">
              <a:clrChange>
                <a:clrFrom>
                  <a:srgbClr val="FFFDDB"/>
                </a:clrFrom>
                <a:clrTo>
                  <a:srgbClr val="FFFDDB">
                    <a:alpha val="0"/>
                  </a:srgbClr>
                </a:clrTo>
              </a:clrChange>
              <a:duotone>
                <a:srgbClr val="FFC000">
                  <a:shade val="45000"/>
                  <a:satMod val="135000"/>
                </a:srgbClr>
                <a:prstClr val="white"/>
              </a:duotone>
            </a:blip>
            <a:stretch>
              <a:fillRect/>
            </a:stretch>
          </p:blipFill>
          <p:spPr>
            <a:xfrm>
              <a:off x="9791167" y="768909"/>
              <a:ext cx="468000" cy="468000"/>
            </a:xfrm>
            <a:prstGeom prst="rect">
              <a:avLst/>
            </a:prstGeom>
          </p:spPr>
        </p:pic>
        <p:pic>
          <p:nvPicPr>
            <p:cNvPr id="77" name="Image 26"/>
            <p:cNvPicPr>
              <a:picLocks noChangeAspect="1"/>
            </p:cNvPicPr>
            <p:nvPr/>
          </p:nvPicPr>
          <p:blipFill>
            <a:blip r:embed="rId6">
              <a:clrChange>
                <a:clrFrom>
                  <a:srgbClr val="FFFDDB"/>
                </a:clrFrom>
                <a:clrTo>
                  <a:srgbClr val="FFFDDB">
                    <a:alpha val="0"/>
                  </a:srgbClr>
                </a:clrTo>
              </a:clrChange>
              <a:duotone>
                <a:srgbClr val="70AD47">
                  <a:shade val="45000"/>
                  <a:satMod val="135000"/>
                </a:srgbClr>
                <a:prstClr val="white"/>
              </a:duotone>
            </a:blip>
            <a:stretch>
              <a:fillRect/>
            </a:stretch>
          </p:blipFill>
          <p:spPr>
            <a:xfrm>
              <a:off x="9629329" y="804519"/>
              <a:ext cx="468000" cy="468000"/>
            </a:xfrm>
            <a:prstGeom prst="rect">
              <a:avLst/>
            </a:prstGeom>
          </p:spPr>
        </p:pic>
        <p:pic>
          <p:nvPicPr>
            <p:cNvPr id="78" name="Image 27"/>
            <p:cNvPicPr>
              <a:picLocks noChangeAspect="1"/>
            </p:cNvPicPr>
            <p:nvPr/>
          </p:nvPicPr>
          <p:blipFill>
            <a:blip r:embed="rId4">
              <a:clrChange>
                <a:clrFrom>
                  <a:srgbClr val="FFFFFF"/>
                </a:clrFrom>
                <a:clrTo>
                  <a:srgbClr val="FFFFFF">
                    <a:alpha val="0"/>
                  </a:srgbClr>
                </a:clrTo>
              </a:clrChange>
              <a:duotone>
                <a:srgbClr val="4472C4">
                  <a:shade val="45000"/>
                  <a:satMod val="135000"/>
                </a:srgbClr>
                <a:prstClr val="white"/>
              </a:duotone>
            </a:blip>
            <a:stretch>
              <a:fillRect/>
            </a:stretch>
          </p:blipFill>
          <p:spPr>
            <a:xfrm>
              <a:off x="9510271" y="840129"/>
              <a:ext cx="468000" cy="468000"/>
            </a:xfrm>
            <a:prstGeom prst="rect">
              <a:avLst/>
            </a:prstGeom>
          </p:spPr>
        </p:pic>
      </p:grpSp>
      <p:sp>
        <p:nvSpPr>
          <p:cNvPr id="87" name="Rectangle à coins arrondis 43"/>
          <p:cNvSpPr/>
          <p:nvPr/>
        </p:nvSpPr>
        <p:spPr>
          <a:xfrm>
            <a:off x="9339882" y="4222113"/>
            <a:ext cx="483062" cy="431310"/>
          </a:xfrm>
          <a:prstGeom prst="rect">
            <a:avLst/>
          </a:prstGeom>
          <a:noFill/>
          <a:ln w="12700" cap="flat" cmpd="sng" algn="ctr">
            <a:noFill/>
            <a:prstDash val="solid"/>
            <a:miter lim="800000"/>
          </a:ln>
          <a:effectLst/>
        </p:spPr>
        <p:txBody>
          <a:bodyPr wrap="none" lIns="0" tIns="0" rIns="0" bIns="0" rtlCol="0" anchor="b" anchorCtr="0"/>
          <a:lstStyle/>
          <a:p>
            <a:pPr marL="0" marR="0" lvl="0" indent="0" algn="ctr" defTabSz="457200" eaLnBrk="1" fontAlgn="auto" latinLnBrk="0" hangingPunct="1">
              <a:lnSpc>
                <a:spcPts val="8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lumMod val="50000"/>
                    <a:lumOff val="50000"/>
                  </a:prstClr>
                </a:solidFill>
                <a:effectLst/>
                <a:uLnTx/>
                <a:uFillTx/>
                <a:latin typeface="Calibri" panose="020F0502020204030204"/>
                <a:ea typeface="+mn-ea"/>
                <a:cs typeface="+mn-cs"/>
              </a:rPr>
              <a:t>OIA/FIA</a:t>
            </a:r>
          </a:p>
          <a:p>
            <a:pPr marL="0" marR="0" lvl="0" indent="0" algn="ctr" defTabSz="457200" eaLnBrk="1" fontAlgn="auto" latinLnBrk="0" hangingPunct="1">
              <a:lnSpc>
                <a:spcPts val="8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lumMod val="50000"/>
                    <a:lumOff val="50000"/>
                  </a:prstClr>
                </a:solidFill>
                <a:effectLst/>
                <a:uLnTx/>
                <a:uFillTx/>
                <a:latin typeface="Calibri" panose="020F0502020204030204"/>
                <a:ea typeface="+mn-ea"/>
                <a:cs typeface="+mn-cs"/>
              </a:rPr>
              <a:t>OVA/FVA</a:t>
            </a:r>
          </a:p>
          <a:p>
            <a:pPr marL="0" marR="0" lvl="0" indent="0" algn="ctr" defTabSz="457200" eaLnBrk="1" fontAlgn="auto" latinLnBrk="0" hangingPunct="1">
              <a:lnSpc>
                <a:spcPts val="800"/>
              </a:lnSpc>
              <a:spcBef>
                <a:spcPts val="0"/>
              </a:spcBef>
              <a:spcAft>
                <a:spcPts val="0"/>
              </a:spcAft>
              <a:buClrTx/>
              <a:buSzTx/>
              <a:buFontTx/>
              <a:buNone/>
              <a:tabLst/>
              <a:defRPr/>
            </a:pPr>
            <a:r>
              <a:rPr lang="en-IE" sz="1000" b="0" kern="0" dirty="0">
                <a:solidFill>
                  <a:prstClr val="black">
                    <a:lumMod val="50000"/>
                    <a:lumOff val="50000"/>
                  </a:prstClr>
                </a:solidFill>
                <a:latin typeface="Calibri" panose="020F0502020204030204"/>
              </a:rPr>
              <a:t>AO</a:t>
            </a:r>
          </a:p>
        </p:txBody>
      </p:sp>
      <p:cxnSp>
        <p:nvCxnSpPr>
          <p:cNvPr id="88" name="Connecteur droit avec flèche 20"/>
          <p:cNvCxnSpPr>
            <a:stCxn id="67" idx="1"/>
          </p:cNvCxnSpPr>
          <p:nvPr/>
        </p:nvCxnSpPr>
        <p:spPr>
          <a:xfrm flipH="1" flipV="1">
            <a:off x="8804671" y="4920355"/>
            <a:ext cx="231246" cy="4062"/>
          </a:xfrm>
          <a:prstGeom prst="straightConnector1">
            <a:avLst/>
          </a:prstGeom>
          <a:noFill/>
          <a:ln w="38100" cap="flat" cmpd="sng" algn="ctr">
            <a:solidFill>
              <a:srgbClr val="4472C4"/>
            </a:solidFill>
            <a:prstDash val="solid"/>
            <a:miter lim="800000"/>
            <a:tailEnd type="triangle"/>
          </a:ln>
          <a:effectLst/>
        </p:spPr>
      </p:cxnSp>
    </p:spTree>
    <p:extLst>
      <p:ext uri="{BB962C8B-B14F-4D97-AF65-F5344CB8AC3E}">
        <p14:creationId xmlns:p14="http://schemas.microsoft.com/office/powerpoint/2010/main" val="136114925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0948" y="542689"/>
            <a:ext cx="10972800" cy="936625"/>
          </a:xfrm>
        </p:spPr>
        <p:txBody>
          <a:bodyPr/>
          <a:lstStyle/>
          <a:p>
            <a:r>
              <a:rPr lang="fr-BE" b="1" dirty="0"/>
              <a:t>Modifications par l'UE </a:t>
            </a:r>
            <a:r>
              <a:rPr lang="fr-BE" b="1" dirty="0" smtClean="0"/>
              <a:t/>
            </a:r>
            <a:br>
              <a:rPr lang="fr-BE" b="1" dirty="0" smtClean="0"/>
            </a:br>
            <a:r>
              <a:rPr lang="fr-BE" b="1" dirty="0" smtClean="0"/>
              <a:t>avec </a:t>
            </a:r>
            <a:r>
              <a:rPr lang="fr-BE" b="1" dirty="0"/>
              <a:t>signature électronique</a:t>
            </a:r>
            <a:endParaRPr lang="en-US" b="1" dirty="0"/>
          </a:p>
        </p:txBody>
      </p:sp>
      <p:sp>
        <p:nvSpPr>
          <p:cNvPr id="6" name="Rectangle 5"/>
          <p:cNvSpPr/>
          <p:nvPr/>
        </p:nvSpPr>
        <p:spPr>
          <a:xfrm>
            <a:off x="1026229" y="2445163"/>
            <a:ext cx="10139799" cy="1476000"/>
          </a:xfrm>
          <a:prstGeom prst="rect">
            <a:avLst/>
          </a:prstGeom>
          <a:solidFill>
            <a:srgbClr val="4472C4">
              <a:lumMod val="20000"/>
              <a:lumOff val="80000"/>
            </a:srgbClr>
          </a:solidFill>
          <a:ln w="9525" cap="flat" cmpd="sng" algn="ctr">
            <a:solidFill>
              <a:srgbClr val="7F7F7F"/>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7" name="ZoneTexte 9"/>
          <p:cNvSpPr txBox="1"/>
          <p:nvPr/>
        </p:nvSpPr>
        <p:spPr>
          <a:xfrm>
            <a:off x="1080948" y="2664622"/>
            <a:ext cx="1758030" cy="1000274"/>
          </a:xfrm>
          <a:prstGeom prst="rect">
            <a:avLst/>
          </a:prstGeom>
          <a:noFill/>
        </p:spPr>
        <p:txBody>
          <a:bodyPr wrap="square" rtlCol="0">
            <a:spAutoFit/>
          </a:bodyPr>
          <a:lstStyle/>
          <a:p>
            <a:pPr algn="ctr" defTabSz="457200" fontAlgn="auto">
              <a:spcBef>
                <a:spcPts val="600"/>
              </a:spcBef>
              <a:spcAft>
                <a:spcPts val="0"/>
              </a:spcAft>
            </a:pPr>
            <a:r>
              <a:rPr lang="fr-BE" dirty="0">
                <a:solidFill>
                  <a:prstClr val="black"/>
                </a:solidFill>
                <a:latin typeface="Calibri" panose="020F0502020204030204"/>
              </a:rPr>
              <a:t>AMENDEMENTS initiés par </a:t>
            </a:r>
            <a:r>
              <a:rPr lang="fr-BE" dirty="0" smtClean="0">
                <a:solidFill>
                  <a:prstClr val="black"/>
                </a:solidFill>
                <a:latin typeface="Calibri" panose="020F0502020204030204"/>
              </a:rPr>
              <a:t>l'UE</a:t>
            </a:r>
            <a:endParaRPr lang="fr-BE" dirty="0">
              <a:solidFill>
                <a:prstClr val="black"/>
              </a:solidFill>
              <a:latin typeface="Calibri" panose="020F0502020204030204"/>
            </a:endParaRPr>
          </a:p>
          <a:p>
            <a:pPr algn="ctr" defTabSz="457200" fontAlgn="auto">
              <a:spcBef>
                <a:spcPts val="600"/>
              </a:spcBef>
              <a:spcAft>
                <a:spcPts val="0"/>
              </a:spcAft>
            </a:pPr>
            <a:endParaRPr lang="fr-BE" dirty="0">
              <a:solidFill>
                <a:prstClr val="black"/>
              </a:solidFill>
              <a:latin typeface="Calibri" panose="020F0502020204030204"/>
            </a:endParaRPr>
          </a:p>
        </p:txBody>
      </p:sp>
      <p:sp>
        <p:nvSpPr>
          <p:cNvPr id="8" name="Rectangle à coins arrondis 31"/>
          <p:cNvSpPr/>
          <p:nvPr/>
        </p:nvSpPr>
        <p:spPr>
          <a:xfrm>
            <a:off x="3174579" y="2924535"/>
            <a:ext cx="1008000" cy="54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lvl="0" algn="ctr" defTabSz="457200">
              <a:defRPr/>
            </a:pPr>
            <a:r>
              <a:rPr lang="en-IE" sz="1000" kern="0" dirty="0">
                <a:solidFill>
                  <a:srgbClr val="4472C4"/>
                </a:solidFill>
                <a:latin typeface="Calibri" panose="020F0502020204030204"/>
              </a:rPr>
              <a:t>Préparer l'amendement</a:t>
            </a:r>
          </a:p>
          <a:p>
            <a:pPr lvl="0" algn="ctr" defTabSz="457200">
              <a:defRPr/>
            </a:pPr>
            <a:endParaRPr lang="en-IE" sz="1000" kern="0" dirty="0">
              <a:solidFill>
                <a:srgbClr val="4472C4"/>
              </a:solidFill>
              <a:latin typeface="Calibri" panose="020F0502020204030204"/>
            </a:endParaRPr>
          </a:p>
        </p:txBody>
      </p:sp>
      <p:pic>
        <p:nvPicPr>
          <p:cNvPr id="9" name="Image 32"/>
          <p:cNvPicPr>
            <a:picLocks noChangeAspect="1"/>
          </p:cNvPicPr>
          <p:nvPr/>
        </p:nvPicPr>
        <p:blipFill>
          <a:blip r:embed="rId2">
            <a:clrChange>
              <a:clrFrom>
                <a:srgbClr val="FFFFFF"/>
              </a:clrFrom>
              <a:clrTo>
                <a:srgbClr val="FFFFFF">
                  <a:alpha val="0"/>
                </a:srgbClr>
              </a:clrTo>
            </a:clrChange>
            <a:duotone>
              <a:srgbClr val="4472C4">
                <a:shade val="45000"/>
                <a:satMod val="135000"/>
              </a:srgbClr>
              <a:prstClr val="white"/>
            </a:duotone>
          </a:blip>
          <a:stretch>
            <a:fillRect/>
          </a:stretch>
        </p:blipFill>
        <p:spPr>
          <a:xfrm>
            <a:off x="3223539" y="2698259"/>
            <a:ext cx="216000" cy="216000"/>
          </a:xfrm>
          <a:prstGeom prst="rect">
            <a:avLst/>
          </a:prstGeom>
        </p:spPr>
      </p:pic>
      <p:cxnSp>
        <p:nvCxnSpPr>
          <p:cNvPr id="10" name="Connecteur droit avec flèche 101"/>
          <p:cNvCxnSpPr>
            <a:stCxn id="8" idx="3"/>
            <a:endCxn id="11" idx="1"/>
          </p:cNvCxnSpPr>
          <p:nvPr/>
        </p:nvCxnSpPr>
        <p:spPr>
          <a:xfrm>
            <a:off x="4182579" y="3194535"/>
            <a:ext cx="286705" cy="0"/>
          </a:xfrm>
          <a:prstGeom prst="straightConnector1">
            <a:avLst/>
          </a:prstGeom>
          <a:noFill/>
          <a:ln w="38100" cap="flat" cmpd="sng" algn="ctr">
            <a:solidFill>
              <a:srgbClr val="4472C4"/>
            </a:solidFill>
            <a:prstDash val="solid"/>
            <a:miter lim="800000"/>
            <a:tailEnd type="triangle"/>
          </a:ln>
          <a:effectLst/>
        </p:spPr>
      </p:cxnSp>
      <p:sp>
        <p:nvSpPr>
          <p:cNvPr id="11" name="Rectangle à coins arrondis 5"/>
          <p:cNvSpPr/>
          <p:nvPr/>
        </p:nvSpPr>
        <p:spPr>
          <a:xfrm>
            <a:off x="4469284" y="2924535"/>
            <a:ext cx="1091995" cy="54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lvl="0" algn="ctr" defTabSz="457200">
              <a:defRPr/>
            </a:pPr>
            <a:r>
              <a:rPr lang="en-IE" sz="1000" kern="0" dirty="0">
                <a:solidFill>
                  <a:srgbClr val="4472C4"/>
                </a:solidFill>
                <a:latin typeface="Calibri" panose="020F0502020204030204"/>
              </a:rPr>
              <a:t>Générer des clauses automatiques</a:t>
            </a:r>
            <a:endParaRPr kumimoji="0" lang="en-IE" sz="1000" i="0" u="none" strike="noStrike" kern="0" cap="none" spc="0" normalizeH="0" baseline="0" noProof="0" dirty="0">
              <a:ln>
                <a:noFill/>
              </a:ln>
              <a:solidFill>
                <a:srgbClr val="4472C4"/>
              </a:solidFill>
              <a:effectLst/>
              <a:uLnTx/>
              <a:uFillTx/>
              <a:latin typeface="Calibri" panose="020F0502020204030204"/>
              <a:ea typeface="+mn-ea"/>
              <a:cs typeface="+mn-cs"/>
            </a:endParaRPr>
          </a:p>
        </p:txBody>
      </p:sp>
      <p:cxnSp>
        <p:nvCxnSpPr>
          <p:cNvPr id="12" name="Connecteur droit avec flèche 22"/>
          <p:cNvCxnSpPr>
            <a:stCxn id="11" idx="3"/>
            <a:endCxn id="13" idx="1"/>
          </p:cNvCxnSpPr>
          <p:nvPr/>
        </p:nvCxnSpPr>
        <p:spPr>
          <a:xfrm>
            <a:off x="5561279" y="3194535"/>
            <a:ext cx="276157" cy="0"/>
          </a:xfrm>
          <a:prstGeom prst="straightConnector1">
            <a:avLst/>
          </a:prstGeom>
          <a:noFill/>
          <a:ln w="38100" cap="flat" cmpd="sng" algn="ctr">
            <a:solidFill>
              <a:srgbClr val="4472C4"/>
            </a:solidFill>
            <a:prstDash val="solid"/>
            <a:miter lim="800000"/>
            <a:tailEnd type="triangle"/>
          </a:ln>
          <a:effectLst/>
        </p:spPr>
      </p:cxnSp>
      <p:sp>
        <p:nvSpPr>
          <p:cNvPr id="13" name="Rectangle à coins arrondis 5"/>
          <p:cNvSpPr/>
          <p:nvPr/>
        </p:nvSpPr>
        <p:spPr>
          <a:xfrm>
            <a:off x="5837436" y="2924535"/>
            <a:ext cx="1008000" cy="54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lvl="0" algn="ctr" defTabSz="457200">
              <a:defRPr/>
            </a:pPr>
            <a:r>
              <a:rPr lang="en-IE" sz="1000" kern="0" dirty="0">
                <a:solidFill>
                  <a:srgbClr val="4472C4"/>
                </a:solidFill>
                <a:latin typeface="Calibri" panose="020F0502020204030204"/>
              </a:rPr>
              <a:t>Sélectionnez d'autres clauses</a:t>
            </a:r>
            <a:endParaRPr kumimoji="0" lang="en-IE" sz="1000" i="0" u="none" strike="noStrike" kern="0" cap="none" spc="0" normalizeH="0" baseline="0" noProof="0" dirty="0">
              <a:ln>
                <a:noFill/>
              </a:ln>
              <a:solidFill>
                <a:srgbClr val="4472C4"/>
              </a:solidFill>
              <a:effectLst/>
              <a:uLnTx/>
              <a:uFillTx/>
              <a:latin typeface="Calibri" panose="020F0502020204030204"/>
              <a:ea typeface="+mn-ea"/>
              <a:cs typeface="+mn-cs"/>
            </a:endParaRPr>
          </a:p>
        </p:txBody>
      </p:sp>
      <p:pic>
        <p:nvPicPr>
          <p:cNvPr id="14" name="Image 5"/>
          <p:cNvPicPr>
            <a:picLocks noChangeAspect="1"/>
          </p:cNvPicPr>
          <p:nvPr/>
        </p:nvPicPr>
        <p:blipFill>
          <a:blip r:embed="rId2">
            <a:clrChange>
              <a:clrFrom>
                <a:srgbClr val="FFFFFF"/>
              </a:clrFrom>
              <a:clrTo>
                <a:srgbClr val="FFFFFF">
                  <a:alpha val="0"/>
                </a:srgbClr>
              </a:clrTo>
            </a:clrChange>
            <a:duotone>
              <a:srgbClr val="4472C4">
                <a:shade val="45000"/>
                <a:satMod val="135000"/>
              </a:srgbClr>
              <a:prstClr val="white"/>
            </a:duotone>
          </a:blip>
          <a:stretch>
            <a:fillRect/>
          </a:stretch>
        </p:blipFill>
        <p:spPr>
          <a:xfrm>
            <a:off x="5878670" y="2698259"/>
            <a:ext cx="216000" cy="216000"/>
          </a:xfrm>
          <a:prstGeom prst="rect">
            <a:avLst/>
          </a:prstGeom>
        </p:spPr>
      </p:pic>
      <p:pic>
        <p:nvPicPr>
          <p:cNvPr id="15" name="Image 19"/>
          <p:cNvPicPr>
            <a:picLocks noChangeAspect="1"/>
          </p:cNvPicPr>
          <p:nvPr/>
        </p:nvPicPr>
        <p:blipFill>
          <a:blip r:embed="rId3">
            <a:clrChange>
              <a:clrFrom>
                <a:srgbClr val="FFFFFF"/>
              </a:clrFrom>
              <a:clrTo>
                <a:srgbClr val="FFFFFF">
                  <a:alpha val="0"/>
                </a:srgbClr>
              </a:clrTo>
            </a:clrChange>
            <a:duotone>
              <a:srgbClr val="4472C4">
                <a:shade val="45000"/>
                <a:satMod val="135000"/>
              </a:srgbClr>
              <a:prstClr val="white"/>
            </a:duotone>
          </a:blip>
          <a:stretch>
            <a:fillRect/>
          </a:stretch>
        </p:blipFill>
        <p:spPr>
          <a:xfrm>
            <a:off x="4490049" y="2698259"/>
            <a:ext cx="216000" cy="216000"/>
          </a:xfrm>
          <a:prstGeom prst="rect">
            <a:avLst/>
          </a:prstGeom>
        </p:spPr>
      </p:pic>
      <p:sp>
        <p:nvSpPr>
          <p:cNvPr id="16" name="Flèche vers le haut 15"/>
          <p:cNvSpPr/>
          <p:nvPr/>
        </p:nvSpPr>
        <p:spPr>
          <a:xfrm rot="10800000">
            <a:off x="6601213" y="2809889"/>
            <a:ext cx="144000" cy="108000"/>
          </a:xfrm>
          <a:prstGeom prst="upArrow">
            <a:avLst/>
          </a:prstGeom>
          <a:solidFill>
            <a:srgbClr val="4472C4"/>
          </a:solidFill>
          <a:ln w="12700" cap="flat" cmpd="sng" algn="ctr">
            <a:solidFill>
              <a:srgbClr val="4472C4"/>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7" name="Organigramme : Document 16"/>
          <p:cNvSpPr/>
          <p:nvPr/>
        </p:nvSpPr>
        <p:spPr>
          <a:xfrm>
            <a:off x="6411459" y="2300751"/>
            <a:ext cx="756000" cy="504000"/>
          </a:xfrm>
          <a:prstGeom prst="flowChartDocument">
            <a:avLst/>
          </a:prstGeom>
          <a:solidFill>
            <a:srgbClr val="5B9BD5">
              <a:lumMod val="40000"/>
              <a:lumOff val="60000"/>
            </a:srgbClr>
          </a:solidFill>
          <a:ln w="9525" cap="flat" cmpd="sng" algn="ctr">
            <a:solidFill>
              <a:srgbClr val="4472C4"/>
            </a:solidFill>
            <a:prstDash val="solid"/>
            <a:round/>
            <a:headEnd type="none" w="med" len="med"/>
            <a:tailEnd type="none" w="med" len="med"/>
          </a:ln>
          <a:effectLst/>
        </p:spPr>
        <p:txBody>
          <a:bodyPr lIns="0" tIns="1800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solidFill>
                <a:effectLst/>
                <a:uLnTx/>
                <a:uFillTx/>
                <a:latin typeface="Calibri" panose="020F0502020204030204"/>
                <a:ea typeface="+mn-ea"/>
                <a:cs typeface="+mn-cs"/>
              </a:rPr>
              <a:t>Annexes</a:t>
            </a:r>
          </a:p>
        </p:txBody>
      </p:sp>
      <p:cxnSp>
        <p:nvCxnSpPr>
          <p:cNvPr id="18" name="Connecteur droit avec flèche 7"/>
          <p:cNvCxnSpPr>
            <a:stCxn id="13" idx="3"/>
            <a:endCxn id="20" idx="1"/>
          </p:cNvCxnSpPr>
          <p:nvPr/>
        </p:nvCxnSpPr>
        <p:spPr>
          <a:xfrm>
            <a:off x="6845436" y="3194535"/>
            <a:ext cx="288144" cy="0"/>
          </a:xfrm>
          <a:prstGeom prst="straightConnector1">
            <a:avLst/>
          </a:prstGeom>
          <a:noFill/>
          <a:ln w="38100" cap="flat" cmpd="sng" algn="ctr">
            <a:solidFill>
              <a:srgbClr val="4472C4"/>
            </a:solidFill>
            <a:prstDash val="solid"/>
            <a:miter lim="800000"/>
            <a:tailEnd type="triangle"/>
          </a:ln>
          <a:effectLst/>
        </p:spPr>
      </p:cxnSp>
      <p:pic>
        <p:nvPicPr>
          <p:cNvPr id="19" name="Image 19"/>
          <p:cNvPicPr>
            <a:picLocks noChangeAspect="1"/>
          </p:cNvPicPr>
          <p:nvPr/>
        </p:nvPicPr>
        <p:blipFill>
          <a:blip r:embed="rId3">
            <a:clrChange>
              <a:clrFrom>
                <a:srgbClr val="FFFFFF"/>
              </a:clrFrom>
              <a:clrTo>
                <a:srgbClr val="FFFFFF">
                  <a:alpha val="0"/>
                </a:srgbClr>
              </a:clrTo>
            </a:clrChange>
            <a:duotone>
              <a:srgbClr val="4472C4">
                <a:shade val="45000"/>
                <a:satMod val="135000"/>
              </a:srgbClr>
              <a:prstClr val="white"/>
            </a:duotone>
          </a:blip>
          <a:stretch>
            <a:fillRect/>
          </a:stretch>
        </p:blipFill>
        <p:spPr>
          <a:xfrm>
            <a:off x="7208831" y="2698259"/>
            <a:ext cx="216000" cy="216000"/>
          </a:xfrm>
          <a:prstGeom prst="rect">
            <a:avLst/>
          </a:prstGeom>
        </p:spPr>
      </p:pic>
      <p:sp>
        <p:nvSpPr>
          <p:cNvPr id="20" name="Rectangle à coins arrondis 5"/>
          <p:cNvSpPr/>
          <p:nvPr/>
        </p:nvSpPr>
        <p:spPr>
          <a:xfrm>
            <a:off x="7133580" y="2924535"/>
            <a:ext cx="1056343" cy="54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lvl="0" algn="ctr" defTabSz="457200">
              <a:defRPr/>
            </a:pPr>
            <a:r>
              <a:rPr lang="en-IE" sz="1000" kern="0" dirty="0">
                <a:solidFill>
                  <a:srgbClr val="4472C4"/>
                </a:solidFill>
                <a:latin typeface="Calibri" panose="020F0502020204030204"/>
              </a:rPr>
              <a:t>Générer un amendement</a:t>
            </a:r>
            <a:endParaRPr kumimoji="0" lang="en-IE" sz="1000" i="0" u="none" strike="noStrike" kern="0" cap="none" spc="0" normalizeH="0" baseline="0" noProof="0" dirty="0">
              <a:ln>
                <a:noFill/>
              </a:ln>
              <a:solidFill>
                <a:srgbClr val="4472C4"/>
              </a:solidFill>
              <a:effectLst/>
              <a:uLnTx/>
              <a:uFillTx/>
              <a:latin typeface="Calibri" panose="020F0502020204030204"/>
              <a:ea typeface="+mn-ea"/>
              <a:cs typeface="+mn-cs"/>
            </a:endParaRPr>
          </a:p>
        </p:txBody>
      </p:sp>
      <p:sp>
        <p:nvSpPr>
          <p:cNvPr id="22" name="Organigramme : Document 18"/>
          <p:cNvSpPr/>
          <p:nvPr/>
        </p:nvSpPr>
        <p:spPr>
          <a:xfrm>
            <a:off x="7515990" y="3530713"/>
            <a:ext cx="756000" cy="504000"/>
          </a:xfrm>
          <a:prstGeom prst="flowChartDocument">
            <a:avLst/>
          </a:prstGeom>
          <a:solidFill>
            <a:srgbClr val="5B9BD5">
              <a:lumMod val="40000"/>
              <a:lumOff val="60000"/>
            </a:srgbClr>
          </a:solidFill>
          <a:ln w="9525" cap="flat" cmpd="sng" algn="ctr">
            <a:solidFill>
              <a:srgbClr val="4472C4"/>
            </a:solidFill>
            <a:prstDash val="solid"/>
            <a:round/>
            <a:headEnd type="none" w="med" len="med"/>
            <a:tailEnd type="none" w="med" len="med"/>
          </a:ln>
          <a:effectLst/>
        </p:spPr>
        <p:txBody>
          <a:bodyPr lIns="0" tIns="18000" rIns="0" bIns="0" rtlCol="0" anchor="ctr"/>
          <a:lstStyle/>
          <a:p>
            <a:pPr lvl="0" algn="ctr" defTabSz="457200">
              <a:defRPr/>
            </a:pPr>
            <a:r>
              <a:rPr lang="en-IE" sz="1000" kern="0" dirty="0">
                <a:solidFill>
                  <a:prstClr val="black"/>
                </a:solidFill>
                <a:latin typeface="Calibri" panose="020F0502020204030204"/>
              </a:rPr>
              <a:t>Projet de modification</a:t>
            </a:r>
          </a:p>
          <a:p>
            <a:pPr lvl="0" algn="ctr" defTabSz="457200">
              <a:defRPr/>
            </a:pPr>
            <a:endParaRPr lang="en-IE" sz="1000" kern="0" dirty="0">
              <a:solidFill>
                <a:prstClr val="black"/>
              </a:solidFill>
              <a:latin typeface="Calibri" panose="020F0502020204030204"/>
            </a:endParaRPr>
          </a:p>
        </p:txBody>
      </p:sp>
      <p:sp>
        <p:nvSpPr>
          <p:cNvPr id="23" name="Rectangle 22"/>
          <p:cNvSpPr/>
          <p:nvPr/>
        </p:nvSpPr>
        <p:spPr>
          <a:xfrm>
            <a:off x="1026229" y="3983209"/>
            <a:ext cx="10139799" cy="1476000"/>
          </a:xfrm>
          <a:prstGeom prst="rect">
            <a:avLst/>
          </a:prstGeom>
          <a:solidFill>
            <a:srgbClr val="FFC000">
              <a:lumMod val="20000"/>
              <a:lumOff val="80000"/>
            </a:srgbClr>
          </a:solidFill>
          <a:ln w="9525" cap="flat" cmpd="sng" algn="ctr">
            <a:solidFill>
              <a:srgbClr val="7F7F7F"/>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cxnSp>
        <p:nvCxnSpPr>
          <p:cNvPr id="24" name="Connecteur droit avec flèche 7"/>
          <p:cNvCxnSpPr>
            <a:stCxn id="25" idx="3"/>
            <a:endCxn id="35" idx="1"/>
          </p:cNvCxnSpPr>
          <p:nvPr/>
        </p:nvCxnSpPr>
        <p:spPr>
          <a:xfrm>
            <a:off x="9594997" y="3104535"/>
            <a:ext cx="416875" cy="1"/>
          </a:xfrm>
          <a:prstGeom prst="straightConnector1">
            <a:avLst/>
          </a:prstGeom>
          <a:noFill/>
          <a:ln w="38100" cap="flat" cmpd="sng" algn="ctr">
            <a:solidFill>
              <a:srgbClr val="4472C4"/>
            </a:solidFill>
            <a:prstDash val="solid"/>
            <a:miter lim="800000"/>
            <a:tailEnd type="triangle"/>
          </a:ln>
          <a:effectLst/>
        </p:spPr>
      </p:cxnSp>
      <p:sp>
        <p:nvSpPr>
          <p:cNvPr id="25" name="Rectangle à coins arrondis 4"/>
          <p:cNvSpPr/>
          <p:nvPr/>
        </p:nvSpPr>
        <p:spPr>
          <a:xfrm>
            <a:off x="8489965" y="2926247"/>
            <a:ext cx="1105032" cy="54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lvl="0" algn="ctr" defTabSz="457200">
              <a:defRPr/>
            </a:pPr>
            <a:r>
              <a:rPr lang="fr-BE" sz="1000" kern="0" dirty="0">
                <a:solidFill>
                  <a:srgbClr val="4472C4"/>
                </a:solidFill>
                <a:latin typeface="Calibri" panose="020F0502020204030204"/>
              </a:rPr>
              <a:t>Chaîne de visa et signature</a:t>
            </a:r>
            <a:endParaRPr kumimoji="0" lang="en-IE" sz="1000" i="0" u="none" strike="noStrike" kern="0" cap="none" spc="0" normalizeH="0" baseline="0" noProof="0" dirty="0">
              <a:ln>
                <a:noFill/>
              </a:ln>
              <a:solidFill>
                <a:srgbClr val="4472C4"/>
              </a:solidFill>
              <a:effectLst/>
              <a:uLnTx/>
              <a:uFillTx/>
              <a:latin typeface="Calibri" panose="020F0502020204030204"/>
              <a:ea typeface="+mn-ea"/>
              <a:cs typeface="+mn-cs"/>
            </a:endParaRPr>
          </a:p>
        </p:txBody>
      </p:sp>
      <p:cxnSp>
        <p:nvCxnSpPr>
          <p:cNvPr id="26" name="Connecteur droit avec flèche 101"/>
          <p:cNvCxnSpPr>
            <a:stCxn id="20" idx="3"/>
            <a:endCxn id="25" idx="1"/>
          </p:cNvCxnSpPr>
          <p:nvPr/>
        </p:nvCxnSpPr>
        <p:spPr>
          <a:xfrm>
            <a:off x="8189923" y="3194535"/>
            <a:ext cx="300042" cy="1712"/>
          </a:xfrm>
          <a:prstGeom prst="straightConnector1">
            <a:avLst/>
          </a:prstGeom>
          <a:noFill/>
          <a:ln w="38100" cap="flat" cmpd="sng" algn="ctr">
            <a:solidFill>
              <a:srgbClr val="4472C4"/>
            </a:solidFill>
            <a:prstDash val="solid"/>
            <a:miter lim="800000"/>
            <a:tailEnd type="triangle"/>
          </a:ln>
          <a:effectLst/>
        </p:spPr>
      </p:cxnSp>
      <p:cxnSp>
        <p:nvCxnSpPr>
          <p:cNvPr id="27" name="Connecteur droit avec flèche 20"/>
          <p:cNvCxnSpPr>
            <a:stCxn id="35" idx="2"/>
            <a:endCxn id="29" idx="0"/>
          </p:cNvCxnSpPr>
          <p:nvPr/>
        </p:nvCxnSpPr>
        <p:spPr>
          <a:xfrm>
            <a:off x="10516942" y="3467441"/>
            <a:ext cx="5005" cy="994801"/>
          </a:xfrm>
          <a:prstGeom prst="straightConnector1">
            <a:avLst/>
          </a:prstGeom>
          <a:noFill/>
          <a:ln w="38100" cap="flat" cmpd="sng" algn="ctr">
            <a:solidFill>
              <a:srgbClr val="4472C4"/>
            </a:solidFill>
            <a:prstDash val="solid"/>
            <a:miter lim="800000"/>
            <a:tailEnd type="triangle"/>
          </a:ln>
          <a:effectLst/>
        </p:spPr>
      </p:cxnSp>
      <p:sp>
        <p:nvSpPr>
          <p:cNvPr id="28" name="Flèche vers le haut 17"/>
          <p:cNvSpPr/>
          <p:nvPr/>
        </p:nvSpPr>
        <p:spPr>
          <a:xfrm rot="10800000">
            <a:off x="8970481" y="3416951"/>
            <a:ext cx="144000" cy="108000"/>
          </a:xfrm>
          <a:prstGeom prst="upArrow">
            <a:avLst/>
          </a:prstGeom>
          <a:solidFill>
            <a:srgbClr val="4472C4"/>
          </a:solidFill>
          <a:ln w="12700" cap="flat" cmpd="sng" algn="ctr">
            <a:solidFill>
              <a:srgbClr val="4472C4"/>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9" name="Rectangle à coins arrondis 5"/>
          <p:cNvSpPr/>
          <p:nvPr/>
        </p:nvSpPr>
        <p:spPr>
          <a:xfrm>
            <a:off x="10014005" y="4462242"/>
            <a:ext cx="1015884" cy="540000"/>
          </a:xfrm>
          <a:prstGeom prst="roundRect">
            <a:avLst/>
          </a:prstGeom>
          <a:solidFill>
            <a:sysClr val="window" lastClr="FFFFFF"/>
          </a:solidFill>
          <a:ln w="12700" cap="flat" cmpd="sng" algn="ctr">
            <a:solidFill>
              <a:srgbClr val="FFC000">
                <a:lumMod val="75000"/>
              </a:srgbClr>
            </a:solidFill>
            <a:prstDash val="solid"/>
            <a:miter lim="800000"/>
          </a:ln>
          <a:effectLst/>
        </p:spPr>
        <p:txBody>
          <a:bodyPr lIns="36000" tIns="36000" rIns="36000" bIns="36000" rtlCol="0" anchor="ctr"/>
          <a:lstStyle/>
          <a:p>
            <a:pPr lvl="0" algn="ctr" defTabSz="457200">
              <a:defRPr/>
            </a:pPr>
            <a:r>
              <a:rPr lang="en-IE" sz="1000" kern="0" dirty="0">
                <a:solidFill>
                  <a:srgbClr val="FFC000">
                    <a:lumMod val="75000"/>
                  </a:srgbClr>
                </a:solidFill>
                <a:latin typeface="Calibri" panose="020F0502020204030204"/>
              </a:rPr>
              <a:t>Signer l'amendement</a:t>
            </a:r>
            <a:endParaRPr kumimoji="0" lang="en-IE" sz="1000" i="0" u="none" strike="noStrike" kern="0" cap="none" spc="0" normalizeH="0" baseline="0" noProof="0" dirty="0">
              <a:ln>
                <a:noFill/>
              </a:ln>
              <a:solidFill>
                <a:srgbClr val="FFC000">
                  <a:lumMod val="75000"/>
                </a:srgbClr>
              </a:solidFill>
              <a:effectLst/>
              <a:uLnTx/>
              <a:uFillTx/>
              <a:latin typeface="Calibri" panose="020F0502020204030204"/>
              <a:ea typeface="+mn-ea"/>
              <a:cs typeface="+mn-cs"/>
            </a:endParaRPr>
          </a:p>
        </p:txBody>
      </p:sp>
      <p:grpSp>
        <p:nvGrpSpPr>
          <p:cNvPr id="30" name="Groupe 24"/>
          <p:cNvGrpSpPr>
            <a:grpSpLocks noChangeAspect="1"/>
          </p:cNvGrpSpPr>
          <p:nvPr/>
        </p:nvGrpSpPr>
        <p:grpSpPr>
          <a:xfrm>
            <a:off x="8545845" y="2672654"/>
            <a:ext cx="365389" cy="263087"/>
            <a:chOff x="9510271" y="768909"/>
            <a:chExt cx="748896" cy="539220"/>
          </a:xfrm>
        </p:grpSpPr>
        <p:pic>
          <p:nvPicPr>
            <p:cNvPr id="31" name="Image 25"/>
            <p:cNvPicPr>
              <a:picLocks noChangeAspect="1"/>
            </p:cNvPicPr>
            <p:nvPr/>
          </p:nvPicPr>
          <p:blipFill>
            <a:blip r:embed="rId4">
              <a:clrChange>
                <a:clrFrom>
                  <a:srgbClr val="FFFDDB"/>
                </a:clrFrom>
                <a:clrTo>
                  <a:srgbClr val="FFFDDB">
                    <a:alpha val="0"/>
                  </a:srgbClr>
                </a:clrTo>
              </a:clrChange>
              <a:duotone>
                <a:srgbClr val="FFC000">
                  <a:shade val="45000"/>
                  <a:satMod val="135000"/>
                </a:srgbClr>
                <a:prstClr val="white"/>
              </a:duotone>
            </a:blip>
            <a:stretch>
              <a:fillRect/>
            </a:stretch>
          </p:blipFill>
          <p:spPr>
            <a:xfrm>
              <a:off x="9791167" y="768909"/>
              <a:ext cx="468000" cy="468000"/>
            </a:xfrm>
            <a:prstGeom prst="rect">
              <a:avLst/>
            </a:prstGeom>
          </p:spPr>
        </p:pic>
        <p:pic>
          <p:nvPicPr>
            <p:cNvPr id="32" name="Image 26"/>
            <p:cNvPicPr>
              <a:picLocks noChangeAspect="1"/>
            </p:cNvPicPr>
            <p:nvPr/>
          </p:nvPicPr>
          <p:blipFill>
            <a:blip r:embed="rId4">
              <a:clrChange>
                <a:clrFrom>
                  <a:srgbClr val="FFFDDB"/>
                </a:clrFrom>
                <a:clrTo>
                  <a:srgbClr val="FFFDDB">
                    <a:alpha val="0"/>
                  </a:srgbClr>
                </a:clrTo>
              </a:clrChange>
              <a:duotone>
                <a:srgbClr val="70AD47">
                  <a:shade val="45000"/>
                  <a:satMod val="135000"/>
                </a:srgbClr>
                <a:prstClr val="white"/>
              </a:duotone>
            </a:blip>
            <a:stretch>
              <a:fillRect/>
            </a:stretch>
          </p:blipFill>
          <p:spPr>
            <a:xfrm>
              <a:off x="9629329" y="804519"/>
              <a:ext cx="468000" cy="468000"/>
            </a:xfrm>
            <a:prstGeom prst="rect">
              <a:avLst/>
            </a:prstGeom>
          </p:spPr>
        </p:pic>
        <p:pic>
          <p:nvPicPr>
            <p:cNvPr id="33" name="Image 27"/>
            <p:cNvPicPr>
              <a:picLocks noChangeAspect="1"/>
            </p:cNvPicPr>
            <p:nvPr/>
          </p:nvPicPr>
          <p:blipFill>
            <a:blip r:embed="rId2">
              <a:clrChange>
                <a:clrFrom>
                  <a:srgbClr val="FFFFFF"/>
                </a:clrFrom>
                <a:clrTo>
                  <a:srgbClr val="FFFFFF">
                    <a:alpha val="0"/>
                  </a:srgbClr>
                </a:clrTo>
              </a:clrChange>
              <a:duotone>
                <a:srgbClr val="4472C4">
                  <a:shade val="45000"/>
                  <a:satMod val="135000"/>
                </a:srgbClr>
                <a:prstClr val="white"/>
              </a:duotone>
            </a:blip>
            <a:stretch>
              <a:fillRect/>
            </a:stretch>
          </p:blipFill>
          <p:spPr>
            <a:xfrm>
              <a:off x="9510271" y="840129"/>
              <a:ext cx="468000" cy="468000"/>
            </a:xfrm>
            <a:prstGeom prst="rect">
              <a:avLst/>
            </a:prstGeom>
          </p:spPr>
        </p:pic>
      </p:grpSp>
      <p:sp>
        <p:nvSpPr>
          <p:cNvPr id="34" name="Flèche vers le haut 29"/>
          <p:cNvSpPr/>
          <p:nvPr/>
        </p:nvSpPr>
        <p:spPr>
          <a:xfrm rot="10800000">
            <a:off x="10517956" y="4955154"/>
            <a:ext cx="144000" cy="108000"/>
          </a:xfrm>
          <a:prstGeom prst="upArrow">
            <a:avLst/>
          </a:prstGeom>
          <a:solidFill>
            <a:srgbClr val="FFC000">
              <a:lumMod val="75000"/>
            </a:srgbClr>
          </a:solidFill>
          <a:ln w="12700" cap="flat" cmpd="sng" algn="ctr">
            <a:solidFill>
              <a:srgbClr val="FFC000">
                <a:lumMod val="7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35" name="Rectangle à coins arrondis 5"/>
          <p:cNvSpPr/>
          <p:nvPr/>
        </p:nvSpPr>
        <p:spPr>
          <a:xfrm>
            <a:off x="10011872" y="2927441"/>
            <a:ext cx="1010140" cy="540000"/>
          </a:xfrm>
          <a:prstGeom prst="roundRect">
            <a:avLst/>
          </a:prstGeom>
          <a:solidFill>
            <a:sysClr val="window" lastClr="FFFFFF"/>
          </a:solidFill>
          <a:ln w="12700" cap="flat" cmpd="sng" algn="ctr">
            <a:solidFill>
              <a:srgbClr val="4472C4"/>
            </a:solidFill>
            <a:prstDash val="solid"/>
            <a:miter lim="800000"/>
          </a:ln>
          <a:effectLst/>
        </p:spPr>
        <p:txBody>
          <a:bodyPr lIns="36000" tIns="36000" rIns="36000" bIns="36000" rtlCol="0" anchor="ctr"/>
          <a:lstStyle/>
          <a:p>
            <a:pPr lvl="0" algn="ctr" defTabSz="457200">
              <a:defRPr/>
            </a:pPr>
            <a:r>
              <a:rPr lang="fr-BE" sz="1000" kern="0" dirty="0">
                <a:solidFill>
                  <a:srgbClr val="4472C4"/>
                </a:solidFill>
                <a:latin typeface="Calibri" panose="020F0502020204030204"/>
              </a:rPr>
              <a:t>Autoriser dans ABAC (si nécessaire)</a:t>
            </a:r>
            <a:endParaRPr kumimoji="0" lang="en-IE" sz="1000" i="0" u="none" strike="noStrike" kern="0" cap="none" spc="0" normalizeH="0" baseline="0" noProof="0" dirty="0">
              <a:ln>
                <a:noFill/>
              </a:ln>
              <a:solidFill>
                <a:srgbClr val="4472C4"/>
              </a:solidFill>
              <a:effectLst/>
              <a:uLnTx/>
              <a:uFillTx/>
              <a:latin typeface="Calibri" panose="020F0502020204030204"/>
              <a:ea typeface="+mn-ea"/>
              <a:cs typeface="+mn-cs"/>
            </a:endParaRPr>
          </a:p>
        </p:txBody>
      </p:sp>
      <p:pic>
        <p:nvPicPr>
          <p:cNvPr id="36" name="Image 58"/>
          <p:cNvPicPr>
            <a:picLocks noChangeAspect="1"/>
          </p:cNvPicPr>
          <p:nvPr/>
        </p:nvPicPr>
        <p:blipFill>
          <a:blip r:embed="rId2">
            <a:clrChange>
              <a:clrFrom>
                <a:srgbClr val="FFFFFF"/>
              </a:clrFrom>
              <a:clrTo>
                <a:srgbClr val="FFFFFF">
                  <a:alpha val="0"/>
                </a:srgbClr>
              </a:clrTo>
            </a:clrChange>
            <a:duotone>
              <a:srgbClr val="FFC000">
                <a:shade val="45000"/>
                <a:satMod val="135000"/>
              </a:srgbClr>
              <a:prstClr val="white"/>
            </a:duotone>
          </a:blip>
          <a:stretch>
            <a:fillRect/>
          </a:stretch>
        </p:blipFill>
        <p:spPr>
          <a:xfrm>
            <a:off x="10056488" y="4236305"/>
            <a:ext cx="216000" cy="216000"/>
          </a:xfrm>
          <a:prstGeom prst="rect">
            <a:avLst/>
          </a:prstGeom>
        </p:spPr>
      </p:pic>
      <p:pic>
        <p:nvPicPr>
          <p:cNvPr id="37" name="Image 5"/>
          <p:cNvPicPr>
            <a:picLocks noChangeAspect="1"/>
          </p:cNvPicPr>
          <p:nvPr/>
        </p:nvPicPr>
        <p:blipFill>
          <a:blip r:embed="rId2">
            <a:clrChange>
              <a:clrFrom>
                <a:srgbClr val="FFFFFF"/>
              </a:clrFrom>
              <a:clrTo>
                <a:srgbClr val="FFFFFF">
                  <a:alpha val="0"/>
                </a:srgbClr>
              </a:clrTo>
            </a:clrChange>
            <a:duotone>
              <a:srgbClr val="4472C4">
                <a:shade val="45000"/>
                <a:satMod val="135000"/>
              </a:srgbClr>
              <a:prstClr val="white"/>
            </a:duotone>
          </a:blip>
          <a:stretch>
            <a:fillRect/>
          </a:stretch>
        </p:blipFill>
        <p:spPr>
          <a:xfrm>
            <a:off x="10051517" y="2698259"/>
            <a:ext cx="216000" cy="216000"/>
          </a:xfrm>
          <a:prstGeom prst="rect">
            <a:avLst/>
          </a:prstGeom>
        </p:spPr>
      </p:pic>
      <p:pic>
        <p:nvPicPr>
          <p:cNvPr id="66" name="Picture 65"/>
          <p:cNvPicPr>
            <a:picLocks noChangeAspect="1"/>
          </p:cNvPicPr>
          <p:nvPr/>
        </p:nvPicPr>
        <p:blipFill>
          <a:blip r:embed="rId5">
            <a:duotone>
              <a:prstClr val="black"/>
              <a:srgbClr val="C00000">
                <a:tint val="45000"/>
                <a:satMod val="400000"/>
              </a:srgbClr>
            </a:duotone>
          </a:blip>
          <a:stretch>
            <a:fillRect/>
          </a:stretch>
        </p:blipFill>
        <p:spPr>
          <a:xfrm>
            <a:off x="9304210" y="3905890"/>
            <a:ext cx="267725" cy="279037"/>
          </a:xfrm>
          <a:prstGeom prst="rect">
            <a:avLst/>
          </a:prstGeom>
          <a:ln>
            <a:solidFill>
              <a:srgbClr val="C00000"/>
            </a:solidFill>
          </a:ln>
          <a:effectLst>
            <a:outerShdw blurRad="50800" dist="38100" dir="2700000" algn="tl" rotWithShape="0">
              <a:srgbClr val="C00000">
                <a:alpha val="40000"/>
              </a:srgbClr>
            </a:outerShdw>
          </a:effectLst>
        </p:spPr>
      </p:pic>
      <p:sp>
        <p:nvSpPr>
          <p:cNvPr id="67" name="Organigramme : Document 18"/>
          <p:cNvSpPr/>
          <p:nvPr/>
        </p:nvSpPr>
        <p:spPr>
          <a:xfrm>
            <a:off x="8815935" y="3527039"/>
            <a:ext cx="756000" cy="504000"/>
          </a:xfrm>
          <a:prstGeom prst="flowChartDocument">
            <a:avLst/>
          </a:prstGeom>
          <a:solidFill>
            <a:srgbClr val="5B9BD5">
              <a:lumMod val="40000"/>
              <a:lumOff val="60000"/>
            </a:srgbClr>
          </a:solidFill>
          <a:ln w="9525" cap="flat" cmpd="sng" algn="ctr">
            <a:solidFill>
              <a:srgbClr val="4472C4"/>
            </a:solidFill>
            <a:prstDash val="solid"/>
            <a:round/>
            <a:headEnd type="none" w="med" len="med"/>
            <a:tailEnd type="none" w="med" len="med"/>
          </a:ln>
          <a:effectLst/>
        </p:spPr>
        <p:txBody>
          <a:bodyPr lIns="0" tIns="18000" rIns="0" bIns="0" rtlCol="0" anchor="ctr"/>
          <a:lstStyle/>
          <a:p>
            <a:pPr lvl="0" algn="ctr" defTabSz="457200">
              <a:defRPr/>
            </a:pPr>
            <a:r>
              <a:rPr lang="en-IE" sz="1000" kern="0" dirty="0">
                <a:solidFill>
                  <a:prstClr val="black"/>
                </a:solidFill>
                <a:latin typeface="Calibri" panose="020F0502020204030204"/>
              </a:rPr>
              <a:t>Amendement signé par </a:t>
            </a:r>
            <a:r>
              <a:rPr lang="en-IE" sz="1000" kern="0" dirty="0" err="1">
                <a:solidFill>
                  <a:prstClr val="black"/>
                </a:solidFill>
                <a:latin typeface="Calibri" panose="020F0502020204030204"/>
              </a:rPr>
              <a:t>l'UE</a:t>
            </a:r>
            <a:endParaRPr kumimoji="0" lang="en-IE" sz="10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pic>
        <p:nvPicPr>
          <p:cNvPr id="68" name="Picture 67"/>
          <p:cNvPicPr>
            <a:picLocks noChangeAspect="1"/>
          </p:cNvPicPr>
          <p:nvPr/>
        </p:nvPicPr>
        <p:blipFill>
          <a:blip r:embed="rId5">
            <a:duotone>
              <a:prstClr val="black"/>
              <a:srgbClr val="C00000">
                <a:tint val="45000"/>
                <a:satMod val="400000"/>
              </a:srgbClr>
            </a:duotone>
          </a:blip>
          <a:stretch>
            <a:fillRect/>
          </a:stretch>
        </p:blipFill>
        <p:spPr>
          <a:xfrm>
            <a:off x="10736346" y="5408655"/>
            <a:ext cx="267725" cy="279037"/>
          </a:xfrm>
          <a:prstGeom prst="rect">
            <a:avLst/>
          </a:prstGeom>
          <a:ln>
            <a:solidFill>
              <a:srgbClr val="C00000"/>
            </a:solidFill>
          </a:ln>
          <a:effectLst>
            <a:outerShdw blurRad="50800" dist="38100" dir="2700000" algn="tl" rotWithShape="0">
              <a:srgbClr val="C00000">
                <a:alpha val="40000"/>
              </a:srgbClr>
            </a:outerShdw>
          </a:effectLst>
        </p:spPr>
      </p:pic>
      <p:sp>
        <p:nvSpPr>
          <p:cNvPr id="69" name="Organigramme : Document 30"/>
          <p:cNvSpPr/>
          <p:nvPr/>
        </p:nvSpPr>
        <p:spPr>
          <a:xfrm>
            <a:off x="10253568" y="5074483"/>
            <a:ext cx="756000" cy="504000"/>
          </a:xfrm>
          <a:prstGeom prst="flowChartDocument">
            <a:avLst/>
          </a:prstGeom>
          <a:solidFill>
            <a:srgbClr val="FFC000">
              <a:lumMod val="40000"/>
              <a:lumOff val="60000"/>
            </a:srgbClr>
          </a:solidFill>
          <a:ln w="9525" cap="flat" cmpd="sng" algn="ctr">
            <a:solidFill>
              <a:srgbClr val="FFC000">
                <a:lumMod val="75000"/>
              </a:srgbClr>
            </a:solidFill>
            <a:prstDash val="solid"/>
            <a:round/>
            <a:headEnd type="none" w="med" len="med"/>
            <a:tailEnd type="none" w="med" len="med"/>
          </a:ln>
          <a:effectLst/>
        </p:spPr>
        <p:txBody>
          <a:bodyPr lIns="0" tIns="18000" rIns="0" bIns="0" rtlCol="0" anchor="ctr"/>
          <a:lstStyle/>
          <a:p>
            <a:pPr lvl="0" algn="ctr" defTabSz="457200">
              <a:defRPr/>
            </a:pPr>
            <a:r>
              <a:rPr lang="en-IE" sz="1000" kern="0" dirty="0">
                <a:solidFill>
                  <a:prstClr val="black"/>
                </a:solidFill>
                <a:latin typeface="Calibri" panose="020F0502020204030204"/>
              </a:rPr>
              <a:t>Amendement signé</a:t>
            </a:r>
            <a:endParaRPr kumimoji="0" lang="en-IE" sz="10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76" name="Rectangle à coins arrondis 43"/>
          <p:cNvSpPr/>
          <p:nvPr/>
        </p:nvSpPr>
        <p:spPr>
          <a:xfrm>
            <a:off x="3439240" y="2762631"/>
            <a:ext cx="383698" cy="151628"/>
          </a:xfrm>
          <a:prstGeom prst="rect">
            <a:avLst/>
          </a:prstGeom>
          <a:noFill/>
          <a:ln w="12700" cap="flat" cmpd="sng" algn="ctr">
            <a:noFill/>
            <a:prstDash val="solid"/>
            <a:miter lim="800000"/>
          </a:ln>
          <a:effectLst/>
        </p:spPr>
        <p:txBody>
          <a:bodyPr wrap="none" lIns="0" tIns="0" rIns="0" bIns="0" rtlCol="0" anchor="b" anchorCtr="0"/>
          <a:lstStyle/>
          <a:p>
            <a:pPr marL="0" marR="0" lvl="0" indent="0" defTabSz="457200" eaLnBrk="1" fontAlgn="auto" latinLnBrk="0" hangingPunct="1">
              <a:lnSpc>
                <a:spcPts val="8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lumMod val="50000"/>
                    <a:lumOff val="50000"/>
                  </a:prstClr>
                </a:solidFill>
                <a:effectLst/>
                <a:uLnTx/>
                <a:uFillTx/>
                <a:latin typeface="Calibri" panose="020F0502020204030204"/>
                <a:ea typeface="+mn-ea"/>
                <a:cs typeface="+mn-cs"/>
              </a:rPr>
              <a:t>OIA/FIA</a:t>
            </a:r>
          </a:p>
        </p:txBody>
      </p:sp>
      <p:sp>
        <p:nvSpPr>
          <p:cNvPr id="77" name="Rectangle à coins arrondis 43"/>
          <p:cNvSpPr/>
          <p:nvPr/>
        </p:nvSpPr>
        <p:spPr>
          <a:xfrm>
            <a:off x="6079114" y="2762631"/>
            <a:ext cx="383698" cy="151628"/>
          </a:xfrm>
          <a:prstGeom prst="rect">
            <a:avLst/>
          </a:prstGeom>
          <a:noFill/>
          <a:ln w="12700" cap="flat" cmpd="sng" algn="ctr">
            <a:noFill/>
            <a:prstDash val="solid"/>
            <a:miter lim="800000"/>
          </a:ln>
          <a:effectLst/>
        </p:spPr>
        <p:txBody>
          <a:bodyPr wrap="none" lIns="0" tIns="0" rIns="0" bIns="0" rtlCol="0" anchor="b" anchorCtr="0"/>
          <a:lstStyle/>
          <a:p>
            <a:pPr marL="0" marR="0" lvl="0" indent="0" defTabSz="457200" eaLnBrk="1" fontAlgn="auto" latinLnBrk="0" hangingPunct="1">
              <a:lnSpc>
                <a:spcPts val="8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lumMod val="50000"/>
                    <a:lumOff val="50000"/>
                  </a:prstClr>
                </a:solidFill>
                <a:effectLst/>
                <a:uLnTx/>
                <a:uFillTx/>
                <a:latin typeface="Calibri" panose="020F0502020204030204"/>
                <a:ea typeface="+mn-ea"/>
                <a:cs typeface="+mn-cs"/>
              </a:rPr>
              <a:t>OIA/FIA</a:t>
            </a:r>
          </a:p>
        </p:txBody>
      </p:sp>
      <p:sp>
        <p:nvSpPr>
          <p:cNvPr id="78" name="Rectangle à coins arrondis 43"/>
          <p:cNvSpPr/>
          <p:nvPr/>
        </p:nvSpPr>
        <p:spPr>
          <a:xfrm>
            <a:off x="8793930" y="2493943"/>
            <a:ext cx="483062" cy="431310"/>
          </a:xfrm>
          <a:prstGeom prst="rect">
            <a:avLst/>
          </a:prstGeom>
          <a:noFill/>
          <a:ln w="12700" cap="flat" cmpd="sng" algn="ctr">
            <a:noFill/>
            <a:prstDash val="solid"/>
            <a:miter lim="800000"/>
          </a:ln>
          <a:effectLst/>
        </p:spPr>
        <p:txBody>
          <a:bodyPr wrap="none" lIns="0" tIns="0" rIns="0" bIns="0" rtlCol="0" anchor="b" anchorCtr="0"/>
          <a:lstStyle/>
          <a:p>
            <a:pPr marL="0" marR="0" lvl="0" indent="0" algn="ctr" defTabSz="457200" eaLnBrk="1" fontAlgn="auto" latinLnBrk="0" hangingPunct="1">
              <a:lnSpc>
                <a:spcPts val="8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lumMod val="50000"/>
                    <a:lumOff val="50000"/>
                  </a:prstClr>
                </a:solidFill>
                <a:effectLst/>
                <a:uLnTx/>
                <a:uFillTx/>
                <a:latin typeface="Calibri" panose="020F0502020204030204"/>
                <a:ea typeface="+mn-ea"/>
                <a:cs typeface="+mn-cs"/>
              </a:rPr>
              <a:t>OIA/FIA</a:t>
            </a:r>
          </a:p>
          <a:p>
            <a:pPr marL="0" marR="0" lvl="0" indent="0" algn="ctr" defTabSz="457200" eaLnBrk="1" fontAlgn="auto" latinLnBrk="0" hangingPunct="1">
              <a:lnSpc>
                <a:spcPts val="8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lumMod val="50000"/>
                    <a:lumOff val="50000"/>
                  </a:prstClr>
                </a:solidFill>
                <a:effectLst/>
                <a:uLnTx/>
                <a:uFillTx/>
                <a:latin typeface="Calibri" panose="020F0502020204030204"/>
                <a:ea typeface="+mn-ea"/>
                <a:cs typeface="+mn-cs"/>
              </a:rPr>
              <a:t>OVA</a:t>
            </a:r>
          </a:p>
          <a:p>
            <a:pPr marL="0" marR="0" lvl="0" indent="0" algn="ctr" defTabSz="457200" eaLnBrk="1" fontAlgn="auto" latinLnBrk="0" hangingPunct="1">
              <a:lnSpc>
                <a:spcPts val="8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lumMod val="50000"/>
                    <a:lumOff val="50000"/>
                  </a:prstClr>
                </a:solidFill>
                <a:effectLst/>
                <a:uLnTx/>
                <a:uFillTx/>
                <a:latin typeface="Calibri" panose="020F0502020204030204"/>
                <a:ea typeface="+mn-ea"/>
                <a:cs typeface="+mn-cs"/>
              </a:rPr>
              <a:t>FVA</a:t>
            </a:r>
          </a:p>
          <a:p>
            <a:pPr marL="0" marR="0" lvl="0" indent="0" algn="ctr" defTabSz="457200" eaLnBrk="1" fontAlgn="auto" latinLnBrk="0" hangingPunct="1">
              <a:lnSpc>
                <a:spcPts val="8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lumMod val="50000"/>
                    <a:lumOff val="50000"/>
                  </a:prstClr>
                </a:solidFill>
                <a:effectLst/>
                <a:uLnTx/>
                <a:uFillTx/>
                <a:latin typeface="Calibri" panose="020F0502020204030204"/>
                <a:ea typeface="+mn-ea"/>
                <a:cs typeface="+mn-cs"/>
              </a:rPr>
              <a:t>AO</a:t>
            </a:r>
          </a:p>
        </p:txBody>
      </p:sp>
      <p:sp>
        <p:nvSpPr>
          <p:cNvPr id="79" name="Rectangle à coins arrondis 43"/>
          <p:cNvSpPr/>
          <p:nvPr/>
        </p:nvSpPr>
        <p:spPr>
          <a:xfrm>
            <a:off x="10284218" y="2762631"/>
            <a:ext cx="289812" cy="151628"/>
          </a:xfrm>
          <a:prstGeom prst="rect">
            <a:avLst/>
          </a:prstGeom>
          <a:noFill/>
          <a:ln w="12700" cap="flat" cmpd="sng" algn="ctr">
            <a:noFill/>
            <a:prstDash val="solid"/>
            <a:miter lim="800000"/>
          </a:ln>
          <a:effectLst/>
        </p:spPr>
        <p:txBody>
          <a:bodyPr wrap="none" lIns="0" tIns="0" rIns="0" bIns="0" rtlCol="0" anchor="b" anchorCtr="0"/>
          <a:lstStyle/>
          <a:p>
            <a:pPr marL="0" marR="0" lvl="0" indent="0" defTabSz="457200" eaLnBrk="1" fontAlgn="auto" latinLnBrk="0" hangingPunct="1">
              <a:lnSpc>
                <a:spcPts val="8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lumMod val="50000"/>
                    <a:lumOff val="50000"/>
                  </a:prstClr>
                </a:solidFill>
                <a:effectLst/>
                <a:uLnTx/>
                <a:uFillTx/>
                <a:latin typeface="Calibri" panose="020F0502020204030204"/>
                <a:ea typeface="+mn-ea"/>
                <a:cs typeface="+mn-cs"/>
              </a:rPr>
              <a:t>AO</a:t>
            </a:r>
          </a:p>
        </p:txBody>
      </p:sp>
      <p:sp>
        <p:nvSpPr>
          <p:cNvPr id="82" name="Rectangle à coins arrondis 43"/>
          <p:cNvSpPr/>
          <p:nvPr/>
        </p:nvSpPr>
        <p:spPr>
          <a:xfrm>
            <a:off x="10275525" y="4300677"/>
            <a:ext cx="383698" cy="151628"/>
          </a:xfrm>
          <a:prstGeom prst="rect">
            <a:avLst/>
          </a:prstGeom>
          <a:noFill/>
          <a:ln w="12700" cap="flat" cmpd="sng" algn="ctr">
            <a:noFill/>
            <a:prstDash val="solid"/>
            <a:miter lim="800000"/>
          </a:ln>
          <a:effectLst/>
        </p:spPr>
        <p:txBody>
          <a:bodyPr wrap="none" lIns="0" tIns="0" rIns="0" bIns="0" rtlCol="0" anchor="b" anchorCtr="0"/>
          <a:lstStyle/>
          <a:p>
            <a:pPr marL="0" marR="0" lvl="0" indent="0" defTabSz="457200" eaLnBrk="1" fontAlgn="auto" latinLnBrk="0" hangingPunct="1">
              <a:lnSpc>
                <a:spcPts val="800"/>
              </a:lnSpc>
              <a:spcBef>
                <a:spcPts val="0"/>
              </a:spcBef>
              <a:spcAft>
                <a:spcPts val="0"/>
              </a:spcAft>
              <a:buClrTx/>
              <a:buSzTx/>
              <a:buFontTx/>
              <a:buNone/>
              <a:tabLst/>
              <a:defRPr/>
            </a:pPr>
            <a:r>
              <a:rPr kumimoji="0" lang="en-IE" sz="1000" b="0" i="0" u="none" strike="noStrike" kern="0" cap="none" spc="0" normalizeH="0" baseline="0" noProof="0" dirty="0">
                <a:ln>
                  <a:noFill/>
                </a:ln>
                <a:solidFill>
                  <a:prstClr val="black">
                    <a:lumMod val="50000"/>
                    <a:lumOff val="50000"/>
                  </a:prstClr>
                </a:solidFill>
                <a:effectLst/>
                <a:uLnTx/>
                <a:uFillTx/>
                <a:latin typeface="Calibri" panose="020F0502020204030204"/>
                <a:ea typeface="+mn-ea"/>
                <a:cs typeface="+mn-cs"/>
              </a:rPr>
              <a:t>LSIGN</a:t>
            </a:r>
          </a:p>
        </p:txBody>
      </p:sp>
      <p:sp>
        <p:nvSpPr>
          <p:cNvPr id="44" name="ZoneTexte 9"/>
          <p:cNvSpPr txBox="1"/>
          <p:nvPr/>
        </p:nvSpPr>
        <p:spPr>
          <a:xfrm>
            <a:off x="1080948" y="4160450"/>
            <a:ext cx="1758030" cy="1354217"/>
          </a:xfrm>
          <a:prstGeom prst="rect">
            <a:avLst/>
          </a:prstGeom>
          <a:noFill/>
        </p:spPr>
        <p:txBody>
          <a:bodyPr wrap="square" rtlCol="0">
            <a:spAutoFit/>
          </a:bodyPr>
          <a:lstStyle/>
          <a:p>
            <a:pPr algn="ctr" defTabSz="457200" fontAlgn="auto">
              <a:spcBef>
                <a:spcPts val="600"/>
              </a:spcBef>
              <a:spcAft>
                <a:spcPts val="0"/>
              </a:spcAft>
            </a:pPr>
            <a:r>
              <a:rPr lang="en-IE" dirty="0">
                <a:solidFill>
                  <a:prstClr val="black"/>
                </a:solidFill>
                <a:latin typeface="Calibri" panose="020F0502020204030204"/>
              </a:rPr>
              <a:t>AMENDEMENTS</a:t>
            </a:r>
          </a:p>
          <a:p>
            <a:pPr algn="ctr" defTabSz="457200" fontAlgn="auto">
              <a:spcBef>
                <a:spcPts val="600"/>
              </a:spcBef>
              <a:spcAft>
                <a:spcPts val="0"/>
              </a:spcAft>
            </a:pPr>
            <a:r>
              <a:rPr lang="en-IE" dirty="0">
                <a:solidFill>
                  <a:prstClr val="black"/>
                </a:solidFill>
                <a:latin typeface="Calibri" panose="020F0502020204030204"/>
              </a:rPr>
              <a:t>Partenaire contractant</a:t>
            </a:r>
          </a:p>
          <a:p>
            <a:pPr algn="ctr" defTabSz="457200" fontAlgn="auto">
              <a:spcBef>
                <a:spcPts val="600"/>
              </a:spcBef>
              <a:spcAft>
                <a:spcPts val="0"/>
              </a:spcAft>
            </a:pPr>
            <a:endParaRPr lang="en-IE" dirty="0">
              <a:solidFill>
                <a:prstClr val="black"/>
              </a:solidFill>
              <a:latin typeface="Calibri" panose="020F0502020204030204"/>
            </a:endParaRPr>
          </a:p>
        </p:txBody>
      </p:sp>
      <p:sp>
        <p:nvSpPr>
          <p:cNvPr id="21" name="Flèche vers le haut 17"/>
          <p:cNvSpPr/>
          <p:nvPr/>
        </p:nvSpPr>
        <p:spPr>
          <a:xfrm rot="10800000">
            <a:off x="7745862" y="3416951"/>
            <a:ext cx="144000" cy="108000"/>
          </a:xfrm>
          <a:prstGeom prst="upArrow">
            <a:avLst/>
          </a:prstGeom>
          <a:solidFill>
            <a:srgbClr val="4472C4"/>
          </a:solidFill>
          <a:ln w="12700" cap="flat" cmpd="sng" algn="ctr">
            <a:solidFill>
              <a:srgbClr val="4472C4"/>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081893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46C79FD-C571-418B-AB0F-5EE936C85276}" type="slidenum">
              <a:rPr lang="en-GB" smtClean="0"/>
              <a:t>33</a:t>
            </a:fld>
            <a:endParaRPr lang="en-GB" dirty="0"/>
          </a:p>
        </p:txBody>
      </p:sp>
      <p:sp>
        <p:nvSpPr>
          <p:cNvPr id="3" name="Title 2"/>
          <p:cNvSpPr>
            <a:spLocks noGrp="1"/>
          </p:cNvSpPr>
          <p:nvPr>
            <p:ph type="title"/>
          </p:nvPr>
        </p:nvSpPr>
        <p:spPr>
          <a:xfrm>
            <a:off x="971550" y="130435"/>
            <a:ext cx="10515600" cy="782357"/>
          </a:xfrm>
        </p:spPr>
        <p:txBody>
          <a:bodyPr/>
          <a:lstStyle/>
          <a:p>
            <a:r>
              <a:rPr lang="fr-BE" b="1" dirty="0"/>
              <a:t>Modifications</a:t>
            </a:r>
            <a:endParaRPr lang="en-GB" dirty="0"/>
          </a:p>
        </p:txBody>
      </p:sp>
      <p:pic>
        <p:nvPicPr>
          <p:cNvPr id="4" name="Picture 3"/>
          <p:cNvPicPr>
            <a:picLocks noChangeAspect="1"/>
          </p:cNvPicPr>
          <p:nvPr/>
        </p:nvPicPr>
        <p:blipFill>
          <a:blip r:embed="rId2"/>
          <a:stretch>
            <a:fillRect/>
          </a:stretch>
        </p:blipFill>
        <p:spPr>
          <a:xfrm>
            <a:off x="638175" y="1561579"/>
            <a:ext cx="11182350" cy="5045855"/>
          </a:xfrm>
          <a:prstGeom prst="rect">
            <a:avLst/>
          </a:prstGeom>
        </p:spPr>
      </p:pic>
      <p:sp>
        <p:nvSpPr>
          <p:cNvPr id="5" name="Rounded Rectangle 4"/>
          <p:cNvSpPr/>
          <p:nvPr/>
        </p:nvSpPr>
        <p:spPr>
          <a:xfrm>
            <a:off x="9382125" y="2819400"/>
            <a:ext cx="2438400" cy="504825"/>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6133933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182186" y="3378026"/>
            <a:ext cx="10065224" cy="2149523"/>
          </a:xfrm>
        </p:spPr>
        <p:txBody>
          <a:bodyPr>
            <a:noAutofit/>
          </a:bodyPr>
          <a:lstStyle/>
          <a:p>
            <a:pPr algn="ctr"/>
            <a:r>
              <a:rPr lang="en-IE" sz="4400" b="1" dirty="0" smtClean="0"/>
              <a:t>III. </a:t>
            </a:r>
            <a:r>
              <a:rPr lang="en-IE" sz="4400" b="1" dirty="0" err="1" smtClean="0"/>
              <a:t>Enregistrer</a:t>
            </a:r>
            <a:r>
              <a:rPr lang="en-IE" sz="4400" b="1" dirty="0" smtClean="0"/>
              <a:t> </a:t>
            </a:r>
            <a:r>
              <a:rPr lang="en-IE" sz="4400" b="1" dirty="0" err="1" smtClean="0"/>
              <a:t>votre</a:t>
            </a:r>
            <a:r>
              <a:rPr lang="en-IE" sz="4400" b="1" dirty="0" smtClean="0"/>
              <a:t> organisation </a:t>
            </a:r>
            <a:br>
              <a:rPr lang="en-IE" sz="4400" b="1" dirty="0" smtClean="0"/>
            </a:br>
            <a:r>
              <a:rPr lang="en-IE" sz="2000" b="1" dirty="0" smtClean="0">
                <a:solidFill>
                  <a:schemeClr val="accent5"/>
                </a:solidFill>
              </a:rPr>
              <a:t>Funding and Tender Opportunities Portal</a:t>
            </a:r>
            <a:endParaRPr lang="fr-BE" sz="2000" b="1" dirty="0">
              <a:solidFill>
                <a:schemeClr val="accent5"/>
              </a:solidFill>
            </a:endParaRPr>
          </a:p>
        </p:txBody>
      </p:sp>
      <p:sp>
        <p:nvSpPr>
          <p:cNvPr id="2" name="Slide Number Placeholder 1"/>
          <p:cNvSpPr>
            <a:spLocks noGrp="1"/>
          </p:cNvSpPr>
          <p:nvPr>
            <p:ph type="sldNum" sz="quarter" idx="4294967295"/>
          </p:nvPr>
        </p:nvSpPr>
        <p:spPr/>
        <p:txBody>
          <a:bodyPr/>
          <a:lstStyle/>
          <a:p>
            <a:fld id="{F46C79FD-C571-418B-AB0F-5EE936C85276}" type="slidenum">
              <a:rPr lang="en-GB" smtClean="0"/>
              <a:t>34</a:t>
            </a:fld>
            <a:endParaRPr lang="en-GB" dirty="0"/>
          </a:p>
        </p:txBody>
      </p:sp>
    </p:spTree>
    <p:extLst>
      <p:ext uri="{BB962C8B-B14F-4D97-AF65-F5344CB8AC3E}">
        <p14:creationId xmlns:p14="http://schemas.microsoft.com/office/powerpoint/2010/main" val="36362530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95799" y="357861"/>
            <a:ext cx="11433714" cy="2092881"/>
          </a:xfrm>
          <a:prstGeom prst="rect">
            <a:avLst/>
          </a:prstGeom>
          <a:noFill/>
        </p:spPr>
        <p:txBody>
          <a:bodyPr wrap="square" rtlCol="0">
            <a:spAutoFit/>
          </a:bodyPr>
          <a:lstStyle/>
          <a:p>
            <a:r>
              <a:rPr lang="fr-BE" sz="4000" b="1" dirty="0" smtClean="0">
                <a:solidFill>
                  <a:srgbClr val="024EA2"/>
                </a:solidFill>
              </a:rPr>
              <a:t>Collaborer avec la </a:t>
            </a:r>
            <a:r>
              <a:rPr lang="fr-BE" sz="4000" b="1" dirty="0">
                <a:solidFill>
                  <a:srgbClr val="024EA2"/>
                </a:solidFill>
              </a:rPr>
              <a:t>Commission européenne </a:t>
            </a:r>
          </a:p>
          <a:p>
            <a:pPr marL="342900" indent="-342900" algn="ctr">
              <a:buAutoNum type="arabicPeriod"/>
            </a:pPr>
            <a:endParaRPr lang="fr-BE" b="1" u="sng" dirty="0">
              <a:solidFill>
                <a:srgbClr val="024EA2"/>
              </a:solidFill>
            </a:endParaRPr>
          </a:p>
          <a:p>
            <a:pPr algn="ctr"/>
            <a:endParaRPr lang="fr-BE" b="1" u="sng" dirty="0">
              <a:solidFill>
                <a:srgbClr val="024EA2"/>
              </a:solidFill>
            </a:endParaRPr>
          </a:p>
          <a:p>
            <a:endParaRPr lang="fr-BE" dirty="0"/>
          </a:p>
          <a:p>
            <a:endParaRPr lang="fr-BE" dirty="0"/>
          </a:p>
          <a:p>
            <a:r>
              <a:rPr lang="fr-BE" dirty="0"/>
              <a:t> </a:t>
            </a:r>
            <a:endParaRPr lang="en-GB" dirty="0"/>
          </a:p>
        </p:txBody>
      </p:sp>
      <p:sp>
        <p:nvSpPr>
          <p:cNvPr id="10" name="TextBox 9"/>
          <p:cNvSpPr txBox="1"/>
          <p:nvPr/>
        </p:nvSpPr>
        <p:spPr>
          <a:xfrm>
            <a:off x="1101307" y="1035383"/>
            <a:ext cx="8210778" cy="646331"/>
          </a:xfrm>
          <a:prstGeom prst="rect">
            <a:avLst/>
          </a:prstGeom>
          <a:noFill/>
        </p:spPr>
        <p:txBody>
          <a:bodyPr wrap="square" rtlCol="0">
            <a:spAutoFit/>
          </a:bodyPr>
          <a:lstStyle/>
          <a:p>
            <a:r>
              <a:rPr lang="fr-BE" b="1" dirty="0"/>
              <a:t>pour les modules disponibles dans OPSYS aujourd'hui</a:t>
            </a:r>
          </a:p>
          <a:p>
            <a:endParaRPr lang="fr-BE" dirty="0">
              <a:solidFill>
                <a:srgbClr val="024EA2"/>
              </a:solidFill>
            </a:endParaRPr>
          </a:p>
        </p:txBody>
      </p:sp>
      <p:sp>
        <p:nvSpPr>
          <p:cNvPr id="11" name="TextBox 10"/>
          <p:cNvSpPr txBox="1"/>
          <p:nvPr/>
        </p:nvSpPr>
        <p:spPr>
          <a:xfrm>
            <a:off x="995799" y="2182836"/>
            <a:ext cx="5495385" cy="3570208"/>
          </a:xfrm>
          <a:prstGeom prst="rect">
            <a:avLst/>
          </a:prstGeom>
          <a:noFill/>
        </p:spPr>
        <p:txBody>
          <a:bodyPr wrap="square" rtlCol="0">
            <a:spAutoFit/>
          </a:bodyPr>
          <a:lstStyle/>
          <a:p>
            <a:r>
              <a:rPr lang="fr-BE" sz="2000" b="1" dirty="0" smtClean="0"/>
              <a:t>Pour les Interventions et Cadres Logiques</a:t>
            </a:r>
            <a:r>
              <a:rPr lang="fr-BE" sz="2000" b="1" dirty="0"/>
              <a:t> </a:t>
            </a:r>
            <a:r>
              <a:rPr lang="fr-BE" sz="2000" b="1" dirty="0" smtClean="0"/>
              <a:t>(outil </a:t>
            </a:r>
            <a:r>
              <a:rPr lang="fr-BE" sz="2000" b="1" dirty="0"/>
              <a:t>de base de la méthodologie </a:t>
            </a:r>
            <a:r>
              <a:rPr lang="fr-BE" sz="2000" b="1" dirty="0" smtClean="0"/>
              <a:t>ICM)</a:t>
            </a:r>
            <a:endParaRPr lang="fr-BE" sz="2000" b="1" dirty="0"/>
          </a:p>
          <a:p>
            <a:pPr algn="ctr"/>
            <a:endParaRPr lang="fr-BE" sz="1200" b="1" dirty="0">
              <a:solidFill>
                <a:srgbClr val="FFC000"/>
              </a:solidFill>
            </a:endParaRPr>
          </a:p>
          <a:p>
            <a:pPr algn="ctr"/>
            <a:endParaRPr lang="fr-BE" sz="1200" b="1" dirty="0">
              <a:solidFill>
                <a:srgbClr val="00B050"/>
              </a:solidFill>
            </a:endParaRPr>
          </a:p>
          <a:p>
            <a:pPr algn="ctr"/>
            <a:r>
              <a:rPr lang="fr-BE" b="1" dirty="0">
                <a:solidFill>
                  <a:schemeClr val="accent5"/>
                </a:solidFill>
              </a:rPr>
              <a:t>PAS BESOIN DE </a:t>
            </a:r>
            <a:r>
              <a:rPr lang="fr-BE" b="1" dirty="0" smtClean="0">
                <a:solidFill>
                  <a:schemeClr val="accent5"/>
                </a:solidFill>
              </a:rPr>
              <a:t>PIC !</a:t>
            </a:r>
            <a:endParaRPr lang="fr-BE" b="1" dirty="0">
              <a:solidFill>
                <a:schemeClr val="accent5"/>
              </a:solidFill>
            </a:endParaRPr>
          </a:p>
          <a:p>
            <a:pPr marL="285750" indent="-285750">
              <a:buFont typeface="Arial" panose="020B0604020202020204" pitchFamily="34" charset="0"/>
              <a:buChar char="•"/>
            </a:pPr>
            <a:r>
              <a:rPr lang="fr-BE" dirty="0"/>
              <a:t>Le gestionnaire opérationnel accorde l'accès</a:t>
            </a:r>
          </a:p>
          <a:p>
            <a:r>
              <a:rPr lang="fr-BE" dirty="0"/>
              <a:t>au partenaire principal de mise en œuvre </a:t>
            </a:r>
            <a:r>
              <a:rPr lang="fr-BE" dirty="0" smtClean="0"/>
              <a:t>simplement </a:t>
            </a:r>
            <a:r>
              <a:rPr lang="fr-BE" dirty="0"/>
              <a:t>en identifiant son adresse </a:t>
            </a:r>
            <a:r>
              <a:rPr lang="fr-BE" dirty="0" smtClean="0"/>
              <a:t>e-mail</a:t>
            </a:r>
          </a:p>
          <a:p>
            <a:pPr marL="285750" indent="-285750">
              <a:buFont typeface="Arial" panose="020B0604020202020204" pitchFamily="34" charset="0"/>
              <a:buChar char="•"/>
            </a:pPr>
            <a:r>
              <a:rPr lang="fr-BE" dirty="0" smtClean="0"/>
              <a:t>La notification </a:t>
            </a:r>
            <a:r>
              <a:rPr lang="fr-BE" dirty="0"/>
              <a:t>est envoyée au partenaire principal de mise en œuvre via le </a:t>
            </a:r>
            <a:r>
              <a:rPr lang="fr-BE" dirty="0" err="1"/>
              <a:t>Funding</a:t>
            </a:r>
            <a:r>
              <a:rPr lang="fr-BE" dirty="0"/>
              <a:t> and Tenders Portal </a:t>
            </a:r>
            <a:r>
              <a:rPr lang="fr-BE" dirty="0" smtClean="0"/>
              <a:t>+ </a:t>
            </a:r>
            <a:r>
              <a:rPr lang="fr-BE" dirty="0"/>
              <a:t>email</a:t>
            </a:r>
          </a:p>
          <a:p>
            <a:pPr algn="ctr"/>
            <a:endParaRPr lang="fr-BE" dirty="0">
              <a:solidFill>
                <a:srgbClr val="024EA2"/>
              </a:solidFill>
            </a:endParaRPr>
          </a:p>
          <a:p>
            <a:pPr algn="ctr"/>
            <a:endParaRPr lang="fr-BE" dirty="0">
              <a:solidFill>
                <a:srgbClr val="024EA2"/>
              </a:solidFill>
            </a:endParaRPr>
          </a:p>
        </p:txBody>
      </p:sp>
      <p:sp>
        <p:nvSpPr>
          <p:cNvPr id="12" name="TextBox 11"/>
          <p:cNvSpPr txBox="1"/>
          <p:nvPr/>
        </p:nvSpPr>
        <p:spPr>
          <a:xfrm>
            <a:off x="7025054" y="2114841"/>
            <a:ext cx="4809392" cy="3508653"/>
          </a:xfrm>
          <a:prstGeom prst="rect">
            <a:avLst/>
          </a:prstGeom>
          <a:noFill/>
        </p:spPr>
        <p:txBody>
          <a:bodyPr wrap="square" rtlCol="0">
            <a:spAutoFit/>
          </a:bodyPr>
          <a:lstStyle/>
          <a:p>
            <a:r>
              <a:rPr lang="fr-BE" sz="2000" b="1" dirty="0" smtClean="0"/>
              <a:t>Pour </a:t>
            </a:r>
            <a:r>
              <a:rPr lang="fr-BE" sz="2000" b="1" dirty="0"/>
              <a:t>les contrats-cadres</a:t>
            </a:r>
          </a:p>
          <a:p>
            <a:r>
              <a:rPr lang="fr-BE" sz="2000" b="1" dirty="0"/>
              <a:t>Exemples: SIEA2018, </a:t>
            </a:r>
            <a:r>
              <a:rPr lang="fr-BE" sz="2000" b="1" dirty="0" smtClean="0"/>
              <a:t>AUDIT2018, PSF2019, EVA2020, EVENTS2020</a:t>
            </a:r>
          </a:p>
          <a:p>
            <a:pPr algn="ctr"/>
            <a:endParaRPr lang="fr-BE" b="1" dirty="0">
              <a:solidFill>
                <a:srgbClr val="FFC000"/>
              </a:solidFill>
            </a:endParaRPr>
          </a:p>
          <a:p>
            <a:pPr algn="ctr"/>
            <a:r>
              <a:rPr lang="fr-BE" b="1" dirty="0" smtClean="0">
                <a:solidFill>
                  <a:schemeClr val="accent5"/>
                </a:solidFill>
              </a:rPr>
              <a:t>PIC REQUIS!</a:t>
            </a:r>
          </a:p>
          <a:p>
            <a:pPr marL="285750" indent="-285750">
              <a:buFont typeface="Arial" panose="020B0604020202020204" pitchFamily="34" charset="0"/>
              <a:buChar char="•"/>
            </a:pPr>
            <a:r>
              <a:rPr lang="fr-BE" dirty="0" smtClean="0"/>
              <a:t>Les </a:t>
            </a:r>
            <a:r>
              <a:rPr lang="fr-BE" dirty="0"/>
              <a:t>entrepreneurs-cadres </a:t>
            </a:r>
            <a:r>
              <a:rPr lang="fr-BE" dirty="0" smtClean="0"/>
              <a:t>doivent enregistrer </a:t>
            </a:r>
            <a:r>
              <a:rPr lang="fr-BE" dirty="0"/>
              <a:t>leurs profils sur le </a:t>
            </a:r>
            <a:r>
              <a:rPr lang="fr-BE" dirty="0" err="1" smtClean="0"/>
              <a:t>Funding</a:t>
            </a:r>
            <a:r>
              <a:rPr lang="fr-BE" dirty="0" smtClean="0"/>
              <a:t> and Tenders Portal.</a:t>
            </a:r>
            <a:endParaRPr lang="fr-BE" dirty="0"/>
          </a:p>
          <a:p>
            <a:pPr marL="285750" indent="-285750">
              <a:buFont typeface="Arial" panose="020B0604020202020204" pitchFamily="34" charset="0"/>
              <a:buChar char="•"/>
            </a:pPr>
            <a:r>
              <a:rPr lang="fr-BE" dirty="0"/>
              <a:t>Ils </a:t>
            </a:r>
            <a:r>
              <a:rPr lang="fr-BE" dirty="0" smtClean="0"/>
              <a:t>doivent obtenir </a:t>
            </a:r>
            <a:r>
              <a:rPr lang="fr-BE" dirty="0"/>
              <a:t>un PIC </a:t>
            </a:r>
            <a:r>
              <a:rPr lang="fr-BE" dirty="0" smtClean="0"/>
              <a:t>officiel (Participant Identification Code)</a:t>
            </a:r>
            <a:endParaRPr lang="fr-BE" dirty="0"/>
          </a:p>
          <a:p>
            <a:pPr marL="285750" indent="-285750">
              <a:buFont typeface="Arial" panose="020B0604020202020204" pitchFamily="34" charset="0"/>
              <a:buChar char="•"/>
            </a:pPr>
            <a:r>
              <a:rPr lang="fr-BE" dirty="0" smtClean="0"/>
              <a:t>et identifier </a:t>
            </a:r>
            <a:r>
              <a:rPr lang="fr-BE" dirty="0"/>
              <a:t>un </a:t>
            </a:r>
            <a:r>
              <a:rPr lang="fr-BE" dirty="0" err="1" smtClean="0"/>
              <a:t>PCoCo</a:t>
            </a:r>
            <a:r>
              <a:rPr lang="fr-BE" dirty="0" smtClean="0"/>
              <a:t> (</a:t>
            </a:r>
            <a:r>
              <a:rPr lang="fr-BE" dirty="0" err="1" smtClean="0"/>
              <a:t>Primary</a:t>
            </a:r>
            <a:r>
              <a:rPr lang="fr-BE" dirty="0" smtClean="0"/>
              <a:t> </a:t>
            </a:r>
            <a:r>
              <a:rPr lang="fr-BE" dirty="0" err="1" smtClean="0"/>
              <a:t>Coordinator</a:t>
            </a:r>
            <a:r>
              <a:rPr lang="fr-BE" dirty="0" smtClean="0"/>
              <a:t> Contact).</a:t>
            </a:r>
            <a:endParaRPr lang="fr-BE" dirty="0"/>
          </a:p>
        </p:txBody>
      </p:sp>
      <p:sp>
        <p:nvSpPr>
          <p:cNvPr id="3" name="Rectangle 2"/>
          <p:cNvSpPr/>
          <p:nvPr/>
        </p:nvSpPr>
        <p:spPr>
          <a:xfrm>
            <a:off x="1371599" y="5623494"/>
            <a:ext cx="4651131" cy="58387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IE" b="1" dirty="0" smtClean="0"/>
              <a:t>Ne pas encoder de cadres </a:t>
            </a:r>
            <a:r>
              <a:rPr lang="en-IE" b="1" dirty="0" err="1" smtClean="0"/>
              <a:t>logiques</a:t>
            </a:r>
            <a:r>
              <a:rPr lang="en-IE" b="1" dirty="0" smtClean="0"/>
              <a:t> pour le moment</a:t>
            </a:r>
            <a:endParaRPr lang="en-GB" b="1" dirty="0"/>
          </a:p>
        </p:txBody>
      </p:sp>
    </p:spTree>
    <p:extLst>
      <p:ext uri="{BB962C8B-B14F-4D97-AF65-F5344CB8AC3E}">
        <p14:creationId xmlns:p14="http://schemas.microsoft.com/office/powerpoint/2010/main" val="23346900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1108551" y="318475"/>
            <a:ext cx="10515600" cy="782357"/>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r>
              <a:rPr lang="en-US" sz="3600" b="1" dirty="0" smtClean="0"/>
              <a:t>Enregistrement des </a:t>
            </a:r>
            <a:r>
              <a:rPr lang="en-US" sz="3600" b="1" dirty="0" err="1" smtClean="0"/>
              <a:t>Partenaires</a:t>
            </a:r>
            <a:r>
              <a:rPr lang="en-US" sz="3600" b="1" dirty="0" smtClean="0"/>
              <a:t> </a:t>
            </a:r>
            <a:r>
              <a:rPr lang="en-US" sz="3600" b="1" dirty="0" err="1" smtClean="0"/>
              <a:t>Externes</a:t>
            </a:r>
            <a:endParaRPr lang="en-GB" sz="3600" b="1" dirty="0"/>
          </a:p>
        </p:txBody>
      </p:sp>
      <p:sp>
        <p:nvSpPr>
          <p:cNvPr id="7" name="Rectangle 6"/>
          <p:cNvSpPr/>
          <p:nvPr/>
        </p:nvSpPr>
        <p:spPr>
          <a:xfrm>
            <a:off x="650631" y="830681"/>
            <a:ext cx="10074135" cy="5262979"/>
          </a:xfrm>
          <a:prstGeom prst="rect">
            <a:avLst/>
          </a:prstGeom>
        </p:spPr>
        <p:txBody>
          <a:bodyPr wrap="square">
            <a:spAutoFit/>
          </a:bodyPr>
          <a:lstStyle/>
          <a:p>
            <a:pPr marL="285750" indent="-285750">
              <a:buFont typeface="Wingdings" panose="05000000000000000000" pitchFamily="2" charset="2"/>
              <a:buChar char="Ø"/>
            </a:pPr>
            <a:endParaRPr lang="fr-BE" b="1" i="1" dirty="0">
              <a:solidFill>
                <a:srgbClr val="00B050"/>
              </a:solidFill>
            </a:endParaRPr>
          </a:p>
          <a:p>
            <a:endParaRPr lang="fr-BE" b="1" u="sng" dirty="0">
              <a:solidFill>
                <a:srgbClr val="00B050"/>
              </a:solidFill>
            </a:endParaRPr>
          </a:p>
          <a:p>
            <a:pPr lvl="1"/>
            <a:r>
              <a:rPr lang="fr-BE" sz="2000" b="1" dirty="0">
                <a:solidFill>
                  <a:schemeClr val="accent5"/>
                </a:solidFill>
              </a:rPr>
              <a:t>QU'EST-CE QU'UN PIC? </a:t>
            </a:r>
          </a:p>
          <a:p>
            <a:pPr lvl="1"/>
            <a:endParaRPr lang="fr-BE" sz="2000" b="1" u="sng" dirty="0"/>
          </a:p>
          <a:p>
            <a:pPr marL="800100" lvl="1" indent="-342900">
              <a:buFont typeface="Arial" panose="020B0604020202020204" pitchFamily="34" charset="0"/>
              <a:buChar char="•"/>
            </a:pPr>
            <a:r>
              <a:rPr lang="fr-BE" sz="2000" dirty="0"/>
              <a:t>PIC signifie code d'identification du participant. Cette référence à 9 chiffres est accordée à une organisation qui s'inscrit sur le </a:t>
            </a:r>
            <a:r>
              <a:rPr lang="fr-BE" sz="2000" dirty="0" err="1" smtClean="0"/>
              <a:t>Funding</a:t>
            </a:r>
            <a:r>
              <a:rPr lang="fr-BE" sz="2000" dirty="0" smtClean="0"/>
              <a:t> </a:t>
            </a:r>
            <a:r>
              <a:rPr lang="fr-BE" sz="2000" dirty="0"/>
              <a:t>&amp; </a:t>
            </a:r>
            <a:r>
              <a:rPr lang="fr-BE" sz="2000" dirty="0" smtClean="0"/>
              <a:t>Tenders Portal.</a:t>
            </a:r>
            <a:endParaRPr lang="en-GB" sz="2000" dirty="0"/>
          </a:p>
          <a:p>
            <a:pPr marL="800100" lvl="1" indent="-342900">
              <a:buFont typeface="Arial" panose="020B0604020202020204" pitchFamily="34" charset="0"/>
              <a:buChar char="•"/>
            </a:pPr>
            <a:endParaRPr lang="en-GB" sz="2000" dirty="0" smtClean="0"/>
          </a:p>
          <a:p>
            <a:pPr marL="800100" lvl="1" indent="-342900">
              <a:buFont typeface="Arial" panose="020B0604020202020204" pitchFamily="34" charset="0"/>
              <a:buChar char="•"/>
            </a:pPr>
            <a:r>
              <a:rPr lang="fr-BE" sz="2000" dirty="0"/>
              <a:t>Les PIC remplaceront donc les identifiants EuropeAid de PADOR et compléteront les </a:t>
            </a:r>
            <a:r>
              <a:rPr lang="fr-BE" sz="2000" dirty="0" err="1" smtClean="0"/>
              <a:t>Legal</a:t>
            </a:r>
            <a:r>
              <a:rPr lang="fr-BE" sz="2000" dirty="0" smtClean="0"/>
              <a:t> </a:t>
            </a:r>
            <a:r>
              <a:rPr lang="fr-BE" sz="2000" dirty="0" err="1" smtClean="0"/>
              <a:t>Entity</a:t>
            </a:r>
            <a:r>
              <a:rPr lang="fr-BE" sz="2000" dirty="0" smtClean="0"/>
              <a:t> File (LEF).</a:t>
            </a:r>
          </a:p>
          <a:p>
            <a:pPr marL="800100" lvl="1" indent="-342900">
              <a:buFont typeface="Arial" panose="020B0604020202020204" pitchFamily="34" charset="0"/>
              <a:buChar char="•"/>
            </a:pPr>
            <a:endParaRPr lang="fr-BE" sz="2000" dirty="0"/>
          </a:p>
          <a:p>
            <a:pPr marL="800100" lvl="1" indent="-342900">
              <a:buFont typeface="Arial" panose="020B0604020202020204" pitchFamily="34" charset="0"/>
              <a:buChar char="•"/>
            </a:pPr>
            <a:r>
              <a:rPr lang="fr-BE" sz="2000" dirty="0"/>
              <a:t>Un PIC permettra aux candidats et aux </a:t>
            </a:r>
            <a:r>
              <a:rPr lang="fr-BE" sz="2000" dirty="0" smtClean="0"/>
              <a:t>contractants </a:t>
            </a:r>
            <a:r>
              <a:rPr lang="fr-BE" sz="2000" dirty="0"/>
              <a:t>du portail de financement et d'appels d'offres </a:t>
            </a:r>
            <a:r>
              <a:rPr lang="fr-BE" sz="2000" dirty="0" smtClean="0"/>
              <a:t>de</a:t>
            </a:r>
            <a:r>
              <a:rPr lang="fr-BE" sz="2000" dirty="0"/>
              <a:t>:</a:t>
            </a:r>
          </a:p>
          <a:p>
            <a:pPr marL="800100" lvl="1" indent="-342900">
              <a:buFont typeface="Arial" panose="020B0604020202020204" pitchFamily="34" charset="0"/>
              <a:buChar char="•"/>
            </a:pPr>
            <a:endParaRPr lang="en-GB" sz="2000" dirty="0"/>
          </a:p>
          <a:p>
            <a:pPr marL="1714500" lvl="3" indent="-342900">
              <a:buFont typeface="Arial" panose="020B0604020202020204" pitchFamily="34" charset="0"/>
              <a:buChar char="•"/>
            </a:pPr>
            <a:r>
              <a:rPr lang="fr-BE" sz="2000" dirty="0" smtClean="0"/>
              <a:t>Appliquer </a:t>
            </a:r>
            <a:r>
              <a:rPr lang="fr-BE" sz="2000" dirty="0"/>
              <a:t>aux futurs appels d'offres ou appels </a:t>
            </a:r>
            <a:r>
              <a:rPr lang="fr-BE" sz="2000" dirty="0" smtClean="0"/>
              <a:t>d'offres</a:t>
            </a:r>
            <a:r>
              <a:rPr lang="en-GB" sz="2000" dirty="0" smtClean="0"/>
              <a:t>;</a:t>
            </a:r>
            <a:endParaRPr lang="en-GB" sz="2000" dirty="0"/>
          </a:p>
          <a:p>
            <a:pPr marL="1714500" lvl="3" indent="-342900">
              <a:buFont typeface="Arial" panose="020B0604020202020204" pitchFamily="34" charset="0"/>
              <a:buChar char="•"/>
            </a:pPr>
            <a:r>
              <a:rPr lang="fr-BE" sz="2000" dirty="0"/>
              <a:t>Gérer leurs contrats en cours</a:t>
            </a:r>
            <a:r>
              <a:rPr lang="fr-BE" sz="2000" dirty="0" smtClean="0"/>
              <a:t>;</a:t>
            </a:r>
            <a:endParaRPr lang="en-GB" sz="2000" dirty="0"/>
          </a:p>
          <a:p>
            <a:pPr marL="1714500" lvl="3" indent="-342900">
              <a:buFont typeface="Arial" panose="020B0604020202020204" pitchFamily="34" charset="0"/>
              <a:buChar char="•"/>
            </a:pPr>
            <a:r>
              <a:rPr lang="fr-BE" sz="2000" dirty="0"/>
              <a:t>Gérez les rôles d'accès pour leur organisation et recevez des notifications.</a:t>
            </a:r>
          </a:p>
        </p:txBody>
      </p:sp>
      <p:sp>
        <p:nvSpPr>
          <p:cNvPr id="2" name="Slide Number Placeholder 1"/>
          <p:cNvSpPr>
            <a:spLocks noGrp="1"/>
          </p:cNvSpPr>
          <p:nvPr>
            <p:ph type="sldNum" sz="quarter" idx="12"/>
          </p:nvPr>
        </p:nvSpPr>
        <p:spPr/>
        <p:txBody>
          <a:bodyPr/>
          <a:lstStyle/>
          <a:p>
            <a:fld id="{F46C79FD-C571-418B-AB0F-5EE936C85276}" type="slidenum">
              <a:rPr lang="en-GB" smtClean="0"/>
              <a:t>36</a:t>
            </a:fld>
            <a:endParaRPr lang="en-GB" dirty="0"/>
          </a:p>
        </p:txBody>
      </p:sp>
    </p:spTree>
    <p:extLst>
      <p:ext uri="{BB962C8B-B14F-4D97-AF65-F5344CB8AC3E}">
        <p14:creationId xmlns:p14="http://schemas.microsoft.com/office/powerpoint/2010/main" val="23828701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1341154"/>
            <a:ext cx="11021291" cy="6247864"/>
          </a:xfrm>
          <a:prstGeom prst="rect">
            <a:avLst/>
          </a:prstGeom>
        </p:spPr>
        <p:txBody>
          <a:bodyPr wrap="square">
            <a:spAutoFit/>
          </a:bodyPr>
          <a:lstStyle/>
          <a:p>
            <a:r>
              <a:rPr lang="fr-FR" sz="2000" b="1" dirty="0">
                <a:solidFill>
                  <a:schemeClr val="accent5"/>
                </a:solidFill>
                <a:latin typeface="+mj-lt"/>
              </a:rPr>
              <a:t>Les organisations qui ont des contrats en cours avec </a:t>
            </a:r>
            <a:r>
              <a:rPr lang="fr-FR" sz="2000" b="1" dirty="0" smtClean="0">
                <a:solidFill>
                  <a:schemeClr val="accent5"/>
                </a:solidFill>
                <a:latin typeface="+mj-lt"/>
              </a:rPr>
              <a:t>DG INTPA, DG NEAR ou FPI doivent:</a:t>
            </a:r>
          </a:p>
          <a:p>
            <a:endParaRPr lang="fr-FR" sz="2000" dirty="0" smtClean="0">
              <a:latin typeface="+mj-lt"/>
            </a:endParaRPr>
          </a:p>
          <a:p>
            <a:pPr marL="742950" lvl="1" indent="-285750">
              <a:buFont typeface="Arial" panose="020B0604020202020204" pitchFamily="34" charset="0"/>
              <a:buChar char="•"/>
            </a:pPr>
            <a:r>
              <a:rPr lang="fr-FR" sz="2000" dirty="0" smtClean="0">
                <a:latin typeface="+mj-lt"/>
              </a:rPr>
              <a:t>s'inscrire </a:t>
            </a:r>
            <a:r>
              <a:rPr lang="fr-FR" sz="2000" dirty="0">
                <a:latin typeface="+mj-lt"/>
              </a:rPr>
              <a:t>sur </a:t>
            </a:r>
            <a:r>
              <a:rPr lang="fr-FR" sz="2000" dirty="0" smtClean="0">
                <a:latin typeface="+mj-lt"/>
              </a:rPr>
              <a:t>le </a:t>
            </a:r>
            <a:r>
              <a:rPr lang="fr-FR" sz="2000" dirty="0" err="1" smtClean="0">
                <a:latin typeface="+mj-lt"/>
              </a:rPr>
              <a:t>Funding</a:t>
            </a:r>
            <a:r>
              <a:rPr lang="fr-FR" sz="2000" dirty="0" smtClean="0">
                <a:latin typeface="+mj-lt"/>
              </a:rPr>
              <a:t> </a:t>
            </a:r>
            <a:r>
              <a:rPr lang="fr-FR" sz="2000" dirty="0">
                <a:latin typeface="+mj-lt"/>
              </a:rPr>
              <a:t>&amp; Tenders </a:t>
            </a:r>
            <a:r>
              <a:rPr lang="fr-FR" sz="2000" dirty="0" smtClean="0">
                <a:latin typeface="+mj-lt"/>
              </a:rPr>
              <a:t>Portal </a:t>
            </a:r>
          </a:p>
          <a:p>
            <a:pPr marL="742950" lvl="1" indent="-285750">
              <a:buFont typeface="Arial" panose="020B0604020202020204" pitchFamily="34" charset="0"/>
              <a:buChar char="•"/>
            </a:pPr>
            <a:r>
              <a:rPr lang="fr-BE" sz="2000" dirty="0">
                <a:latin typeface="+mj-lt"/>
                <a:hlinkClick r:id="rId2"/>
              </a:rPr>
              <a:t>obtenir un PIC</a:t>
            </a:r>
            <a:endParaRPr lang="fr-BE" sz="2000" dirty="0">
              <a:latin typeface="+mj-lt"/>
            </a:endParaRPr>
          </a:p>
          <a:p>
            <a:pPr marL="742950" lvl="1" indent="-285750">
              <a:buFont typeface="Arial" panose="020B0604020202020204" pitchFamily="34" charset="0"/>
              <a:buChar char="•"/>
            </a:pPr>
            <a:r>
              <a:rPr lang="fr-FR" sz="2000" dirty="0" smtClean="0">
                <a:latin typeface="+mj-lt"/>
              </a:rPr>
              <a:t>Informer </a:t>
            </a:r>
            <a:r>
              <a:rPr lang="fr-BE" sz="2000" dirty="0">
                <a:latin typeface="+mj-lt"/>
              </a:rPr>
              <a:t>l'équipe de gestion de INTPA </a:t>
            </a:r>
            <a:r>
              <a:rPr lang="fr-BE" sz="2000" dirty="0" smtClean="0">
                <a:latin typeface="+mj-lt"/>
              </a:rPr>
              <a:t>PIC : </a:t>
            </a:r>
            <a:r>
              <a:rPr lang="fr-FR" sz="2000" dirty="0" smtClean="0">
                <a:latin typeface="+mj-lt"/>
                <a:hlinkClick r:id="rId3"/>
              </a:rPr>
              <a:t>INTPA-PIC-MANAGEMENT@ec.europa.eu</a:t>
            </a:r>
            <a:r>
              <a:rPr lang="fr-FR" sz="2000" dirty="0" smtClean="0">
                <a:latin typeface="+mj-lt"/>
              </a:rPr>
              <a:t> de leur inscription en mentionnant leur PIC</a:t>
            </a:r>
          </a:p>
          <a:p>
            <a:pPr marL="742950" lvl="1" indent="-285750">
              <a:buFont typeface="Arial" panose="020B0604020202020204" pitchFamily="34" charset="0"/>
              <a:buChar char="•"/>
            </a:pPr>
            <a:r>
              <a:rPr lang="fr-BE" sz="2000" dirty="0" smtClean="0">
                <a:latin typeface="+mj-lt"/>
              </a:rPr>
              <a:t>l'équipe </a:t>
            </a:r>
            <a:r>
              <a:rPr lang="fr-BE" sz="2000" dirty="0">
                <a:latin typeface="+mj-lt"/>
              </a:rPr>
              <a:t>de gestion de INTPA PIC </a:t>
            </a:r>
            <a:r>
              <a:rPr lang="fr-BE" sz="2000" dirty="0" smtClean="0">
                <a:latin typeface="+mj-lt"/>
              </a:rPr>
              <a:t>ou INTPA </a:t>
            </a:r>
            <a:r>
              <a:rPr lang="fr-BE" sz="2000" dirty="0">
                <a:latin typeface="+mj-lt"/>
              </a:rPr>
              <a:t>PIC </a:t>
            </a:r>
            <a:r>
              <a:rPr lang="fr-BE" sz="2000" dirty="0" smtClean="0">
                <a:latin typeface="+mj-lt"/>
              </a:rPr>
              <a:t>Management)collecte </a:t>
            </a:r>
            <a:r>
              <a:rPr lang="fr-BE" sz="2000" dirty="0">
                <a:latin typeface="+mj-lt"/>
              </a:rPr>
              <a:t>les PIC et les transmet à </a:t>
            </a:r>
            <a:r>
              <a:rPr lang="fr-BE" sz="2000" dirty="0" err="1" smtClean="0">
                <a:latin typeface="+mj-lt"/>
              </a:rPr>
              <a:t>Research</a:t>
            </a:r>
            <a:r>
              <a:rPr lang="fr-BE" sz="2000" dirty="0" smtClean="0">
                <a:latin typeface="+mj-lt"/>
              </a:rPr>
              <a:t> </a:t>
            </a:r>
            <a:r>
              <a:rPr lang="fr-BE" sz="2000" dirty="0" err="1">
                <a:latin typeface="+mj-lt"/>
              </a:rPr>
              <a:t>Executive</a:t>
            </a:r>
            <a:r>
              <a:rPr lang="fr-BE" sz="2000" dirty="0">
                <a:latin typeface="+mj-lt"/>
              </a:rPr>
              <a:t> </a:t>
            </a:r>
            <a:r>
              <a:rPr lang="fr-BE" sz="2000" dirty="0" smtClean="0">
                <a:latin typeface="+mj-lt"/>
              </a:rPr>
              <a:t>Agency</a:t>
            </a:r>
            <a:r>
              <a:rPr lang="fr-BE" sz="2000" dirty="0">
                <a:latin typeface="+mj-lt"/>
              </a:rPr>
              <a:t> </a:t>
            </a:r>
            <a:r>
              <a:rPr lang="fr-BE" sz="2000" dirty="0" smtClean="0">
                <a:latin typeface="+mj-lt"/>
              </a:rPr>
              <a:t>(REA) </a:t>
            </a:r>
            <a:r>
              <a:rPr lang="fr-BE" sz="2000" dirty="0">
                <a:latin typeface="+mj-lt"/>
              </a:rPr>
              <a:t>pour </a:t>
            </a:r>
            <a:r>
              <a:rPr lang="fr-BE" sz="2000" dirty="0" smtClean="0">
                <a:latin typeface="+mj-lt"/>
              </a:rPr>
              <a:t>validation</a:t>
            </a:r>
          </a:p>
          <a:p>
            <a:pPr marL="742950" lvl="1" indent="-285750">
              <a:buFont typeface="Arial" panose="020B0604020202020204" pitchFamily="34" charset="0"/>
              <a:buChar char="•"/>
            </a:pPr>
            <a:r>
              <a:rPr lang="fr-BE" sz="2000" dirty="0" smtClean="0">
                <a:latin typeface="+mj-lt"/>
              </a:rPr>
              <a:t>REA </a:t>
            </a:r>
            <a:r>
              <a:rPr lang="fr-BE" sz="2000" dirty="0">
                <a:latin typeface="+mj-lt"/>
              </a:rPr>
              <a:t>valide les </a:t>
            </a:r>
            <a:r>
              <a:rPr lang="fr-BE" sz="2000" dirty="0" smtClean="0">
                <a:latin typeface="+mj-lt"/>
              </a:rPr>
              <a:t>PIC. </a:t>
            </a:r>
            <a:r>
              <a:rPr lang="fr-FR" sz="2000" dirty="0" smtClean="0"/>
              <a:t>Le </a:t>
            </a:r>
            <a:r>
              <a:rPr lang="fr-FR" sz="2000" dirty="0"/>
              <a:t>processus de validation </a:t>
            </a:r>
            <a:r>
              <a:rPr lang="fr-FR" sz="2000" dirty="0" smtClean="0"/>
              <a:t>prend </a:t>
            </a:r>
            <a:r>
              <a:rPr lang="fr-FR" sz="2000" dirty="0"/>
              <a:t>en compte l'association du </a:t>
            </a:r>
            <a:r>
              <a:rPr lang="fr-FR" sz="2000" dirty="0" err="1"/>
              <a:t>Legal</a:t>
            </a:r>
            <a:r>
              <a:rPr lang="fr-FR" sz="2000" dirty="0"/>
              <a:t> </a:t>
            </a:r>
            <a:r>
              <a:rPr lang="fr-FR" sz="2000" dirty="0" err="1"/>
              <a:t>Entity</a:t>
            </a:r>
            <a:r>
              <a:rPr lang="fr-FR" sz="2000" dirty="0"/>
              <a:t> File (LEF) avec le Bank </a:t>
            </a:r>
            <a:r>
              <a:rPr lang="fr-FR" sz="2000" dirty="0" err="1"/>
              <a:t>Account</a:t>
            </a:r>
            <a:r>
              <a:rPr lang="fr-FR" sz="2000" dirty="0"/>
              <a:t> File (BAF) de l'organisation.</a:t>
            </a:r>
            <a:endParaRPr lang="en-US" sz="2000" dirty="0">
              <a:latin typeface="+mj-lt"/>
            </a:endParaRPr>
          </a:p>
          <a:p>
            <a:pPr lvl="2"/>
            <a:endParaRPr lang="fr-BE" sz="2000" b="1" i="1" u="sng" dirty="0" smtClean="0">
              <a:latin typeface="+mj-lt"/>
            </a:endParaRPr>
          </a:p>
          <a:p>
            <a:pPr lvl="1"/>
            <a:r>
              <a:rPr lang="fr-BE" sz="2000" b="1" i="1" dirty="0" smtClean="0">
                <a:solidFill>
                  <a:schemeClr val="accent5"/>
                </a:solidFill>
                <a:latin typeface="+mj-lt"/>
              </a:rPr>
              <a:t>Note</a:t>
            </a:r>
            <a:r>
              <a:rPr lang="fr-BE" sz="2000" b="1" i="1" dirty="0" smtClean="0">
                <a:latin typeface="+mj-lt"/>
              </a:rPr>
              <a:t>: </a:t>
            </a:r>
            <a:r>
              <a:rPr lang="fr-FR" sz="2000" dirty="0" smtClean="0">
                <a:latin typeface="+mj-lt"/>
              </a:rPr>
              <a:t>C’est important de prendre contact avec </a:t>
            </a:r>
            <a:r>
              <a:rPr lang="fr-BE" sz="2000" dirty="0">
                <a:latin typeface="+mj-lt"/>
              </a:rPr>
              <a:t>l'équipe de gestion de INTPA </a:t>
            </a:r>
            <a:r>
              <a:rPr lang="fr-BE" sz="2000" dirty="0" smtClean="0">
                <a:latin typeface="+mj-lt"/>
              </a:rPr>
              <a:t>PIC pour</a:t>
            </a:r>
            <a:r>
              <a:rPr lang="fr-FR" sz="2000" dirty="0" smtClean="0">
                <a:latin typeface="+mj-lt"/>
              </a:rPr>
              <a:t> </a:t>
            </a:r>
            <a:r>
              <a:rPr lang="fr-FR" sz="2000" dirty="0">
                <a:latin typeface="+mj-lt"/>
              </a:rPr>
              <a:t>qu’ils puissent déclencher la validation avec REA et assurer que votre PIC soit valide lorsque la migration </a:t>
            </a:r>
            <a:r>
              <a:rPr lang="fr-FR" sz="2000" dirty="0"/>
              <a:t>des subventions de CRIS vers </a:t>
            </a:r>
            <a:r>
              <a:rPr lang="fr-FR" sz="2000" dirty="0" smtClean="0"/>
              <a:t>OPSYS </a:t>
            </a:r>
            <a:r>
              <a:rPr lang="fr-FR" sz="2000" dirty="0" smtClean="0">
                <a:latin typeface="+mj-lt"/>
              </a:rPr>
              <a:t>aura </a:t>
            </a:r>
            <a:r>
              <a:rPr lang="fr-FR" sz="2000" dirty="0">
                <a:latin typeface="+mj-lt"/>
              </a:rPr>
              <a:t>lieu. </a:t>
            </a:r>
          </a:p>
          <a:p>
            <a:pPr lvl="1"/>
            <a:endParaRPr lang="fr-FR" sz="2000" dirty="0">
              <a:latin typeface="+mj-lt"/>
            </a:endParaRPr>
          </a:p>
          <a:p>
            <a:pPr lvl="1"/>
            <a:endParaRPr lang="fr-BE" sz="2000" b="1" i="1" u="sng" dirty="0">
              <a:latin typeface="+mj-lt"/>
            </a:endParaRPr>
          </a:p>
          <a:p>
            <a:pPr lvl="5"/>
            <a:endParaRPr lang="fr-BE" sz="2000" b="1" i="1" u="sng" dirty="0">
              <a:latin typeface="+mj-lt"/>
            </a:endParaRPr>
          </a:p>
          <a:p>
            <a:pPr marL="1257300" lvl="2" indent="-342900">
              <a:buFont typeface="+mj-lt"/>
              <a:buAutoNum type="arabicParenR"/>
            </a:pPr>
            <a:endParaRPr lang="fr-BE" sz="2000" dirty="0">
              <a:latin typeface="+mj-lt"/>
            </a:endParaRPr>
          </a:p>
          <a:p>
            <a:pPr lvl="2"/>
            <a:endParaRPr lang="fr-BE" sz="2000" dirty="0">
              <a:latin typeface="+mj-lt"/>
            </a:endParaRPr>
          </a:p>
        </p:txBody>
      </p:sp>
      <p:sp>
        <p:nvSpPr>
          <p:cNvPr id="6" name="Title 2"/>
          <p:cNvSpPr txBox="1">
            <a:spLocks/>
          </p:cNvSpPr>
          <p:nvPr/>
        </p:nvSpPr>
        <p:spPr>
          <a:xfrm>
            <a:off x="1035376" y="151397"/>
            <a:ext cx="10515600" cy="782357"/>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r>
              <a:rPr lang="en-US" sz="3600" b="1" dirty="0">
                <a:solidFill>
                  <a:schemeClr val="tx1"/>
                </a:solidFill>
                <a:latin typeface="+mn-lt"/>
              </a:rPr>
              <a:t>Enregistrement des Partenaires </a:t>
            </a:r>
            <a:r>
              <a:rPr lang="en-US" sz="3600" b="1" dirty="0" err="1">
                <a:solidFill>
                  <a:schemeClr val="tx1"/>
                </a:solidFill>
                <a:latin typeface="+mn-lt"/>
              </a:rPr>
              <a:t>Externes</a:t>
            </a:r>
            <a:r>
              <a:rPr lang="en-US" sz="3600" b="1" dirty="0">
                <a:solidFill>
                  <a:schemeClr val="tx1"/>
                </a:solidFill>
                <a:latin typeface="+mn-lt"/>
              </a:rPr>
              <a:t>  </a:t>
            </a:r>
            <a:r>
              <a:rPr lang="en-US" sz="3600" b="1" dirty="0" smtClean="0">
                <a:solidFill>
                  <a:schemeClr val="tx1"/>
                </a:solidFill>
                <a:latin typeface="+mn-lt"/>
              </a:rPr>
              <a:t>(2)</a:t>
            </a:r>
            <a:endParaRPr lang="en-GB" sz="3600" b="1" dirty="0">
              <a:solidFill>
                <a:schemeClr val="tx1"/>
              </a:solidFill>
              <a:latin typeface="+mn-lt"/>
            </a:endParaRPr>
          </a:p>
        </p:txBody>
      </p:sp>
      <p:sp>
        <p:nvSpPr>
          <p:cNvPr id="7" name="Slide Number Placeholder 6"/>
          <p:cNvSpPr>
            <a:spLocks noGrp="1"/>
          </p:cNvSpPr>
          <p:nvPr>
            <p:ph type="sldNum" sz="quarter" idx="12"/>
          </p:nvPr>
        </p:nvSpPr>
        <p:spPr/>
        <p:txBody>
          <a:bodyPr/>
          <a:lstStyle/>
          <a:p>
            <a:fld id="{F46C79FD-C571-418B-AB0F-5EE936C85276}" type="slidenum">
              <a:rPr lang="en-GB" smtClean="0">
                <a:solidFill>
                  <a:schemeClr val="tx1"/>
                </a:solidFill>
              </a:rPr>
              <a:t>37</a:t>
            </a:fld>
            <a:endParaRPr lang="en-GB" dirty="0">
              <a:solidFill>
                <a:schemeClr val="tx1"/>
              </a:solidFill>
            </a:endParaRPr>
          </a:p>
        </p:txBody>
      </p:sp>
    </p:spTree>
    <p:extLst>
      <p:ext uri="{BB962C8B-B14F-4D97-AF65-F5344CB8AC3E}">
        <p14:creationId xmlns:p14="http://schemas.microsoft.com/office/powerpoint/2010/main" val="126471703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3"/>
          <p:cNvSpPr>
            <a:spLocks noChangeArrowheads="1"/>
          </p:cNvSpPr>
          <p:nvPr/>
        </p:nvSpPr>
        <p:spPr bwMode="auto">
          <a:xfrm>
            <a:off x="7905750" y="1796296"/>
            <a:ext cx="3733800" cy="3816429"/>
          </a:xfrm>
          <a:prstGeom prst="rect">
            <a:avLst/>
          </a:prstGeom>
          <a:noFill/>
          <a:ln w="9525">
            <a:noFill/>
            <a:miter lim="800000"/>
            <a:headEnd/>
            <a:tailEnd/>
          </a:ln>
        </p:spPr>
        <p:txBody>
          <a:bodyPr wrap="square">
            <a:spAutoFit/>
          </a:bodyPr>
          <a:lstStyle/>
          <a:p>
            <a:r>
              <a:rPr lang="fr-BE" sz="2200" dirty="0"/>
              <a:t>Dans le menu, entrez dans l'onglet </a:t>
            </a:r>
            <a:r>
              <a:rPr lang="fr-BE" sz="2200" dirty="0" smtClean="0">
                <a:solidFill>
                  <a:schemeClr val="tx2"/>
                </a:solidFill>
              </a:rPr>
              <a:t>«</a:t>
            </a:r>
            <a:r>
              <a:rPr lang="fr-BE" sz="2200" b="1" dirty="0" smtClean="0">
                <a:solidFill>
                  <a:schemeClr val="tx2"/>
                </a:solidFill>
              </a:rPr>
              <a:t>Comment participer</a:t>
            </a:r>
            <a:r>
              <a:rPr lang="fr-BE" sz="2200" dirty="0" smtClean="0">
                <a:solidFill>
                  <a:schemeClr val="tx2"/>
                </a:solidFill>
              </a:rPr>
              <a:t>»</a:t>
            </a:r>
            <a:r>
              <a:rPr lang="fr-BE" sz="2200" dirty="0" smtClean="0"/>
              <a:t> </a:t>
            </a:r>
            <a:r>
              <a:rPr lang="fr-BE" sz="2200" dirty="0"/>
              <a:t>et cliquez sur </a:t>
            </a:r>
            <a:endParaRPr lang="fr-BE" sz="2200" dirty="0" smtClean="0"/>
          </a:p>
          <a:p>
            <a:r>
              <a:rPr lang="fr-BE" sz="2200" b="1" dirty="0" smtClean="0">
                <a:solidFill>
                  <a:schemeClr val="tx2"/>
                </a:solidFill>
              </a:rPr>
              <a:t>»Inscription </a:t>
            </a:r>
            <a:r>
              <a:rPr lang="fr-BE" sz="2200" b="1" dirty="0">
                <a:solidFill>
                  <a:schemeClr val="tx2"/>
                </a:solidFill>
              </a:rPr>
              <a:t>des </a:t>
            </a:r>
            <a:r>
              <a:rPr lang="fr-BE" sz="2200" b="1" dirty="0" smtClean="0">
                <a:solidFill>
                  <a:schemeClr val="tx2"/>
                </a:solidFill>
              </a:rPr>
              <a:t>participants» </a:t>
            </a:r>
            <a:r>
              <a:rPr lang="fr-BE" sz="2200" dirty="0" smtClean="0"/>
              <a:t>pour </a:t>
            </a:r>
            <a:r>
              <a:rPr lang="fr-BE" sz="2200" dirty="0"/>
              <a:t>lancer le processus d'inscription PIC ou vérifier si vous avez déjà un PIC</a:t>
            </a:r>
          </a:p>
          <a:p>
            <a:endParaRPr lang="fr-BE" sz="2200" dirty="0"/>
          </a:p>
          <a:p>
            <a:r>
              <a:rPr lang="fr-BE" sz="2200" dirty="0"/>
              <a:t>Menu&gt; Comment participer&gt; Inscription des participants</a:t>
            </a:r>
            <a:endParaRPr lang="en-GB" sz="2200" dirty="0"/>
          </a:p>
        </p:txBody>
      </p:sp>
      <p:sp>
        <p:nvSpPr>
          <p:cNvPr id="4" name="Learning  Outcomes"/>
          <p:cNvSpPr txBox="1"/>
          <p:nvPr/>
        </p:nvSpPr>
        <p:spPr>
          <a:xfrm>
            <a:off x="1082187" y="442263"/>
            <a:ext cx="10834897" cy="7284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5400" tIns="25400" rIns="25400" bIns="25400" anchor="ctr">
            <a:spAutoFit/>
          </a:bodyPr>
          <a:lstStyle>
            <a:lvl1pPr>
              <a:defRPr sz="9600" b="1">
                <a:solidFill>
                  <a:schemeClr val="accent1">
                    <a:lumOff val="-7647"/>
                  </a:schemeClr>
                </a:solidFill>
              </a:defRPr>
            </a:lvl1pPr>
          </a:lstStyle>
          <a:p>
            <a:r>
              <a:rPr lang="en-IE" sz="4400" dirty="0">
                <a:solidFill>
                  <a:schemeClr val="tx2"/>
                </a:solidFill>
              </a:rPr>
              <a:t>Enregistrement</a:t>
            </a:r>
            <a:r>
              <a:rPr lang="en-IE" sz="4400" dirty="0">
                <a:solidFill>
                  <a:schemeClr val="tx1"/>
                </a:solidFill>
              </a:rPr>
              <a:t> PIC</a:t>
            </a:r>
            <a:endParaRPr sz="4400" dirty="0">
              <a:solidFill>
                <a:schemeClr val="tx1"/>
              </a:solidFill>
            </a:endParaRPr>
          </a:p>
        </p:txBody>
      </p:sp>
      <p:pic>
        <p:nvPicPr>
          <p:cNvPr id="5" name="Picture 4" descr="cid:image002.jpg@01D60CF8.368FE130"/>
          <p:cNvPicPr/>
          <p:nvPr/>
        </p:nvPicPr>
        <p:blipFill rotWithShape="1">
          <a:blip r:embed="rId3" r:link="rId4">
            <a:extLst>
              <a:ext uri="{28A0092B-C50C-407E-A947-70E740481C1C}">
                <a14:useLocalDpi xmlns:a14="http://schemas.microsoft.com/office/drawing/2010/main" val="0"/>
              </a:ext>
            </a:extLst>
          </a:blip>
          <a:srcRect r="49517"/>
          <a:stretch/>
        </p:blipFill>
        <p:spPr bwMode="auto">
          <a:xfrm>
            <a:off x="1266825" y="1796296"/>
            <a:ext cx="6372225" cy="422350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6576022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3"/>
          <p:cNvSpPr>
            <a:spLocks noChangeArrowheads="1"/>
          </p:cNvSpPr>
          <p:nvPr/>
        </p:nvSpPr>
        <p:spPr bwMode="auto">
          <a:xfrm>
            <a:off x="8134350" y="2003724"/>
            <a:ext cx="3581400" cy="1446550"/>
          </a:xfrm>
          <a:prstGeom prst="rect">
            <a:avLst/>
          </a:prstGeom>
          <a:noFill/>
          <a:ln w="9525">
            <a:noFill/>
            <a:miter lim="800000"/>
            <a:headEnd/>
            <a:tailEnd/>
          </a:ln>
        </p:spPr>
        <p:txBody>
          <a:bodyPr wrap="square">
            <a:spAutoFit/>
          </a:bodyPr>
          <a:lstStyle/>
          <a:p>
            <a:r>
              <a:rPr lang="fr-BE" sz="2200" dirty="0"/>
              <a:t>Menu&gt; Comment participer&gt; Inscription des participants&gt; </a:t>
            </a:r>
            <a:r>
              <a:rPr lang="fr-BE" sz="2200" b="1" dirty="0">
                <a:solidFill>
                  <a:schemeClr val="tx2"/>
                </a:solidFill>
              </a:rPr>
              <a:t>Rechercher </a:t>
            </a:r>
            <a:r>
              <a:rPr lang="fr-BE" sz="2200" b="1" dirty="0" smtClean="0">
                <a:solidFill>
                  <a:schemeClr val="tx2"/>
                </a:solidFill>
              </a:rPr>
              <a:t>un PIC</a:t>
            </a:r>
            <a:endParaRPr lang="en-GB" sz="2200" b="1" dirty="0">
              <a:solidFill>
                <a:schemeClr val="tx2"/>
              </a:solidFill>
            </a:endParaRPr>
          </a:p>
        </p:txBody>
      </p:sp>
      <p:sp>
        <p:nvSpPr>
          <p:cNvPr id="4" name="Learning  Outcomes"/>
          <p:cNvSpPr txBox="1"/>
          <p:nvPr/>
        </p:nvSpPr>
        <p:spPr>
          <a:xfrm>
            <a:off x="1074381" y="513319"/>
            <a:ext cx="10834897" cy="7284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5400" tIns="25400" rIns="25400" bIns="25400" anchor="ctr">
            <a:spAutoFit/>
          </a:bodyPr>
          <a:lstStyle>
            <a:lvl1pPr>
              <a:defRPr sz="9600" b="1">
                <a:solidFill>
                  <a:schemeClr val="accent1">
                    <a:lumOff val="-7647"/>
                  </a:schemeClr>
                </a:solidFill>
              </a:defRPr>
            </a:lvl1pPr>
          </a:lstStyle>
          <a:p>
            <a:r>
              <a:rPr lang="en-IE" sz="4400" dirty="0">
                <a:solidFill>
                  <a:schemeClr val="tx2"/>
                </a:solidFill>
              </a:rPr>
              <a:t>Recherchez votre PIC</a:t>
            </a:r>
            <a:endParaRPr sz="4400" dirty="0">
              <a:solidFill>
                <a:schemeClr val="tx1"/>
              </a:solidFill>
            </a:endParaRPr>
          </a:p>
        </p:txBody>
      </p:sp>
      <p:pic>
        <p:nvPicPr>
          <p:cNvPr id="6" name="Picture 5" descr="cid:image003.jpg@01D60CF8.368FE130"/>
          <p:cNvPicPr/>
          <p:nvPr/>
        </p:nvPicPr>
        <p:blipFill rotWithShape="1">
          <a:blip r:embed="rId3" r:link="rId4">
            <a:extLst>
              <a:ext uri="{28A0092B-C50C-407E-A947-70E740481C1C}">
                <a14:useLocalDpi xmlns:a14="http://schemas.microsoft.com/office/drawing/2010/main" val="0"/>
              </a:ext>
            </a:extLst>
          </a:blip>
          <a:srcRect r="47824"/>
          <a:stretch/>
        </p:blipFill>
        <p:spPr bwMode="auto">
          <a:xfrm>
            <a:off x="1162304" y="1660824"/>
            <a:ext cx="6743446" cy="439707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294533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182186" y="3378026"/>
            <a:ext cx="10065224" cy="2149523"/>
          </a:xfrm>
        </p:spPr>
        <p:txBody>
          <a:bodyPr>
            <a:noAutofit/>
          </a:bodyPr>
          <a:lstStyle/>
          <a:p>
            <a:pPr algn="ctr"/>
            <a:r>
              <a:rPr lang="en-IE" sz="4400" b="1" dirty="0" smtClean="0"/>
              <a:t>I. Introduction</a:t>
            </a:r>
            <a:br>
              <a:rPr lang="en-IE" sz="4400" b="1" dirty="0" smtClean="0"/>
            </a:br>
            <a:r>
              <a:rPr lang="en-IE" sz="2000" b="1" dirty="0">
                <a:solidFill>
                  <a:schemeClr val="accent5"/>
                </a:solidFill>
              </a:rPr>
              <a:t>EU Actions </a:t>
            </a:r>
            <a:r>
              <a:rPr lang="en-IE" sz="2000" b="1" dirty="0" err="1" smtClean="0">
                <a:solidFill>
                  <a:schemeClr val="accent5"/>
                </a:solidFill>
              </a:rPr>
              <a:t>Extérieures</a:t>
            </a:r>
            <a:r>
              <a:rPr lang="en-IE" sz="2000" b="1" dirty="0" smtClean="0">
                <a:solidFill>
                  <a:schemeClr val="accent5"/>
                </a:solidFill>
              </a:rPr>
              <a:t>, OPSYS</a:t>
            </a:r>
            <a:endParaRPr lang="fr-BE" sz="2000" b="1" dirty="0">
              <a:solidFill>
                <a:schemeClr val="accent5"/>
              </a:solidFill>
            </a:endParaRPr>
          </a:p>
        </p:txBody>
      </p:sp>
      <p:sp>
        <p:nvSpPr>
          <p:cNvPr id="2" name="Slide Number Placeholder 1"/>
          <p:cNvSpPr>
            <a:spLocks noGrp="1"/>
          </p:cNvSpPr>
          <p:nvPr>
            <p:ph type="sldNum" sz="quarter" idx="4294967295"/>
          </p:nvPr>
        </p:nvSpPr>
        <p:spPr/>
        <p:txBody>
          <a:bodyPr/>
          <a:lstStyle/>
          <a:p>
            <a:fld id="{F46C79FD-C571-418B-AB0F-5EE936C85276}" type="slidenum">
              <a:rPr lang="en-GB" smtClean="0"/>
              <a:t>4</a:t>
            </a:fld>
            <a:endParaRPr lang="en-GB" dirty="0"/>
          </a:p>
        </p:txBody>
      </p:sp>
    </p:spTree>
    <p:extLst>
      <p:ext uri="{BB962C8B-B14F-4D97-AF65-F5344CB8AC3E}">
        <p14:creationId xmlns:p14="http://schemas.microsoft.com/office/powerpoint/2010/main" val="12183741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3"/>
          <p:cNvSpPr>
            <a:spLocks noChangeArrowheads="1"/>
          </p:cNvSpPr>
          <p:nvPr/>
        </p:nvSpPr>
        <p:spPr bwMode="auto">
          <a:xfrm>
            <a:off x="8305800" y="1662946"/>
            <a:ext cx="3333750" cy="3477875"/>
          </a:xfrm>
          <a:prstGeom prst="rect">
            <a:avLst/>
          </a:prstGeom>
          <a:noFill/>
          <a:ln w="9525">
            <a:noFill/>
            <a:miter lim="800000"/>
            <a:headEnd/>
            <a:tailEnd/>
          </a:ln>
        </p:spPr>
        <p:txBody>
          <a:bodyPr wrap="square">
            <a:spAutoFit/>
          </a:bodyPr>
          <a:lstStyle/>
          <a:p>
            <a:r>
              <a:rPr lang="fr-BE" sz="2200" dirty="0"/>
              <a:t>Menu&gt; Comment participer&gt; Inscription des participants&gt; Inscrire votre organisation</a:t>
            </a:r>
          </a:p>
          <a:p>
            <a:endParaRPr lang="fr-BE" sz="2200" dirty="0"/>
          </a:p>
          <a:p>
            <a:r>
              <a:rPr lang="fr-BE" sz="2200" dirty="0"/>
              <a:t>Une fois votre inscription soumise, vous recevrez </a:t>
            </a:r>
            <a:r>
              <a:rPr lang="fr-BE" sz="2200" b="1" dirty="0">
                <a:solidFill>
                  <a:schemeClr val="tx2"/>
                </a:solidFill>
              </a:rPr>
              <a:t>un numéro PIC </a:t>
            </a:r>
            <a:r>
              <a:rPr lang="fr-BE" sz="2200" dirty="0"/>
              <a:t>pour votre organisation et un </a:t>
            </a:r>
            <a:r>
              <a:rPr lang="fr-BE" sz="2200" b="1" dirty="0">
                <a:solidFill>
                  <a:schemeClr val="tx2"/>
                </a:solidFill>
              </a:rPr>
              <a:t>e-mail de confirmation</a:t>
            </a:r>
            <a:endParaRPr lang="en-GB" sz="2200" b="1" dirty="0">
              <a:solidFill>
                <a:schemeClr val="tx2"/>
              </a:solidFill>
            </a:endParaRPr>
          </a:p>
        </p:txBody>
      </p:sp>
      <p:sp>
        <p:nvSpPr>
          <p:cNvPr id="4" name="Learning  Outcomes"/>
          <p:cNvSpPr txBox="1"/>
          <p:nvPr/>
        </p:nvSpPr>
        <p:spPr>
          <a:xfrm>
            <a:off x="1066957" y="562423"/>
            <a:ext cx="10834897" cy="7284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5400" tIns="25400" rIns="25400" bIns="25400" anchor="ctr">
            <a:spAutoFit/>
          </a:bodyPr>
          <a:lstStyle>
            <a:lvl1pPr>
              <a:defRPr sz="9600" b="1">
                <a:solidFill>
                  <a:schemeClr val="accent1">
                    <a:lumOff val="-7647"/>
                  </a:schemeClr>
                </a:solidFill>
              </a:defRPr>
            </a:lvl1pPr>
          </a:lstStyle>
          <a:p>
            <a:r>
              <a:rPr lang="en-IE" sz="4400" dirty="0">
                <a:solidFill>
                  <a:schemeClr val="tx1"/>
                </a:solidFill>
              </a:rPr>
              <a:t>Enregistrez votre </a:t>
            </a:r>
            <a:r>
              <a:rPr lang="en-IE" sz="4400" dirty="0" smtClean="0">
                <a:solidFill>
                  <a:schemeClr val="tx1"/>
                </a:solidFill>
              </a:rPr>
              <a:t>Organisation</a:t>
            </a:r>
            <a:endParaRPr sz="4400" dirty="0">
              <a:solidFill>
                <a:schemeClr val="tx1"/>
              </a:solidFill>
            </a:endParaRPr>
          </a:p>
        </p:txBody>
      </p:sp>
      <p:pic>
        <p:nvPicPr>
          <p:cNvPr id="6" name="Picture 5" descr="cid:image012.png@01D4B4AE.D1490600"/>
          <p:cNvPicPr/>
          <p:nvPr/>
        </p:nvPicPr>
        <p:blipFill rotWithShape="1">
          <a:blip r:embed="rId3" r:link="rId4">
            <a:extLst>
              <a:ext uri="{28A0092B-C50C-407E-A947-70E740481C1C}">
                <a14:useLocalDpi xmlns:a14="http://schemas.microsoft.com/office/drawing/2010/main" val="0"/>
              </a:ext>
            </a:extLst>
          </a:blip>
          <a:srcRect l="14934" r="11967"/>
          <a:stretch/>
        </p:blipFill>
        <p:spPr bwMode="auto">
          <a:xfrm>
            <a:off x="1409954" y="1796296"/>
            <a:ext cx="6743446" cy="361390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6817762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F46C79FD-C571-418B-AB0F-5EE936C85276}" type="slidenum">
              <a:rPr lang="en-GB" smtClean="0"/>
              <a:t>41</a:t>
            </a:fld>
            <a:endParaRPr lang="en-GB" dirty="0"/>
          </a:p>
        </p:txBody>
      </p:sp>
      <p:sp>
        <p:nvSpPr>
          <p:cNvPr id="9" name="TextBox 8"/>
          <p:cNvSpPr txBox="1"/>
          <p:nvPr/>
        </p:nvSpPr>
        <p:spPr>
          <a:xfrm>
            <a:off x="829408" y="1958381"/>
            <a:ext cx="427892" cy="369332"/>
          </a:xfrm>
          <a:prstGeom prst="rect">
            <a:avLst/>
          </a:prstGeom>
          <a:noFill/>
        </p:spPr>
        <p:txBody>
          <a:bodyPr wrap="square" rtlCol="0">
            <a:spAutoFit/>
          </a:bodyPr>
          <a:lstStyle/>
          <a:p>
            <a:r>
              <a:rPr lang="fr-BE" b="1" dirty="0">
                <a:solidFill>
                  <a:schemeClr val="bg1"/>
                </a:solidFill>
              </a:rPr>
              <a:t>3.</a:t>
            </a:r>
            <a:endParaRPr lang="en-GB" b="1" dirty="0">
              <a:solidFill>
                <a:schemeClr val="bg1"/>
              </a:solidFill>
            </a:endParaRPr>
          </a:p>
        </p:txBody>
      </p:sp>
      <p:pic>
        <p:nvPicPr>
          <p:cNvPr id="10" name="Picture 9"/>
          <p:cNvPicPr>
            <a:picLocks noChangeAspect="1"/>
          </p:cNvPicPr>
          <p:nvPr/>
        </p:nvPicPr>
        <p:blipFill>
          <a:blip r:embed="rId2"/>
          <a:stretch>
            <a:fillRect/>
          </a:stretch>
        </p:blipFill>
        <p:spPr>
          <a:xfrm>
            <a:off x="1257300" y="312779"/>
            <a:ext cx="6870419" cy="5636673"/>
          </a:xfrm>
          <a:prstGeom prst="rect">
            <a:avLst/>
          </a:prstGeom>
        </p:spPr>
      </p:pic>
      <p:sp>
        <p:nvSpPr>
          <p:cNvPr id="11" name="TextBox 10"/>
          <p:cNvSpPr txBox="1"/>
          <p:nvPr/>
        </p:nvSpPr>
        <p:spPr>
          <a:xfrm>
            <a:off x="8327011" y="670212"/>
            <a:ext cx="3459784" cy="1200329"/>
          </a:xfrm>
          <a:prstGeom prst="rect">
            <a:avLst/>
          </a:prstGeom>
          <a:noFill/>
        </p:spPr>
        <p:txBody>
          <a:bodyPr wrap="square" rtlCol="0">
            <a:spAutoFit/>
          </a:bodyPr>
          <a:lstStyle/>
          <a:p>
            <a:endParaRPr lang="fr-BE" dirty="0">
              <a:solidFill>
                <a:srgbClr val="024B9C"/>
              </a:solidFill>
            </a:endParaRPr>
          </a:p>
          <a:p>
            <a:r>
              <a:rPr lang="fr-BE" dirty="0" err="1"/>
              <a:t>e</a:t>
            </a:r>
            <a:r>
              <a:rPr lang="fr-BE" dirty="0" err="1" smtClean="0"/>
              <a:t>.g</a:t>
            </a:r>
            <a:r>
              <a:rPr lang="fr-BE" dirty="0" smtClean="0"/>
              <a:t>: </a:t>
            </a:r>
            <a:r>
              <a:rPr lang="fr-FR" dirty="0"/>
              <a:t>document de statut juridique à </a:t>
            </a:r>
            <a:r>
              <a:rPr lang="fr-FR" dirty="0" smtClean="0"/>
              <a:t>télécharger, </a:t>
            </a:r>
            <a:r>
              <a:rPr lang="fr-FR" dirty="0"/>
              <a:t>adresse à saisir, etc.</a:t>
            </a:r>
            <a:endParaRPr lang="en-GB" dirty="0"/>
          </a:p>
        </p:txBody>
      </p:sp>
      <p:sp>
        <p:nvSpPr>
          <p:cNvPr id="12" name="Rounded Rectangle 11"/>
          <p:cNvSpPr/>
          <p:nvPr/>
        </p:nvSpPr>
        <p:spPr>
          <a:xfrm>
            <a:off x="2539718" y="1149489"/>
            <a:ext cx="4313116" cy="430631"/>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n w="38100">
                <a:solidFill>
                  <a:srgbClr val="FF0000"/>
                </a:solidFill>
              </a:ln>
              <a:noFill/>
            </a:endParaRPr>
          </a:p>
        </p:txBody>
      </p:sp>
      <p:sp>
        <p:nvSpPr>
          <p:cNvPr id="13" name="Rounded Rectangle 12"/>
          <p:cNvSpPr/>
          <p:nvPr/>
        </p:nvSpPr>
        <p:spPr>
          <a:xfrm>
            <a:off x="7315200" y="5609738"/>
            <a:ext cx="1011811" cy="430631"/>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n w="38100">
                <a:solidFill>
                  <a:srgbClr val="FF0000"/>
                </a:solidFill>
              </a:ln>
              <a:noFill/>
            </a:endParaRPr>
          </a:p>
        </p:txBody>
      </p:sp>
    </p:spTree>
    <p:extLst>
      <p:ext uri="{BB962C8B-B14F-4D97-AF65-F5344CB8AC3E}">
        <p14:creationId xmlns:p14="http://schemas.microsoft.com/office/powerpoint/2010/main" val="36328180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219201" y="1879249"/>
            <a:ext cx="413238" cy="369332"/>
          </a:xfrm>
          <a:prstGeom prst="rect">
            <a:avLst/>
          </a:prstGeom>
          <a:noFill/>
        </p:spPr>
        <p:txBody>
          <a:bodyPr wrap="square" rtlCol="0">
            <a:spAutoFit/>
          </a:bodyPr>
          <a:lstStyle/>
          <a:p>
            <a:r>
              <a:rPr lang="fr-BE" b="1" dirty="0">
                <a:solidFill>
                  <a:schemeClr val="bg1"/>
                </a:solidFill>
              </a:rPr>
              <a:t>5.</a:t>
            </a:r>
            <a:endParaRPr lang="en-GB" b="1" dirty="0">
              <a:solidFill>
                <a:schemeClr val="bg1"/>
              </a:solidFill>
            </a:endParaRPr>
          </a:p>
        </p:txBody>
      </p:sp>
      <p:sp>
        <p:nvSpPr>
          <p:cNvPr id="10" name="TextBox 9"/>
          <p:cNvSpPr txBox="1"/>
          <p:nvPr/>
        </p:nvSpPr>
        <p:spPr>
          <a:xfrm>
            <a:off x="1219201" y="549343"/>
            <a:ext cx="10276742" cy="1200329"/>
          </a:xfrm>
          <a:prstGeom prst="rect">
            <a:avLst/>
          </a:prstGeom>
          <a:noFill/>
        </p:spPr>
        <p:txBody>
          <a:bodyPr wrap="square" rtlCol="0">
            <a:spAutoFit/>
          </a:bodyPr>
          <a:lstStyle/>
          <a:p>
            <a:r>
              <a:rPr lang="fr-FR" dirty="0"/>
              <a:t>Désignez le </a:t>
            </a:r>
            <a:r>
              <a:rPr lang="fr-FR" b="1" dirty="0"/>
              <a:t>LEAR</a:t>
            </a:r>
            <a:r>
              <a:rPr lang="fr-FR" dirty="0"/>
              <a:t> (</a:t>
            </a:r>
            <a:r>
              <a:rPr lang="fr-FR" dirty="0" err="1" smtClean="0"/>
              <a:t>Legal</a:t>
            </a:r>
            <a:r>
              <a:rPr lang="fr-FR" dirty="0" smtClean="0"/>
              <a:t> </a:t>
            </a:r>
            <a:r>
              <a:rPr lang="fr-FR" dirty="0" err="1"/>
              <a:t>Entity</a:t>
            </a:r>
            <a:r>
              <a:rPr lang="fr-FR" dirty="0"/>
              <a:t> </a:t>
            </a:r>
            <a:r>
              <a:rPr lang="fr-FR" dirty="0" err="1"/>
              <a:t>Appointed</a:t>
            </a:r>
            <a:r>
              <a:rPr lang="fr-FR" dirty="0"/>
              <a:t> </a:t>
            </a:r>
            <a:r>
              <a:rPr lang="fr-FR" dirty="0" err="1" smtClean="0"/>
              <a:t>Representative</a:t>
            </a:r>
            <a:r>
              <a:rPr lang="fr-FR" dirty="0" smtClean="0"/>
              <a:t>) et le </a:t>
            </a:r>
            <a:r>
              <a:rPr lang="fr-FR" b="1" dirty="0" err="1" smtClean="0"/>
              <a:t>PCoCo</a:t>
            </a:r>
            <a:r>
              <a:rPr lang="fr-FR" dirty="0" smtClean="0"/>
              <a:t> (</a:t>
            </a:r>
            <a:r>
              <a:rPr lang="fr-FR" dirty="0" err="1" smtClean="0"/>
              <a:t>Primary</a:t>
            </a:r>
            <a:r>
              <a:rPr lang="fr-FR" dirty="0" smtClean="0"/>
              <a:t> </a:t>
            </a:r>
            <a:r>
              <a:rPr lang="fr-FR" dirty="0" err="1" smtClean="0"/>
              <a:t>Coodinator</a:t>
            </a:r>
            <a:r>
              <a:rPr lang="fr-FR" dirty="0" smtClean="0"/>
              <a:t> Contact) de </a:t>
            </a:r>
            <a:r>
              <a:rPr lang="fr-FR" dirty="0"/>
              <a:t>votre organisation en suivant les instructions de l'onglet CONTACT.</a:t>
            </a:r>
            <a:r>
              <a:rPr lang="fr-BE" dirty="0" smtClean="0"/>
              <a:t> </a:t>
            </a:r>
          </a:p>
          <a:p>
            <a:endParaRPr lang="fr-FR" dirty="0" smtClean="0"/>
          </a:p>
          <a:p>
            <a:r>
              <a:rPr lang="fr-FR" dirty="0" smtClean="0"/>
              <a:t>La </a:t>
            </a:r>
            <a:r>
              <a:rPr lang="fr-FR" dirty="0"/>
              <a:t>personne qui saisit les données </a:t>
            </a:r>
            <a:r>
              <a:rPr lang="fr-FR" dirty="0" smtClean="0"/>
              <a:t>devient le </a:t>
            </a:r>
            <a:r>
              <a:rPr lang="fr-FR" dirty="0" err="1" smtClean="0"/>
              <a:t>PCoco</a:t>
            </a:r>
            <a:r>
              <a:rPr lang="fr-FR" dirty="0"/>
              <a:t>* par défaut. </a:t>
            </a:r>
            <a:endParaRPr lang="en-GB" dirty="0"/>
          </a:p>
        </p:txBody>
      </p:sp>
      <p:pic>
        <p:nvPicPr>
          <p:cNvPr id="11" name="Picture 10"/>
          <p:cNvPicPr>
            <a:picLocks noChangeAspect="1"/>
          </p:cNvPicPr>
          <p:nvPr/>
        </p:nvPicPr>
        <p:blipFill>
          <a:blip r:embed="rId2"/>
          <a:stretch>
            <a:fillRect/>
          </a:stretch>
        </p:blipFill>
        <p:spPr>
          <a:xfrm>
            <a:off x="1416659" y="2248581"/>
            <a:ext cx="7972425" cy="2667000"/>
          </a:xfrm>
          <a:prstGeom prst="rect">
            <a:avLst/>
          </a:prstGeom>
        </p:spPr>
      </p:pic>
      <p:sp>
        <p:nvSpPr>
          <p:cNvPr id="12" name="Rounded Rectangle 11"/>
          <p:cNvSpPr/>
          <p:nvPr/>
        </p:nvSpPr>
        <p:spPr>
          <a:xfrm>
            <a:off x="1468316" y="3945888"/>
            <a:ext cx="7851529" cy="969693"/>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n w="38100">
                <a:solidFill>
                  <a:srgbClr val="FF0000"/>
                </a:solidFill>
              </a:ln>
              <a:noFill/>
            </a:endParaRPr>
          </a:p>
        </p:txBody>
      </p:sp>
    </p:spTree>
    <p:extLst>
      <p:ext uri="{BB962C8B-B14F-4D97-AF65-F5344CB8AC3E}">
        <p14:creationId xmlns:p14="http://schemas.microsoft.com/office/powerpoint/2010/main" val="18369708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F46C79FD-C571-418B-AB0F-5EE936C85276}" type="slidenum">
              <a:rPr lang="en-GB" smtClean="0"/>
              <a:t>43</a:t>
            </a:fld>
            <a:endParaRPr lang="en-GB" dirty="0"/>
          </a:p>
        </p:txBody>
      </p:sp>
      <p:pic>
        <p:nvPicPr>
          <p:cNvPr id="5" name="Picture 4"/>
          <p:cNvPicPr>
            <a:picLocks noChangeAspect="1"/>
          </p:cNvPicPr>
          <p:nvPr/>
        </p:nvPicPr>
        <p:blipFill>
          <a:blip r:embed="rId2"/>
          <a:stretch>
            <a:fillRect/>
          </a:stretch>
        </p:blipFill>
        <p:spPr>
          <a:xfrm>
            <a:off x="1019908" y="227949"/>
            <a:ext cx="7622931" cy="5418910"/>
          </a:xfrm>
          <a:prstGeom prst="rect">
            <a:avLst/>
          </a:prstGeom>
        </p:spPr>
      </p:pic>
      <p:sp>
        <p:nvSpPr>
          <p:cNvPr id="10" name="TextBox 9"/>
          <p:cNvSpPr txBox="1"/>
          <p:nvPr/>
        </p:nvSpPr>
        <p:spPr>
          <a:xfrm>
            <a:off x="8642839" y="805237"/>
            <a:ext cx="3270738" cy="4816703"/>
          </a:xfrm>
          <a:prstGeom prst="rect">
            <a:avLst/>
          </a:prstGeom>
          <a:noFill/>
        </p:spPr>
        <p:txBody>
          <a:bodyPr wrap="square" lIns="91440" tIns="45720" rIns="91440" bIns="45720" rtlCol="0" anchor="t">
            <a:spAutoFit/>
          </a:bodyPr>
          <a:lstStyle/>
          <a:p>
            <a:r>
              <a:rPr lang="fr-FR" sz="1700" b="1" dirty="0" smtClean="0">
                <a:solidFill>
                  <a:schemeClr val="accent5"/>
                </a:solidFill>
              </a:rPr>
              <a:t>Une fois que vous avez le PIC</a:t>
            </a:r>
          </a:p>
          <a:p>
            <a:pPr marL="285750" indent="-285750">
              <a:buFont typeface="Arial" panose="020B0604020202020204" pitchFamily="34" charset="0"/>
              <a:buChar char="•"/>
            </a:pPr>
            <a:r>
              <a:rPr lang="fr-FR" sz="1700" i="1" dirty="0" err="1" smtClean="0">
                <a:solidFill>
                  <a:schemeClr val="tx2"/>
                </a:solidFill>
              </a:rPr>
              <a:t>Ecrivez</a:t>
            </a:r>
            <a:r>
              <a:rPr lang="fr-FR" sz="1700" i="1" dirty="0" smtClean="0">
                <a:solidFill>
                  <a:schemeClr val="tx2"/>
                </a:solidFill>
              </a:rPr>
              <a:t> </a:t>
            </a:r>
            <a:r>
              <a:rPr lang="fr-FR" sz="1700" i="1" dirty="0">
                <a:solidFill>
                  <a:schemeClr val="tx2"/>
                </a:solidFill>
              </a:rPr>
              <a:t>un courriel</a:t>
            </a:r>
            <a:r>
              <a:rPr lang="fr-FR" sz="1700" i="1" dirty="0"/>
              <a:t> </a:t>
            </a:r>
            <a:r>
              <a:rPr lang="fr-FR" sz="1700" dirty="0" smtClean="0"/>
              <a:t>à INTPA-PIC-MANAGEMENT@ec.europa.eu</a:t>
            </a:r>
            <a:r>
              <a:rPr lang="fr-FR" sz="1700" dirty="0"/>
              <a:t> </a:t>
            </a:r>
            <a:r>
              <a:rPr lang="fr-FR" sz="1700" dirty="0" smtClean="0"/>
              <a:t>avec </a:t>
            </a:r>
            <a:r>
              <a:rPr lang="fr-FR" sz="1700" dirty="0"/>
              <a:t>la mention "Marchés publics" ou "Subvention" dans l'objet de </a:t>
            </a:r>
            <a:r>
              <a:rPr lang="fr-FR" sz="1700" dirty="0" smtClean="0"/>
              <a:t>l'e-mail</a:t>
            </a:r>
          </a:p>
          <a:p>
            <a:pPr marL="285750" indent="-285750">
              <a:buFont typeface="Arial" panose="020B0604020202020204" pitchFamily="34" charset="0"/>
              <a:buChar char="•"/>
            </a:pPr>
            <a:r>
              <a:rPr lang="fr-FR" sz="1700" i="1" dirty="0" smtClean="0">
                <a:solidFill>
                  <a:schemeClr val="tx2"/>
                </a:solidFill>
              </a:rPr>
              <a:t>Mentionnez votre </a:t>
            </a:r>
            <a:r>
              <a:rPr lang="fr-FR" sz="1700" i="1" dirty="0">
                <a:solidFill>
                  <a:schemeClr val="tx2"/>
                </a:solidFill>
              </a:rPr>
              <a:t>numéro PIC </a:t>
            </a:r>
            <a:endParaRPr lang="fr-FR" sz="1700" i="1" dirty="0" smtClean="0">
              <a:solidFill>
                <a:schemeClr val="tx2"/>
              </a:solidFill>
            </a:endParaRPr>
          </a:p>
          <a:p>
            <a:pPr marL="285750" indent="-285750">
              <a:buFont typeface="Arial" panose="020B0604020202020204" pitchFamily="34" charset="0"/>
              <a:buChar char="•"/>
            </a:pPr>
            <a:r>
              <a:rPr lang="en-GB" i="1" dirty="0" err="1" smtClean="0">
                <a:solidFill>
                  <a:schemeClr val="tx2"/>
                </a:solidFill>
              </a:rPr>
              <a:t>Optionnel</a:t>
            </a:r>
            <a:r>
              <a:rPr lang="en-GB" dirty="0" smtClean="0">
                <a:solidFill>
                  <a:schemeClr val="tx2"/>
                </a:solidFill>
              </a:rPr>
              <a:t>:</a:t>
            </a:r>
            <a:r>
              <a:rPr lang="en-GB" dirty="0" smtClean="0"/>
              <a:t> </a:t>
            </a:r>
            <a:r>
              <a:rPr lang="fr-FR" sz="1700" dirty="0" smtClean="0"/>
              <a:t>Mentionnez la nouvelle personne pour </a:t>
            </a:r>
            <a:r>
              <a:rPr lang="fr-FR" sz="1700" dirty="0"/>
              <a:t>le rôle </a:t>
            </a:r>
            <a:r>
              <a:rPr lang="fr-FR" sz="1700" dirty="0" smtClean="0"/>
              <a:t>de </a:t>
            </a:r>
            <a:r>
              <a:rPr lang="fr-FR" sz="1700" dirty="0" err="1" smtClean="0"/>
              <a:t>PCoCo</a:t>
            </a:r>
            <a:r>
              <a:rPr lang="fr-FR" sz="1700" dirty="0" smtClean="0"/>
              <a:t>: seulement si vous avez des </a:t>
            </a:r>
            <a:r>
              <a:rPr lang="fr-FR" sz="1700" dirty="0"/>
              <a:t>subventions en </a:t>
            </a:r>
            <a:r>
              <a:rPr lang="fr-FR" sz="1700" dirty="0" smtClean="0"/>
              <a:t>cours et vous voulez changer de le nom de l'auto-inscrit qui est </a:t>
            </a:r>
            <a:r>
              <a:rPr lang="fr-FR" sz="1700" dirty="0"/>
              <a:t>par défaut le </a:t>
            </a:r>
            <a:r>
              <a:rPr lang="fr-FR" sz="1700" dirty="0" err="1"/>
              <a:t>PCoCo</a:t>
            </a:r>
            <a:r>
              <a:rPr lang="fr-FR" sz="1700" dirty="0"/>
              <a:t>. </a:t>
            </a:r>
            <a:endParaRPr lang="fr-BE" sz="1700" dirty="0">
              <a:cs typeface="Arial"/>
            </a:endParaRPr>
          </a:p>
          <a:p>
            <a:pPr marL="342900" indent="-342900">
              <a:buAutoNum type="alphaLcParenR"/>
            </a:pPr>
            <a:endParaRPr lang="en-GB" dirty="0"/>
          </a:p>
        </p:txBody>
      </p:sp>
      <p:sp>
        <p:nvSpPr>
          <p:cNvPr id="9" name="Rounded Rectangle 8"/>
          <p:cNvSpPr/>
          <p:nvPr/>
        </p:nvSpPr>
        <p:spPr>
          <a:xfrm>
            <a:off x="1292469" y="2998177"/>
            <a:ext cx="2233248" cy="430824"/>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n w="38100">
                <a:solidFill>
                  <a:srgbClr val="FF0000"/>
                </a:solidFill>
              </a:ln>
              <a:noFill/>
            </a:endParaRPr>
          </a:p>
        </p:txBody>
      </p:sp>
    </p:spTree>
    <p:extLst>
      <p:ext uri="{BB962C8B-B14F-4D97-AF65-F5344CB8AC3E}">
        <p14:creationId xmlns:p14="http://schemas.microsoft.com/office/powerpoint/2010/main" val="9711226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182186" y="3378026"/>
            <a:ext cx="10065224" cy="2149523"/>
          </a:xfrm>
        </p:spPr>
        <p:txBody>
          <a:bodyPr>
            <a:noAutofit/>
          </a:bodyPr>
          <a:lstStyle/>
          <a:p>
            <a:pPr algn="ctr"/>
            <a:r>
              <a:rPr lang="en-IE" sz="4400" b="1" dirty="0" smtClean="0"/>
              <a:t>IV. </a:t>
            </a:r>
            <a:r>
              <a:rPr lang="en-IE" sz="4400" b="1" dirty="0" err="1" smtClean="0"/>
              <a:t>Rechercher</a:t>
            </a:r>
            <a:r>
              <a:rPr lang="en-IE" sz="4400" b="1" dirty="0" smtClean="0"/>
              <a:t> des </a:t>
            </a:r>
            <a:r>
              <a:rPr lang="en-IE" sz="4400" b="1" dirty="0" err="1" smtClean="0"/>
              <a:t>appels</a:t>
            </a:r>
            <a:r>
              <a:rPr lang="en-IE" sz="4400" b="1" dirty="0" smtClean="0"/>
              <a:t> </a:t>
            </a:r>
            <a:br>
              <a:rPr lang="en-IE" sz="4400" b="1" dirty="0" smtClean="0"/>
            </a:br>
            <a:endParaRPr lang="fr-BE" sz="2000" b="1" dirty="0">
              <a:solidFill>
                <a:schemeClr val="accent5"/>
              </a:solidFill>
            </a:endParaRPr>
          </a:p>
        </p:txBody>
      </p:sp>
      <p:sp>
        <p:nvSpPr>
          <p:cNvPr id="2" name="Slide Number Placeholder 1"/>
          <p:cNvSpPr>
            <a:spLocks noGrp="1"/>
          </p:cNvSpPr>
          <p:nvPr>
            <p:ph type="sldNum" sz="quarter" idx="4294967295"/>
          </p:nvPr>
        </p:nvSpPr>
        <p:spPr/>
        <p:txBody>
          <a:bodyPr/>
          <a:lstStyle/>
          <a:p>
            <a:fld id="{F46C79FD-C571-418B-AB0F-5EE936C85276}" type="slidenum">
              <a:rPr lang="en-GB" smtClean="0"/>
              <a:t>44</a:t>
            </a:fld>
            <a:endParaRPr lang="en-GB" dirty="0"/>
          </a:p>
        </p:txBody>
      </p:sp>
      <p:sp>
        <p:nvSpPr>
          <p:cNvPr id="3" name="Rectangle 2"/>
          <p:cNvSpPr/>
          <p:nvPr/>
        </p:nvSpPr>
        <p:spPr>
          <a:xfrm>
            <a:off x="3193174" y="4160167"/>
            <a:ext cx="6522325" cy="1200329"/>
          </a:xfrm>
          <a:prstGeom prst="rect">
            <a:avLst/>
          </a:prstGeom>
        </p:spPr>
        <p:txBody>
          <a:bodyPr wrap="square">
            <a:spAutoFit/>
          </a:bodyPr>
          <a:lstStyle/>
          <a:p>
            <a:pPr marL="285750" indent="-285750">
              <a:buFont typeface="Arial" panose="020B0604020202020204" pitchFamily="34" charset="0"/>
              <a:buChar char="•"/>
            </a:pPr>
            <a:r>
              <a:rPr lang="en-IE" b="1" dirty="0">
                <a:solidFill>
                  <a:schemeClr val="accent5"/>
                </a:solidFill>
              </a:rPr>
              <a:t>Funding and Tender Opportunities Portal pour les </a:t>
            </a:r>
            <a:r>
              <a:rPr lang="en-IE" b="1" u="sng" dirty="0" err="1">
                <a:solidFill>
                  <a:schemeClr val="accent5"/>
                </a:solidFill>
              </a:rPr>
              <a:t>appels</a:t>
            </a:r>
            <a:r>
              <a:rPr lang="en-IE" b="1" u="sng" dirty="0">
                <a:solidFill>
                  <a:schemeClr val="accent5"/>
                </a:solidFill>
              </a:rPr>
              <a:t> </a:t>
            </a:r>
            <a:r>
              <a:rPr lang="en-IE" b="1" u="sng" dirty="0" err="1" smtClean="0">
                <a:solidFill>
                  <a:schemeClr val="accent5"/>
                </a:solidFill>
              </a:rPr>
              <a:t>d’offres</a:t>
            </a:r>
            <a:endParaRPr lang="en-IE" b="1" u="sng" dirty="0" smtClean="0">
              <a:solidFill>
                <a:schemeClr val="accent5"/>
              </a:solidFill>
            </a:endParaRPr>
          </a:p>
          <a:p>
            <a:pPr marL="285750" indent="-285750">
              <a:buFont typeface="Arial" panose="020B0604020202020204" pitchFamily="34" charset="0"/>
              <a:buChar char="•"/>
            </a:pPr>
            <a:r>
              <a:rPr lang="en-IE" b="1" dirty="0" smtClean="0">
                <a:solidFill>
                  <a:schemeClr val="accent5"/>
                </a:solidFill>
              </a:rPr>
              <a:t>International </a:t>
            </a:r>
            <a:r>
              <a:rPr lang="en-IE" b="1" dirty="0">
                <a:solidFill>
                  <a:schemeClr val="accent5"/>
                </a:solidFill>
              </a:rPr>
              <a:t>Partnerships (</a:t>
            </a:r>
            <a:r>
              <a:rPr lang="en-IE" b="1" dirty="0" err="1">
                <a:solidFill>
                  <a:schemeClr val="accent5"/>
                </a:solidFill>
              </a:rPr>
              <a:t>auparavant</a:t>
            </a:r>
            <a:r>
              <a:rPr lang="en-IE" b="1" dirty="0">
                <a:solidFill>
                  <a:schemeClr val="accent5"/>
                </a:solidFill>
              </a:rPr>
              <a:t> </a:t>
            </a:r>
            <a:r>
              <a:rPr lang="en-IE" b="1" dirty="0" err="1">
                <a:solidFill>
                  <a:schemeClr val="accent5"/>
                </a:solidFill>
              </a:rPr>
              <a:t>EuropeAid</a:t>
            </a:r>
            <a:r>
              <a:rPr lang="en-IE" b="1" dirty="0">
                <a:solidFill>
                  <a:schemeClr val="accent5"/>
                </a:solidFill>
              </a:rPr>
              <a:t>) pour les </a:t>
            </a:r>
            <a:r>
              <a:rPr lang="en-IE" b="1" u="sng" dirty="0" err="1">
                <a:solidFill>
                  <a:schemeClr val="accent5"/>
                </a:solidFill>
              </a:rPr>
              <a:t>appels</a:t>
            </a:r>
            <a:r>
              <a:rPr lang="en-IE" b="1" u="sng" dirty="0">
                <a:solidFill>
                  <a:schemeClr val="accent5"/>
                </a:solidFill>
              </a:rPr>
              <a:t> à proposition</a:t>
            </a:r>
            <a:endParaRPr lang="en-GB" u="sng" dirty="0"/>
          </a:p>
        </p:txBody>
      </p:sp>
    </p:spTree>
    <p:extLst>
      <p:ext uri="{BB962C8B-B14F-4D97-AF65-F5344CB8AC3E}">
        <p14:creationId xmlns:p14="http://schemas.microsoft.com/office/powerpoint/2010/main" val="150876186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940576" y="161313"/>
            <a:ext cx="10515600" cy="782357"/>
          </a:xfrm>
        </p:spPr>
        <p:txBody>
          <a:bodyPr/>
          <a:lstStyle/>
          <a:p>
            <a:r>
              <a:rPr lang="fr-BE" b="1" dirty="0"/>
              <a:t>Modes de Management</a:t>
            </a:r>
            <a:endParaRPr lang="en-GB" b="1" dirty="0"/>
          </a:p>
        </p:txBody>
      </p:sp>
      <p:graphicFrame>
        <p:nvGraphicFramePr>
          <p:cNvPr id="4" name="Table 3"/>
          <p:cNvGraphicFramePr>
            <a:graphicFrameLocks noGrp="1"/>
          </p:cNvGraphicFramePr>
          <p:nvPr>
            <p:extLst>
              <p:ext uri="{D42A27DB-BD31-4B8C-83A1-F6EECF244321}">
                <p14:modId xmlns:p14="http://schemas.microsoft.com/office/powerpoint/2010/main" val="2266134982"/>
              </p:ext>
            </p:extLst>
          </p:nvPr>
        </p:nvGraphicFramePr>
        <p:xfrm>
          <a:off x="1081035" y="1650108"/>
          <a:ext cx="7966250" cy="4456520"/>
        </p:xfrm>
        <a:graphic>
          <a:graphicData uri="http://schemas.openxmlformats.org/drawingml/2006/table">
            <a:tbl>
              <a:tblPr firstRow="1" bandRow="1">
                <a:tableStyleId>{FABFCF23-3B69-468F-B69F-88F6DE6A72F2}</a:tableStyleId>
              </a:tblPr>
              <a:tblGrid>
                <a:gridCol w="1789133">
                  <a:extLst>
                    <a:ext uri="{9D8B030D-6E8A-4147-A177-3AD203B41FA5}">
                      <a16:colId xmlns:a16="http://schemas.microsoft.com/office/drawing/2014/main" val="4077506358"/>
                    </a:ext>
                  </a:extLst>
                </a:gridCol>
                <a:gridCol w="6177117">
                  <a:extLst>
                    <a:ext uri="{9D8B030D-6E8A-4147-A177-3AD203B41FA5}">
                      <a16:colId xmlns:a16="http://schemas.microsoft.com/office/drawing/2014/main" val="1683748982"/>
                    </a:ext>
                  </a:extLst>
                </a:gridCol>
              </a:tblGrid>
              <a:tr h="431410">
                <a:tc>
                  <a:txBody>
                    <a:bodyPr/>
                    <a:lstStyle/>
                    <a:p>
                      <a:pPr algn="ctr"/>
                      <a:r>
                        <a:rPr lang="fr-BE" noProof="0" dirty="0"/>
                        <a:t>Gestion</a:t>
                      </a:r>
                    </a:p>
                  </a:txBody>
                  <a:tcPr/>
                </a:tc>
                <a:tc>
                  <a:txBody>
                    <a:bodyPr/>
                    <a:lstStyle/>
                    <a:p>
                      <a:pPr algn="ctr"/>
                      <a:r>
                        <a:rPr lang="fr-BE" noProof="0" dirty="0"/>
                        <a:t>Description</a:t>
                      </a:r>
                    </a:p>
                  </a:txBody>
                  <a:tcPr/>
                </a:tc>
                <a:extLst>
                  <a:ext uri="{0D108BD9-81ED-4DB2-BD59-A6C34878D82A}">
                    <a16:rowId xmlns:a16="http://schemas.microsoft.com/office/drawing/2014/main" val="1310778277"/>
                  </a:ext>
                </a:extLst>
              </a:tr>
              <a:tr h="1370768">
                <a:tc>
                  <a:txBody>
                    <a:bodyPr/>
                    <a:lstStyle/>
                    <a:p>
                      <a:r>
                        <a:rPr lang="fr-BE" b="1" noProof="0" dirty="0"/>
                        <a:t>Directe</a:t>
                      </a:r>
                    </a:p>
                  </a:txBody>
                  <a:tcPr/>
                </a:tc>
                <a:tc>
                  <a:txBody>
                    <a:bodyPr/>
                    <a:lstStyle/>
                    <a:p>
                      <a:r>
                        <a:rPr lang="fr-BE" sz="1400" u="none" strike="noStrike" kern="1200" noProof="0" dirty="0">
                          <a:effectLst/>
                        </a:rPr>
                        <a:t>La Commission</a:t>
                      </a:r>
                      <a:r>
                        <a:rPr lang="fr-BE" sz="1400" u="none" strike="noStrike" kern="1200" baseline="0" noProof="0" dirty="0">
                          <a:effectLst/>
                        </a:rPr>
                        <a:t> européenne est responsable pour toutes les opérations de mise en œuvre du budget de l’UE qui sont exécutées directement par ses services, soit au siège soit dans les délégations de UE ou au travers des agences exécutives.</a:t>
                      </a:r>
                      <a:endParaRPr lang="fr-BE" sz="1400" noProof="0" dirty="0"/>
                    </a:p>
                  </a:txBody>
                  <a:tcPr/>
                </a:tc>
                <a:extLst>
                  <a:ext uri="{0D108BD9-81ED-4DB2-BD59-A6C34878D82A}">
                    <a16:rowId xmlns:a16="http://schemas.microsoft.com/office/drawing/2014/main" val="3853376492"/>
                  </a:ext>
                </a:extLst>
              </a:tr>
              <a:tr h="2136182">
                <a:tc>
                  <a:txBody>
                    <a:bodyPr/>
                    <a:lstStyle/>
                    <a:p>
                      <a:r>
                        <a:rPr lang="fr-BE" b="1" noProof="0" dirty="0"/>
                        <a:t>Indirecte</a:t>
                      </a:r>
                    </a:p>
                  </a:txBody>
                  <a:tcPr/>
                </a:tc>
                <a:tc>
                  <a:txBody>
                    <a:bodyPr/>
                    <a:lstStyle/>
                    <a:p>
                      <a:pPr fontAlgn="t"/>
                      <a:r>
                        <a:rPr lang="fr-BE" sz="1400" u="none" strike="noStrike" kern="1200" noProof="0" dirty="0">
                          <a:effectLst/>
                        </a:rPr>
                        <a:t>La Commission européenne</a:t>
                      </a:r>
                      <a:r>
                        <a:rPr lang="fr-BE" sz="1400" u="none" strike="noStrike" kern="1200" baseline="0" noProof="0" dirty="0">
                          <a:effectLst/>
                        </a:rPr>
                        <a:t> confie la mise en œuvre du budget à des</a:t>
                      </a:r>
                      <a:r>
                        <a:rPr lang="fr-BE" sz="1400" u="none" strike="noStrike" kern="1200" noProof="0" dirty="0">
                          <a:effectLst/>
                        </a:rPr>
                        <a:t>:</a:t>
                      </a:r>
                    </a:p>
                    <a:p>
                      <a:pPr marL="285750" lvl="0" indent="-285750" fontAlgn="t">
                        <a:buFont typeface="Verdana" panose="020B0604030504040204" pitchFamily="34" charset="0"/>
                        <a:buChar char="-"/>
                      </a:pPr>
                      <a:r>
                        <a:rPr lang="fr-BE" sz="1400" u="none" strike="noStrike" kern="1200" noProof="0" dirty="0">
                          <a:effectLst/>
                        </a:rPr>
                        <a:t>Pays tiers (ou des organismes</a:t>
                      </a:r>
                      <a:r>
                        <a:rPr lang="fr-BE" sz="1400" u="none" strike="noStrike" kern="1200" baseline="0" noProof="0" dirty="0">
                          <a:effectLst/>
                        </a:rPr>
                        <a:t> désignés par eux</a:t>
                      </a:r>
                      <a:r>
                        <a:rPr lang="fr-BE" sz="1400" u="none" strike="noStrike" kern="1200" noProof="0" dirty="0">
                          <a:effectLst/>
                        </a:rPr>
                        <a:t>);</a:t>
                      </a:r>
                    </a:p>
                    <a:p>
                      <a:pPr marL="285750" lvl="0" indent="-285750" fontAlgn="t">
                        <a:buFont typeface="Verdana" panose="020B0604030504040204" pitchFamily="34" charset="0"/>
                        <a:buChar char="-"/>
                      </a:pPr>
                      <a:r>
                        <a:rPr lang="fr-BE" sz="1400" u="none" strike="noStrike" kern="1200" noProof="0" dirty="0">
                          <a:effectLst/>
                        </a:rPr>
                        <a:t>Organisations internationales et leurs agences</a:t>
                      </a:r>
                      <a:r>
                        <a:rPr lang="fr-BE" sz="1400" u="none" strike="noStrike" kern="1200" baseline="0" noProof="0" dirty="0">
                          <a:effectLst/>
                        </a:rPr>
                        <a:t> spécialisées</a:t>
                      </a:r>
                      <a:r>
                        <a:rPr lang="fr-BE" sz="1400" u="none" strike="noStrike" kern="1200" noProof="0" dirty="0">
                          <a:effectLst/>
                        </a:rPr>
                        <a:t>;</a:t>
                      </a:r>
                    </a:p>
                    <a:p>
                      <a:pPr marL="285750" lvl="0" indent="-285750" fontAlgn="t">
                        <a:buFont typeface="Verdana" panose="020B0604030504040204" pitchFamily="34" charset="0"/>
                        <a:buChar char="-"/>
                      </a:pPr>
                      <a:r>
                        <a:rPr lang="fr-BE" sz="1400" u="none" strike="noStrike" kern="1200" noProof="0" dirty="0">
                          <a:effectLst/>
                        </a:rPr>
                        <a:t>Entités établies sous le Traité sur le Fonctionnement de l’Union européenne et le Traité</a:t>
                      </a:r>
                      <a:r>
                        <a:rPr lang="fr-BE" sz="1400" u="none" strike="noStrike" kern="1200" baseline="0" noProof="0" dirty="0">
                          <a:effectLst/>
                        </a:rPr>
                        <a:t> E</a:t>
                      </a:r>
                      <a:r>
                        <a:rPr lang="fr-BE" sz="1400" u="none" strike="noStrike" kern="1200" noProof="0" dirty="0">
                          <a:effectLst/>
                        </a:rPr>
                        <a:t>uratom;</a:t>
                      </a:r>
                    </a:p>
                    <a:p>
                      <a:pPr marL="285750" lvl="0" indent="-285750" fontAlgn="t">
                        <a:buFont typeface="Verdana" panose="020B0604030504040204" pitchFamily="34" charset="0"/>
                        <a:buChar char="-"/>
                      </a:pPr>
                      <a:r>
                        <a:rPr lang="fr-BE" sz="1400" u="none" strike="noStrike" kern="1200" noProof="0" dirty="0">
                          <a:effectLst/>
                        </a:rPr>
                        <a:t>Organismes de développement</a:t>
                      </a:r>
                      <a:r>
                        <a:rPr lang="fr-BE" sz="1400" u="none" strike="noStrike" kern="1200" baseline="0" noProof="0" dirty="0">
                          <a:effectLst/>
                        </a:rPr>
                        <a:t> des États membres de l’UE, ou de pays tiers</a:t>
                      </a:r>
                      <a:r>
                        <a:rPr lang="fr-BE" sz="1400" u="none" strike="noStrike" kern="1200" noProof="0" dirty="0">
                          <a:effectLst/>
                        </a:rPr>
                        <a:t>;</a:t>
                      </a:r>
                    </a:p>
                    <a:p>
                      <a:pPr marL="285750" lvl="0" indent="-285750" fontAlgn="t">
                        <a:buFont typeface="Verdana" panose="020B0604030504040204" pitchFamily="34" charset="0"/>
                        <a:buChar char="-"/>
                      </a:pPr>
                      <a:r>
                        <a:rPr lang="fr-BE" sz="1400" u="none" strike="noStrike" kern="1200" noProof="0" dirty="0">
                          <a:effectLst/>
                        </a:rPr>
                        <a:t>Entités de droit</a:t>
                      </a:r>
                      <a:r>
                        <a:rPr lang="fr-BE" sz="1400" u="none" strike="noStrike" kern="1200" baseline="0" noProof="0" dirty="0">
                          <a:effectLst/>
                        </a:rPr>
                        <a:t> public, y compris les organisations d’États membres</a:t>
                      </a:r>
                      <a:r>
                        <a:rPr lang="fr-BE" sz="1400" u="none" strike="noStrike" kern="1200" noProof="0" dirty="0">
                          <a:effectLst/>
                        </a:rPr>
                        <a:t>.</a:t>
                      </a:r>
                    </a:p>
                    <a:p>
                      <a:endParaRPr lang="fr-BE" noProof="0" dirty="0"/>
                    </a:p>
                  </a:txBody>
                  <a:tcPr/>
                </a:tc>
                <a:extLst>
                  <a:ext uri="{0D108BD9-81ED-4DB2-BD59-A6C34878D82A}">
                    <a16:rowId xmlns:a16="http://schemas.microsoft.com/office/drawing/2014/main" val="430974338"/>
                  </a:ext>
                </a:extLst>
              </a:tr>
              <a:tr h="495810">
                <a:tc>
                  <a:txBody>
                    <a:bodyPr/>
                    <a:lstStyle/>
                    <a:p>
                      <a:r>
                        <a:rPr lang="fr-BE" b="1" noProof="0" dirty="0"/>
                        <a:t>Partagé</a:t>
                      </a:r>
                    </a:p>
                  </a:txBody>
                  <a:tcPr/>
                </a:tc>
                <a:tc>
                  <a:txBody>
                    <a:bodyPr/>
                    <a:lstStyle/>
                    <a:p>
                      <a:r>
                        <a:rPr lang="fr-BE" sz="1400" u="none" strike="noStrike" kern="1200" noProof="0" dirty="0">
                          <a:effectLst/>
                        </a:rPr>
                        <a:t>La Commission</a:t>
                      </a:r>
                      <a:r>
                        <a:rPr lang="fr-BE" sz="1400" u="none" strike="noStrike" kern="1200" baseline="0" noProof="0" dirty="0">
                          <a:effectLst/>
                        </a:rPr>
                        <a:t> européenne délègue les opérations de mise en œuvre aux États membres de l’UE</a:t>
                      </a:r>
                      <a:r>
                        <a:rPr lang="fr-BE" sz="1400" u="none" strike="noStrike" kern="1200" noProof="0" dirty="0">
                          <a:effectLst/>
                        </a:rPr>
                        <a:t>.</a:t>
                      </a:r>
                      <a:endParaRPr lang="fr-BE" sz="1400" noProof="0" dirty="0"/>
                    </a:p>
                  </a:txBody>
                  <a:tcPr/>
                </a:tc>
                <a:extLst>
                  <a:ext uri="{0D108BD9-81ED-4DB2-BD59-A6C34878D82A}">
                    <a16:rowId xmlns:a16="http://schemas.microsoft.com/office/drawing/2014/main" val="711624755"/>
                  </a:ext>
                </a:extLst>
              </a:tr>
            </a:tbl>
          </a:graphicData>
        </a:graphic>
      </p:graphicFrame>
    </p:spTree>
    <p:extLst>
      <p:ext uri="{BB962C8B-B14F-4D97-AF65-F5344CB8AC3E}">
        <p14:creationId xmlns:p14="http://schemas.microsoft.com/office/powerpoint/2010/main" val="37118160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23607"/>
            <a:ext cx="10949516" cy="1198716"/>
          </a:xfrm>
        </p:spPr>
        <p:txBody>
          <a:bodyPr/>
          <a:lstStyle/>
          <a:p>
            <a:r>
              <a:rPr lang="fr-BE" b="1" dirty="0"/>
              <a:t>Types de mise en œuvre et de contrat</a:t>
            </a:r>
            <a:endParaRPr lang="en-GB" sz="2400" b="1" dirty="0"/>
          </a:p>
        </p:txBody>
      </p:sp>
      <p:sp>
        <p:nvSpPr>
          <p:cNvPr id="4" name="Rounded Rectangle 3"/>
          <p:cNvSpPr/>
          <p:nvPr/>
        </p:nvSpPr>
        <p:spPr>
          <a:xfrm>
            <a:off x="959350" y="1918766"/>
            <a:ext cx="3147646" cy="905608"/>
          </a:xfrm>
          <a:prstGeom prst="roundRect">
            <a:avLst/>
          </a:prstGeom>
          <a:solidFill>
            <a:schemeClr val="accent5"/>
          </a:solidFill>
          <a:ln>
            <a:solidFill>
              <a:srgbClr val="0356B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dirty="0"/>
          </a:p>
        </p:txBody>
      </p:sp>
      <p:sp>
        <p:nvSpPr>
          <p:cNvPr id="5" name="Rounded Rectangle 4"/>
          <p:cNvSpPr/>
          <p:nvPr/>
        </p:nvSpPr>
        <p:spPr>
          <a:xfrm>
            <a:off x="7238998" y="1915184"/>
            <a:ext cx="3496410" cy="888023"/>
          </a:xfrm>
          <a:prstGeom prst="roundRect">
            <a:avLst/>
          </a:prstGeom>
          <a:solidFill>
            <a:schemeClr val="accent5"/>
          </a:solidFill>
          <a:ln>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p:cNvSpPr txBox="1"/>
          <p:nvPr/>
        </p:nvSpPr>
        <p:spPr>
          <a:xfrm>
            <a:off x="868812" y="2166889"/>
            <a:ext cx="3328717" cy="369332"/>
          </a:xfrm>
          <a:prstGeom prst="rect">
            <a:avLst/>
          </a:prstGeom>
          <a:noFill/>
        </p:spPr>
        <p:txBody>
          <a:bodyPr wrap="square" rtlCol="0">
            <a:spAutoFit/>
          </a:bodyPr>
          <a:lstStyle/>
          <a:p>
            <a:pPr algn="ctr"/>
            <a:r>
              <a:rPr lang="fr-BE" b="1" dirty="0">
                <a:solidFill>
                  <a:schemeClr val="bg1"/>
                </a:solidFill>
              </a:rPr>
              <a:t>APPEL D’OFFRES</a:t>
            </a:r>
            <a:endParaRPr lang="en-GB" b="1" dirty="0">
              <a:solidFill>
                <a:schemeClr val="bg1"/>
              </a:solidFill>
            </a:endParaRPr>
          </a:p>
        </p:txBody>
      </p:sp>
      <p:sp>
        <p:nvSpPr>
          <p:cNvPr id="7" name="TextBox 6"/>
          <p:cNvSpPr txBox="1"/>
          <p:nvPr/>
        </p:nvSpPr>
        <p:spPr>
          <a:xfrm>
            <a:off x="7406691" y="2149237"/>
            <a:ext cx="3328717" cy="369332"/>
          </a:xfrm>
          <a:prstGeom prst="rect">
            <a:avLst/>
          </a:prstGeom>
          <a:noFill/>
        </p:spPr>
        <p:txBody>
          <a:bodyPr wrap="square" rtlCol="0">
            <a:spAutoFit/>
          </a:bodyPr>
          <a:lstStyle/>
          <a:p>
            <a:pPr algn="ctr"/>
            <a:r>
              <a:rPr lang="fr-BE" b="1" dirty="0">
                <a:solidFill>
                  <a:schemeClr val="bg1"/>
                </a:solidFill>
              </a:rPr>
              <a:t>APPELS A PROPOSITIONS</a:t>
            </a:r>
            <a:endParaRPr lang="en-GB" b="1" dirty="0">
              <a:solidFill>
                <a:schemeClr val="bg1"/>
              </a:solidFill>
            </a:endParaRPr>
          </a:p>
        </p:txBody>
      </p:sp>
      <p:sp>
        <p:nvSpPr>
          <p:cNvPr id="8" name="Rounded Rectangle 7"/>
          <p:cNvSpPr/>
          <p:nvPr/>
        </p:nvSpPr>
        <p:spPr>
          <a:xfrm>
            <a:off x="1118599" y="2989385"/>
            <a:ext cx="404446" cy="2716823"/>
          </a:xfrm>
          <a:prstGeom prst="roundRect">
            <a:avLst/>
          </a:prstGeom>
          <a:noFill/>
          <a:ln w="38100">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p:cNvSpPr txBox="1"/>
          <p:nvPr/>
        </p:nvSpPr>
        <p:spPr>
          <a:xfrm>
            <a:off x="1170365" y="3193634"/>
            <a:ext cx="254977" cy="2308324"/>
          </a:xfrm>
          <a:prstGeom prst="rect">
            <a:avLst/>
          </a:prstGeom>
          <a:noFill/>
        </p:spPr>
        <p:txBody>
          <a:bodyPr wrap="square" rtlCol="0">
            <a:spAutoFit/>
          </a:bodyPr>
          <a:lstStyle/>
          <a:p>
            <a:r>
              <a:rPr lang="fr-BE" b="1" dirty="0">
                <a:solidFill>
                  <a:srgbClr val="024EA2"/>
                </a:solidFill>
              </a:rPr>
              <a:t>SERVICES</a:t>
            </a:r>
            <a:endParaRPr lang="en-GB" b="1" dirty="0">
              <a:solidFill>
                <a:srgbClr val="024EA2"/>
              </a:solidFill>
            </a:endParaRPr>
          </a:p>
        </p:txBody>
      </p:sp>
      <p:sp>
        <p:nvSpPr>
          <p:cNvPr id="10" name="Rounded Rectangle 9"/>
          <p:cNvSpPr/>
          <p:nvPr/>
        </p:nvSpPr>
        <p:spPr>
          <a:xfrm>
            <a:off x="2328563" y="2989384"/>
            <a:ext cx="461086" cy="3620569"/>
          </a:xfrm>
          <a:prstGeom prst="roundRect">
            <a:avLst/>
          </a:prstGeom>
          <a:noFill/>
          <a:ln w="38100">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p:cNvSpPr txBox="1"/>
          <p:nvPr/>
        </p:nvSpPr>
        <p:spPr>
          <a:xfrm>
            <a:off x="2405683" y="3193633"/>
            <a:ext cx="254977" cy="3416320"/>
          </a:xfrm>
          <a:prstGeom prst="rect">
            <a:avLst/>
          </a:prstGeom>
          <a:noFill/>
        </p:spPr>
        <p:txBody>
          <a:bodyPr wrap="square" rtlCol="0">
            <a:spAutoFit/>
          </a:bodyPr>
          <a:lstStyle/>
          <a:p>
            <a:r>
              <a:rPr lang="fr-BE" b="1" dirty="0">
                <a:solidFill>
                  <a:srgbClr val="024EA2"/>
                </a:solidFill>
              </a:rPr>
              <a:t>FOURNISSEURS</a:t>
            </a:r>
            <a:endParaRPr lang="en-GB" b="1" dirty="0">
              <a:solidFill>
                <a:srgbClr val="024EA2"/>
              </a:solidFill>
            </a:endParaRPr>
          </a:p>
        </p:txBody>
      </p:sp>
      <p:sp>
        <p:nvSpPr>
          <p:cNvPr id="12" name="Rounded Rectangle 11"/>
          <p:cNvSpPr/>
          <p:nvPr/>
        </p:nvSpPr>
        <p:spPr>
          <a:xfrm>
            <a:off x="3554580" y="2989385"/>
            <a:ext cx="404446" cy="2716823"/>
          </a:xfrm>
          <a:prstGeom prst="roundRect">
            <a:avLst/>
          </a:prstGeom>
          <a:noFill/>
          <a:ln w="38100">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Box 12"/>
          <p:cNvSpPr txBox="1"/>
          <p:nvPr/>
        </p:nvSpPr>
        <p:spPr>
          <a:xfrm>
            <a:off x="3554580" y="3193634"/>
            <a:ext cx="254977" cy="2031325"/>
          </a:xfrm>
          <a:prstGeom prst="rect">
            <a:avLst/>
          </a:prstGeom>
          <a:noFill/>
        </p:spPr>
        <p:txBody>
          <a:bodyPr wrap="square" rtlCol="0">
            <a:spAutoFit/>
          </a:bodyPr>
          <a:lstStyle/>
          <a:p>
            <a:r>
              <a:rPr lang="fr-BE" b="1" dirty="0">
                <a:solidFill>
                  <a:srgbClr val="024EA2"/>
                </a:solidFill>
              </a:rPr>
              <a:t>TRAVAUX</a:t>
            </a:r>
            <a:endParaRPr lang="en-GB" b="1" dirty="0">
              <a:solidFill>
                <a:srgbClr val="024EA2"/>
              </a:solidFill>
            </a:endParaRPr>
          </a:p>
        </p:txBody>
      </p:sp>
      <p:sp>
        <p:nvSpPr>
          <p:cNvPr id="14" name="Rounded Rectangle 13"/>
          <p:cNvSpPr/>
          <p:nvPr/>
        </p:nvSpPr>
        <p:spPr>
          <a:xfrm>
            <a:off x="7253654" y="3271999"/>
            <a:ext cx="3035767" cy="660299"/>
          </a:xfrm>
          <a:prstGeom prst="roundRect">
            <a:avLst/>
          </a:prstGeom>
          <a:noFill/>
          <a:ln w="38100">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extBox 14"/>
          <p:cNvSpPr txBox="1"/>
          <p:nvPr/>
        </p:nvSpPr>
        <p:spPr>
          <a:xfrm>
            <a:off x="7770974" y="3421374"/>
            <a:ext cx="1928237" cy="369332"/>
          </a:xfrm>
          <a:prstGeom prst="rect">
            <a:avLst/>
          </a:prstGeom>
          <a:noFill/>
        </p:spPr>
        <p:txBody>
          <a:bodyPr wrap="square" rtlCol="0">
            <a:spAutoFit/>
          </a:bodyPr>
          <a:lstStyle/>
          <a:p>
            <a:r>
              <a:rPr lang="fr-BE" b="1" dirty="0">
                <a:solidFill>
                  <a:srgbClr val="024EA2"/>
                </a:solidFill>
              </a:rPr>
              <a:t>SUBVENTIONS</a:t>
            </a:r>
            <a:endParaRPr lang="en-GB" b="1" dirty="0">
              <a:solidFill>
                <a:srgbClr val="024EA2"/>
              </a:solidFill>
            </a:endParaRPr>
          </a:p>
        </p:txBody>
      </p:sp>
      <p:sp>
        <p:nvSpPr>
          <p:cNvPr id="17" name="Slide Number Placeholder 16"/>
          <p:cNvSpPr>
            <a:spLocks noGrp="1"/>
          </p:cNvSpPr>
          <p:nvPr>
            <p:ph type="sldNum" sz="quarter" idx="12"/>
          </p:nvPr>
        </p:nvSpPr>
        <p:spPr/>
        <p:txBody>
          <a:bodyPr/>
          <a:lstStyle/>
          <a:p>
            <a:fld id="{F46C79FD-C571-418B-AB0F-5EE936C85276}" type="slidenum">
              <a:rPr lang="en-GB" smtClean="0"/>
              <a:t>46</a:t>
            </a:fld>
            <a:endParaRPr lang="en-GB" dirty="0"/>
          </a:p>
        </p:txBody>
      </p:sp>
      <p:sp>
        <p:nvSpPr>
          <p:cNvPr id="16" name="Rounded Rectangle 15"/>
          <p:cNvSpPr/>
          <p:nvPr/>
        </p:nvSpPr>
        <p:spPr>
          <a:xfrm>
            <a:off x="7253654" y="4300311"/>
            <a:ext cx="3816800" cy="1018300"/>
          </a:xfrm>
          <a:prstGeom prst="roundRect">
            <a:avLst/>
          </a:prstGeom>
          <a:noFill/>
          <a:ln w="38100">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p:cNvSpPr txBox="1"/>
          <p:nvPr/>
        </p:nvSpPr>
        <p:spPr>
          <a:xfrm>
            <a:off x="7253654" y="4348586"/>
            <a:ext cx="3888419" cy="923330"/>
          </a:xfrm>
          <a:prstGeom prst="rect">
            <a:avLst/>
          </a:prstGeom>
          <a:noFill/>
        </p:spPr>
        <p:txBody>
          <a:bodyPr wrap="square" rtlCol="0">
            <a:spAutoFit/>
          </a:bodyPr>
          <a:lstStyle/>
          <a:p>
            <a:r>
              <a:rPr lang="fr-BE" b="1" dirty="0">
                <a:solidFill>
                  <a:srgbClr val="024EA2"/>
                </a:solidFill>
              </a:rPr>
              <a:t>Conventions de contribution sous la forme de subvention pour des opérations de jumelage</a:t>
            </a:r>
            <a:endParaRPr lang="en-GB" b="1" dirty="0">
              <a:solidFill>
                <a:srgbClr val="024EA2"/>
              </a:solidFill>
            </a:endParaRPr>
          </a:p>
        </p:txBody>
      </p:sp>
    </p:spTree>
    <p:extLst>
      <p:ext uri="{BB962C8B-B14F-4D97-AF65-F5344CB8AC3E}">
        <p14:creationId xmlns:p14="http://schemas.microsoft.com/office/powerpoint/2010/main" val="6219567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3248" y="202582"/>
            <a:ext cx="10515600" cy="860593"/>
          </a:xfrm>
        </p:spPr>
        <p:txBody>
          <a:bodyPr/>
          <a:lstStyle/>
          <a:p>
            <a:pPr algn="ctr"/>
            <a:r>
              <a:rPr lang="fr-BE" b="1" dirty="0"/>
              <a:t>Types de Contract</a:t>
            </a:r>
            <a:br>
              <a:rPr lang="fr-BE" b="1" dirty="0"/>
            </a:br>
            <a:r>
              <a:rPr lang="fr-BE" sz="2000" b="1" dirty="0"/>
              <a:t>(Section 6.1.1. PRAG)</a:t>
            </a:r>
            <a:endParaRPr lang="en-GB" sz="2000" b="1" dirty="0"/>
          </a:p>
        </p:txBody>
      </p:sp>
      <p:graphicFrame>
        <p:nvGraphicFramePr>
          <p:cNvPr id="2" name="Table 1"/>
          <p:cNvGraphicFramePr>
            <a:graphicFrameLocks noGrp="1"/>
          </p:cNvGraphicFramePr>
          <p:nvPr>
            <p:extLst>
              <p:ext uri="{D42A27DB-BD31-4B8C-83A1-F6EECF244321}">
                <p14:modId xmlns:p14="http://schemas.microsoft.com/office/powerpoint/2010/main" val="2864944175"/>
              </p:ext>
            </p:extLst>
          </p:nvPr>
        </p:nvGraphicFramePr>
        <p:xfrm>
          <a:off x="1033248" y="1277256"/>
          <a:ext cx="10267542" cy="3698240"/>
        </p:xfrm>
        <a:graphic>
          <a:graphicData uri="http://schemas.openxmlformats.org/drawingml/2006/table">
            <a:tbl>
              <a:tblPr firstRow="1" bandRow="1">
                <a:tableStyleId>{FABFCF23-3B69-468F-B69F-88F6DE6A72F2}</a:tableStyleId>
              </a:tblPr>
              <a:tblGrid>
                <a:gridCol w="3422514">
                  <a:extLst>
                    <a:ext uri="{9D8B030D-6E8A-4147-A177-3AD203B41FA5}">
                      <a16:colId xmlns:a16="http://schemas.microsoft.com/office/drawing/2014/main" val="3998520432"/>
                    </a:ext>
                  </a:extLst>
                </a:gridCol>
                <a:gridCol w="3422514">
                  <a:extLst>
                    <a:ext uri="{9D8B030D-6E8A-4147-A177-3AD203B41FA5}">
                      <a16:colId xmlns:a16="http://schemas.microsoft.com/office/drawing/2014/main" val="135015702"/>
                    </a:ext>
                  </a:extLst>
                </a:gridCol>
                <a:gridCol w="3422514">
                  <a:extLst>
                    <a:ext uri="{9D8B030D-6E8A-4147-A177-3AD203B41FA5}">
                      <a16:colId xmlns:a16="http://schemas.microsoft.com/office/drawing/2014/main" val="629752376"/>
                    </a:ext>
                  </a:extLst>
                </a:gridCol>
              </a:tblGrid>
              <a:tr h="370840">
                <a:tc>
                  <a:txBody>
                    <a:bodyPr/>
                    <a:lstStyle/>
                    <a:p>
                      <a:r>
                        <a:rPr lang="fr-BE" noProof="0" dirty="0"/>
                        <a:t> Acquisition  </a:t>
                      </a:r>
                      <a:br>
                        <a:rPr lang="fr-BE" noProof="0" dirty="0"/>
                      </a:br>
                      <a:r>
                        <a:rPr lang="fr-BE" noProof="0" dirty="0"/>
                        <a:t>« Acheter des choses »</a:t>
                      </a:r>
                    </a:p>
                  </a:txBody>
                  <a:tcPr/>
                </a:tc>
                <a:tc>
                  <a:txBody>
                    <a:bodyPr/>
                    <a:lstStyle/>
                    <a:p>
                      <a:endParaRPr lang="fr-BE" noProof="0" dirty="0"/>
                    </a:p>
                  </a:txBody>
                  <a:tcPr/>
                </a:tc>
                <a:tc>
                  <a:txBody>
                    <a:bodyPr/>
                    <a:lstStyle/>
                    <a:p>
                      <a:r>
                        <a:rPr lang="fr-BE" noProof="0" dirty="0"/>
                        <a:t>Subventions</a:t>
                      </a:r>
                      <a:br>
                        <a:rPr lang="fr-BE" noProof="0" dirty="0"/>
                      </a:br>
                      <a:r>
                        <a:rPr lang="fr-BE" noProof="0" dirty="0"/>
                        <a:t>« Donner de l’argent »</a:t>
                      </a:r>
                    </a:p>
                  </a:txBody>
                  <a:tcPr/>
                </a:tc>
                <a:extLst>
                  <a:ext uri="{0D108BD9-81ED-4DB2-BD59-A6C34878D82A}">
                    <a16:rowId xmlns:a16="http://schemas.microsoft.com/office/drawing/2014/main" val="2019021735"/>
                  </a:ext>
                </a:extLst>
              </a:tr>
              <a:tr h="370840">
                <a:tc>
                  <a:txBody>
                    <a:bodyPr/>
                    <a:lstStyle/>
                    <a:p>
                      <a:r>
                        <a:rPr lang="fr-BE" sz="1400" noProof="0" dirty="0"/>
                        <a:t>Achat</a:t>
                      </a:r>
                      <a:r>
                        <a:rPr lang="fr-BE" sz="1400" baseline="0" noProof="0" dirty="0"/>
                        <a:t> de </a:t>
                      </a:r>
                      <a:r>
                        <a:rPr lang="fr-BE" sz="1400" noProof="0" dirty="0"/>
                        <a:t>services, fournitures ou travaux</a:t>
                      </a:r>
                    </a:p>
                  </a:txBody>
                  <a:tcPr/>
                </a:tc>
                <a:tc>
                  <a:txBody>
                    <a:bodyPr/>
                    <a:lstStyle/>
                    <a:p>
                      <a:pPr algn="ctr"/>
                      <a:r>
                        <a:rPr lang="fr-BE" sz="1400" b="1" noProof="0" dirty="0"/>
                        <a:t>Objet</a:t>
                      </a:r>
                    </a:p>
                  </a:txBody>
                  <a:tcPr/>
                </a:tc>
                <a:tc>
                  <a:txBody>
                    <a:bodyPr/>
                    <a:lstStyle/>
                    <a:p>
                      <a:r>
                        <a:rPr lang="fr-FR" sz="1400" u="none" strike="noStrike" kern="1200" dirty="0">
                          <a:effectLst/>
                        </a:rPr>
                        <a:t>Proposition d'un demandeur contribuant à un objectif politique via - un projet (subvention pour action) ou la prise en charge des coûts de fonctionnement du demandeur (subvention de fonctionnement)</a:t>
                      </a:r>
                      <a:endParaRPr lang="fr-BE" sz="1400" noProof="0" dirty="0"/>
                    </a:p>
                  </a:txBody>
                  <a:tcPr/>
                </a:tc>
                <a:extLst>
                  <a:ext uri="{0D108BD9-81ED-4DB2-BD59-A6C34878D82A}">
                    <a16:rowId xmlns:a16="http://schemas.microsoft.com/office/drawing/2014/main" val="2201968846"/>
                  </a:ext>
                </a:extLst>
              </a:tr>
              <a:tr h="370840">
                <a:tc>
                  <a:txBody>
                    <a:bodyPr/>
                    <a:lstStyle/>
                    <a:p>
                      <a:r>
                        <a:rPr lang="fr-BE" sz="1400" noProof="0" dirty="0"/>
                        <a:t>Pouvoir</a:t>
                      </a:r>
                      <a:r>
                        <a:rPr lang="fr-BE" sz="1400" baseline="0" noProof="0" dirty="0"/>
                        <a:t> adjudicateur</a:t>
                      </a:r>
                      <a:endParaRPr lang="fr-BE" sz="1400" noProof="0" dirty="0"/>
                    </a:p>
                  </a:txBody>
                  <a:tcPr/>
                </a:tc>
                <a:tc>
                  <a:txBody>
                    <a:bodyPr/>
                    <a:lstStyle/>
                    <a:p>
                      <a:pPr algn="ctr"/>
                      <a:r>
                        <a:rPr lang="fr-BE" sz="1400" b="1" noProof="0" dirty="0"/>
                        <a:t>Propriété des résultats</a:t>
                      </a:r>
                    </a:p>
                  </a:txBody>
                  <a:tcPr/>
                </a:tc>
                <a:tc>
                  <a:txBody>
                    <a:bodyPr/>
                    <a:lstStyle/>
                    <a:p>
                      <a:r>
                        <a:rPr lang="fr-BE" sz="1400" noProof="0" dirty="0"/>
                        <a:t>Bénéficiaire</a:t>
                      </a:r>
                      <a:r>
                        <a:rPr lang="fr-BE" sz="1400" baseline="0" noProof="0" dirty="0"/>
                        <a:t> de la subvention</a:t>
                      </a:r>
                      <a:endParaRPr lang="fr-BE" sz="1400" noProof="0" dirty="0"/>
                    </a:p>
                  </a:txBody>
                  <a:tcPr/>
                </a:tc>
                <a:extLst>
                  <a:ext uri="{0D108BD9-81ED-4DB2-BD59-A6C34878D82A}">
                    <a16:rowId xmlns:a16="http://schemas.microsoft.com/office/drawing/2014/main" val="1370359432"/>
                  </a:ext>
                </a:extLst>
              </a:tr>
              <a:tr h="370840">
                <a:tc>
                  <a:txBody>
                    <a:bodyPr/>
                    <a:lstStyle/>
                    <a:p>
                      <a:r>
                        <a:rPr lang="fr-BE" sz="1400" noProof="0" dirty="0"/>
                        <a:t>100% des coûts</a:t>
                      </a:r>
                    </a:p>
                  </a:txBody>
                  <a:tcPr/>
                </a:tc>
                <a:tc>
                  <a:txBody>
                    <a:bodyPr/>
                    <a:lstStyle/>
                    <a:p>
                      <a:pPr algn="ctr"/>
                      <a:r>
                        <a:rPr lang="fr-BE" sz="1400" b="1" noProof="0" dirty="0"/>
                        <a:t>Contribution</a:t>
                      </a:r>
                      <a:r>
                        <a:rPr lang="fr-BE" sz="1400" b="1" baseline="0" noProof="0" dirty="0"/>
                        <a:t> financière</a:t>
                      </a:r>
                      <a:endParaRPr lang="fr-BE" sz="1400" b="1" noProof="0" dirty="0"/>
                    </a:p>
                  </a:txBody>
                  <a:tcPr/>
                </a:tc>
                <a:tc>
                  <a:txBody>
                    <a:bodyPr/>
                    <a:lstStyle/>
                    <a:p>
                      <a:r>
                        <a:rPr lang="fr-FR" sz="1400" u="none" strike="noStrike" kern="1200" dirty="0">
                          <a:effectLst/>
                        </a:rPr>
                        <a:t>L'Union européenne finance une partie des coûts (dits "éligibles"). L'autre partie reste à la charge du bénéficiaire de la subvention (ou de tout donateur).</a:t>
                      </a:r>
                      <a:endParaRPr lang="fr-BE" sz="1400" noProof="0" dirty="0"/>
                    </a:p>
                  </a:txBody>
                  <a:tcPr/>
                </a:tc>
                <a:extLst>
                  <a:ext uri="{0D108BD9-81ED-4DB2-BD59-A6C34878D82A}">
                    <a16:rowId xmlns:a16="http://schemas.microsoft.com/office/drawing/2014/main" val="3112156225"/>
                  </a:ext>
                </a:extLst>
              </a:tr>
              <a:tr h="370840">
                <a:tc>
                  <a:txBody>
                    <a:bodyPr/>
                    <a:lstStyle/>
                    <a:p>
                      <a:r>
                        <a:rPr lang="fr-BE" sz="1400" noProof="0" dirty="0"/>
                        <a:t>Permis </a:t>
                      </a:r>
                    </a:p>
                  </a:txBody>
                  <a:tcPr/>
                </a:tc>
                <a:tc>
                  <a:txBody>
                    <a:bodyPr/>
                    <a:lstStyle/>
                    <a:p>
                      <a:pPr algn="ctr"/>
                      <a:r>
                        <a:rPr lang="fr-BE" sz="1400" b="1" noProof="0" dirty="0"/>
                        <a:t>Profit</a:t>
                      </a:r>
                    </a:p>
                  </a:txBody>
                  <a:tcPr/>
                </a:tc>
                <a:tc>
                  <a:txBody>
                    <a:bodyPr/>
                    <a:lstStyle/>
                    <a:p>
                      <a:r>
                        <a:rPr lang="fr-BE" sz="1400" noProof="0" dirty="0"/>
                        <a:t>Interdit</a:t>
                      </a:r>
                      <a:r>
                        <a:rPr lang="fr-BE" sz="1400" baseline="0" noProof="0" dirty="0"/>
                        <a:t> </a:t>
                      </a:r>
                      <a:endParaRPr lang="fr-BE" sz="1400" noProof="0" dirty="0"/>
                    </a:p>
                  </a:txBody>
                  <a:tcPr/>
                </a:tc>
                <a:extLst>
                  <a:ext uri="{0D108BD9-81ED-4DB2-BD59-A6C34878D82A}">
                    <a16:rowId xmlns:a16="http://schemas.microsoft.com/office/drawing/2014/main" val="2859757383"/>
                  </a:ext>
                </a:extLst>
              </a:tr>
            </a:tbl>
          </a:graphicData>
        </a:graphic>
      </p:graphicFrame>
      <p:sp>
        <p:nvSpPr>
          <p:cNvPr id="6" name="Rounded Rectangle 5"/>
          <p:cNvSpPr/>
          <p:nvPr/>
        </p:nvSpPr>
        <p:spPr>
          <a:xfrm>
            <a:off x="1033248" y="5056064"/>
            <a:ext cx="3147646" cy="905608"/>
          </a:xfrm>
          <a:prstGeom prst="roundRect">
            <a:avLst/>
          </a:prstGeom>
          <a:solidFill>
            <a:schemeClr val="accent5"/>
          </a:solidFill>
          <a:ln>
            <a:solidFill>
              <a:srgbClr val="0356B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dirty="0"/>
          </a:p>
        </p:txBody>
      </p:sp>
      <p:sp>
        <p:nvSpPr>
          <p:cNvPr id="7" name="Rounded Rectangle 6"/>
          <p:cNvSpPr/>
          <p:nvPr/>
        </p:nvSpPr>
        <p:spPr>
          <a:xfrm>
            <a:off x="7907213" y="5056064"/>
            <a:ext cx="3496410" cy="888023"/>
          </a:xfrm>
          <a:prstGeom prst="roundRect">
            <a:avLst/>
          </a:prstGeom>
          <a:solidFill>
            <a:schemeClr val="accent5"/>
          </a:solidFill>
          <a:ln>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p:cNvSpPr txBox="1"/>
          <p:nvPr/>
        </p:nvSpPr>
        <p:spPr>
          <a:xfrm>
            <a:off x="942710" y="5304187"/>
            <a:ext cx="3328717" cy="369332"/>
          </a:xfrm>
          <a:prstGeom prst="rect">
            <a:avLst/>
          </a:prstGeom>
          <a:noFill/>
        </p:spPr>
        <p:txBody>
          <a:bodyPr wrap="square" rtlCol="0">
            <a:spAutoFit/>
          </a:bodyPr>
          <a:lstStyle/>
          <a:p>
            <a:pPr algn="ctr"/>
            <a:r>
              <a:rPr lang="fr-BE" b="1" dirty="0">
                <a:solidFill>
                  <a:schemeClr val="bg1"/>
                </a:solidFill>
              </a:rPr>
              <a:t>APPEL D’OFFRES</a:t>
            </a:r>
            <a:endParaRPr lang="en-GB" b="1" dirty="0">
              <a:solidFill>
                <a:schemeClr val="bg1"/>
              </a:solidFill>
            </a:endParaRPr>
          </a:p>
        </p:txBody>
      </p:sp>
      <p:sp>
        <p:nvSpPr>
          <p:cNvPr id="9" name="TextBox 8"/>
          <p:cNvSpPr txBox="1"/>
          <p:nvPr/>
        </p:nvSpPr>
        <p:spPr>
          <a:xfrm>
            <a:off x="8074906" y="5290117"/>
            <a:ext cx="3328717" cy="369332"/>
          </a:xfrm>
          <a:prstGeom prst="rect">
            <a:avLst/>
          </a:prstGeom>
          <a:noFill/>
        </p:spPr>
        <p:txBody>
          <a:bodyPr wrap="square" rtlCol="0">
            <a:spAutoFit/>
          </a:bodyPr>
          <a:lstStyle/>
          <a:p>
            <a:pPr algn="ctr"/>
            <a:r>
              <a:rPr lang="fr-BE" b="1" dirty="0">
                <a:solidFill>
                  <a:schemeClr val="bg1"/>
                </a:solidFill>
              </a:rPr>
              <a:t>APPELS A PROPOSITIONS</a:t>
            </a:r>
            <a:endParaRPr lang="en-GB" b="1" dirty="0">
              <a:solidFill>
                <a:schemeClr val="bg1"/>
              </a:solidFill>
            </a:endParaRPr>
          </a:p>
        </p:txBody>
      </p:sp>
    </p:spTree>
    <p:extLst>
      <p:ext uri="{BB962C8B-B14F-4D97-AF65-F5344CB8AC3E}">
        <p14:creationId xmlns:p14="http://schemas.microsoft.com/office/powerpoint/2010/main" val="22825393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58748" y="1320999"/>
            <a:ext cx="10287308" cy="3881904"/>
          </a:xfrm>
        </p:spPr>
        <p:txBody>
          <a:bodyPr/>
          <a:lstStyle/>
          <a:p>
            <a:r>
              <a:rPr lang="fr-BE" sz="2000" dirty="0">
                <a:latin typeface="+mj-lt"/>
              </a:rPr>
              <a:t>Les</a:t>
            </a:r>
            <a:r>
              <a:rPr lang="fr-BE" sz="2000" b="1" dirty="0">
                <a:latin typeface="+mj-lt"/>
              </a:rPr>
              <a:t> </a:t>
            </a:r>
            <a:r>
              <a:rPr lang="fr-BE" sz="2000" b="1" dirty="0">
                <a:solidFill>
                  <a:schemeClr val="accent5"/>
                </a:solidFill>
                <a:latin typeface="+mj-lt"/>
              </a:rPr>
              <a:t>Subventions</a:t>
            </a:r>
            <a:r>
              <a:rPr lang="fr-BE" sz="2000" dirty="0">
                <a:latin typeface="+mj-lt"/>
              </a:rPr>
              <a:t> sont des contributions financières directes pour supporter une action ou un projet spécifique qui aide à promouvoir les politiques de l’UE. </a:t>
            </a:r>
            <a:r>
              <a:rPr lang="fr-BE" sz="2000" b="1" dirty="0">
                <a:latin typeface="+mj-lt"/>
              </a:rPr>
              <a:t>La Commission Européenne annonce les opportunités de subventions au travers d’appels à proposition.</a:t>
            </a:r>
          </a:p>
          <a:p>
            <a:r>
              <a:rPr lang="fr-BE" sz="2000" dirty="0">
                <a:latin typeface="+mj-lt"/>
              </a:rPr>
              <a:t>Via les Appels à propositions, la Commission européenne choisit – sur base concurrentielle – des organisations ou personnes morales, pour implémenter des projets cofinancés par l’UE, et qui contribuent aux objectifs politiques de l’UE. Les Partenaires externes peuvent soumettre une proposition après que l’appel ait été publié</a:t>
            </a:r>
            <a:r>
              <a:rPr lang="fr-BE" sz="2000" dirty="0"/>
              <a:t>. L’appel contient toute l’information nécessaire pour soumettre la proposition.</a:t>
            </a:r>
            <a:endParaRPr lang="fr-BE" sz="2000" dirty="0">
              <a:latin typeface="+mj-lt"/>
            </a:endParaRPr>
          </a:p>
          <a:p>
            <a:r>
              <a:rPr lang="fr-BE" sz="2000" dirty="0">
                <a:latin typeface="+mj-lt"/>
              </a:rPr>
              <a:t>Afin de </a:t>
            </a:r>
            <a:r>
              <a:rPr lang="fr-BE" sz="2000" b="1" dirty="0">
                <a:solidFill>
                  <a:schemeClr val="accent5"/>
                </a:solidFill>
                <a:latin typeface="+mj-lt"/>
              </a:rPr>
              <a:t>poser une candidature pour une subvention</a:t>
            </a:r>
            <a:r>
              <a:rPr lang="fr-BE" sz="2000" b="1" dirty="0">
                <a:latin typeface="+mj-lt"/>
              </a:rPr>
              <a:t> </a:t>
            </a:r>
            <a:r>
              <a:rPr lang="fr-BE" sz="2000" dirty="0">
                <a:latin typeface="+mj-lt"/>
              </a:rPr>
              <a:t>de la Commission européenne dans le domaine de l’Aide Extérieure, il faut rechercher les appels à proposition sur le site web de la </a:t>
            </a:r>
            <a:r>
              <a:rPr lang="fr-BE" sz="2000" b="1" dirty="0">
                <a:solidFill>
                  <a:schemeClr val="accent5"/>
                </a:solidFill>
              </a:rPr>
              <a:t>Partenariats internationaux (DG INTPA Publications, auparavant </a:t>
            </a:r>
            <a:r>
              <a:rPr lang="fr-BE" sz="2000" b="1" dirty="0" err="1">
                <a:solidFill>
                  <a:schemeClr val="accent5"/>
                </a:solidFill>
              </a:rPr>
              <a:t>EuropeAid</a:t>
            </a:r>
            <a:r>
              <a:rPr lang="fr-BE" sz="2000" b="1" dirty="0">
                <a:solidFill>
                  <a:schemeClr val="accent5"/>
                </a:solidFill>
              </a:rPr>
              <a:t>)</a:t>
            </a:r>
            <a:r>
              <a:rPr lang="fr-BE" sz="2000" dirty="0" smtClean="0">
                <a:latin typeface="+mj-lt"/>
              </a:rPr>
              <a:t>,</a:t>
            </a:r>
            <a:r>
              <a:rPr lang="fr-BE" sz="2000" dirty="0">
                <a:latin typeface="+mj-lt"/>
              </a:rPr>
              <a:t> ou si votre organisation est déjà enregistrée sur e-Calls PADOR, il faut directement rechercher dans </a:t>
            </a:r>
            <a:r>
              <a:rPr lang="fr-BE" sz="2000" b="1" dirty="0">
                <a:latin typeface="+mj-lt"/>
                <a:hlinkClick r:id="rId2"/>
              </a:rPr>
              <a:t>e-Calls PROSPECT</a:t>
            </a:r>
            <a:r>
              <a:rPr lang="fr-BE" sz="2000" dirty="0">
                <a:latin typeface="+mj-lt"/>
              </a:rPr>
              <a:t>.</a:t>
            </a:r>
          </a:p>
          <a:p>
            <a:endParaRPr lang="fr-BE" dirty="0">
              <a:latin typeface="+mj-lt"/>
            </a:endParaRPr>
          </a:p>
        </p:txBody>
      </p:sp>
      <p:sp>
        <p:nvSpPr>
          <p:cNvPr id="3" name="Title 2"/>
          <p:cNvSpPr>
            <a:spLocks noGrp="1"/>
          </p:cNvSpPr>
          <p:nvPr>
            <p:ph type="title"/>
          </p:nvPr>
        </p:nvSpPr>
        <p:spPr>
          <a:xfrm>
            <a:off x="935553" y="342830"/>
            <a:ext cx="10515600" cy="782357"/>
          </a:xfrm>
        </p:spPr>
        <p:txBody>
          <a:bodyPr/>
          <a:lstStyle/>
          <a:p>
            <a:r>
              <a:rPr lang="en-IE" b="1" dirty="0"/>
              <a:t>Appels à Propositions</a:t>
            </a:r>
            <a:endParaRPr lang="en-GB" b="1" dirty="0"/>
          </a:p>
        </p:txBody>
      </p:sp>
      <p:sp>
        <p:nvSpPr>
          <p:cNvPr id="4" name="Rectangle 3"/>
          <p:cNvSpPr/>
          <p:nvPr/>
        </p:nvSpPr>
        <p:spPr>
          <a:xfrm>
            <a:off x="3048000" y="2136339"/>
            <a:ext cx="6096000" cy="369332"/>
          </a:xfrm>
          <a:prstGeom prst="rect">
            <a:avLst/>
          </a:prstGeom>
        </p:spPr>
        <p:txBody>
          <a:bodyPr>
            <a:spAutoFit/>
          </a:bodyPr>
          <a:lstStyle/>
          <a:p>
            <a:endParaRPr lang="en-US" b="0" i="0" dirty="0">
              <a:solidFill>
                <a:srgbClr val="172B4D"/>
              </a:solidFill>
              <a:effectLst/>
              <a:latin typeface="-apple-system"/>
            </a:endParaRPr>
          </a:p>
        </p:txBody>
      </p:sp>
    </p:spTree>
    <p:extLst>
      <p:ext uri="{BB962C8B-B14F-4D97-AF65-F5344CB8AC3E}">
        <p14:creationId xmlns:p14="http://schemas.microsoft.com/office/powerpoint/2010/main" val="21015711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70237" y="498193"/>
            <a:ext cx="11911265" cy="782357"/>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r>
              <a:rPr lang="fr-BE" sz="3800" b="1" dirty="0"/>
              <a:t>Exemple de ligne du temps d’une </a:t>
            </a:r>
          </a:p>
          <a:p>
            <a:r>
              <a:rPr lang="fr-BE" sz="2000" b="1" dirty="0">
                <a:solidFill>
                  <a:schemeClr val="accent5"/>
                </a:solidFill>
              </a:rPr>
              <a:t>Procédure ouverte</a:t>
            </a:r>
            <a:endParaRPr lang="en-GB" sz="2000" b="1" dirty="0">
              <a:solidFill>
                <a:schemeClr val="accent5"/>
              </a:solidFill>
            </a:endParaRPr>
          </a:p>
        </p:txBody>
      </p:sp>
      <p:pic>
        <p:nvPicPr>
          <p:cNvPr id="5" name="Picture 4"/>
          <p:cNvPicPr>
            <a:picLocks noChangeAspect="1"/>
          </p:cNvPicPr>
          <p:nvPr/>
        </p:nvPicPr>
        <p:blipFill>
          <a:blip r:embed="rId2"/>
          <a:stretch>
            <a:fillRect/>
          </a:stretch>
        </p:blipFill>
        <p:spPr>
          <a:xfrm>
            <a:off x="2391245" y="2295577"/>
            <a:ext cx="5781675" cy="3914775"/>
          </a:xfrm>
          <a:prstGeom prst="rect">
            <a:avLst/>
          </a:prstGeom>
        </p:spPr>
      </p:pic>
      <p:sp>
        <p:nvSpPr>
          <p:cNvPr id="6" name="TextBox 5"/>
          <p:cNvSpPr txBox="1"/>
          <p:nvPr/>
        </p:nvSpPr>
        <p:spPr>
          <a:xfrm>
            <a:off x="8068826" y="5516546"/>
            <a:ext cx="1256044" cy="307777"/>
          </a:xfrm>
          <a:prstGeom prst="rect">
            <a:avLst/>
          </a:prstGeom>
          <a:noFill/>
        </p:spPr>
        <p:txBody>
          <a:bodyPr wrap="square" rtlCol="0">
            <a:spAutoFit/>
          </a:bodyPr>
          <a:lstStyle/>
          <a:p>
            <a:r>
              <a:rPr lang="fr-BE" sz="1400" b="1" dirty="0"/>
              <a:t>mois</a:t>
            </a:r>
            <a:endParaRPr lang="en-GB" sz="1400" b="1" dirty="0"/>
          </a:p>
        </p:txBody>
      </p:sp>
      <p:sp>
        <p:nvSpPr>
          <p:cNvPr id="7" name="Title 1"/>
          <p:cNvSpPr>
            <a:spLocks noGrp="1"/>
          </p:cNvSpPr>
          <p:nvPr>
            <p:ph type="title"/>
          </p:nvPr>
        </p:nvSpPr>
        <p:spPr>
          <a:xfrm>
            <a:off x="1248734" y="1246067"/>
            <a:ext cx="10795889" cy="936625"/>
          </a:xfrm>
        </p:spPr>
        <p:txBody>
          <a:bodyPr/>
          <a:lstStyle/>
          <a:p>
            <a:pPr algn="ctr">
              <a:defRPr/>
            </a:pPr>
            <a:r>
              <a:rPr lang="fr-BE" sz="2000" b="1" dirty="0">
                <a:solidFill>
                  <a:schemeClr val="tx1"/>
                </a:solidFill>
                <a:latin typeface="+mn-lt"/>
              </a:rPr>
              <a:t>Ligne du temps d’une procédure d’appel d’offres ouvert international </a:t>
            </a:r>
            <a:br>
              <a:rPr lang="fr-BE" sz="2000" b="1" dirty="0">
                <a:solidFill>
                  <a:schemeClr val="tx1"/>
                </a:solidFill>
                <a:latin typeface="+mn-lt"/>
              </a:rPr>
            </a:br>
            <a:r>
              <a:rPr lang="fr-BE" sz="2000" b="1" dirty="0">
                <a:solidFill>
                  <a:schemeClr val="tx1"/>
                </a:solidFill>
                <a:latin typeface="+mn-lt"/>
              </a:rPr>
              <a:t>pour un marché de travaux</a:t>
            </a:r>
            <a:endParaRPr lang="en-GB" sz="2000" b="1" dirty="0">
              <a:solidFill>
                <a:schemeClr val="tx1"/>
              </a:solidFill>
              <a:latin typeface="+mn-lt"/>
            </a:endParaRPr>
          </a:p>
        </p:txBody>
      </p:sp>
      <p:sp>
        <p:nvSpPr>
          <p:cNvPr id="8" name="Rounded Rectangle 7"/>
          <p:cNvSpPr/>
          <p:nvPr/>
        </p:nvSpPr>
        <p:spPr>
          <a:xfrm>
            <a:off x="2250831" y="1500263"/>
            <a:ext cx="8818683" cy="745072"/>
          </a:xfrm>
          <a:prstGeom prst="roundRect">
            <a:avLst/>
          </a:prstGeom>
          <a:no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extBox 1"/>
          <p:cNvSpPr txBox="1"/>
          <p:nvPr/>
        </p:nvSpPr>
        <p:spPr>
          <a:xfrm>
            <a:off x="3737114" y="2941984"/>
            <a:ext cx="2951922" cy="246221"/>
          </a:xfrm>
          <a:prstGeom prst="rect">
            <a:avLst/>
          </a:prstGeom>
          <a:solidFill>
            <a:srgbClr val="00B050"/>
          </a:solidFill>
        </p:spPr>
        <p:txBody>
          <a:bodyPr wrap="square" rtlCol="0">
            <a:spAutoFit/>
          </a:bodyPr>
          <a:lstStyle/>
          <a:p>
            <a:r>
              <a:rPr lang="fr-BE" sz="1000" dirty="0"/>
              <a:t>La procédure prend au moins 7-8 mois</a:t>
            </a:r>
            <a:endParaRPr lang="en-US" sz="1000" dirty="0"/>
          </a:p>
        </p:txBody>
      </p:sp>
      <p:sp>
        <p:nvSpPr>
          <p:cNvPr id="4" name="TextBox 3"/>
          <p:cNvSpPr txBox="1"/>
          <p:nvPr/>
        </p:nvSpPr>
        <p:spPr>
          <a:xfrm>
            <a:off x="6112565" y="3697360"/>
            <a:ext cx="1331843" cy="246221"/>
          </a:xfrm>
          <a:prstGeom prst="rect">
            <a:avLst/>
          </a:prstGeom>
          <a:solidFill>
            <a:srgbClr val="FF0000"/>
          </a:solidFill>
        </p:spPr>
        <p:txBody>
          <a:bodyPr wrap="square" rtlCol="0">
            <a:spAutoFit/>
          </a:bodyPr>
          <a:lstStyle/>
          <a:p>
            <a:r>
              <a:rPr lang="fr-BE" sz="1000" dirty="0"/>
              <a:t>Signature du contrat</a:t>
            </a:r>
            <a:endParaRPr lang="en-US" sz="1000" dirty="0"/>
          </a:p>
        </p:txBody>
      </p:sp>
      <p:sp>
        <p:nvSpPr>
          <p:cNvPr id="9" name="TextBox 8"/>
          <p:cNvSpPr txBox="1"/>
          <p:nvPr/>
        </p:nvSpPr>
        <p:spPr>
          <a:xfrm>
            <a:off x="2776331" y="4408228"/>
            <a:ext cx="761999" cy="553998"/>
          </a:xfrm>
          <a:prstGeom prst="rect">
            <a:avLst/>
          </a:prstGeom>
          <a:solidFill>
            <a:srgbClr val="FF0000"/>
          </a:solidFill>
        </p:spPr>
        <p:txBody>
          <a:bodyPr wrap="square" rtlCol="0">
            <a:spAutoFit/>
          </a:bodyPr>
          <a:lstStyle/>
          <a:p>
            <a:r>
              <a:rPr lang="fr-BE" sz="1000" dirty="0"/>
              <a:t>Avis de pré-info.</a:t>
            </a:r>
            <a:br>
              <a:rPr lang="fr-BE" sz="1000" dirty="0"/>
            </a:br>
            <a:r>
              <a:rPr lang="fr-BE" sz="1000" dirty="0"/>
              <a:t>30 jours                      </a:t>
            </a:r>
            <a:endParaRPr lang="en-US" sz="1000" dirty="0"/>
          </a:p>
        </p:txBody>
      </p:sp>
      <p:sp>
        <p:nvSpPr>
          <p:cNvPr id="10" name="TextBox 9"/>
          <p:cNvSpPr txBox="1"/>
          <p:nvPr/>
        </p:nvSpPr>
        <p:spPr>
          <a:xfrm>
            <a:off x="5357193" y="4068546"/>
            <a:ext cx="1447868" cy="246221"/>
          </a:xfrm>
          <a:prstGeom prst="rect">
            <a:avLst/>
          </a:prstGeom>
          <a:solidFill>
            <a:srgbClr val="FF0000"/>
          </a:solidFill>
        </p:spPr>
        <p:txBody>
          <a:bodyPr wrap="square" rtlCol="0">
            <a:spAutoFit/>
          </a:bodyPr>
          <a:lstStyle/>
          <a:p>
            <a:r>
              <a:rPr lang="fr-BE" sz="1000" dirty="0"/>
              <a:t>Attribution du contrat</a:t>
            </a:r>
            <a:endParaRPr lang="en-US" sz="1000" dirty="0"/>
          </a:p>
        </p:txBody>
      </p:sp>
      <p:sp>
        <p:nvSpPr>
          <p:cNvPr id="11" name="TextBox 10"/>
          <p:cNvSpPr txBox="1"/>
          <p:nvPr/>
        </p:nvSpPr>
        <p:spPr>
          <a:xfrm>
            <a:off x="3617844" y="4089357"/>
            <a:ext cx="1331843" cy="400110"/>
          </a:xfrm>
          <a:prstGeom prst="rect">
            <a:avLst/>
          </a:prstGeom>
          <a:solidFill>
            <a:srgbClr val="FF0000"/>
          </a:solidFill>
        </p:spPr>
        <p:txBody>
          <a:bodyPr wrap="square" rtlCol="0">
            <a:spAutoFit/>
          </a:bodyPr>
          <a:lstStyle/>
          <a:p>
            <a:r>
              <a:rPr lang="fr-BE" sz="1000" dirty="0"/>
              <a:t>Avis de marché </a:t>
            </a:r>
            <a:br>
              <a:rPr lang="fr-BE" sz="1000" dirty="0"/>
            </a:br>
            <a:r>
              <a:rPr lang="fr-BE" sz="1000" dirty="0"/>
              <a:t>90 jours</a:t>
            </a:r>
            <a:endParaRPr lang="en-US" sz="1000" dirty="0"/>
          </a:p>
        </p:txBody>
      </p:sp>
    </p:spTree>
    <p:extLst>
      <p:ext uri="{BB962C8B-B14F-4D97-AF65-F5344CB8AC3E}">
        <p14:creationId xmlns:p14="http://schemas.microsoft.com/office/powerpoint/2010/main" val="9289321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52997" y="1615171"/>
            <a:ext cx="10751049" cy="3881904"/>
          </a:xfrm>
        </p:spPr>
        <p:txBody>
          <a:bodyPr vert="horz" lIns="91440" tIns="45720" rIns="91440" bIns="45720" rtlCol="0" anchor="t">
            <a:noAutofit/>
          </a:bodyPr>
          <a:lstStyle/>
          <a:p>
            <a:r>
              <a:rPr lang="fr-BE" sz="2000" b="1" dirty="0"/>
              <a:t>Coopération de l’aide au développement, droits Fondamentaux, Commerce et Diplomatie: </a:t>
            </a:r>
            <a:r>
              <a:rPr lang="fr-BE" sz="2000" dirty="0"/>
              <a:t>L’UE fournit de l’aide humanitaire et au développement, et promeut les droits fondamentaux. Elle combine différents types de supports en </a:t>
            </a:r>
            <a:r>
              <a:rPr lang="fr-BE" sz="2000" b="1" dirty="0">
                <a:solidFill>
                  <a:schemeClr val="accent5"/>
                </a:solidFill>
              </a:rPr>
              <a:t>finançant sous la forme de subventions</a:t>
            </a:r>
            <a:r>
              <a:rPr lang="fr-BE" sz="2000" b="1" dirty="0">
                <a:solidFill>
                  <a:schemeClr val="accent4"/>
                </a:solidFill>
              </a:rPr>
              <a:t> </a:t>
            </a:r>
            <a:r>
              <a:rPr lang="fr-BE" sz="2000" dirty="0"/>
              <a:t>afin de soutenir des projets et des organisations, promouvant ainsi leurs objectifs. Elle offre également des </a:t>
            </a:r>
            <a:r>
              <a:rPr lang="fr-BE" sz="2000" b="1" dirty="0">
                <a:solidFill>
                  <a:schemeClr val="accent5"/>
                </a:solidFill>
              </a:rPr>
              <a:t>marchés publiques</a:t>
            </a:r>
            <a:r>
              <a:rPr lang="fr-BE" sz="2000" dirty="0"/>
              <a:t>, et fournit un appui budgétaire et sectoriel. </a:t>
            </a:r>
            <a:endParaRPr lang="fr-BE" sz="2000" b="1" dirty="0">
              <a:solidFill>
                <a:schemeClr val="accent4"/>
              </a:solidFill>
            </a:endParaRPr>
          </a:p>
          <a:p>
            <a:r>
              <a:rPr lang="fr-BE" sz="2000" b="1" dirty="0">
                <a:solidFill>
                  <a:schemeClr val="accent5"/>
                </a:solidFill>
              </a:rPr>
              <a:t>La Famille RELEX</a:t>
            </a:r>
            <a:r>
              <a:rPr lang="fr-BE" sz="2000" b="1" dirty="0"/>
              <a:t>: La famille Relations Extérieures</a:t>
            </a:r>
            <a:r>
              <a:rPr lang="fr-BE" sz="2000" b="1" i="1" dirty="0"/>
              <a:t> </a:t>
            </a:r>
            <a:r>
              <a:rPr lang="fr-BE" sz="2000" b="1" dirty="0"/>
              <a:t>(RELEX) est constituée de la DG </a:t>
            </a:r>
            <a:r>
              <a:rPr lang="en-GB" sz="2000" dirty="0" err="1"/>
              <a:t>P</a:t>
            </a:r>
            <a:r>
              <a:rPr lang="en-GB" sz="2000" dirty="0" err="1" smtClean="0"/>
              <a:t>artenariats</a:t>
            </a:r>
            <a:r>
              <a:rPr lang="en-GB" sz="2000" dirty="0"/>
              <a:t> </a:t>
            </a:r>
            <a:r>
              <a:rPr lang="en-GB" sz="2000" dirty="0" err="1"/>
              <a:t>I</a:t>
            </a:r>
            <a:r>
              <a:rPr lang="en-GB" sz="2000" dirty="0" err="1" smtClean="0"/>
              <a:t>nternationaux</a:t>
            </a:r>
            <a:r>
              <a:rPr lang="en-GB" sz="2000" dirty="0" smtClean="0"/>
              <a:t> </a:t>
            </a:r>
            <a:r>
              <a:rPr lang="en-GB" sz="2000" b="1" dirty="0" smtClean="0"/>
              <a:t>(DG</a:t>
            </a:r>
            <a:r>
              <a:rPr lang="en-GB" sz="2000" dirty="0" smtClean="0"/>
              <a:t> </a:t>
            </a:r>
            <a:r>
              <a:rPr lang="fr-BE" sz="2000" b="1" dirty="0" smtClean="0"/>
              <a:t>INTPA), </a:t>
            </a:r>
            <a:r>
              <a:rPr lang="fr-BE" sz="2000" dirty="0"/>
              <a:t>la</a:t>
            </a:r>
            <a:r>
              <a:rPr lang="fr-BE" sz="2000" b="1" dirty="0"/>
              <a:t> </a:t>
            </a:r>
            <a:r>
              <a:rPr lang="fr-BE" sz="2000" dirty="0"/>
              <a:t>DG Voisinage et des négociations d’élargissement </a:t>
            </a:r>
            <a:r>
              <a:rPr lang="fr-BE" sz="2000" b="1" dirty="0"/>
              <a:t>(DG NEAR)</a:t>
            </a:r>
            <a:r>
              <a:rPr lang="fr-BE" sz="2000" dirty="0"/>
              <a:t> et le Service pour les Instruments de politique étrangère</a:t>
            </a:r>
            <a:r>
              <a:rPr lang="fr-BE" sz="2000" b="1" dirty="0"/>
              <a:t> (FPI) </a:t>
            </a:r>
          </a:p>
          <a:p>
            <a:endParaRPr lang="fr-BE" sz="2000" dirty="0"/>
          </a:p>
        </p:txBody>
      </p:sp>
      <p:sp>
        <p:nvSpPr>
          <p:cNvPr id="3" name="Title 2"/>
          <p:cNvSpPr>
            <a:spLocks noGrp="1"/>
          </p:cNvSpPr>
          <p:nvPr>
            <p:ph type="title"/>
          </p:nvPr>
        </p:nvSpPr>
        <p:spPr/>
        <p:txBody>
          <a:bodyPr/>
          <a:lstStyle/>
          <a:p>
            <a:r>
              <a:rPr lang="en-IE" b="1" dirty="0"/>
              <a:t>EU Actions extérieures </a:t>
            </a:r>
            <a:endParaRPr lang="en-GB" b="1" dirty="0"/>
          </a:p>
        </p:txBody>
      </p:sp>
      <p:sp>
        <p:nvSpPr>
          <p:cNvPr id="4" name="Rectangle 3"/>
          <p:cNvSpPr/>
          <p:nvPr/>
        </p:nvSpPr>
        <p:spPr>
          <a:xfrm>
            <a:off x="3048000" y="2136339"/>
            <a:ext cx="6096000" cy="369332"/>
          </a:xfrm>
          <a:prstGeom prst="rect">
            <a:avLst/>
          </a:prstGeom>
        </p:spPr>
        <p:txBody>
          <a:bodyPr>
            <a:spAutoFit/>
          </a:bodyPr>
          <a:lstStyle/>
          <a:p>
            <a:endParaRPr lang="en-US" b="0" i="0" dirty="0">
              <a:solidFill>
                <a:srgbClr val="172B4D"/>
              </a:solidFill>
              <a:effectLst/>
              <a:latin typeface="-apple-system"/>
            </a:endParaRPr>
          </a:p>
        </p:txBody>
      </p:sp>
    </p:spTree>
    <p:extLst>
      <p:ext uri="{BB962C8B-B14F-4D97-AF65-F5344CB8AC3E}">
        <p14:creationId xmlns:p14="http://schemas.microsoft.com/office/powerpoint/2010/main" val="350588786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p:txBody>
          <a:bodyPr/>
          <a:lstStyle/>
          <a:p>
            <a:pPr marL="285750" indent="-285750"/>
            <a:r>
              <a:rPr lang="fr-BE" sz="1800" b="1" dirty="0" err="1" smtClean="0">
                <a:solidFill>
                  <a:schemeClr val="accent5"/>
                </a:solidFill>
              </a:rPr>
              <a:t>EuropeAid</a:t>
            </a:r>
            <a:r>
              <a:rPr lang="fr-BE" sz="1800" b="1" dirty="0" smtClean="0"/>
              <a:t> </a:t>
            </a:r>
            <a:r>
              <a:rPr lang="fr-BE" sz="1800" dirty="0"/>
              <a:t>s'appelle désormais</a:t>
            </a:r>
            <a:r>
              <a:rPr lang="fr-BE" sz="1800" b="1" dirty="0"/>
              <a:t> </a:t>
            </a:r>
            <a:r>
              <a:rPr lang="fr-BE" sz="1800" b="1" dirty="0" smtClean="0">
                <a:solidFill>
                  <a:schemeClr val="accent5"/>
                </a:solidFill>
              </a:rPr>
              <a:t>Partenariats </a:t>
            </a:r>
            <a:r>
              <a:rPr lang="fr-BE" sz="1800" b="1" dirty="0">
                <a:solidFill>
                  <a:schemeClr val="accent5"/>
                </a:solidFill>
              </a:rPr>
              <a:t>internationaux</a:t>
            </a:r>
            <a:endParaRPr lang="fr-BE" sz="1800" dirty="0">
              <a:solidFill>
                <a:schemeClr val="accent5"/>
              </a:solidFill>
              <a:latin typeface="+mj-lt"/>
            </a:endParaRPr>
          </a:p>
          <a:p>
            <a:pPr marL="285750" indent="-285750"/>
            <a:r>
              <a:rPr lang="fr-BE" sz="1800" b="1" dirty="0" smtClean="0">
                <a:solidFill>
                  <a:schemeClr val="accent5"/>
                </a:solidFill>
                <a:latin typeface="+mj-lt"/>
              </a:rPr>
              <a:t>Appels d’offre:</a:t>
            </a:r>
            <a:r>
              <a:rPr lang="fr-BE" sz="1800" dirty="0" smtClean="0">
                <a:solidFill>
                  <a:schemeClr val="tx1"/>
                </a:solidFill>
                <a:latin typeface="+mj-lt"/>
              </a:rPr>
              <a:t> </a:t>
            </a:r>
          </a:p>
          <a:p>
            <a:pPr marL="742950" lvl="1" indent="-285750"/>
            <a:r>
              <a:rPr lang="fr-BE" dirty="0" smtClean="0"/>
              <a:t>les </a:t>
            </a:r>
            <a:r>
              <a:rPr lang="fr-BE" dirty="0"/>
              <a:t>Appels d’offres ne sont plus publiés sur le site </a:t>
            </a:r>
            <a:r>
              <a:rPr lang="fr-BE" dirty="0" smtClean="0"/>
              <a:t>Partenariats Internationaux.</a:t>
            </a:r>
          </a:p>
          <a:p>
            <a:pPr marL="742950" lvl="1" indent="-285750"/>
            <a:r>
              <a:rPr lang="fr-BE" dirty="0" smtClean="0"/>
              <a:t>Pour </a:t>
            </a:r>
            <a:r>
              <a:rPr lang="fr-BE" dirty="0"/>
              <a:t>trouver les Appels d’offres, les partenaires externes sont invités à se diriger vers le Portail </a:t>
            </a:r>
            <a:r>
              <a:rPr lang="fr-BE" dirty="0" err="1">
                <a:hlinkClick r:id="rId2"/>
              </a:rPr>
              <a:t>Funding</a:t>
            </a:r>
            <a:r>
              <a:rPr lang="fr-BE" dirty="0">
                <a:hlinkClick r:id="rId2"/>
              </a:rPr>
              <a:t> and Tender </a:t>
            </a:r>
            <a:r>
              <a:rPr lang="fr-BE" dirty="0" err="1">
                <a:hlinkClick r:id="rId2"/>
              </a:rPr>
              <a:t>Opportunities</a:t>
            </a:r>
            <a:r>
              <a:rPr lang="fr-BE" dirty="0">
                <a:hlinkClick r:id="rId2"/>
              </a:rPr>
              <a:t> Portal (F&amp;T Portal</a:t>
            </a:r>
            <a:r>
              <a:rPr lang="fr-BE" dirty="0" smtClean="0">
                <a:hlinkClick r:id="rId2"/>
              </a:rPr>
              <a:t>)</a:t>
            </a:r>
            <a:r>
              <a:rPr lang="fr-BE" dirty="0" smtClean="0"/>
              <a:t>. </a:t>
            </a:r>
          </a:p>
          <a:p>
            <a:pPr marL="742950" lvl="1" indent="-285750"/>
            <a:r>
              <a:rPr lang="fr-BE" dirty="0" smtClean="0"/>
              <a:t>Les </a:t>
            </a:r>
            <a:r>
              <a:rPr lang="fr-BE" dirty="0"/>
              <a:t>avis de pré-information ne sont plus obligatoires mais, le cas échéant, sont accessibles sur </a:t>
            </a:r>
            <a:r>
              <a:rPr lang="fr-BE" dirty="0">
                <a:hlinkClick r:id="rId3"/>
              </a:rPr>
              <a:t>TED </a:t>
            </a:r>
            <a:r>
              <a:rPr lang="fr-BE" dirty="0" err="1">
                <a:hlinkClick r:id="rId3"/>
              </a:rPr>
              <a:t>eNotices</a:t>
            </a:r>
            <a:r>
              <a:rPr lang="fr-BE" dirty="0"/>
              <a:t> </a:t>
            </a:r>
            <a:endParaRPr lang="fr-BE" dirty="0" smtClean="0">
              <a:solidFill>
                <a:schemeClr val="tx1"/>
              </a:solidFill>
              <a:latin typeface="+mj-lt"/>
            </a:endParaRPr>
          </a:p>
          <a:p>
            <a:pPr marL="285750" indent="-285750"/>
            <a:r>
              <a:rPr lang="fr-BE" sz="1800" b="1" dirty="0" smtClean="0">
                <a:solidFill>
                  <a:schemeClr val="accent5"/>
                </a:solidFill>
                <a:latin typeface="+mj-lt"/>
              </a:rPr>
              <a:t>Appels </a:t>
            </a:r>
            <a:r>
              <a:rPr lang="fr-BE" sz="1800" b="1" dirty="0">
                <a:solidFill>
                  <a:schemeClr val="accent5"/>
                </a:solidFill>
              </a:rPr>
              <a:t>à </a:t>
            </a:r>
            <a:r>
              <a:rPr lang="fr-BE" sz="1800" b="1" dirty="0" smtClean="0">
                <a:solidFill>
                  <a:schemeClr val="accent5"/>
                </a:solidFill>
              </a:rPr>
              <a:t>proposition:</a:t>
            </a:r>
            <a:r>
              <a:rPr lang="fr-BE" sz="1800" dirty="0" smtClean="0"/>
              <a:t> </a:t>
            </a:r>
            <a:r>
              <a:rPr lang="fr-BE" sz="1800" dirty="0" smtClean="0">
                <a:solidFill>
                  <a:schemeClr val="tx1"/>
                </a:solidFill>
                <a:latin typeface="+mj-lt"/>
              </a:rPr>
              <a:t>Toujours </a:t>
            </a:r>
            <a:r>
              <a:rPr lang="fr-BE" sz="1800" dirty="0">
                <a:solidFill>
                  <a:schemeClr val="tx1"/>
                </a:solidFill>
                <a:latin typeface="+mj-lt"/>
              </a:rPr>
              <a:t>publiés </a:t>
            </a:r>
            <a:r>
              <a:rPr lang="fr-BE" sz="1800" dirty="0" smtClean="0">
                <a:solidFill>
                  <a:schemeClr val="tx1"/>
                </a:solidFill>
                <a:latin typeface="+mj-lt"/>
              </a:rPr>
              <a:t>sur </a:t>
            </a:r>
            <a:r>
              <a:rPr lang="fr-BE" sz="1800" dirty="0" smtClean="0"/>
              <a:t>Partenariats Internationaux</a:t>
            </a:r>
            <a:endParaRPr lang="fr-BE" sz="1800" dirty="0">
              <a:solidFill>
                <a:schemeClr val="tx1"/>
              </a:solidFill>
              <a:latin typeface="+mj-lt"/>
            </a:endParaRPr>
          </a:p>
        </p:txBody>
      </p:sp>
      <p:sp>
        <p:nvSpPr>
          <p:cNvPr id="2" name="Title 1"/>
          <p:cNvSpPr>
            <a:spLocks noGrp="1"/>
          </p:cNvSpPr>
          <p:nvPr>
            <p:ph type="title"/>
          </p:nvPr>
        </p:nvSpPr>
        <p:spPr/>
        <p:txBody>
          <a:bodyPr/>
          <a:lstStyle/>
          <a:p>
            <a:r>
              <a:rPr lang="fr-BE" b="1" dirty="0"/>
              <a:t>Développements importants</a:t>
            </a:r>
          </a:p>
        </p:txBody>
      </p:sp>
    </p:spTree>
    <p:extLst>
      <p:ext uri="{BB962C8B-B14F-4D97-AF65-F5344CB8AC3E}">
        <p14:creationId xmlns:p14="http://schemas.microsoft.com/office/powerpoint/2010/main" val="81597675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36651" y="1949973"/>
            <a:ext cx="10905699" cy="3881904"/>
          </a:xfrm>
        </p:spPr>
        <p:txBody>
          <a:bodyPr vert="horz" lIns="91440" tIns="45720" rIns="91440" bIns="45720" rtlCol="0" anchor="t">
            <a:noAutofit/>
          </a:bodyPr>
          <a:lstStyle/>
          <a:p>
            <a:r>
              <a:rPr lang="fr-BE" sz="2000" b="1" dirty="0">
                <a:solidFill>
                  <a:schemeClr val="accent5"/>
                </a:solidFill>
              </a:rPr>
              <a:t>Partenariats internationaux </a:t>
            </a:r>
            <a:r>
              <a:rPr lang="fr-BE" sz="2000" b="1" dirty="0" smtClean="0">
                <a:solidFill>
                  <a:schemeClr val="accent5"/>
                </a:solidFill>
              </a:rPr>
              <a:t>(DG </a:t>
            </a:r>
            <a:r>
              <a:rPr lang="fr-BE" sz="2000" b="1" dirty="0">
                <a:solidFill>
                  <a:schemeClr val="accent5"/>
                </a:solidFill>
              </a:rPr>
              <a:t>INTPA </a:t>
            </a:r>
            <a:r>
              <a:rPr lang="fr-BE" sz="2000" b="1" dirty="0" smtClean="0">
                <a:solidFill>
                  <a:schemeClr val="accent5"/>
                </a:solidFill>
              </a:rPr>
              <a:t>Publications, auparavant </a:t>
            </a:r>
            <a:r>
              <a:rPr lang="fr-BE" sz="2000" b="1" dirty="0" err="1" smtClean="0">
                <a:solidFill>
                  <a:schemeClr val="accent5"/>
                </a:solidFill>
              </a:rPr>
              <a:t>EuropeAid</a:t>
            </a:r>
            <a:r>
              <a:rPr lang="fr-BE" sz="2000" b="1" dirty="0">
                <a:solidFill>
                  <a:schemeClr val="accent5"/>
                </a:solidFill>
              </a:rPr>
              <a:t>)</a:t>
            </a:r>
            <a:r>
              <a:rPr lang="fr-BE" sz="2000" dirty="0">
                <a:solidFill>
                  <a:schemeClr val="accent5"/>
                </a:solidFill>
              </a:rPr>
              <a:t> :</a:t>
            </a:r>
            <a:r>
              <a:rPr lang="fr-BE" sz="2000" dirty="0">
                <a:solidFill>
                  <a:schemeClr val="tx2"/>
                </a:solidFill>
              </a:rPr>
              <a:t> </a:t>
            </a:r>
            <a:r>
              <a:rPr lang="fr-BE" sz="2000" dirty="0" smtClean="0"/>
              <a:t>Supprimé </a:t>
            </a:r>
            <a:r>
              <a:rPr lang="fr-BE" sz="2000" dirty="0"/>
              <a:t>pour les Appels d’offres. </a:t>
            </a:r>
            <a:r>
              <a:rPr lang="fr-BE" sz="2000" dirty="0" smtClean="0"/>
              <a:t>Applicable </a:t>
            </a:r>
            <a:r>
              <a:rPr lang="fr-BE" sz="2000" dirty="0"/>
              <a:t>pour les Appels à Proposition</a:t>
            </a:r>
            <a:endParaRPr lang="fr-BE" sz="2000" dirty="0">
              <a:cs typeface="Arial"/>
            </a:endParaRPr>
          </a:p>
          <a:p>
            <a:r>
              <a:rPr lang="fr-BE" sz="2000" b="1" dirty="0" err="1">
                <a:solidFill>
                  <a:schemeClr val="accent5"/>
                </a:solidFill>
              </a:rPr>
              <a:t>Funding</a:t>
            </a:r>
            <a:r>
              <a:rPr lang="fr-BE" sz="2000" b="1" dirty="0">
                <a:solidFill>
                  <a:schemeClr val="accent5"/>
                </a:solidFill>
              </a:rPr>
              <a:t> and Tender </a:t>
            </a:r>
            <a:r>
              <a:rPr lang="fr-BE" sz="2000" b="1" dirty="0" err="1">
                <a:solidFill>
                  <a:schemeClr val="accent5"/>
                </a:solidFill>
              </a:rPr>
              <a:t>Opportunities</a:t>
            </a:r>
            <a:r>
              <a:rPr lang="fr-BE" sz="2000" b="1" dirty="0">
                <a:solidFill>
                  <a:schemeClr val="accent5"/>
                </a:solidFill>
              </a:rPr>
              <a:t> Portal </a:t>
            </a:r>
            <a:r>
              <a:rPr lang="fr-BE" sz="2000" b="1" dirty="0">
                <a:solidFill>
                  <a:schemeClr val="tx2"/>
                </a:solidFill>
              </a:rPr>
              <a:t>: </a:t>
            </a:r>
            <a:r>
              <a:rPr lang="fr-BE" sz="2000" dirty="0" smtClean="0"/>
              <a:t>Appels </a:t>
            </a:r>
            <a:r>
              <a:rPr lang="fr-BE" sz="2000" dirty="0"/>
              <a:t>d’offres</a:t>
            </a:r>
            <a:endParaRPr lang="fr-BE" sz="2000" dirty="0">
              <a:cs typeface="Arial"/>
            </a:endParaRPr>
          </a:p>
          <a:p>
            <a:r>
              <a:rPr lang="fr-BE" sz="2000" b="1" dirty="0">
                <a:solidFill>
                  <a:schemeClr val="accent5"/>
                </a:solidFill>
              </a:rPr>
              <a:t>TED e-</a:t>
            </a:r>
            <a:r>
              <a:rPr lang="fr-BE" sz="2000" b="1" dirty="0" err="1">
                <a:solidFill>
                  <a:schemeClr val="accent5"/>
                </a:solidFill>
              </a:rPr>
              <a:t>Tendering</a:t>
            </a:r>
            <a:r>
              <a:rPr lang="fr-BE" sz="2000" b="1" dirty="0">
                <a:solidFill>
                  <a:schemeClr val="tx2"/>
                </a:solidFill>
              </a:rPr>
              <a:t> : </a:t>
            </a:r>
            <a:r>
              <a:rPr lang="fr-BE" sz="2000" dirty="0" smtClean="0"/>
              <a:t>Dossier </a:t>
            </a:r>
            <a:r>
              <a:rPr lang="fr-BE" sz="2000" dirty="0"/>
              <a:t>d’Appel d’offres et Avis de marché</a:t>
            </a:r>
            <a:endParaRPr lang="fr-BE" sz="2000" dirty="0">
              <a:cs typeface="Arial"/>
            </a:endParaRPr>
          </a:p>
          <a:p>
            <a:r>
              <a:rPr lang="fr-BE" sz="2000" b="1" dirty="0">
                <a:solidFill>
                  <a:schemeClr val="accent5"/>
                </a:solidFill>
              </a:rPr>
              <a:t>TED</a:t>
            </a:r>
            <a:r>
              <a:rPr lang="fr-BE" sz="2000" b="1" dirty="0">
                <a:solidFill>
                  <a:schemeClr val="tx2"/>
                </a:solidFill>
              </a:rPr>
              <a:t>: </a:t>
            </a:r>
            <a:r>
              <a:rPr lang="fr-BE" sz="2000" dirty="0" smtClean="0"/>
              <a:t>Avis </a:t>
            </a:r>
            <a:r>
              <a:rPr lang="fr-BE" sz="2000" dirty="0"/>
              <a:t>de pré-information et Avis de marché (OJ)</a:t>
            </a:r>
            <a:endParaRPr lang="fr-BE" sz="2000" dirty="0">
              <a:cs typeface="Arial"/>
            </a:endParaRPr>
          </a:p>
        </p:txBody>
      </p:sp>
      <p:sp>
        <p:nvSpPr>
          <p:cNvPr id="3" name="Title 2"/>
          <p:cNvSpPr>
            <a:spLocks noGrp="1"/>
          </p:cNvSpPr>
          <p:nvPr>
            <p:ph type="title"/>
          </p:nvPr>
        </p:nvSpPr>
        <p:spPr>
          <a:xfrm>
            <a:off x="1036652" y="407498"/>
            <a:ext cx="10905699" cy="782357"/>
          </a:xfrm>
        </p:spPr>
        <p:txBody>
          <a:bodyPr/>
          <a:lstStyle/>
          <a:p>
            <a:r>
              <a:rPr lang="fr-BE" b="1" dirty="0"/>
              <a:t>Canaux de publication pour Appels d’Offres</a:t>
            </a:r>
          </a:p>
        </p:txBody>
      </p:sp>
    </p:spTree>
    <p:extLst>
      <p:ext uri="{BB962C8B-B14F-4D97-AF65-F5344CB8AC3E}">
        <p14:creationId xmlns:p14="http://schemas.microsoft.com/office/powerpoint/2010/main" val="5840195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06246" y="832790"/>
            <a:ext cx="11285754" cy="782357"/>
          </a:xfrm>
        </p:spPr>
        <p:txBody>
          <a:bodyPr/>
          <a:lstStyle/>
          <a:p>
            <a:r>
              <a:rPr lang="fr-BE" b="1" dirty="0"/>
              <a:t>Publication des Appels d’Offres </a:t>
            </a:r>
            <a:br>
              <a:rPr lang="fr-BE" b="1" dirty="0"/>
            </a:br>
            <a:endParaRPr lang="en-GB" b="1" dirty="0"/>
          </a:p>
        </p:txBody>
      </p:sp>
      <p:pic>
        <p:nvPicPr>
          <p:cNvPr id="17" name="Picture 9" descr="Man_working_on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352" y="3763064"/>
            <a:ext cx="1300163" cy="130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descr="pijl rood cop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19369" y="4287632"/>
            <a:ext cx="9366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 Box 5"/>
          <p:cNvSpPr txBox="1">
            <a:spLocks noChangeArrowheads="1"/>
          </p:cNvSpPr>
          <p:nvPr/>
        </p:nvSpPr>
        <p:spPr bwMode="auto">
          <a:xfrm>
            <a:off x="1761849" y="3226917"/>
            <a:ext cx="1041252" cy="402291"/>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b="1" dirty="0"/>
              <a:t>PPMT</a:t>
            </a:r>
            <a:endParaRPr lang="en-GB" altLang="en-US" sz="2000" b="1" dirty="0"/>
          </a:p>
        </p:txBody>
      </p:sp>
      <p:sp>
        <p:nvSpPr>
          <p:cNvPr id="23" name="Text Box 6"/>
          <p:cNvSpPr txBox="1">
            <a:spLocks noChangeArrowheads="1"/>
          </p:cNvSpPr>
          <p:nvPr/>
        </p:nvSpPr>
        <p:spPr bwMode="auto">
          <a:xfrm>
            <a:off x="3084236" y="3627371"/>
            <a:ext cx="6067985" cy="2248950"/>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t">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dirty="0"/>
              <a:t>Supplément dans le JO</a:t>
            </a:r>
          </a:p>
          <a:p>
            <a:pPr algn="ctr" eaLnBrk="1" hangingPunct="1"/>
            <a:r>
              <a:rPr lang="fr-BE" altLang="en-US" sz="2000" dirty="0"/>
              <a:t>via </a:t>
            </a:r>
            <a:r>
              <a:rPr lang="fr-BE" altLang="en-US" sz="2000" b="1" dirty="0">
                <a:solidFill>
                  <a:schemeClr val="accent5"/>
                </a:solidFill>
              </a:rPr>
              <a:t>TED</a:t>
            </a:r>
            <a:r>
              <a:rPr lang="fr-BE" altLang="en-US" sz="2000" dirty="0"/>
              <a:t> (</a:t>
            </a:r>
            <a:r>
              <a:rPr lang="fr-BE" altLang="en-US" sz="2000" b="1" dirty="0"/>
              <a:t>Tenders Electronic Daily</a:t>
            </a:r>
            <a:r>
              <a:rPr lang="fr-BE" altLang="en-US" sz="2000" dirty="0"/>
              <a:t>)</a:t>
            </a:r>
          </a:p>
          <a:p>
            <a:pPr algn="ctr" eaLnBrk="1" hangingPunct="1"/>
            <a:r>
              <a:rPr lang="fr-BE" altLang="en-US" sz="2000" dirty="0"/>
              <a:t>&amp;</a:t>
            </a:r>
          </a:p>
          <a:p>
            <a:pPr algn="ctr" eaLnBrk="1" hangingPunct="1"/>
            <a:r>
              <a:rPr lang="fr-BE" altLang="en-US" sz="2000" b="1" dirty="0" err="1" smtClean="0">
                <a:solidFill>
                  <a:schemeClr val="accent5"/>
                </a:solidFill>
              </a:rPr>
              <a:t>Funding</a:t>
            </a:r>
            <a:r>
              <a:rPr lang="fr-BE" altLang="en-US" sz="2000" b="1" dirty="0" smtClean="0">
                <a:solidFill>
                  <a:schemeClr val="accent5"/>
                </a:solidFill>
              </a:rPr>
              <a:t> and Tenders </a:t>
            </a:r>
            <a:r>
              <a:rPr lang="fr-BE" altLang="en-US" sz="2000" b="1" dirty="0">
                <a:solidFill>
                  <a:schemeClr val="accent5"/>
                </a:solidFill>
              </a:rPr>
              <a:t>Portal</a:t>
            </a:r>
            <a:endParaRPr lang="fr-BE" altLang="en-US" sz="2000" dirty="0">
              <a:solidFill>
                <a:schemeClr val="accent5"/>
              </a:solidFill>
            </a:endParaRPr>
          </a:p>
          <a:p>
            <a:pPr algn="ctr" eaLnBrk="1" hangingPunct="1"/>
            <a:r>
              <a:rPr lang="fr-BE" altLang="en-US" sz="2000" b="1" dirty="0">
                <a:solidFill>
                  <a:srgbClr val="024B9C"/>
                </a:solidFill>
                <a:latin typeface="Verdana"/>
                <a:ea typeface="Verdana"/>
                <a:cs typeface="Arial"/>
              </a:rPr>
              <a:t>(</a:t>
            </a:r>
            <a:r>
              <a:rPr lang="fr-BE" altLang="en-US" sz="2000" b="1" dirty="0">
                <a:solidFill>
                  <a:schemeClr val="accent5"/>
                </a:solidFill>
                <a:latin typeface="Verdana"/>
                <a:ea typeface="Verdana"/>
                <a:cs typeface="Arial"/>
              </a:rPr>
              <a:t>suppression</a:t>
            </a:r>
            <a:r>
              <a:rPr lang="fr-BE" altLang="en-US" sz="2000" b="1" dirty="0">
                <a:solidFill>
                  <a:srgbClr val="024B9C"/>
                </a:solidFill>
                <a:latin typeface="Verdana"/>
                <a:ea typeface="Verdana"/>
                <a:cs typeface="Arial"/>
              </a:rPr>
              <a:t> de </a:t>
            </a:r>
            <a:endParaRPr lang="en-GB" altLang="en-US" sz="2000" b="1" dirty="0">
              <a:solidFill>
                <a:srgbClr val="024B9C"/>
              </a:solidFill>
              <a:latin typeface="Verdana"/>
              <a:ea typeface="Verdana"/>
              <a:cs typeface="Arial"/>
            </a:endParaRPr>
          </a:p>
          <a:p>
            <a:pPr algn="ctr"/>
            <a:r>
              <a:rPr lang="fr-BE" altLang="en-US" sz="2000" b="1" dirty="0" err="1" smtClean="0">
                <a:solidFill>
                  <a:srgbClr val="024B9C"/>
                </a:solidFill>
                <a:latin typeface="Verdana"/>
                <a:ea typeface="Verdana"/>
                <a:cs typeface="Arial"/>
              </a:rPr>
              <a:t>EuropeAid</a:t>
            </a:r>
            <a:r>
              <a:rPr lang="fr-BE" altLang="en-US" sz="2000" b="1" dirty="0" smtClean="0">
                <a:solidFill>
                  <a:srgbClr val="024B9C"/>
                </a:solidFill>
                <a:latin typeface="Verdana"/>
                <a:ea typeface="Verdana"/>
                <a:cs typeface="Arial"/>
              </a:rPr>
              <a:t>/</a:t>
            </a:r>
            <a:r>
              <a:rPr lang="fr-BE" sz="2000" b="1" dirty="0" smtClean="0">
                <a:solidFill>
                  <a:schemeClr val="tx2"/>
                </a:solidFill>
              </a:rPr>
              <a:t>Partenariats </a:t>
            </a:r>
            <a:r>
              <a:rPr lang="fr-BE" sz="2000" b="1" dirty="0">
                <a:solidFill>
                  <a:schemeClr val="tx2"/>
                </a:solidFill>
              </a:rPr>
              <a:t>internationaux</a:t>
            </a:r>
            <a:r>
              <a:rPr lang="fr-BE" altLang="en-US" sz="2000" b="1" dirty="0" smtClean="0">
                <a:solidFill>
                  <a:srgbClr val="024B9C"/>
                </a:solidFill>
                <a:latin typeface="Verdana"/>
                <a:ea typeface="Verdana"/>
                <a:cs typeface="Arial"/>
              </a:rPr>
              <a:t>)</a:t>
            </a:r>
            <a:endParaRPr lang="en-GB" altLang="en-US" sz="2000" b="1" dirty="0">
              <a:solidFill>
                <a:srgbClr val="024B9C"/>
              </a:solidFill>
              <a:latin typeface="Verdana"/>
              <a:ea typeface="Verdana"/>
              <a:cs typeface="Arial"/>
            </a:endParaRPr>
          </a:p>
          <a:p>
            <a:pPr algn="ctr" eaLnBrk="1" hangingPunct="1"/>
            <a:endParaRPr lang="en-GB" altLang="en-US" sz="2000" dirty="0"/>
          </a:p>
        </p:txBody>
      </p:sp>
      <p:pic>
        <p:nvPicPr>
          <p:cNvPr id="26" name="Picture 13" descr="pijl rood cop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98309" y="3915821"/>
            <a:ext cx="798776"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 Box 6"/>
          <p:cNvSpPr txBox="1">
            <a:spLocks noChangeArrowheads="1"/>
          </p:cNvSpPr>
          <p:nvPr/>
        </p:nvSpPr>
        <p:spPr bwMode="auto">
          <a:xfrm>
            <a:off x="8732196" y="3778710"/>
            <a:ext cx="3376543" cy="1017844"/>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dirty="0"/>
              <a:t>Contrats </a:t>
            </a:r>
          </a:p>
          <a:p>
            <a:pPr algn="ctr" eaLnBrk="1" hangingPunct="1"/>
            <a:r>
              <a:rPr lang="fr-BE" altLang="en-US" sz="2000" dirty="0"/>
              <a:t>dans </a:t>
            </a:r>
            <a:r>
              <a:rPr lang="fr-BE" altLang="en-US" sz="2000" b="1" dirty="0">
                <a:solidFill>
                  <a:srgbClr val="024B9C"/>
                </a:solidFill>
              </a:rPr>
              <a:t>CRIS</a:t>
            </a:r>
          </a:p>
          <a:p>
            <a:pPr algn="ctr" eaLnBrk="1" hangingPunct="1"/>
            <a:r>
              <a:rPr lang="fr-BE" altLang="en-US" sz="2000" b="1" dirty="0">
                <a:solidFill>
                  <a:schemeClr val="accent5"/>
                </a:solidFill>
              </a:rPr>
              <a:t>Dans le future: OPSYS</a:t>
            </a:r>
            <a:endParaRPr lang="en-GB" altLang="en-US" sz="2000" b="1" dirty="0">
              <a:solidFill>
                <a:schemeClr val="accent5"/>
              </a:solidFill>
            </a:endParaRPr>
          </a:p>
        </p:txBody>
      </p:sp>
      <p:sp>
        <p:nvSpPr>
          <p:cNvPr id="2" name="Rounded Rectangle 1"/>
          <p:cNvSpPr/>
          <p:nvPr/>
        </p:nvSpPr>
        <p:spPr>
          <a:xfrm rot="16200000">
            <a:off x="1022734" y="4454345"/>
            <a:ext cx="1823926" cy="321394"/>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a:t>eTendering</a:t>
            </a:r>
            <a:endParaRPr lang="en-GB" dirty="0"/>
          </a:p>
        </p:txBody>
      </p:sp>
      <p:sp>
        <p:nvSpPr>
          <p:cNvPr id="28" name="Rounded Rectangle 27"/>
          <p:cNvSpPr/>
          <p:nvPr/>
        </p:nvSpPr>
        <p:spPr>
          <a:xfrm rot="16200000">
            <a:off x="1383925" y="4454345"/>
            <a:ext cx="1823926" cy="321394"/>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a:t>eNotices</a:t>
            </a:r>
            <a:endParaRPr lang="en-GB" dirty="0"/>
          </a:p>
        </p:txBody>
      </p:sp>
      <p:sp>
        <p:nvSpPr>
          <p:cNvPr id="29" name="Rounded Rectangle 28"/>
          <p:cNvSpPr/>
          <p:nvPr/>
        </p:nvSpPr>
        <p:spPr>
          <a:xfrm rot="16200000">
            <a:off x="1747709" y="4454345"/>
            <a:ext cx="1823926" cy="321394"/>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a:t>ARES</a:t>
            </a:r>
            <a:endParaRPr lang="en-GB" dirty="0"/>
          </a:p>
        </p:txBody>
      </p:sp>
      <p:sp>
        <p:nvSpPr>
          <p:cNvPr id="4" name="Slide Number Placeholder 3"/>
          <p:cNvSpPr>
            <a:spLocks noGrp="1"/>
          </p:cNvSpPr>
          <p:nvPr>
            <p:ph type="sldNum" sz="quarter" idx="12"/>
          </p:nvPr>
        </p:nvSpPr>
        <p:spPr/>
        <p:txBody>
          <a:bodyPr/>
          <a:lstStyle/>
          <a:p>
            <a:fld id="{F46C79FD-C571-418B-AB0F-5EE936C85276}" type="slidenum">
              <a:rPr lang="en-GB" smtClean="0"/>
              <a:t>52</a:t>
            </a:fld>
            <a:endParaRPr lang="en-GB" dirty="0"/>
          </a:p>
        </p:txBody>
      </p:sp>
      <p:sp>
        <p:nvSpPr>
          <p:cNvPr id="15" name="Curved Left Arrow 14"/>
          <p:cNvSpPr/>
          <p:nvPr/>
        </p:nvSpPr>
        <p:spPr>
          <a:xfrm flipH="1">
            <a:off x="756772" y="1793771"/>
            <a:ext cx="859931" cy="1896332"/>
          </a:xfrm>
          <a:prstGeom prst="curvedLeftArrow">
            <a:avLst>
              <a:gd name="adj1" fmla="val 25000"/>
              <a:gd name="adj2" fmla="val 50000"/>
              <a:gd name="adj3" fmla="val 28777"/>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dirty="0">
              <a:solidFill>
                <a:schemeClr val="tx1"/>
              </a:solidFill>
            </a:endParaRPr>
          </a:p>
        </p:txBody>
      </p:sp>
      <p:sp>
        <p:nvSpPr>
          <p:cNvPr id="16" name="Text Box 6"/>
          <p:cNvSpPr txBox="1">
            <a:spLocks noChangeArrowheads="1"/>
          </p:cNvSpPr>
          <p:nvPr/>
        </p:nvSpPr>
        <p:spPr bwMode="auto">
          <a:xfrm>
            <a:off x="1862307" y="1532684"/>
            <a:ext cx="2514127" cy="710067"/>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b="1" dirty="0"/>
              <a:t>Contrat planifié </a:t>
            </a:r>
          </a:p>
          <a:p>
            <a:pPr algn="ctr" eaLnBrk="1" hangingPunct="1"/>
            <a:r>
              <a:rPr lang="fr-BE" altLang="en-US" sz="2000" b="1" dirty="0" smtClean="0"/>
              <a:t>dans </a:t>
            </a:r>
            <a:r>
              <a:rPr lang="fr-BE" altLang="en-US" sz="2000" b="1" dirty="0"/>
              <a:t>OPSYS</a:t>
            </a:r>
          </a:p>
        </p:txBody>
      </p:sp>
    </p:spTree>
    <p:extLst>
      <p:ext uri="{BB962C8B-B14F-4D97-AF65-F5344CB8AC3E}">
        <p14:creationId xmlns:p14="http://schemas.microsoft.com/office/powerpoint/2010/main" val="2902649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7" grpId="0"/>
      <p:bldP spid="16"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nvPr>
        </p:nvSpPr>
        <p:spPr>
          <a:xfrm>
            <a:off x="906246" y="673329"/>
            <a:ext cx="11285754" cy="782357"/>
          </a:xfrm>
        </p:spPr>
        <p:txBody>
          <a:bodyPr/>
          <a:lstStyle/>
          <a:p>
            <a:r>
              <a:rPr lang="fr-BE" b="1" dirty="0"/>
              <a:t>Publication des Appels à Propositions </a:t>
            </a:r>
            <a:br>
              <a:rPr lang="fr-BE" b="1" dirty="0"/>
            </a:br>
            <a:endParaRPr lang="en-GB" b="1" dirty="0"/>
          </a:p>
        </p:txBody>
      </p:sp>
      <p:pic>
        <p:nvPicPr>
          <p:cNvPr id="6" name="Picture 10" descr="pijl gray cop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53631" y="2695759"/>
            <a:ext cx="865187" cy="25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1" descr="pijl rood cop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53631" y="2347335"/>
            <a:ext cx="9366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5"/>
          <p:cNvSpPr txBox="1">
            <a:spLocks noChangeArrowheads="1"/>
          </p:cNvSpPr>
          <p:nvPr/>
        </p:nvSpPr>
        <p:spPr bwMode="auto">
          <a:xfrm>
            <a:off x="1949788" y="1023537"/>
            <a:ext cx="2222707" cy="710067"/>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b="1" dirty="0"/>
              <a:t>e-Calls PROSPECT</a:t>
            </a:r>
            <a:endParaRPr lang="en-GB" altLang="en-US" sz="2000" b="1" dirty="0"/>
          </a:p>
        </p:txBody>
      </p:sp>
      <p:sp>
        <p:nvSpPr>
          <p:cNvPr id="12" name="Text Box 6"/>
          <p:cNvSpPr txBox="1">
            <a:spLocks noChangeArrowheads="1"/>
          </p:cNvSpPr>
          <p:nvPr/>
        </p:nvSpPr>
        <p:spPr bwMode="auto">
          <a:xfrm>
            <a:off x="9266032" y="2154783"/>
            <a:ext cx="1589195" cy="710067"/>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dirty="0"/>
              <a:t>Contrats </a:t>
            </a:r>
          </a:p>
          <a:p>
            <a:pPr algn="ctr" eaLnBrk="1" hangingPunct="1"/>
            <a:r>
              <a:rPr lang="fr-BE" altLang="en-US" sz="2000" dirty="0" smtClean="0"/>
              <a:t>dans </a:t>
            </a:r>
            <a:r>
              <a:rPr lang="fr-BE" altLang="en-US" sz="2000" b="1" dirty="0"/>
              <a:t>CRIS</a:t>
            </a:r>
            <a:endParaRPr lang="en-GB" altLang="en-US" sz="2000" b="1" dirty="0"/>
          </a:p>
        </p:txBody>
      </p:sp>
      <p:sp>
        <p:nvSpPr>
          <p:cNvPr id="13" name="Rounded Rectangle 12"/>
          <p:cNvSpPr/>
          <p:nvPr/>
        </p:nvSpPr>
        <p:spPr>
          <a:xfrm rot="16200000">
            <a:off x="1884325" y="2573291"/>
            <a:ext cx="1823926" cy="321394"/>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a:t>E-Calls PADOR</a:t>
            </a:r>
            <a:endParaRPr lang="en-GB" dirty="0"/>
          </a:p>
        </p:txBody>
      </p:sp>
      <p:sp>
        <p:nvSpPr>
          <p:cNvPr id="15" name="Rounded Rectangle 14"/>
          <p:cNvSpPr/>
          <p:nvPr/>
        </p:nvSpPr>
        <p:spPr>
          <a:xfrm rot="16200000">
            <a:off x="2387337" y="2573291"/>
            <a:ext cx="1823926" cy="321394"/>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a:t>ARES</a:t>
            </a:r>
            <a:endParaRPr lang="en-GB" dirty="0"/>
          </a:p>
        </p:txBody>
      </p:sp>
      <p:pic>
        <p:nvPicPr>
          <p:cNvPr id="16" name="Picture 9" descr="Man_working_on_compu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2114" y="1859734"/>
            <a:ext cx="1300163" cy="130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6"/>
          <p:cNvSpPr txBox="1">
            <a:spLocks noChangeArrowheads="1"/>
          </p:cNvSpPr>
          <p:nvPr/>
        </p:nvSpPr>
        <p:spPr bwMode="auto">
          <a:xfrm>
            <a:off x="4894913" y="2345715"/>
            <a:ext cx="3758057" cy="1017844"/>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t">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sz="2000" b="1" dirty="0" smtClean="0">
                <a:solidFill>
                  <a:schemeClr val="accent5"/>
                </a:solidFill>
              </a:rPr>
              <a:t>Partenariats </a:t>
            </a:r>
          </a:p>
          <a:p>
            <a:pPr algn="ctr" eaLnBrk="1" hangingPunct="1"/>
            <a:r>
              <a:rPr lang="fr-BE" sz="2000" b="1" dirty="0" smtClean="0">
                <a:solidFill>
                  <a:schemeClr val="accent5"/>
                </a:solidFill>
              </a:rPr>
              <a:t>internationaux</a:t>
            </a:r>
            <a:endParaRPr lang="fr-BE" altLang="en-US" sz="2000" b="1" dirty="0">
              <a:ea typeface="Verdana"/>
            </a:endParaRPr>
          </a:p>
          <a:p>
            <a:pPr algn="ctr"/>
            <a:r>
              <a:rPr lang="fr-BE" altLang="en-US" sz="2000" b="1" dirty="0" smtClean="0">
                <a:latin typeface="Verdana"/>
                <a:ea typeface="Verdana"/>
                <a:cs typeface="Arial"/>
              </a:rPr>
              <a:t>(auparavant </a:t>
            </a:r>
            <a:r>
              <a:rPr lang="fr-BE" altLang="en-US" sz="2000" b="1" dirty="0" err="1" smtClean="0">
                <a:latin typeface="Verdana"/>
                <a:ea typeface="Verdana"/>
                <a:cs typeface="Arial"/>
              </a:rPr>
              <a:t>EuropeAid</a:t>
            </a:r>
            <a:r>
              <a:rPr lang="fr-BE" altLang="en-US" sz="2000" b="1" dirty="0">
                <a:latin typeface="Verdana"/>
                <a:ea typeface="Verdana"/>
                <a:cs typeface="Arial"/>
              </a:rPr>
              <a:t>) </a:t>
            </a:r>
            <a:endParaRPr lang="fr-BE" altLang="en-US" sz="2000" b="1" dirty="0">
              <a:ea typeface="Verdana"/>
            </a:endParaRPr>
          </a:p>
        </p:txBody>
      </p:sp>
      <p:pic>
        <p:nvPicPr>
          <p:cNvPr id="19" name="Picture 12" descr="pijl gray cop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78479" y="2640787"/>
            <a:ext cx="828053" cy="24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3" descr="pijl rood copy"/>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18103" y="2232004"/>
            <a:ext cx="798776"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0" descr="pijl gray cop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8108" y="5502988"/>
            <a:ext cx="865187" cy="25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11" descr="pijl rood cop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18108" y="5154564"/>
            <a:ext cx="9366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 Box 5"/>
          <p:cNvSpPr txBox="1">
            <a:spLocks noChangeArrowheads="1"/>
          </p:cNvSpPr>
          <p:nvPr/>
        </p:nvSpPr>
        <p:spPr bwMode="auto">
          <a:xfrm>
            <a:off x="2014265" y="3830766"/>
            <a:ext cx="2222707" cy="710067"/>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b="1" dirty="0"/>
              <a:t>e-Calls PROSPECT</a:t>
            </a:r>
            <a:endParaRPr lang="en-GB" altLang="en-US" sz="2000" b="1" dirty="0"/>
          </a:p>
        </p:txBody>
      </p:sp>
      <p:sp>
        <p:nvSpPr>
          <p:cNvPr id="24" name="Text Box 6"/>
          <p:cNvSpPr txBox="1">
            <a:spLocks noChangeArrowheads="1"/>
          </p:cNvSpPr>
          <p:nvPr/>
        </p:nvSpPr>
        <p:spPr bwMode="auto">
          <a:xfrm>
            <a:off x="8667696" y="4969797"/>
            <a:ext cx="3464708" cy="1017844"/>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dirty="0"/>
              <a:t>Contrats </a:t>
            </a:r>
          </a:p>
          <a:p>
            <a:pPr algn="ctr" eaLnBrk="1" hangingPunct="1"/>
            <a:r>
              <a:rPr lang="fr-BE" altLang="en-US" sz="2000" dirty="0" smtClean="0"/>
              <a:t>dans </a:t>
            </a:r>
            <a:r>
              <a:rPr lang="fr-BE" altLang="en-US" sz="2000" b="1" dirty="0"/>
              <a:t>CRIS </a:t>
            </a:r>
            <a:endParaRPr lang="fr-BE" altLang="en-US" sz="2000" b="1" dirty="0" smtClean="0"/>
          </a:p>
          <a:p>
            <a:pPr algn="ctr" eaLnBrk="1" hangingPunct="1"/>
            <a:r>
              <a:rPr lang="fr-BE" altLang="en-US" sz="2000" b="1" dirty="0" smtClean="0">
                <a:solidFill>
                  <a:schemeClr val="accent5"/>
                </a:solidFill>
              </a:rPr>
              <a:t>Dans </a:t>
            </a:r>
            <a:r>
              <a:rPr lang="fr-BE" altLang="en-US" sz="2000" b="1" dirty="0">
                <a:solidFill>
                  <a:schemeClr val="accent5"/>
                </a:solidFill>
              </a:rPr>
              <a:t>le future: OPSYS</a:t>
            </a:r>
            <a:r>
              <a:rPr lang="fr-BE" altLang="en-US" sz="2000" b="1" dirty="0" smtClean="0"/>
              <a:t> </a:t>
            </a:r>
            <a:endParaRPr lang="en-GB" altLang="en-US" sz="2000" b="1" dirty="0"/>
          </a:p>
        </p:txBody>
      </p:sp>
      <p:sp>
        <p:nvSpPr>
          <p:cNvPr id="25" name="Rounded Rectangle 24"/>
          <p:cNvSpPr/>
          <p:nvPr/>
        </p:nvSpPr>
        <p:spPr>
          <a:xfrm rot="16200000">
            <a:off x="1948802" y="5380520"/>
            <a:ext cx="1823926" cy="321394"/>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a:t>FTOP/PIC</a:t>
            </a:r>
            <a:endParaRPr lang="en-GB" dirty="0"/>
          </a:p>
        </p:txBody>
      </p:sp>
      <p:sp>
        <p:nvSpPr>
          <p:cNvPr id="26" name="Rounded Rectangle 25"/>
          <p:cNvSpPr/>
          <p:nvPr/>
        </p:nvSpPr>
        <p:spPr>
          <a:xfrm rot="16200000">
            <a:off x="2451814" y="5380520"/>
            <a:ext cx="1823926" cy="321394"/>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a:t>ARES</a:t>
            </a:r>
            <a:endParaRPr lang="en-GB" dirty="0"/>
          </a:p>
        </p:txBody>
      </p:sp>
      <p:pic>
        <p:nvPicPr>
          <p:cNvPr id="27" name="Picture 9" descr="Man_working_on_compu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6591" y="4666963"/>
            <a:ext cx="1300163" cy="130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 Box 6"/>
          <p:cNvSpPr txBox="1">
            <a:spLocks noChangeArrowheads="1"/>
          </p:cNvSpPr>
          <p:nvPr/>
        </p:nvSpPr>
        <p:spPr bwMode="auto">
          <a:xfrm>
            <a:off x="5123102" y="5007555"/>
            <a:ext cx="3277156" cy="987066"/>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b="1" dirty="0" err="1" smtClean="0">
                <a:solidFill>
                  <a:schemeClr val="accent5"/>
                </a:solidFill>
              </a:rPr>
              <a:t>Funding</a:t>
            </a:r>
            <a:r>
              <a:rPr lang="fr-BE" altLang="en-US" sz="2000" b="1" dirty="0" smtClean="0">
                <a:solidFill>
                  <a:schemeClr val="accent5"/>
                </a:solidFill>
              </a:rPr>
              <a:t> &amp; Tenders</a:t>
            </a:r>
          </a:p>
          <a:p>
            <a:pPr algn="ctr" eaLnBrk="1" hangingPunct="1"/>
            <a:r>
              <a:rPr lang="fr-BE" altLang="en-US" sz="2000" b="1" dirty="0" smtClean="0">
                <a:solidFill>
                  <a:schemeClr val="accent5"/>
                </a:solidFill>
              </a:rPr>
              <a:t>Portal</a:t>
            </a:r>
            <a:endParaRPr lang="fr-BE" altLang="en-US" sz="2000" b="1" dirty="0">
              <a:solidFill>
                <a:schemeClr val="accent5"/>
              </a:solidFill>
            </a:endParaRPr>
          </a:p>
          <a:p>
            <a:pPr algn="ctr" eaLnBrk="1" hangingPunct="1"/>
            <a:r>
              <a:rPr lang="fr-BE" altLang="en-US" sz="900" dirty="0"/>
              <a:t>+ Chaque Unité/DEL responsable pour la publication </a:t>
            </a:r>
          </a:p>
          <a:p>
            <a:pPr algn="ctr" eaLnBrk="1" hangingPunct="1"/>
            <a:r>
              <a:rPr lang="fr-BE" altLang="en-US" sz="900" dirty="0"/>
              <a:t>(Gestion directe &amp; indirecte)</a:t>
            </a:r>
            <a:endParaRPr lang="en-GB" altLang="en-US" sz="900" dirty="0"/>
          </a:p>
        </p:txBody>
      </p:sp>
      <p:pic>
        <p:nvPicPr>
          <p:cNvPr id="29" name="Picture 12" descr="pijl gray cop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42956" y="5448016"/>
            <a:ext cx="828053" cy="24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13" descr="pijl rood copy"/>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82580" y="5039233"/>
            <a:ext cx="798776"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TextBox 30"/>
          <p:cNvSpPr txBox="1"/>
          <p:nvPr/>
        </p:nvSpPr>
        <p:spPr>
          <a:xfrm rot="16200000">
            <a:off x="-661706" y="2262914"/>
            <a:ext cx="2385588" cy="646331"/>
          </a:xfrm>
          <a:prstGeom prst="rect">
            <a:avLst/>
          </a:prstGeom>
          <a:noFill/>
        </p:spPr>
        <p:txBody>
          <a:bodyPr wrap="square" rtlCol="0">
            <a:spAutoFit/>
          </a:bodyPr>
          <a:lstStyle/>
          <a:p>
            <a:pPr algn="ctr"/>
            <a:r>
              <a:rPr lang="fr-BE" b="1" dirty="0">
                <a:solidFill>
                  <a:srgbClr val="024EA2"/>
                </a:solidFill>
              </a:rPr>
              <a:t>Jusquà nouvel ordre</a:t>
            </a:r>
            <a:endParaRPr lang="en-GB" b="1" dirty="0">
              <a:solidFill>
                <a:srgbClr val="024EA2"/>
              </a:solidFill>
            </a:endParaRPr>
          </a:p>
        </p:txBody>
      </p:sp>
      <p:sp>
        <p:nvSpPr>
          <p:cNvPr id="32" name="TextBox 31"/>
          <p:cNvSpPr txBox="1"/>
          <p:nvPr/>
        </p:nvSpPr>
        <p:spPr>
          <a:xfrm rot="16200000">
            <a:off x="-640917" y="4969898"/>
            <a:ext cx="2385588" cy="369332"/>
          </a:xfrm>
          <a:prstGeom prst="rect">
            <a:avLst/>
          </a:prstGeom>
          <a:noFill/>
        </p:spPr>
        <p:txBody>
          <a:bodyPr wrap="square" rtlCol="0">
            <a:spAutoFit/>
          </a:bodyPr>
          <a:lstStyle/>
          <a:p>
            <a:r>
              <a:rPr lang="fr-BE" b="1" dirty="0" smtClean="0">
                <a:solidFill>
                  <a:srgbClr val="024EA2"/>
                </a:solidFill>
              </a:rPr>
              <a:t>Dans le futur</a:t>
            </a:r>
            <a:endParaRPr lang="en-GB" b="1" dirty="0">
              <a:solidFill>
                <a:srgbClr val="024EA2"/>
              </a:solidFill>
            </a:endParaRPr>
          </a:p>
        </p:txBody>
      </p:sp>
    </p:spTree>
    <p:extLst>
      <p:ext uri="{BB962C8B-B14F-4D97-AF65-F5344CB8AC3E}">
        <p14:creationId xmlns:p14="http://schemas.microsoft.com/office/powerpoint/2010/main" val="3899188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8" grpId="0"/>
      <p:bldP spid="23" grpId="0"/>
      <p:bldP spid="24" grpId="0"/>
      <p:bldP spid="28"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61665" y="5448888"/>
            <a:ext cx="4263090" cy="923330"/>
          </a:xfrm>
          <a:prstGeom prst="rect">
            <a:avLst/>
          </a:prstGeom>
          <a:noFill/>
        </p:spPr>
        <p:txBody>
          <a:bodyPr wrap="square" rtlCol="0">
            <a:spAutoFit/>
          </a:bodyPr>
          <a:lstStyle/>
          <a:p>
            <a:r>
              <a:rPr lang="fr-BE" b="1" dirty="0"/>
              <a:t>1. Funding and Tender Opportunities Portal &gt; Recherche de Financements et Soumissions</a:t>
            </a:r>
          </a:p>
        </p:txBody>
      </p:sp>
      <p:sp>
        <p:nvSpPr>
          <p:cNvPr id="5" name="TextBox 4"/>
          <p:cNvSpPr txBox="1"/>
          <p:nvPr/>
        </p:nvSpPr>
        <p:spPr>
          <a:xfrm>
            <a:off x="5684321" y="5448887"/>
            <a:ext cx="3286664" cy="646331"/>
          </a:xfrm>
          <a:prstGeom prst="rect">
            <a:avLst/>
          </a:prstGeom>
          <a:noFill/>
        </p:spPr>
        <p:txBody>
          <a:bodyPr wrap="square" rtlCol="0">
            <a:spAutoFit/>
          </a:bodyPr>
          <a:lstStyle/>
          <a:p>
            <a:r>
              <a:rPr lang="fr-BE" b="1" dirty="0"/>
              <a:t>2. Désélectionner subventions</a:t>
            </a:r>
          </a:p>
        </p:txBody>
      </p:sp>
      <p:sp>
        <p:nvSpPr>
          <p:cNvPr id="6" name="TextBox 5"/>
          <p:cNvSpPr txBox="1"/>
          <p:nvPr/>
        </p:nvSpPr>
        <p:spPr>
          <a:xfrm>
            <a:off x="8292892" y="5448887"/>
            <a:ext cx="3761117" cy="646331"/>
          </a:xfrm>
          <a:prstGeom prst="rect">
            <a:avLst/>
          </a:prstGeom>
          <a:noFill/>
        </p:spPr>
        <p:txBody>
          <a:bodyPr wrap="square" rtlCol="0">
            <a:spAutoFit/>
          </a:bodyPr>
          <a:lstStyle/>
          <a:p>
            <a:r>
              <a:rPr lang="fr-BE" b="1" dirty="0"/>
              <a:t>3. Sélectionner Programme &gt; </a:t>
            </a:r>
          </a:p>
          <a:p>
            <a:r>
              <a:rPr lang="fr-BE" b="1" dirty="0"/>
              <a:t>EU Action Extérieure </a:t>
            </a:r>
          </a:p>
        </p:txBody>
      </p:sp>
      <p:pic>
        <p:nvPicPr>
          <p:cNvPr id="2" name="Picture 1"/>
          <p:cNvPicPr>
            <a:picLocks noChangeAspect="1"/>
          </p:cNvPicPr>
          <p:nvPr/>
        </p:nvPicPr>
        <p:blipFill>
          <a:blip r:embed="rId3"/>
          <a:stretch>
            <a:fillRect/>
          </a:stretch>
        </p:blipFill>
        <p:spPr>
          <a:xfrm>
            <a:off x="1161665" y="214627"/>
            <a:ext cx="10346313" cy="4948524"/>
          </a:xfrm>
          <a:prstGeom prst="rect">
            <a:avLst/>
          </a:prstGeom>
        </p:spPr>
      </p:pic>
      <p:sp>
        <p:nvSpPr>
          <p:cNvPr id="7" name="Rectangle 6"/>
          <p:cNvSpPr/>
          <p:nvPr/>
        </p:nvSpPr>
        <p:spPr>
          <a:xfrm>
            <a:off x="1613043" y="801384"/>
            <a:ext cx="1561672" cy="318499"/>
          </a:xfrm>
          <a:prstGeom prst="rect">
            <a:avLst/>
          </a:prstGeom>
          <a:noFill/>
          <a:ln w="2857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n-GB" dirty="0"/>
          </a:p>
        </p:txBody>
      </p:sp>
      <p:sp>
        <p:nvSpPr>
          <p:cNvPr id="8" name="Rectangle 7"/>
          <p:cNvSpPr/>
          <p:nvPr/>
        </p:nvSpPr>
        <p:spPr>
          <a:xfrm>
            <a:off x="1292832" y="4853391"/>
            <a:ext cx="1561672" cy="318499"/>
          </a:xfrm>
          <a:prstGeom prst="rect">
            <a:avLst/>
          </a:prstGeom>
          <a:noFill/>
          <a:ln w="2857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n-GB" dirty="0"/>
          </a:p>
        </p:txBody>
      </p:sp>
      <p:sp>
        <p:nvSpPr>
          <p:cNvPr id="9" name="Rectangle 8"/>
          <p:cNvSpPr/>
          <p:nvPr/>
        </p:nvSpPr>
        <p:spPr>
          <a:xfrm>
            <a:off x="1292831" y="2060631"/>
            <a:ext cx="854467" cy="292151"/>
          </a:xfrm>
          <a:prstGeom prst="rect">
            <a:avLst/>
          </a:prstGeom>
          <a:noFill/>
          <a:ln w="2857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n-GB" dirty="0"/>
          </a:p>
        </p:txBody>
      </p:sp>
    </p:spTree>
    <p:extLst>
      <p:ext uri="{BB962C8B-B14F-4D97-AF65-F5344CB8AC3E}">
        <p14:creationId xmlns:p14="http://schemas.microsoft.com/office/powerpoint/2010/main" val="2811338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83942" y="78609"/>
            <a:ext cx="11728572" cy="5962532"/>
          </a:xfrm>
          <a:prstGeom prst="rect">
            <a:avLst/>
          </a:prstGeom>
        </p:spPr>
      </p:pic>
      <p:sp>
        <p:nvSpPr>
          <p:cNvPr id="4" name="Rectangle 3"/>
          <p:cNvSpPr/>
          <p:nvPr/>
        </p:nvSpPr>
        <p:spPr>
          <a:xfrm>
            <a:off x="2260121" y="5707706"/>
            <a:ext cx="836762" cy="24154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dirty="0"/>
          </a:p>
        </p:txBody>
      </p:sp>
      <p:sp>
        <p:nvSpPr>
          <p:cNvPr id="5" name="TextBox 4"/>
          <p:cNvSpPr txBox="1"/>
          <p:nvPr/>
        </p:nvSpPr>
        <p:spPr>
          <a:xfrm>
            <a:off x="421534" y="5663566"/>
            <a:ext cx="1500996" cy="646331"/>
          </a:xfrm>
          <a:prstGeom prst="rect">
            <a:avLst/>
          </a:prstGeom>
          <a:noFill/>
        </p:spPr>
        <p:txBody>
          <a:bodyPr wrap="square" rtlCol="0">
            <a:spAutoFit/>
          </a:bodyPr>
          <a:lstStyle/>
          <a:p>
            <a:pPr algn="r"/>
            <a:r>
              <a:rPr lang="fr-BE" b="1" dirty="0">
                <a:solidFill>
                  <a:srgbClr val="024B9C"/>
                </a:solidFill>
              </a:rPr>
              <a:t>Lien vers eTendering</a:t>
            </a:r>
          </a:p>
        </p:txBody>
      </p:sp>
    </p:spTree>
    <p:extLst>
      <p:ext uri="{BB962C8B-B14F-4D97-AF65-F5344CB8AC3E}">
        <p14:creationId xmlns:p14="http://schemas.microsoft.com/office/powerpoint/2010/main" val="392917350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54015" y="511343"/>
            <a:ext cx="10486831" cy="5298353"/>
          </a:xfrm>
          <a:prstGeom prst="rect">
            <a:avLst/>
          </a:prstGeom>
        </p:spPr>
      </p:pic>
      <p:sp>
        <p:nvSpPr>
          <p:cNvPr id="3" name="TextBox 2"/>
          <p:cNvSpPr txBox="1"/>
          <p:nvPr/>
        </p:nvSpPr>
        <p:spPr>
          <a:xfrm>
            <a:off x="17252" y="4886366"/>
            <a:ext cx="1673525" cy="923330"/>
          </a:xfrm>
          <a:prstGeom prst="rect">
            <a:avLst/>
          </a:prstGeom>
          <a:noFill/>
        </p:spPr>
        <p:txBody>
          <a:bodyPr wrap="square" rtlCol="0">
            <a:spAutoFit/>
          </a:bodyPr>
          <a:lstStyle/>
          <a:p>
            <a:pPr algn="r"/>
            <a:r>
              <a:rPr lang="fr-BE" b="1" dirty="0">
                <a:solidFill>
                  <a:srgbClr val="024B9C"/>
                </a:solidFill>
              </a:rPr>
              <a:t>Lien vers l’Avis de marché</a:t>
            </a:r>
          </a:p>
        </p:txBody>
      </p:sp>
      <p:sp>
        <p:nvSpPr>
          <p:cNvPr id="4" name="Rectangle 3"/>
          <p:cNvSpPr/>
          <p:nvPr/>
        </p:nvSpPr>
        <p:spPr>
          <a:xfrm>
            <a:off x="1910800" y="5465270"/>
            <a:ext cx="836762" cy="24154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dirty="0"/>
          </a:p>
        </p:txBody>
      </p:sp>
    </p:spTree>
    <p:extLst>
      <p:ext uri="{BB962C8B-B14F-4D97-AF65-F5344CB8AC3E}">
        <p14:creationId xmlns:p14="http://schemas.microsoft.com/office/powerpoint/2010/main" val="327169185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E68ECC8-3B72-473B-BD1D-1152E41996C3}"/>
              </a:ext>
            </a:extLst>
          </p:cNvPr>
          <p:cNvSpPr>
            <a:spLocks noGrp="1"/>
          </p:cNvSpPr>
          <p:nvPr>
            <p:ph type="title"/>
          </p:nvPr>
        </p:nvSpPr>
        <p:spPr>
          <a:xfrm>
            <a:off x="1028700" y="209535"/>
            <a:ext cx="10515600" cy="1337291"/>
          </a:xfrm>
        </p:spPr>
        <p:txBody>
          <a:bodyPr/>
          <a:lstStyle/>
          <a:p>
            <a:r>
              <a:rPr lang="en-IE" sz="2800" dirty="0">
                <a:ea typeface="+mj-lt"/>
                <a:cs typeface="+mj-lt"/>
              </a:rPr>
              <a:t>L’onglet “document family” permet de consulter tous les avis relatifs à une procédure spécifique (Avis de pré-information, Avis de marché, Corrigendum d’un Avis de marché, etc.). </a:t>
            </a:r>
            <a:endParaRPr lang="en-US" sz="2800" dirty="0">
              <a:cs typeface="Arial"/>
            </a:endParaRPr>
          </a:p>
        </p:txBody>
      </p:sp>
      <p:pic>
        <p:nvPicPr>
          <p:cNvPr id="1026" name="Picture 2" descr="image0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1952" y="1722606"/>
            <a:ext cx="7584758" cy="4790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483864" y="2496312"/>
            <a:ext cx="950976" cy="26517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dirty="0"/>
          </a:p>
        </p:txBody>
      </p:sp>
    </p:spTree>
    <p:extLst>
      <p:ext uri="{BB962C8B-B14F-4D97-AF65-F5344CB8AC3E}">
        <p14:creationId xmlns:p14="http://schemas.microsoft.com/office/powerpoint/2010/main" val="31152823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182186" y="3378026"/>
            <a:ext cx="10065224" cy="2149523"/>
          </a:xfrm>
        </p:spPr>
        <p:txBody>
          <a:bodyPr>
            <a:noAutofit/>
          </a:bodyPr>
          <a:lstStyle/>
          <a:p>
            <a:pPr algn="ctr"/>
            <a:r>
              <a:rPr lang="en-IE" sz="4400" b="1" dirty="0" smtClean="0"/>
              <a:t>V. </a:t>
            </a:r>
            <a:r>
              <a:rPr lang="en-IE" sz="4400" b="1" dirty="0" err="1" smtClean="0"/>
              <a:t>Rôles</a:t>
            </a:r>
            <a:r>
              <a:rPr lang="en-IE" sz="4400" b="1" dirty="0"/>
              <a:t> et </a:t>
            </a:r>
            <a:r>
              <a:rPr lang="en-IE" sz="4400" b="1" dirty="0" err="1" smtClean="0"/>
              <a:t>Accès</a:t>
            </a:r>
            <a:r>
              <a:rPr lang="en-IE" sz="4400" b="1" dirty="0" smtClean="0"/>
              <a:t/>
            </a:r>
            <a:br>
              <a:rPr lang="en-IE" sz="4400" b="1" dirty="0" smtClean="0"/>
            </a:br>
            <a:r>
              <a:rPr lang="en-IE" sz="2000" b="1" dirty="0" smtClean="0">
                <a:solidFill>
                  <a:schemeClr val="accent5"/>
                </a:solidFill>
              </a:rPr>
              <a:t>Funding and Tender Opportunities Portal</a:t>
            </a:r>
            <a:endParaRPr lang="fr-BE" sz="2000" b="1" dirty="0">
              <a:solidFill>
                <a:schemeClr val="accent5"/>
              </a:solidFill>
            </a:endParaRPr>
          </a:p>
        </p:txBody>
      </p:sp>
      <p:sp>
        <p:nvSpPr>
          <p:cNvPr id="2" name="Slide Number Placeholder 1"/>
          <p:cNvSpPr>
            <a:spLocks noGrp="1"/>
          </p:cNvSpPr>
          <p:nvPr>
            <p:ph type="sldNum" sz="quarter" idx="4294967295"/>
          </p:nvPr>
        </p:nvSpPr>
        <p:spPr/>
        <p:txBody>
          <a:bodyPr/>
          <a:lstStyle/>
          <a:p>
            <a:fld id="{F46C79FD-C571-418B-AB0F-5EE936C85276}" type="slidenum">
              <a:rPr lang="en-GB" smtClean="0"/>
              <a:t>58</a:t>
            </a:fld>
            <a:endParaRPr lang="en-GB" dirty="0"/>
          </a:p>
        </p:txBody>
      </p:sp>
    </p:spTree>
    <p:extLst>
      <p:ext uri="{BB962C8B-B14F-4D97-AF65-F5344CB8AC3E}">
        <p14:creationId xmlns:p14="http://schemas.microsoft.com/office/powerpoint/2010/main" val="63500945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Rounded Rectangle 100"/>
          <p:cNvSpPr/>
          <p:nvPr/>
        </p:nvSpPr>
        <p:spPr bwMode="auto">
          <a:xfrm>
            <a:off x="910547" y="1669182"/>
            <a:ext cx="2251724" cy="3834426"/>
          </a:xfrm>
          <a:prstGeom prst="roundRect">
            <a:avLst>
              <a:gd name="adj" fmla="val 13792"/>
            </a:avLst>
          </a:prstGeom>
          <a:solidFill>
            <a:schemeClr val="bg1">
              <a:lumMod val="85000"/>
            </a:schemeClr>
          </a:solidFill>
          <a:ln w="2857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sp>
        <p:nvSpPr>
          <p:cNvPr id="369" name="Text Box 14"/>
          <p:cNvSpPr txBox="1">
            <a:spLocks noChangeArrowheads="1"/>
          </p:cNvSpPr>
          <p:nvPr/>
        </p:nvSpPr>
        <p:spPr bwMode="auto">
          <a:xfrm>
            <a:off x="910547" y="1739737"/>
            <a:ext cx="2251724" cy="207749"/>
          </a:xfrm>
          <a:prstGeom prst="rect">
            <a:avLst/>
          </a:prstGeom>
          <a:noFill/>
          <a:ln w="28575">
            <a:noFill/>
            <a:prstDash val="sysDot"/>
            <a:miter lim="800000"/>
            <a:headEnd/>
            <a:tailEnd/>
          </a:ln>
        </p:spPr>
        <p:txBody>
          <a:bodyPr wrap="square" lIns="0" tIns="0" rIns="0" bIns="0">
            <a:spAutoFit/>
          </a:bodyPr>
          <a:lstStyle/>
          <a:p>
            <a:pPr algn="ctr" defTabSz="685800">
              <a:spcBef>
                <a:spcPct val="50000"/>
              </a:spcBef>
              <a:defRPr/>
            </a:pPr>
            <a:r>
              <a:rPr lang="fr-BE" sz="1350" i="1" dirty="0" smtClean="0">
                <a:solidFill>
                  <a:srgbClr val="000000"/>
                </a:solidFill>
                <a:effectLst>
                  <a:outerShdw blurRad="38100" dist="38100" dir="2700000" algn="tl">
                    <a:srgbClr val="000000">
                      <a:alpha val="43137"/>
                    </a:srgbClr>
                  </a:outerShdw>
                </a:effectLst>
              </a:rPr>
              <a:t>Bénéficiaire</a:t>
            </a:r>
            <a:r>
              <a:rPr lang="en-GB" sz="1350" i="1" dirty="0" smtClean="0">
                <a:solidFill>
                  <a:srgbClr val="000000"/>
                </a:solidFill>
                <a:effectLst>
                  <a:outerShdw blurRad="38100" dist="38100" dir="2700000" algn="tl">
                    <a:srgbClr val="000000">
                      <a:alpha val="43137"/>
                    </a:srgbClr>
                  </a:outerShdw>
                </a:effectLst>
              </a:rPr>
              <a:t> </a:t>
            </a:r>
            <a:r>
              <a:rPr lang="fr-BE" sz="1350" i="1" dirty="0" smtClean="0">
                <a:solidFill>
                  <a:srgbClr val="000000"/>
                </a:solidFill>
                <a:effectLst>
                  <a:outerShdw blurRad="38100" dist="38100" dir="2700000" algn="tl">
                    <a:srgbClr val="000000">
                      <a:alpha val="43137"/>
                    </a:srgbClr>
                  </a:outerShdw>
                </a:effectLst>
              </a:rPr>
              <a:t>coordonnant</a:t>
            </a:r>
            <a:endParaRPr lang="fr-BE" sz="1350" i="1" dirty="0">
              <a:solidFill>
                <a:srgbClr val="000000"/>
              </a:solidFill>
              <a:effectLst>
                <a:outerShdw blurRad="38100" dist="38100" dir="2700000" algn="tl">
                  <a:srgbClr val="000000">
                    <a:alpha val="43137"/>
                  </a:srgbClr>
                </a:outerShdw>
              </a:effectLst>
            </a:endParaRPr>
          </a:p>
        </p:txBody>
      </p:sp>
      <p:sp>
        <p:nvSpPr>
          <p:cNvPr id="32" name="Text Box 14"/>
          <p:cNvSpPr txBox="1">
            <a:spLocks noChangeArrowheads="1"/>
          </p:cNvSpPr>
          <p:nvPr/>
        </p:nvSpPr>
        <p:spPr bwMode="auto">
          <a:xfrm rot="16200000">
            <a:off x="-324435" y="4408056"/>
            <a:ext cx="1356743" cy="415498"/>
          </a:xfrm>
          <a:prstGeom prst="rect">
            <a:avLst/>
          </a:prstGeom>
          <a:noFill/>
          <a:ln w="28575">
            <a:noFill/>
            <a:prstDash val="sysDot"/>
            <a:miter lim="800000"/>
            <a:headEnd/>
            <a:tailEnd/>
          </a:ln>
        </p:spPr>
        <p:txBody>
          <a:bodyPr wrap="square" lIns="54000" tIns="0" rIns="54000" bIns="0">
            <a:spAutoFit/>
          </a:bodyPr>
          <a:lstStyle/>
          <a:p>
            <a:pPr algn="ctr" defTabSz="685800">
              <a:spcBef>
                <a:spcPct val="50000"/>
              </a:spcBef>
              <a:defRPr/>
            </a:pPr>
            <a:r>
              <a:rPr lang="en-GB" sz="1350" i="1" dirty="0">
                <a:solidFill>
                  <a:srgbClr val="000000"/>
                </a:solidFill>
                <a:effectLst>
                  <a:outerShdw blurRad="38100" dist="38100" dir="2700000" algn="tl">
                    <a:srgbClr val="000000">
                      <a:alpha val="43137"/>
                    </a:srgbClr>
                  </a:outerShdw>
                </a:effectLst>
              </a:rPr>
              <a:t>Organisation</a:t>
            </a:r>
            <a:br>
              <a:rPr lang="en-GB" sz="1350" i="1" dirty="0">
                <a:solidFill>
                  <a:srgbClr val="000000"/>
                </a:solidFill>
                <a:effectLst>
                  <a:outerShdw blurRad="38100" dist="38100" dir="2700000" algn="tl">
                    <a:srgbClr val="000000">
                      <a:alpha val="43137"/>
                    </a:srgbClr>
                  </a:outerShdw>
                </a:effectLst>
              </a:rPr>
            </a:br>
            <a:r>
              <a:rPr lang="en-GB" sz="1350" i="1" dirty="0">
                <a:solidFill>
                  <a:srgbClr val="000000"/>
                </a:solidFill>
                <a:effectLst>
                  <a:outerShdw blurRad="38100" dist="38100" dir="2700000" algn="tl">
                    <a:srgbClr val="000000">
                      <a:alpha val="43137"/>
                    </a:srgbClr>
                  </a:outerShdw>
                </a:effectLst>
              </a:rPr>
              <a:t>roles</a:t>
            </a:r>
          </a:p>
        </p:txBody>
      </p:sp>
      <p:sp>
        <p:nvSpPr>
          <p:cNvPr id="338" name="Text Box 14"/>
          <p:cNvSpPr txBox="1">
            <a:spLocks noChangeArrowheads="1"/>
          </p:cNvSpPr>
          <p:nvPr/>
        </p:nvSpPr>
        <p:spPr bwMode="auto">
          <a:xfrm rot="16200000">
            <a:off x="-368407" y="2791318"/>
            <a:ext cx="1444686" cy="415498"/>
          </a:xfrm>
          <a:prstGeom prst="rect">
            <a:avLst/>
          </a:prstGeom>
          <a:noFill/>
          <a:ln w="28575">
            <a:noFill/>
            <a:prstDash val="sysDot"/>
            <a:miter lim="800000"/>
            <a:headEnd/>
            <a:tailEnd/>
          </a:ln>
        </p:spPr>
        <p:txBody>
          <a:bodyPr wrap="square" lIns="54000" tIns="0" rIns="54000" bIns="0">
            <a:spAutoFit/>
          </a:bodyPr>
          <a:lstStyle/>
          <a:p>
            <a:pPr algn="ctr" defTabSz="685800">
              <a:spcBef>
                <a:spcPct val="50000"/>
              </a:spcBef>
              <a:defRPr/>
            </a:pPr>
            <a:r>
              <a:rPr lang="en-GB" sz="1350" i="1" dirty="0">
                <a:solidFill>
                  <a:srgbClr val="000000"/>
                </a:solidFill>
                <a:effectLst>
                  <a:outerShdw blurRad="38100" dist="38100" dir="2700000" algn="tl">
                    <a:srgbClr val="000000">
                      <a:alpha val="43137"/>
                    </a:srgbClr>
                  </a:outerShdw>
                </a:effectLst>
              </a:rPr>
              <a:t>Project</a:t>
            </a:r>
            <a:br>
              <a:rPr lang="en-GB" sz="1350" i="1" dirty="0">
                <a:solidFill>
                  <a:srgbClr val="000000"/>
                </a:solidFill>
                <a:effectLst>
                  <a:outerShdw blurRad="38100" dist="38100" dir="2700000" algn="tl">
                    <a:srgbClr val="000000">
                      <a:alpha val="43137"/>
                    </a:srgbClr>
                  </a:outerShdw>
                </a:effectLst>
              </a:rPr>
            </a:br>
            <a:r>
              <a:rPr lang="en-GB" sz="1350" i="1" dirty="0">
                <a:solidFill>
                  <a:srgbClr val="000000"/>
                </a:solidFill>
                <a:effectLst>
                  <a:outerShdw blurRad="38100" dist="38100" dir="2700000" algn="tl">
                    <a:srgbClr val="000000">
                      <a:alpha val="43137"/>
                    </a:srgbClr>
                  </a:outerShdw>
                </a:effectLst>
              </a:rPr>
              <a:t>roles</a:t>
            </a:r>
          </a:p>
        </p:txBody>
      </p:sp>
      <p:sp>
        <p:nvSpPr>
          <p:cNvPr id="103" name="Rounded Rectangle 102"/>
          <p:cNvSpPr/>
          <p:nvPr/>
        </p:nvSpPr>
        <p:spPr bwMode="auto">
          <a:xfrm>
            <a:off x="3378295" y="1669182"/>
            <a:ext cx="2251724" cy="3834426"/>
          </a:xfrm>
          <a:prstGeom prst="roundRect">
            <a:avLst>
              <a:gd name="adj" fmla="val 13792"/>
            </a:avLst>
          </a:prstGeom>
          <a:solidFill>
            <a:schemeClr val="bg1">
              <a:lumMod val="85000"/>
            </a:schemeClr>
          </a:solidFill>
          <a:ln w="2857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sp>
        <p:nvSpPr>
          <p:cNvPr id="4" name="Rounded Rectangle 3"/>
          <p:cNvSpPr/>
          <p:nvPr/>
        </p:nvSpPr>
        <p:spPr bwMode="auto">
          <a:xfrm>
            <a:off x="623989" y="2276724"/>
            <a:ext cx="5292588" cy="1444686"/>
          </a:xfrm>
          <a:prstGeom prst="roundRect">
            <a:avLst>
              <a:gd name="adj" fmla="val 19262"/>
            </a:avLst>
          </a:prstGeom>
          <a:solidFill>
            <a:srgbClr val="FFFFFF">
              <a:alpha val="74902"/>
            </a:srgbClr>
          </a:solidFill>
          <a:ln w="38100" cap="flat" cmpd="sng" algn="ctr">
            <a:no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sp>
        <p:nvSpPr>
          <p:cNvPr id="100" name="Rounded Rectangle 99"/>
          <p:cNvSpPr/>
          <p:nvPr/>
        </p:nvSpPr>
        <p:spPr bwMode="auto">
          <a:xfrm>
            <a:off x="623989" y="3937435"/>
            <a:ext cx="5292588" cy="1356743"/>
          </a:xfrm>
          <a:prstGeom prst="roundRect">
            <a:avLst>
              <a:gd name="adj" fmla="val 19351"/>
            </a:avLst>
          </a:prstGeom>
          <a:solidFill>
            <a:srgbClr val="FFFFFF">
              <a:alpha val="74902"/>
            </a:srgbClr>
          </a:solidFill>
          <a:ln w="38100" cap="flat" cmpd="sng" algn="ctr">
            <a:no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sp>
        <p:nvSpPr>
          <p:cNvPr id="128" name="Chevron 127"/>
          <p:cNvSpPr/>
          <p:nvPr/>
        </p:nvSpPr>
        <p:spPr bwMode="auto">
          <a:xfrm rot="16200000">
            <a:off x="1179075" y="3199431"/>
            <a:ext cx="1714670" cy="1354475"/>
          </a:xfrm>
          <a:prstGeom prst="chevron">
            <a:avLst>
              <a:gd name="adj" fmla="val 20264"/>
            </a:avLst>
          </a:prstGeom>
          <a:solidFill>
            <a:schemeClr val="bg1"/>
          </a:solidFill>
          <a:ln w="9525" cap="flat" cmpd="sng" algn="ctr">
            <a:solidFill>
              <a:srgbClr val="000000"/>
            </a:solid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sp>
        <p:nvSpPr>
          <p:cNvPr id="129" name="Chevron 128"/>
          <p:cNvSpPr/>
          <p:nvPr/>
        </p:nvSpPr>
        <p:spPr bwMode="auto">
          <a:xfrm rot="16200000">
            <a:off x="3646823" y="3199431"/>
            <a:ext cx="1714670" cy="1354475"/>
          </a:xfrm>
          <a:prstGeom prst="chevron">
            <a:avLst>
              <a:gd name="adj" fmla="val 20264"/>
            </a:avLst>
          </a:prstGeom>
          <a:solidFill>
            <a:schemeClr val="bg1"/>
          </a:solidFill>
          <a:ln w="9525" cap="flat" cmpd="sng" algn="ctr">
            <a:solidFill>
              <a:srgbClr val="000000"/>
            </a:solid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sp>
        <p:nvSpPr>
          <p:cNvPr id="105" name="Text Box 14"/>
          <p:cNvSpPr txBox="1">
            <a:spLocks noChangeArrowheads="1"/>
          </p:cNvSpPr>
          <p:nvPr/>
        </p:nvSpPr>
        <p:spPr bwMode="auto">
          <a:xfrm>
            <a:off x="3378295" y="1739737"/>
            <a:ext cx="2251724" cy="207749"/>
          </a:xfrm>
          <a:prstGeom prst="rect">
            <a:avLst/>
          </a:prstGeom>
          <a:noFill/>
          <a:ln w="28575">
            <a:noFill/>
            <a:prstDash val="sysDot"/>
            <a:miter lim="800000"/>
            <a:headEnd/>
            <a:tailEnd/>
          </a:ln>
        </p:spPr>
        <p:txBody>
          <a:bodyPr wrap="square" lIns="0" tIns="0" rIns="0" bIns="0">
            <a:spAutoFit/>
          </a:bodyPr>
          <a:lstStyle/>
          <a:p>
            <a:pPr algn="ctr" defTabSz="685800">
              <a:spcBef>
                <a:spcPct val="50000"/>
              </a:spcBef>
              <a:defRPr/>
            </a:pPr>
            <a:r>
              <a:rPr lang="en-GB" sz="1350" i="1" dirty="0">
                <a:solidFill>
                  <a:srgbClr val="000000"/>
                </a:solidFill>
                <a:effectLst>
                  <a:outerShdw blurRad="38100" dist="38100" dir="2700000" algn="tl">
                    <a:srgbClr val="000000">
                      <a:alpha val="43137"/>
                    </a:srgbClr>
                  </a:outerShdw>
                </a:effectLst>
              </a:rPr>
              <a:t>Bénéficiaire participant</a:t>
            </a:r>
          </a:p>
        </p:txBody>
      </p:sp>
      <p:grpSp>
        <p:nvGrpSpPr>
          <p:cNvPr id="372" name="Group 185"/>
          <p:cNvGrpSpPr>
            <a:grpSpLocks noChangeAspect="1"/>
          </p:cNvGrpSpPr>
          <p:nvPr/>
        </p:nvGrpSpPr>
        <p:grpSpPr bwMode="auto">
          <a:xfrm>
            <a:off x="1056037" y="2317255"/>
            <a:ext cx="400368" cy="461486"/>
            <a:chOff x="2810" y="391"/>
            <a:chExt cx="453" cy="525"/>
          </a:xfrm>
          <a:effectLst>
            <a:outerShdw blurRad="25400" dist="127000" dir="21000000" sx="76000" sy="76000" kx="-1200000" algn="bl" rotWithShape="0">
              <a:prstClr val="black">
                <a:alpha val="50000"/>
              </a:prstClr>
            </a:outerShdw>
          </a:effectLst>
        </p:grpSpPr>
        <p:sp>
          <p:nvSpPr>
            <p:cNvPr id="375" name="AutoShape 19"/>
            <p:cNvSpPr>
              <a:spLocks noChangeArrowheads="1"/>
            </p:cNvSpPr>
            <p:nvPr/>
          </p:nvSpPr>
          <p:spPr bwMode="auto">
            <a:xfrm rot="-5400000">
              <a:off x="2911" y="565"/>
              <a:ext cx="251" cy="453"/>
            </a:xfrm>
            <a:prstGeom prst="flowChartDelay">
              <a:avLst/>
            </a:prstGeom>
            <a:solidFill>
              <a:srgbClr val="C00000"/>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PCoCo</a:t>
              </a:r>
            </a:p>
          </p:txBody>
        </p:sp>
        <p:grpSp>
          <p:nvGrpSpPr>
            <p:cNvPr id="397" name="Group 187"/>
            <p:cNvGrpSpPr>
              <a:grpSpLocks/>
            </p:cNvGrpSpPr>
            <p:nvPr/>
          </p:nvGrpSpPr>
          <p:grpSpPr bwMode="auto">
            <a:xfrm>
              <a:off x="2879" y="391"/>
              <a:ext cx="318" cy="364"/>
              <a:chOff x="2879" y="391"/>
              <a:chExt cx="318" cy="364"/>
            </a:xfrm>
          </p:grpSpPr>
          <p:grpSp>
            <p:nvGrpSpPr>
              <p:cNvPr id="398" name="Group 21"/>
              <p:cNvGrpSpPr>
                <a:grpSpLocks/>
              </p:cNvGrpSpPr>
              <p:nvPr/>
            </p:nvGrpSpPr>
            <p:grpSpPr bwMode="auto">
              <a:xfrm>
                <a:off x="2879" y="391"/>
                <a:ext cx="318" cy="364"/>
                <a:chOff x="1065" y="2023"/>
                <a:chExt cx="318" cy="364"/>
              </a:xfrm>
            </p:grpSpPr>
            <p:sp>
              <p:nvSpPr>
                <p:cNvPr id="417" name="AutoShape 22"/>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418" name="Oval 23"/>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t" anchorCtr="1"/>
                <a:lstStyle/>
                <a:p>
                  <a:pPr algn="ctr" defTabSz="685800">
                    <a:defRPr/>
                  </a:pPr>
                  <a:endParaRPr lang="en-GB" dirty="0">
                    <a:solidFill>
                      <a:srgbClr val="000000"/>
                    </a:solidFill>
                    <a:latin typeface="Arial Black" pitchFamily="34" charset="0"/>
                  </a:endParaRPr>
                </a:p>
              </p:txBody>
            </p:sp>
          </p:grpSp>
          <p:sp>
            <p:nvSpPr>
              <p:cNvPr id="399" name="AutoShape 24"/>
              <p:cNvSpPr>
                <a:spLocks noChangeArrowheads="1"/>
              </p:cNvSpPr>
              <p:nvPr/>
            </p:nvSpPr>
            <p:spPr bwMode="auto">
              <a:xfrm>
                <a:off x="2880" y="391"/>
                <a:ext cx="314" cy="272"/>
              </a:xfrm>
              <a:custGeom>
                <a:avLst/>
                <a:gdLst>
                  <a:gd name="G0" fmla="+- 17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70"/>
                  <a:gd name="G18" fmla="*/ 170 1 2"/>
                  <a:gd name="G19" fmla="+- G18 5400 0"/>
                  <a:gd name="G20" fmla="cos G19 11796480"/>
                  <a:gd name="G21" fmla="sin G19 11796480"/>
                  <a:gd name="G22" fmla="+- G20 10800 0"/>
                  <a:gd name="G23" fmla="+- G21 10800 0"/>
                  <a:gd name="G24" fmla="+- 10800 0 G20"/>
                  <a:gd name="G25" fmla="+- 170 10800 0"/>
                  <a:gd name="G26" fmla="?: G9 G17 G25"/>
                  <a:gd name="G27" fmla="?: G9 0 21600"/>
                  <a:gd name="G28" fmla="cos 10800 11796480"/>
                  <a:gd name="G29" fmla="sin 10800 11796480"/>
                  <a:gd name="G30" fmla="sin 17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5315 w 21600"/>
                  <a:gd name="T15" fmla="*/ 10800 h 21600"/>
                  <a:gd name="T16" fmla="*/ 10800 w 21600"/>
                  <a:gd name="T17" fmla="*/ 10630 h 21600"/>
                  <a:gd name="T18" fmla="*/ 16285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630" y="10800"/>
                    </a:moveTo>
                    <a:cubicBezTo>
                      <a:pt x="10630" y="10706"/>
                      <a:pt x="10706" y="10630"/>
                      <a:pt x="10800" y="10630"/>
                    </a:cubicBezTo>
                    <a:cubicBezTo>
                      <a:pt x="10893" y="10629"/>
                      <a:pt x="10969" y="10706"/>
                      <a:pt x="10970" y="10799"/>
                    </a:cubicBezTo>
                    <a:lnTo>
                      <a:pt x="21600" y="10800"/>
                    </a:lnTo>
                    <a:cubicBezTo>
                      <a:pt x="21600" y="4835"/>
                      <a:pt x="16764" y="0"/>
                      <a:pt x="10800" y="0"/>
                    </a:cubicBezTo>
                    <a:cubicBezTo>
                      <a:pt x="4835" y="0"/>
                      <a:pt x="0" y="4835"/>
                      <a:pt x="0" y="10800"/>
                    </a:cubicBezTo>
                    <a:close/>
                  </a:path>
                </a:pathLst>
              </a:custGeom>
              <a:solidFill>
                <a:srgbClr val="C00000"/>
              </a:solidFill>
              <a:ln w="9525">
                <a:solidFill>
                  <a:schemeClr val="tx1"/>
                </a:solidFill>
                <a:miter lim="800000"/>
                <a:headEnd/>
                <a:tailEnd/>
              </a:ln>
              <a:effectLst/>
            </p:spPr>
            <p:txBody>
              <a:bodyPr wrap="none" anchor="t" anchorCtr="1"/>
              <a:lstStyle/>
              <a:p>
                <a:pPr algn="ctr" defTabSz="685800">
                  <a:lnSpc>
                    <a:spcPct val="80000"/>
                  </a:lnSpc>
                  <a:defRPr/>
                </a:pPr>
                <a:endParaRPr lang="en-GB" sz="1050" dirty="0">
                  <a:solidFill>
                    <a:srgbClr val="000000"/>
                  </a:solidFill>
                  <a:latin typeface="Arial Black" pitchFamily="34" charset="0"/>
                </a:endParaRPr>
              </a:p>
            </p:txBody>
          </p:sp>
          <p:sp>
            <p:nvSpPr>
              <p:cNvPr id="400" name="AutoShape 25"/>
              <p:cNvSpPr>
                <a:spLocks noChangeArrowheads="1"/>
              </p:cNvSpPr>
              <p:nvPr/>
            </p:nvSpPr>
            <p:spPr bwMode="auto">
              <a:xfrm rot="-5400000">
                <a:off x="3016" y="366"/>
                <a:ext cx="46" cy="317"/>
              </a:xfrm>
              <a:prstGeom prst="moon">
                <a:avLst>
                  <a:gd name="adj" fmla="val 70588"/>
                </a:avLst>
              </a:prstGeom>
              <a:solidFill>
                <a:srgbClr val="C00000"/>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grpSp>
      </p:grpSp>
      <p:grpSp>
        <p:nvGrpSpPr>
          <p:cNvPr id="419" name="Group 4"/>
          <p:cNvGrpSpPr>
            <a:grpSpLocks noChangeAspect="1"/>
          </p:cNvGrpSpPr>
          <p:nvPr/>
        </p:nvGrpSpPr>
        <p:grpSpPr bwMode="auto">
          <a:xfrm>
            <a:off x="1578850" y="2317255"/>
            <a:ext cx="399239" cy="461486"/>
            <a:chOff x="3198" y="1344"/>
            <a:chExt cx="453" cy="523"/>
          </a:xfrm>
          <a:effectLst>
            <a:outerShdw blurRad="25400" dist="127000" dir="21000000" sx="76000" sy="76000" kx="-1200000" algn="bl" rotWithShape="0">
              <a:prstClr val="black">
                <a:alpha val="50000"/>
              </a:prstClr>
            </a:outerShdw>
          </a:effectLst>
        </p:grpSpPr>
        <p:sp>
          <p:nvSpPr>
            <p:cNvPr id="420" name="AutoShape 5"/>
            <p:cNvSpPr>
              <a:spLocks noChangeArrowheads="1"/>
            </p:cNvSpPr>
            <p:nvPr/>
          </p:nvSpPr>
          <p:spPr bwMode="auto">
            <a:xfrm rot="-5400000">
              <a:off x="3300" y="1518"/>
              <a:ext cx="250" cy="453"/>
            </a:xfrm>
            <a:prstGeom prst="flowChartDelay">
              <a:avLst/>
            </a:prstGeom>
            <a:solidFill>
              <a:srgbClr val="FF0000"/>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CoCo</a:t>
              </a:r>
            </a:p>
          </p:txBody>
        </p:sp>
        <p:grpSp>
          <p:nvGrpSpPr>
            <p:cNvPr id="421" name="Group 6"/>
            <p:cNvGrpSpPr>
              <a:grpSpLocks/>
            </p:cNvGrpSpPr>
            <p:nvPr/>
          </p:nvGrpSpPr>
          <p:grpSpPr bwMode="auto">
            <a:xfrm>
              <a:off x="3265" y="1344"/>
              <a:ext cx="318" cy="364"/>
              <a:chOff x="1065" y="2023"/>
              <a:chExt cx="318" cy="364"/>
            </a:xfrm>
          </p:grpSpPr>
          <p:sp>
            <p:nvSpPr>
              <p:cNvPr id="422" name="AutoShape 7"/>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423" name="Oval 8"/>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dirty="0">
                  <a:solidFill>
                    <a:srgbClr val="000000"/>
                  </a:solidFill>
                  <a:latin typeface="Arial Black" pitchFamily="34" charset="0"/>
                </a:endParaRPr>
              </a:p>
            </p:txBody>
          </p:sp>
        </p:grpSp>
      </p:grpSp>
      <p:grpSp>
        <p:nvGrpSpPr>
          <p:cNvPr id="424" name="Group 186"/>
          <p:cNvGrpSpPr>
            <a:grpSpLocks noChangeAspect="1"/>
          </p:cNvGrpSpPr>
          <p:nvPr/>
        </p:nvGrpSpPr>
        <p:grpSpPr bwMode="auto">
          <a:xfrm>
            <a:off x="2100532" y="2449835"/>
            <a:ext cx="399239" cy="461486"/>
            <a:chOff x="3198" y="1344"/>
            <a:chExt cx="453" cy="523"/>
          </a:xfrm>
          <a:effectLst>
            <a:outerShdw blurRad="25400" dist="127000" dir="21000000" sx="76000" sy="76000" kx="-1200000" algn="bl" rotWithShape="0">
              <a:prstClr val="black">
                <a:alpha val="50000"/>
              </a:prstClr>
            </a:outerShdw>
          </a:effectLst>
        </p:grpSpPr>
        <p:sp>
          <p:nvSpPr>
            <p:cNvPr id="425" name="AutoShape 187"/>
            <p:cNvSpPr>
              <a:spLocks noChangeArrowheads="1"/>
            </p:cNvSpPr>
            <p:nvPr/>
          </p:nvSpPr>
          <p:spPr bwMode="auto">
            <a:xfrm rot="-5400000">
              <a:off x="3300" y="1518"/>
              <a:ext cx="250" cy="453"/>
            </a:xfrm>
            <a:prstGeom prst="flowChartDelay">
              <a:avLst/>
            </a:prstGeom>
            <a:solidFill>
              <a:srgbClr val="9900FF"/>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TaMa</a:t>
              </a:r>
            </a:p>
          </p:txBody>
        </p:sp>
        <p:grpSp>
          <p:nvGrpSpPr>
            <p:cNvPr id="426" name="Group 188"/>
            <p:cNvGrpSpPr>
              <a:grpSpLocks/>
            </p:cNvGrpSpPr>
            <p:nvPr/>
          </p:nvGrpSpPr>
          <p:grpSpPr bwMode="auto">
            <a:xfrm>
              <a:off x="3265" y="1344"/>
              <a:ext cx="318" cy="364"/>
              <a:chOff x="1065" y="2023"/>
              <a:chExt cx="318" cy="364"/>
            </a:xfrm>
          </p:grpSpPr>
          <p:sp>
            <p:nvSpPr>
              <p:cNvPr id="427" name="AutoShape 189"/>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428" name="Oval 190"/>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1350" dirty="0">
                  <a:solidFill>
                    <a:srgbClr val="000000"/>
                  </a:solidFill>
                  <a:latin typeface="Arial Black" pitchFamily="34" charset="0"/>
                </a:endParaRPr>
              </a:p>
            </p:txBody>
          </p:sp>
        </p:grpSp>
      </p:grpSp>
      <p:grpSp>
        <p:nvGrpSpPr>
          <p:cNvPr id="429" name="Group 201"/>
          <p:cNvGrpSpPr>
            <a:grpSpLocks noChangeAspect="1"/>
          </p:cNvGrpSpPr>
          <p:nvPr/>
        </p:nvGrpSpPr>
        <p:grpSpPr bwMode="auto">
          <a:xfrm>
            <a:off x="2622213" y="2611853"/>
            <a:ext cx="399239" cy="461486"/>
            <a:chOff x="3198" y="1344"/>
            <a:chExt cx="453" cy="523"/>
          </a:xfrm>
          <a:effectLst>
            <a:outerShdw blurRad="25400" dist="127000" dir="21000000" sx="76000" sy="76000" kx="-1200000" algn="bl" rotWithShape="0">
              <a:prstClr val="black">
                <a:alpha val="50000"/>
              </a:prstClr>
            </a:outerShdw>
          </a:effectLst>
        </p:grpSpPr>
        <p:sp>
          <p:nvSpPr>
            <p:cNvPr id="430" name="AutoShape 202"/>
            <p:cNvSpPr>
              <a:spLocks noChangeArrowheads="1"/>
            </p:cNvSpPr>
            <p:nvPr/>
          </p:nvSpPr>
          <p:spPr bwMode="auto">
            <a:xfrm rot="-5400000">
              <a:off x="3300" y="1518"/>
              <a:ext cx="250" cy="453"/>
            </a:xfrm>
            <a:prstGeom prst="flowChartDelay">
              <a:avLst/>
            </a:prstGeom>
            <a:solidFill>
              <a:srgbClr val="FF99FF"/>
            </a:solidFill>
            <a:ln w="9525">
              <a:solidFill>
                <a:schemeClr val="tx1"/>
              </a:solidFill>
              <a:miter lim="800000"/>
              <a:headEnd/>
              <a:tailEnd/>
            </a:ln>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TeMe</a:t>
              </a:r>
            </a:p>
          </p:txBody>
        </p:sp>
        <p:grpSp>
          <p:nvGrpSpPr>
            <p:cNvPr id="431" name="Group 203"/>
            <p:cNvGrpSpPr>
              <a:grpSpLocks/>
            </p:cNvGrpSpPr>
            <p:nvPr/>
          </p:nvGrpSpPr>
          <p:grpSpPr bwMode="auto">
            <a:xfrm>
              <a:off x="3265" y="1344"/>
              <a:ext cx="318" cy="364"/>
              <a:chOff x="1065" y="2023"/>
              <a:chExt cx="318" cy="364"/>
            </a:xfrm>
          </p:grpSpPr>
          <p:sp>
            <p:nvSpPr>
              <p:cNvPr id="432" name="AutoShape 204"/>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433" name="Oval 205"/>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n-GB" sz="1350" dirty="0">
                  <a:solidFill>
                    <a:srgbClr val="000000"/>
                  </a:solidFill>
                  <a:latin typeface="Arial" charset="0"/>
                </a:endParaRPr>
              </a:p>
            </p:txBody>
          </p:sp>
        </p:grpSp>
      </p:grpSp>
      <p:grpSp>
        <p:nvGrpSpPr>
          <p:cNvPr id="82" name="Group 8"/>
          <p:cNvGrpSpPr>
            <a:grpSpLocks noChangeAspect="1"/>
          </p:cNvGrpSpPr>
          <p:nvPr/>
        </p:nvGrpSpPr>
        <p:grpSpPr bwMode="auto">
          <a:xfrm>
            <a:off x="3648326" y="2317255"/>
            <a:ext cx="399238" cy="461486"/>
            <a:chOff x="3198" y="1344"/>
            <a:chExt cx="453" cy="523"/>
          </a:xfrm>
          <a:effectLst>
            <a:outerShdw blurRad="25400" dist="127000" dir="21000000" sx="76000" sy="76000" kx="-1200000" algn="bl" rotWithShape="0">
              <a:prstClr val="black">
                <a:alpha val="50000"/>
              </a:prstClr>
            </a:outerShdw>
          </a:effectLst>
        </p:grpSpPr>
        <p:sp>
          <p:nvSpPr>
            <p:cNvPr id="83" name="AutoShape 9"/>
            <p:cNvSpPr>
              <a:spLocks noChangeArrowheads="1"/>
            </p:cNvSpPr>
            <p:nvPr/>
          </p:nvSpPr>
          <p:spPr bwMode="auto">
            <a:xfrm rot="-5400000">
              <a:off x="3300" y="1518"/>
              <a:ext cx="250" cy="453"/>
            </a:xfrm>
            <a:prstGeom prst="flowChartDelay">
              <a:avLst/>
            </a:prstGeom>
            <a:solidFill>
              <a:srgbClr val="0000FF"/>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PaCo</a:t>
              </a:r>
            </a:p>
          </p:txBody>
        </p:sp>
        <p:grpSp>
          <p:nvGrpSpPr>
            <p:cNvPr id="84" name="Group 10"/>
            <p:cNvGrpSpPr>
              <a:grpSpLocks/>
            </p:cNvGrpSpPr>
            <p:nvPr/>
          </p:nvGrpSpPr>
          <p:grpSpPr bwMode="auto">
            <a:xfrm>
              <a:off x="3265" y="1344"/>
              <a:ext cx="318" cy="364"/>
              <a:chOff x="1065" y="2023"/>
              <a:chExt cx="318" cy="364"/>
            </a:xfrm>
          </p:grpSpPr>
          <p:sp>
            <p:nvSpPr>
              <p:cNvPr id="85"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86"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dirty="0">
                  <a:solidFill>
                    <a:srgbClr val="000000"/>
                  </a:solidFill>
                  <a:latin typeface="Arial Black" pitchFamily="34" charset="0"/>
                </a:endParaRPr>
              </a:p>
            </p:txBody>
          </p:sp>
        </p:grpSp>
      </p:grpSp>
      <p:grpSp>
        <p:nvGrpSpPr>
          <p:cNvPr id="87" name="Group 186"/>
          <p:cNvGrpSpPr>
            <a:grpSpLocks noChangeAspect="1"/>
          </p:cNvGrpSpPr>
          <p:nvPr/>
        </p:nvGrpSpPr>
        <p:grpSpPr bwMode="auto">
          <a:xfrm>
            <a:off x="4312803" y="2449835"/>
            <a:ext cx="399239" cy="461486"/>
            <a:chOff x="3198" y="1344"/>
            <a:chExt cx="453" cy="523"/>
          </a:xfrm>
          <a:effectLst>
            <a:outerShdw blurRad="25400" dist="127000" dir="21000000" sx="76000" sy="76000" kx="-1200000" algn="bl" rotWithShape="0">
              <a:prstClr val="black">
                <a:alpha val="50000"/>
              </a:prstClr>
            </a:outerShdw>
          </a:effectLst>
        </p:grpSpPr>
        <p:sp>
          <p:nvSpPr>
            <p:cNvPr id="88" name="AutoShape 187"/>
            <p:cNvSpPr>
              <a:spLocks noChangeArrowheads="1"/>
            </p:cNvSpPr>
            <p:nvPr/>
          </p:nvSpPr>
          <p:spPr bwMode="auto">
            <a:xfrm rot="-5400000">
              <a:off x="3300" y="1518"/>
              <a:ext cx="250" cy="453"/>
            </a:xfrm>
            <a:prstGeom prst="flowChartDelay">
              <a:avLst/>
            </a:prstGeom>
            <a:solidFill>
              <a:srgbClr val="9900FF"/>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TaMa</a:t>
              </a:r>
            </a:p>
          </p:txBody>
        </p:sp>
        <p:grpSp>
          <p:nvGrpSpPr>
            <p:cNvPr id="89" name="Group 188"/>
            <p:cNvGrpSpPr>
              <a:grpSpLocks/>
            </p:cNvGrpSpPr>
            <p:nvPr/>
          </p:nvGrpSpPr>
          <p:grpSpPr bwMode="auto">
            <a:xfrm>
              <a:off x="3265" y="1344"/>
              <a:ext cx="318" cy="364"/>
              <a:chOff x="1065" y="2023"/>
              <a:chExt cx="318" cy="364"/>
            </a:xfrm>
          </p:grpSpPr>
          <p:sp>
            <p:nvSpPr>
              <p:cNvPr id="90" name="AutoShape 189"/>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91" name="Oval 190"/>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1350" dirty="0">
                  <a:solidFill>
                    <a:srgbClr val="000000"/>
                  </a:solidFill>
                  <a:latin typeface="Arial Black" pitchFamily="34" charset="0"/>
                </a:endParaRPr>
              </a:p>
            </p:txBody>
          </p:sp>
        </p:grpSp>
      </p:grpSp>
      <p:grpSp>
        <p:nvGrpSpPr>
          <p:cNvPr id="92" name="Group 201"/>
          <p:cNvGrpSpPr>
            <a:grpSpLocks noChangeAspect="1"/>
          </p:cNvGrpSpPr>
          <p:nvPr/>
        </p:nvGrpSpPr>
        <p:grpSpPr bwMode="auto">
          <a:xfrm>
            <a:off x="4977280" y="2611853"/>
            <a:ext cx="399239" cy="461486"/>
            <a:chOff x="3198" y="1344"/>
            <a:chExt cx="453" cy="523"/>
          </a:xfrm>
          <a:effectLst>
            <a:outerShdw blurRad="25400" dist="127000" dir="21000000" sx="76000" sy="76000" kx="-1200000" algn="bl" rotWithShape="0">
              <a:prstClr val="black">
                <a:alpha val="50000"/>
              </a:prstClr>
            </a:outerShdw>
          </a:effectLst>
        </p:grpSpPr>
        <p:sp>
          <p:nvSpPr>
            <p:cNvPr id="93" name="AutoShape 202"/>
            <p:cNvSpPr>
              <a:spLocks noChangeArrowheads="1"/>
            </p:cNvSpPr>
            <p:nvPr/>
          </p:nvSpPr>
          <p:spPr bwMode="auto">
            <a:xfrm rot="-5400000">
              <a:off x="3300" y="1518"/>
              <a:ext cx="250" cy="453"/>
            </a:xfrm>
            <a:prstGeom prst="flowChartDelay">
              <a:avLst/>
            </a:prstGeom>
            <a:solidFill>
              <a:srgbClr val="FF99FF"/>
            </a:solidFill>
            <a:ln w="9525">
              <a:solidFill>
                <a:schemeClr val="tx1"/>
              </a:solidFill>
              <a:miter lim="800000"/>
              <a:headEnd/>
              <a:tailEnd/>
            </a:ln>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TeMe</a:t>
              </a:r>
            </a:p>
          </p:txBody>
        </p:sp>
        <p:grpSp>
          <p:nvGrpSpPr>
            <p:cNvPr id="94" name="Group 203"/>
            <p:cNvGrpSpPr>
              <a:grpSpLocks/>
            </p:cNvGrpSpPr>
            <p:nvPr/>
          </p:nvGrpSpPr>
          <p:grpSpPr bwMode="auto">
            <a:xfrm>
              <a:off x="3265" y="1344"/>
              <a:ext cx="318" cy="364"/>
              <a:chOff x="1065" y="2023"/>
              <a:chExt cx="318" cy="364"/>
            </a:xfrm>
          </p:grpSpPr>
          <p:sp>
            <p:nvSpPr>
              <p:cNvPr id="95" name="AutoShape 204"/>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96" name="Oval 205"/>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n-GB" sz="1350" dirty="0">
                  <a:solidFill>
                    <a:srgbClr val="000000"/>
                  </a:solidFill>
                  <a:latin typeface="Arial" charset="0"/>
                </a:endParaRPr>
              </a:p>
            </p:txBody>
          </p:sp>
        </p:grpSp>
      </p:grpSp>
      <p:grpSp>
        <p:nvGrpSpPr>
          <p:cNvPr id="434" name="Group 42"/>
          <p:cNvGrpSpPr>
            <a:grpSpLocks noChangeAspect="1"/>
          </p:cNvGrpSpPr>
          <p:nvPr/>
        </p:nvGrpSpPr>
        <p:grpSpPr bwMode="auto">
          <a:xfrm>
            <a:off x="2131491" y="4772093"/>
            <a:ext cx="399239" cy="461486"/>
            <a:chOff x="3198" y="1344"/>
            <a:chExt cx="453" cy="523"/>
          </a:xfrm>
          <a:effectLst>
            <a:outerShdw blurRad="25400" dist="127000" dir="21000000" sx="76000" sy="76000" kx="-1200000" algn="bl" rotWithShape="0">
              <a:prstClr val="black">
                <a:alpha val="50000"/>
              </a:prstClr>
            </a:outerShdw>
          </a:effectLst>
        </p:grpSpPr>
        <p:sp>
          <p:nvSpPr>
            <p:cNvPr id="435" name="AutoShape 43"/>
            <p:cNvSpPr>
              <a:spLocks noChangeArrowheads="1"/>
            </p:cNvSpPr>
            <p:nvPr/>
          </p:nvSpPr>
          <p:spPr bwMode="auto">
            <a:xfrm rot="-5400000">
              <a:off x="3300" y="1518"/>
              <a:ext cx="250" cy="453"/>
            </a:xfrm>
            <a:prstGeom prst="flowChartDelay">
              <a:avLst/>
            </a:prstGeom>
            <a:solidFill>
              <a:srgbClr val="92D050"/>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AccAd</a:t>
              </a:r>
            </a:p>
          </p:txBody>
        </p:sp>
        <p:grpSp>
          <p:nvGrpSpPr>
            <p:cNvPr id="436" name="Group 44"/>
            <p:cNvGrpSpPr>
              <a:grpSpLocks/>
            </p:cNvGrpSpPr>
            <p:nvPr/>
          </p:nvGrpSpPr>
          <p:grpSpPr bwMode="auto">
            <a:xfrm>
              <a:off x="3265" y="1344"/>
              <a:ext cx="318" cy="364"/>
              <a:chOff x="1065" y="2023"/>
              <a:chExt cx="318" cy="364"/>
            </a:xfrm>
          </p:grpSpPr>
          <p:sp>
            <p:nvSpPr>
              <p:cNvPr id="437" name="AutoShape 45"/>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438" name="Oval 46"/>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n-GB" sz="1350" dirty="0">
                  <a:solidFill>
                    <a:srgbClr val="000000"/>
                  </a:solidFill>
                  <a:latin typeface="Arial" charset="0"/>
                </a:endParaRPr>
              </a:p>
            </p:txBody>
          </p:sp>
        </p:grpSp>
      </p:grpSp>
      <p:grpSp>
        <p:nvGrpSpPr>
          <p:cNvPr id="439" name="Group 37"/>
          <p:cNvGrpSpPr>
            <a:grpSpLocks noChangeAspect="1"/>
          </p:cNvGrpSpPr>
          <p:nvPr/>
        </p:nvGrpSpPr>
        <p:grpSpPr bwMode="auto">
          <a:xfrm>
            <a:off x="1542093" y="4639513"/>
            <a:ext cx="399239" cy="461486"/>
            <a:chOff x="3198" y="1344"/>
            <a:chExt cx="453" cy="523"/>
          </a:xfrm>
          <a:effectLst>
            <a:outerShdw blurRad="25400" dist="127000" dir="21000000" sx="76000" sy="76000" kx="-1200000" algn="bl" rotWithShape="0">
              <a:prstClr val="black">
                <a:alpha val="50000"/>
              </a:prstClr>
            </a:outerShdw>
          </a:effectLst>
        </p:grpSpPr>
        <p:sp>
          <p:nvSpPr>
            <p:cNvPr id="440" name="AutoShape 38"/>
            <p:cNvSpPr>
              <a:spLocks noChangeArrowheads="1"/>
            </p:cNvSpPr>
            <p:nvPr/>
          </p:nvSpPr>
          <p:spPr bwMode="auto">
            <a:xfrm rot="-5400000">
              <a:off x="3300" y="1518"/>
              <a:ext cx="250" cy="453"/>
            </a:xfrm>
            <a:prstGeom prst="flowChartDelay">
              <a:avLst/>
            </a:prstGeom>
            <a:solidFill>
              <a:srgbClr val="339966"/>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LEAR</a:t>
              </a:r>
            </a:p>
          </p:txBody>
        </p:sp>
        <p:grpSp>
          <p:nvGrpSpPr>
            <p:cNvPr id="441" name="Group 39"/>
            <p:cNvGrpSpPr>
              <a:grpSpLocks/>
            </p:cNvGrpSpPr>
            <p:nvPr/>
          </p:nvGrpSpPr>
          <p:grpSpPr bwMode="auto">
            <a:xfrm>
              <a:off x="3265" y="1344"/>
              <a:ext cx="318" cy="364"/>
              <a:chOff x="1065" y="2023"/>
              <a:chExt cx="318" cy="364"/>
            </a:xfrm>
          </p:grpSpPr>
          <p:sp>
            <p:nvSpPr>
              <p:cNvPr id="442" name="AutoShape 40"/>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443" name="Oval 41"/>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dirty="0">
                  <a:solidFill>
                    <a:srgbClr val="000000"/>
                  </a:solidFill>
                  <a:latin typeface="Arial Black" pitchFamily="34" charset="0"/>
                </a:endParaRPr>
              </a:p>
            </p:txBody>
          </p:sp>
        </p:grpSp>
      </p:grpSp>
      <p:grpSp>
        <p:nvGrpSpPr>
          <p:cNvPr id="116" name="Group 42"/>
          <p:cNvGrpSpPr>
            <a:grpSpLocks noChangeAspect="1"/>
          </p:cNvGrpSpPr>
          <p:nvPr/>
        </p:nvGrpSpPr>
        <p:grpSpPr bwMode="auto">
          <a:xfrm>
            <a:off x="4599238" y="4772093"/>
            <a:ext cx="399239" cy="461486"/>
            <a:chOff x="3198" y="1344"/>
            <a:chExt cx="453" cy="523"/>
          </a:xfrm>
          <a:effectLst>
            <a:outerShdw blurRad="25400" dist="127000" dir="21000000" sx="76000" sy="76000" kx="-1200000" algn="bl" rotWithShape="0">
              <a:prstClr val="black">
                <a:alpha val="50000"/>
              </a:prstClr>
            </a:outerShdw>
          </a:effectLst>
        </p:grpSpPr>
        <p:sp>
          <p:nvSpPr>
            <p:cNvPr id="117" name="AutoShape 43"/>
            <p:cNvSpPr>
              <a:spLocks noChangeArrowheads="1"/>
            </p:cNvSpPr>
            <p:nvPr/>
          </p:nvSpPr>
          <p:spPr bwMode="auto">
            <a:xfrm rot="-5400000">
              <a:off x="3300" y="1518"/>
              <a:ext cx="250" cy="453"/>
            </a:xfrm>
            <a:prstGeom prst="flowChartDelay">
              <a:avLst/>
            </a:prstGeom>
            <a:solidFill>
              <a:srgbClr val="92D050"/>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AccAd</a:t>
              </a:r>
            </a:p>
          </p:txBody>
        </p:sp>
        <p:grpSp>
          <p:nvGrpSpPr>
            <p:cNvPr id="118" name="Group 44"/>
            <p:cNvGrpSpPr>
              <a:grpSpLocks/>
            </p:cNvGrpSpPr>
            <p:nvPr/>
          </p:nvGrpSpPr>
          <p:grpSpPr bwMode="auto">
            <a:xfrm>
              <a:off x="3265" y="1344"/>
              <a:ext cx="318" cy="364"/>
              <a:chOff x="1065" y="2023"/>
              <a:chExt cx="318" cy="364"/>
            </a:xfrm>
          </p:grpSpPr>
          <p:sp>
            <p:nvSpPr>
              <p:cNvPr id="119" name="AutoShape 45"/>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20" name="Oval 46"/>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n-GB" sz="1350" dirty="0">
                  <a:solidFill>
                    <a:srgbClr val="000000"/>
                  </a:solidFill>
                  <a:latin typeface="Arial" charset="0"/>
                </a:endParaRPr>
              </a:p>
            </p:txBody>
          </p:sp>
        </p:grpSp>
      </p:grpSp>
      <p:grpSp>
        <p:nvGrpSpPr>
          <p:cNvPr id="121" name="Group 37"/>
          <p:cNvGrpSpPr>
            <a:grpSpLocks noChangeAspect="1"/>
          </p:cNvGrpSpPr>
          <p:nvPr/>
        </p:nvGrpSpPr>
        <p:grpSpPr bwMode="auto">
          <a:xfrm>
            <a:off x="4009841" y="4639513"/>
            <a:ext cx="399239" cy="461486"/>
            <a:chOff x="3198" y="1344"/>
            <a:chExt cx="453" cy="523"/>
          </a:xfrm>
          <a:effectLst>
            <a:outerShdw blurRad="25400" dist="127000" dir="21000000" sx="76000" sy="76000" kx="-1200000" algn="bl" rotWithShape="0">
              <a:prstClr val="black">
                <a:alpha val="50000"/>
              </a:prstClr>
            </a:outerShdw>
          </a:effectLst>
        </p:grpSpPr>
        <p:sp>
          <p:nvSpPr>
            <p:cNvPr id="122" name="AutoShape 38"/>
            <p:cNvSpPr>
              <a:spLocks noChangeArrowheads="1"/>
            </p:cNvSpPr>
            <p:nvPr/>
          </p:nvSpPr>
          <p:spPr bwMode="auto">
            <a:xfrm rot="-5400000">
              <a:off x="3300" y="1518"/>
              <a:ext cx="250" cy="453"/>
            </a:xfrm>
            <a:prstGeom prst="flowChartDelay">
              <a:avLst/>
            </a:prstGeom>
            <a:solidFill>
              <a:srgbClr val="339966"/>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LEAR</a:t>
              </a:r>
            </a:p>
          </p:txBody>
        </p:sp>
        <p:grpSp>
          <p:nvGrpSpPr>
            <p:cNvPr id="123" name="Group 39"/>
            <p:cNvGrpSpPr>
              <a:grpSpLocks/>
            </p:cNvGrpSpPr>
            <p:nvPr/>
          </p:nvGrpSpPr>
          <p:grpSpPr bwMode="auto">
            <a:xfrm>
              <a:off x="3265" y="1344"/>
              <a:ext cx="318" cy="364"/>
              <a:chOff x="1065" y="2023"/>
              <a:chExt cx="318" cy="364"/>
            </a:xfrm>
          </p:grpSpPr>
          <p:sp>
            <p:nvSpPr>
              <p:cNvPr id="124" name="AutoShape 40"/>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25" name="Oval 41"/>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dirty="0">
                  <a:solidFill>
                    <a:srgbClr val="000000"/>
                  </a:solidFill>
                  <a:latin typeface="Arial Black" pitchFamily="34" charset="0"/>
                </a:endParaRPr>
              </a:p>
            </p:txBody>
          </p:sp>
        </p:grpSp>
      </p:grpSp>
      <p:sp>
        <p:nvSpPr>
          <p:cNvPr id="126" name="Rounded Rectangle 125"/>
          <p:cNvSpPr/>
          <p:nvPr/>
        </p:nvSpPr>
        <p:spPr bwMode="auto">
          <a:xfrm>
            <a:off x="910547" y="1669182"/>
            <a:ext cx="2251724" cy="3834426"/>
          </a:xfrm>
          <a:prstGeom prst="roundRect">
            <a:avLst>
              <a:gd name="adj" fmla="val 13792"/>
            </a:avLst>
          </a:prstGeom>
          <a:noFill/>
          <a:ln w="28575" cap="flat" cmpd="sng" algn="ctr">
            <a:solidFill>
              <a:schemeClr val="tx1"/>
            </a:solid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sp>
        <p:nvSpPr>
          <p:cNvPr id="127" name="Rounded Rectangle 126"/>
          <p:cNvSpPr/>
          <p:nvPr/>
        </p:nvSpPr>
        <p:spPr bwMode="auto">
          <a:xfrm>
            <a:off x="3378295" y="1669182"/>
            <a:ext cx="2251724" cy="3834426"/>
          </a:xfrm>
          <a:prstGeom prst="roundRect">
            <a:avLst>
              <a:gd name="adj" fmla="val 13792"/>
            </a:avLst>
          </a:prstGeom>
          <a:noFill/>
          <a:ln w="28575" cap="flat" cmpd="sng" algn="ctr">
            <a:solidFill>
              <a:schemeClr val="tx1"/>
            </a:solid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grpSp>
        <p:nvGrpSpPr>
          <p:cNvPr id="106" name="Group 105"/>
          <p:cNvGrpSpPr>
            <a:grpSpLocks noChangeAspect="1"/>
          </p:cNvGrpSpPr>
          <p:nvPr/>
        </p:nvGrpSpPr>
        <p:grpSpPr>
          <a:xfrm>
            <a:off x="4009840" y="3991440"/>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107"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n-GB" sz="825" dirty="0">
                  <a:solidFill>
                    <a:srgbClr val="000000"/>
                  </a:solidFill>
                  <a:latin typeface="Arial Black" pitchFamily="34" charset="0"/>
                </a:rPr>
                <a:t>LSIGN</a:t>
              </a:r>
            </a:p>
          </p:txBody>
        </p:sp>
        <p:grpSp>
          <p:nvGrpSpPr>
            <p:cNvPr id="108" name="Group 10"/>
            <p:cNvGrpSpPr>
              <a:grpSpLocks/>
            </p:cNvGrpSpPr>
            <p:nvPr/>
          </p:nvGrpSpPr>
          <p:grpSpPr bwMode="auto">
            <a:xfrm>
              <a:off x="5462648" y="5801921"/>
              <a:ext cx="393384" cy="450789"/>
              <a:chOff x="1065" y="2023"/>
              <a:chExt cx="318" cy="364"/>
            </a:xfrm>
          </p:grpSpPr>
          <p:sp>
            <p:nvSpPr>
              <p:cNvPr id="109"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10"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111" name="Group 110"/>
          <p:cNvGrpSpPr>
            <a:grpSpLocks noChangeAspect="1"/>
          </p:cNvGrpSpPr>
          <p:nvPr/>
        </p:nvGrpSpPr>
        <p:grpSpPr>
          <a:xfrm>
            <a:off x="4599238" y="3991440"/>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112"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n-GB" sz="825" dirty="0">
                  <a:solidFill>
                    <a:srgbClr val="000000"/>
                  </a:solidFill>
                  <a:latin typeface="Arial Black" pitchFamily="34" charset="0"/>
                </a:rPr>
                <a:t>FSIGN</a:t>
              </a:r>
              <a:endParaRPr lang="en-GB" sz="750" dirty="0">
                <a:solidFill>
                  <a:srgbClr val="000000"/>
                </a:solidFill>
                <a:latin typeface="Arial" pitchFamily="34" charset="0"/>
                <a:cs typeface="Arial" pitchFamily="34" charset="0"/>
              </a:endParaRPr>
            </a:p>
          </p:txBody>
        </p:sp>
        <p:grpSp>
          <p:nvGrpSpPr>
            <p:cNvPr id="113" name="Group 10"/>
            <p:cNvGrpSpPr>
              <a:grpSpLocks/>
            </p:cNvGrpSpPr>
            <p:nvPr/>
          </p:nvGrpSpPr>
          <p:grpSpPr bwMode="auto">
            <a:xfrm>
              <a:off x="5462648" y="5801921"/>
              <a:ext cx="393384" cy="450789"/>
              <a:chOff x="1065" y="2023"/>
              <a:chExt cx="318" cy="364"/>
            </a:xfrm>
          </p:grpSpPr>
          <p:sp>
            <p:nvSpPr>
              <p:cNvPr id="114"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15"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sp>
        <p:nvSpPr>
          <p:cNvPr id="130" name="Rounded Rectangle 129"/>
          <p:cNvSpPr/>
          <p:nvPr/>
        </p:nvSpPr>
        <p:spPr bwMode="auto">
          <a:xfrm>
            <a:off x="623989" y="2276724"/>
            <a:ext cx="5292588" cy="1444686"/>
          </a:xfrm>
          <a:prstGeom prst="roundRect">
            <a:avLst>
              <a:gd name="adj" fmla="val 19262"/>
            </a:avLst>
          </a:prstGeom>
          <a:noFill/>
          <a:ln w="38100" cap="flat" cmpd="sng" algn="ctr">
            <a:solidFill>
              <a:schemeClr val="tx1"/>
            </a:solid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sp>
        <p:nvSpPr>
          <p:cNvPr id="131" name="Rounded Rectangle 130"/>
          <p:cNvSpPr/>
          <p:nvPr/>
        </p:nvSpPr>
        <p:spPr bwMode="auto">
          <a:xfrm>
            <a:off x="623989" y="3937435"/>
            <a:ext cx="5292588" cy="1356743"/>
          </a:xfrm>
          <a:prstGeom prst="roundRect">
            <a:avLst>
              <a:gd name="adj" fmla="val 19351"/>
            </a:avLst>
          </a:prstGeom>
          <a:noFill/>
          <a:ln w="38100" cap="flat" cmpd="sng" algn="ctr">
            <a:solidFill>
              <a:schemeClr val="tx1"/>
            </a:solid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grpSp>
        <p:nvGrpSpPr>
          <p:cNvPr id="132" name="Group 131"/>
          <p:cNvGrpSpPr>
            <a:grpSpLocks noChangeAspect="1"/>
          </p:cNvGrpSpPr>
          <p:nvPr/>
        </p:nvGrpSpPr>
        <p:grpSpPr>
          <a:xfrm>
            <a:off x="1542092" y="3203712"/>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133" name="AutoShape 9"/>
            <p:cNvSpPr>
              <a:spLocks noChangeArrowheads="1"/>
            </p:cNvSpPr>
            <p:nvPr/>
          </p:nvSpPr>
          <p:spPr bwMode="auto">
            <a:xfrm rot="16200000">
              <a:off x="5505773" y="6017719"/>
              <a:ext cx="309608" cy="560387"/>
            </a:xfrm>
            <a:prstGeom prst="flowChartDelay">
              <a:avLst/>
            </a:prstGeom>
            <a:solidFill>
              <a:srgbClr val="FFDB01"/>
            </a:solidFill>
            <a:ln w="9525">
              <a:solidFill>
                <a:schemeClr val="tx1"/>
              </a:solidFill>
              <a:miter lim="800000"/>
              <a:headEnd/>
              <a:tailEnd/>
            </a:ln>
            <a:effectLst/>
          </p:spPr>
          <p:txBody>
            <a:bodyPr vert="eaVert" wrap="none" anchor="ctr"/>
            <a:lstStyle/>
            <a:p>
              <a:pPr algn="ctr" defTabSz="685800">
                <a:lnSpc>
                  <a:spcPct val="170000"/>
                </a:lnSpc>
                <a:defRPr/>
              </a:pPr>
              <a:r>
                <a:rPr lang="en-GB" sz="750" dirty="0">
                  <a:solidFill>
                    <a:srgbClr val="FFFFFF"/>
                  </a:solidFill>
                  <a:effectLst>
                    <a:outerShdw blurRad="38100" dist="38100" dir="2700000" algn="tl">
                      <a:srgbClr val="000000"/>
                    </a:outerShdw>
                  </a:effectLst>
                  <a:latin typeface="Arial Black" pitchFamily="34" charset="0"/>
                </a:rPr>
                <a:t>PLSIGN</a:t>
              </a:r>
              <a:endParaRPr lang="en-GB" sz="600" dirty="0">
                <a:solidFill>
                  <a:srgbClr val="FFFFFF"/>
                </a:solidFill>
                <a:effectLst>
                  <a:outerShdw blurRad="38100" dist="38100" dir="2700000" algn="tl">
                    <a:srgbClr val="000000"/>
                  </a:outerShdw>
                </a:effectLst>
                <a:latin typeface="Arial" pitchFamily="34" charset="0"/>
                <a:cs typeface="Arial" pitchFamily="34" charset="0"/>
              </a:endParaRPr>
            </a:p>
          </p:txBody>
        </p:sp>
        <p:grpSp>
          <p:nvGrpSpPr>
            <p:cNvPr id="134" name="Group 10"/>
            <p:cNvGrpSpPr>
              <a:grpSpLocks/>
            </p:cNvGrpSpPr>
            <p:nvPr/>
          </p:nvGrpSpPr>
          <p:grpSpPr bwMode="auto">
            <a:xfrm>
              <a:off x="5462648" y="5801921"/>
              <a:ext cx="393384" cy="450789"/>
              <a:chOff x="1065" y="2023"/>
              <a:chExt cx="318" cy="364"/>
            </a:xfrm>
          </p:grpSpPr>
          <p:sp>
            <p:nvSpPr>
              <p:cNvPr id="135"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36"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137" name="Group 136"/>
          <p:cNvGrpSpPr>
            <a:grpSpLocks noChangeAspect="1"/>
          </p:cNvGrpSpPr>
          <p:nvPr/>
        </p:nvGrpSpPr>
        <p:grpSpPr>
          <a:xfrm>
            <a:off x="2131491" y="3203712"/>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138" name="AutoShape 9"/>
            <p:cNvSpPr>
              <a:spLocks noChangeArrowheads="1"/>
            </p:cNvSpPr>
            <p:nvPr/>
          </p:nvSpPr>
          <p:spPr bwMode="auto">
            <a:xfrm rot="16200000">
              <a:off x="5505773" y="6017719"/>
              <a:ext cx="309608" cy="560387"/>
            </a:xfrm>
            <a:prstGeom prst="flowChartDelay">
              <a:avLst/>
            </a:prstGeom>
            <a:solidFill>
              <a:srgbClr val="FF9933"/>
            </a:solidFill>
            <a:ln w="9525">
              <a:solidFill>
                <a:schemeClr val="tx1"/>
              </a:solidFill>
              <a:miter lim="800000"/>
              <a:headEnd/>
              <a:tailEnd/>
            </a:ln>
            <a:effectLst/>
          </p:spPr>
          <p:txBody>
            <a:bodyPr vert="eaVert" wrap="none" anchor="ctr"/>
            <a:lstStyle/>
            <a:p>
              <a:pPr algn="ctr" defTabSz="685800">
                <a:lnSpc>
                  <a:spcPct val="170000"/>
                </a:lnSpc>
                <a:defRPr/>
              </a:pPr>
              <a:r>
                <a:rPr lang="en-GB" sz="750" dirty="0">
                  <a:solidFill>
                    <a:srgbClr val="FFFFFF"/>
                  </a:solidFill>
                  <a:effectLst>
                    <a:outerShdw blurRad="38100" dist="38100" dir="2700000" algn="tl">
                      <a:srgbClr val="000000">
                        <a:alpha val="43137"/>
                      </a:srgbClr>
                    </a:outerShdw>
                  </a:effectLst>
                  <a:latin typeface="Arial Black" pitchFamily="34" charset="0"/>
                </a:rPr>
                <a:t>PFSIGN</a:t>
              </a:r>
              <a:endParaRPr lang="en-GB" sz="750" dirty="0">
                <a:solidFill>
                  <a:srgbClr val="FFFFFF"/>
                </a:solidFill>
                <a:effectLst>
                  <a:outerShdw blurRad="38100" dist="38100" dir="2700000" algn="tl">
                    <a:srgbClr val="000000">
                      <a:alpha val="43137"/>
                    </a:srgbClr>
                  </a:outerShdw>
                </a:effectLst>
                <a:latin typeface="Arial" pitchFamily="34" charset="0"/>
                <a:cs typeface="Arial" pitchFamily="34" charset="0"/>
              </a:endParaRPr>
            </a:p>
          </p:txBody>
        </p:sp>
        <p:grpSp>
          <p:nvGrpSpPr>
            <p:cNvPr id="139" name="Group 10"/>
            <p:cNvGrpSpPr>
              <a:grpSpLocks/>
            </p:cNvGrpSpPr>
            <p:nvPr/>
          </p:nvGrpSpPr>
          <p:grpSpPr bwMode="auto">
            <a:xfrm>
              <a:off x="5462648" y="5801921"/>
              <a:ext cx="393384" cy="450789"/>
              <a:chOff x="1065" y="2023"/>
              <a:chExt cx="318" cy="364"/>
            </a:xfrm>
          </p:grpSpPr>
          <p:sp>
            <p:nvSpPr>
              <p:cNvPr id="140"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41"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142" name="Group 141"/>
          <p:cNvGrpSpPr>
            <a:grpSpLocks noChangeAspect="1"/>
          </p:cNvGrpSpPr>
          <p:nvPr/>
        </p:nvGrpSpPr>
        <p:grpSpPr>
          <a:xfrm>
            <a:off x="4009840" y="3203712"/>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143" name="AutoShape 9"/>
            <p:cNvSpPr>
              <a:spLocks noChangeArrowheads="1"/>
            </p:cNvSpPr>
            <p:nvPr/>
          </p:nvSpPr>
          <p:spPr bwMode="auto">
            <a:xfrm rot="16200000">
              <a:off x="5505773" y="6017719"/>
              <a:ext cx="309608" cy="560387"/>
            </a:xfrm>
            <a:prstGeom prst="flowChartDelay">
              <a:avLst/>
            </a:prstGeom>
            <a:solidFill>
              <a:srgbClr val="FFDB01"/>
            </a:solidFill>
            <a:ln w="9525">
              <a:solidFill>
                <a:schemeClr val="tx1"/>
              </a:solidFill>
              <a:miter lim="800000"/>
              <a:headEnd/>
              <a:tailEnd/>
            </a:ln>
            <a:effectLst/>
          </p:spPr>
          <p:txBody>
            <a:bodyPr vert="eaVert" wrap="none" anchor="ctr"/>
            <a:lstStyle/>
            <a:p>
              <a:pPr algn="ctr" defTabSz="685800">
                <a:lnSpc>
                  <a:spcPct val="170000"/>
                </a:lnSpc>
                <a:defRPr/>
              </a:pPr>
              <a:r>
                <a:rPr lang="en-GB" sz="750" dirty="0">
                  <a:solidFill>
                    <a:srgbClr val="FFFFFF"/>
                  </a:solidFill>
                  <a:effectLst>
                    <a:outerShdw blurRad="38100" dist="38100" dir="2700000" algn="tl">
                      <a:srgbClr val="000000"/>
                    </a:outerShdw>
                  </a:effectLst>
                  <a:latin typeface="Arial Black" pitchFamily="34" charset="0"/>
                </a:rPr>
                <a:t>PLSIGN</a:t>
              </a:r>
              <a:endParaRPr lang="en-GB" sz="750" dirty="0">
                <a:solidFill>
                  <a:srgbClr val="FFFFFF"/>
                </a:solidFill>
                <a:effectLst>
                  <a:outerShdw blurRad="38100" dist="38100" dir="2700000" algn="tl">
                    <a:srgbClr val="000000"/>
                  </a:outerShdw>
                </a:effectLst>
                <a:latin typeface="Arial" pitchFamily="34" charset="0"/>
                <a:cs typeface="Arial" pitchFamily="34" charset="0"/>
              </a:endParaRPr>
            </a:p>
          </p:txBody>
        </p:sp>
        <p:grpSp>
          <p:nvGrpSpPr>
            <p:cNvPr id="144" name="Group 10"/>
            <p:cNvGrpSpPr>
              <a:grpSpLocks/>
            </p:cNvGrpSpPr>
            <p:nvPr/>
          </p:nvGrpSpPr>
          <p:grpSpPr bwMode="auto">
            <a:xfrm>
              <a:off x="5462648" y="5801921"/>
              <a:ext cx="393384" cy="450789"/>
              <a:chOff x="1065" y="2023"/>
              <a:chExt cx="318" cy="364"/>
            </a:xfrm>
          </p:grpSpPr>
          <p:sp>
            <p:nvSpPr>
              <p:cNvPr id="145"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46"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179" name="Group 178"/>
          <p:cNvGrpSpPr>
            <a:grpSpLocks noChangeAspect="1"/>
          </p:cNvGrpSpPr>
          <p:nvPr/>
        </p:nvGrpSpPr>
        <p:grpSpPr>
          <a:xfrm>
            <a:off x="4599238" y="3203712"/>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180" name="AutoShape 9"/>
            <p:cNvSpPr>
              <a:spLocks noChangeArrowheads="1"/>
            </p:cNvSpPr>
            <p:nvPr/>
          </p:nvSpPr>
          <p:spPr bwMode="auto">
            <a:xfrm rot="16200000">
              <a:off x="5505773" y="6017719"/>
              <a:ext cx="309608" cy="560387"/>
            </a:xfrm>
            <a:prstGeom prst="flowChartDelay">
              <a:avLst/>
            </a:prstGeom>
            <a:solidFill>
              <a:srgbClr val="FF9933"/>
            </a:solidFill>
            <a:ln w="9525">
              <a:solidFill>
                <a:schemeClr val="tx1"/>
              </a:solidFill>
              <a:miter lim="800000"/>
              <a:headEnd/>
              <a:tailEnd/>
            </a:ln>
            <a:effectLst/>
          </p:spPr>
          <p:txBody>
            <a:bodyPr vert="eaVert" wrap="none" anchor="ctr"/>
            <a:lstStyle/>
            <a:p>
              <a:pPr algn="ctr" defTabSz="685800">
                <a:lnSpc>
                  <a:spcPct val="170000"/>
                </a:lnSpc>
                <a:defRPr/>
              </a:pPr>
              <a:r>
                <a:rPr lang="en-GB" sz="750" dirty="0">
                  <a:solidFill>
                    <a:srgbClr val="FFFFFF"/>
                  </a:solidFill>
                  <a:effectLst>
                    <a:outerShdw blurRad="38100" dist="38100" dir="2700000" algn="tl">
                      <a:srgbClr val="000000">
                        <a:alpha val="43137"/>
                      </a:srgbClr>
                    </a:outerShdw>
                  </a:effectLst>
                  <a:latin typeface="Arial Black" pitchFamily="34" charset="0"/>
                </a:rPr>
                <a:t>PFSIGN</a:t>
              </a:r>
              <a:endParaRPr lang="en-GB" sz="750" dirty="0">
                <a:solidFill>
                  <a:srgbClr val="FFFFFF"/>
                </a:solidFill>
                <a:effectLst>
                  <a:outerShdw blurRad="38100" dist="38100" dir="2700000" algn="tl">
                    <a:srgbClr val="000000">
                      <a:alpha val="43137"/>
                    </a:srgbClr>
                  </a:outerShdw>
                </a:effectLst>
                <a:latin typeface="Arial" pitchFamily="34" charset="0"/>
                <a:cs typeface="Arial" pitchFamily="34" charset="0"/>
              </a:endParaRPr>
            </a:p>
          </p:txBody>
        </p:sp>
        <p:grpSp>
          <p:nvGrpSpPr>
            <p:cNvPr id="181" name="Group 10"/>
            <p:cNvGrpSpPr>
              <a:grpSpLocks/>
            </p:cNvGrpSpPr>
            <p:nvPr/>
          </p:nvGrpSpPr>
          <p:grpSpPr bwMode="auto">
            <a:xfrm>
              <a:off x="5462648" y="5801921"/>
              <a:ext cx="393384" cy="450789"/>
              <a:chOff x="1065" y="2023"/>
              <a:chExt cx="318" cy="364"/>
            </a:xfrm>
          </p:grpSpPr>
          <p:sp>
            <p:nvSpPr>
              <p:cNvPr id="182"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83"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147" name="Group 146"/>
          <p:cNvGrpSpPr>
            <a:grpSpLocks noChangeAspect="1"/>
          </p:cNvGrpSpPr>
          <p:nvPr/>
        </p:nvGrpSpPr>
        <p:grpSpPr>
          <a:xfrm>
            <a:off x="1542092" y="3991440"/>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148"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n-GB" sz="825" dirty="0">
                  <a:solidFill>
                    <a:srgbClr val="000000"/>
                  </a:solidFill>
                  <a:latin typeface="Arial Black" pitchFamily="34" charset="0"/>
                </a:rPr>
                <a:t>LSIGN</a:t>
              </a:r>
            </a:p>
          </p:txBody>
        </p:sp>
        <p:grpSp>
          <p:nvGrpSpPr>
            <p:cNvPr id="149" name="Group 10"/>
            <p:cNvGrpSpPr>
              <a:grpSpLocks/>
            </p:cNvGrpSpPr>
            <p:nvPr/>
          </p:nvGrpSpPr>
          <p:grpSpPr bwMode="auto">
            <a:xfrm>
              <a:off x="5462648" y="5801921"/>
              <a:ext cx="393384" cy="450789"/>
              <a:chOff x="1065" y="2023"/>
              <a:chExt cx="318" cy="364"/>
            </a:xfrm>
          </p:grpSpPr>
          <p:sp>
            <p:nvSpPr>
              <p:cNvPr id="150"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51"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152" name="Group 151"/>
          <p:cNvGrpSpPr>
            <a:grpSpLocks noChangeAspect="1"/>
          </p:cNvGrpSpPr>
          <p:nvPr/>
        </p:nvGrpSpPr>
        <p:grpSpPr>
          <a:xfrm>
            <a:off x="2131491" y="3991440"/>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153"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n-GB" sz="825" dirty="0">
                  <a:solidFill>
                    <a:srgbClr val="000000"/>
                  </a:solidFill>
                  <a:latin typeface="Arial Black" pitchFamily="34" charset="0"/>
                </a:rPr>
                <a:t>FSIGN</a:t>
              </a:r>
              <a:endParaRPr lang="en-GB" sz="750" dirty="0">
                <a:solidFill>
                  <a:srgbClr val="000000"/>
                </a:solidFill>
                <a:latin typeface="Arial" pitchFamily="34" charset="0"/>
                <a:cs typeface="Arial" pitchFamily="34" charset="0"/>
              </a:endParaRPr>
            </a:p>
          </p:txBody>
        </p:sp>
        <p:grpSp>
          <p:nvGrpSpPr>
            <p:cNvPr id="154" name="Group 10"/>
            <p:cNvGrpSpPr>
              <a:grpSpLocks/>
            </p:cNvGrpSpPr>
            <p:nvPr/>
          </p:nvGrpSpPr>
          <p:grpSpPr bwMode="auto">
            <a:xfrm>
              <a:off x="5462648" y="5801921"/>
              <a:ext cx="393384" cy="450789"/>
              <a:chOff x="1065" y="2023"/>
              <a:chExt cx="318" cy="364"/>
            </a:xfrm>
          </p:grpSpPr>
          <p:sp>
            <p:nvSpPr>
              <p:cNvPr id="155"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56"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sp>
        <p:nvSpPr>
          <p:cNvPr id="157" name="Learning  Outcomes"/>
          <p:cNvSpPr txBox="1"/>
          <p:nvPr/>
        </p:nvSpPr>
        <p:spPr>
          <a:xfrm>
            <a:off x="965895" y="405023"/>
            <a:ext cx="10834897" cy="7284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5400" tIns="25400" rIns="25400" bIns="25400" anchor="ctr">
            <a:spAutoFit/>
          </a:bodyPr>
          <a:lstStyle>
            <a:lvl1pPr>
              <a:defRPr sz="9600" b="1">
                <a:solidFill>
                  <a:schemeClr val="accent1">
                    <a:lumOff val="-7647"/>
                  </a:schemeClr>
                </a:solidFill>
              </a:defRPr>
            </a:lvl1pPr>
          </a:lstStyle>
          <a:p>
            <a:r>
              <a:rPr lang="en-IE" sz="4400" dirty="0" smtClean="0">
                <a:solidFill>
                  <a:schemeClr val="tx2"/>
                </a:solidFill>
              </a:rPr>
              <a:t>Rôles </a:t>
            </a:r>
            <a:r>
              <a:rPr lang="en-IE" sz="4400" dirty="0" err="1" smtClean="0">
                <a:solidFill>
                  <a:schemeClr val="tx1"/>
                </a:solidFill>
              </a:rPr>
              <a:t>dans</a:t>
            </a:r>
            <a:r>
              <a:rPr lang="en-IE" sz="4400" dirty="0" smtClean="0">
                <a:solidFill>
                  <a:schemeClr val="tx1"/>
                </a:solidFill>
              </a:rPr>
              <a:t> le Funding &amp; Tenders Portal</a:t>
            </a:r>
            <a:endParaRPr sz="4400" dirty="0">
              <a:solidFill>
                <a:schemeClr val="tx1"/>
              </a:solidFill>
            </a:endParaRPr>
          </a:p>
        </p:txBody>
      </p:sp>
      <p:sp>
        <p:nvSpPr>
          <p:cNvPr id="158" name="Rectangle 10"/>
          <p:cNvSpPr>
            <a:spLocks noChangeArrowheads="1"/>
          </p:cNvSpPr>
          <p:nvPr/>
        </p:nvSpPr>
        <p:spPr bwMode="auto">
          <a:xfrm>
            <a:off x="6932170" y="5442451"/>
            <a:ext cx="6265069" cy="307777"/>
          </a:xfrm>
          <a:prstGeom prst="rect">
            <a:avLst/>
          </a:prstGeom>
          <a:noFill/>
          <a:ln w="9525">
            <a:noFill/>
            <a:miter lim="800000"/>
            <a:headEnd/>
            <a:tailEnd/>
          </a:ln>
        </p:spPr>
        <p:txBody>
          <a:bodyPr>
            <a:spAutoFit/>
          </a:bodyPr>
          <a:lstStyle/>
          <a:p>
            <a:pPr marL="269081" indent="-269081" defTabSz="685800" eaLnBrk="0" hangingPunct="0">
              <a:defRPr/>
            </a:pPr>
            <a:r>
              <a:rPr lang="en-GB" sz="1400" b="1" i="1" dirty="0"/>
              <a:t>Roles - </a:t>
            </a:r>
            <a:r>
              <a:rPr lang="en-GB" sz="1400" b="1" i="1" dirty="0">
                <a:solidFill>
                  <a:schemeClr val="tx2"/>
                </a:solidFill>
              </a:rPr>
              <a:t>Nomenclature</a:t>
            </a:r>
          </a:p>
        </p:txBody>
      </p:sp>
      <p:grpSp>
        <p:nvGrpSpPr>
          <p:cNvPr id="159" name="Group 185"/>
          <p:cNvGrpSpPr>
            <a:grpSpLocks noChangeAspect="1"/>
          </p:cNvGrpSpPr>
          <p:nvPr/>
        </p:nvGrpSpPr>
        <p:grpSpPr bwMode="auto">
          <a:xfrm>
            <a:off x="9555945" y="1739734"/>
            <a:ext cx="400368" cy="461486"/>
            <a:chOff x="2810" y="391"/>
            <a:chExt cx="453" cy="525"/>
          </a:xfrm>
          <a:effectLst>
            <a:outerShdw blurRad="25400" dist="127000" dir="21000000" sx="76000" sy="76000" kx="-1200000" algn="bl" rotWithShape="0">
              <a:prstClr val="black">
                <a:alpha val="50000"/>
              </a:prstClr>
            </a:outerShdw>
          </a:effectLst>
        </p:grpSpPr>
        <p:sp>
          <p:nvSpPr>
            <p:cNvPr id="160" name="AutoShape 19"/>
            <p:cNvSpPr>
              <a:spLocks noChangeArrowheads="1"/>
            </p:cNvSpPr>
            <p:nvPr/>
          </p:nvSpPr>
          <p:spPr bwMode="auto">
            <a:xfrm rot="-5400000">
              <a:off x="2911" y="565"/>
              <a:ext cx="251" cy="453"/>
            </a:xfrm>
            <a:prstGeom prst="flowChartDelay">
              <a:avLst/>
            </a:prstGeom>
            <a:solidFill>
              <a:srgbClr val="C00000"/>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PCoCo</a:t>
              </a:r>
            </a:p>
          </p:txBody>
        </p:sp>
        <p:grpSp>
          <p:nvGrpSpPr>
            <p:cNvPr id="161" name="Group 187"/>
            <p:cNvGrpSpPr>
              <a:grpSpLocks/>
            </p:cNvGrpSpPr>
            <p:nvPr/>
          </p:nvGrpSpPr>
          <p:grpSpPr bwMode="auto">
            <a:xfrm>
              <a:off x="2879" y="391"/>
              <a:ext cx="318" cy="364"/>
              <a:chOff x="2879" y="391"/>
              <a:chExt cx="318" cy="364"/>
            </a:xfrm>
          </p:grpSpPr>
          <p:grpSp>
            <p:nvGrpSpPr>
              <p:cNvPr id="162" name="Group 21"/>
              <p:cNvGrpSpPr>
                <a:grpSpLocks/>
              </p:cNvGrpSpPr>
              <p:nvPr/>
            </p:nvGrpSpPr>
            <p:grpSpPr bwMode="auto">
              <a:xfrm>
                <a:off x="2879" y="391"/>
                <a:ext cx="318" cy="364"/>
                <a:chOff x="1065" y="2023"/>
                <a:chExt cx="318" cy="364"/>
              </a:xfrm>
            </p:grpSpPr>
            <p:sp>
              <p:nvSpPr>
                <p:cNvPr id="165" name="AutoShape 22"/>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66" name="Oval 23"/>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t" anchorCtr="1"/>
                <a:lstStyle/>
                <a:p>
                  <a:pPr algn="ctr" defTabSz="685800">
                    <a:defRPr/>
                  </a:pPr>
                  <a:endParaRPr lang="en-GB" dirty="0">
                    <a:solidFill>
                      <a:srgbClr val="000000"/>
                    </a:solidFill>
                    <a:latin typeface="Arial Black" pitchFamily="34" charset="0"/>
                  </a:endParaRPr>
                </a:p>
              </p:txBody>
            </p:sp>
          </p:grpSp>
          <p:sp>
            <p:nvSpPr>
              <p:cNvPr id="163" name="AutoShape 24"/>
              <p:cNvSpPr>
                <a:spLocks noChangeArrowheads="1"/>
              </p:cNvSpPr>
              <p:nvPr/>
            </p:nvSpPr>
            <p:spPr bwMode="auto">
              <a:xfrm>
                <a:off x="2880" y="391"/>
                <a:ext cx="314" cy="272"/>
              </a:xfrm>
              <a:custGeom>
                <a:avLst/>
                <a:gdLst>
                  <a:gd name="G0" fmla="+- 17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70"/>
                  <a:gd name="G18" fmla="*/ 170 1 2"/>
                  <a:gd name="G19" fmla="+- G18 5400 0"/>
                  <a:gd name="G20" fmla="cos G19 11796480"/>
                  <a:gd name="G21" fmla="sin G19 11796480"/>
                  <a:gd name="G22" fmla="+- G20 10800 0"/>
                  <a:gd name="G23" fmla="+- G21 10800 0"/>
                  <a:gd name="G24" fmla="+- 10800 0 G20"/>
                  <a:gd name="G25" fmla="+- 170 10800 0"/>
                  <a:gd name="G26" fmla="?: G9 G17 G25"/>
                  <a:gd name="G27" fmla="?: G9 0 21600"/>
                  <a:gd name="G28" fmla="cos 10800 11796480"/>
                  <a:gd name="G29" fmla="sin 10800 11796480"/>
                  <a:gd name="G30" fmla="sin 17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5315 w 21600"/>
                  <a:gd name="T15" fmla="*/ 10800 h 21600"/>
                  <a:gd name="T16" fmla="*/ 10800 w 21600"/>
                  <a:gd name="T17" fmla="*/ 10630 h 21600"/>
                  <a:gd name="T18" fmla="*/ 16285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630" y="10800"/>
                    </a:moveTo>
                    <a:cubicBezTo>
                      <a:pt x="10630" y="10706"/>
                      <a:pt x="10706" y="10630"/>
                      <a:pt x="10800" y="10630"/>
                    </a:cubicBezTo>
                    <a:cubicBezTo>
                      <a:pt x="10893" y="10629"/>
                      <a:pt x="10969" y="10706"/>
                      <a:pt x="10970" y="10799"/>
                    </a:cubicBezTo>
                    <a:lnTo>
                      <a:pt x="21600" y="10800"/>
                    </a:lnTo>
                    <a:cubicBezTo>
                      <a:pt x="21600" y="4835"/>
                      <a:pt x="16764" y="0"/>
                      <a:pt x="10800" y="0"/>
                    </a:cubicBezTo>
                    <a:cubicBezTo>
                      <a:pt x="4835" y="0"/>
                      <a:pt x="0" y="4835"/>
                      <a:pt x="0" y="10800"/>
                    </a:cubicBezTo>
                    <a:close/>
                  </a:path>
                </a:pathLst>
              </a:custGeom>
              <a:solidFill>
                <a:srgbClr val="C00000"/>
              </a:solidFill>
              <a:ln w="9525">
                <a:solidFill>
                  <a:schemeClr val="tx1"/>
                </a:solidFill>
                <a:miter lim="800000"/>
                <a:headEnd/>
                <a:tailEnd/>
              </a:ln>
              <a:effectLst/>
            </p:spPr>
            <p:txBody>
              <a:bodyPr wrap="none" anchor="t" anchorCtr="1"/>
              <a:lstStyle/>
              <a:p>
                <a:pPr algn="ctr" defTabSz="685800">
                  <a:lnSpc>
                    <a:spcPct val="80000"/>
                  </a:lnSpc>
                  <a:defRPr/>
                </a:pPr>
                <a:endParaRPr lang="en-GB" sz="1050" dirty="0">
                  <a:solidFill>
                    <a:srgbClr val="000000"/>
                  </a:solidFill>
                  <a:latin typeface="Arial Black" pitchFamily="34" charset="0"/>
                </a:endParaRPr>
              </a:p>
            </p:txBody>
          </p:sp>
          <p:sp>
            <p:nvSpPr>
              <p:cNvPr id="164" name="AutoShape 25"/>
              <p:cNvSpPr>
                <a:spLocks noChangeArrowheads="1"/>
              </p:cNvSpPr>
              <p:nvPr/>
            </p:nvSpPr>
            <p:spPr bwMode="auto">
              <a:xfrm rot="-5400000">
                <a:off x="3016" y="366"/>
                <a:ext cx="46" cy="317"/>
              </a:xfrm>
              <a:prstGeom prst="moon">
                <a:avLst>
                  <a:gd name="adj" fmla="val 70588"/>
                </a:avLst>
              </a:prstGeom>
              <a:solidFill>
                <a:srgbClr val="C00000"/>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grpSp>
      </p:grpSp>
      <p:grpSp>
        <p:nvGrpSpPr>
          <p:cNvPr id="167" name="Group 4"/>
          <p:cNvGrpSpPr>
            <a:grpSpLocks noChangeAspect="1"/>
          </p:cNvGrpSpPr>
          <p:nvPr/>
        </p:nvGrpSpPr>
        <p:grpSpPr bwMode="auto">
          <a:xfrm>
            <a:off x="9555947" y="2239290"/>
            <a:ext cx="399239" cy="461486"/>
            <a:chOff x="3198" y="1344"/>
            <a:chExt cx="453" cy="523"/>
          </a:xfrm>
          <a:effectLst>
            <a:outerShdw blurRad="25400" dist="127000" dir="21000000" sx="76000" sy="76000" kx="-1200000" algn="bl" rotWithShape="0">
              <a:prstClr val="black">
                <a:alpha val="50000"/>
              </a:prstClr>
            </a:outerShdw>
          </a:effectLst>
        </p:grpSpPr>
        <p:sp>
          <p:nvSpPr>
            <p:cNvPr id="168" name="AutoShape 5"/>
            <p:cNvSpPr>
              <a:spLocks noChangeArrowheads="1"/>
            </p:cNvSpPr>
            <p:nvPr/>
          </p:nvSpPr>
          <p:spPr bwMode="auto">
            <a:xfrm rot="-5400000">
              <a:off x="3300" y="1518"/>
              <a:ext cx="250" cy="453"/>
            </a:xfrm>
            <a:prstGeom prst="flowChartDelay">
              <a:avLst/>
            </a:prstGeom>
            <a:solidFill>
              <a:srgbClr val="FF0000"/>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CoCo</a:t>
              </a:r>
            </a:p>
          </p:txBody>
        </p:sp>
        <p:grpSp>
          <p:nvGrpSpPr>
            <p:cNvPr id="169" name="Group 6"/>
            <p:cNvGrpSpPr>
              <a:grpSpLocks/>
            </p:cNvGrpSpPr>
            <p:nvPr/>
          </p:nvGrpSpPr>
          <p:grpSpPr bwMode="auto">
            <a:xfrm>
              <a:off x="3265" y="1344"/>
              <a:ext cx="318" cy="364"/>
              <a:chOff x="1065" y="2023"/>
              <a:chExt cx="318" cy="364"/>
            </a:xfrm>
          </p:grpSpPr>
          <p:sp>
            <p:nvSpPr>
              <p:cNvPr id="170" name="AutoShape 7"/>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71" name="Oval 8"/>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dirty="0">
                  <a:solidFill>
                    <a:srgbClr val="000000"/>
                  </a:solidFill>
                  <a:latin typeface="Arial Black" pitchFamily="34" charset="0"/>
                </a:endParaRPr>
              </a:p>
            </p:txBody>
          </p:sp>
        </p:grpSp>
      </p:grpSp>
      <p:grpSp>
        <p:nvGrpSpPr>
          <p:cNvPr id="172" name="Group 186"/>
          <p:cNvGrpSpPr>
            <a:grpSpLocks noChangeAspect="1"/>
          </p:cNvGrpSpPr>
          <p:nvPr/>
        </p:nvGrpSpPr>
        <p:grpSpPr bwMode="auto">
          <a:xfrm>
            <a:off x="9555947" y="3238401"/>
            <a:ext cx="399239" cy="461486"/>
            <a:chOff x="3198" y="1344"/>
            <a:chExt cx="453" cy="523"/>
          </a:xfrm>
          <a:effectLst>
            <a:outerShdw blurRad="25400" dist="127000" dir="21000000" sx="76000" sy="76000" kx="-1200000" algn="bl" rotWithShape="0">
              <a:prstClr val="black">
                <a:alpha val="50000"/>
              </a:prstClr>
            </a:outerShdw>
          </a:effectLst>
        </p:grpSpPr>
        <p:sp>
          <p:nvSpPr>
            <p:cNvPr id="173" name="AutoShape 187"/>
            <p:cNvSpPr>
              <a:spLocks noChangeArrowheads="1"/>
            </p:cNvSpPr>
            <p:nvPr/>
          </p:nvSpPr>
          <p:spPr bwMode="auto">
            <a:xfrm rot="-5400000">
              <a:off x="3300" y="1518"/>
              <a:ext cx="250" cy="453"/>
            </a:xfrm>
            <a:prstGeom prst="flowChartDelay">
              <a:avLst/>
            </a:prstGeom>
            <a:solidFill>
              <a:srgbClr val="9900FF"/>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TaMa</a:t>
              </a:r>
            </a:p>
          </p:txBody>
        </p:sp>
        <p:grpSp>
          <p:nvGrpSpPr>
            <p:cNvPr id="174" name="Group 188"/>
            <p:cNvGrpSpPr>
              <a:grpSpLocks/>
            </p:cNvGrpSpPr>
            <p:nvPr/>
          </p:nvGrpSpPr>
          <p:grpSpPr bwMode="auto">
            <a:xfrm>
              <a:off x="3265" y="1344"/>
              <a:ext cx="318" cy="364"/>
              <a:chOff x="1065" y="2023"/>
              <a:chExt cx="318" cy="364"/>
            </a:xfrm>
          </p:grpSpPr>
          <p:sp>
            <p:nvSpPr>
              <p:cNvPr id="175" name="AutoShape 189"/>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76" name="Oval 190"/>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1350" dirty="0">
                  <a:solidFill>
                    <a:srgbClr val="000000"/>
                  </a:solidFill>
                  <a:latin typeface="Arial Black" pitchFamily="34" charset="0"/>
                </a:endParaRPr>
              </a:p>
            </p:txBody>
          </p:sp>
        </p:grpSp>
      </p:grpSp>
      <p:grpSp>
        <p:nvGrpSpPr>
          <p:cNvPr id="177" name="Group 201"/>
          <p:cNvGrpSpPr>
            <a:grpSpLocks noChangeAspect="1"/>
          </p:cNvGrpSpPr>
          <p:nvPr/>
        </p:nvGrpSpPr>
        <p:grpSpPr bwMode="auto">
          <a:xfrm>
            <a:off x="9555947" y="3737956"/>
            <a:ext cx="399239" cy="461486"/>
            <a:chOff x="3198" y="1344"/>
            <a:chExt cx="453" cy="523"/>
          </a:xfrm>
          <a:effectLst>
            <a:outerShdw blurRad="25400" dist="127000" dir="21000000" sx="76000" sy="76000" kx="-1200000" algn="bl" rotWithShape="0">
              <a:prstClr val="black">
                <a:alpha val="50000"/>
              </a:prstClr>
            </a:outerShdw>
          </a:effectLst>
        </p:grpSpPr>
        <p:sp>
          <p:nvSpPr>
            <p:cNvPr id="178" name="AutoShape 202"/>
            <p:cNvSpPr>
              <a:spLocks noChangeArrowheads="1"/>
            </p:cNvSpPr>
            <p:nvPr/>
          </p:nvSpPr>
          <p:spPr bwMode="auto">
            <a:xfrm rot="-5400000">
              <a:off x="3300" y="1518"/>
              <a:ext cx="250" cy="453"/>
            </a:xfrm>
            <a:prstGeom prst="flowChartDelay">
              <a:avLst/>
            </a:prstGeom>
            <a:solidFill>
              <a:srgbClr val="FF99FF"/>
            </a:solidFill>
            <a:ln w="9525">
              <a:solidFill>
                <a:schemeClr val="tx1"/>
              </a:solidFill>
              <a:miter lim="800000"/>
              <a:headEnd/>
              <a:tailEnd/>
            </a:ln>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TeMe</a:t>
              </a:r>
            </a:p>
          </p:txBody>
        </p:sp>
        <p:grpSp>
          <p:nvGrpSpPr>
            <p:cNvPr id="184" name="Group 203"/>
            <p:cNvGrpSpPr>
              <a:grpSpLocks/>
            </p:cNvGrpSpPr>
            <p:nvPr/>
          </p:nvGrpSpPr>
          <p:grpSpPr bwMode="auto">
            <a:xfrm>
              <a:off x="3265" y="1344"/>
              <a:ext cx="318" cy="364"/>
              <a:chOff x="1065" y="2023"/>
              <a:chExt cx="318" cy="364"/>
            </a:xfrm>
          </p:grpSpPr>
          <p:sp>
            <p:nvSpPr>
              <p:cNvPr id="185" name="AutoShape 204"/>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86" name="Oval 205"/>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n-GB" sz="1350" dirty="0">
                  <a:solidFill>
                    <a:srgbClr val="000000"/>
                  </a:solidFill>
                  <a:latin typeface="Arial" charset="0"/>
                </a:endParaRPr>
              </a:p>
            </p:txBody>
          </p:sp>
        </p:grpSp>
      </p:grpSp>
      <p:grpSp>
        <p:nvGrpSpPr>
          <p:cNvPr id="187" name="Group 8"/>
          <p:cNvGrpSpPr>
            <a:grpSpLocks noChangeAspect="1"/>
          </p:cNvGrpSpPr>
          <p:nvPr/>
        </p:nvGrpSpPr>
        <p:grpSpPr bwMode="auto">
          <a:xfrm>
            <a:off x="9555946" y="2738845"/>
            <a:ext cx="399238" cy="461486"/>
            <a:chOff x="3198" y="1344"/>
            <a:chExt cx="453" cy="523"/>
          </a:xfrm>
          <a:effectLst>
            <a:outerShdw blurRad="25400" dist="127000" dir="21000000" sx="76000" sy="76000" kx="-1200000" algn="bl" rotWithShape="0">
              <a:prstClr val="black">
                <a:alpha val="50000"/>
              </a:prstClr>
            </a:outerShdw>
          </a:effectLst>
        </p:grpSpPr>
        <p:sp>
          <p:nvSpPr>
            <p:cNvPr id="188" name="AutoShape 9"/>
            <p:cNvSpPr>
              <a:spLocks noChangeArrowheads="1"/>
            </p:cNvSpPr>
            <p:nvPr/>
          </p:nvSpPr>
          <p:spPr bwMode="auto">
            <a:xfrm rot="-5400000">
              <a:off x="3300" y="1518"/>
              <a:ext cx="250" cy="453"/>
            </a:xfrm>
            <a:prstGeom prst="flowChartDelay">
              <a:avLst/>
            </a:prstGeom>
            <a:solidFill>
              <a:srgbClr val="0000FF"/>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PaCo</a:t>
              </a:r>
            </a:p>
          </p:txBody>
        </p:sp>
        <p:grpSp>
          <p:nvGrpSpPr>
            <p:cNvPr id="189" name="Group 10"/>
            <p:cNvGrpSpPr>
              <a:grpSpLocks/>
            </p:cNvGrpSpPr>
            <p:nvPr/>
          </p:nvGrpSpPr>
          <p:grpSpPr bwMode="auto">
            <a:xfrm>
              <a:off x="3265" y="1344"/>
              <a:ext cx="318" cy="364"/>
              <a:chOff x="1065" y="2023"/>
              <a:chExt cx="318" cy="364"/>
            </a:xfrm>
          </p:grpSpPr>
          <p:sp>
            <p:nvSpPr>
              <p:cNvPr id="190"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91"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dirty="0">
                  <a:solidFill>
                    <a:srgbClr val="000000"/>
                  </a:solidFill>
                  <a:latin typeface="Arial Black" pitchFamily="34" charset="0"/>
                </a:endParaRPr>
              </a:p>
            </p:txBody>
          </p:sp>
        </p:grpSp>
      </p:grpSp>
      <p:grpSp>
        <p:nvGrpSpPr>
          <p:cNvPr id="192" name="Group 42"/>
          <p:cNvGrpSpPr>
            <a:grpSpLocks noChangeAspect="1"/>
          </p:cNvGrpSpPr>
          <p:nvPr/>
        </p:nvGrpSpPr>
        <p:grpSpPr bwMode="auto">
          <a:xfrm>
            <a:off x="6812202" y="3222464"/>
            <a:ext cx="399239" cy="461486"/>
            <a:chOff x="3198" y="1344"/>
            <a:chExt cx="453" cy="523"/>
          </a:xfrm>
          <a:effectLst>
            <a:outerShdw blurRad="25400" dist="127000" dir="21000000" sx="76000" sy="76000" kx="-1200000" algn="bl" rotWithShape="0">
              <a:prstClr val="black">
                <a:alpha val="50000"/>
              </a:prstClr>
            </a:outerShdw>
          </a:effectLst>
        </p:grpSpPr>
        <p:sp>
          <p:nvSpPr>
            <p:cNvPr id="193" name="AutoShape 43"/>
            <p:cNvSpPr>
              <a:spLocks noChangeArrowheads="1"/>
            </p:cNvSpPr>
            <p:nvPr/>
          </p:nvSpPr>
          <p:spPr bwMode="auto">
            <a:xfrm rot="-5400000">
              <a:off x="3300" y="1518"/>
              <a:ext cx="250" cy="453"/>
            </a:xfrm>
            <a:prstGeom prst="flowChartDelay">
              <a:avLst/>
            </a:prstGeom>
            <a:solidFill>
              <a:srgbClr val="92D050"/>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AccAd</a:t>
              </a:r>
            </a:p>
          </p:txBody>
        </p:sp>
        <p:grpSp>
          <p:nvGrpSpPr>
            <p:cNvPr id="194" name="Group 44"/>
            <p:cNvGrpSpPr>
              <a:grpSpLocks/>
            </p:cNvGrpSpPr>
            <p:nvPr/>
          </p:nvGrpSpPr>
          <p:grpSpPr bwMode="auto">
            <a:xfrm>
              <a:off x="3265" y="1344"/>
              <a:ext cx="318" cy="364"/>
              <a:chOff x="1065" y="2023"/>
              <a:chExt cx="318" cy="364"/>
            </a:xfrm>
          </p:grpSpPr>
          <p:sp>
            <p:nvSpPr>
              <p:cNvPr id="195" name="AutoShape 45"/>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96" name="Oval 46"/>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n-GB" sz="1350" dirty="0">
                  <a:solidFill>
                    <a:srgbClr val="000000"/>
                  </a:solidFill>
                  <a:latin typeface="Arial" charset="0"/>
                </a:endParaRPr>
              </a:p>
            </p:txBody>
          </p:sp>
        </p:grpSp>
      </p:grpSp>
      <p:grpSp>
        <p:nvGrpSpPr>
          <p:cNvPr id="197" name="Group 37"/>
          <p:cNvGrpSpPr>
            <a:grpSpLocks noChangeAspect="1"/>
          </p:cNvGrpSpPr>
          <p:nvPr/>
        </p:nvGrpSpPr>
        <p:grpSpPr bwMode="auto">
          <a:xfrm>
            <a:off x="6812202" y="2250356"/>
            <a:ext cx="399239" cy="461486"/>
            <a:chOff x="3198" y="1344"/>
            <a:chExt cx="453" cy="523"/>
          </a:xfrm>
          <a:effectLst>
            <a:outerShdw blurRad="25400" dist="127000" dir="21000000" sx="76000" sy="76000" kx="-1200000" algn="bl" rotWithShape="0">
              <a:prstClr val="black">
                <a:alpha val="50000"/>
              </a:prstClr>
            </a:outerShdw>
          </a:effectLst>
        </p:grpSpPr>
        <p:sp>
          <p:nvSpPr>
            <p:cNvPr id="198" name="AutoShape 38"/>
            <p:cNvSpPr>
              <a:spLocks noChangeArrowheads="1"/>
            </p:cNvSpPr>
            <p:nvPr/>
          </p:nvSpPr>
          <p:spPr bwMode="auto">
            <a:xfrm rot="-5400000">
              <a:off x="3300" y="1518"/>
              <a:ext cx="250" cy="453"/>
            </a:xfrm>
            <a:prstGeom prst="flowChartDelay">
              <a:avLst/>
            </a:prstGeom>
            <a:solidFill>
              <a:srgbClr val="339966"/>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LEAR</a:t>
              </a:r>
            </a:p>
          </p:txBody>
        </p:sp>
        <p:grpSp>
          <p:nvGrpSpPr>
            <p:cNvPr id="199" name="Group 39"/>
            <p:cNvGrpSpPr>
              <a:grpSpLocks/>
            </p:cNvGrpSpPr>
            <p:nvPr/>
          </p:nvGrpSpPr>
          <p:grpSpPr bwMode="auto">
            <a:xfrm>
              <a:off x="3265" y="1344"/>
              <a:ext cx="318" cy="364"/>
              <a:chOff x="1065" y="2023"/>
              <a:chExt cx="318" cy="364"/>
            </a:xfrm>
          </p:grpSpPr>
          <p:sp>
            <p:nvSpPr>
              <p:cNvPr id="200" name="AutoShape 40"/>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01" name="Oval 41"/>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dirty="0">
                  <a:solidFill>
                    <a:srgbClr val="000000"/>
                  </a:solidFill>
                  <a:latin typeface="Arial Black" pitchFamily="34" charset="0"/>
                </a:endParaRPr>
              </a:p>
            </p:txBody>
          </p:sp>
        </p:grpSp>
      </p:grpSp>
      <p:sp>
        <p:nvSpPr>
          <p:cNvPr id="202" name="Rectangle 3"/>
          <p:cNvSpPr txBox="1">
            <a:spLocks noChangeArrowheads="1"/>
          </p:cNvSpPr>
          <p:nvPr/>
        </p:nvSpPr>
        <p:spPr bwMode="auto">
          <a:xfrm>
            <a:off x="10064325" y="1778886"/>
            <a:ext cx="1944216" cy="383182"/>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fr-BE" sz="1200" kern="0" dirty="0">
                <a:solidFill>
                  <a:srgbClr val="000000"/>
                </a:solidFill>
                <a:latin typeface="Verdana"/>
              </a:rPr>
              <a:t>Contact coordinateur principal</a:t>
            </a:r>
            <a:endParaRPr lang="en-GB" sz="1200" kern="0" dirty="0">
              <a:solidFill>
                <a:srgbClr val="000000"/>
              </a:solidFill>
              <a:latin typeface="Verdana"/>
            </a:endParaRPr>
          </a:p>
        </p:txBody>
      </p:sp>
      <p:sp>
        <p:nvSpPr>
          <p:cNvPr id="203" name="Text Box 14"/>
          <p:cNvSpPr txBox="1">
            <a:spLocks noChangeArrowheads="1"/>
          </p:cNvSpPr>
          <p:nvPr/>
        </p:nvSpPr>
        <p:spPr bwMode="auto">
          <a:xfrm rot="16200000">
            <a:off x="4741572" y="3327124"/>
            <a:ext cx="3726416" cy="207749"/>
          </a:xfrm>
          <a:prstGeom prst="rect">
            <a:avLst/>
          </a:prstGeom>
          <a:noFill/>
          <a:ln w="28575">
            <a:noFill/>
            <a:prstDash val="sysDot"/>
            <a:miter lim="800000"/>
            <a:headEnd/>
            <a:tailEnd/>
          </a:ln>
        </p:spPr>
        <p:txBody>
          <a:bodyPr wrap="square" lIns="54000" tIns="0" rIns="54000" bIns="0">
            <a:spAutoFit/>
          </a:bodyPr>
          <a:lstStyle/>
          <a:p>
            <a:pPr algn="ctr" defTabSz="685800">
              <a:spcBef>
                <a:spcPct val="50000"/>
              </a:spcBef>
              <a:defRPr/>
            </a:pPr>
            <a:r>
              <a:rPr lang="en-GB" sz="1350" i="1" dirty="0">
                <a:solidFill>
                  <a:srgbClr val="000000"/>
                </a:solidFill>
                <a:effectLst>
                  <a:outerShdw blurRad="38100" dist="38100" dir="2700000" algn="tl">
                    <a:srgbClr val="000000">
                      <a:alpha val="43137"/>
                    </a:srgbClr>
                  </a:outerShdw>
                </a:effectLst>
              </a:rPr>
              <a:t>Organisation roles</a:t>
            </a:r>
          </a:p>
        </p:txBody>
      </p:sp>
      <p:sp>
        <p:nvSpPr>
          <p:cNvPr id="204" name="Text Box 14"/>
          <p:cNvSpPr txBox="1">
            <a:spLocks noChangeArrowheads="1"/>
          </p:cNvSpPr>
          <p:nvPr/>
        </p:nvSpPr>
        <p:spPr bwMode="auto">
          <a:xfrm rot="5400000">
            <a:off x="10103485" y="3066443"/>
            <a:ext cx="3726417" cy="207749"/>
          </a:xfrm>
          <a:prstGeom prst="rect">
            <a:avLst/>
          </a:prstGeom>
          <a:noFill/>
          <a:ln w="28575">
            <a:noFill/>
            <a:prstDash val="sysDot"/>
            <a:miter lim="800000"/>
            <a:headEnd/>
            <a:tailEnd/>
          </a:ln>
        </p:spPr>
        <p:txBody>
          <a:bodyPr wrap="square" lIns="54000" tIns="0" rIns="54000" bIns="0">
            <a:spAutoFit/>
          </a:bodyPr>
          <a:lstStyle/>
          <a:p>
            <a:pPr algn="ctr" defTabSz="685800">
              <a:spcBef>
                <a:spcPct val="50000"/>
              </a:spcBef>
              <a:defRPr/>
            </a:pPr>
            <a:r>
              <a:rPr lang="en-GB" sz="1350" i="1" dirty="0">
                <a:solidFill>
                  <a:srgbClr val="000000"/>
                </a:solidFill>
                <a:effectLst>
                  <a:outerShdw blurRad="38100" dist="38100" dir="2700000" algn="tl">
                    <a:srgbClr val="000000">
                      <a:alpha val="43137"/>
                    </a:srgbClr>
                  </a:outerShdw>
                </a:effectLst>
              </a:rPr>
              <a:t>Project roles</a:t>
            </a:r>
          </a:p>
        </p:txBody>
      </p:sp>
      <p:sp>
        <p:nvSpPr>
          <p:cNvPr id="205" name="Chevron 204"/>
          <p:cNvSpPr/>
          <p:nvPr/>
        </p:nvSpPr>
        <p:spPr bwMode="auto">
          <a:xfrm>
            <a:off x="6586745" y="4278015"/>
            <a:ext cx="5421796" cy="1064378"/>
          </a:xfrm>
          <a:prstGeom prst="chevron">
            <a:avLst>
              <a:gd name="adj" fmla="val 20264"/>
            </a:avLst>
          </a:prstGeom>
          <a:solidFill>
            <a:schemeClr val="bg1"/>
          </a:solidFill>
          <a:ln w="9525" cap="flat" cmpd="sng" algn="ctr">
            <a:solidFill>
              <a:srgbClr val="000000"/>
            </a:solid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sp>
        <p:nvSpPr>
          <p:cNvPr id="206" name="Rounded Rectangle 205"/>
          <p:cNvSpPr/>
          <p:nvPr/>
        </p:nvSpPr>
        <p:spPr bwMode="auto">
          <a:xfrm>
            <a:off x="6783708" y="1685729"/>
            <a:ext cx="2479960" cy="3726415"/>
          </a:xfrm>
          <a:prstGeom prst="roundRect">
            <a:avLst>
              <a:gd name="adj" fmla="val 10844"/>
            </a:avLst>
          </a:prstGeom>
          <a:noFill/>
          <a:ln w="38100" cap="flat" cmpd="sng" algn="ctr">
            <a:solidFill>
              <a:schemeClr val="tx1"/>
            </a:solid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sp>
        <p:nvSpPr>
          <p:cNvPr id="207" name="Rounded Rectangle 206"/>
          <p:cNvSpPr/>
          <p:nvPr/>
        </p:nvSpPr>
        <p:spPr bwMode="auto">
          <a:xfrm>
            <a:off x="9308241" y="1685729"/>
            <a:ext cx="2492551" cy="3726415"/>
          </a:xfrm>
          <a:prstGeom prst="roundRect">
            <a:avLst>
              <a:gd name="adj" fmla="val 10452"/>
            </a:avLst>
          </a:prstGeom>
          <a:noFill/>
          <a:ln w="38100" cap="flat" cmpd="sng" algn="ctr">
            <a:solidFill>
              <a:schemeClr val="tx1"/>
            </a:solid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sp>
        <p:nvSpPr>
          <p:cNvPr id="208" name="Rectangle 3"/>
          <p:cNvSpPr txBox="1">
            <a:spLocks noChangeArrowheads="1"/>
          </p:cNvSpPr>
          <p:nvPr/>
        </p:nvSpPr>
        <p:spPr bwMode="auto">
          <a:xfrm>
            <a:off x="7319453" y="2289508"/>
            <a:ext cx="1944215" cy="383182"/>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fr-BE" sz="1200" kern="0" dirty="0">
                <a:solidFill>
                  <a:srgbClr val="000000"/>
                </a:solidFill>
                <a:latin typeface="Verdana"/>
              </a:rPr>
              <a:t>Représentant désigné par l'entité juridique</a:t>
            </a:r>
          </a:p>
        </p:txBody>
      </p:sp>
      <p:sp>
        <p:nvSpPr>
          <p:cNvPr id="209" name="Rectangle 3"/>
          <p:cNvSpPr txBox="1">
            <a:spLocks noChangeArrowheads="1"/>
          </p:cNvSpPr>
          <p:nvPr/>
        </p:nvSpPr>
        <p:spPr bwMode="auto">
          <a:xfrm>
            <a:off x="7535477" y="4450761"/>
            <a:ext cx="1728191" cy="226216"/>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fr-BE" sz="1200" kern="0" dirty="0">
                <a:solidFill>
                  <a:srgbClr val="000000"/>
                </a:solidFill>
                <a:latin typeface="Verdana"/>
              </a:rPr>
              <a:t>Signataire légal</a:t>
            </a:r>
          </a:p>
        </p:txBody>
      </p:sp>
      <p:sp>
        <p:nvSpPr>
          <p:cNvPr id="210" name="Rectangle 3"/>
          <p:cNvSpPr txBox="1">
            <a:spLocks noChangeArrowheads="1"/>
          </p:cNvSpPr>
          <p:nvPr/>
        </p:nvSpPr>
        <p:spPr bwMode="auto">
          <a:xfrm>
            <a:off x="7319453" y="3340099"/>
            <a:ext cx="1944215" cy="383182"/>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fr-BE" sz="1200" kern="0" dirty="0">
                <a:solidFill>
                  <a:srgbClr val="000000"/>
                </a:solidFill>
                <a:latin typeface="Verdana"/>
              </a:rPr>
              <a:t>Administrateur de compte</a:t>
            </a:r>
            <a:endParaRPr lang="en-GB" sz="1200" kern="0" dirty="0">
              <a:solidFill>
                <a:srgbClr val="000000"/>
              </a:solidFill>
              <a:latin typeface="Verdana"/>
            </a:endParaRPr>
          </a:p>
        </p:txBody>
      </p:sp>
      <p:sp>
        <p:nvSpPr>
          <p:cNvPr id="211" name="Rectangle 3"/>
          <p:cNvSpPr txBox="1">
            <a:spLocks noChangeArrowheads="1"/>
          </p:cNvSpPr>
          <p:nvPr/>
        </p:nvSpPr>
        <p:spPr bwMode="auto">
          <a:xfrm>
            <a:off x="7535477" y="4936815"/>
            <a:ext cx="1728191" cy="226216"/>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fr-BE" sz="1200" kern="0" dirty="0">
                <a:solidFill>
                  <a:srgbClr val="000000"/>
                </a:solidFill>
                <a:latin typeface="Verdana"/>
              </a:rPr>
              <a:t>Signataire financier</a:t>
            </a:r>
          </a:p>
        </p:txBody>
      </p:sp>
      <p:sp>
        <p:nvSpPr>
          <p:cNvPr id="212" name="Rectangle 3"/>
          <p:cNvSpPr txBox="1">
            <a:spLocks noChangeArrowheads="1"/>
          </p:cNvSpPr>
          <p:nvPr/>
        </p:nvSpPr>
        <p:spPr bwMode="auto">
          <a:xfrm>
            <a:off x="10064325" y="2356925"/>
            <a:ext cx="1944216" cy="226216"/>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1350"/>
              </a:spcBef>
              <a:buClr>
                <a:srgbClr val="000000"/>
              </a:buClr>
              <a:buNone/>
              <a:defRPr/>
            </a:pPr>
            <a:r>
              <a:rPr lang="en-GB" sz="1200" kern="0" dirty="0">
                <a:solidFill>
                  <a:srgbClr val="000000"/>
                </a:solidFill>
                <a:latin typeface="Verdana"/>
              </a:rPr>
              <a:t>Contact </a:t>
            </a:r>
            <a:r>
              <a:rPr lang="fr-BE" sz="1200" kern="0" dirty="0" smtClean="0">
                <a:solidFill>
                  <a:srgbClr val="000000"/>
                </a:solidFill>
                <a:latin typeface="Verdana"/>
              </a:rPr>
              <a:t>coordinateur</a:t>
            </a:r>
            <a:endParaRPr lang="fr-BE" sz="1200" kern="0" dirty="0">
              <a:solidFill>
                <a:srgbClr val="000000"/>
              </a:solidFill>
              <a:latin typeface="Verdana"/>
            </a:endParaRPr>
          </a:p>
        </p:txBody>
      </p:sp>
      <p:sp>
        <p:nvSpPr>
          <p:cNvPr id="213" name="Rectangle 3"/>
          <p:cNvSpPr txBox="1">
            <a:spLocks noChangeArrowheads="1"/>
          </p:cNvSpPr>
          <p:nvPr/>
        </p:nvSpPr>
        <p:spPr bwMode="auto">
          <a:xfrm>
            <a:off x="10064325" y="2856481"/>
            <a:ext cx="1944216" cy="226216"/>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fr-BE" sz="1200" kern="0" dirty="0" smtClean="0">
                <a:solidFill>
                  <a:srgbClr val="000000"/>
                </a:solidFill>
                <a:latin typeface="Verdana"/>
              </a:rPr>
              <a:t>Contact Participant</a:t>
            </a:r>
            <a:endParaRPr lang="fr-BE" sz="1200" kern="0" dirty="0">
              <a:solidFill>
                <a:srgbClr val="000000"/>
              </a:solidFill>
              <a:latin typeface="Verdana"/>
            </a:endParaRPr>
          </a:p>
        </p:txBody>
      </p:sp>
      <p:sp>
        <p:nvSpPr>
          <p:cNvPr id="214" name="Rectangle 3"/>
          <p:cNvSpPr txBox="1">
            <a:spLocks noChangeArrowheads="1"/>
          </p:cNvSpPr>
          <p:nvPr/>
        </p:nvSpPr>
        <p:spPr bwMode="auto">
          <a:xfrm>
            <a:off x="10054777" y="3305474"/>
            <a:ext cx="1944216" cy="383182"/>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fr-BE" sz="1200" kern="0" dirty="0">
                <a:solidFill>
                  <a:srgbClr val="000000"/>
                </a:solidFill>
                <a:latin typeface="Verdana"/>
              </a:rPr>
              <a:t>Gestionnaire des tâches</a:t>
            </a:r>
          </a:p>
        </p:txBody>
      </p:sp>
      <p:sp>
        <p:nvSpPr>
          <p:cNvPr id="215" name="Rectangle 3"/>
          <p:cNvSpPr txBox="1">
            <a:spLocks noChangeArrowheads="1"/>
          </p:cNvSpPr>
          <p:nvPr/>
        </p:nvSpPr>
        <p:spPr bwMode="auto">
          <a:xfrm>
            <a:off x="10126352" y="3856040"/>
            <a:ext cx="1944216" cy="226216"/>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fr-BE" sz="1200" kern="0" dirty="0" smtClean="0">
                <a:solidFill>
                  <a:srgbClr val="000000"/>
                </a:solidFill>
                <a:latin typeface="Verdana"/>
              </a:rPr>
              <a:t>Membre </a:t>
            </a:r>
            <a:r>
              <a:rPr lang="fr-BE" sz="1200" kern="0" dirty="0">
                <a:solidFill>
                  <a:srgbClr val="000000"/>
                </a:solidFill>
                <a:latin typeface="Verdana"/>
              </a:rPr>
              <a:t>de l'équipe</a:t>
            </a:r>
            <a:endParaRPr lang="en-GB" sz="1200" kern="0" dirty="0">
              <a:solidFill>
                <a:srgbClr val="000000"/>
              </a:solidFill>
              <a:latin typeface="Verdana"/>
            </a:endParaRPr>
          </a:p>
        </p:txBody>
      </p:sp>
      <p:sp>
        <p:nvSpPr>
          <p:cNvPr id="216" name="Rectangle 3"/>
          <p:cNvSpPr txBox="1">
            <a:spLocks noChangeArrowheads="1"/>
          </p:cNvSpPr>
          <p:nvPr/>
        </p:nvSpPr>
        <p:spPr bwMode="auto">
          <a:xfrm>
            <a:off x="10064326" y="4372278"/>
            <a:ext cx="1736466" cy="383182"/>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fr-BE" sz="1200" kern="0" dirty="0">
                <a:solidFill>
                  <a:srgbClr val="000000"/>
                </a:solidFill>
                <a:latin typeface="Verdana"/>
              </a:rPr>
              <a:t>Signataire légal affecté à un projet</a:t>
            </a:r>
          </a:p>
        </p:txBody>
      </p:sp>
      <p:sp>
        <p:nvSpPr>
          <p:cNvPr id="217" name="Rectangle 3"/>
          <p:cNvSpPr txBox="1">
            <a:spLocks noChangeArrowheads="1"/>
          </p:cNvSpPr>
          <p:nvPr/>
        </p:nvSpPr>
        <p:spPr bwMode="auto">
          <a:xfrm>
            <a:off x="10064326" y="4858332"/>
            <a:ext cx="1835614" cy="383182"/>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fr-BE" sz="1200" kern="0" dirty="0">
                <a:solidFill>
                  <a:srgbClr val="000000"/>
                </a:solidFill>
                <a:latin typeface="Verdana"/>
              </a:rPr>
              <a:t>Signataire légal affecté à un projet</a:t>
            </a:r>
          </a:p>
        </p:txBody>
      </p:sp>
      <p:grpSp>
        <p:nvGrpSpPr>
          <p:cNvPr id="218" name="Group 217"/>
          <p:cNvGrpSpPr>
            <a:grpSpLocks noChangeAspect="1"/>
          </p:cNvGrpSpPr>
          <p:nvPr/>
        </p:nvGrpSpPr>
        <p:grpSpPr>
          <a:xfrm>
            <a:off x="9555946" y="4332021"/>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219" name="AutoShape 9"/>
            <p:cNvSpPr>
              <a:spLocks noChangeArrowheads="1"/>
            </p:cNvSpPr>
            <p:nvPr/>
          </p:nvSpPr>
          <p:spPr bwMode="auto">
            <a:xfrm rot="16200000">
              <a:off x="5505773" y="6017719"/>
              <a:ext cx="309608" cy="560387"/>
            </a:xfrm>
            <a:prstGeom prst="flowChartDelay">
              <a:avLst/>
            </a:prstGeom>
            <a:solidFill>
              <a:srgbClr val="FFDB01"/>
            </a:solidFill>
            <a:ln w="9525">
              <a:solidFill>
                <a:schemeClr val="tx1"/>
              </a:solidFill>
              <a:miter lim="800000"/>
              <a:headEnd/>
              <a:tailEnd/>
            </a:ln>
            <a:effectLst/>
          </p:spPr>
          <p:txBody>
            <a:bodyPr vert="eaVert" wrap="none" anchor="ctr"/>
            <a:lstStyle/>
            <a:p>
              <a:pPr algn="ctr" defTabSz="685800">
                <a:lnSpc>
                  <a:spcPct val="170000"/>
                </a:lnSpc>
                <a:defRPr/>
              </a:pPr>
              <a:r>
                <a:rPr lang="en-GB" sz="750" dirty="0">
                  <a:solidFill>
                    <a:srgbClr val="FFFFFF"/>
                  </a:solidFill>
                  <a:effectLst>
                    <a:outerShdw blurRad="38100" dist="38100" dir="2700000" algn="tl">
                      <a:srgbClr val="000000"/>
                    </a:outerShdw>
                  </a:effectLst>
                  <a:latin typeface="Arial Black" pitchFamily="34" charset="0"/>
                </a:rPr>
                <a:t>PLSIGN</a:t>
              </a:r>
              <a:endParaRPr lang="en-GB" sz="600" dirty="0">
                <a:solidFill>
                  <a:srgbClr val="FFFFFF"/>
                </a:solidFill>
                <a:effectLst>
                  <a:outerShdw blurRad="38100" dist="38100" dir="2700000" algn="tl">
                    <a:srgbClr val="000000"/>
                  </a:outerShdw>
                </a:effectLst>
                <a:latin typeface="Arial" pitchFamily="34" charset="0"/>
                <a:cs typeface="Arial" pitchFamily="34" charset="0"/>
              </a:endParaRPr>
            </a:p>
          </p:txBody>
        </p:sp>
        <p:grpSp>
          <p:nvGrpSpPr>
            <p:cNvPr id="220" name="Group 10"/>
            <p:cNvGrpSpPr>
              <a:grpSpLocks/>
            </p:cNvGrpSpPr>
            <p:nvPr/>
          </p:nvGrpSpPr>
          <p:grpSpPr bwMode="auto">
            <a:xfrm>
              <a:off x="5462648" y="5801921"/>
              <a:ext cx="393384" cy="450789"/>
              <a:chOff x="1065" y="2023"/>
              <a:chExt cx="318" cy="364"/>
            </a:xfrm>
          </p:grpSpPr>
          <p:sp>
            <p:nvSpPr>
              <p:cNvPr id="221"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22"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223" name="Group 222"/>
          <p:cNvGrpSpPr>
            <a:grpSpLocks noChangeAspect="1"/>
          </p:cNvGrpSpPr>
          <p:nvPr/>
        </p:nvGrpSpPr>
        <p:grpSpPr>
          <a:xfrm>
            <a:off x="9555946" y="4818075"/>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224" name="AutoShape 9"/>
            <p:cNvSpPr>
              <a:spLocks noChangeArrowheads="1"/>
            </p:cNvSpPr>
            <p:nvPr/>
          </p:nvSpPr>
          <p:spPr bwMode="auto">
            <a:xfrm rot="16200000">
              <a:off x="5505773" y="6017719"/>
              <a:ext cx="309608" cy="560387"/>
            </a:xfrm>
            <a:prstGeom prst="flowChartDelay">
              <a:avLst/>
            </a:prstGeom>
            <a:solidFill>
              <a:srgbClr val="FF9933"/>
            </a:solidFill>
            <a:ln w="9525">
              <a:solidFill>
                <a:schemeClr val="tx1"/>
              </a:solidFill>
              <a:miter lim="800000"/>
              <a:headEnd/>
              <a:tailEnd/>
            </a:ln>
            <a:effectLst/>
          </p:spPr>
          <p:txBody>
            <a:bodyPr vert="eaVert" wrap="none" anchor="ctr"/>
            <a:lstStyle/>
            <a:p>
              <a:pPr algn="ctr" defTabSz="685800">
                <a:lnSpc>
                  <a:spcPct val="170000"/>
                </a:lnSpc>
                <a:defRPr/>
              </a:pPr>
              <a:r>
                <a:rPr lang="en-GB" sz="750" dirty="0">
                  <a:solidFill>
                    <a:srgbClr val="FFFFFF"/>
                  </a:solidFill>
                  <a:effectLst>
                    <a:outerShdw blurRad="38100" dist="38100" dir="2700000" algn="tl">
                      <a:srgbClr val="000000">
                        <a:alpha val="43137"/>
                      </a:srgbClr>
                    </a:outerShdw>
                  </a:effectLst>
                  <a:latin typeface="Arial Black" pitchFamily="34" charset="0"/>
                </a:rPr>
                <a:t>PFSIGN</a:t>
              </a:r>
              <a:endParaRPr lang="en-GB" sz="750" dirty="0">
                <a:solidFill>
                  <a:srgbClr val="FFFFFF"/>
                </a:solidFill>
                <a:effectLst>
                  <a:outerShdw blurRad="38100" dist="38100" dir="2700000" algn="tl">
                    <a:srgbClr val="000000">
                      <a:alpha val="43137"/>
                    </a:srgbClr>
                  </a:outerShdw>
                </a:effectLst>
                <a:latin typeface="Arial" pitchFamily="34" charset="0"/>
                <a:cs typeface="Arial" pitchFamily="34" charset="0"/>
              </a:endParaRPr>
            </a:p>
          </p:txBody>
        </p:sp>
        <p:grpSp>
          <p:nvGrpSpPr>
            <p:cNvPr id="225" name="Group 10"/>
            <p:cNvGrpSpPr>
              <a:grpSpLocks/>
            </p:cNvGrpSpPr>
            <p:nvPr/>
          </p:nvGrpSpPr>
          <p:grpSpPr bwMode="auto">
            <a:xfrm>
              <a:off x="5462648" y="5801921"/>
              <a:ext cx="393384" cy="450789"/>
              <a:chOff x="1065" y="2023"/>
              <a:chExt cx="318" cy="364"/>
            </a:xfrm>
          </p:grpSpPr>
          <p:sp>
            <p:nvSpPr>
              <p:cNvPr id="226"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27"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228" name="Group 227"/>
          <p:cNvGrpSpPr>
            <a:grpSpLocks noChangeAspect="1"/>
          </p:cNvGrpSpPr>
          <p:nvPr/>
        </p:nvGrpSpPr>
        <p:grpSpPr>
          <a:xfrm>
            <a:off x="7032894" y="4332021"/>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229"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n-GB" sz="825" dirty="0">
                  <a:solidFill>
                    <a:srgbClr val="000000"/>
                  </a:solidFill>
                  <a:latin typeface="Arial Black" pitchFamily="34" charset="0"/>
                </a:rPr>
                <a:t>LSIGN</a:t>
              </a:r>
            </a:p>
          </p:txBody>
        </p:sp>
        <p:grpSp>
          <p:nvGrpSpPr>
            <p:cNvPr id="230" name="Group 10"/>
            <p:cNvGrpSpPr>
              <a:grpSpLocks/>
            </p:cNvGrpSpPr>
            <p:nvPr/>
          </p:nvGrpSpPr>
          <p:grpSpPr bwMode="auto">
            <a:xfrm>
              <a:off x="5462648" y="5801921"/>
              <a:ext cx="393384" cy="450789"/>
              <a:chOff x="1065" y="2023"/>
              <a:chExt cx="318" cy="364"/>
            </a:xfrm>
          </p:grpSpPr>
          <p:sp>
            <p:nvSpPr>
              <p:cNvPr id="231"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32"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233" name="Group 232"/>
          <p:cNvGrpSpPr>
            <a:grpSpLocks noChangeAspect="1"/>
          </p:cNvGrpSpPr>
          <p:nvPr/>
        </p:nvGrpSpPr>
        <p:grpSpPr>
          <a:xfrm>
            <a:off x="7032894" y="4818075"/>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234"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n-GB" sz="825" dirty="0">
                  <a:solidFill>
                    <a:srgbClr val="000000"/>
                  </a:solidFill>
                  <a:latin typeface="Arial Black" pitchFamily="34" charset="0"/>
                </a:rPr>
                <a:t>FSIGN</a:t>
              </a:r>
              <a:endParaRPr lang="en-GB" sz="750" dirty="0">
                <a:solidFill>
                  <a:srgbClr val="000000"/>
                </a:solidFill>
                <a:latin typeface="Arial" pitchFamily="34" charset="0"/>
                <a:cs typeface="Arial" pitchFamily="34" charset="0"/>
              </a:endParaRPr>
            </a:p>
          </p:txBody>
        </p:sp>
        <p:grpSp>
          <p:nvGrpSpPr>
            <p:cNvPr id="235" name="Group 10"/>
            <p:cNvGrpSpPr>
              <a:grpSpLocks/>
            </p:cNvGrpSpPr>
            <p:nvPr/>
          </p:nvGrpSpPr>
          <p:grpSpPr bwMode="auto">
            <a:xfrm>
              <a:off x="5462648" y="5801921"/>
              <a:ext cx="393384" cy="450789"/>
              <a:chOff x="1065" y="2023"/>
              <a:chExt cx="318" cy="364"/>
            </a:xfrm>
          </p:grpSpPr>
          <p:sp>
            <p:nvSpPr>
              <p:cNvPr id="236"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37"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spTree>
    <p:extLst>
      <p:ext uri="{BB962C8B-B14F-4D97-AF65-F5344CB8AC3E}">
        <p14:creationId xmlns:p14="http://schemas.microsoft.com/office/powerpoint/2010/main" val="26637057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70722" y="1720858"/>
            <a:ext cx="10905699" cy="3881904"/>
          </a:xfrm>
        </p:spPr>
        <p:txBody>
          <a:bodyPr vert="horz" lIns="91440" tIns="45720" rIns="91440" bIns="45720" rtlCol="0" anchor="t">
            <a:noAutofit/>
          </a:bodyPr>
          <a:lstStyle/>
          <a:p>
            <a:r>
              <a:rPr lang="fr-BE" sz="2000" b="1" dirty="0">
                <a:solidFill>
                  <a:schemeClr val="accent5"/>
                </a:solidFill>
              </a:rPr>
              <a:t>DG INTPA </a:t>
            </a:r>
            <a:r>
              <a:rPr lang="fr-BE" sz="2000" b="1" dirty="0"/>
              <a:t>est responsable pour l’élaboration de la politique de coopération </a:t>
            </a:r>
            <a:r>
              <a:rPr lang="fr-BE" sz="2000" dirty="0"/>
              <a:t>et de développement </a:t>
            </a:r>
            <a:r>
              <a:rPr lang="fr-BE" sz="2000" b="1" dirty="0"/>
              <a:t>internationale européenne </a:t>
            </a:r>
            <a:r>
              <a:rPr lang="fr-BE" sz="2000" dirty="0"/>
              <a:t>et pour la distribution d’aide à travers le monde.</a:t>
            </a:r>
          </a:p>
          <a:p>
            <a:r>
              <a:rPr lang="fr-BE" sz="2000" b="1" dirty="0">
                <a:solidFill>
                  <a:schemeClr val="accent5"/>
                </a:solidFill>
              </a:rPr>
              <a:t>DG NEAR</a:t>
            </a:r>
            <a:r>
              <a:rPr lang="fr-BE" sz="2000" b="1" dirty="0">
                <a:solidFill>
                  <a:schemeClr val="accent4"/>
                </a:solidFill>
              </a:rPr>
              <a:t> </a:t>
            </a:r>
            <a:r>
              <a:rPr lang="fr-BE" sz="2000" b="1" dirty="0"/>
              <a:t>implémente des actions d’assistance dans le voisinage de l’Europe de l’est et de l’ouest</a:t>
            </a:r>
            <a:r>
              <a:rPr lang="fr-BE" sz="2000" dirty="0"/>
              <a:t>. DG NEAR assiste les pays visant à rejoindre l’UE et leur offre un appui à leur processus démocratique, pour renforcer leur prospérité, stabilité et sécurité à travers l’Europe.</a:t>
            </a:r>
          </a:p>
          <a:p>
            <a:r>
              <a:rPr lang="fr-BE" sz="2000" b="1" dirty="0">
                <a:solidFill>
                  <a:schemeClr val="accent5"/>
                </a:solidFill>
              </a:rPr>
              <a:t>FPI</a:t>
            </a:r>
            <a:r>
              <a:rPr lang="fr-BE" sz="2000" dirty="0"/>
              <a:t> </a:t>
            </a:r>
            <a:r>
              <a:rPr lang="fr-BE" sz="2000" b="1" dirty="0"/>
              <a:t>met la politique étrangère en action</a:t>
            </a:r>
            <a:r>
              <a:rPr lang="fr-BE" sz="2000" dirty="0"/>
              <a:t> à travers une approche axée sur les pratiques. Il supporte la prévention des conflits, la gestion de crise, la stabilisation civile et politique et le développement de la paix à travers le monde. Il est basé à Bruxelles avec cinq Équipes régionales autour du globe. </a:t>
            </a:r>
          </a:p>
        </p:txBody>
      </p:sp>
      <p:sp>
        <p:nvSpPr>
          <p:cNvPr id="3" name="Title 2"/>
          <p:cNvSpPr>
            <a:spLocks noGrp="1"/>
          </p:cNvSpPr>
          <p:nvPr>
            <p:ph type="title"/>
          </p:nvPr>
        </p:nvSpPr>
        <p:spPr>
          <a:xfrm>
            <a:off x="970722" y="463196"/>
            <a:ext cx="10515600" cy="782357"/>
          </a:xfrm>
        </p:spPr>
        <p:txBody>
          <a:bodyPr/>
          <a:lstStyle/>
          <a:p>
            <a:r>
              <a:rPr lang="en-IE" b="1" dirty="0"/>
              <a:t>A propos de la </a:t>
            </a:r>
            <a:r>
              <a:rPr lang="en-IE" b="1" dirty="0">
                <a:solidFill>
                  <a:schemeClr val="accent5"/>
                </a:solidFill>
              </a:rPr>
              <a:t>famille RELEX</a:t>
            </a:r>
            <a:endParaRPr lang="en-GB" b="1" dirty="0">
              <a:solidFill>
                <a:schemeClr val="accent5"/>
              </a:solidFill>
            </a:endParaRPr>
          </a:p>
        </p:txBody>
      </p:sp>
    </p:spTree>
    <p:extLst>
      <p:ext uri="{BB962C8B-B14F-4D97-AF65-F5344CB8AC3E}">
        <p14:creationId xmlns:p14="http://schemas.microsoft.com/office/powerpoint/2010/main" val="385824529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185"/>
          <p:cNvGrpSpPr>
            <a:grpSpLocks noChangeAspect="1"/>
          </p:cNvGrpSpPr>
          <p:nvPr/>
        </p:nvGrpSpPr>
        <p:grpSpPr bwMode="auto">
          <a:xfrm>
            <a:off x="3737061" y="1350345"/>
            <a:ext cx="400368" cy="461486"/>
            <a:chOff x="2810" y="391"/>
            <a:chExt cx="453" cy="525"/>
          </a:xfrm>
          <a:effectLst>
            <a:outerShdw blurRad="25400" dist="127000" dir="21000000" sx="76000" sy="76000" kx="-1200000" algn="bl" rotWithShape="0">
              <a:prstClr val="black">
                <a:alpha val="50000"/>
              </a:prstClr>
            </a:outerShdw>
          </a:effectLst>
        </p:grpSpPr>
        <p:sp>
          <p:nvSpPr>
            <p:cNvPr id="8" name="AutoShape 19"/>
            <p:cNvSpPr>
              <a:spLocks noChangeArrowheads="1"/>
            </p:cNvSpPr>
            <p:nvPr/>
          </p:nvSpPr>
          <p:spPr bwMode="auto">
            <a:xfrm rot="-5400000">
              <a:off x="2911" y="565"/>
              <a:ext cx="251" cy="453"/>
            </a:xfrm>
            <a:prstGeom prst="flowChartDelay">
              <a:avLst/>
            </a:prstGeom>
            <a:solidFill>
              <a:srgbClr val="C00000"/>
            </a:solidFill>
            <a:ln w="9525">
              <a:solidFill>
                <a:schemeClr val="tx1"/>
              </a:solidFill>
              <a:miter lim="800000"/>
              <a:headEnd/>
              <a:tailEnd/>
            </a:ln>
            <a:effectLst/>
          </p:spPr>
          <p:txBody>
            <a:bodyPr vert="eaVert" wrap="none" anchor="ctr"/>
            <a:lstStyle/>
            <a:p>
              <a:pPr algn="ctr" defTabSz="685800">
                <a:lnSpc>
                  <a:spcPct val="170000"/>
                </a:lnSpc>
                <a:defRPr/>
              </a:pPr>
              <a:r>
                <a:rPr lang="en-GB" sz="825" b="0" dirty="0">
                  <a:solidFill>
                    <a:srgbClr val="FFFFFF"/>
                  </a:solidFill>
                  <a:effectLst>
                    <a:outerShdw blurRad="38100" dist="38100" dir="2700000" algn="tl">
                      <a:srgbClr val="000000">
                        <a:alpha val="43137"/>
                      </a:srgbClr>
                    </a:outerShdw>
                  </a:effectLst>
                  <a:latin typeface="Arial Black" pitchFamily="34" charset="0"/>
                </a:rPr>
                <a:t>PCoCo</a:t>
              </a:r>
            </a:p>
          </p:txBody>
        </p:sp>
        <p:grpSp>
          <p:nvGrpSpPr>
            <p:cNvPr id="9" name="Group 187"/>
            <p:cNvGrpSpPr>
              <a:grpSpLocks/>
            </p:cNvGrpSpPr>
            <p:nvPr/>
          </p:nvGrpSpPr>
          <p:grpSpPr bwMode="auto">
            <a:xfrm>
              <a:off x="2879" y="391"/>
              <a:ext cx="318" cy="364"/>
              <a:chOff x="2879" y="391"/>
              <a:chExt cx="318" cy="364"/>
            </a:xfrm>
          </p:grpSpPr>
          <p:grpSp>
            <p:nvGrpSpPr>
              <p:cNvPr id="10" name="Group 21"/>
              <p:cNvGrpSpPr>
                <a:grpSpLocks/>
              </p:cNvGrpSpPr>
              <p:nvPr/>
            </p:nvGrpSpPr>
            <p:grpSpPr bwMode="auto">
              <a:xfrm>
                <a:off x="2879" y="391"/>
                <a:ext cx="318" cy="364"/>
                <a:chOff x="1065" y="2023"/>
                <a:chExt cx="318" cy="364"/>
              </a:xfrm>
            </p:grpSpPr>
            <p:sp>
              <p:nvSpPr>
                <p:cNvPr id="13" name="AutoShape 22"/>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b="0" dirty="0">
                    <a:solidFill>
                      <a:srgbClr val="000000"/>
                    </a:solidFill>
                    <a:latin typeface="Arial" charset="0"/>
                  </a:endParaRPr>
                </a:p>
              </p:txBody>
            </p:sp>
            <p:sp>
              <p:nvSpPr>
                <p:cNvPr id="14" name="Oval 23"/>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t" anchorCtr="1"/>
                <a:lstStyle/>
                <a:p>
                  <a:pPr algn="ctr" defTabSz="685800">
                    <a:defRPr/>
                  </a:pPr>
                  <a:endParaRPr lang="en-GB" sz="1800" b="0" dirty="0">
                    <a:solidFill>
                      <a:srgbClr val="000000"/>
                    </a:solidFill>
                    <a:latin typeface="Arial Black" pitchFamily="34" charset="0"/>
                  </a:endParaRPr>
                </a:p>
              </p:txBody>
            </p:sp>
          </p:grpSp>
          <p:sp>
            <p:nvSpPr>
              <p:cNvPr id="11" name="AutoShape 24"/>
              <p:cNvSpPr>
                <a:spLocks noChangeArrowheads="1"/>
              </p:cNvSpPr>
              <p:nvPr/>
            </p:nvSpPr>
            <p:spPr bwMode="auto">
              <a:xfrm>
                <a:off x="2880" y="391"/>
                <a:ext cx="314" cy="272"/>
              </a:xfrm>
              <a:custGeom>
                <a:avLst/>
                <a:gdLst>
                  <a:gd name="G0" fmla="+- 17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70"/>
                  <a:gd name="G18" fmla="*/ 170 1 2"/>
                  <a:gd name="G19" fmla="+- G18 5400 0"/>
                  <a:gd name="G20" fmla="cos G19 11796480"/>
                  <a:gd name="G21" fmla="sin G19 11796480"/>
                  <a:gd name="G22" fmla="+- G20 10800 0"/>
                  <a:gd name="G23" fmla="+- G21 10800 0"/>
                  <a:gd name="G24" fmla="+- 10800 0 G20"/>
                  <a:gd name="G25" fmla="+- 170 10800 0"/>
                  <a:gd name="G26" fmla="?: G9 G17 G25"/>
                  <a:gd name="G27" fmla="?: G9 0 21600"/>
                  <a:gd name="G28" fmla="cos 10800 11796480"/>
                  <a:gd name="G29" fmla="sin 10800 11796480"/>
                  <a:gd name="G30" fmla="sin 17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5315 w 21600"/>
                  <a:gd name="T15" fmla="*/ 10800 h 21600"/>
                  <a:gd name="T16" fmla="*/ 10800 w 21600"/>
                  <a:gd name="T17" fmla="*/ 10630 h 21600"/>
                  <a:gd name="T18" fmla="*/ 16285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630" y="10800"/>
                    </a:moveTo>
                    <a:cubicBezTo>
                      <a:pt x="10630" y="10706"/>
                      <a:pt x="10706" y="10630"/>
                      <a:pt x="10800" y="10630"/>
                    </a:cubicBezTo>
                    <a:cubicBezTo>
                      <a:pt x="10893" y="10629"/>
                      <a:pt x="10969" y="10706"/>
                      <a:pt x="10970" y="10799"/>
                    </a:cubicBezTo>
                    <a:lnTo>
                      <a:pt x="21600" y="10800"/>
                    </a:lnTo>
                    <a:cubicBezTo>
                      <a:pt x="21600" y="4835"/>
                      <a:pt x="16764" y="0"/>
                      <a:pt x="10800" y="0"/>
                    </a:cubicBezTo>
                    <a:cubicBezTo>
                      <a:pt x="4835" y="0"/>
                      <a:pt x="0" y="4835"/>
                      <a:pt x="0" y="10800"/>
                    </a:cubicBezTo>
                    <a:close/>
                  </a:path>
                </a:pathLst>
              </a:custGeom>
              <a:solidFill>
                <a:srgbClr val="C00000"/>
              </a:solidFill>
              <a:ln w="9525">
                <a:solidFill>
                  <a:schemeClr val="tx1"/>
                </a:solidFill>
                <a:miter lim="800000"/>
                <a:headEnd/>
                <a:tailEnd/>
              </a:ln>
              <a:effectLst/>
            </p:spPr>
            <p:txBody>
              <a:bodyPr wrap="none" anchor="t" anchorCtr="1"/>
              <a:lstStyle/>
              <a:p>
                <a:pPr algn="ctr" defTabSz="685800">
                  <a:lnSpc>
                    <a:spcPct val="80000"/>
                  </a:lnSpc>
                  <a:defRPr/>
                </a:pPr>
                <a:endParaRPr lang="en-GB" sz="1050" b="0" dirty="0">
                  <a:solidFill>
                    <a:srgbClr val="000000"/>
                  </a:solidFill>
                  <a:latin typeface="Arial Black" pitchFamily="34" charset="0"/>
                </a:endParaRPr>
              </a:p>
            </p:txBody>
          </p:sp>
          <p:sp>
            <p:nvSpPr>
              <p:cNvPr id="12" name="AutoShape 25"/>
              <p:cNvSpPr>
                <a:spLocks noChangeArrowheads="1"/>
              </p:cNvSpPr>
              <p:nvPr/>
            </p:nvSpPr>
            <p:spPr bwMode="auto">
              <a:xfrm rot="-5400000">
                <a:off x="3016" y="366"/>
                <a:ext cx="46" cy="317"/>
              </a:xfrm>
              <a:prstGeom prst="moon">
                <a:avLst>
                  <a:gd name="adj" fmla="val 70588"/>
                </a:avLst>
              </a:prstGeom>
              <a:solidFill>
                <a:srgbClr val="C00000"/>
              </a:solidFill>
              <a:ln w="9525">
                <a:solidFill>
                  <a:schemeClr val="tx1"/>
                </a:solidFill>
                <a:miter lim="800000"/>
                <a:headEnd/>
                <a:tailEnd/>
              </a:ln>
            </p:spPr>
            <p:txBody>
              <a:bodyPr rot="10800000" wrap="none" anchor="ctr"/>
              <a:lstStyle/>
              <a:p>
                <a:pPr defTabSz="685800">
                  <a:defRPr/>
                </a:pPr>
                <a:endParaRPr lang="en-GB" sz="1350" b="0" dirty="0">
                  <a:solidFill>
                    <a:srgbClr val="000000"/>
                  </a:solidFill>
                  <a:latin typeface="Arial" charset="0"/>
                </a:endParaRPr>
              </a:p>
            </p:txBody>
          </p:sp>
        </p:grpSp>
      </p:grpSp>
      <p:grpSp>
        <p:nvGrpSpPr>
          <p:cNvPr id="15" name="Group 4"/>
          <p:cNvGrpSpPr>
            <a:grpSpLocks noChangeAspect="1"/>
          </p:cNvGrpSpPr>
          <p:nvPr/>
        </p:nvGrpSpPr>
        <p:grpSpPr bwMode="auto">
          <a:xfrm>
            <a:off x="3737062" y="1849901"/>
            <a:ext cx="399239" cy="461486"/>
            <a:chOff x="3198" y="1344"/>
            <a:chExt cx="453" cy="523"/>
          </a:xfrm>
          <a:effectLst>
            <a:outerShdw blurRad="25400" dist="127000" dir="21000000" sx="76000" sy="76000" kx="-1200000" algn="bl" rotWithShape="0">
              <a:prstClr val="black">
                <a:alpha val="50000"/>
              </a:prstClr>
            </a:outerShdw>
          </a:effectLst>
        </p:grpSpPr>
        <p:sp>
          <p:nvSpPr>
            <p:cNvPr id="16" name="AutoShape 5"/>
            <p:cNvSpPr>
              <a:spLocks noChangeArrowheads="1"/>
            </p:cNvSpPr>
            <p:nvPr/>
          </p:nvSpPr>
          <p:spPr bwMode="auto">
            <a:xfrm rot="-5400000">
              <a:off x="3300" y="1518"/>
              <a:ext cx="250" cy="453"/>
            </a:xfrm>
            <a:prstGeom prst="flowChartDelay">
              <a:avLst/>
            </a:prstGeom>
            <a:solidFill>
              <a:srgbClr val="FF0000"/>
            </a:solidFill>
            <a:ln w="9525">
              <a:solidFill>
                <a:schemeClr val="tx1"/>
              </a:solidFill>
              <a:miter lim="800000"/>
              <a:headEnd/>
              <a:tailEnd/>
            </a:ln>
            <a:effectLst/>
          </p:spPr>
          <p:txBody>
            <a:bodyPr vert="eaVert" wrap="none" anchor="ctr"/>
            <a:lstStyle/>
            <a:p>
              <a:pPr algn="ctr" defTabSz="685800">
                <a:lnSpc>
                  <a:spcPct val="170000"/>
                </a:lnSpc>
                <a:defRPr/>
              </a:pPr>
              <a:r>
                <a:rPr lang="en-GB" sz="825" b="0" dirty="0">
                  <a:solidFill>
                    <a:srgbClr val="FFFFFF"/>
                  </a:solidFill>
                  <a:effectLst>
                    <a:outerShdw blurRad="38100" dist="38100" dir="2700000" algn="tl">
                      <a:srgbClr val="000000">
                        <a:alpha val="43137"/>
                      </a:srgbClr>
                    </a:outerShdw>
                  </a:effectLst>
                  <a:latin typeface="Arial Black" pitchFamily="34" charset="0"/>
                </a:rPr>
                <a:t>CoCo</a:t>
              </a:r>
            </a:p>
          </p:txBody>
        </p:sp>
        <p:grpSp>
          <p:nvGrpSpPr>
            <p:cNvPr id="17" name="Group 6"/>
            <p:cNvGrpSpPr>
              <a:grpSpLocks/>
            </p:cNvGrpSpPr>
            <p:nvPr/>
          </p:nvGrpSpPr>
          <p:grpSpPr bwMode="auto">
            <a:xfrm>
              <a:off x="3265" y="1344"/>
              <a:ext cx="318" cy="364"/>
              <a:chOff x="1065" y="2023"/>
              <a:chExt cx="318" cy="364"/>
            </a:xfrm>
          </p:grpSpPr>
          <p:sp>
            <p:nvSpPr>
              <p:cNvPr id="18" name="AutoShape 7"/>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b="0" dirty="0">
                  <a:solidFill>
                    <a:srgbClr val="000000"/>
                  </a:solidFill>
                  <a:latin typeface="Arial" charset="0"/>
                </a:endParaRPr>
              </a:p>
            </p:txBody>
          </p:sp>
          <p:sp>
            <p:nvSpPr>
              <p:cNvPr id="19" name="Oval 8"/>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1800" b="0" dirty="0">
                  <a:solidFill>
                    <a:srgbClr val="000000"/>
                  </a:solidFill>
                  <a:latin typeface="Arial Black" pitchFamily="34" charset="0"/>
                </a:endParaRPr>
              </a:p>
            </p:txBody>
          </p:sp>
        </p:grpSp>
      </p:grpSp>
      <p:grpSp>
        <p:nvGrpSpPr>
          <p:cNvPr id="20" name="Group 186"/>
          <p:cNvGrpSpPr>
            <a:grpSpLocks noChangeAspect="1"/>
          </p:cNvGrpSpPr>
          <p:nvPr/>
        </p:nvGrpSpPr>
        <p:grpSpPr bwMode="auto">
          <a:xfrm>
            <a:off x="3737062" y="2849012"/>
            <a:ext cx="399239" cy="461486"/>
            <a:chOff x="3198" y="1344"/>
            <a:chExt cx="453" cy="523"/>
          </a:xfrm>
          <a:effectLst>
            <a:outerShdw blurRad="25400" dist="127000" dir="21000000" sx="76000" sy="76000" kx="-1200000" algn="bl" rotWithShape="0">
              <a:prstClr val="black">
                <a:alpha val="50000"/>
              </a:prstClr>
            </a:outerShdw>
          </a:effectLst>
        </p:grpSpPr>
        <p:sp>
          <p:nvSpPr>
            <p:cNvPr id="21" name="AutoShape 187"/>
            <p:cNvSpPr>
              <a:spLocks noChangeArrowheads="1"/>
            </p:cNvSpPr>
            <p:nvPr/>
          </p:nvSpPr>
          <p:spPr bwMode="auto">
            <a:xfrm rot="-5400000">
              <a:off x="3300" y="1518"/>
              <a:ext cx="250" cy="453"/>
            </a:xfrm>
            <a:prstGeom prst="flowChartDelay">
              <a:avLst/>
            </a:prstGeom>
            <a:solidFill>
              <a:srgbClr val="9900FF"/>
            </a:solidFill>
            <a:ln w="9525">
              <a:solidFill>
                <a:schemeClr val="tx1"/>
              </a:solidFill>
              <a:miter lim="800000"/>
              <a:headEnd/>
              <a:tailEnd/>
            </a:ln>
            <a:effectLst/>
          </p:spPr>
          <p:txBody>
            <a:bodyPr vert="eaVert" wrap="none" anchor="ctr"/>
            <a:lstStyle/>
            <a:p>
              <a:pPr algn="ctr" defTabSz="685800">
                <a:lnSpc>
                  <a:spcPct val="170000"/>
                </a:lnSpc>
                <a:defRPr/>
              </a:pPr>
              <a:r>
                <a:rPr lang="en-GB" sz="825" b="0" dirty="0">
                  <a:solidFill>
                    <a:srgbClr val="FFFFFF"/>
                  </a:solidFill>
                  <a:effectLst>
                    <a:outerShdw blurRad="38100" dist="38100" dir="2700000" algn="tl">
                      <a:srgbClr val="000000">
                        <a:alpha val="43137"/>
                      </a:srgbClr>
                    </a:outerShdw>
                  </a:effectLst>
                  <a:latin typeface="Arial Black" pitchFamily="34" charset="0"/>
                </a:rPr>
                <a:t>TaMa</a:t>
              </a:r>
            </a:p>
          </p:txBody>
        </p:sp>
        <p:grpSp>
          <p:nvGrpSpPr>
            <p:cNvPr id="22" name="Group 188"/>
            <p:cNvGrpSpPr>
              <a:grpSpLocks/>
            </p:cNvGrpSpPr>
            <p:nvPr/>
          </p:nvGrpSpPr>
          <p:grpSpPr bwMode="auto">
            <a:xfrm>
              <a:off x="3265" y="1344"/>
              <a:ext cx="318" cy="364"/>
              <a:chOff x="1065" y="2023"/>
              <a:chExt cx="318" cy="364"/>
            </a:xfrm>
          </p:grpSpPr>
          <p:sp>
            <p:nvSpPr>
              <p:cNvPr id="23" name="AutoShape 189"/>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b="0" dirty="0">
                  <a:solidFill>
                    <a:srgbClr val="000000"/>
                  </a:solidFill>
                  <a:latin typeface="Arial" charset="0"/>
                </a:endParaRPr>
              </a:p>
            </p:txBody>
          </p:sp>
          <p:sp>
            <p:nvSpPr>
              <p:cNvPr id="24" name="Oval 190"/>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1350" b="0" dirty="0">
                  <a:solidFill>
                    <a:srgbClr val="000000"/>
                  </a:solidFill>
                  <a:latin typeface="Arial Black" pitchFamily="34" charset="0"/>
                </a:endParaRPr>
              </a:p>
            </p:txBody>
          </p:sp>
        </p:grpSp>
      </p:grpSp>
      <p:grpSp>
        <p:nvGrpSpPr>
          <p:cNvPr id="25" name="Group 201"/>
          <p:cNvGrpSpPr>
            <a:grpSpLocks noChangeAspect="1"/>
          </p:cNvGrpSpPr>
          <p:nvPr/>
        </p:nvGrpSpPr>
        <p:grpSpPr bwMode="auto">
          <a:xfrm>
            <a:off x="3737062" y="3348567"/>
            <a:ext cx="399239" cy="461486"/>
            <a:chOff x="3198" y="1344"/>
            <a:chExt cx="453" cy="523"/>
          </a:xfrm>
          <a:effectLst>
            <a:outerShdw blurRad="25400" dist="127000" dir="21000000" sx="76000" sy="76000" kx="-1200000" algn="bl" rotWithShape="0">
              <a:prstClr val="black">
                <a:alpha val="50000"/>
              </a:prstClr>
            </a:outerShdw>
          </a:effectLst>
        </p:grpSpPr>
        <p:sp>
          <p:nvSpPr>
            <p:cNvPr id="26" name="AutoShape 202"/>
            <p:cNvSpPr>
              <a:spLocks noChangeArrowheads="1"/>
            </p:cNvSpPr>
            <p:nvPr/>
          </p:nvSpPr>
          <p:spPr bwMode="auto">
            <a:xfrm rot="-5400000">
              <a:off x="3300" y="1518"/>
              <a:ext cx="250" cy="453"/>
            </a:xfrm>
            <a:prstGeom prst="flowChartDelay">
              <a:avLst/>
            </a:prstGeom>
            <a:solidFill>
              <a:srgbClr val="FF99FF"/>
            </a:solidFill>
            <a:ln w="9525">
              <a:solidFill>
                <a:schemeClr val="tx1"/>
              </a:solidFill>
              <a:miter lim="800000"/>
              <a:headEnd/>
              <a:tailEnd/>
            </a:ln>
          </p:spPr>
          <p:txBody>
            <a:bodyPr vert="eaVert" wrap="none" anchor="ctr"/>
            <a:lstStyle/>
            <a:p>
              <a:pPr algn="ctr" defTabSz="685800">
                <a:lnSpc>
                  <a:spcPct val="170000"/>
                </a:lnSpc>
                <a:defRPr/>
              </a:pPr>
              <a:r>
                <a:rPr lang="en-GB" sz="825" b="0" dirty="0">
                  <a:solidFill>
                    <a:srgbClr val="FFFFFF"/>
                  </a:solidFill>
                  <a:effectLst>
                    <a:outerShdw blurRad="38100" dist="38100" dir="2700000" algn="tl">
                      <a:srgbClr val="000000">
                        <a:alpha val="43137"/>
                      </a:srgbClr>
                    </a:outerShdw>
                  </a:effectLst>
                  <a:latin typeface="Arial Black" pitchFamily="34" charset="0"/>
                </a:rPr>
                <a:t>TeMe</a:t>
              </a:r>
            </a:p>
          </p:txBody>
        </p:sp>
        <p:grpSp>
          <p:nvGrpSpPr>
            <p:cNvPr id="27" name="Group 203"/>
            <p:cNvGrpSpPr>
              <a:grpSpLocks/>
            </p:cNvGrpSpPr>
            <p:nvPr/>
          </p:nvGrpSpPr>
          <p:grpSpPr bwMode="auto">
            <a:xfrm>
              <a:off x="3265" y="1344"/>
              <a:ext cx="318" cy="364"/>
              <a:chOff x="1065" y="2023"/>
              <a:chExt cx="318" cy="364"/>
            </a:xfrm>
          </p:grpSpPr>
          <p:sp>
            <p:nvSpPr>
              <p:cNvPr id="28" name="AutoShape 204"/>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b="0" dirty="0">
                  <a:solidFill>
                    <a:srgbClr val="000000"/>
                  </a:solidFill>
                  <a:latin typeface="Arial" charset="0"/>
                </a:endParaRPr>
              </a:p>
            </p:txBody>
          </p:sp>
          <p:sp>
            <p:nvSpPr>
              <p:cNvPr id="29" name="Oval 205"/>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n-GB" sz="1350" b="0" dirty="0">
                  <a:solidFill>
                    <a:srgbClr val="000000"/>
                  </a:solidFill>
                  <a:latin typeface="Arial" charset="0"/>
                </a:endParaRPr>
              </a:p>
            </p:txBody>
          </p:sp>
        </p:grpSp>
      </p:grpSp>
      <p:grpSp>
        <p:nvGrpSpPr>
          <p:cNvPr id="30" name="Group 8"/>
          <p:cNvGrpSpPr>
            <a:grpSpLocks noChangeAspect="1"/>
          </p:cNvGrpSpPr>
          <p:nvPr/>
        </p:nvGrpSpPr>
        <p:grpSpPr bwMode="auto">
          <a:xfrm>
            <a:off x="3737062" y="2349456"/>
            <a:ext cx="399238" cy="461486"/>
            <a:chOff x="3198" y="1344"/>
            <a:chExt cx="453" cy="523"/>
          </a:xfrm>
          <a:effectLst>
            <a:outerShdw blurRad="25400" dist="127000" dir="21000000" sx="76000" sy="76000" kx="-1200000" algn="bl" rotWithShape="0">
              <a:prstClr val="black">
                <a:alpha val="50000"/>
              </a:prstClr>
            </a:outerShdw>
          </a:effectLst>
        </p:grpSpPr>
        <p:sp>
          <p:nvSpPr>
            <p:cNvPr id="31" name="AutoShape 9"/>
            <p:cNvSpPr>
              <a:spLocks noChangeArrowheads="1"/>
            </p:cNvSpPr>
            <p:nvPr/>
          </p:nvSpPr>
          <p:spPr bwMode="auto">
            <a:xfrm rot="-5400000">
              <a:off x="3300" y="1518"/>
              <a:ext cx="250" cy="453"/>
            </a:xfrm>
            <a:prstGeom prst="flowChartDelay">
              <a:avLst/>
            </a:prstGeom>
            <a:solidFill>
              <a:srgbClr val="0000FF"/>
            </a:solidFill>
            <a:ln w="9525">
              <a:solidFill>
                <a:schemeClr val="tx1"/>
              </a:solidFill>
              <a:miter lim="800000"/>
              <a:headEnd/>
              <a:tailEnd/>
            </a:ln>
            <a:effectLst/>
          </p:spPr>
          <p:txBody>
            <a:bodyPr vert="eaVert" wrap="none" anchor="ctr"/>
            <a:lstStyle/>
            <a:p>
              <a:pPr algn="ctr" defTabSz="685800">
                <a:lnSpc>
                  <a:spcPct val="170000"/>
                </a:lnSpc>
                <a:defRPr/>
              </a:pPr>
              <a:r>
                <a:rPr lang="en-GB" sz="825" b="0" dirty="0">
                  <a:solidFill>
                    <a:srgbClr val="FFFFFF"/>
                  </a:solidFill>
                  <a:effectLst>
                    <a:outerShdw blurRad="38100" dist="38100" dir="2700000" algn="tl">
                      <a:srgbClr val="000000">
                        <a:alpha val="43137"/>
                      </a:srgbClr>
                    </a:outerShdw>
                  </a:effectLst>
                  <a:latin typeface="Arial Black" pitchFamily="34" charset="0"/>
                </a:rPr>
                <a:t>PaCo</a:t>
              </a:r>
            </a:p>
          </p:txBody>
        </p:sp>
        <p:grpSp>
          <p:nvGrpSpPr>
            <p:cNvPr id="32" name="Group 10"/>
            <p:cNvGrpSpPr>
              <a:grpSpLocks/>
            </p:cNvGrpSpPr>
            <p:nvPr/>
          </p:nvGrpSpPr>
          <p:grpSpPr bwMode="auto">
            <a:xfrm>
              <a:off x="3265" y="1344"/>
              <a:ext cx="318" cy="364"/>
              <a:chOff x="1065" y="2023"/>
              <a:chExt cx="318" cy="364"/>
            </a:xfrm>
          </p:grpSpPr>
          <p:sp>
            <p:nvSpPr>
              <p:cNvPr id="33"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b="0" dirty="0">
                  <a:solidFill>
                    <a:srgbClr val="000000"/>
                  </a:solidFill>
                  <a:latin typeface="Arial" charset="0"/>
                </a:endParaRPr>
              </a:p>
            </p:txBody>
          </p:sp>
          <p:sp>
            <p:nvSpPr>
              <p:cNvPr id="34"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1800" b="0" dirty="0">
                  <a:solidFill>
                    <a:srgbClr val="000000"/>
                  </a:solidFill>
                  <a:latin typeface="Arial Black" pitchFamily="34" charset="0"/>
                </a:endParaRPr>
              </a:p>
            </p:txBody>
          </p:sp>
        </p:grpSp>
      </p:grpSp>
      <p:grpSp>
        <p:nvGrpSpPr>
          <p:cNvPr id="35" name="Group 42"/>
          <p:cNvGrpSpPr>
            <a:grpSpLocks noChangeAspect="1"/>
          </p:cNvGrpSpPr>
          <p:nvPr/>
        </p:nvGrpSpPr>
        <p:grpSpPr bwMode="auto">
          <a:xfrm>
            <a:off x="821867" y="2833075"/>
            <a:ext cx="399239" cy="461486"/>
            <a:chOff x="3198" y="1344"/>
            <a:chExt cx="453" cy="523"/>
          </a:xfrm>
          <a:effectLst>
            <a:outerShdw blurRad="25400" dist="127000" dir="21000000" sx="76000" sy="76000" kx="-1200000" algn="bl" rotWithShape="0">
              <a:prstClr val="black">
                <a:alpha val="50000"/>
              </a:prstClr>
            </a:outerShdw>
          </a:effectLst>
        </p:grpSpPr>
        <p:sp>
          <p:nvSpPr>
            <p:cNvPr id="36" name="AutoShape 43"/>
            <p:cNvSpPr>
              <a:spLocks noChangeArrowheads="1"/>
            </p:cNvSpPr>
            <p:nvPr/>
          </p:nvSpPr>
          <p:spPr bwMode="auto">
            <a:xfrm rot="-5400000">
              <a:off x="3300" y="1518"/>
              <a:ext cx="250" cy="453"/>
            </a:xfrm>
            <a:prstGeom prst="flowChartDelay">
              <a:avLst/>
            </a:prstGeom>
            <a:solidFill>
              <a:srgbClr val="92D050"/>
            </a:solidFill>
            <a:ln w="9525">
              <a:solidFill>
                <a:schemeClr val="tx1"/>
              </a:solidFill>
              <a:miter lim="800000"/>
              <a:headEnd/>
              <a:tailEnd/>
            </a:ln>
            <a:effectLst/>
          </p:spPr>
          <p:txBody>
            <a:bodyPr vert="eaVert" wrap="none" anchor="ctr"/>
            <a:lstStyle/>
            <a:p>
              <a:pPr algn="ctr" defTabSz="685800">
                <a:lnSpc>
                  <a:spcPct val="170000"/>
                </a:lnSpc>
                <a:defRPr/>
              </a:pPr>
              <a:r>
                <a:rPr lang="en-GB" sz="825" b="0" dirty="0">
                  <a:solidFill>
                    <a:srgbClr val="FFFFFF"/>
                  </a:solidFill>
                  <a:effectLst>
                    <a:outerShdw blurRad="38100" dist="38100" dir="2700000" algn="tl">
                      <a:srgbClr val="000000">
                        <a:alpha val="43137"/>
                      </a:srgbClr>
                    </a:outerShdw>
                  </a:effectLst>
                  <a:latin typeface="Arial Black" pitchFamily="34" charset="0"/>
                </a:rPr>
                <a:t>AccAd</a:t>
              </a:r>
            </a:p>
          </p:txBody>
        </p:sp>
        <p:grpSp>
          <p:nvGrpSpPr>
            <p:cNvPr id="37" name="Group 44"/>
            <p:cNvGrpSpPr>
              <a:grpSpLocks/>
            </p:cNvGrpSpPr>
            <p:nvPr/>
          </p:nvGrpSpPr>
          <p:grpSpPr bwMode="auto">
            <a:xfrm>
              <a:off x="3265" y="1344"/>
              <a:ext cx="318" cy="364"/>
              <a:chOff x="1065" y="2023"/>
              <a:chExt cx="318" cy="364"/>
            </a:xfrm>
          </p:grpSpPr>
          <p:sp>
            <p:nvSpPr>
              <p:cNvPr id="38" name="AutoShape 45"/>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b="0" dirty="0">
                  <a:solidFill>
                    <a:srgbClr val="000000"/>
                  </a:solidFill>
                  <a:latin typeface="Arial" charset="0"/>
                </a:endParaRPr>
              </a:p>
            </p:txBody>
          </p:sp>
          <p:sp>
            <p:nvSpPr>
              <p:cNvPr id="39" name="Oval 46"/>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n-GB" sz="1350" b="0" dirty="0">
                  <a:solidFill>
                    <a:srgbClr val="000000"/>
                  </a:solidFill>
                  <a:latin typeface="Arial" charset="0"/>
                </a:endParaRPr>
              </a:p>
            </p:txBody>
          </p:sp>
        </p:grpSp>
      </p:grpSp>
      <p:grpSp>
        <p:nvGrpSpPr>
          <p:cNvPr id="40" name="Group 37"/>
          <p:cNvGrpSpPr>
            <a:grpSpLocks noChangeAspect="1"/>
          </p:cNvGrpSpPr>
          <p:nvPr/>
        </p:nvGrpSpPr>
        <p:grpSpPr bwMode="auto">
          <a:xfrm>
            <a:off x="821867" y="1860967"/>
            <a:ext cx="399239" cy="461486"/>
            <a:chOff x="3198" y="1344"/>
            <a:chExt cx="453" cy="523"/>
          </a:xfrm>
          <a:effectLst>
            <a:outerShdw blurRad="25400" dist="127000" dir="21000000" sx="76000" sy="76000" kx="-1200000" algn="bl" rotWithShape="0">
              <a:prstClr val="black">
                <a:alpha val="50000"/>
              </a:prstClr>
            </a:outerShdw>
          </a:effectLst>
        </p:grpSpPr>
        <p:sp>
          <p:nvSpPr>
            <p:cNvPr id="41" name="AutoShape 38"/>
            <p:cNvSpPr>
              <a:spLocks noChangeArrowheads="1"/>
            </p:cNvSpPr>
            <p:nvPr/>
          </p:nvSpPr>
          <p:spPr bwMode="auto">
            <a:xfrm rot="-5400000">
              <a:off x="3300" y="1518"/>
              <a:ext cx="250" cy="453"/>
            </a:xfrm>
            <a:prstGeom prst="flowChartDelay">
              <a:avLst/>
            </a:prstGeom>
            <a:solidFill>
              <a:srgbClr val="339966"/>
            </a:solidFill>
            <a:ln w="9525">
              <a:solidFill>
                <a:schemeClr val="tx1"/>
              </a:solidFill>
              <a:miter lim="800000"/>
              <a:headEnd/>
              <a:tailEnd/>
            </a:ln>
            <a:effectLst/>
          </p:spPr>
          <p:txBody>
            <a:bodyPr vert="eaVert" wrap="none" anchor="ctr"/>
            <a:lstStyle/>
            <a:p>
              <a:pPr algn="ctr" defTabSz="685800">
                <a:lnSpc>
                  <a:spcPct val="170000"/>
                </a:lnSpc>
                <a:defRPr/>
              </a:pPr>
              <a:r>
                <a:rPr lang="en-GB" sz="825" b="0" dirty="0">
                  <a:solidFill>
                    <a:srgbClr val="FFFFFF"/>
                  </a:solidFill>
                  <a:effectLst>
                    <a:outerShdw blurRad="38100" dist="38100" dir="2700000" algn="tl">
                      <a:srgbClr val="000000">
                        <a:alpha val="43137"/>
                      </a:srgbClr>
                    </a:outerShdw>
                  </a:effectLst>
                  <a:latin typeface="Arial Black" pitchFamily="34" charset="0"/>
                </a:rPr>
                <a:t>LEAR</a:t>
              </a:r>
            </a:p>
          </p:txBody>
        </p:sp>
        <p:grpSp>
          <p:nvGrpSpPr>
            <p:cNvPr id="42" name="Group 39"/>
            <p:cNvGrpSpPr>
              <a:grpSpLocks/>
            </p:cNvGrpSpPr>
            <p:nvPr/>
          </p:nvGrpSpPr>
          <p:grpSpPr bwMode="auto">
            <a:xfrm>
              <a:off x="3265" y="1344"/>
              <a:ext cx="318" cy="364"/>
              <a:chOff x="1065" y="2023"/>
              <a:chExt cx="318" cy="364"/>
            </a:xfrm>
          </p:grpSpPr>
          <p:sp>
            <p:nvSpPr>
              <p:cNvPr id="43" name="AutoShape 40"/>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b="0" dirty="0">
                  <a:solidFill>
                    <a:srgbClr val="000000"/>
                  </a:solidFill>
                  <a:latin typeface="Arial" charset="0"/>
                </a:endParaRPr>
              </a:p>
            </p:txBody>
          </p:sp>
          <p:sp>
            <p:nvSpPr>
              <p:cNvPr id="44" name="Oval 41"/>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1800" b="0" dirty="0">
                  <a:solidFill>
                    <a:srgbClr val="000000"/>
                  </a:solidFill>
                  <a:latin typeface="Arial Black" pitchFamily="34" charset="0"/>
                </a:endParaRPr>
              </a:p>
            </p:txBody>
          </p:sp>
        </p:grpSp>
      </p:grpSp>
      <p:sp>
        <p:nvSpPr>
          <p:cNvPr id="45" name="Rectangle 3"/>
          <p:cNvSpPr txBox="1">
            <a:spLocks noChangeArrowheads="1"/>
          </p:cNvSpPr>
          <p:nvPr/>
        </p:nvSpPr>
        <p:spPr bwMode="auto">
          <a:xfrm>
            <a:off x="4245441" y="1389497"/>
            <a:ext cx="1944216" cy="383182"/>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fr-BE" sz="1200" b="1" kern="0" dirty="0">
                <a:solidFill>
                  <a:srgbClr val="000000"/>
                </a:solidFill>
                <a:latin typeface="Verdana"/>
              </a:rPr>
              <a:t>Primary </a:t>
            </a:r>
            <a:br>
              <a:rPr lang="fr-BE" sz="1200" b="1" kern="0" dirty="0">
                <a:solidFill>
                  <a:srgbClr val="000000"/>
                </a:solidFill>
                <a:latin typeface="Verdana"/>
              </a:rPr>
            </a:br>
            <a:r>
              <a:rPr lang="fr-BE" sz="1200" b="1" kern="0" dirty="0">
                <a:solidFill>
                  <a:srgbClr val="000000"/>
                </a:solidFill>
                <a:latin typeface="Verdana"/>
              </a:rPr>
              <a:t>Coordinator Contact</a:t>
            </a:r>
            <a:endParaRPr lang="en-GB" sz="1200" b="1" kern="0" dirty="0">
              <a:solidFill>
                <a:srgbClr val="000000"/>
              </a:solidFill>
              <a:latin typeface="Verdana"/>
            </a:endParaRPr>
          </a:p>
        </p:txBody>
      </p:sp>
      <p:sp>
        <p:nvSpPr>
          <p:cNvPr id="48" name="Chevron 47"/>
          <p:cNvSpPr/>
          <p:nvPr/>
        </p:nvSpPr>
        <p:spPr bwMode="auto">
          <a:xfrm>
            <a:off x="767860" y="3888626"/>
            <a:ext cx="5367791" cy="1064378"/>
          </a:xfrm>
          <a:prstGeom prst="chevron">
            <a:avLst>
              <a:gd name="adj" fmla="val 20264"/>
            </a:avLst>
          </a:prstGeom>
          <a:solidFill>
            <a:schemeClr val="bg1"/>
          </a:solidFill>
          <a:ln w="9525" cap="flat" cmpd="sng" algn="ctr">
            <a:solidFill>
              <a:srgbClr val="000000"/>
            </a:solid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b="0" dirty="0">
              <a:solidFill>
                <a:srgbClr val="0F5494"/>
              </a:solidFill>
            </a:endParaRPr>
          </a:p>
        </p:txBody>
      </p:sp>
      <p:sp>
        <p:nvSpPr>
          <p:cNvPr id="49" name="Rounded Rectangle 48"/>
          <p:cNvSpPr/>
          <p:nvPr/>
        </p:nvSpPr>
        <p:spPr bwMode="auto">
          <a:xfrm>
            <a:off x="549766" y="1296339"/>
            <a:ext cx="2723567" cy="3726415"/>
          </a:xfrm>
          <a:prstGeom prst="roundRect">
            <a:avLst>
              <a:gd name="adj" fmla="val 10844"/>
            </a:avLst>
          </a:prstGeom>
          <a:noFill/>
          <a:ln w="38100" cap="flat" cmpd="sng" algn="ctr">
            <a:solidFill>
              <a:schemeClr val="tx1"/>
            </a:solid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b="0" dirty="0">
              <a:solidFill>
                <a:srgbClr val="0F5494"/>
              </a:solidFill>
            </a:endParaRPr>
          </a:p>
        </p:txBody>
      </p:sp>
      <p:sp>
        <p:nvSpPr>
          <p:cNvPr id="50" name="Rounded Rectangle 49"/>
          <p:cNvSpPr/>
          <p:nvPr/>
        </p:nvSpPr>
        <p:spPr bwMode="auto">
          <a:xfrm>
            <a:off x="3489357" y="1296339"/>
            <a:ext cx="2700300" cy="3726415"/>
          </a:xfrm>
          <a:prstGeom prst="roundRect">
            <a:avLst>
              <a:gd name="adj" fmla="val 10452"/>
            </a:avLst>
          </a:prstGeom>
          <a:noFill/>
          <a:ln w="38100" cap="flat" cmpd="sng" algn="ctr">
            <a:solidFill>
              <a:schemeClr val="tx1"/>
            </a:solid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b="0" dirty="0">
              <a:solidFill>
                <a:srgbClr val="0F5494"/>
              </a:solidFill>
            </a:endParaRPr>
          </a:p>
        </p:txBody>
      </p:sp>
      <p:sp>
        <p:nvSpPr>
          <p:cNvPr id="51" name="Rectangle 3"/>
          <p:cNvSpPr txBox="1">
            <a:spLocks noChangeArrowheads="1"/>
          </p:cNvSpPr>
          <p:nvPr/>
        </p:nvSpPr>
        <p:spPr bwMode="auto">
          <a:xfrm>
            <a:off x="1329118" y="1900119"/>
            <a:ext cx="1944215" cy="540148"/>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fr-BE" sz="1200" b="1" kern="0" dirty="0">
                <a:solidFill>
                  <a:srgbClr val="000000"/>
                </a:solidFill>
                <a:latin typeface="Verdana"/>
              </a:rPr>
              <a:t>Legal Entity Appointed Representative</a:t>
            </a:r>
          </a:p>
        </p:txBody>
      </p:sp>
      <p:sp>
        <p:nvSpPr>
          <p:cNvPr id="52" name="Rectangle 3"/>
          <p:cNvSpPr txBox="1">
            <a:spLocks noChangeArrowheads="1"/>
          </p:cNvSpPr>
          <p:nvPr/>
        </p:nvSpPr>
        <p:spPr bwMode="auto">
          <a:xfrm>
            <a:off x="1545142" y="4061372"/>
            <a:ext cx="1728191" cy="226216"/>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fr-BE" sz="1200" b="0" kern="0" dirty="0">
                <a:solidFill>
                  <a:srgbClr val="000000"/>
                </a:solidFill>
                <a:latin typeface="Verdana"/>
              </a:rPr>
              <a:t>Legal Signatory</a:t>
            </a:r>
          </a:p>
        </p:txBody>
      </p:sp>
      <p:sp>
        <p:nvSpPr>
          <p:cNvPr id="53" name="Rectangle 3"/>
          <p:cNvSpPr txBox="1">
            <a:spLocks noChangeArrowheads="1"/>
          </p:cNvSpPr>
          <p:nvPr/>
        </p:nvSpPr>
        <p:spPr bwMode="auto">
          <a:xfrm>
            <a:off x="1329118" y="2950710"/>
            <a:ext cx="1944215" cy="226216"/>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fr-BE" sz="1200" b="0" kern="0" dirty="0">
                <a:solidFill>
                  <a:srgbClr val="000000"/>
                </a:solidFill>
                <a:latin typeface="Verdana"/>
              </a:rPr>
              <a:t>Account Administrator</a:t>
            </a:r>
            <a:endParaRPr lang="en-GB" sz="1200" b="0" kern="0" dirty="0">
              <a:solidFill>
                <a:srgbClr val="000000"/>
              </a:solidFill>
              <a:latin typeface="Verdana"/>
            </a:endParaRPr>
          </a:p>
        </p:txBody>
      </p:sp>
      <p:sp>
        <p:nvSpPr>
          <p:cNvPr id="54" name="Rectangle 3"/>
          <p:cNvSpPr txBox="1">
            <a:spLocks noChangeArrowheads="1"/>
          </p:cNvSpPr>
          <p:nvPr/>
        </p:nvSpPr>
        <p:spPr bwMode="auto">
          <a:xfrm>
            <a:off x="1545142" y="4547426"/>
            <a:ext cx="1728191" cy="226216"/>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fr-BE" sz="1200" b="0" kern="0" dirty="0">
                <a:solidFill>
                  <a:srgbClr val="000000"/>
                </a:solidFill>
                <a:latin typeface="Verdana"/>
              </a:rPr>
              <a:t>Financial Signatory</a:t>
            </a:r>
          </a:p>
        </p:txBody>
      </p:sp>
      <p:sp>
        <p:nvSpPr>
          <p:cNvPr id="55" name="Rectangle 3"/>
          <p:cNvSpPr txBox="1">
            <a:spLocks noChangeArrowheads="1"/>
          </p:cNvSpPr>
          <p:nvPr/>
        </p:nvSpPr>
        <p:spPr bwMode="auto">
          <a:xfrm>
            <a:off x="4245441" y="1967536"/>
            <a:ext cx="1944216" cy="226216"/>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1350"/>
              </a:spcBef>
              <a:buClr>
                <a:srgbClr val="000000"/>
              </a:buClr>
              <a:buNone/>
              <a:defRPr/>
            </a:pPr>
            <a:r>
              <a:rPr lang="en-GB" sz="1200" b="0" kern="0" dirty="0">
                <a:solidFill>
                  <a:srgbClr val="000000"/>
                </a:solidFill>
                <a:latin typeface="Verdana"/>
              </a:rPr>
              <a:t>Coordinator Contact</a:t>
            </a:r>
          </a:p>
        </p:txBody>
      </p:sp>
      <p:sp>
        <p:nvSpPr>
          <p:cNvPr id="56" name="Rectangle 3"/>
          <p:cNvSpPr txBox="1">
            <a:spLocks noChangeArrowheads="1"/>
          </p:cNvSpPr>
          <p:nvPr/>
        </p:nvSpPr>
        <p:spPr bwMode="auto">
          <a:xfrm>
            <a:off x="4245441" y="2467092"/>
            <a:ext cx="1944216" cy="226216"/>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fr-BE" sz="1200" b="1" kern="0" dirty="0">
                <a:solidFill>
                  <a:srgbClr val="000000"/>
                </a:solidFill>
                <a:latin typeface="Verdana"/>
              </a:rPr>
              <a:t>Participant Contact</a:t>
            </a:r>
          </a:p>
        </p:txBody>
      </p:sp>
      <p:sp>
        <p:nvSpPr>
          <p:cNvPr id="57" name="Rectangle 3"/>
          <p:cNvSpPr txBox="1">
            <a:spLocks noChangeArrowheads="1"/>
          </p:cNvSpPr>
          <p:nvPr/>
        </p:nvSpPr>
        <p:spPr bwMode="auto">
          <a:xfrm>
            <a:off x="4245441" y="2966647"/>
            <a:ext cx="1944216" cy="226216"/>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fr-BE" sz="1200" b="0" kern="0" dirty="0">
                <a:solidFill>
                  <a:srgbClr val="000000"/>
                </a:solidFill>
                <a:latin typeface="Verdana"/>
              </a:rPr>
              <a:t>Task Manager</a:t>
            </a:r>
          </a:p>
        </p:txBody>
      </p:sp>
      <p:sp>
        <p:nvSpPr>
          <p:cNvPr id="58" name="Rectangle 3"/>
          <p:cNvSpPr txBox="1">
            <a:spLocks noChangeArrowheads="1"/>
          </p:cNvSpPr>
          <p:nvPr/>
        </p:nvSpPr>
        <p:spPr bwMode="auto">
          <a:xfrm>
            <a:off x="4245441" y="3466203"/>
            <a:ext cx="1944216" cy="226216"/>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fr-BE" sz="1200" b="0" kern="0" dirty="0">
                <a:solidFill>
                  <a:srgbClr val="000000"/>
                </a:solidFill>
                <a:latin typeface="Verdana"/>
              </a:rPr>
              <a:t>Team Member</a:t>
            </a:r>
            <a:endParaRPr lang="en-GB" sz="1200" b="0" kern="0" dirty="0">
              <a:solidFill>
                <a:srgbClr val="000000"/>
              </a:solidFill>
              <a:latin typeface="Verdana"/>
            </a:endParaRPr>
          </a:p>
        </p:txBody>
      </p:sp>
      <p:sp>
        <p:nvSpPr>
          <p:cNvPr id="59" name="Rectangle 3"/>
          <p:cNvSpPr txBox="1">
            <a:spLocks noChangeArrowheads="1"/>
          </p:cNvSpPr>
          <p:nvPr/>
        </p:nvSpPr>
        <p:spPr bwMode="auto">
          <a:xfrm>
            <a:off x="4245442" y="3982889"/>
            <a:ext cx="1944216" cy="383182"/>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fr-BE" sz="1200" b="0" kern="0" dirty="0">
                <a:solidFill>
                  <a:srgbClr val="000000"/>
                </a:solidFill>
                <a:latin typeface="Verdana"/>
              </a:rPr>
              <a:t>Legal Signatory assigned to a project</a:t>
            </a:r>
          </a:p>
        </p:txBody>
      </p:sp>
      <p:sp>
        <p:nvSpPr>
          <p:cNvPr id="60" name="Rectangle 3"/>
          <p:cNvSpPr txBox="1">
            <a:spLocks noChangeArrowheads="1"/>
          </p:cNvSpPr>
          <p:nvPr/>
        </p:nvSpPr>
        <p:spPr bwMode="auto">
          <a:xfrm>
            <a:off x="4245442" y="4468943"/>
            <a:ext cx="1944216" cy="383182"/>
          </a:xfrm>
          <a:prstGeom prst="rect">
            <a:avLst/>
          </a:prstGeom>
          <a:noFill/>
          <a:ln w="9525">
            <a:noFill/>
            <a:miter lim="800000"/>
            <a:headEnd/>
            <a:tailEnd/>
          </a:ln>
        </p:spPr>
        <p:txBody>
          <a:bodyPr vert="horz" wrap="square" lIns="68580" tIns="34290" rIns="68580" bIns="34290" numCol="1" anchor="t" anchorCtr="0" compatLnSpc="1">
            <a:prstTxWarp prst="textNoShape">
              <a:avLst/>
            </a:prstTxWarp>
            <a:spAutoFit/>
          </a:bodyPr>
          <a:lstStyle>
            <a:lvl1pPr marL="342900" indent="-342900" algn="l" rtl="0" eaLnBrk="0" fontAlgn="base" hangingPunct="0">
              <a:lnSpc>
                <a:spcPct val="85000"/>
              </a:lnSpc>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lnSpc>
                <a:spcPct val="85000"/>
              </a:lnSpc>
              <a:spcBef>
                <a:spcPct val="50000"/>
              </a:spcBef>
              <a:spcAft>
                <a:spcPct val="0"/>
              </a:spcAft>
              <a:buClr>
                <a:srgbClr val="009FBA"/>
              </a:buClr>
              <a:buChar char="•"/>
              <a:defRPr sz="2000" b="1">
                <a:solidFill>
                  <a:srgbClr val="0F5494"/>
                </a:solidFill>
                <a:latin typeface="+mn-lt"/>
              </a:defRPr>
            </a:lvl2pPr>
            <a:lvl3pPr marL="1143000" indent="-228600" algn="l" rtl="0" eaLnBrk="0" fontAlgn="base" hangingPunct="0">
              <a:lnSpc>
                <a:spcPct val="85000"/>
              </a:lnSpc>
              <a:spcBef>
                <a:spcPct val="5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685800">
              <a:spcBef>
                <a:spcPts val="2250"/>
              </a:spcBef>
              <a:buClr>
                <a:srgbClr val="000000"/>
              </a:buClr>
              <a:buNone/>
              <a:defRPr/>
            </a:pPr>
            <a:r>
              <a:rPr lang="fr-BE" sz="1200" b="0" kern="0" dirty="0">
                <a:solidFill>
                  <a:srgbClr val="000000"/>
                </a:solidFill>
                <a:latin typeface="Verdana"/>
              </a:rPr>
              <a:t>Financial Signatory assigned to a project</a:t>
            </a:r>
          </a:p>
        </p:txBody>
      </p:sp>
      <p:grpSp>
        <p:nvGrpSpPr>
          <p:cNvPr id="61" name="Group 60"/>
          <p:cNvGrpSpPr>
            <a:grpSpLocks noChangeAspect="1"/>
          </p:cNvGrpSpPr>
          <p:nvPr/>
        </p:nvGrpSpPr>
        <p:grpSpPr>
          <a:xfrm>
            <a:off x="3737062" y="3942632"/>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62" name="AutoShape 9"/>
            <p:cNvSpPr>
              <a:spLocks noChangeArrowheads="1"/>
            </p:cNvSpPr>
            <p:nvPr/>
          </p:nvSpPr>
          <p:spPr bwMode="auto">
            <a:xfrm rot="16200000">
              <a:off x="5505773" y="6017719"/>
              <a:ext cx="309608" cy="560387"/>
            </a:xfrm>
            <a:prstGeom prst="flowChartDelay">
              <a:avLst/>
            </a:prstGeom>
            <a:solidFill>
              <a:srgbClr val="FFDB01"/>
            </a:solidFill>
            <a:ln w="9525">
              <a:solidFill>
                <a:schemeClr val="tx1"/>
              </a:solidFill>
              <a:miter lim="800000"/>
              <a:headEnd/>
              <a:tailEnd/>
            </a:ln>
            <a:effectLst/>
          </p:spPr>
          <p:txBody>
            <a:bodyPr vert="eaVert" wrap="none" anchor="ctr"/>
            <a:lstStyle/>
            <a:p>
              <a:pPr algn="ctr" defTabSz="685800">
                <a:lnSpc>
                  <a:spcPct val="170000"/>
                </a:lnSpc>
                <a:defRPr/>
              </a:pPr>
              <a:r>
                <a:rPr lang="en-GB" sz="750" b="0" dirty="0">
                  <a:solidFill>
                    <a:srgbClr val="FFFFFF"/>
                  </a:solidFill>
                  <a:effectLst>
                    <a:outerShdw blurRad="38100" dist="38100" dir="2700000" algn="tl">
                      <a:srgbClr val="000000"/>
                    </a:outerShdw>
                  </a:effectLst>
                  <a:latin typeface="Arial Black" pitchFamily="34" charset="0"/>
                </a:rPr>
                <a:t>PLSIGN</a:t>
              </a:r>
              <a:endParaRPr lang="en-GB" sz="600" dirty="0">
                <a:solidFill>
                  <a:srgbClr val="FFFFFF"/>
                </a:solidFill>
                <a:effectLst>
                  <a:outerShdw blurRad="38100" dist="38100" dir="2700000" algn="tl">
                    <a:srgbClr val="000000"/>
                  </a:outerShdw>
                </a:effectLst>
                <a:latin typeface="Arial" pitchFamily="34" charset="0"/>
                <a:cs typeface="Arial" pitchFamily="34" charset="0"/>
              </a:endParaRPr>
            </a:p>
          </p:txBody>
        </p:sp>
        <p:grpSp>
          <p:nvGrpSpPr>
            <p:cNvPr id="63" name="Group 10"/>
            <p:cNvGrpSpPr>
              <a:grpSpLocks/>
            </p:cNvGrpSpPr>
            <p:nvPr/>
          </p:nvGrpSpPr>
          <p:grpSpPr bwMode="auto">
            <a:xfrm>
              <a:off x="5462648" y="5801921"/>
              <a:ext cx="393384" cy="450789"/>
              <a:chOff x="1065" y="2023"/>
              <a:chExt cx="318" cy="364"/>
            </a:xfrm>
          </p:grpSpPr>
          <p:sp>
            <p:nvSpPr>
              <p:cNvPr id="64"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b="0" dirty="0">
                  <a:solidFill>
                    <a:srgbClr val="000000"/>
                  </a:solidFill>
                  <a:latin typeface="Arial" charset="0"/>
                </a:endParaRPr>
              </a:p>
            </p:txBody>
          </p:sp>
          <p:sp>
            <p:nvSpPr>
              <p:cNvPr id="65"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b="0" dirty="0">
                  <a:solidFill>
                    <a:srgbClr val="000000"/>
                  </a:solidFill>
                  <a:latin typeface="Arial Black" pitchFamily="34" charset="0"/>
                </a:endParaRPr>
              </a:p>
            </p:txBody>
          </p:sp>
        </p:grpSp>
      </p:grpSp>
      <p:grpSp>
        <p:nvGrpSpPr>
          <p:cNvPr id="66" name="Group 65"/>
          <p:cNvGrpSpPr>
            <a:grpSpLocks noChangeAspect="1"/>
          </p:cNvGrpSpPr>
          <p:nvPr/>
        </p:nvGrpSpPr>
        <p:grpSpPr>
          <a:xfrm>
            <a:off x="3737062" y="4428686"/>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67" name="AutoShape 9"/>
            <p:cNvSpPr>
              <a:spLocks noChangeArrowheads="1"/>
            </p:cNvSpPr>
            <p:nvPr/>
          </p:nvSpPr>
          <p:spPr bwMode="auto">
            <a:xfrm rot="16200000">
              <a:off x="5505773" y="6017719"/>
              <a:ext cx="309608" cy="560387"/>
            </a:xfrm>
            <a:prstGeom prst="flowChartDelay">
              <a:avLst/>
            </a:prstGeom>
            <a:solidFill>
              <a:srgbClr val="FF9933"/>
            </a:solidFill>
            <a:ln w="9525">
              <a:solidFill>
                <a:schemeClr val="tx1"/>
              </a:solidFill>
              <a:miter lim="800000"/>
              <a:headEnd/>
              <a:tailEnd/>
            </a:ln>
            <a:effectLst/>
          </p:spPr>
          <p:txBody>
            <a:bodyPr vert="eaVert" wrap="none" anchor="ctr"/>
            <a:lstStyle/>
            <a:p>
              <a:pPr algn="ctr" defTabSz="685800">
                <a:lnSpc>
                  <a:spcPct val="170000"/>
                </a:lnSpc>
                <a:defRPr/>
              </a:pPr>
              <a:r>
                <a:rPr lang="en-GB" sz="750" b="0" dirty="0">
                  <a:solidFill>
                    <a:srgbClr val="FFFFFF"/>
                  </a:solidFill>
                  <a:effectLst>
                    <a:outerShdw blurRad="38100" dist="38100" dir="2700000" algn="tl">
                      <a:srgbClr val="000000">
                        <a:alpha val="43137"/>
                      </a:srgbClr>
                    </a:outerShdw>
                  </a:effectLst>
                  <a:latin typeface="Arial Black" pitchFamily="34" charset="0"/>
                </a:rPr>
                <a:t>PFSIGN</a:t>
              </a:r>
              <a:endParaRPr lang="en-GB" sz="750" dirty="0">
                <a:solidFill>
                  <a:srgbClr val="FFFFFF"/>
                </a:solidFill>
                <a:effectLst>
                  <a:outerShdw blurRad="38100" dist="38100" dir="2700000" algn="tl">
                    <a:srgbClr val="000000">
                      <a:alpha val="43137"/>
                    </a:srgbClr>
                  </a:outerShdw>
                </a:effectLst>
                <a:latin typeface="Arial" pitchFamily="34" charset="0"/>
                <a:cs typeface="Arial" pitchFamily="34" charset="0"/>
              </a:endParaRPr>
            </a:p>
          </p:txBody>
        </p:sp>
        <p:grpSp>
          <p:nvGrpSpPr>
            <p:cNvPr id="68" name="Group 10"/>
            <p:cNvGrpSpPr>
              <a:grpSpLocks/>
            </p:cNvGrpSpPr>
            <p:nvPr/>
          </p:nvGrpSpPr>
          <p:grpSpPr bwMode="auto">
            <a:xfrm>
              <a:off x="5462648" y="5801921"/>
              <a:ext cx="393384" cy="450789"/>
              <a:chOff x="1065" y="2023"/>
              <a:chExt cx="318" cy="364"/>
            </a:xfrm>
          </p:grpSpPr>
          <p:sp>
            <p:nvSpPr>
              <p:cNvPr id="69"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b="0" dirty="0">
                  <a:solidFill>
                    <a:srgbClr val="000000"/>
                  </a:solidFill>
                  <a:latin typeface="Arial" charset="0"/>
                </a:endParaRPr>
              </a:p>
            </p:txBody>
          </p:sp>
          <p:sp>
            <p:nvSpPr>
              <p:cNvPr id="70"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b="0" dirty="0">
                  <a:solidFill>
                    <a:srgbClr val="000000"/>
                  </a:solidFill>
                  <a:latin typeface="Arial Black" pitchFamily="34" charset="0"/>
                </a:endParaRPr>
              </a:p>
            </p:txBody>
          </p:sp>
        </p:grpSp>
      </p:grpSp>
      <p:grpSp>
        <p:nvGrpSpPr>
          <p:cNvPr id="71" name="Group 70"/>
          <p:cNvGrpSpPr>
            <a:grpSpLocks noChangeAspect="1"/>
          </p:cNvGrpSpPr>
          <p:nvPr/>
        </p:nvGrpSpPr>
        <p:grpSpPr>
          <a:xfrm>
            <a:off x="1042560" y="3942632"/>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72"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n-GB" sz="825" b="0" dirty="0">
                  <a:solidFill>
                    <a:srgbClr val="000000"/>
                  </a:solidFill>
                  <a:latin typeface="Arial Black" pitchFamily="34" charset="0"/>
                </a:rPr>
                <a:t>LSIGN</a:t>
              </a:r>
            </a:p>
          </p:txBody>
        </p:sp>
        <p:grpSp>
          <p:nvGrpSpPr>
            <p:cNvPr id="73" name="Group 10"/>
            <p:cNvGrpSpPr>
              <a:grpSpLocks/>
            </p:cNvGrpSpPr>
            <p:nvPr/>
          </p:nvGrpSpPr>
          <p:grpSpPr bwMode="auto">
            <a:xfrm>
              <a:off x="5462648" y="5801921"/>
              <a:ext cx="393384" cy="450789"/>
              <a:chOff x="1065" y="2023"/>
              <a:chExt cx="318" cy="364"/>
            </a:xfrm>
          </p:grpSpPr>
          <p:sp>
            <p:nvSpPr>
              <p:cNvPr id="74"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b="0" dirty="0">
                  <a:solidFill>
                    <a:srgbClr val="000000"/>
                  </a:solidFill>
                  <a:latin typeface="Arial" charset="0"/>
                </a:endParaRPr>
              </a:p>
            </p:txBody>
          </p:sp>
          <p:sp>
            <p:nvSpPr>
              <p:cNvPr id="75"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b="0" dirty="0">
                  <a:solidFill>
                    <a:srgbClr val="000000"/>
                  </a:solidFill>
                  <a:latin typeface="Arial Black" pitchFamily="34" charset="0"/>
                </a:endParaRPr>
              </a:p>
            </p:txBody>
          </p:sp>
        </p:grpSp>
      </p:grpSp>
      <p:grpSp>
        <p:nvGrpSpPr>
          <p:cNvPr id="76" name="Group 75"/>
          <p:cNvGrpSpPr>
            <a:grpSpLocks noChangeAspect="1"/>
          </p:cNvGrpSpPr>
          <p:nvPr/>
        </p:nvGrpSpPr>
        <p:grpSpPr>
          <a:xfrm>
            <a:off x="1042560" y="4428686"/>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77"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n-GB" sz="825" b="0" dirty="0">
                  <a:solidFill>
                    <a:srgbClr val="000000"/>
                  </a:solidFill>
                  <a:latin typeface="Arial Black" pitchFamily="34" charset="0"/>
                </a:rPr>
                <a:t>FSIGN</a:t>
              </a:r>
              <a:endParaRPr lang="en-GB" sz="750" dirty="0">
                <a:solidFill>
                  <a:srgbClr val="000000"/>
                </a:solidFill>
                <a:latin typeface="Arial" pitchFamily="34" charset="0"/>
                <a:cs typeface="Arial" pitchFamily="34" charset="0"/>
              </a:endParaRPr>
            </a:p>
          </p:txBody>
        </p:sp>
        <p:grpSp>
          <p:nvGrpSpPr>
            <p:cNvPr id="78" name="Group 10"/>
            <p:cNvGrpSpPr>
              <a:grpSpLocks/>
            </p:cNvGrpSpPr>
            <p:nvPr/>
          </p:nvGrpSpPr>
          <p:grpSpPr bwMode="auto">
            <a:xfrm>
              <a:off x="5462648" y="5801921"/>
              <a:ext cx="393384" cy="450789"/>
              <a:chOff x="1065" y="2023"/>
              <a:chExt cx="318" cy="364"/>
            </a:xfrm>
          </p:grpSpPr>
          <p:sp>
            <p:nvSpPr>
              <p:cNvPr id="79"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b="0" dirty="0">
                  <a:solidFill>
                    <a:srgbClr val="000000"/>
                  </a:solidFill>
                  <a:latin typeface="Arial" charset="0"/>
                </a:endParaRPr>
              </a:p>
            </p:txBody>
          </p:sp>
          <p:sp>
            <p:nvSpPr>
              <p:cNvPr id="80"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b="0" dirty="0">
                  <a:solidFill>
                    <a:srgbClr val="000000"/>
                  </a:solidFill>
                  <a:latin typeface="Arial Black" pitchFamily="34" charset="0"/>
                </a:endParaRPr>
              </a:p>
            </p:txBody>
          </p:sp>
        </p:grpSp>
      </p:grpSp>
      <p:sp>
        <p:nvSpPr>
          <p:cNvPr id="81" name="TextBox 80"/>
          <p:cNvSpPr txBox="1"/>
          <p:nvPr/>
        </p:nvSpPr>
        <p:spPr>
          <a:xfrm rot="16200000">
            <a:off x="-1026609" y="2791563"/>
            <a:ext cx="2712196" cy="461665"/>
          </a:xfrm>
          <a:prstGeom prst="rect">
            <a:avLst/>
          </a:prstGeom>
          <a:noFill/>
        </p:spPr>
        <p:txBody>
          <a:bodyPr wrap="square" rtlCol="0">
            <a:spAutoFit/>
          </a:bodyPr>
          <a:lstStyle/>
          <a:p>
            <a:r>
              <a:rPr lang="fr-BE" sz="2400" dirty="0">
                <a:solidFill>
                  <a:srgbClr val="024B9C"/>
                </a:solidFill>
              </a:rPr>
              <a:t>Organisation roles</a:t>
            </a:r>
            <a:endParaRPr lang="en-GB" sz="2400" dirty="0">
              <a:solidFill>
                <a:srgbClr val="024B9C"/>
              </a:solidFill>
            </a:endParaRPr>
          </a:p>
        </p:txBody>
      </p:sp>
      <p:sp>
        <p:nvSpPr>
          <p:cNvPr id="82" name="TextBox 81"/>
          <p:cNvSpPr txBox="1"/>
          <p:nvPr/>
        </p:nvSpPr>
        <p:spPr>
          <a:xfrm rot="5400000">
            <a:off x="5049582" y="3092802"/>
            <a:ext cx="2712196" cy="461665"/>
          </a:xfrm>
          <a:prstGeom prst="rect">
            <a:avLst/>
          </a:prstGeom>
          <a:noFill/>
        </p:spPr>
        <p:txBody>
          <a:bodyPr wrap="square" rtlCol="0">
            <a:spAutoFit/>
          </a:bodyPr>
          <a:lstStyle/>
          <a:p>
            <a:r>
              <a:rPr lang="fr-BE" sz="2400" dirty="0">
                <a:solidFill>
                  <a:srgbClr val="024B9C"/>
                </a:solidFill>
              </a:rPr>
              <a:t>Project roles</a:t>
            </a:r>
            <a:endParaRPr lang="en-GB" sz="2400" dirty="0">
              <a:solidFill>
                <a:srgbClr val="024B9C"/>
              </a:solidFill>
            </a:endParaRPr>
          </a:p>
        </p:txBody>
      </p:sp>
      <p:sp>
        <p:nvSpPr>
          <p:cNvPr id="195" name="Rounded Rectangle 194"/>
          <p:cNvSpPr/>
          <p:nvPr/>
        </p:nvSpPr>
        <p:spPr bwMode="auto">
          <a:xfrm>
            <a:off x="7123504" y="2953142"/>
            <a:ext cx="2251724" cy="3834426"/>
          </a:xfrm>
          <a:prstGeom prst="roundRect">
            <a:avLst>
              <a:gd name="adj" fmla="val 13792"/>
            </a:avLst>
          </a:prstGeom>
          <a:solidFill>
            <a:schemeClr val="bg1">
              <a:lumMod val="85000"/>
            </a:schemeClr>
          </a:solidFill>
          <a:ln w="2857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sp>
        <p:nvSpPr>
          <p:cNvPr id="196" name="Text Box 14"/>
          <p:cNvSpPr txBox="1">
            <a:spLocks noChangeArrowheads="1"/>
          </p:cNvSpPr>
          <p:nvPr/>
        </p:nvSpPr>
        <p:spPr bwMode="auto">
          <a:xfrm>
            <a:off x="7158672" y="3050073"/>
            <a:ext cx="2251724" cy="415498"/>
          </a:xfrm>
          <a:prstGeom prst="rect">
            <a:avLst/>
          </a:prstGeom>
          <a:noFill/>
          <a:ln w="28575">
            <a:noFill/>
            <a:prstDash val="sysDot"/>
            <a:miter lim="800000"/>
            <a:headEnd/>
            <a:tailEnd/>
          </a:ln>
        </p:spPr>
        <p:txBody>
          <a:bodyPr wrap="square" lIns="0" tIns="0" rIns="0" bIns="0">
            <a:spAutoFit/>
          </a:bodyPr>
          <a:lstStyle/>
          <a:p>
            <a:pPr algn="ctr" defTabSz="685800">
              <a:spcBef>
                <a:spcPct val="50000"/>
              </a:spcBef>
              <a:defRPr/>
            </a:pPr>
            <a:r>
              <a:rPr lang="en-GB" sz="1350" i="1" dirty="0">
                <a:solidFill>
                  <a:srgbClr val="000000"/>
                </a:solidFill>
                <a:effectLst>
                  <a:outerShdw blurRad="38100" dist="38100" dir="2700000" algn="tl">
                    <a:srgbClr val="000000">
                      <a:alpha val="43137"/>
                    </a:srgbClr>
                  </a:outerShdw>
                </a:effectLst>
              </a:rPr>
              <a:t>Coordinating</a:t>
            </a:r>
            <a:br>
              <a:rPr lang="en-GB" sz="1350" i="1" dirty="0">
                <a:solidFill>
                  <a:srgbClr val="000000"/>
                </a:solidFill>
                <a:effectLst>
                  <a:outerShdw blurRad="38100" dist="38100" dir="2700000" algn="tl">
                    <a:srgbClr val="000000">
                      <a:alpha val="43137"/>
                    </a:srgbClr>
                  </a:outerShdw>
                </a:effectLst>
              </a:rPr>
            </a:br>
            <a:r>
              <a:rPr lang="en-GB" sz="1350" i="1" dirty="0">
                <a:solidFill>
                  <a:srgbClr val="000000"/>
                </a:solidFill>
                <a:effectLst>
                  <a:outerShdw blurRad="38100" dist="38100" dir="2700000" algn="tl">
                    <a:srgbClr val="000000">
                      <a:alpha val="43137"/>
                    </a:srgbClr>
                  </a:outerShdw>
                </a:effectLst>
              </a:rPr>
              <a:t>beneficiary</a:t>
            </a:r>
          </a:p>
        </p:txBody>
      </p:sp>
      <p:sp>
        <p:nvSpPr>
          <p:cNvPr id="197" name="Text Box 14"/>
          <p:cNvSpPr txBox="1">
            <a:spLocks noChangeArrowheads="1"/>
          </p:cNvSpPr>
          <p:nvPr/>
        </p:nvSpPr>
        <p:spPr bwMode="auto">
          <a:xfrm rot="16200000">
            <a:off x="5923690" y="5718392"/>
            <a:ext cx="1356743" cy="415498"/>
          </a:xfrm>
          <a:prstGeom prst="rect">
            <a:avLst/>
          </a:prstGeom>
          <a:noFill/>
          <a:ln w="28575">
            <a:noFill/>
            <a:prstDash val="sysDot"/>
            <a:miter lim="800000"/>
            <a:headEnd/>
            <a:tailEnd/>
          </a:ln>
        </p:spPr>
        <p:txBody>
          <a:bodyPr wrap="square" lIns="54000" tIns="0" rIns="54000" bIns="0">
            <a:spAutoFit/>
          </a:bodyPr>
          <a:lstStyle/>
          <a:p>
            <a:pPr algn="ctr" defTabSz="685800">
              <a:spcBef>
                <a:spcPct val="50000"/>
              </a:spcBef>
              <a:defRPr/>
            </a:pPr>
            <a:r>
              <a:rPr lang="en-GB" sz="1350" i="1" dirty="0">
                <a:solidFill>
                  <a:srgbClr val="000000"/>
                </a:solidFill>
                <a:effectLst>
                  <a:outerShdw blurRad="38100" dist="38100" dir="2700000" algn="tl">
                    <a:srgbClr val="000000">
                      <a:alpha val="43137"/>
                    </a:srgbClr>
                  </a:outerShdw>
                </a:effectLst>
              </a:rPr>
              <a:t>Organisation</a:t>
            </a:r>
            <a:br>
              <a:rPr lang="en-GB" sz="1350" i="1" dirty="0">
                <a:solidFill>
                  <a:srgbClr val="000000"/>
                </a:solidFill>
                <a:effectLst>
                  <a:outerShdw blurRad="38100" dist="38100" dir="2700000" algn="tl">
                    <a:srgbClr val="000000">
                      <a:alpha val="43137"/>
                    </a:srgbClr>
                  </a:outerShdw>
                </a:effectLst>
              </a:rPr>
            </a:br>
            <a:r>
              <a:rPr lang="en-GB" sz="1350" i="1" dirty="0">
                <a:solidFill>
                  <a:srgbClr val="000000"/>
                </a:solidFill>
                <a:effectLst>
                  <a:outerShdw blurRad="38100" dist="38100" dir="2700000" algn="tl">
                    <a:srgbClr val="000000">
                      <a:alpha val="43137"/>
                    </a:srgbClr>
                  </a:outerShdw>
                </a:effectLst>
              </a:rPr>
              <a:t>roles</a:t>
            </a:r>
          </a:p>
        </p:txBody>
      </p:sp>
      <p:sp>
        <p:nvSpPr>
          <p:cNvPr id="198" name="Text Box 14"/>
          <p:cNvSpPr txBox="1">
            <a:spLocks noChangeArrowheads="1"/>
          </p:cNvSpPr>
          <p:nvPr/>
        </p:nvSpPr>
        <p:spPr bwMode="auto">
          <a:xfrm rot="16200000">
            <a:off x="5879718" y="4101654"/>
            <a:ext cx="1444686" cy="415498"/>
          </a:xfrm>
          <a:prstGeom prst="rect">
            <a:avLst/>
          </a:prstGeom>
          <a:noFill/>
          <a:ln w="28575">
            <a:noFill/>
            <a:prstDash val="sysDot"/>
            <a:miter lim="800000"/>
            <a:headEnd/>
            <a:tailEnd/>
          </a:ln>
        </p:spPr>
        <p:txBody>
          <a:bodyPr wrap="square" lIns="54000" tIns="0" rIns="54000" bIns="0">
            <a:spAutoFit/>
          </a:bodyPr>
          <a:lstStyle/>
          <a:p>
            <a:pPr algn="ctr" defTabSz="685800">
              <a:spcBef>
                <a:spcPct val="50000"/>
              </a:spcBef>
              <a:defRPr/>
            </a:pPr>
            <a:r>
              <a:rPr lang="en-GB" sz="1350" i="1" dirty="0">
                <a:solidFill>
                  <a:srgbClr val="000000"/>
                </a:solidFill>
                <a:effectLst>
                  <a:outerShdw blurRad="38100" dist="38100" dir="2700000" algn="tl">
                    <a:srgbClr val="000000">
                      <a:alpha val="43137"/>
                    </a:srgbClr>
                  </a:outerShdw>
                </a:effectLst>
              </a:rPr>
              <a:t>Project</a:t>
            </a:r>
            <a:br>
              <a:rPr lang="en-GB" sz="1350" i="1" dirty="0">
                <a:solidFill>
                  <a:srgbClr val="000000"/>
                </a:solidFill>
                <a:effectLst>
                  <a:outerShdw blurRad="38100" dist="38100" dir="2700000" algn="tl">
                    <a:srgbClr val="000000">
                      <a:alpha val="43137"/>
                    </a:srgbClr>
                  </a:outerShdw>
                </a:effectLst>
              </a:rPr>
            </a:br>
            <a:r>
              <a:rPr lang="en-GB" sz="1350" i="1" dirty="0">
                <a:solidFill>
                  <a:srgbClr val="000000"/>
                </a:solidFill>
                <a:effectLst>
                  <a:outerShdw blurRad="38100" dist="38100" dir="2700000" algn="tl">
                    <a:srgbClr val="000000">
                      <a:alpha val="43137"/>
                    </a:srgbClr>
                  </a:outerShdw>
                </a:effectLst>
              </a:rPr>
              <a:t>roles</a:t>
            </a:r>
          </a:p>
        </p:txBody>
      </p:sp>
      <p:sp>
        <p:nvSpPr>
          <p:cNvPr id="199" name="Rounded Rectangle 198"/>
          <p:cNvSpPr/>
          <p:nvPr/>
        </p:nvSpPr>
        <p:spPr bwMode="auto">
          <a:xfrm>
            <a:off x="9591252" y="2953142"/>
            <a:ext cx="2251724" cy="3834426"/>
          </a:xfrm>
          <a:prstGeom prst="roundRect">
            <a:avLst>
              <a:gd name="adj" fmla="val 13792"/>
            </a:avLst>
          </a:prstGeom>
          <a:solidFill>
            <a:schemeClr val="bg1">
              <a:lumMod val="85000"/>
            </a:schemeClr>
          </a:solidFill>
          <a:ln w="2857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sp>
        <p:nvSpPr>
          <p:cNvPr id="200" name="Rounded Rectangle 199"/>
          <p:cNvSpPr/>
          <p:nvPr/>
        </p:nvSpPr>
        <p:spPr bwMode="auto">
          <a:xfrm>
            <a:off x="6872114" y="3587060"/>
            <a:ext cx="5292588" cy="1444686"/>
          </a:xfrm>
          <a:prstGeom prst="roundRect">
            <a:avLst>
              <a:gd name="adj" fmla="val 19262"/>
            </a:avLst>
          </a:prstGeom>
          <a:solidFill>
            <a:srgbClr val="FFFFFF">
              <a:alpha val="74902"/>
            </a:srgbClr>
          </a:solidFill>
          <a:ln w="38100" cap="flat" cmpd="sng" algn="ctr">
            <a:no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sp>
        <p:nvSpPr>
          <p:cNvPr id="201" name="Rounded Rectangle 200"/>
          <p:cNvSpPr/>
          <p:nvPr/>
        </p:nvSpPr>
        <p:spPr bwMode="auto">
          <a:xfrm>
            <a:off x="6872114" y="5247771"/>
            <a:ext cx="5292588" cy="1356743"/>
          </a:xfrm>
          <a:prstGeom prst="roundRect">
            <a:avLst>
              <a:gd name="adj" fmla="val 19351"/>
            </a:avLst>
          </a:prstGeom>
          <a:solidFill>
            <a:srgbClr val="FFFFFF">
              <a:alpha val="74902"/>
            </a:srgbClr>
          </a:solidFill>
          <a:ln w="38100" cap="flat" cmpd="sng" algn="ctr">
            <a:no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sp>
        <p:nvSpPr>
          <p:cNvPr id="202" name="Chevron 201"/>
          <p:cNvSpPr/>
          <p:nvPr/>
        </p:nvSpPr>
        <p:spPr bwMode="auto">
          <a:xfrm rot="16200000">
            <a:off x="7427200" y="4509767"/>
            <a:ext cx="1714670" cy="1354475"/>
          </a:xfrm>
          <a:prstGeom prst="chevron">
            <a:avLst>
              <a:gd name="adj" fmla="val 20264"/>
            </a:avLst>
          </a:prstGeom>
          <a:solidFill>
            <a:schemeClr val="bg1"/>
          </a:solidFill>
          <a:ln w="9525" cap="flat" cmpd="sng" algn="ctr">
            <a:solidFill>
              <a:srgbClr val="000000"/>
            </a:solid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sp>
        <p:nvSpPr>
          <p:cNvPr id="203" name="Chevron 202"/>
          <p:cNvSpPr/>
          <p:nvPr/>
        </p:nvSpPr>
        <p:spPr bwMode="auto">
          <a:xfrm rot="16200000">
            <a:off x="9894948" y="4509767"/>
            <a:ext cx="1714670" cy="1354475"/>
          </a:xfrm>
          <a:prstGeom prst="chevron">
            <a:avLst>
              <a:gd name="adj" fmla="val 20264"/>
            </a:avLst>
          </a:prstGeom>
          <a:solidFill>
            <a:schemeClr val="bg1"/>
          </a:solidFill>
          <a:ln w="9525" cap="flat" cmpd="sng" algn="ctr">
            <a:solidFill>
              <a:srgbClr val="000000"/>
            </a:solid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sp>
        <p:nvSpPr>
          <p:cNvPr id="204" name="Text Box 14"/>
          <p:cNvSpPr txBox="1">
            <a:spLocks noChangeArrowheads="1"/>
          </p:cNvSpPr>
          <p:nvPr/>
        </p:nvSpPr>
        <p:spPr bwMode="auto">
          <a:xfrm>
            <a:off x="9626420" y="3050073"/>
            <a:ext cx="2251724" cy="415498"/>
          </a:xfrm>
          <a:prstGeom prst="rect">
            <a:avLst/>
          </a:prstGeom>
          <a:noFill/>
          <a:ln w="28575">
            <a:noFill/>
            <a:prstDash val="sysDot"/>
            <a:miter lim="800000"/>
            <a:headEnd/>
            <a:tailEnd/>
          </a:ln>
        </p:spPr>
        <p:txBody>
          <a:bodyPr wrap="square" lIns="0" tIns="0" rIns="0" bIns="0">
            <a:spAutoFit/>
          </a:bodyPr>
          <a:lstStyle/>
          <a:p>
            <a:pPr algn="ctr" defTabSz="685800">
              <a:spcBef>
                <a:spcPct val="50000"/>
              </a:spcBef>
              <a:defRPr/>
            </a:pPr>
            <a:r>
              <a:rPr lang="en-GB" sz="1350" i="1" dirty="0">
                <a:solidFill>
                  <a:srgbClr val="000000"/>
                </a:solidFill>
                <a:effectLst>
                  <a:outerShdw blurRad="38100" dist="38100" dir="2700000" algn="tl">
                    <a:srgbClr val="000000">
                      <a:alpha val="43137"/>
                    </a:srgbClr>
                  </a:outerShdw>
                </a:effectLst>
              </a:rPr>
              <a:t>Participating</a:t>
            </a:r>
            <a:br>
              <a:rPr lang="en-GB" sz="1350" i="1" dirty="0">
                <a:solidFill>
                  <a:srgbClr val="000000"/>
                </a:solidFill>
                <a:effectLst>
                  <a:outerShdw blurRad="38100" dist="38100" dir="2700000" algn="tl">
                    <a:srgbClr val="000000">
                      <a:alpha val="43137"/>
                    </a:srgbClr>
                  </a:outerShdw>
                </a:effectLst>
              </a:rPr>
            </a:br>
            <a:r>
              <a:rPr lang="en-GB" sz="1350" i="1" dirty="0">
                <a:solidFill>
                  <a:srgbClr val="000000"/>
                </a:solidFill>
                <a:effectLst>
                  <a:outerShdw blurRad="38100" dist="38100" dir="2700000" algn="tl">
                    <a:srgbClr val="000000">
                      <a:alpha val="43137"/>
                    </a:srgbClr>
                  </a:outerShdw>
                </a:effectLst>
              </a:rPr>
              <a:t>beneficiary</a:t>
            </a:r>
          </a:p>
        </p:txBody>
      </p:sp>
      <p:grpSp>
        <p:nvGrpSpPr>
          <p:cNvPr id="205" name="Group 185"/>
          <p:cNvGrpSpPr>
            <a:grpSpLocks noChangeAspect="1"/>
          </p:cNvGrpSpPr>
          <p:nvPr/>
        </p:nvGrpSpPr>
        <p:grpSpPr bwMode="auto">
          <a:xfrm>
            <a:off x="7304162" y="3627591"/>
            <a:ext cx="400368" cy="461486"/>
            <a:chOff x="2810" y="391"/>
            <a:chExt cx="453" cy="525"/>
          </a:xfrm>
          <a:effectLst>
            <a:outerShdw blurRad="25400" dist="127000" dir="21000000" sx="76000" sy="76000" kx="-1200000" algn="bl" rotWithShape="0">
              <a:prstClr val="black">
                <a:alpha val="50000"/>
              </a:prstClr>
            </a:outerShdw>
          </a:effectLst>
        </p:grpSpPr>
        <p:sp>
          <p:nvSpPr>
            <p:cNvPr id="206" name="AutoShape 19"/>
            <p:cNvSpPr>
              <a:spLocks noChangeArrowheads="1"/>
            </p:cNvSpPr>
            <p:nvPr/>
          </p:nvSpPr>
          <p:spPr bwMode="auto">
            <a:xfrm rot="-5400000">
              <a:off x="2911" y="565"/>
              <a:ext cx="251" cy="453"/>
            </a:xfrm>
            <a:prstGeom prst="flowChartDelay">
              <a:avLst/>
            </a:prstGeom>
            <a:solidFill>
              <a:srgbClr val="C00000"/>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PCoCo</a:t>
              </a:r>
            </a:p>
          </p:txBody>
        </p:sp>
        <p:grpSp>
          <p:nvGrpSpPr>
            <p:cNvPr id="207" name="Group 187"/>
            <p:cNvGrpSpPr>
              <a:grpSpLocks/>
            </p:cNvGrpSpPr>
            <p:nvPr/>
          </p:nvGrpSpPr>
          <p:grpSpPr bwMode="auto">
            <a:xfrm>
              <a:off x="2879" y="391"/>
              <a:ext cx="318" cy="364"/>
              <a:chOff x="2879" y="391"/>
              <a:chExt cx="318" cy="364"/>
            </a:xfrm>
          </p:grpSpPr>
          <p:grpSp>
            <p:nvGrpSpPr>
              <p:cNvPr id="208" name="Group 21"/>
              <p:cNvGrpSpPr>
                <a:grpSpLocks/>
              </p:cNvGrpSpPr>
              <p:nvPr/>
            </p:nvGrpSpPr>
            <p:grpSpPr bwMode="auto">
              <a:xfrm>
                <a:off x="2879" y="391"/>
                <a:ext cx="318" cy="364"/>
                <a:chOff x="1065" y="2023"/>
                <a:chExt cx="318" cy="364"/>
              </a:xfrm>
            </p:grpSpPr>
            <p:sp>
              <p:nvSpPr>
                <p:cNvPr id="211" name="AutoShape 22"/>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12" name="Oval 23"/>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t" anchorCtr="1"/>
                <a:lstStyle/>
                <a:p>
                  <a:pPr algn="ctr" defTabSz="685800">
                    <a:defRPr/>
                  </a:pPr>
                  <a:endParaRPr lang="en-GB" dirty="0">
                    <a:solidFill>
                      <a:srgbClr val="000000"/>
                    </a:solidFill>
                    <a:latin typeface="Arial Black" pitchFamily="34" charset="0"/>
                  </a:endParaRPr>
                </a:p>
              </p:txBody>
            </p:sp>
          </p:grpSp>
          <p:sp>
            <p:nvSpPr>
              <p:cNvPr id="209" name="AutoShape 24"/>
              <p:cNvSpPr>
                <a:spLocks noChangeArrowheads="1"/>
              </p:cNvSpPr>
              <p:nvPr/>
            </p:nvSpPr>
            <p:spPr bwMode="auto">
              <a:xfrm>
                <a:off x="2880" y="391"/>
                <a:ext cx="314" cy="272"/>
              </a:xfrm>
              <a:custGeom>
                <a:avLst/>
                <a:gdLst>
                  <a:gd name="G0" fmla="+- 17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70"/>
                  <a:gd name="G18" fmla="*/ 170 1 2"/>
                  <a:gd name="G19" fmla="+- G18 5400 0"/>
                  <a:gd name="G20" fmla="cos G19 11796480"/>
                  <a:gd name="G21" fmla="sin G19 11796480"/>
                  <a:gd name="G22" fmla="+- G20 10800 0"/>
                  <a:gd name="G23" fmla="+- G21 10800 0"/>
                  <a:gd name="G24" fmla="+- 10800 0 G20"/>
                  <a:gd name="G25" fmla="+- 170 10800 0"/>
                  <a:gd name="G26" fmla="?: G9 G17 G25"/>
                  <a:gd name="G27" fmla="?: G9 0 21600"/>
                  <a:gd name="G28" fmla="cos 10800 11796480"/>
                  <a:gd name="G29" fmla="sin 10800 11796480"/>
                  <a:gd name="G30" fmla="sin 17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5315 w 21600"/>
                  <a:gd name="T15" fmla="*/ 10800 h 21600"/>
                  <a:gd name="T16" fmla="*/ 10800 w 21600"/>
                  <a:gd name="T17" fmla="*/ 10630 h 21600"/>
                  <a:gd name="T18" fmla="*/ 16285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630" y="10800"/>
                    </a:moveTo>
                    <a:cubicBezTo>
                      <a:pt x="10630" y="10706"/>
                      <a:pt x="10706" y="10630"/>
                      <a:pt x="10800" y="10630"/>
                    </a:cubicBezTo>
                    <a:cubicBezTo>
                      <a:pt x="10893" y="10629"/>
                      <a:pt x="10969" y="10706"/>
                      <a:pt x="10970" y="10799"/>
                    </a:cubicBezTo>
                    <a:lnTo>
                      <a:pt x="21600" y="10800"/>
                    </a:lnTo>
                    <a:cubicBezTo>
                      <a:pt x="21600" y="4835"/>
                      <a:pt x="16764" y="0"/>
                      <a:pt x="10800" y="0"/>
                    </a:cubicBezTo>
                    <a:cubicBezTo>
                      <a:pt x="4835" y="0"/>
                      <a:pt x="0" y="4835"/>
                      <a:pt x="0" y="10800"/>
                    </a:cubicBezTo>
                    <a:close/>
                  </a:path>
                </a:pathLst>
              </a:custGeom>
              <a:solidFill>
                <a:srgbClr val="C00000"/>
              </a:solidFill>
              <a:ln w="9525">
                <a:solidFill>
                  <a:schemeClr val="tx1"/>
                </a:solidFill>
                <a:miter lim="800000"/>
                <a:headEnd/>
                <a:tailEnd/>
              </a:ln>
              <a:effectLst/>
            </p:spPr>
            <p:txBody>
              <a:bodyPr wrap="none" anchor="t" anchorCtr="1"/>
              <a:lstStyle/>
              <a:p>
                <a:pPr algn="ctr" defTabSz="685800">
                  <a:lnSpc>
                    <a:spcPct val="80000"/>
                  </a:lnSpc>
                  <a:defRPr/>
                </a:pPr>
                <a:endParaRPr lang="en-GB" sz="1050" dirty="0">
                  <a:solidFill>
                    <a:srgbClr val="000000"/>
                  </a:solidFill>
                  <a:latin typeface="Arial Black" pitchFamily="34" charset="0"/>
                </a:endParaRPr>
              </a:p>
            </p:txBody>
          </p:sp>
          <p:sp>
            <p:nvSpPr>
              <p:cNvPr id="210" name="AutoShape 25"/>
              <p:cNvSpPr>
                <a:spLocks noChangeArrowheads="1"/>
              </p:cNvSpPr>
              <p:nvPr/>
            </p:nvSpPr>
            <p:spPr bwMode="auto">
              <a:xfrm rot="-5400000">
                <a:off x="3016" y="366"/>
                <a:ext cx="46" cy="317"/>
              </a:xfrm>
              <a:prstGeom prst="moon">
                <a:avLst>
                  <a:gd name="adj" fmla="val 70588"/>
                </a:avLst>
              </a:prstGeom>
              <a:solidFill>
                <a:srgbClr val="C00000"/>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grpSp>
      </p:grpSp>
      <p:grpSp>
        <p:nvGrpSpPr>
          <p:cNvPr id="213" name="Group 4"/>
          <p:cNvGrpSpPr>
            <a:grpSpLocks noChangeAspect="1"/>
          </p:cNvGrpSpPr>
          <p:nvPr/>
        </p:nvGrpSpPr>
        <p:grpSpPr bwMode="auto">
          <a:xfrm>
            <a:off x="7826975" y="3627591"/>
            <a:ext cx="399239" cy="461486"/>
            <a:chOff x="3198" y="1344"/>
            <a:chExt cx="453" cy="523"/>
          </a:xfrm>
          <a:effectLst>
            <a:outerShdw blurRad="25400" dist="127000" dir="21000000" sx="76000" sy="76000" kx="-1200000" algn="bl" rotWithShape="0">
              <a:prstClr val="black">
                <a:alpha val="50000"/>
              </a:prstClr>
            </a:outerShdw>
          </a:effectLst>
        </p:grpSpPr>
        <p:sp>
          <p:nvSpPr>
            <p:cNvPr id="214" name="AutoShape 5"/>
            <p:cNvSpPr>
              <a:spLocks noChangeArrowheads="1"/>
            </p:cNvSpPr>
            <p:nvPr/>
          </p:nvSpPr>
          <p:spPr bwMode="auto">
            <a:xfrm rot="-5400000">
              <a:off x="3300" y="1518"/>
              <a:ext cx="250" cy="453"/>
            </a:xfrm>
            <a:prstGeom prst="flowChartDelay">
              <a:avLst/>
            </a:prstGeom>
            <a:solidFill>
              <a:srgbClr val="FF0000"/>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CoCo</a:t>
              </a:r>
            </a:p>
          </p:txBody>
        </p:sp>
        <p:grpSp>
          <p:nvGrpSpPr>
            <p:cNvPr id="215" name="Group 6"/>
            <p:cNvGrpSpPr>
              <a:grpSpLocks/>
            </p:cNvGrpSpPr>
            <p:nvPr/>
          </p:nvGrpSpPr>
          <p:grpSpPr bwMode="auto">
            <a:xfrm>
              <a:off x="3265" y="1344"/>
              <a:ext cx="318" cy="364"/>
              <a:chOff x="1065" y="2023"/>
              <a:chExt cx="318" cy="364"/>
            </a:xfrm>
          </p:grpSpPr>
          <p:sp>
            <p:nvSpPr>
              <p:cNvPr id="216" name="AutoShape 7"/>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17" name="Oval 8"/>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dirty="0">
                  <a:solidFill>
                    <a:srgbClr val="000000"/>
                  </a:solidFill>
                  <a:latin typeface="Arial Black" pitchFamily="34" charset="0"/>
                </a:endParaRPr>
              </a:p>
            </p:txBody>
          </p:sp>
        </p:grpSp>
      </p:grpSp>
      <p:grpSp>
        <p:nvGrpSpPr>
          <p:cNvPr id="218" name="Group 186"/>
          <p:cNvGrpSpPr>
            <a:grpSpLocks noChangeAspect="1"/>
          </p:cNvGrpSpPr>
          <p:nvPr/>
        </p:nvGrpSpPr>
        <p:grpSpPr bwMode="auto">
          <a:xfrm>
            <a:off x="8348657" y="3760171"/>
            <a:ext cx="399239" cy="461486"/>
            <a:chOff x="3198" y="1344"/>
            <a:chExt cx="453" cy="523"/>
          </a:xfrm>
          <a:effectLst>
            <a:outerShdw blurRad="25400" dist="127000" dir="21000000" sx="76000" sy="76000" kx="-1200000" algn="bl" rotWithShape="0">
              <a:prstClr val="black">
                <a:alpha val="50000"/>
              </a:prstClr>
            </a:outerShdw>
          </a:effectLst>
        </p:grpSpPr>
        <p:sp>
          <p:nvSpPr>
            <p:cNvPr id="219" name="AutoShape 187"/>
            <p:cNvSpPr>
              <a:spLocks noChangeArrowheads="1"/>
            </p:cNvSpPr>
            <p:nvPr/>
          </p:nvSpPr>
          <p:spPr bwMode="auto">
            <a:xfrm rot="-5400000">
              <a:off x="3300" y="1518"/>
              <a:ext cx="250" cy="453"/>
            </a:xfrm>
            <a:prstGeom prst="flowChartDelay">
              <a:avLst/>
            </a:prstGeom>
            <a:solidFill>
              <a:srgbClr val="9900FF"/>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TaMa</a:t>
              </a:r>
            </a:p>
          </p:txBody>
        </p:sp>
        <p:grpSp>
          <p:nvGrpSpPr>
            <p:cNvPr id="220" name="Group 188"/>
            <p:cNvGrpSpPr>
              <a:grpSpLocks/>
            </p:cNvGrpSpPr>
            <p:nvPr/>
          </p:nvGrpSpPr>
          <p:grpSpPr bwMode="auto">
            <a:xfrm>
              <a:off x="3265" y="1344"/>
              <a:ext cx="318" cy="364"/>
              <a:chOff x="1065" y="2023"/>
              <a:chExt cx="318" cy="364"/>
            </a:xfrm>
          </p:grpSpPr>
          <p:sp>
            <p:nvSpPr>
              <p:cNvPr id="221" name="AutoShape 189"/>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22" name="Oval 190"/>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1350" dirty="0">
                  <a:solidFill>
                    <a:srgbClr val="000000"/>
                  </a:solidFill>
                  <a:latin typeface="Arial Black" pitchFamily="34" charset="0"/>
                </a:endParaRPr>
              </a:p>
            </p:txBody>
          </p:sp>
        </p:grpSp>
      </p:grpSp>
      <p:grpSp>
        <p:nvGrpSpPr>
          <p:cNvPr id="223" name="Group 201"/>
          <p:cNvGrpSpPr>
            <a:grpSpLocks noChangeAspect="1"/>
          </p:cNvGrpSpPr>
          <p:nvPr/>
        </p:nvGrpSpPr>
        <p:grpSpPr bwMode="auto">
          <a:xfrm>
            <a:off x="8870338" y="3922189"/>
            <a:ext cx="399239" cy="461486"/>
            <a:chOff x="3198" y="1344"/>
            <a:chExt cx="453" cy="523"/>
          </a:xfrm>
          <a:effectLst>
            <a:outerShdw blurRad="25400" dist="127000" dir="21000000" sx="76000" sy="76000" kx="-1200000" algn="bl" rotWithShape="0">
              <a:prstClr val="black">
                <a:alpha val="50000"/>
              </a:prstClr>
            </a:outerShdw>
          </a:effectLst>
        </p:grpSpPr>
        <p:sp>
          <p:nvSpPr>
            <p:cNvPr id="224" name="AutoShape 202"/>
            <p:cNvSpPr>
              <a:spLocks noChangeArrowheads="1"/>
            </p:cNvSpPr>
            <p:nvPr/>
          </p:nvSpPr>
          <p:spPr bwMode="auto">
            <a:xfrm rot="-5400000">
              <a:off x="3300" y="1518"/>
              <a:ext cx="250" cy="453"/>
            </a:xfrm>
            <a:prstGeom prst="flowChartDelay">
              <a:avLst/>
            </a:prstGeom>
            <a:solidFill>
              <a:srgbClr val="FF99FF"/>
            </a:solidFill>
            <a:ln w="9525">
              <a:solidFill>
                <a:schemeClr val="tx1"/>
              </a:solidFill>
              <a:miter lim="800000"/>
              <a:headEnd/>
              <a:tailEnd/>
            </a:ln>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TeMe</a:t>
              </a:r>
            </a:p>
          </p:txBody>
        </p:sp>
        <p:grpSp>
          <p:nvGrpSpPr>
            <p:cNvPr id="225" name="Group 203"/>
            <p:cNvGrpSpPr>
              <a:grpSpLocks/>
            </p:cNvGrpSpPr>
            <p:nvPr/>
          </p:nvGrpSpPr>
          <p:grpSpPr bwMode="auto">
            <a:xfrm>
              <a:off x="3265" y="1344"/>
              <a:ext cx="318" cy="364"/>
              <a:chOff x="1065" y="2023"/>
              <a:chExt cx="318" cy="364"/>
            </a:xfrm>
          </p:grpSpPr>
          <p:sp>
            <p:nvSpPr>
              <p:cNvPr id="226" name="AutoShape 204"/>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27" name="Oval 205"/>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n-GB" sz="1350" dirty="0">
                  <a:solidFill>
                    <a:srgbClr val="000000"/>
                  </a:solidFill>
                  <a:latin typeface="Arial" charset="0"/>
                </a:endParaRPr>
              </a:p>
            </p:txBody>
          </p:sp>
        </p:grpSp>
      </p:grpSp>
      <p:grpSp>
        <p:nvGrpSpPr>
          <p:cNvPr id="228" name="Group 8"/>
          <p:cNvGrpSpPr>
            <a:grpSpLocks noChangeAspect="1"/>
          </p:cNvGrpSpPr>
          <p:nvPr/>
        </p:nvGrpSpPr>
        <p:grpSpPr bwMode="auto">
          <a:xfrm>
            <a:off x="9896451" y="3627591"/>
            <a:ext cx="399238" cy="461486"/>
            <a:chOff x="3198" y="1344"/>
            <a:chExt cx="453" cy="523"/>
          </a:xfrm>
          <a:effectLst>
            <a:outerShdw blurRad="25400" dist="127000" dir="21000000" sx="76000" sy="76000" kx="-1200000" algn="bl" rotWithShape="0">
              <a:prstClr val="black">
                <a:alpha val="50000"/>
              </a:prstClr>
            </a:outerShdw>
          </a:effectLst>
        </p:grpSpPr>
        <p:sp>
          <p:nvSpPr>
            <p:cNvPr id="229" name="AutoShape 9"/>
            <p:cNvSpPr>
              <a:spLocks noChangeArrowheads="1"/>
            </p:cNvSpPr>
            <p:nvPr/>
          </p:nvSpPr>
          <p:spPr bwMode="auto">
            <a:xfrm rot="-5400000">
              <a:off x="3300" y="1518"/>
              <a:ext cx="250" cy="453"/>
            </a:xfrm>
            <a:prstGeom prst="flowChartDelay">
              <a:avLst/>
            </a:prstGeom>
            <a:solidFill>
              <a:srgbClr val="0000FF"/>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PaCo</a:t>
              </a:r>
            </a:p>
          </p:txBody>
        </p:sp>
        <p:grpSp>
          <p:nvGrpSpPr>
            <p:cNvPr id="230" name="Group 10"/>
            <p:cNvGrpSpPr>
              <a:grpSpLocks/>
            </p:cNvGrpSpPr>
            <p:nvPr/>
          </p:nvGrpSpPr>
          <p:grpSpPr bwMode="auto">
            <a:xfrm>
              <a:off x="3265" y="1344"/>
              <a:ext cx="318" cy="364"/>
              <a:chOff x="1065" y="2023"/>
              <a:chExt cx="318" cy="364"/>
            </a:xfrm>
          </p:grpSpPr>
          <p:sp>
            <p:nvSpPr>
              <p:cNvPr id="231"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32"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dirty="0">
                  <a:solidFill>
                    <a:srgbClr val="000000"/>
                  </a:solidFill>
                  <a:latin typeface="Arial Black" pitchFamily="34" charset="0"/>
                </a:endParaRPr>
              </a:p>
            </p:txBody>
          </p:sp>
        </p:grpSp>
      </p:grpSp>
      <p:grpSp>
        <p:nvGrpSpPr>
          <p:cNvPr id="233" name="Group 186"/>
          <p:cNvGrpSpPr>
            <a:grpSpLocks noChangeAspect="1"/>
          </p:cNvGrpSpPr>
          <p:nvPr/>
        </p:nvGrpSpPr>
        <p:grpSpPr bwMode="auto">
          <a:xfrm>
            <a:off x="10560928" y="3760171"/>
            <a:ext cx="399239" cy="461486"/>
            <a:chOff x="3198" y="1344"/>
            <a:chExt cx="453" cy="523"/>
          </a:xfrm>
          <a:effectLst>
            <a:outerShdw blurRad="25400" dist="127000" dir="21000000" sx="76000" sy="76000" kx="-1200000" algn="bl" rotWithShape="0">
              <a:prstClr val="black">
                <a:alpha val="50000"/>
              </a:prstClr>
            </a:outerShdw>
          </a:effectLst>
        </p:grpSpPr>
        <p:sp>
          <p:nvSpPr>
            <p:cNvPr id="234" name="AutoShape 187"/>
            <p:cNvSpPr>
              <a:spLocks noChangeArrowheads="1"/>
            </p:cNvSpPr>
            <p:nvPr/>
          </p:nvSpPr>
          <p:spPr bwMode="auto">
            <a:xfrm rot="-5400000">
              <a:off x="3300" y="1518"/>
              <a:ext cx="250" cy="453"/>
            </a:xfrm>
            <a:prstGeom prst="flowChartDelay">
              <a:avLst/>
            </a:prstGeom>
            <a:solidFill>
              <a:srgbClr val="9900FF"/>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TaMa</a:t>
              </a:r>
            </a:p>
          </p:txBody>
        </p:sp>
        <p:grpSp>
          <p:nvGrpSpPr>
            <p:cNvPr id="235" name="Group 188"/>
            <p:cNvGrpSpPr>
              <a:grpSpLocks/>
            </p:cNvGrpSpPr>
            <p:nvPr/>
          </p:nvGrpSpPr>
          <p:grpSpPr bwMode="auto">
            <a:xfrm>
              <a:off x="3265" y="1344"/>
              <a:ext cx="318" cy="364"/>
              <a:chOff x="1065" y="2023"/>
              <a:chExt cx="318" cy="364"/>
            </a:xfrm>
          </p:grpSpPr>
          <p:sp>
            <p:nvSpPr>
              <p:cNvPr id="236" name="AutoShape 189"/>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37" name="Oval 190"/>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1350" dirty="0">
                  <a:solidFill>
                    <a:srgbClr val="000000"/>
                  </a:solidFill>
                  <a:latin typeface="Arial Black" pitchFamily="34" charset="0"/>
                </a:endParaRPr>
              </a:p>
            </p:txBody>
          </p:sp>
        </p:grpSp>
      </p:grpSp>
      <p:grpSp>
        <p:nvGrpSpPr>
          <p:cNvPr id="238" name="Group 201"/>
          <p:cNvGrpSpPr>
            <a:grpSpLocks noChangeAspect="1"/>
          </p:cNvGrpSpPr>
          <p:nvPr/>
        </p:nvGrpSpPr>
        <p:grpSpPr bwMode="auto">
          <a:xfrm>
            <a:off x="11225405" y="3922189"/>
            <a:ext cx="399239" cy="461486"/>
            <a:chOff x="3198" y="1344"/>
            <a:chExt cx="453" cy="523"/>
          </a:xfrm>
          <a:effectLst>
            <a:outerShdw blurRad="25400" dist="127000" dir="21000000" sx="76000" sy="76000" kx="-1200000" algn="bl" rotWithShape="0">
              <a:prstClr val="black">
                <a:alpha val="50000"/>
              </a:prstClr>
            </a:outerShdw>
          </a:effectLst>
        </p:grpSpPr>
        <p:sp>
          <p:nvSpPr>
            <p:cNvPr id="239" name="AutoShape 202"/>
            <p:cNvSpPr>
              <a:spLocks noChangeArrowheads="1"/>
            </p:cNvSpPr>
            <p:nvPr/>
          </p:nvSpPr>
          <p:spPr bwMode="auto">
            <a:xfrm rot="-5400000">
              <a:off x="3300" y="1518"/>
              <a:ext cx="250" cy="453"/>
            </a:xfrm>
            <a:prstGeom prst="flowChartDelay">
              <a:avLst/>
            </a:prstGeom>
            <a:solidFill>
              <a:srgbClr val="FF99FF"/>
            </a:solidFill>
            <a:ln w="9525">
              <a:solidFill>
                <a:schemeClr val="tx1"/>
              </a:solidFill>
              <a:miter lim="800000"/>
              <a:headEnd/>
              <a:tailEnd/>
            </a:ln>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TeMe</a:t>
              </a:r>
            </a:p>
          </p:txBody>
        </p:sp>
        <p:grpSp>
          <p:nvGrpSpPr>
            <p:cNvPr id="240" name="Group 203"/>
            <p:cNvGrpSpPr>
              <a:grpSpLocks/>
            </p:cNvGrpSpPr>
            <p:nvPr/>
          </p:nvGrpSpPr>
          <p:grpSpPr bwMode="auto">
            <a:xfrm>
              <a:off x="3265" y="1344"/>
              <a:ext cx="318" cy="364"/>
              <a:chOff x="1065" y="2023"/>
              <a:chExt cx="318" cy="364"/>
            </a:xfrm>
          </p:grpSpPr>
          <p:sp>
            <p:nvSpPr>
              <p:cNvPr id="241" name="AutoShape 204"/>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42" name="Oval 205"/>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n-GB" sz="1350" dirty="0">
                  <a:solidFill>
                    <a:srgbClr val="000000"/>
                  </a:solidFill>
                  <a:latin typeface="Arial" charset="0"/>
                </a:endParaRPr>
              </a:p>
            </p:txBody>
          </p:sp>
        </p:grpSp>
      </p:grpSp>
      <p:grpSp>
        <p:nvGrpSpPr>
          <p:cNvPr id="243" name="Group 42"/>
          <p:cNvGrpSpPr>
            <a:grpSpLocks noChangeAspect="1"/>
          </p:cNvGrpSpPr>
          <p:nvPr/>
        </p:nvGrpSpPr>
        <p:grpSpPr bwMode="auto">
          <a:xfrm>
            <a:off x="8379616" y="6082429"/>
            <a:ext cx="399239" cy="461486"/>
            <a:chOff x="3198" y="1344"/>
            <a:chExt cx="453" cy="523"/>
          </a:xfrm>
          <a:effectLst>
            <a:outerShdw blurRad="25400" dist="127000" dir="21000000" sx="76000" sy="76000" kx="-1200000" algn="bl" rotWithShape="0">
              <a:prstClr val="black">
                <a:alpha val="50000"/>
              </a:prstClr>
            </a:outerShdw>
          </a:effectLst>
        </p:grpSpPr>
        <p:sp>
          <p:nvSpPr>
            <p:cNvPr id="244" name="AutoShape 43"/>
            <p:cNvSpPr>
              <a:spLocks noChangeArrowheads="1"/>
            </p:cNvSpPr>
            <p:nvPr/>
          </p:nvSpPr>
          <p:spPr bwMode="auto">
            <a:xfrm rot="-5400000">
              <a:off x="3300" y="1518"/>
              <a:ext cx="250" cy="453"/>
            </a:xfrm>
            <a:prstGeom prst="flowChartDelay">
              <a:avLst/>
            </a:prstGeom>
            <a:solidFill>
              <a:srgbClr val="92D050"/>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AccAd</a:t>
              </a:r>
            </a:p>
          </p:txBody>
        </p:sp>
        <p:grpSp>
          <p:nvGrpSpPr>
            <p:cNvPr id="245" name="Group 44"/>
            <p:cNvGrpSpPr>
              <a:grpSpLocks/>
            </p:cNvGrpSpPr>
            <p:nvPr/>
          </p:nvGrpSpPr>
          <p:grpSpPr bwMode="auto">
            <a:xfrm>
              <a:off x="3265" y="1344"/>
              <a:ext cx="318" cy="364"/>
              <a:chOff x="1065" y="2023"/>
              <a:chExt cx="318" cy="364"/>
            </a:xfrm>
          </p:grpSpPr>
          <p:sp>
            <p:nvSpPr>
              <p:cNvPr id="246" name="AutoShape 45"/>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47" name="Oval 46"/>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n-GB" sz="1350" dirty="0">
                  <a:solidFill>
                    <a:srgbClr val="000000"/>
                  </a:solidFill>
                  <a:latin typeface="Arial" charset="0"/>
                </a:endParaRPr>
              </a:p>
            </p:txBody>
          </p:sp>
        </p:grpSp>
      </p:grpSp>
      <p:grpSp>
        <p:nvGrpSpPr>
          <p:cNvPr id="248" name="Group 37"/>
          <p:cNvGrpSpPr>
            <a:grpSpLocks noChangeAspect="1"/>
          </p:cNvGrpSpPr>
          <p:nvPr/>
        </p:nvGrpSpPr>
        <p:grpSpPr bwMode="auto">
          <a:xfrm>
            <a:off x="7790218" y="5949849"/>
            <a:ext cx="399239" cy="461486"/>
            <a:chOff x="3198" y="1344"/>
            <a:chExt cx="453" cy="523"/>
          </a:xfrm>
          <a:effectLst>
            <a:outerShdw blurRad="25400" dist="127000" dir="21000000" sx="76000" sy="76000" kx="-1200000" algn="bl" rotWithShape="0">
              <a:prstClr val="black">
                <a:alpha val="50000"/>
              </a:prstClr>
            </a:outerShdw>
          </a:effectLst>
        </p:grpSpPr>
        <p:sp>
          <p:nvSpPr>
            <p:cNvPr id="249" name="AutoShape 38"/>
            <p:cNvSpPr>
              <a:spLocks noChangeArrowheads="1"/>
            </p:cNvSpPr>
            <p:nvPr/>
          </p:nvSpPr>
          <p:spPr bwMode="auto">
            <a:xfrm rot="-5400000">
              <a:off x="3300" y="1518"/>
              <a:ext cx="250" cy="453"/>
            </a:xfrm>
            <a:prstGeom prst="flowChartDelay">
              <a:avLst/>
            </a:prstGeom>
            <a:solidFill>
              <a:srgbClr val="339966"/>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LEAR</a:t>
              </a:r>
            </a:p>
          </p:txBody>
        </p:sp>
        <p:grpSp>
          <p:nvGrpSpPr>
            <p:cNvPr id="250" name="Group 39"/>
            <p:cNvGrpSpPr>
              <a:grpSpLocks/>
            </p:cNvGrpSpPr>
            <p:nvPr/>
          </p:nvGrpSpPr>
          <p:grpSpPr bwMode="auto">
            <a:xfrm>
              <a:off x="3265" y="1344"/>
              <a:ext cx="318" cy="364"/>
              <a:chOff x="1065" y="2023"/>
              <a:chExt cx="318" cy="364"/>
            </a:xfrm>
          </p:grpSpPr>
          <p:sp>
            <p:nvSpPr>
              <p:cNvPr id="251" name="AutoShape 40"/>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52" name="Oval 41"/>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dirty="0">
                  <a:solidFill>
                    <a:srgbClr val="000000"/>
                  </a:solidFill>
                  <a:latin typeface="Arial Black" pitchFamily="34" charset="0"/>
                </a:endParaRPr>
              </a:p>
            </p:txBody>
          </p:sp>
        </p:grpSp>
      </p:grpSp>
      <p:grpSp>
        <p:nvGrpSpPr>
          <p:cNvPr id="253" name="Group 42"/>
          <p:cNvGrpSpPr>
            <a:grpSpLocks noChangeAspect="1"/>
          </p:cNvGrpSpPr>
          <p:nvPr/>
        </p:nvGrpSpPr>
        <p:grpSpPr bwMode="auto">
          <a:xfrm>
            <a:off x="10847363" y="6082429"/>
            <a:ext cx="399239" cy="461486"/>
            <a:chOff x="3198" y="1344"/>
            <a:chExt cx="453" cy="523"/>
          </a:xfrm>
          <a:effectLst>
            <a:outerShdw blurRad="25400" dist="127000" dir="21000000" sx="76000" sy="76000" kx="-1200000" algn="bl" rotWithShape="0">
              <a:prstClr val="black">
                <a:alpha val="50000"/>
              </a:prstClr>
            </a:outerShdw>
          </a:effectLst>
        </p:grpSpPr>
        <p:sp>
          <p:nvSpPr>
            <p:cNvPr id="254" name="AutoShape 43"/>
            <p:cNvSpPr>
              <a:spLocks noChangeArrowheads="1"/>
            </p:cNvSpPr>
            <p:nvPr/>
          </p:nvSpPr>
          <p:spPr bwMode="auto">
            <a:xfrm rot="-5400000">
              <a:off x="3300" y="1518"/>
              <a:ext cx="250" cy="453"/>
            </a:xfrm>
            <a:prstGeom prst="flowChartDelay">
              <a:avLst/>
            </a:prstGeom>
            <a:solidFill>
              <a:srgbClr val="92D050"/>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AccAd</a:t>
              </a:r>
            </a:p>
          </p:txBody>
        </p:sp>
        <p:grpSp>
          <p:nvGrpSpPr>
            <p:cNvPr id="255" name="Group 44"/>
            <p:cNvGrpSpPr>
              <a:grpSpLocks/>
            </p:cNvGrpSpPr>
            <p:nvPr/>
          </p:nvGrpSpPr>
          <p:grpSpPr bwMode="auto">
            <a:xfrm>
              <a:off x="3265" y="1344"/>
              <a:ext cx="318" cy="364"/>
              <a:chOff x="1065" y="2023"/>
              <a:chExt cx="318" cy="364"/>
            </a:xfrm>
          </p:grpSpPr>
          <p:sp>
            <p:nvSpPr>
              <p:cNvPr id="256" name="AutoShape 45"/>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57" name="Oval 46"/>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n-GB" sz="1350" dirty="0">
                  <a:solidFill>
                    <a:srgbClr val="000000"/>
                  </a:solidFill>
                  <a:latin typeface="Arial" charset="0"/>
                </a:endParaRPr>
              </a:p>
            </p:txBody>
          </p:sp>
        </p:grpSp>
      </p:grpSp>
      <p:grpSp>
        <p:nvGrpSpPr>
          <p:cNvPr id="258" name="Group 37"/>
          <p:cNvGrpSpPr>
            <a:grpSpLocks noChangeAspect="1"/>
          </p:cNvGrpSpPr>
          <p:nvPr/>
        </p:nvGrpSpPr>
        <p:grpSpPr bwMode="auto">
          <a:xfrm>
            <a:off x="10257966" y="5949849"/>
            <a:ext cx="399239" cy="461486"/>
            <a:chOff x="3198" y="1344"/>
            <a:chExt cx="453" cy="523"/>
          </a:xfrm>
          <a:effectLst>
            <a:outerShdw blurRad="25400" dist="127000" dir="21000000" sx="76000" sy="76000" kx="-1200000" algn="bl" rotWithShape="0">
              <a:prstClr val="black">
                <a:alpha val="50000"/>
              </a:prstClr>
            </a:outerShdw>
          </a:effectLst>
        </p:grpSpPr>
        <p:sp>
          <p:nvSpPr>
            <p:cNvPr id="259" name="AutoShape 38"/>
            <p:cNvSpPr>
              <a:spLocks noChangeArrowheads="1"/>
            </p:cNvSpPr>
            <p:nvPr/>
          </p:nvSpPr>
          <p:spPr bwMode="auto">
            <a:xfrm rot="-5400000">
              <a:off x="3300" y="1518"/>
              <a:ext cx="250" cy="453"/>
            </a:xfrm>
            <a:prstGeom prst="flowChartDelay">
              <a:avLst/>
            </a:prstGeom>
            <a:solidFill>
              <a:srgbClr val="339966"/>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LEAR</a:t>
              </a:r>
            </a:p>
          </p:txBody>
        </p:sp>
        <p:grpSp>
          <p:nvGrpSpPr>
            <p:cNvPr id="260" name="Group 39"/>
            <p:cNvGrpSpPr>
              <a:grpSpLocks/>
            </p:cNvGrpSpPr>
            <p:nvPr/>
          </p:nvGrpSpPr>
          <p:grpSpPr bwMode="auto">
            <a:xfrm>
              <a:off x="3265" y="1344"/>
              <a:ext cx="318" cy="364"/>
              <a:chOff x="1065" y="2023"/>
              <a:chExt cx="318" cy="364"/>
            </a:xfrm>
          </p:grpSpPr>
          <p:sp>
            <p:nvSpPr>
              <p:cNvPr id="261" name="AutoShape 40"/>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62" name="Oval 41"/>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dirty="0">
                  <a:solidFill>
                    <a:srgbClr val="000000"/>
                  </a:solidFill>
                  <a:latin typeface="Arial Black" pitchFamily="34" charset="0"/>
                </a:endParaRPr>
              </a:p>
            </p:txBody>
          </p:sp>
        </p:grpSp>
      </p:grpSp>
      <p:sp>
        <p:nvSpPr>
          <p:cNvPr id="263" name="Rounded Rectangle 262"/>
          <p:cNvSpPr/>
          <p:nvPr/>
        </p:nvSpPr>
        <p:spPr bwMode="auto">
          <a:xfrm>
            <a:off x="7123504" y="2953142"/>
            <a:ext cx="2251724" cy="3834426"/>
          </a:xfrm>
          <a:prstGeom prst="roundRect">
            <a:avLst>
              <a:gd name="adj" fmla="val 13792"/>
            </a:avLst>
          </a:prstGeom>
          <a:noFill/>
          <a:ln w="28575" cap="flat" cmpd="sng" algn="ctr">
            <a:solidFill>
              <a:schemeClr val="tx1"/>
            </a:solid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sp>
        <p:nvSpPr>
          <p:cNvPr id="264" name="Rounded Rectangle 263"/>
          <p:cNvSpPr/>
          <p:nvPr/>
        </p:nvSpPr>
        <p:spPr bwMode="auto">
          <a:xfrm>
            <a:off x="9591252" y="2953142"/>
            <a:ext cx="2251724" cy="3834426"/>
          </a:xfrm>
          <a:prstGeom prst="roundRect">
            <a:avLst>
              <a:gd name="adj" fmla="val 13792"/>
            </a:avLst>
          </a:prstGeom>
          <a:noFill/>
          <a:ln w="28575" cap="flat" cmpd="sng" algn="ctr">
            <a:solidFill>
              <a:schemeClr val="tx1"/>
            </a:solid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grpSp>
        <p:nvGrpSpPr>
          <p:cNvPr id="265" name="Group 264"/>
          <p:cNvGrpSpPr>
            <a:grpSpLocks noChangeAspect="1"/>
          </p:cNvGrpSpPr>
          <p:nvPr/>
        </p:nvGrpSpPr>
        <p:grpSpPr>
          <a:xfrm>
            <a:off x="10257965" y="5301776"/>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266"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n-GB" sz="825" dirty="0">
                  <a:solidFill>
                    <a:srgbClr val="000000"/>
                  </a:solidFill>
                  <a:latin typeface="Arial Black" pitchFamily="34" charset="0"/>
                </a:rPr>
                <a:t>LSIGN</a:t>
              </a:r>
            </a:p>
          </p:txBody>
        </p:sp>
        <p:grpSp>
          <p:nvGrpSpPr>
            <p:cNvPr id="267" name="Group 10"/>
            <p:cNvGrpSpPr>
              <a:grpSpLocks/>
            </p:cNvGrpSpPr>
            <p:nvPr/>
          </p:nvGrpSpPr>
          <p:grpSpPr bwMode="auto">
            <a:xfrm>
              <a:off x="5462648" y="5801921"/>
              <a:ext cx="393384" cy="450789"/>
              <a:chOff x="1065" y="2023"/>
              <a:chExt cx="318" cy="364"/>
            </a:xfrm>
          </p:grpSpPr>
          <p:sp>
            <p:nvSpPr>
              <p:cNvPr id="268"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69"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270" name="Group 269"/>
          <p:cNvGrpSpPr>
            <a:grpSpLocks noChangeAspect="1"/>
          </p:cNvGrpSpPr>
          <p:nvPr/>
        </p:nvGrpSpPr>
        <p:grpSpPr>
          <a:xfrm>
            <a:off x="10847363" y="5301776"/>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271"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n-GB" sz="825" dirty="0">
                  <a:solidFill>
                    <a:srgbClr val="000000"/>
                  </a:solidFill>
                  <a:latin typeface="Arial Black" pitchFamily="34" charset="0"/>
                </a:rPr>
                <a:t>FSIGN</a:t>
              </a:r>
              <a:endParaRPr lang="en-GB" sz="750" dirty="0">
                <a:solidFill>
                  <a:srgbClr val="000000"/>
                </a:solidFill>
                <a:latin typeface="Arial" pitchFamily="34" charset="0"/>
                <a:cs typeface="Arial" pitchFamily="34" charset="0"/>
              </a:endParaRPr>
            </a:p>
          </p:txBody>
        </p:sp>
        <p:grpSp>
          <p:nvGrpSpPr>
            <p:cNvPr id="272" name="Group 10"/>
            <p:cNvGrpSpPr>
              <a:grpSpLocks/>
            </p:cNvGrpSpPr>
            <p:nvPr/>
          </p:nvGrpSpPr>
          <p:grpSpPr bwMode="auto">
            <a:xfrm>
              <a:off x="5462648" y="5801921"/>
              <a:ext cx="393384" cy="450789"/>
              <a:chOff x="1065" y="2023"/>
              <a:chExt cx="318" cy="364"/>
            </a:xfrm>
          </p:grpSpPr>
          <p:sp>
            <p:nvSpPr>
              <p:cNvPr id="273"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74"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sp>
        <p:nvSpPr>
          <p:cNvPr id="275" name="Rounded Rectangle 274"/>
          <p:cNvSpPr/>
          <p:nvPr/>
        </p:nvSpPr>
        <p:spPr bwMode="auto">
          <a:xfrm>
            <a:off x="6872114" y="3587060"/>
            <a:ext cx="5292588" cy="1444686"/>
          </a:xfrm>
          <a:prstGeom prst="roundRect">
            <a:avLst>
              <a:gd name="adj" fmla="val 19262"/>
            </a:avLst>
          </a:prstGeom>
          <a:noFill/>
          <a:ln w="38100" cap="flat" cmpd="sng" algn="ctr">
            <a:solidFill>
              <a:schemeClr val="tx1"/>
            </a:solid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sp>
        <p:nvSpPr>
          <p:cNvPr id="276" name="Rounded Rectangle 275"/>
          <p:cNvSpPr/>
          <p:nvPr/>
        </p:nvSpPr>
        <p:spPr bwMode="auto">
          <a:xfrm>
            <a:off x="6872114" y="5247771"/>
            <a:ext cx="5292588" cy="1356743"/>
          </a:xfrm>
          <a:prstGeom prst="roundRect">
            <a:avLst>
              <a:gd name="adj" fmla="val 19351"/>
            </a:avLst>
          </a:prstGeom>
          <a:noFill/>
          <a:ln w="38100" cap="flat" cmpd="sng" algn="ctr">
            <a:solidFill>
              <a:schemeClr val="tx1"/>
            </a:solid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grpSp>
        <p:nvGrpSpPr>
          <p:cNvPr id="277" name="Group 276"/>
          <p:cNvGrpSpPr>
            <a:grpSpLocks noChangeAspect="1"/>
          </p:cNvGrpSpPr>
          <p:nvPr/>
        </p:nvGrpSpPr>
        <p:grpSpPr>
          <a:xfrm>
            <a:off x="7790217" y="4514048"/>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278" name="AutoShape 9"/>
            <p:cNvSpPr>
              <a:spLocks noChangeArrowheads="1"/>
            </p:cNvSpPr>
            <p:nvPr/>
          </p:nvSpPr>
          <p:spPr bwMode="auto">
            <a:xfrm rot="16200000">
              <a:off x="5505773" y="6017719"/>
              <a:ext cx="309608" cy="560387"/>
            </a:xfrm>
            <a:prstGeom prst="flowChartDelay">
              <a:avLst/>
            </a:prstGeom>
            <a:solidFill>
              <a:srgbClr val="FFDB01"/>
            </a:solidFill>
            <a:ln w="9525">
              <a:solidFill>
                <a:schemeClr val="tx1"/>
              </a:solidFill>
              <a:miter lim="800000"/>
              <a:headEnd/>
              <a:tailEnd/>
            </a:ln>
            <a:effectLst/>
          </p:spPr>
          <p:txBody>
            <a:bodyPr vert="eaVert" wrap="none" anchor="ctr"/>
            <a:lstStyle/>
            <a:p>
              <a:pPr algn="ctr" defTabSz="685800">
                <a:lnSpc>
                  <a:spcPct val="170000"/>
                </a:lnSpc>
                <a:defRPr/>
              </a:pPr>
              <a:r>
                <a:rPr lang="en-GB" sz="750" dirty="0">
                  <a:solidFill>
                    <a:srgbClr val="FFFFFF"/>
                  </a:solidFill>
                  <a:effectLst>
                    <a:outerShdw blurRad="38100" dist="38100" dir="2700000" algn="tl">
                      <a:srgbClr val="000000"/>
                    </a:outerShdw>
                  </a:effectLst>
                  <a:latin typeface="Arial Black" pitchFamily="34" charset="0"/>
                </a:rPr>
                <a:t>PLSIGN</a:t>
              </a:r>
              <a:endParaRPr lang="en-GB" sz="600" dirty="0">
                <a:solidFill>
                  <a:srgbClr val="FFFFFF"/>
                </a:solidFill>
                <a:effectLst>
                  <a:outerShdw blurRad="38100" dist="38100" dir="2700000" algn="tl">
                    <a:srgbClr val="000000"/>
                  </a:outerShdw>
                </a:effectLst>
                <a:latin typeface="Arial" pitchFamily="34" charset="0"/>
                <a:cs typeface="Arial" pitchFamily="34" charset="0"/>
              </a:endParaRPr>
            </a:p>
          </p:txBody>
        </p:sp>
        <p:grpSp>
          <p:nvGrpSpPr>
            <p:cNvPr id="279" name="Group 10"/>
            <p:cNvGrpSpPr>
              <a:grpSpLocks/>
            </p:cNvGrpSpPr>
            <p:nvPr/>
          </p:nvGrpSpPr>
          <p:grpSpPr bwMode="auto">
            <a:xfrm>
              <a:off x="5462648" y="5801921"/>
              <a:ext cx="393384" cy="450789"/>
              <a:chOff x="1065" y="2023"/>
              <a:chExt cx="318" cy="364"/>
            </a:xfrm>
          </p:grpSpPr>
          <p:sp>
            <p:nvSpPr>
              <p:cNvPr id="280"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81"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282" name="Group 281"/>
          <p:cNvGrpSpPr>
            <a:grpSpLocks noChangeAspect="1"/>
          </p:cNvGrpSpPr>
          <p:nvPr/>
        </p:nvGrpSpPr>
        <p:grpSpPr>
          <a:xfrm>
            <a:off x="8379616" y="4514048"/>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283" name="AutoShape 9"/>
            <p:cNvSpPr>
              <a:spLocks noChangeArrowheads="1"/>
            </p:cNvSpPr>
            <p:nvPr/>
          </p:nvSpPr>
          <p:spPr bwMode="auto">
            <a:xfrm rot="16200000">
              <a:off x="5505773" y="6017719"/>
              <a:ext cx="309608" cy="560387"/>
            </a:xfrm>
            <a:prstGeom prst="flowChartDelay">
              <a:avLst/>
            </a:prstGeom>
            <a:solidFill>
              <a:srgbClr val="FF9933"/>
            </a:solidFill>
            <a:ln w="9525">
              <a:solidFill>
                <a:schemeClr val="tx1"/>
              </a:solidFill>
              <a:miter lim="800000"/>
              <a:headEnd/>
              <a:tailEnd/>
            </a:ln>
            <a:effectLst/>
          </p:spPr>
          <p:txBody>
            <a:bodyPr vert="eaVert" wrap="none" anchor="ctr"/>
            <a:lstStyle/>
            <a:p>
              <a:pPr algn="ctr" defTabSz="685800">
                <a:lnSpc>
                  <a:spcPct val="170000"/>
                </a:lnSpc>
                <a:defRPr/>
              </a:pPr>
              <a:r>
                <a:rPr lang="en-GB" sz="750" dirty="0">
                  <a:solidFill>
                    <a:srgbClr val="FFFFFF"/>
                  </a:solidFill>
                  <a:effectLst>
                    <a:outerShdw blurRad="38100" dist="38100" dir="2700000" algn="tl">
                      <a:srgbClr val="000000">
                        <a:alpha val="43137"/>
                      </a:srgbClr>
                    </a:outerShdw>
                  </a:effectLst>
                  <a:latin typeface="Arial Black" pitchFamily="34" charset="0"/>
                </a:rPr>
                <a:t>PFSIGN</a:t>
              </a:r>
              <a:endParaRPr lang="en-GB" sz="750" dirty="0">
                <a:solidFill>
                  <a:srgbClr val="FFFFFF"/>
                </a:solidFill>
                <a:effectLst>
                  <a:outerShdw blurRad="38100" dist="38100" dir="2700000" algn="tl">
                    <a:srgbClr val="000000">
                      <a:alpha val="43137"/>
                    </a:srgbClr>
                  </a:outerShdw>
                </a:effectLst>
                <a:latin typeface="Arial" pitchFamily="34" charset="0"/>
                <a:cs typeface="Arial" pitchFamily="34" charset="0"/>
              </a:endParaRPr>
            </a:p>
          </p:txBody>
        </p:sp>
        <p:grpSp>
          <p:nvGrpSpPr>
            <p:cNvPr id="284" name="Group 10"/>
            <p:cNvGrpSpPr>
              <a:grpSpLocks/>
            </p:cNvGrpSpPr>
            <p:nvPr/>
          </p:nvGrpSpPr>
          <p:grpSpPr bwMode="auto">
            <a:xfrm>
              <a:off x="5462648" y="5801921"/>
              <a:ext cx="393384" cy="450789"/>
              <a:chOff x="1065" y="2023"/>
              <a:chExt cx="318" cy="364"/>
            </a:xfrm>
          </p:grpSpPr>
          <p:sp>
            <p:nvSpPr>
              <p:cNvPr id="285"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86"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287" name="Group 286"/>
          <p:cNvGrpSpPr>
            <a:grpSpLocks noChangeAspect="1"/>
          </p:cNvGrpSpPr>
          <p:nvPr/>
        </p:nvGrpSpPr>
        <p:grpSpPr>
          <a:xfrm>
            <a:off x="10257965" y="4514048"/>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288" name="AutoShape 9"/>
            <p:cNvSpPr>
              <a:spLocks noChangeArrowheads="1"/>
            </p:cNvSpPr>
            <p:nvPr/>
          </p:nvSpPr>
          <p:spPr bwMode="auto">
            <a:xfrm rot="16200000">
              <a:off x="5505773" y="6017719"/>
              <a:ext cx="309608" cy="560387"/>
            </a:xfrm>
            <a:prstGeom prst="flowChartDelay">
              <a:avLst/>
            </a:prstGeom>
            <a:solidFill>
              <a:srgbClr val="FFDB01"/>
            </a:solidFill>
            <a:ln w="9525">
              <a:solidFill>
                <a:schemeClr val="tx1"/>
              </a:solidFill>
              <a:miter lim="800000"/>
              <a:headEnd/>
              <a:tailEnd/>
            </a:ln>
            <a:effectLst/>
          </p:spPr>
          <p:txBody>
            <a:bodyPr vert="eaVert" wrap="none" anchor="ctr"/>
            <a:lstStyle/>
            <a:p>
              <a:pPr algn="ctr" defTabSz="685800">
                <a:lnSpc>
                  <a:spcPct val="170000"/>
                </a:lnSpc>
                <a:defRPr/>
              </a:pPr>
              <a:r>
                <a:rPr lang="en-GB" sz="750" dirty="0">
                  <a:solidFill>
                    <a:srgbClr val="FFFFFF"/>
                  </a:solidFill>
                  <a:effectLst>
                    <a:outerShdw blurRad="38100" dist="38100" dir="2700000" algn="tl">
                      <a:srgbClr val="000000"/>
                    </a:outerShdw>
                  </a:effectLst>
                  <a:latin typeface="Arial Black" pitchFamily="34" charset="0"/>
                </a:rPr>
                <a:t>PLSIGN</a:t>
              </a:r>
              <a:endParaRPr lang="en-GB" sz="750" dirty="0">
                <a:solidFill>
                  <a:srgbClr val="FFFFFF"/>
                </a:solidFill>
                <a:effectLst>
                  <a:outerShdw blurRad="38100" dist="38100" dir="2700000" algn="tl">
                    <a:srgbClr val="000000"/>
                  </a:outerShdw>
                </a:effectLst>
                <a:latin typeface="Arial" pitchFamily="34" charset="0"/>
                <a:cs typeface="Arial" pitchFamily="34" charset="0"/>
              </a:endParaRPr>
            </a:p>
          </p:txBody>
        </p:sp>
        <p:grpSp>
          <p:nvGrpSpPr>
            <p:cNvPr id="289" name="Group 10"/>
            <p:cNvGrpSpPr>
              <a:grpSpLocks/>
            </p:cNvGrpSpPr>
            <p:nvPr/>
          </p:nvGrpSpPr>
          <p:grpSpPr bwMode="auto">
            <a:xfrm>
              <a:off x="5462648" y="5801921"/>
              <a:ext cx="393384" cy="450789"/>
              <a:chOff x="1065" y="2023"/>
              <a:chExt cx="318" cy="364"/>
            </a:xfrm>
          </p:grpSpPr>
          <p:sp>
            <p:nvSpPr>
              <p:cNvPr id="290"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91"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292" name="Group 291"/>
          <p:cNvGrpSpPr>
            <a:grpSpLocks noChangeAspect="1"/>
          </p:cNvGrpSpPr>
          <p:nvPr/>
        </p:nvGrpSpPr>
        <p:grpSpPr>
          <a:xfrm>
            <a:off x="10847363" y="4514048"/>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293" name="AutoShape 9"/>
            <p:cNvSpPr>
              <a:spLocks noChangeArrowheads="1"/>
            </p:cNvSpPr>
            <p:nvPr/>
          </p:nvSpPr>
          <p:spPr bwMode="auto">
            <a:xfrm rot="16200000">
              <a:off x="5505773" y="6017719"/>
              <a:ext cx="309608" cy="560387"/>
            </a:xfrm>
            <a:prstGeom prst="flowChartDelay">
              <a:avLst/>
            </a:prstGeom>
            <a:solidFill>
              <a:srgbClr val="FF9933"/>
            </a:solidFill>
            <a:ln w="9525">
              <a:solidFill>
                <a:schemeClr val="tx1"/>
              </a:solidFill>
              <a:miter lim="800000"/>
              <a:headEnd/>
              <a:tailEnd/>
            </a:ln>
            <a:effectLst/>
          </p:spPr>
          <p:txBody>
            <a:bodyPr vert="eaVert" wrap="none" anchor="ctr"/>
            <a:lstStyle/>
            <a:p>
              <a:pPr algn="ctr" defTabSz="685800">
                <a:lnSpc>
                  <a:spcPct val="170000"/>
                </a:lnSpc>
                <a:defRPr/>
              </a:pPr>
              <a:r>
                <a:rPr lang="en-GB" sz="750" dirty="0">
                  <a:solidFill>
                    <a:srgbClr val="FFFFFF"/>
                  </a:solidFill>
                  <a:effectLst>
                    <a:outerShdw blurRad="38100" dist="38100" dir="2700000" algn="tl">
                      <a:srgbClr val="000000">
                        <a:alpha val="43137"/>
                      </a:srgbClr>
                    </a:outerShdw>
                  </a:effectLst>
                  <a:latin typeface="Arial Black" pitchFamily="34" charset="0"/>
                </a:rPr>
                <a:t>PFSIGN</a:t>
              </a:r>
              <a:endParaRPr lang="en-GB" sz="750" dirty="0">
                <a:solidFill>
                  <a:srgbClr val="FFFFFF"/>
                </a:solidFill>
                <a:effectLst>
                  <a:outerShdw blurRad="38100" dist="38100" dir="2700000" algn="tl">
                    <a:srgbClr val="000000">
                      <a:alpha val="43137"/>
                    </a:srgbClr>
                  </a:outerShdw>
                </a:effectLst>
                <a:latin typeface="Arial" pitchFamily="34" charset="0"/>
                <a:cs typeface="Arial" pitchFamily="34" charset="0"/>
              </a:endParaRPr>
            </a:p>
          </p:txBody>
        </p:sp>
        <p:grpSp>
          <p:nvGrpSpPr>
            <p:cNvPr id="294" name="Group 10"/>
            <p:cNvGrpSpPr>
              <a:grpSpLocks/>
            </p:cNvGrpSpPr>
            <p:nvPr/>
          </p:nvGrpSpPr>
          <p:grpSpPr bwMode="auto">
            <a:xfrm>
              <a:off x="5462648" y="5801921"/>
              <a:ext cx="393384" cy="450789"/>
              <a:chOff x="1065" y="2023"/>
              <a:chExt cx="318" cy="364"/>
            </a:xfrm>
          </p:grpSpPr>
          <p:sp>
            <p:nvSpPr>
              <p:cNvPr id="295"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96"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297" name="Group 296"/>
          <p:cNvGrpSpPr>
            <a:grpSpLocks noChangeAspect="1"/>
          </p:cNvGrpSpPr>
          <p:nvPr/>
        </p:nvGrpSpPr>
        <p:grpSpPr>
          <a:xfrm>
            <a:off x="7790217" y="5301776"/>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298"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n-GB" sz="825" dirty="0">
                  <a:solidFill>
                    <a:srgbClr val="000000"/>
                  </a:solidFill>
                  <a:latin typeface="Arial Black" pitchFamily="34" charset="0"/>
                </a:rPr>
                <a:t>LSIGN</a:t>
              </a:r>
            </a:p>
          </p:txBody>
        </p:sp>
        <p:grpSp>
          <p:nvGrpSpPr>
            <p:cNvPr id="299" name="Group 10"/>
            <p:cNvGrpSpPr>
              <a:grpSpLocks/>
            </p:cNvGrpSpPr>
            <p:nvPr/>
          </p:nvGrpSpPr>
          <p:grpSpPr bwMode="auto">
            <a:xfrm>
              <a:off x="5462648" y="5801921"/>
              <a:ext cx="393384" cy="450789"/>
              <a:chOff x="1065" y="2023"/>
              <a:chExt cx="318" cy="364"/>
            </a:xfrm>
          </p:grpSpPr>
          <p:sp>
            <p:nvSpPr>
              <p:cNvPr id="300"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301"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302" name="Group 301"/>
          <p:cNvGrpSpPr>
            <a:grpSpLocks noChangeAspect="1"/>
          </p:cNvGrpSpPr>
          <p:nvPr/>
        </p:nvGrpSpPr>
        <p:grpSpPr>
          <a:xfrm>
            <a:off x="8379616" y="5301776"/>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303"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n-GB" sz="825" dirty="0">
                  <a:solidFill>
                    <a:srgbClr val="000000"/>
                  </a:solidFill>
                  <a:latin typeface="Arial Black" pitchFamily="34" charset="0"/>
                </a:rPr>
                <a:t>FSIGN</a:t>
              </a:r>
              <a:endParaRPr lang="en-GB" sz="750" dirty="0">
                <a:solidFill>
                  <a:srgbClr val="000000"/>
                </a:solidFill>
                <a:latin typeface="Arial" pitchFamily="34" charset="0"/>
                <a:cs typeface="Arial" pitchFamily="34" charset="0"/>
              </a:endParaRPr>
            </a:p>
          </p:txBody>
        </p:sp>
        <p:grpSp>
          <p:nvGrpSpPr>
            <p:cNvPr id="304" name="Group 10"/>
            <p:cNvGrpSpPr>
              <a:grpSpLocks/>
            </p:cNvGrpSpPr>
            <p:nvPr/>
          </p:nvGrpSpPr>
          <p:grpSpPr bwMode="auto">
            <a:xfrm>
              <a:off x="5462648" y="5801921"/>
              <a:ext cx="393384" cy="450789"/>
              <a:chOff x="1065" y="2023"/>
              <a:chExt cx="318" cy="364"/>
            </a:xfrm>
          </p:grpSpPr>
          <p:sp>
            <p:nvSpPr>
              <p:cNvPr id="305"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306"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spTree>
    <p:extLst>
      <p:ext uri="{BB962C8B-B14F-4D97-AF65-F5344CB8AC3E}">
        <p14:creationId xmlns:p14="http://schemas.microsoft.com/office/powerpoint/2010/main" val="257719572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3"/>
          <p:cNvSpPr>
            <a:spLocks noChangeArrowheads="1"/>
          </p:cNvSpPr>
          <p:nvPr/>
        </p:nvSpPr>
        <p:spPr bwMode="auto">
          <a:xfrm>
            <a:off x="940777" y="1846209"/>
            <a:ext cx="10591799" cy="3477875"/>
          </a:xfrm>
          <a:prstGeom prst="rect">
            <a:avLst/>
          </a:prstGeom>
          <a:noFill/>
          <a:ln w="9525">
            <a:noFill/>
            <a:miter lim="800000"/>
            <a:headEnd/>
            <a:tailEnd/>
          </a:ln>
        </p:spPr>
        <p:txBody>
          <a:bodyPr wrap="square">
            <a:spAutoFit/>
          </a:bodyPr>
          <a:lstStyle/>
          <a:p>
            <a:pPr marL="265510" indent="-265510" defTabSz="685800" eaLnBrk="0" hangingPunct="0">
              <a:lnSpc>
                <a:spcPct val="95000"/>
              </a:lnSpc>
              <a:spcBef>
                <a:spcPct val="75000"/>
              </a:spcBef>
              <a:buFontTx/>
              <a:buChar char="•"/>
              <a:defRPr/>
            </a:pPr>
            <a:r>
              <a:rPr lang="en-GB" sz="2000" b="1" dirty="0">
                <a:solidFill>
                  <a:schemeClr val="tx2"/>
                </a:solidFill>
              </a:rPr>
              <a:t>PCoCo: </a:t>
            </a:r>
            <a:r>
              <a:rPr lang="fr-BE" sz="2000" dirty="0"/>
              <a:t>L'initiateur de la proposition dans la phase de soumission de la proposition sera automatiquement reconnu par la Commission en tant que coordonnateur principal. </a:t>
            </a:r>
            <a:r>
              <a:rPr lang="fr-BE" sz="2000" dirty="0" smtClean="0"/>
              <a:t>C’est un </a:t>
            </a:r>
            <a:r>
              <a:rPr lang="fr-BE" sz="2000" dirty="0"/>
              <a:t>rôle clé au sein de l'organisation </a:t>
            </a:r>
            <a:r>
              <a:rPr lang="fr-BE" sz="2000" dirty="0" smtClean="0"/>
              <a:t>est c’est </a:t>
            </a:r>
            <a:r>
              <a:rPr lang="fr-BE" sz="2000" dirty="0"/>
              <a:t>le principal point de contact </a:t>
            </a:r>
            <a:r>
              <a:rPr lang="fr-BE" sz="2000" dirty="0" smtClean="0"/>
              <a:t>avec </a:t>
            </a:r>
            <a:r>
              <a:rPr lang="fr-BE" sz="2000" dirty="0"/>
              <a:t>la </a:t>
            </a:r>
            <a:r>
              <a:rPr lang="fr-BE" sz="2000" dirty="0" smtClean="0"/>
              <a:t>Commission. Cette personne peut accorder </a:t>
            </a:r>
            <a:r>
              <a:rPr lang="fr-BE" sz="2000" dirty="0"/>
              <a:t>l'accès à d'autres personnes </a:t>
            </a:r>
            <a:r>
              <a:rPr lang="fr-BE" sz="2000" dirty="0" smtClean="0"/>
              <a:t>dans </a:t>
            </a:r>
            <a:r>
              <a:rPr lang="fr-BE" sz="2000" dirty="0"/>
              <a:t>son organisation</a:t>
            </a:r>
            <a:r>
              <a:rPr lang="fr-BE" sz="2000" dirty="0" smtClean="0"/>
              <a:t>, </a:t>
            </a:r>
            <a:r>
              <a:rPr lang="fr-BE" sz="2000" dirty="0"/>
              <a:t>gérer les </a:t>
            </a:r>
            <a:r>
              <a:rPr lang="fr-BE" sz="2000" dirty="0" smtClean="0"/>
              <a:t>rôles etc.</a:t>
            </a:r>
          </a:p>
          <a:p>
            <a:pPr marL="265510" indent="-265510" defTabSz="685800" eaLnBrk="0" hangingPunct="0">
              <a:lnSpc>
                <a:spcPct val="95000"/>
              </a:lnSpc>
              <a:spcBef>
                <a:spcPct val="75000"/>
              </a:spcBef>
              <a:buFontTx/>
              <a:buChar char="•"/>
              <a:defRPr/>
            </a:pPr>
            <a:r>
              <a:rPr lang="en-GB" sz="2000" b="1" dirty="0" err="1" smtClean="0">
                <a:solidFill>
                  <a:schemeClr val="tx2"/>
                </a:solidFill>
              </a:rPr>
              <a:t>PaCo</a:t>
            </a:r>
            <a:r>
              <a:rPr lang="en-GB" sz="2000" dirty="0"/>
              <a:t>: </a:t>
            </a:r>
            <a:r>
              <a:rPr lang="fr-BE" sz="2000" dirty="0"/>
              <a:t>Les </a:t>
            </a:r>
            <a:r>
              <a:rPr lang="fr-BE" sz="2000" dirty="0" smtClean="0"/>
              <a:t>contacts principaux </a:t>
            </a:r>
            <a:r>
              <a:rPr lang="fr-BE" sz="2000" dirty="0"/>
              <a:t>des organisations participantes identifiés lors de la soumission de la proposition deviendront les contacts des participants au début de la préparation de la subvention / du contrat</a:t>
            </a:r>
            <a:r>
              <a:rPr lang="fr-BE" sz="2000" dirty="0" smtClean="0"/>
              <a:t>.</a:t>
            </a:r>
          </a:p>
          <a:p>
            <a:pPr marL="265510" indent="-265510" defTabSz="685800" eaLnBrk="0" hangingPunct="0">
              <a:lnSpc>
                <a:spcPct val="95000"/>
              </a:lnSpc>
              <a:spcBef>
                <a:spcPct val="75000"/>
              </a:spcBef>
              <a:buFontTx/>
              <a:buChar char="•"/>
              <a:defRPr/>
            </a:pPr>
            <a:r>
              <a:rPr lang="en-GB" sz="2000" b="1" dirty="0" smtClean="0">
                <a:solidFill>
                  <a:schemeClr val="tx2"/>
                </a:solidFill>
              </a:rPr>
              <a:t>LEAR</a:t>
            </a:r>
            <a:r>
              <a:rPr lang="en-GB" sz="2000" dirty="0"/>
              <a:t>: </a:t>
            </a:r>
            <a:r>
              <a:rPr lang="fr-BE" sz="2000" dirty="0"/>
              <a:t>Le LEAR est validé par la Commission lors du processus de validation de son organisation.</a:t>
            </a:r>
            <a:endParaRPr lang="en-GB" sz="2000" i="1" dirty="0"/>
          </a:p>
        </p:txBody>
      </p:sp>
      <p:sp>
        <p:nvSpPr>
          <p:cNvPr id="4" name="Learning  Outcomes"/>
          <p:cNvSpPr txBox="1"/>
          <p:nvPr/>
        </p:nvSpPr>
        <p:spPr>
          <a:xfrm>
            <a:off x="1075748" y="604920"/>
            <a:ext cx="10834897" cy="7284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5400" tIns="25400" rIns="25400" bIns="25400" anchor="ctr">
            <a:spAutoFit/>
          </a:bodyPr>
          <a:lstStyle>
            <a:lvl1pPr>
              <a:defRPr sz="9600" b="1">
                <a:solidFill>
                  <a:schemeClr val="accent1">
                    <a:lumOff val="-7647"/>
                  </a:schemeClr>
                </a:solidFill>
              </a:defRPr>
            </a:lvl1pPr>
          </a:lstStyle>
          <a:p>
            <a:r>
              <a:rPr lang="en-IE" sz="4400" dirty="0">
                <a:solidFill>
                  <a:schemeClr val="tx2"/>
                </a:solidFill>
              </a:rPr>
              <a:t>Rôles par défaut</a:t>
            </a:r>
            <a:endParaRPr sz="4400" dirty="0">
              <a:solidFill>
                <a:schemeClr val="tx1"/>
              </a:solidFill>
            </a:endParaRPr>
          </a:p>
        </p:txBody>
      </p:sp>
    </p:spTree>
    <p:extLst>
      <p:ext uri="{BB962C8B-B14F-4D97-AF65-F5344CB8AC3E}">
        <p14:creationId xmlns:p14="http://schemas.microsoft.com/office/powerpoint/2010/main" val="202609650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 name="Learning  Outcomes"/>
          <p:cNvSpPr txBox="1"/>
          <p:nvPr/>
        </p:nvSpPr>
        <p:spPr>
          <a:xfrm>
            <a:off x="1206279" y="428010"/>
            <a:ext cx="10834897" cy="7284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5400" tIns="25400" rIns="25400" bIns="25400" anchor="ctr">
            <a:spAutoFit/>
          </a:bodyPr>
          <a:lstStyle>
            <a:lvl1pPr>
              <a:defRPr sz="9600" b="1">
                <a:solidFill>
                  <a:schemeClr val="accent1">
                    <a:lumOff val="-7647"/>
                  </a:schemeClr>
                </a:solidFill>
              </a:defRPr>
            </a:lvl1pPr>
          </a:lstStyle>
          <a:p>
            <a:r>
              <a:rPr lang="fr-BE" sz="4400" dirty="0">
                <a:solidFill>
                  <a:schemeClr val="tx2"/>
                </a:solidFill>
              </a:rPr>
              <a:t>Droits d'accès dans le </a:t>
            </a:r>
            <a:r>
              <a:rPr lang="fr-BE" sz="4400" dirty="0" smtClean="0">
                <a:solidFill>
                  <a:schemeClr val="tx2"/>
                </a:solidFill>
              </a:rPr>
              <a:t>Portail </a:t>
            </a:r>
            <a:r>
              <a:rPr lang="fr-BE" sz="4400" dirty="0">
                <a:solidFill>
                  <a:schemeClr val="tx2"/>
                </a:solidFill>
              </a:rPr>
              <a:t>F&amp;T</a:t>
            </a:r>
            <a:endParaRPr sz="4400" dirty="0">
              <a:solidFill>
                <a:schemeClr val="tx1"/>
              </a:solidFill>
            </a:endParaRPr>
          </a:p>
        </p:txBody>
      </p:sp>
      <p:sp>
        <p:nvSpPr>
          <p:cNvPr id="11" name="Rectangle 10"/>
          <p:cNvSpPr/>
          <p:nvPr/>
        </p:nvSpPr>
        <p:spPr>
          <a:xfrm>
            <a:off x="5974813" y="3244334"/>
            <a:ext cx="242374" cy="369332"/>
          </a:xfrm>
          <a:prstGeom prst="rect">
            <a:avLst/>
          </a:prstGeom>
        </p:spPr>
        <p:txBody>
          <a:bodyPr wrap="none">
            <a:spAutoFit/>
          </a:bodyPr>
          <a:lstStyle/>
          <a:p>
            <a:r>
              <a:rPr lang="fr-BE" dirty="0">
                <a:solidFill>
                  <a:srgbClr val="000000"/>
                </a:solidFill>
                <a:latin typeface="Times New Roman" panose="02020603050405020304" pitchFamily="18" charset="0"/>
              </a:rPr>
              <a:t> </a:t>
            </a:r>
            <a:endParaRPr lang="fr-BE" dirty="0"/>
          </a:p>
        </p:txBody>
      </p:sp>
      <p:sp>
        <p:nvSpPr>
          <p:cNvPr id="101" name="AutoShape 74" descr="data:image/png;base64,%20iVBORw0KGgoAAAANSUhEUgAAABoAAAALCAMAAABWHm3CAAAAAXNSR0IArs4c6QAAAARnQU1BAACxjwv8YQUAAAHRUExURQAAAP///////////////9/f36KiooCAgHR0dK6urrGxsaqqqrW1tY6OjoSEhGlpaXBwcGZmZlNTU0xMTFpaWl5eXl1dXWpqalZWVm5ubmdnZ2JiYmxsbGVlZV1dXV5eXlhYWFxcXGRkZGVlZVdXV2BgYGdnZ2ZmZmRkZGlpaVdXV2JiYlpaWlpaWm9vb15eXmtra35+fl9fX2lpaWBgYIGBgV5eXmxsbGVlZXR0dGxsbHd3d3JycoODg3d3d25ubnJycn5+fnBwcHFxcXR0dHV1dXZ2dnd3d3h4eHl5eXx8fH19fWlpaXx8fH5+fpKSkpmZmZ6enqCgoKKioqOjo6WlpXNzc3h4eJubm3d3d4iIiJSUlJWVlZKSknl5eYKCgpubm4eHh6+vr3FxcXR0dHZ2dnt7e319fX5+foCAgIGBgYODg4WFhYaGhoeHh4iIiImJiYqKiouLi4yMjI6Ojo+Pj5CQkJGRkZKSkpSUlJWVlZaWlpeXl5iYmJmZmZubm5ycnJ2dnZ+fn6CgoKGhoaKioqOjo6SkpKenp6ioqK2tra6urq+vr7CwsLGxsbKysrOzs7S0tLW1tbu7u7y8vL29vb+/v8PDw8fHx8vLy////8g3L5sAAABjdFJOUwABAgQGCAsQFhYXGBgbHScpLS42NjY3PEFBQ0lJTE1UXV5hZWx3foCEhoqUl5ucnp6eoaqvtLW2uLm9v8XGyMzg4OHh4eHh4eHh4eHl5vL19vb29vb29/f3+Pj4+Pr7+/z9/bduPsgAAAAJcEhZcwAADsMAAA7DAcdvqGQAAADxSURBVChTY2BgYJLQMtBU4ACy0AG7TmRdTVqqvTSUjwDMupXTp3RkpGc5SEJF4EAufmZvb1N6RlaOOS8XNxDwQAAnI4N+T1VJSlFWZnZulK+jt5enh7ubq4uzs5OPCoPFpIJZ/cn52TkFdc3t7a0tjfWVZWWlFW0T9BiMJlTWppSV5OQVxcYERAQGBYeE9k2c2JUUrcognzizvbOnNq+o1EpYVExERERIu2/qhKwwRRYGVpO2GZO7G4rL/WShDlObMHladbg4kMVnltPWXlPooQSRYGBQ7/a3SYiTAjHZlI3trDUEwMIgIGNrKGhqyc8AAEV9QhxTGyulAAAAAElFTkSuQmCC"/>
          <p:cNvSpPr>
            <a:spLocks noChangeAspect="1" noChangeArrowheads="1"/>
          </p:cNvSpPr>
          <p:nvPr/>
        </p:nvSpPr>
        <p:spPr bwMode="auto">
          <a:xfrm>
            <a:off x="2928135" y="1906247"/>
            <a:ext cx="4924353" cy="2395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
        <p:nvSpPr>
          <p:cNvPr id="103" name="AutoShape 75" descr="data:image/png;base64,%20iVBORw0KGgoAAAANSUhEUgAAABoAAAALCAMAAABWHm3CAAAAAXNSR0IArs4c6QAAAARnQU1BAACxjwv8YQUAAAHRUExURQAAAP///////////////9/f36KiooCAgHR0dK6urrGxsaqqqrW1tY6OjoSEhGlpaXBwcGZmZlNTU0xMTFpaWl5eXl1dXWpqalZWVm5ubmdnZ2JiYmxsbGVlZV1dXV5eXlhYWFxcXGRkZGVlZVdXV2BgYGdnZ2ZmZmRkZGlpaVdXV2JiYlpaWlpaWm9vb15eXmtra35+fl9fX2lpaWBgYIGBgV5eXmxsbGVlZXR0dGxsbHd3d3JycoODg3d3d25ubnJycn5+fnBwcHFxcXR0dHV1dXZ2dnd3d3h4eHl5eXx8fH19fWlpaXx8fH5+fpKSkpmZmZ6enqCgoKKioqOjo6WlpXNzc3h4eJubm3d3d4iIiJSUlJWVlZKSknl5eYKCgpubm4eHh6+vr3FxcXR0dHZ2dnt7e319fX5+foCAgIGBgYODg4WFhYaGhoeHh4iIiImJiYqKiouLi4yMjI6Ojo+Pj5CQkJGRkZKSkpSUlJWVlZaWlpeXl5iYmJmZmZubm5ycnJ2dnZ+fn6CgoKGhoaKioqOjo6SkpKenp6ioqK2tra6urq+vr7CwsLGxsbKysrOzs7S0tLW1tbu7u7y8vL29vb+/v8PDw8fHx8vLy////8g3L5sAAABjdFJOUwABAgQGCAsQFhYXGBgbHScpLS42NjY3PEFBQ0lJTE1UXV5hZWx3foCEhoqUl5ucnp6eoaqvtLW2uLm9v8XGyMzg4OHh4eHh4eHh4eHl5vL19vb29vb29/f3+Pj4+Pr7+/z9/bduPsgAAAAJcEhZcwAADsMAAA7DAcdvqGQAAADxSURBVChTY2BgYJLQMtBU4ACy0AG7TmRdTVqqvTSUjwDMupXTp3RkpGc5SEJF4EAufmZvb1N6RlaOOS8XNxDwQAAnI4N+T1VJSlFWZnZulK+jt5enh7ubq4uzs5OPCoPFpIJZ/cn52TkFdc3t7a0tjfWVZWWlFW0T9BiMJlTWppSV5OQVxcYERAQGBYeE9k2c2JUUrcognzizvbOnNq+o1EpYVExERERIu2/qhKwwRRYGVpO2GZO7G4rL/WShDlObMHladbg4kMVnltPWXlPooQSRYGBQ7/a3SYiTAjHZlI3trDUEwMIgIGNrKGhqyc8AAEV9QhxTGyulAAAAAElFTkSuQmCC"/>
          <p:cNvSpPr>
            <a:spLocks noChangeAspect="1" noChangeArrowheads="1"/>
          </p:cNvSpPr>
          <p:nvPr/>
        </p:nvSpPr>
        <p:spPr bwMode="auto">
          <a:xfrm>
            <a:off x="2928135" y="1906247"/>
            <a:ext cx="4924353" cy="2395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
        <p:nvSpPr>
          <p:cNvPr id="104" name="AutoShape 76" descr="data:image/png;base64,%20iVBORw0KGgoAAAANSUhEUgAAABoAAAALCAMAAABWHm3CAAAAAXNSR0IArs4c6QAAAARnQU1BAACxjwv8YQUAAAHRUExURQAAAP///////////////9/f36KiooCAgHR0dK6urrGxsaqqqrW1tY6OjoSEhGlpaXBwcGZmZlNTU0xMTFpaWl5eXl1dXWpqalZWVm5ubmdnZ2JiYmxsbGVlZV1dXV5eXlhYWFxcXGRkZGVlZVdXV2BgYGdnZ2ZmZmRkZGlpaVdXV2JiYlpaWlpaWm9vb15eXmtra35+fl9fX2lpaWBgYIGBgV5eXmxsbGVlZXR0dGxsbHd3d3JycoODg3d3d25ubnJycn5+fnBwcHFxcXR0dHV1dXZ2dnd3d3h4eHl5eXx8fH19fWlpaXx8fH5+fpKSkpmZmZ6enqCgoKKioqOjo6WlpXNzc3h4eJubm3d3d4iIiJSUlJWVlZKSknl5eYKCgpubm4eHh6+vr3FxcXR0dHZ2dnt7e319fX5+foCAgIGBgYODg4WFhYaGhoeHh4iIiImJiYqKiouLi4yMjI6Ojo+Pj5CQkJGRkZKSkpSUlJWVlZaWlpeXl5iYmJmZmZubm5ycnJ2dnZ+fn6CgoKGhoaKioqOjo6SkpKenp6ioqK2tra6urq+vr7CwsLGxsbKysrOzs7S0tLW1tbu7u7y8vL29vb+/v8PDw8fHx8vLy////8g3L5sAAABjdFJOUwABAgQGCAsQFhYXGBgbHScpLS42NjY3PEFBQ0lJTE1UXV5hZWx3foCEhoqUl5ucnp6eoaqvtLW2uLm9v8XGyMzg4OHh4eHh4eHh4eHl5vL19vb29vb29/f3+Pj4+Pr7+/z9/bduPsgAAAAJcEhZcwAADsMAAA7DAcdvqGQAAADxSURBVChTY2BgYJLQMtBU4ACy0AG7TmRdTVqqvTSUjwDMupXTp3RkpGc5SEJF4EAufmZvb1N6RlaOOS8XNxDwQAAnI4N+T1VJSlFWZnZulK+jt5enh7ubq4uzs5OPCoPFpIJZ/cn52TkFdc3t7a0tjfWVZWWlFW0T9BiMJlTWppSV5OQVxcYERAQGBYeE9k2c2JUUrcognzizvbOnNq+o1EpYVExERERIu2/qhKwwRRYGVpO2GZO7G4rL/WShDlObMHladbg4kMVnltPWXlPooQSRYGBQ7/a3SYiTAjHZlI3trDUEwMIgIGNrKGhqyc8AAEV9QhxTGyulAAAAAElFTkSuQmCC"/>
          <p:cNvSpPr>
            <a:spLocks noChangeAspect="1" noChangeArrowheads="1"/>
          </p:cNvSpPr>
          <p:nvPr/>
        </p:nvSpPr>
        <p:spPr bwMode="auto">
          <a:xfrm>
            <a:off x="2928135" y="1906247"/>
            <a:ext cx="4924353" cy="2395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
        <p:nvSpPr>
          <p:cNvPr id="134" name="AutoShape 77" descr="data:image/png;base64,%20iVBORw0KGgoAAAANSUhEUgAAABoAAAALCAMAAABWHm3CAAAAAXNSR0IArs4c6QAAAARnQU1BAACxjwv8YQUAAAHRUExURQAAAP///////////////9/f36KiooCAgHR0dK6urrGxsaqqqrW1tY6OjoSEhGlpaXBwcGZmZlNTU0xMTFpaWl5eXl1dXWpqalZWVm5ubmdnZ2JiYmxsbGVlZV1dXV5eXlhYWFxcXGRkZGVlZVdXV2BgYGdnZ2ZmZmRkZGlpaVdXV2JiYlpaWlpaWm9vb15eXmtra35+fl9fX2lpaWBgYIGBgV5eXmxsbGVlZXR0dGxsbHd3d3JycoODg3d3d25ubnJycn5+fnBwcHFxcXR0dHV1dXZ2dnd3d3h4eHl5eXx8fH19fWlpaXx8fH5+fpKSkpmZmZ6enqCgoKKioqOjo6WlpXNzc3h4eJubm3d3d4iIiJSUlJWVlZKSknl5eYKCgpubm4eHh6+vr3FxcXR0dHZ2dnt7e319fX5+foCAgIGBgYODg4WFhYaGhoeHh4iIiImJiYqKiouLi4yMjI6Ojo+Pj5CQkJGRkZKSkpSUlJWVlZaWlpeXl5iYmJmZmZubm5ycnJ2dnZ+fn6CgoKGhoaKioqOjo6SkpKenp6ioqK2tra6urq+vr7CwsLGxsbKysrOzs7S0tLW1tbu7u7y8vL29vb+/v8PDw8fHx8vLy////8g3L5sAAABjdFJOUwABAgQGCAsQFhYXGBgbHScpLS42NjY3PEFBQ0lJTE1UXV5hZWx3foCEhoqUl5ucnp6eoaqvtLW2uLm9v8XGyMzg4OHh4eHh4eHh4eHl5vL19vb29vb29/f3+Pj4+Pr7+/z9/bduPsgAAAAJcEhZcwAADsMAAA7DAcdvqGQAAADxSURBVChTY2BgYJLQMtBU4ACy0AG7TmRdTVqqvTSUjwDMupXTp3RkpGc5SEJF4EAufmZvb1N6RlaOOS8XNxDwQAAnI4N+T1VJSlFWZnZulK+jt5enh7ubq4uzs5OPCoPFpIJZ/cn52TkFdc3t7a0tjfWVZWWlFW0T9BiMJlTWppSV5OQVxcYERAQGBYeE9k2c2JUUrcognzizvbOnNq+o1EpYVExERERIu2/qhKwwRRYGVpO2GZO7G4rL/WShDlObMHladbg4kMVnltPWXlPooQSRYGBQ7/a3SYiTAjHZlI3trDUEwMIgIGNrKGhqyc8AAEV9QhxTGyulAAAAAElFTkSuQmCC"/>
          <p:cNvSpPr>
            <a:spLocks noChangeAspect="1" noChangeArrowheads="1"/>
          </p:cNvSpPr>
          <p:nvPr/>
        </p:nvSpPr>
        <p:spPr bwMode="auto">
          <a:xfrm>
            <a:off x="2928135" y="1906247"/>
            <a:ext cx="4924353" cy="2395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
        <p:nvSpPr>
          <p:cNvPr id="135" name="AutoShape 78" descr="data:image/png;base64,%20iVBORw0KGgoAAAANSUhEUgAAABoAAAALCAMAAABWHm3CAAAAAXNSR0IArs4c6QAAAARnQU1BAACxjwv8YQUAAAHRUExURQAAAP///////////////9/f36KiooCAgHR0dK6urrGxsaqqqrW1tY6OjoSEhGlpaXBwcGZmZlNTU0xMTFpaWl5eXl1dXWpqalZWVm5ubmdnZ2JiYmxsbGVlZV1dXV5eXlhYWFxcXGRkZGVlZVdXV2BgYGdnZ2ZmZmRkZGlpaVdXV2JiYlpaWlpaWm9vb15eXmtra35+fl9fX2lpaWBgYIGBgV5eXmxsbGVlZXR0dGxsbHd3d3JycoODg3d3d25ubnJycn5+fnBwcHFxcXR0dHV1dXZ2dnd3d3h4eHl5eXx8fH19fWlpaXx8fH5+fpKSkpmZmZ6enqCgoKKioqOjo6WlpXNzc3h4eJubm3d3d4iIiJSUlJWVlZKSknl5eYKCgpubm4eHh6+vr3FxcXR0dHZ2dnt7e319fX5+foCAgIGBgYODg4WFhYaGhoeHh4iIiImJiYqKiouLi4yMjI6Ojo+Pj5CQkJGRkZKSkpSUlJWVlZaWlpeXl5iYmJmZmZubm5ycnJ2dnZ+fn6CgoKGhoaKioqOjo6SkpKenp6ioqK2tra6urq+vr7CwsLGxsbKysrOzs7S0tLW1tbu7u7y8vL29vb+/v8PDw8fHx8vLy////8g3L5sAAABjdFJOUwABAgQGCAsQFhYXGBgbHScpLS42NjY3PEFBQ0lJTE1UXV5hZWx3foCEhoqUl5ucnp6eoaqvtLW2uLm9v8XGyMzg4OHh4eHh4eHh4eHl5vL19vb29vb29/f3+Pj4+Pr7+/z9/bduPsgAAAAJcEhZcwAADsMAAA7DAcdvqGQAAADxSURBVChTY2BgYJLQMtBU4ACy0AG7TmRdTVqqvTSUjwDMupXTp3RkpGc5SEJF4EAufmZvb1N6RlaOOS8XNxDwQAAnI4N+T1VJSlFWZnZulK+jt5enh7ubq4uzs5OPCoPFpIJZ/cn52TkFdc3t7a0tjfWVZWWlFW0T9BiMJlTWppSV5OQVxcYERAQGBYeE9k2c2JUUrcognzizvbOnNq+o1EpYVExERERIu2/qhKwwRRYGVpO2GZO7G4rL/WShDlObMHladbg4kMVnltPWXlPooQSRYGBQ7/a3SYiTAjHZlI3trDUEwMIgIGNrKGhqyc8AAEV9QhxTGyulAAAAAElFTkSuQmCC"/>
          <p:cNvSpPr>
            <a:spLocks noChangeAspect="1" noChangeArrowheads="1"/>
          </p:cNvSpPr>
          <p:nvPr/>
        </p:nvSpPr>
        <p:spPr bwMode="auto">
          <a:xfrm>
            <a:off x="2928135" y="1906247"/>
            <a:ext cx="4924353" cy="2395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
        <p:nvSpPr>
          <p:cNvPr id="136" name="AutoShape 79" descr="data:image/png;base64,%20iVBORw0KGgoAAAANSUhEUgAAABoAAAALCAMAAABWHm3CAAAAAXNSR0IArs4c6QAAAARnQU1BAACxjwv8YQUAAAHRUExURQAAAP///////////////9/f36KiooCAgHR0dK6urrGxsaqqqrW1tY6OjoSEhGlpaXBwcGZmZlNTU0xMTFpaWl5eXl1dXWpqalZWVm5ubmdnZ2JiYmxsbGVlZV1dXV5eXlhYWFxcXGRkZGVlZVdXV2BgYGdnZ2ZmZmRkZGlpaVdXV2JiYlpaWlpaWm9vb15eXmtra35+fl9fX2lpaWBgYIGBgV5eXmxsbGVlZXR0dGxsbHd3d3JycoODg3d3d25ubnJycn5+fnBwcHFxcXR0dHV1dXZ2dnd3d3h4eHl5eXx8fH19fWlpaXx8fH5+fpKSkpmZmZ6enqCgoKKioqOjo6WlpXNzc3h4eJubm3d3d4iIiJSUlJWVlZKSknl5eYKCgpubm4eHh6+vr3FxcXR0dHZ2dnt7e319fX5+foCAgIGBgYODg4WFhYaGhoeHh4iIiImJiYqKiouLi4yMjI6Ojo+Pj5CQkJGRkZKSkpSUlJWVlZaWlpeXl5iYmJmZmZubm5ycnJ2dnZ+fn6CgoKGhoaKioqOjo6SkpKenp6ioqK2tra6urq+vr7CwsLGxsbKysrOzs7S0tLW1tbu7u7y8vL29vb+/v8PDw8fHx8vLy////8g3L5sAAABjdFJOUwABAgQGCAsQFhYXGBgbHScpLS42NjY3PEFBQ0lJTE1UXV5hZWx3foCEhoqUl5ucnp6eoaqvtLW2uLm9v8XGyMzg4OHh4eHh4eHh4eHl5vL19vb29vb29/f3+Pj4+Pr7+/z9/bduPsgAAAAJcEhZcwAADsMAAA7DAcdvqGQAAADxSURBVChTY2BgYJLQMtBU4ACy0AG7TmRdTVqqvTSUjwDMupXTp3RkpGc5SEJF4EAufmZvb1N6RlaOOS8XNxDwQAAnI4N+T1VJSlFWZnZulK+jt5enh7ubq4uzs5OPCoPFpIJZ/cn52TkFdc3t7a0tjfWVZWWlFW0T9BiMJlTWppSV5OQVxcYERAQGBYeE9k2c2JUUrcognzizvbOnNq+o1EpYVExERERIu2/qhKwwRRYGVpO2GZO7G4rL/WShDlObMHladbg4kMVnltPWXlPooQSRYGBQ7/a3SYiTAjHZlI3trDUEwMIgIGNrKGhqyc8AAEV9QhxTGyulAAAAAElFTkSuQmCC"/>
          <p:cNvSpPr>
            <a:spLocks noChangeAspect="1" noChangeArrowheads="1"/>
          </p:cNvSpPr>
          <p:nvPr/>
        </p:nvSpPr>
        <p:spPr bwMode="auto">
          <a:xfrm>
            <a:off x="2928135" y="1906247"/>
            <a:ext cx="4924353" cy="2395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
        <p:nvSpPr>
          <p:cNvPr id="137" name="AutoShape 80" descr="data:image/png;base64,%20iVBORw0KGgoAAAANSUhEUgAAABoAAAALCAMAAABWHm3CAAAAAXNSR0IArs4c6QAAAARnQU1BAACxjwv8YQUAAAHRUExURQAAAP///////////////9/f36KiooCAgHR0dK6urrGxsaqqqrW1tY6OjoSEhGlpaXBwcGZmZlNTU0xMTFpaWl5eXl1dXWpqalZWVm5ubmdnZ2JiYmxsbGVlZV1dXV5eXlhYWFxcXGRkZGVlZVdXV2BgYGdnZ2ZmZmRkZGlpaVdXV2JiYlpaWlpaWm9vb15eXmtra35+fl9fX2lpaWBgYIGBgV5eXmxsbGVlZXR0dGxsbHd3d3JycoODg3d3d25ubnJycn5+fnBwcHFxcXR0dHV1dXZ2dnd3d3h4eHl5eXx8fH19fWlpaXx8fH5+fpKSkpmZmZ6enqCgoKKioqOjo6WlpXNzc3h4eJubm3d3d4iIiJSUlJWVlZKSknl5eYKCgpubm4eHh6+vr3FxcXR0dHZ2dnt7e319fX5+foCAgIGBgYODg4WFhYaGhoeHh4iIiImJiYqKiouLi4yMjI6Ojo+Pj5CQkJGRkZKSkpSUlJWVlZaWlpeXl5iYmJmZmZubm5ycnJ2dnZ+fn6CgoKGhoaKioqOjo6SkpKenp6ioqK2tra6urq+vr7CwsLGxsbKysrOzs7S0tLW1tbu7u7y8vL29vb+/v8PDw8fHx8vLy////8g3L5sAAABjdFJOUwABAgQGCAsQFhYXGBgbHScpLS42NjY3PEFBQ0lJTE1UXV5hZWx3foCEhoqUl5ucnp6eoaqvtLW2uLm9v8XGyMzg4OHh4eHh4eHh4eHl5vL19vb29vb29/f3+Pj4+Pr7+/z9/bduPsgAAAAJcEhZcwAADsMAAA7DAcdvqGQAAADxSURBVChTY2BgYJLQMtBU4ACy0AG7TmRdTVqqvTSUjwDMupXTp3RkpGc5SEJF4EAufmZvb1N6RlaOOS8XNxDwQAAnI4N+T1VJSlFWZnZulK+jt5enh7ubq4uzs5OPCoPFpIJZ/cn52TkFdc3t7a0tjfWVZWWlFW0T9BiMJlTWppSV5OQVxcYERAQGBYeE9k2c2JUUrcognzizvbOnNq+o1EpYVExERERIu2/qhKwwRRYGVpO2GZO7G4rL/WShDlObMHladbg4kMVnltPWXlPooQSRYGBQ7/a3SYiTAjHZlI3trDUEwMIgIGNrKGhqyc8AAEV9QhxTGyulAAAAAElFTkSuQmCC"/>
          <p:cNvSpPr>
            <a:spLocks noChangeAspect="1" noChangeArrowheads="1"/>
          </p:cNvSpPr>
          <p:nvPr/>
        </p:nvSpPr>
        <p:spPr bwMode="auto">
          <a:xfrm>
            <a:off x="2928135" y="1906247"/>
            <a:ext cx="4924353" cy="2395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
        <p:nvSpPr>
          <p:cNvPr id="138" name="AutoShape 81" descr="data:image/png;base64,%20iVBORw0KGgoAAAANSUhEUgAAABoAAAALCAMAAABWHm3CAAAAAXNSR0IArs4c6QAAAARnQU1BAACxjwv8YQUAAAHRUExURQAAAP///////////////9/f36KiooCAgHR0dK6urrGxsaqqqrW1tY6OjoSEhGlpaXBwcGZmZlNTU0xMTFpaWl5eXl1dXWpqalZWVm5ubmdnZ2JiYmxsbGVlZV1dXV5eXlhYWFxcXGRkZGVlZVdXV2BgYGdnZ2ZmZmRkZGlpaVdXV2JiYlpaWlpaWm9vb15eXmtra35+fl9fX2lpaWBgYIGBgV5eXmxsbGVlZXR0dGxsbHd3d3JycoODg3d3d25ubnJycn5+fnBwcHFxcXR0dHV1dXZ2dnd3d3h4eHl5eXx8fH19fWlpaXx8fH5+fpKSkpmZmZ6enqCgoKKioqOjo6WlpXNzc3h4eJubm3d3d4iIiJSUlJWVlZKSknl5eYKCgpubm4eHh6+vr3FxcXR0dHZ2dnt7e319fX5+foCAgIGBgYODg4WFhYaGhoeHh4iIiImJiYqKiouLi4yMjI6Ojo+Pj5CQkJGRkZKSkpSUlJWVlZaWlpeXl5iYmJmZmZubm5ycnJ2dnZ+fn6CgoKGhoaKioqOjo6SkpKenp6ioqK2tra6urq+vr7CwsLGxsbKysrOzs7S0tLW1tbu7u7y8vL29vb+/v8PDw8fHx8vLy////8g3L5sAAABjdFJOUwABAgQGCAsQFhYXGBgbHScpLS42NjY3PEFBQ0lJTE1UXV5hZWx3foCEhoqUl5ucnp6eoaqvtLW2uLm9v8XGyMzg4OHh4eHh4eHh4eHl5vL19vb29vb29/f3+Pj4+Pr7+/z9/bduPsgAAAAJcEhZcwAADsMAAA7DAcdvqGQAAADxSURBVChTY2BgYJLQMtBU4ACy0AG7TmRdTVqqvTSUjwDMupXTp3RkpGc5SEJF4EAufmZvb1N6RlaOOS8XNxDwQAAnI4N+T1VJSlFWZnZulK+jt5enh7ubq4uzs5OPCoPFpIJZ/cn52TkFdc3t7a0tjfWVZWWlFW0T9BiMJlTWppSV5OQVxcYERAQGBYeE9k2c2JUUrcognzizvbOnNq+o1EpYVExERERIu2/qhKwwRRYGVpO2GZO7G4rL/WShDlObMHladbg4kMVnltPWXlPooQSRYGBQ7/a3SYiTAjHZlI3trDUEwMIgIGNrKGhqyc8AAEV9QhxTGyulAAAAAElFTkSuQmCC"/>
          <p:cNvSpPr>
            <a:spLocks noChangeAspect="1" noChangeArrowheads="1"/>
          </p:cNvSpPr>
          <p:nvPr/>
        </p:nvSpPr>
        <p:spPr bwMode="auto">
          <a:xfrm>
            <a:off x="2928135" y="1906247"/>
            <a:ext cx="4924353" cy="2395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
        <p:nvSpPr>
          <p:cNvPr id="139" name="AutoShape 82" descr="data:image/png;base64,%20iVBORw0KGgoAAAANSUhEUgAAABoAAAAMCAMAAABLG116AAAAAXNSR0IArs4c6QAAAARnQU1BAACxjwv8YQUAAAHFUExURQAAAP///////////9XV1QAAAAAAAJWVlba2tnx8fHFxcXJycnBwcGBgYF1dXWdnZ1tbW1BQUGpqamZmZmBgYGVlZXFxcWJiYmlpaVNTU2hoaFtbW2NjY2hoaGZmZlNTU1lZWWBgYGNjY1tbW1tbW15eXmpqam5uboGBgXp6ent7e319fX9/f4CAgGdnZ2pqamZmZlxcXGlpaXx8fGxsbICAgHV1dWZmZmRkZGZmZnZ2dmpqaoODg3V1dYmJiYWFhYeHh4mJiYWFhXl5eYWFhX9/f25ubnR0dIiIiH19fXZ2doGBgWtra3BwcHh4eIuLi3Nzc3d3d46Ojnp6enJycoCAgI6OjpeXl6ysrHZ2dnd3d3h4eHl5eXp6ent7e3x8fH19fX5+fn9/f4CAgIGBgYKCgoODg4SEhIWFhYaGhoeHh4mJiYqKiouLi4yMjI2NjY6Ojo+Pj5GRkZKSkpOTk5iYmJmZmZqamp2dnZ6enp+fn6CgoKSkpKWlpaioqKmpqaqqqqurq6ysrK2tra6urq+vr7CwsLGxsbKysrOzs7W1tba2tre3t7q6uru7u7y8vL29vcHBwcLCwsfHx8vLy9/f3+vr6wsCO6AAAABZdFJOUwABAgQGBwgMDiEkJikwNDQ1Njo8QERESUlQWHl5e31+fn+BhIqTk5SWl5eXl5eampuenqGjrbGys7S3urvCw8TExMXGxsnMz9nl6erw8vP0+Pj6+/39/v7+2MyjRQAAAAlwSFlzAAAOwwAADsMBx2+oZAAAAP5JREFUKFNjAAIBeTVZSXYQCw2wKPgUFEaHWPNB+QjAKB06oa8+MSHJjQcqAgf8vpMn9VbFJySn6ENF4EC5tiUhsTQpKSXT01hDV1cHCLS1tbQ01QUZLDozp5ZFZqSmZ5UUFhXmZWemJcTFRkcl5xswWHZlT6uMyknPzKmoa25t62jvaGlsbG6fOEGPQaWhKSaqpjgjO9/b1d7FycHRziOis7kkyFmCQchvSn9PS3l2bpgJGysYKHZN7M8IEGFgYFItmtTbUlFQ5MULdZhcR1d3eaAwkMVhGFxeXZLpLg6RYGBQavI3D48SBTGZpYxsrWQ4wcIgIGajw21qxsUAAPjFRRFP/4hGAAAAAElFTkSuQmCC"/>
          <p:cNvSpPr>
            <a:spLocks noChangeAspect="1" noChangeArrowheads="1"/>
          </p:cNvSpPr>
          <p:nvPr/>
        </p:nvSpPr>
        <p:spPr bwMode="auto">
          <a:xfrm>
            <a:off x="2928135" y="1906247"/>
            <a:ext cx="4924353" cy="2395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
        <p:nvSpPr>
          <p:cNvPr id="140" name="AutoShape 83" descr="data:image/png;base64,%20iVBORw0KGgoAAAANSUhEUgAAABoAAAALCAMAAABWHm3CAAAAAXNSR0IArs4c6QAAAARnQU1BAACxjwv8YQUAAAHRUExURQAAAP///////////////9/f36KiooCAgHR0dK6urrGxsaqqqrW1tY6OjoSEhGlpaXBwcGZmZlNTU0xMTFpaWl5eXl1dXWpqalZWVm5ubmdnZ2JiYmxsbGVlZV1dXV5eXlhYWFxcXGRkZGVlZVdXV2BgYGdnZ2ZmZmRkZGlpaVdXV2JiYlpaWlpaWm9vb15eXmtra35+fl9fX2lpaWBgYIGBgV5eXmxsbGVlZXR0dGxsbHd3d3JycoODg3d3d25ubnJycn5+fnBwcHFxcXR0dHV1dXZ2dnd3d3h4eHl5eXx8fH19fWlpaXx8fH5+fpKSkpmZmZ6enqCgoKKioqOjo6WlpXNzc3h4eJubm3d3d4iIiJSUlJWVlZKSknl5eYKCgpubm4eHh6+vr3FxcXR0dHZ2dnt7e319fX5+foCAgIGBgYODg4WFhYaGhoeHh4iIiImJiYqKiouLi4yMjI6Ojo+Pj5CQkJGRkZKSkpSUlJWVlZaWlpeXl5iYmJmZmZubm5ycnJ2dnZ+fn6CgoKGhoaKioqOjo6SkpKenp6ioqK2tra6urq+vr7CwsLGxsbKysrOzs7S0tLW1tbu7u7y8vL29vb+/v8PDw8fHx8vLy////8g3L5sAAABjdFJOUwABAgQGCAsQFhYXGBgbHScpLS42NjY3PEFBQ0lJTE1UXV5hZWx3foCEhoqUl5ucnp6eoaqvtLW2uLm9v8XGyMzg4OHh4eHh4eHh4eHl5vL19vb29vb29/f3+Pj4+Pr7+/z9/bduPsgAAAAJcEhZcwAADsMAAA7DAcdvqGQAAADxSURBVChTY2BgYJLQMtBU4ACy0AG7TmRdTVqqvTSUjwDMupXTp3RkpGc5SEJF4EAufmZvb1N6RlaOOS8XNxDwQAAnI4N+T1VJSlFWZnZulK+jt5enh7ubq4uzs5OPCoPFpIJZ/cn52TkFdc3t7a0tjfWVZWWlFW0T9BiMJlTWppSV5OQVxcYERAQGBYeE9k2c2JUUrcognzizvbOnNq+o1EpYVExERERIu2/qhKwwRRYGVpO2GZO7G4rL/WShDlObMHladbg4kMVnltPWXlPooQSRYGBQ7/a3SYiTAjHZlI3trDUEwMIgIGNrKGhqyc8AAEV9QhxTGyulAAAAAElFTkSuQmCC"/>
          <p:cNvSpPr>
            <a:spLocks noChangeAspect="1" noChangeArrowheads="1"/>
          </p:cNvSpPr>
          <p:nvPr/>
        </p:nvSpPr>
        <p:spPr bwMode="auto">
          <a:xfrm>
            <a:off x="2928135" y="1906247"/>
            <a:ext cx="4924353" cy="2395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
        <p:nvSpPr>
          <p:cNvPr id="141" name="AutoShape 84" descr="data:image/png;base64,%20iVBORw0KGgoAAAANSUhEUgAAABoAAAALCAMAAABWHm3CAAAAAXNSR0IArs4c6QAAAARnQU1BAACxjwv8YQUAAAHRUExURQAAAP///////////////9/f36KiooCAgHR0dK6urrGxsaqqqrW1tY6OjoSEhGlpaXBwcGZmZlNTU0xMTFpaWl5eXl1dXWpqalZWVm5ubmdnZ2JiYmxsbGVlZV1dXV5eXlhYWFxcXGRkZGVlZVdXV2BgYGdnZ2ZmZmRkZGlpaVdXV2JiYlpaWlpaWm9vb15eXmtra35+fl9fX2lpaWBgYIGBgV5eXmxsbGVlZXR0dGxsbHd3d3JycoODg3d3d25ubnJycn5+fnBwcHFxcXR0dHV1dXZ2dnd3d3h4eHl5eXx8fH19fWlpaXx8fH5+fpKSkpmZmZ6enqCgoKKioqOjo6WlpXNzc3h4eJubm3d3d4iIiJSUlJWVlZKSknl5eYKCgpubm4eHh6+vr3FxcXR0dHZ2dnt7e319fX5+foCAgIGBgYODg4WFhYaGhoeHh4iIiImJiYqKiouLi4yMjI6Ojo+Pj5CQkJGRkZKSkpSUlJWVlZaWlpeXl5iYmJmZmZubm5ycnJ2dnZ+fn6CgoKGhoaKioqOjo6SkpKenp6ioqK2tra6urq+vr7CwsLGxsbKysrOzs7S0tLW1tbu7u7y8vL29vb+/v8PDw8fHx8vLy////8g3L5sAAABjdFJOUwABAgQGCAsQFhYXGBgbHScpLS42NjY3PEFBQ0lJTE1UXV5hZWx3foCEhoqUl5ucnp6eoaqvtLW2uLm9v8XGyMzg4OHh4eHh4eHh4eHl5vL19vb29vb29/f3+Pj4+Pr7+/z9/bduPsgAAAAJcEhZcwAADsMAAA7DAcdvqGQAAADxSURBVChTY2BgYJLQMtBU4ACy0AG7TmRdTVqqvTSUjwDMupXTp3RkpGc5SEJF4EAufmZvb1N6RlaOOS8XNxDwQAAnI4N+T1VJSlFWZnZulK+jt5enh7ubq4uzs5OPCoPFpIJZ/cn52TkFdc3t7a0tjfWVZWWlFW0T9BiMJlTWppSV5OQVxcYERAQGBYeE9k2c2JUUrcognzizvbOnNq+o1EpYVExERERIu2/qhKwwRRYGVpO2GZO7G4rL/WShDlObMHladbg4kMVnltPWXlPooQSRYGBQ7/a3SYiTAjHZlI3trDUEwMIgIGNrKGhqyc8AAEV9QhxTGyulAAAAAElFTkSuQmCC"/>
          <p:cNvSpPr>
            <a:spLocks noChangeAspect="1" noChangeArrowheads="1"/>
          </p:cNvSpPr>
          <p:nvPr/>
        </p:nvSpPr>
        <p:spPr bwMode="auto">
          <a:xfrm>
            <a:off x="2928135" y="1906247"/>
            <a:ext cx="4924353" cy="2395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
        <p:nvSpPr>
          <p:cNvPr id="142" name="AutoShape 85" descr="data:image/png;base64,%20iVBORw0KGgoAAAANSUhEUgAAABoAAAALCAMAAABWHm3CAAAAAXNSR0IArs4c6QAAAARnQU1BAACxjwv8YQUAAAHRUExURQAAAP///////////////9/f36KiooCAgHR0dK6urrGxsaqqqrW1tY6OjoSEhGlpaXBwcGZmZlNTU0xMTFpaWl5eXl1dXWpqalZWVm5ubmdnZ2JiYmxsbGVlZV1dXV5eXlhYWFxcXGRkZGVlZVdXV2BgYGdnZ2ZmZmRkZGlpaVdXV2JiYlpaWlpaWm9vb15eXmtra35+fl9fX2lpaWBgYIGBgV5eXmxsbGVlZXR0dGxsbHd3d3JycoODg3d3d25ubnJycn5+fnBwcHFxcXR0dHV1dXZ2dnd3d3h4eHl5eXx8fH19fWlpaXx8fH5+fpKSkpmZmZ6enqCgoKKioqOjo6WlpXNzc3h4eJubm3d3d4iIiJSUlJWVlZKSknl5eYKCgpubm4eHh6+vr3FxcXR0dHZ2dnt7e319fX5+foCAgIGBgYODg4WFhYaGhoeHh4iIiImJiYqKiouLi4yMjI6Ojo+Pj5CQkJGRkZKSkpSUlJWVlZaWlpeXl5iYmJmZmZubm5ycnJ2dnZ+fn6CgoKGhoaKioqOjo6SkpKenp6ioqK2tra6urq+vr7CwsLGxsbKysrOzs7S0tLW1tbu7u7y8vL29vb+/v8PDw8fHx8vLy////8g3L5sAAABjdFJOUwABAgQGCAsQFhYXGBgbHScpLS42NjY3PEFBQ0lJTE1UXV5hZWx3foCEhoqUl5ucnp6eoaqvtLW2uLm9v8XGyMzg4OHh4eHh4eHh4eHl5vL19vb29vb29/f3+Pj4+Pr7+/z9/bduPsgAAAAJcEhZcwAADsMAAA7DAcdvqGQAAADxSURBVChTY2BgYJLQMtBU4ACy0AG7TmRdTVqqvTSUjwDMupXTp3RkpGc5SEJF4EAufmZvb1N6RlaOOS8XNxDwQAAnI4N+T1VJSlFWZnZulK+jt5enh7ubq4uzs5OPCoPFpIJZ/cn52TkFdc3t7a0tjfWVZWWlFW0T9BiMJlTWppSV5OQVxcYERAQGBYeE9k2c2JUUrcognzizvbOnNq+o1EpYVExERERIu2/qhKwwRRYGVpO2GZO7G4rL/WShDlObMHladbg4kMVnltPWXlPooQSRYGBQ7/a3SYiTAjHZlI3trDUEwMIgIGNrKGhqyc8AAEV9QhxTGyulAAAAAElFTkSuQmCC"/>
          <p:cNvSpPr>
            <a:spLocks noChangeAspect="1" noChangeArrowheads="1"/>
          </p:cNvSpPr>
          <p:nvPr/>
        </p:nvSpPr>
        <p:spPr bwMode="auto">
          <a:xfrm>
            <a:off x="2928135" y="1906247"/>
            <a:ext cx="4924353" cy="2395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
        <p:nvSpPr>
          <p:cNvPr id="143" name="AutoShape 86" descr="data:image/png;base64,%20iVBORw0KGgoAAAANSUhEUgAAABoAAAAMCAMAAABLG116AAAAAXNSR0IArs4c6QAAAARnQU1BAACxjwv8YQUAAAHFUExURQAAAP///////////9XV1QAAAAAAAJWVlba2tnx8fHFxcXJycnBwcGBgYF1dXWdnZ1tbW1BQUGpqamZmZmBgYGVlZXFxcWJiYmlpaVNTU2hoaFtbW2NjY2hoaGZmZlNTU1lZWWBgYGNjY1tbW1tbW15eXmpqam5uboGBgXp6ent7e319fX9/f4CAgGdnZ2pqamZmZlxcXGlpaXx8fGxsbICAgHV1dWZmZmRkZGZmZnZ2dmpqaoODg3V1dYmJiYWFhYeHh4mJiYWFhXl5eYWFhX9/f25ubnR0dIiIiH19fXZ2doGBgWtra3BwcHh4eIuLi3Nzc3d3d46Ojnp6enJycoCAgI6OjpeXl6ysrHZ2dnd3d3h4eHl5eXp6ent7e3x8fH19fX5+fn9/f4CAgIGBgYKCgoODg4SEhIWFhYaGhoeHh4mJiYqKiouLi4yMjI2NjY6Ojo+Pj5GRkZKSkpOTk5iYmJmZmZqamp2dnZ6enp+fn6CgoKSkpKWlpaioqKmpqaqqqqurq6ysrK2tra6urq+vr7CwsLGxsbKysrOzs7W1tba2tre3t7q6uru7u7y8vL29vcHBwcLCwsfHx8vLy9/f3+vr6wsCO6AAAABZdFJOUwABAgQGBwgMDiEkJikwNDQ1Njo8QERESUlQWHl5e31+fn+BhIqTk5SWl5eXl5eampuenqGjrbGys7S3urvCw8TExMXGxsnMz9nl6erw8vP0+Pj6+/39/v7+2MyjRQAAAAlwSFlzAAAOwwAADsMBx2+oZAAAAP5JREFUKFNjAAIBeTVZSXYQCw2wKPgUFEaHWPNB+QjAKB06oa8+MSHJjQcqAgf8vpMn9VbFJySn6ENF4EC5tiUhsTQpKSXT01hDV1cHCLS1tbQ01QUZLDozp5ZFZqSmZ5UUFhXmZWemJcTFRkcl5xswWHZlT6uMyknPzKmoa25t62jvaGlsbG6fOEGPQaWhKSaqpjgjO9/b1d7FycHRziOis7kkyFmCQchvSn9PS3l2bpgJGysYKHZN7M8IEGFgYFItmtTbUlFQ5MULdZhcR1d3eaAwkMVhGFxeXZLpLg6RYGBQavI3D48SBTGZpYxsrWQ4wcIgIGajw21qxsUAAPjFRRFP/4hGAAAAAElFTkSuQmCC"/>
          <p:cNvSpPr>
            <a:spLocks noChangeAspect="1" noChangeArrowheads="1"/>
          </p:cNvSpPr>
          <p:nvPr/>
        </p:nvSpPr>
        <p:spPr bwMode="auto">
          <a:xfrm>
            <a:off x="2928135" y="1906247"/>
            <a:ext cx="4924353" cy="2395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
        <p:nvSpPr>
          <p:cNvPr id="180" name="AutoShape 87" descr="data:image/png;base64,%20iVBORw0KGgoAAAANSUhEUgAAABoAAAALCAMAAABWHm3CAAAAAXNSR0IArs4c6QAAAARnQU1BAACxjwv8YQUAAAHRUExURQAAAP///////////////9/f36KiooCAgHR0dK6urrGxsaqqqrW1tY6OjoSEhGlpaXBwcGZmZlNTU0xMTFpaWl5eXl1dXWpqalZWVm5ubmdnZ2JiYmxsbGVlZV1dXV5eXlhYWFxcXGRkZGVlZVdXV2BgYGdnZ2ZmZmRkZGlpaVdXV2JiYlpaWlpaWm9vb15eXmtra35+fl9fX2lpaWBgYIGBgV5eXmxsbGVlZXR0dGxsbHd3d3JycoODg3d3d25ubnJycn5+fnBwcHFxcXR0dHV1dXZ2dnd3d3h4eHl5eXx8fH19fWlpaXx8fH5+fpKSkpmZmZ6enqCgoKKioqOjo6WlpXNzc3h4eJubm3d3d4iIiJSUlJWVlZKSknl5eYKCgpubm4eHh6+vr3FxcXR0dHZ2dnt7e319fX5+foCAgIGBgYODg4WFhYaGhoeHh4iIiImJiYqKiouLi4yMjI6Ojo+Pj5CQkJGRkZKSkpSUlJWVlZaWlpeXl5iYmJmZmZubm5ycnJ2dnZ+fn6CgoKGhoaKioqOjo6SkpKenp6ioqK2tra6urq+vr7CwsLGxsbKysrOzs7S0tLW1tbu7u7y8vL29vb+/v8PDw8fHx8vLy////8g3L5sAAABjdFJOUwABAgQGCAsQFhYXGBgbHScpLS42NjY3PEFBQ0lJTE1UXV5hZWx3foCEhoqUl5ucnp6eoaqvtLW2uLm9v8XGyMzg4OHh4eHh4eHh4eHl5vL19vb29vb29/f3+Pj4+Pr7+/z9/bduPsgAAAAJcEhZcwAADsMAAA7DAcdvqGQAAADxSURBVChTY2BgYJLQMtBU4ACy0AG7TmRdTVqqvTSUjwDMupXTp3RkpGc5SEJF4EAufmZvb1N6RlaOOS8XNxDwQAAnI4N+T1VJSlFWZnZulK+jt5enh7ubq4uzs5OPCoPFpIJZ/cn52TkFdc3t7a0tjfWVZWWlFW0T9BiMJlTWppSV5OQVxcYERAQGBYeE9k2c2JUUrcognzizvbOnNq+o1EpYVExERERIu2/qhKwwRRYGVpO2GZO7G4rL/WShDlObMHladbg4kMVnltPWXlPooQSRYGBQ7/a3SYiTAjHZlI3trDUEwMIgIGNrKGhqyc8AAEV9QhxTGyulAAAAAElFTkSuQmCC"/>
          <p:cNvSpPr>
            <a:spLocks noChangeAspect="1" noChangeArrowheads="1"/>
          </p:cNvSpPr>
          <p:nvPr/>
        </p:nvSpPr>
        <p:spPr bwMode="auto">
          <a:xfrm>
            <a:off x="2928135" y="1906247"/>
            <a:ext cx="4924353" cy="2395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
        <p:nvSpPr>
          <p:cNvPr id="181" name="AutoShape 88" descr="data:image/png;base64,%20iVBORw0KGgoAAAANSUhEUgAAABoAAAALCAMAAABWHm3CAAAAAXNSR0IArs4c6QAAAARnQU1BAACxjwv8YQUAAAHRUExURQAAAP///////////////9/f36KiooCAgHR0dK6urrGxsaqqqrW1tY6OjoSEhGlpaXBwcGZmZlNTU0xMTFpaWl5eXl1dXWpqalZWVm5ubmdnZ2JiYmxsbGVlZV1dXV5eXlhYWFxcXGRkZGVlZVdXV2BgYGdnZ2ZmZmRkZGlpaVdXV2JiYlpaWlpaWm9vb15eXmtra35+fl9fX2lpaWBgYIGBgV5eXmxsbGVlZXR0dGxsbHd3d3JycoODg3d3d25ubnJycn5+fnBwcHFxcXR0dHV1dXZ2dnd3d3h4eHl5eXx8fH19fWlpaXx8fH5+fpKSkpmZmZ6enqCgoKKioqOjo6WlpXNzc3h4eJubm3d3d4iIiJSUlJWVlZKSknl5eYKCgpubm4eHh6+vr3FxcXR0dHZ2dnt7e319fX5+foCAgIGBgYODg4WFhYaGhoeHh4iIiImJiYqKiouLi4yMjI6Ojo+Pj5CQkJGRkZKSkpSUlJWVlZaWlpeXl5iYmJmZmZubm5ycnJ2dnZ+fn6CgoKGhoaKioqOjo6SkpKenp6ioqK2tra6urq+vr7CwsLGxsbKysrOzs7S0tLW1tbu7u7y8vL29vb+/v8PDw8fHx8vLy////8g3L5sAAABjdFJOUwABAgQGCAsQFhYXGBgbHScpLS42NjY3PEFBQ0lJTE1UXV5hZWx3foCEhoqUl5ucnp6eoaqvtLW2uLm9v8XGyMzg4OHh4eHh4eHh4eHl5vL19vb29vb29/f3+Pj4+Pr7+/z9/bduPsgAAAAJcEhZcwAADsMAAA7DAcdvqGQAAADxSURBVChTY2BgYJLQMtBU4ACy0AG7TmRdTVqqvTSUjwDMupXTp3RkpGc5SEJF4EAufmZvb1N6RlaOOS8XNxDwQAAnI4N+T1VJSlFWZnZulK+jt5enh7ubq4uzs5OPCoPFpIJZ/cn52TkFdc3t7a0tjfWVZWWlFW0T9BiMJlTWppSV5OQVxcYERAQGBYeE9k2c2JUUrcognzizvbOnNq+o1EpYVExERERIu2/qhKwwRRYGVpO2GZO7G4rL/WShDlObMHladbg4kMVnltPWXlPooQSRYGBQ7/a3SYiTAjHZlI3trDUEwMIgIGNrKGhqyc8AAEV9QhxTGyulAAAAAElFTkSuQmCC"/>
          <p:cNvSpPr>
            <a:spLocks noChangeAspect="1" noChangeArrowheads="1"/>
          </p:cNvSpPr>
          <p:nvPr/>
        </p:nvSpPr>
        <p:spPr bwMode="auto">
          <a:xfrm>
            <a:off x="2928135" y="1906247"/>
            <a:ext cx="4924353" cy="2395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
        <p:nvSpPr>
          <p:cNvPr id="189" name="AutoShape 89" descr="data:image/png;base64,%20iVBORw0KGgoAAAANSUhEUgAAABoAAAALCAMAAABWHm3CAAAAAXNSR0IArs4c6QAAAARnQU1BAACxjwv8YQUAAAHRUExURQAAAP///////////////9/f36KiooCAgHR0dK6urrGxsaqqqrW1tY6OjoSEhGlpaXBwcGZmZlNTU0xMTFpaWl5eXl1dXWpqalZWVm5ubmdnZ2JiYmxsbGVlZV1dXV5eXlhYWFxcXGRkZGVlZVdXV2BgYGdnZ2ZmZmRkZGlpaVdXV2JiYlpaWlpaWm9vb15eXmtra35+fl9fX2lpaWBgYIGBgV5eXmxsbGVlZXR0dGxsbHd3d3JycoODg3d3d25ubnJycn5+fnBwcHFxcXR0dHV1dXZ2dnd3d3h4eHl5eXx8fH19fWlpaXx8fH5+fpKSkpmZmZ6enqCgoKKioqOjo6WlpXNzc3h4eJubm3d3d4iIiJSUlJWVlZKSknl5eYKCgpubm4eHh6+vr3FxcXR0dHZ2dnt7e319fX5+foCAgIGBgYODg4WFhYaGhoeHh4iIiImJiYqKiouLi4yMjI6Ojo+Pj5CQkJGRkZKSkpSUlJWVlZaWlpeXl5iYmJmZmZubm5ycnJ2dnZ+fn6CgoKGhoaKioqOjo6SkpKenp6ioqK2tra6urq+vr7CwsLGxsbKysrOzs7S0tLW1tbu7u7y8vL29vb+/v8PDw8fHx8vLy////8g3L5sAAABjdFJOUwABAgQGCAsQFhYXGBgbHScpLS42NjY3PEFBQ0lJTE1UXV5hZWx3foCEhoqUl5ucnp6eoaqvtLW2uLm9v8XGyMzg4OHh4eHh4eHh4eHl5vL19vb29vb29/f3+Pj4+Pr7+/z9/bduPsgAAAAJcEhZcwAADsMAAA7DAcdvqGQAAADxSURBVChTY2BgYJLQMtBU4ACy0AG7TmRdTVqqvTSUjwDMupXTp3RkpGc5SEJF4EAufmZvb1N6RlaOOS8XNxDwQAAnI4N+T1VJSlFWZnZulK+jt5enh7ubq4uzs5OPCoPFpIJZ/cn52TkFdc3t7a0tjfWVZWWlFW0T9BiMJlTWppSV5OQVxcYERAQGBYeE9k2c2JUUrcognzizvbOnNq+o1EpYVExERERIu2/qhKwwRRYGVpO2GZO7G4rL/WShDlObMHladbg4kMVnltPWXlPooQSRYGBQ7/a3SYiTAjHZlI3trDUEwMIgIGNrKGhqyc8AAEV9QhxTGyulAAAAAElFTkSuQmCC"/>
          <p:cNvSpPr>
            <a:spLocks noChangeAspect="1" noChangeArrowheads="1"/>
          </p:cNvSpPr>
          <p:nvPr/>
        </p:nvSpPr>
        <p:spPr bwMode="auto">
          <a:xfrm>
            <a:off x="2928135" y="1906247"/>
            <a:ext cx="4924353" cy="2395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
        <p:nvSpPr>
          <p:cNvPr id="192" name="AutoShape 90" descr="data:image/png;base64,%20iVBORw0KGgoAAAANSUhEUgAAABoAAAALCAMAAABWHm3CAAAAAXNSR0IArs4c6QAAAARnQU1BAACxjwv8YQUAAAHRUExURQAAAP///////////////9/f36KiooCAgHR0dK6urrGxsaqqqrW1tY6OjoSEhGlpaXBwcGZmZlNTU0xMTFpaWl5eXl1dXWpqalZWVm5ubmdnZ2JiYmxsbGVlZV1dXV5eXlhYWFxcXGRkZGVlZVdXV2BgYGdnZ2ZmZmRkZGlpaVdXV2JiYlpaWlpaWm9vb15eXmtra35+fl9fX2lpaWBgYIGBgV5eXmxsbGVlZXR0dGxsbHd3d3JycoODg3d3d25ubnJycn5+fnBwcHFxcXR0dHV1dXZ2dnd3d3h4eHl5eXx8fH19fWlpaXx8fH5+fpKSkpmZmZ6enqCgoKKioqOjo6WlpXNzc3h4eJubm3d3d4iIiJSUlJWVlZKSknl5eYKCgpubm4eHh6+vr3FxcXR0dHZ2dnt7e319fX5+foCAgIGBgYODg4WFhYaGhoeHh4iIiImJiYqKiouLi4yMjI6Ojo+Pj5CQkJGRkZKSkpSUlJWVlZaWlpeXl5iYmJmZmZubm5ycnJ2dnZ+fn6CgoKGhoaKioqOjo6SkpKenp6ioqK2tra6urq+vr7CwsLGxsbKysrOzs7S0tLW1tbu7u7y8vL29vb+/v8PDw8fHx8vLy////8g3L5sAAABjdFJOUwABAgQGCAsQFhYXGBgbHScpLS42NjY3PEFBQ0lJTE1UXV5hZWx3foCEhoqUl5ucnp6eoaqvtLW2uLm9v8XGyMzg4OHh4eHh4eHh4eHl5vL19vb29vb29/f3+Pj4+Pr7+/z9/bduPsgAAAAJcEhZcwAADsMAAA7DAcdvqGQAAADxSURBVChTY2BgYJLQMtBU4ACy0AG7TmRdTVqqvTSUjwDMupXTp3RkpGc5SEJF4EAufmZvb1N6RlaOOS8XNxDwQAAnI4N+T1VJSlFWZnZulK+jt5enh7ubq4uzs5OPCoPFpIJZ/cn52TkFdc3t7a0tjfWVZWWlFW0T9BiMJlTWppSV5OQVxcYERAQGBYeE9k2c2JUUrcognzizvbOnNq+o1EpYVExERERIu2/qhKwwRRYGVpO2GZO7G4rL/WShDlObMHladbg4kMVnltPWXlPooQSRYGBQ7/a3SYiTAjHZlI3trDUEwMIgIGNrKGhqyc8AAEV9QhxTGyulAAAAAElFTkSuQmCC"/>
          <p:cNvSpPr>
            <a:spLocks noChangeAspect="1" noChangeArrowheads="1"/>
          </p:cNvSpPr>
          <p:nvPr/>
        </p:nvSpPr>
        <p:spPr bwMode="auto">
          <a:xfrm>
            <a:off x="2928135" y="1906247"/>
            <a:ext cx="4924353" cy="2395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
        <p:nvSpPr>
          <p:cNvPr id="201" name="AutoShape 91" descr="data:image/png;base64,%20iVBORw0KGgoAAAANSUhEUgAAABoAAAALCAMAAABWHm3CAAAAAXNSR0IArs4c6QAAAARnQU1BAACxjwv8YQUAAAHRUExURQAAAP///////////////9/f36KiooCAgHR0dK6urrGxsaqqqrW1tY6OjoSEhGlpaXBwcGZmZlNTU0xMTFpaWl5eXl1dXWpqalZWVm5ubmdnZ2JiYmxsbGVlZV1dXV5eXlhYWFxcXGRkZGVlZVdXV2BgYGdnZ2ZmZmRkZGlpaVdXV2JiYlpaWlpaWm9vb15eXmtra35+fl9fX2lpaWBgYIGBgV5eXmxsbGVlZXR0dGxsbHd3d3JycoODg3d3d25ubnJycn5+fnBwcHFxcXR0dHV1dXZ2dnd3d3h4eHl5eXx8fH19fWlpaXx8fH5+fpKSkpmZmZ6enqCgoKKioqOjo6WlpXNzc3h4eJubm3d3d4iIiJSUlJWVlZKSknl5eYKCgpubm4eHh6+vr3FxcXR0dHZ2dnt7e319fX5+foCAgIGBgYODg4WFhYaGhoeHh4iIiImJiYqKiouLi4yMjI6Ojo+Pj5CQkJGRkZKSkpSUlJWVlZaWlpeXl5iYmJmZmZubm5ycnJ2dnZ+fn6CgoKGhoaKioqOjo6SkpKenp6ioqK2tra6urq+vr7CwsLGxsbKysrOzs7S0tLW1tbu7u7y8vL29vb+/v8PDw8fHx8vLy////8g3L5sAAABjdFJOUwABAgQGCAsQFhYXGBgbHScpLS42NjY3PEFBQ0lJTE1UXV5hZWx3foCEhoqUl5ucnp6eoaqvtLW2uLm9v8XGyMzg4OHh4eHh4eHh4eHl5vL19vb29vb29/f3+Pj4+Pr7+/z9/bduPsgAAAAJcEhZcwAADsMAAA7DAcdvqGQAAADxSURBVChTY2BgYJLQMtBU4ACy0AG7TmRdTVqqvTSUjwDMupXTp3RkpGc5SEJF4EAufmZvb1N6RlaOOS8XNxDwQAAnI4N+T1VJSlFWZnZulK+jt5enh7ubq4uzs5OPCoPFpIJZ/cn52TkFdc3t7a0tjfWVZWWlFW0T9BiMJlTWppSV5OQVxcYERAQGBYeE9k2c2JUUrcognzizvbOnNq+o1EpYVExERERIu2/qhKwwRRYGVpO2GZO7G4rL/WShDlObMHladbg4kMVnltPWXlPooQSRYGBQ7/a3SYiTAjHZlI3trDUEwMIgIGNrKGhqyc8AAEV9QhxTGyulAAAAAElFTkSuQmCC"/>
          <p:cNvSpPr>
            <a:spLocks noChangeAspect="1" noChangeArrowheads="1"/>
          </p:cNvSpPr>
          <p:nvPr/>
        </p:nvSpPr>
        <p:spPr bwMode="auto">
          <a:xfrm>
            <a:off x="2928135" y="1906247"/>
            <a:ext cx="4924353" cy="2395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
        <p:nvSpPr>
          <p:cNvPr id="202" name="AutoShape 92" descr="data:image/png;base64,%20iVBORw0KGgoAAAANSUhEUgAAABoAAAALCAMAAABWHm3CAAAAAXNSR0IArs4c6QAAAARnQU1BAACxjwv8YQUAAAHRUExURQAAAP///////////////9/f36KiooCAgHR0dK6urrGxsaqqqrW1tY6OjoSEhGlpaXBwcGZmZlNTU0xMTFpaWl5eXl1dXWpqalZWVm5ubmdnZ2JiYmxsbGVlZV1dXV5eXlhYWFxcXGRkZGVlZVdXV2BgYGdnZ2ZmZmRkZGlpaVdXV2JiYlpaWlpaWm9vb15eXmtra35+fl9fX2lpaWBgYIGBgV5eXmxsbGVlZXR0dGxsbHd3d3JycoODg3d3d25ubnJycn5+fnBwcHFxcXR0dHV1dXZ2dnd3d3h4eHl5eXx8fH19fWlpaXx8fH5+fpKSkpmZmZ6enqCgoKKioqOjo6WlpXNzc3h4eJubm3d3d4iIiJSUlJWVlZKSknl5eYKCgpubm4eHh6+vr3FxcXR0dHZ2dnt7e319fX5+foCAgIGBgYODg4WFhYaGhoeHh4iIiImJiYqKiouLi4yMjI6Ojo+Pj5CQkJGRkZKSkpSUlJWVlZaWlpeXl5iYmJmZmZubm5ycnJ2dnZ+fn6CgoKGhoaKioqOjo6SkpKenp6ioqK2tra6urq+vr7CwsLGxsbKysrOzs7S0tLW1tbu7u7y8vL29vb+/v8PDw8fHx8vLy////8g3L5sAAABjdFJOUwABAgQGCAsQFhYXGBgbHScpLS42NjY3PEFBQ0lJTE1UXV5hZWx3foCEhoqUl5ucnp6eoaqvtLW2uLm9v8XGyMzg4OHh4eHh4eHh4eHl5vL19vb29vb29/f3+Pj4+Pr7+/z9/bduPsgAAAAJcEhZcwAADsMAAA7DAcdvqGQAAADxSURBVChTY2BgYJLQMtBU4ACy0AG7TmRdTVqqvTSUjwDMupXTp3RkpGc5SEJF4EAufmZvb1N6RlaOOS8XNxDwQAAnI4N+T1VJSlFWZnZulK+jt5enh7ubq4uzs5OPCoPFpIJZ/cn52TkFdc3t7a0tjfWVZWWlFW0T9BiMJlTWppSV5OQVxcYERAQGBYeE9k2c2JUUrcognzizvbOnNq+o1EpYVExERERIu2/qhKwwRRYGVpO2GZO7G4rL/WShDlObMHladbg4kMVnltPWXlPooQSRYGBQ7/a3SYiTAjHZlI3trDUEwMIgIGNrKGhqyc8AAEV9QhxTGyulAAAAAElFTkSuQmCC"/>
          <p:cNvSpPr>
            <a:spLocks noChangeAspect="1" noChangeArrowheads="1"/>
          </p:cNvSpPr>
          <p:nvPr/>
        </p:nvSpPr>
        <p:spPr bwMode="auto">
          <a:xfrm>
            <a:off x="2928135" y="1906247"/>
            <a:ext cx="4924353" cy="2395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
        <p:nvSpPr>
          <p:cNvPr id="203" name="AutoShape 93" descr="data:image/png;base64,%20iVBORw0KGgoAAAANSUhEUgAAABoAAAALCAMAAABWHm3CAAAAAXNSR0IArs4c6QAAAARnQU1BAACxjwv8YQUAAAHRUExURQAAAP///////////////9/f36KiooCAgHR0dK6urrGxsaqqqrW1tY6OjoSEhGlpaXBwcGZmZlNTU0xMTFpaWl5eXl1dXWpqalZWVm5ubmdnZ2JiYmxsbGVlZV1dXV5eXlhYWFxcXGRkZGVlZVdXV2BgYGdnZ2ZmZmRkZGlpaVdXV2JiYlpaWlpaWm9vb15eXmtra35+fl9fX2lpaWBgYIGBgV5eXmxsbGVlZXR0dGxsbHd3d3JycoODg3d3d25ubnJycn5+fnBwcHFxcXR0dHV1dXZ2dnd3d3h4eHl5eXx8fH19fWlpaXx8fH5+fpKSkpmZmZ6enqCgoKKioqOjo6WlpXNzc3h4eJubm3d3d4iIiJSUlJWVlZKSknl5eYKCgpubm4eHh6+vr3FxcXR0dHZ2dnt7e319fX5+foCAgIGBgYODg4WFhYaGhoeHh4iIiImJiYqKiouLi4yMjI6Ojo+Pj5CQkJGRkZKSkpSUlJWVlZaWlpeXl5iYmJmZmZubm5ycnJ2dnZ+fn6CgoKGhoaKioqOjo6SkpKenp6ioqK2tra6urq+vr7CwsLGxsbKysrOzs7S0tLW1tbu7u7y8vL29vb+/v8PDw8fHx8vLy////8g3L5sAAABjdFJOUwABAgQGCAsQFhYXGBgbHScpLS42NjY3PEFBQ0lJTE1UXV5hZWx3foCEhoqUl5ucnp6eoaqvtLW2uLm9v8XGyMzg4OHh4eHh4eHh4eHl5vL19vb29vb29/f3+Pj4+Pr7+/z9/bduPsgAAAAJcEhZcwAADsMAAA7DAcdvqGQAAADxSURBVChTY2BgYJLQMtBU4ACy0AG7TmRdTVqqvTSUjwDMupXTp3RkpGc5SEJF4EAufmZvb1N6RlaOOS8XNxDwQAAnI4N+T1VJSlFWZnZulK+jt5enh7ubq4uzs5OPCoPFpIJZ/cn52TkFdc3t7a0tjfWVZWWlFW0T9BiMJlTWppSV5OQVxcYERAQGBYeE9k2c2JUUrcognzizvbOnNq+o1EpYVExERERIu2/qhKwwRRYGVpO2GZO7G4rL/WShDlObMHladbg4kMVnltPWXlPooQSRYGBQ7/a3SYiTAjHZlI3trDUEwMIgIGNrKGhqyc8AAEV9QhxTGyulAAAAAElFTkSuQmCC"/>
          <p:cNvSpPr>
            <a:spLocks noChangeAspect="1" noChangeArrowheads="1"/>
          </p:cNvSpPr>
          <p:nvPr/>
        </p:nvSpPr>
        <p:spPr bwMode="auto">
          <a:xfrm>
            <a:off x="2928135" y="1906247"/>
            <a:ext cx="4924353" cy="2395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
        <p:nvSpPr>
          <p:cNvPr id="204" name="AutoShape 94" descr="data:image/png;base64,%20iVBORw0KGgoAAAANSUhEUgAAABoAAAAMCAMAAABLG116AAAAAXNSR0IArs4c6QAAAARnQU1BAACxjwv8YQUAAAHFUExURQAAAP///////////9XV1QAAAAAAAJWVlba2tnx8fHFxcXJycnBwcGBgYF1dXWdnZ1tbW1BQUGpqamZmZmBgYGVlZXFxcWJiYmlpaVNTU2hoaFtbW2NjY2hoaGZmZlNTU1lZWWBgYGNjY1tbW1tbW15eXmpqam5uboGBgXp6ent7e319fX9/f4CAgGdnZ2pqamZmZlxcXGlpaXx8fGxsbICAgHV1dWZmZmRkZGZmZnZ2dmpqaoODg3V1dYmJiYWFhYeHh4mJiYWFhXl5eYWFhX9/f25ubnR0dIiIiH19fXZ2doGBgWtra3BwcHh4eIuLi3Nzc3d3d46Ojnp6enJycoCAgI6OjpeXl6ysrHZ2dnd3d3h4eHl5eXp6ent7e3x8fH19fX5+fn9/f4CAgIGBgYKCgoODg4SEhIWFhYaGhoeHh4mJiYqKiouLi4yMjI2NjY6Ojo+Pj5GRkZKSkpOTk5iYmJmZmZqamp2dnZ6enp+fn6CgoKSkpKWlpaioqKmpqaqqqqurq6ysrK2tra6urq+vr7CwsLGxsbKysrOzs7W1tba2tre3t7q6uru7u7y8vL29vcHBwcLCwsfHx8vLy9/f3+vr6wsCO6AAAABZdFJOUwABAgQGBwgMDiEkJikwNDQ1Njo8QERESUlQWHl5e31+fn+BhIqTk5SWl5eXl5eampuenqGjrbGys7S3urvCw8TExMXGxsnMz9nl6erw8vP0+Pj6+/39/v7+2MyjRQAAAAlwSFlzAAAOwwAADsMBx2+oZAAAAP5JREFUKFNjAAIBeTVZSXYQCw2wKPgUFEaHWPNB+QjAKB06oa8+MSHJjQcqAgf8vpMn9VbFJySn6ENF4EC5tiUhsTQpKSXT01hDV1cHCLS1tbQ01QUZLDozp5ZFZqSmZ5UUFhXmZWemJcTFRkcl5xswWHZlT6uMyknPzKmoa25t62jvaGlsbG6fOEGPQaWhKSaqpjgjO9/b1d7FycHRziOis7kkyFmCQchvSn9PS3l2bpgJGysYKHZN7M8IEGFgYFItmtTbUlFQ5MULdZhcR1d3eaAwkMVhGFxeXZLpLg6RYGBQavI3D48SBTGZpYxsrWQ4wcIgIGajw21qxsUAAPjFRRFP/4hGAAAAAElFTkSuQmCC"/>
          <p:cNvSpPr>
            <a:spLocks noChangeAspect="1" noChangeArrowheads="1"/>
          </p:cNvSpPr>
          <p:nvPr/>
        </p:nvSpPr>
        <p:spPr bwMode="auto">
          <a:xfrm>
            <a:off x="2928135" y="1906247"/>
            <a:ext cx="4924353" cy="2395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
        <p:nvSpPr>
          <p:cNvPr id="205" name="AutoShape 73" descr="data:image/png;base64,%20iVBORw0KGgoAAAANSUhEUgAAABoAAAALCAMAAABWHm3CAAAAAXNSR0IArs4c6QAAAARnQU1BAACxjwv8YQUAAAHRUExURQAAAP///////////////9/f36KiooCAgHR0dK6urrGxsaqqqrW1tY6OjoSEhGlpaXBwcGZmZlNTU0xMTFpaWl5eXl1dXWpqalZWVm5ubmdnZ2JiYmxsbGVlZV1dXV5eXlhYWFxcXGRkZGVlZVdXV2BgYGdnZ2ZmZmRkZGlpaVdXV2JiYlpaWlpaWm9vb15eXmtra35+fl9fX2lpaWBgYIGBgV5eXmxsbGVlZXR0dGxsbHd3d3JycoODg3d3d25ubnJycn5+fnBwcHFxcXR0dHV1dXZ2dnd3d3h4eHl5eXx8fH19fWlpaXx8fH5+fpKSkpmZmZ6enqCgoKKioqOjo6WlpXNzc3h4eJubm3d3d4iIiJSUlJWVlZKSknl5eYKCgpubm4eHh6+vr3FxcXR0dHZ2dnt7e319fX5+foCAgIGBgYODg4WFhYaGhoeHh4iIiImJiYqKiouLi4yMjI6Ojo+Pj5CQkJGRkZKSkpSUlJWVlZaWlpeXl5iYmJmZmZubm5ycnJ2dnZ+fn6CgoKGhoaKioqOjo6SkpKenp6ioqK2tra6urq+vr7CwsLGxsbKysrOzs7S0tLW1tbu7u7y8vL29vb+/v8PDw8fHx8vLy////8g3L5sAAABjdFJOUwABAgQGCAsQFhYXGBgbHScpLS42NjY3PEFBQ0lJTE1UXV5hZWx3foCEhoqUl5ucnp6eoaqvtLW2uLm9v8XGyMzg4OHh4eHh4eHh4eHl5vL19vb29vb29/f3+Pj4+Pr7+/z9/bduPsgAAAAJcEhZcwAADsMAAA7DAcdvqGQAAADxSURBVChTY2BgYJLQMtBU4ACy0AG7TmRdTVqqvTSUjwDMupXTp3RkpGc5SEJF4EAufmZvb1N6RlaOOS8XNxDwQAAnI4N+T1VJSlFWZnZulK+jt5enh7ubq4uzs5OPCoPFpIJZ/cn52TkFdc3t7a0tjfWVZWWlFW0T9BiMJlTWppSV5OQVxcYERAQGBYeE9k2c2JUUrcognzizvbOnNq+o1EpYVExERERIu2/qhKwwRRYGVpO2GZO7G4rL/WShDlObMHladbg4kMVnltPWXlPooQSRYGBQ7/a3SYiTAjHZlI3trDUEwMIgIGNrKGhqyc8AAEV9QhxTGyulAAAAAElFTkSuQmCC"/>
          <p:cNvSpPr>
            <a:spLocks noChangeAspect="1" noChangeArrowheads="1"/>
          </p:cNvSpPr>
          <p:nvPr/>
        </p:nvSpPr>
        <p:spPr bwMode="auto">
          <a:xfrm>
            <a:off x="3140860" y="1761778"/>
            <a:ext cx="4924353" cy="239520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pic>
        <p:nvPicPr>
          <p:cNvPr id="206" name="Picture 205"/>
          <p:cNvPicPr>
            <a:picLocks noChangeAspect="1"/>
          </p:cNvPicPr>
          <p:nvPr/>
        </p:nvPicPr>
        <p:blipFill>
          <a:blip r:embed="rId3"/>
          <a:stretch>
            <a:fillRect/>
          </a:stretch>
        </p:blipFill>
        <p:spPr>
          <a:xfrm>
            <a:off x="1096283" y="1337914"/>
            <a:ext cx="3646068" cy="5471670"/>
          </a:xfrm>
          <a:prstGeom prst="rect">
            <a:avLst/>
          </a:prstGeom>
        </p:spPr>
      </p:pic>
      <p:pic>
        <p:nvPicPr>
          <p:cNvPr id="207" name="Picture 206"/>
          <p:cNvPicPr>
            <a:picLocks noChangeAspect="1"/>
          </p:cNvPicPr>
          <p:nvPr/>
        </p:nvPicPr>
        <p:blipFill>
          <a:blip r:embed="rId4"/>
          <a:stretch>
            <a:fillRect/>
          </a:stretch>
        </p:blipFill>
        <p:spPr>
          <a:xfrm>
            <a:off x="4757637" y="1359448"/>
            <a:ext cx="4226996" cy="2038657"/>
          </a:xfrm>
          <a:prstGeom prst="rect">
            <a:avLst/>
          </a:prstGeom>
        </p:spPr>
      </p:pic>
      <p:pic>
        <p:nvPicPr>
          <p:cNvPr id="208" name="Picture 207"/>
          <p:cNvPicPr>
            <a:picLocks noChangeAspect="1"/>
          </p:cNvPicPr>
          <p:nvPr/>
        </p:nvPicPr>
        <p:blipFill>
          <a:blip r:embed="rId5"/>
          <a:stretch>
            <a:fillRect/>
          </a:stretch>
        </p:blipFill>
        <p:spPr>
          <a:xfrm>
            <a:off x="4768180" y="3403985"/>
            <a:ext cx="4229594" cy="3420002"/>
          </a:xfrm>
          <a:prstGeom prst="rect">
            <a:avLst/>
          </a:prstGeom>
        </p:spPr>
      </p:pic>
      <p:pic>
        <p:nvPicPr>
          <p:cNvPr id="209" name="Picture 208"/>
          <p:cNvPicPr>
            <a:picLocks noChangeAspect="1"/>
          </p:cNvPicPr>
          <p:nvPr/>
        </p:nvPicPr>
        <p:blipFill>
          <a:blip r:embed="rId6"/>
          <a:stretch>
            <a:fillRect/>
          </a:stretch>
        </p:blipFill>
        <p:spPr>
          <a:xfrm>
            <a:off x="3777023" y="1163515"/>
            <a:ext cx="1750838" cy="527655"/>
          </a:xfrm>
          <a:prstGeom prst="rect">
            <a:avLst/>
          </a:prstGeom>
        </p:spPr>
      </p:pic>
      <p:pic>
        <p:nvPicPr>
          <p:cNvPr id="210" name="Picture 209"/>
          <p:cNvPicPr>
            <a:picLocks noChangeAspect="1"/>
          </p:cNvPicPr>
          <p:nvPr/>
        </p:nvPicPr>
        <p:blipFill>
          <a:blip r:embed="rId7"/>
          <a:stretch>
            <a:fillRect/>
          </a:stretch>
        </p:blipFill>
        <p:spPr>
          <a:xfrm>
            <a:off x="1206279" y="1721226"/>
            <a:ext cx="621846" cy="530398"/>
          </a:xfrm>
          <a:prstGeom prst="rect">
            <a:avLst/>
          </a:prstGeom>
        </p:spPr>
      </p:pic>
      <p:pic>
        <p:nvPicPr>
          <p:cNvPr id="211" name="Picture 210"/>
          <p:cNvPicPr>
            <a:picLocks noChangeAspect="1"/>
          </p:cNvPicPr>
          <p:nvPr/>
        </p:nvPicPr>
        <p:blipFill>
          <a:blip r:embed="rId8"/>
          <a:stretch>
            <a:fillRect/>
          </a:stretch>
        </p:blipFill>
        <p:spPr>
          <a:xfrm>
            <a:off x="1790913" y="1709908"/>
            <a:ext cx="579170" cy="536494"/>
          </a:xfrm>
          <a:prstGeom prst="rect">
            <a:avLst/>
          </a:prstGeom>
        </p:spPr>
      </p:pic>
      <p:pic>
        <p:nvPicPr>
          <p:cNvPr id="212" name="Picture 211"/>
          <p:cNvPicPr>
            <a:picLocks noChangeAspect="1"/>
          </p:cNvPicPr>
          <p:nvPr/>
        </p:nvPicPr>
        <p:blipFill>
          <a:blip r:embed="rId9"/>
          <a:stretch>
            <a:fillRect/>
          </a:stretch>
        </p:blipFill>
        <p:spPr>
          <a:xfrm>
            <a:off x="4481366" y="2038206"/>
            <a:ext cx="646232" cy="530398"/>
          </a:xfrm>
          <a:prstGeom prst="rect">
            <a:avLst/>
          </a:prstGeom>
        </p:spPr>
      </p:pic>
      <p:pic>
        <p:nvPicPr>
          <p:cNvPr id="214" name="Picture 213"/>
          <p:cNvPicPr>
            <a:picLocks noChangeAspect="1"/>
          </p:cNvPicPr>
          <p:nvPr/>
        </p:nvPicPr>
        <p:blipFill>
          <a:blip r:embed="rId10"/>
          <a:stretch>
            <a:fillRect/>
          </a:stretch>
        </p:blipFill>
        <p:spPr>
          <a:xfrm>
            <a:off x="1159531" y="2673913"/>
            <a:ext cx="646232" cy="530398"/>
          </a:xfrm>
          <a:prstGeom prst="rect">
            <a:avLst/>
          </a:prstGeom>
        </p:spPr>
      </p:pic>
      <p:pic>
        <p:nvPicPr>
          <p:cNvPr id="215" name="Picture 214"/>
          <p:cNvPicPr>
            <a:picLocks noChangeAspect="1"/>
          </p:cNvPicPr>
          <p:nvPr/>
        </p:nvPicPr>
        <p:blipFill>
          <a:blip r:embed="rId11"/>
          <a:stretch>
            <a:fillRect/>
          </a:stretch>
        </p:blipFill>
        <p:spPr>
          <a:xfrm>
            <a:off x="1218848" y="3872103"/>
            <a:ext cx="573074" cy="536494"/>
          </a:xfrm>
          <a:prstGeom prst="rect">
            <a:avLst/>
          </a:prstGeom>
        </p:spPr>
      </p:pic>
      <p:pic>
        <p:nvPicPr>
          <p:cNvPr id="216" name="Picture 215"/>
          <p:cNvPicPr>
            <a:picLocks noChangeAspect="1"/>
          </p:cNvPicPr>
          <p:nvPr/>
        </p:nvPicPr>
        <p:blipFill>
          <a:blip r:embed="rId12"/>
          <a:stretch>
            <a:fillRect/>
          </a:stretch>
        </p:blipFill>
        <p:spPr>
          <a:xfrm>
            <a:off x="5327947" y="3248304"/>
            <a:ext cx="2798944" cy="396274"/>
          </a:xfrm>
          <a:prstGeom prst="rect">
            <a:avLst/>
          </a:prstGeom>
        </p:spPr>
      </p:pic>
      <p:pic>
        <p:nvPicPr>
          <p:cNvPr id="217" name="Picture 216"/>
          <p:cNvPicPr>
            <a:picLocks noChangeAspect="1"/>
          </p:cNvPicPr>
          <p:nvPr/>
        </p:nvPicPr>
        <p:blipFill>
          <a:blip r:embed="rId13"/>
          <a:stretch>
            <a:fillRect/>
          </a:stretch>
        </p:blipFill>
        <p:spPr>
          <a:xfrm>
            <a:off x="1171711" y="5240571"/>
            <a:ext cx="579170" cy="536494"/>
          </a:xfrm>
          <a:prstGeom prst="rect">
            <a:avLst/>
          </a:prstGeom>
        </p:spPr>
      </p:pic>
      <p:pic>
        <p:nvPicPr>
          <p:cNvPr id="218" name="Picture 217"/>
          <p:cNvPicPr>
            <a:picLocks noChangeAspect="1"/>
          </p:cNvPicPr>
          <p:nvPr/>
        </p:nvPicPr>
        <p:blipFill>
          <a:blip r:embed="rId14"/>
          <a:stretch>
            <a:fillRect/>
          </a:stretch>
        </p:blipFill>
        <p:spPr>
          <a:xfrm>
            <a:off x="1193062" y="6201725"/>
            <a:ext cx="579170" cy="530398"/>
          </a:xfrm>
          <a:prstGeom prst="rect">
            <a:avLst/>
          </a:prstGeom>
        </p:spPr>
      </p:pic>
      <p:pic>
        <p:nvPicPr>
          <p:cNvPr id="219" name="Picture 218"/>
          <p:cNvPicPr>
            <a:picLocks noChangeAspect="1"/>
          </p:cNvPicPr>
          <p:nvPr/>
        </p:nvPicPr>
        <p:blipFill>
          <a:blip r:embed="rId15"/>
          <a:stretch>
            <a:fillRect/>
          </a:stretch>
        </p:blipFill>
        <p:spPr>
          <a:xfrm>
            <a:off x="4857710" y="3725433"/>
            <a:ext cx="579170" cy="536494"/>
          </a:xfrm>
          <a:prstGeom prst="rect">
            <a:avLst/>
          </a:prstGeom>
        </p:spPr>
      </p:pic>
      <p:pic>
        <p:nvPicPr>
          <p:cNvPr id="220" name="Picture 219"/>
          <p:cNvPicPr>
            <a:picLocks noChangeAspect="1"/>
          </p:cNvPicPr>
          <p:nvPr/>
        </p:nvPicPr>
        <p:blipFill>
          <a:blip r:embed="rId16"/>
          <a:stretch>
            <a:fillRect/>
          </a:stretch>
        </p:blipFill>
        <p:spPr>
          <a:xfrm>
            <a:off x="5073022" y="4194773"/>
            <a:ext cx="621846" cy="536494"/>
          </a:xfrm>
          <a:prstGeom prst="rect">
            <a:avLst/>
          </a:prstGeom>
        </p:spPr>
      </p:pic>
      <p:pic>
        <p:nvPicPr>
          <p:cNvPr id="221" name="Picture 220"/>
          <p:cNvPicPr>
            <a:picLocks noChangeAspect="1"/>
          </p:cNvPicPr>
          <p:nvPr/>
        </p:nvPicPr>
        <p:blipFill>
          <a:blip r:embed="rId17"/>
          <a:stretch>
            <a:fillRect/>
          </a:stretch>
        </p:blipFill>
        <p:spPr>
          <a:xfrm>
            <a:off x="4883920" y="5309583"/>
            <a:ext cx="597460" cy="518205"/>
          </a:xfrm>
          <a:prstGeom prst="rect">
            <a:avLst/>
          </a:prstGeom>
        </p:spPr>
      </p:pic>
      <p:pic>
        <p:nvPicPr>
          <p:cNvPr id="222" name="Picture 221"/>
          <p:cNvPicPr>
            <a:picLocks noChangeAspect="1"/>
          </p:cNvPicPr>
          <p:nvPr/>
        </p:nvPicPr>
        <p:blipFill>
          <a:blip r:embed="rId18"/>
          <a:stretch>
            <a:fillRect/>
          </a:stretch>
        </p:blipFill>
        <p:spPr>
          <a:xfrm>
            <a:off x="5165608" y="5725746"/>
            <a:ext cx="646232" cy="530398"/>
          </a:xfrm>
          <a:prstGeom prst="rect">
            <a:avLst/>
          </a:prstGeom>
        </p:spPr>
      </p:pic>
      <p:pic>
        <p:nvPicPr>
          <p:cNvPr id="223" name="Picture 222"/>
          <p:cNvPicPr>
            <a:picLocks noChangeAspect="1"/>
          </p:cNvPicPr>
          <p:nvPr/>
        </p:nvPicPr>
        <p:blipFill>
          <a:blip r:embed="rId19"/>
          <a:stretch>
            <a:fillRect/>
          </a:stretch>
        </p:blipFill>
        <p:spPr>
          <a:xfrm>
            <a:off x="2410864" y="1709908"/>
            <a:ext cx="317451" cy="138024"/>
          </a:xfrm>
          <a:prstGeom prst="rect">
            <a:avLst/>
          </a:prstGeom>
        </p:spPr>
      </p:pic>
      <p:pic>
        <p:nvPicPr>
          <p:cNvPr id="16416" name="Picture 16415"/>
          <p:cNvPicPr>
            <a:picLocks noChangeAspect="1"/>
          </p:cNvPicPr>
          <p:nvPr/>
        </p:nvPicPr>
        <p:blipFill>
          <a:blip r:embed="rId19"/>
          <a:stretch>
            <a:fillRect/>
          </a:stretch>
        </p:blipFill>
        <p:spPr>
          <a:xfrm>
            <a:off x="2410864" y="2004700"/>
            <a:ext cx="304546" cy="132412"/>
          </a:xfrm>
          <a:prstGeom prst="rect">
            <a:avLst/>
          </a:prstGeom>
        </p:spPr>
      </p:pic>
      <p:pic>
        <p:nvPicPr>
          <p:cNvPr id="230" name="Picture 229"/>
          <p:cNvPicPr>
            <a:picLocks noChangeAspect="1"/>
          </p:cNvPicPr>
          <p:nvPr/>
        </p:nvPicPr>
        <p:blipFill>
          <a:blip r:embed="rId19"/>
          <a:stretch>
            <a:fillRect/>
          </a:stretch>
        </p:blipFill>
        <p:spPr>
          <a:xfrm>
            <a:off x="2419440" y="2279600"/>
            <a:ext cx="300414" cy="130616"/>
          </a:xfrm>
          <a:prstGeom prst="rect">
            <a:avLst/>
          </a:prstGeom>
        </p:spPr>
      </p:pic>
      <p:pic>
        <p:nvPicPr>
          <p:cNvPr id="234" name="Picture 233"/>
          <p:cNvPicPr>
            <a:picLocks noChangeAspect="1"/>
          </p:cNvPicPr>
          <p:nvPr/>
        </p:nvPicPr>
        <p:blipFill>
          <a:blip r:embed="rId19"/>
          <a:stretch>
            <a:fillRect/>
          </a:stretch>
        </p:blipFill>
        <p:spPr>
          <a:xfrm>
            <a:off x="2120271" y="2691085"/>
            <a:ext cx="303165" cy="131811"/>
          </a:xfrm>
          <a:prstGeom prst="rect">
            <a:avLst/>
          </a:prstGeom>
        </p:spPr>
      </p:pic>
      <p:pic>
        <p:nvPicPr>
          <p:cNvPr id="235" name="Picture 234"/>
          <p:cNvPicPr>
            <a:picLocks noChangeAspect="1"/>
          </p:cNvPicPr>
          <p:nvPr/>
        </p:nvPicPr>
        <p:blipFill>
          <a:blip r:embed="rId19"/>
          <a:stretch>
            <a:fillRect/>
          </a:stretch>
        </p:blipFill>
        <p:spPr>
          <a:xfrm>
            <a:off x="5872285" y="3778787"/>
            <a:ext cx="317452" cy="138023"/>
          </a:xfrm>
          <a:prstGeom prst="rect">
            <a:avLst/>
          </a:prstGeom>
        </p:spPr>
      </p:pic>
      <p:pic>
        <p:nvPicPr>
          <p:cNvPr id="236" name="Picture 235"/>
          <p:cNvPicPr>
            <a:picLocks noChangeAspect="1"/>
          </p:cNvPicPr>
          <p:nvPr/>
        </p:nvPicPr>
        <p:blipFill>
          <a:blip r:embed="rId19"/>
          <a:stretch>
            <a:fillRect/>
          </a:stretch>
        </p:blipFill>
        <p:spPr>
          <a:xfrm>
            <a:off x="5889944" y="4064473"/>
            <a:ext cx="306364" cy="133202"/>
          </a:xfrm>
          <a:prstGeom prst="rect">
            <a:avLst/>
          </a:prstGeom>
        </p:spPr>
      </p:pic>
      <p:pic>
        <p:nvPicPr>
          <p:cNvPr id="237" name="Picture 236"/>
          <p:cNvPicPr>
            <a:picLocks noChangeAspect="1"/>
          </p:cNvPicPr>
          <p:nvPr/>
        </p:nvPicPr>
        <p:blipFill>
          <a:blip r:embed="rId19"/>
          <a:stretch>
            <a:fillRect/>
          </a:stretch>
        </p:blipFill>
        <p:spPr>
          <a:xfrm>
            <a:off x="5899735" y="4355552"/>
            <a:ext cx="317452" cy="138023"/>
          </a:xfrm>
          <a:prstGeom prst="rect">
            <a:avLst/>
          </a:prstGeom>
        </p:spPr>
      </p:pic>
      <p:pic>
        <p:nvPicPr>
          <p:cNvPr id="238" name="Picture 237"/>
          <p:cNvPicPr>
            <a:picLocks noChangeAspect="1"/>
          </p:cNvPicPr>
          <p:nvPr/>
        </p:nvPicPr>
        <p:blipFill>
          <a:blip r:embed="rId19"/>
          <a:stretch>
            <a:fillRect/>
          </a:stretch>
        </p:blipFill>
        <p:spPr>
          <a:xfrm>
            <a:off x="5872285" y="5450009"/>
            <a:ext cx="317452" cy="138023"/>
          </a:xfrm>
          <a:prstGeom prst="rect">
            <a:avLst/>
          </a:prstGeom>
        </p:spPr>
      </p:pic>
      <p:pic>
        <p:nvPicPr>
          <p:cNvPr id="240" name="Picture 239"/>
          <p:cNvPicPr>
            <a:picLocks noChangeAspect="1"/>
          </p:cNvPicPr>
          <p:nvPr/>
        </p:nvPicPr>
        <p:blipFill>
          <a:blip r:embed="rId19"/>
          <a:stretch>
            <a:fillRect/>
          </a:stretch>
        </p:blipFill>
        <p:spPr>
          <a:xfrm>
            <a:off x="5872285" y="5671601"/>
            <a:ext cx="317452" cy="138023"/>
          </a:xfrm>
          <a:prstGeom prst="rect">
            <a:avLst/>
          </a:prstGeom>
        </p:spPr>
      </p:pic>
      <p:pic>
        <p:nvPicPr>
          <p:cNvPr id="241" name="Picture 240"/>
          <p:cNvPicPr>
            <a:picLocks noChangeAspect="1"/>
          </p:cNvPicPr>
          <p:nvPr/>
        </p:nvPicPr>
        <p:blipFill>
          <a:blip r:embed="rId19"/>
          <a:stretch>
            <a:fillRect/>
          </a:stretch>
        </p:blipFill>
        <p:spPr>
          <a:xfrm>
            <a:off x="5672713" y="1872563"/>
            <a:ext cx="317452" cy="138023"/>
          </a:xfrm>
          <a:prstGeom prst="rect">
            <a:avLst/>
          </a:prstGeom>
        </p:spPr>
      </p:pic>
      <p:pic>
        <p:nvPicPr>
          <p:cNvPr id="242" name="Picture 241"/>
          <p:cNvPicPr>
            <a:picLocks noChangeAspect="1"/>
          </p:cNvPicPr>
          <p:nvPr/>
        </p:nvPicPr>
        <p:blipFill>
          <a:blip r:embed="rId19"/>
          <a:stretch>
            <a:fillRect/>
          </a:stretch>
        </p:blipFill>
        <p:spPr>
          <a:xfrm>
            <a:off x="5676390" y="2037351"/>
            <a:ext cx="300387" cy="130603"/>
          </a:xfrm>
          <a:prstGeom prst="rect">
            <a:avLst/>
          </a:prstGeom>
        </p:spPr>
      </p:pic>
      <p:pic>
        <p:nvPicPr>
          <p:cNvPr id="243" name="Picture 242"/>
          <p:cNvPicPr>
            <a:picLocks noChangeAspect="1"/>
          </p:cNvPicPr>
          <p:nvPr/>
        </p:nvPicPr>
        <p:blipFill>
          <a:blip r:embed="rId19"/>
          <a:stretch>
            <a:fillRect/>
          </a:stretch>
        </p:blipFill>
        <p:spPr>
          <a:xfrm>
            <a:off x="5672713" y="2202714"/>
            <a:ext cx="301963" cy="131288"/>
          </a:xfrm>
          <a:prstGeom prst="rect">
            <a:avLst/>
          </a:prstGeom>
        </p:spPr>
      </p:pic>
      <p:pic>
        <p:nvPicPr>
          <p:cNvPr id="244" name="Picture 243"/>
          <p:cNvPicPr>
            <a:picLocks noChangeAspect="1"/>
          </p:cNvPicPr>
          <p:nvPr/>
        </p:nvPicPr>
        <p:blipFill>
          <a:blip r:embed="rId19"/>
          <a:stretch>
            <a:fillRect/>
          </a:stretch>
        </p:blipFill>
        <p:spPr>
          <a:xfrm>
            <a:off x="5674184" y="2485082"/>
            <a:ext cx="300492" cy="130648"/>
          </a:xfrm>
          <a:prstGeom prst="rect">
            <a:avLst/>
          </a:prstGeom>
        </p:spPr>
      </p:pic>
      <p:pic>
        <p:nvPicPr>
          <p:cNvPr id="245" name="Picture 244"/>
          <p:cNvPicPr>
            <a:picLocks noChangeAspect="1"/>
          </p:cNvPicPr>
          <p:nvPr/>
        </p:nvPicPr>
        <p:blipFill>
          <a:blip r:embed="rId19"/>
          <a:stretch>
            <a:fillRect/>
          </a:stretch>
        </p:blipFill>
        <p:spPr>
          <a:xfrm>
            <a:off x="2080498" y="6358110"/>
            <a:ext cx="317452" cy="138023"/>
          </a:xfrm>
          <a:prstGeom prst="rect">
            <a:avLst/>
          </a:prstGeom>
        </p:spPr>
      </p:pic>
      <p:pic>
        <p:nvPicPr>
          <p:cNvPr id="246" name="Picture 245"/>
          <p:cNvPicPr>
            <a:picLocks noChangeAspect="1"/>
          </p:cNvPicPr>
          <p:nvPr/>
        </p:nvPicPr>
        <p:blipFill>
          <a:blip r:embed="rId19"/>
          <a:stretch>
            <a:fillRect/>
          </a:stretch>
        </p:blipFill>
        <p:spPr>
          <a:xfrm>
            <a:off x="2112758" y="4516716"/>
            <a:ext cx="280856" cy="122111"/>
          </a:xfrm>
          <a:prstGeom prst="rect">
            <a:avLst/>
          </a:prstGeom>
        </p:spPr>
      </p:pic>
      <p:pic>
        <p:nvPicPr>
          <p:cNvPr id="247" name="Picture 246"/>
          <p:cNvPicPr>
            <a:picLocks noChangeAspect="1"/>
          </p:cNvPicPr>
          <p:nvPr/>
        </p:nvPicPr>
        <p:blipFill>
          <a:blip r:embed="rId19"/>
          <a:stretch>
            <a:fillRect/>
          </a:stretch>
        </p:blipFill>
        <p:spPr>
          <a:xfrm>
            <a:off x="2052678" y="5275342"/>
            <a:ext cx="323150" cy="140500"/>
          </a:xfrm>
          <a:prstGeom prst="rect">
            <a:avLst/>
          </a:prstGeom>
        </p:spPr>
      </p:pic>
      <p:pic>
        <p:nvPicPr>
          <p:cNvPr id="248" name="Picture 247"/>
          <p:cNvPicPr>
            <a:picLocks noChangeAspect="1"/>
          </p:cNvPicPr>
          <p:nvPr/>
        </p:nvPicPr>
        <p:blipFill>
          <a:blip r:embed="rId19"/>
          <a:stretch>
            <a:fillRect/>
          </a:stretch>
        </p:blipFill>
        <p:spPr>
          <a:xfrm>
            <a:off x="2120272" y="3116628"/>
            <a:ext cx="290974" cy="126511"/>
          </a:xfrm>
          <a:prstGeom prst="rect">
            <a:avLst/>
          </a:prstGeom>
        </p:spPr>
      </p:pic>
      <p:pic>
        <p:nvPicPr>
          <p:cNvPr id="250" name="Picture 249"/>
          <p:cNvPicPr>
            <a:picLocks noChangeAspect="1"/>
          </p:cNvPicPr>
          <p:nvPr/>
        </p:nvPicPr>
        <p:blipFill>
          <a:blip r:embed="rId19"/>
          <a:stretch>
            <a:fillRect/>
          </a:stretch>
        </p:blipFill>
        <p:spPr>
          <a:xfrm>
            <a:off x="2136793" y="3436185"/>
            <a:ext cx="295490" cy="128474"/>
          </a:xfrm>
          <a:prstGeom prst="rect">
            <a:avLst/>
          </a:prstGeom>
        </p:spPr>
      </p:pic>
      <p:pic>
        <p:nvPicPr>
          <p:cNvPr id="251" name="Picture 250"/>
          <p:cNvPicPr>
            <a:picLocks noChangeAspect="1"/>
          </p:cNvPicPr>
          <p:nvPr/>
        </p:nvPicPr>
        <p:blipFill>
          <a:blip r:embed="rId19"/>
          <a:stretch>
            <a:fillRect/>
          </a:stretch>
        </p:blipFill>
        <p:spPr>
          <a:xfrm>
            <a:off x="2115936" y="4049308"/>
            <a:ext cx="295871" cy="128640"/>
          </a:xfrm>
          <a:prstGeom prst="rect">
            <a:avLst/>
          </a:prstGeom>
        </p:spPr>
      </p:pic>
      <p:pic>
        <p:nvPicPr>
          <p:cNvPr id="252" name="Picture 251"/>
          <p:cNvPicPr>
            <a:picLocks noChangeAspect="1"/>
          </p:cNvPicPr>
          <p:nvPr/>
        </p:nvPicPr>
        <p:blipFill>
          <a:blip r:embed="rId19"/>
          <a:stretch>
            <a:fillRect/>
          </a:stretch>
        </p:blipFill>
        <p:spPr>
          <a:xfrm>
            <a:off x="2108568" y="4232568"/>
            <a:ext cx="285046" cy="123933"/>
          </a:xfrm>
          <a:prstGeom prst="rect">
            <a:avLst/>
          </a:prstGeom>
        </p:spPr>
      </p:pic>
      <p:sp>
        <p:nvSpPr>
          <p:cNvPr id="16422" name="Rectangle 16421"/>
          <p:cNvSpPr/>
          <p:nvPr/>
        </p:nvSpPr>
        <p:spPr>
          <a:xfrm>
            <a:off x="2830352" y="1600067"/>
            <a:ext cx="1457802" cy="1015663"/>
          </a:xfrm>
          <a:prstGeom prst="rect">
            <a:avLst/>
          </a:prstGeom>
        </p:spPr>
        <p:txBody>
          <a:bodyPr wrap="square">
            <a:spAutoFit/>
          </a:bodyPr>
          <a:lstStyle/>
          <a:p>
            <a:r>
              <a:rPr lang="fr-BE" sz="1000" dirty="0"/>
              <a:t>Lire tous les formulaires</a:t>
            </a:r>
          </a:p>
          <a:p>
            <a:r>
              <a:rPr lang="fr-BE" sz="1000" dirty="0"/>
              <a:t>Ecrire tous les formulaires</a:t>
            </a:r>
          </a:p>
          <a:p>
            <a:r>
              <a:rPr lang="fr-BE" sz="1000" dirty="0"/>
              <a:t>Soumettre les formulaires à </a:t>
            </a:r>
            <a:r>
              <a:rPr lang="fr-BE" sz="1000" dirty="0" smtClean="0"/>
              <a:t>EC</a:t>
            </a:r>
          </a:p>
        </p:txBody>
      </p:sp>
      <p:sp>
        <p:nvSpPr>
          <p:cNvPr id="16423" name="Rectangle 16422"/>
          <p:cNvSpPr/>
          <p:nvPr/>
        </p:nvSpPr>
        <p:spPr>
          <a:xfrm>
            <a:off x="2406724" y="2651552"/>
            <a:ext cx="1815951" cy="2554545"/>
          </a:xfrm>
          <a:prstGeom prst="rect">
            <a:avLst/>
          </a:prstGeom>
        </p:spPr>
        <p:txBody>
          <a:bodyPr wrap="square">
            <a:spAutoFit/>
          </a:bodyPr>
          <a:lstStyle/>
          <a:p>
            <a:r>
              <a:rPr lang="fr-BE" sz="1000" dirty="0"/>
              <a:t>Lire ses propres formulaires</a:t>
            </a:r>
          </a:p>
          <a:p>
            <a:r>
              <a:rPr lang="fr-BE" sz="1000" dirty="0"/>
              <a:t>Rédiger ses propres formulaires</a:t>
            </a:r>
          </a:p>
          <a:p>
            <a:r>
              <a:rPr lang="fr-BE" sz="1000" dirty="0" smtClean="0"/>
              <a:t>Soumettre ses </a:t>
            </a:r>
            <a:r>
              <a:rPr lang="fr-BE" sz="1000" dirty="0"/>
              <a:t>propres formulaires</a:t>
            </a:r>
          </a:p>
          <a:p>
            <a:r>
              <a:rPr lang="fr-BE" sz="1000" dirty="0"/>
              <a:t>Signer et soumettre ses propres formulaires financiers</a:t>
            </a:r>
          </a:p>
          <a:p>
            <a:endParaRPr lang="fr-BE" sz="1000" dirty="0" smtClean="0"/>
          </a:p>
          <a:p>
            <a:r>
              <a:rPr lang="fr-BE" sz="1000" dirty="0" smtClean="0"/>
              <a:t>Lire </a:t>
            </a:r>
            <a:r>
              <a:rPr lang="fr-BE" sz="1000" dirty="0"/>
              <a:t>ses propres formulaires</a:t>
            </a:r>
          </a:p>
          <a:p>
            <a:r>
              <a:rPr lang="fr-BE" sz="1000" dirty="0"/>
              <a:t>Rédiger ses propres formulaires</a:t>
            </a:r>
          </a:p>
          <a:p>
            <a:r>
              <a:rPr lang="fr-BE" sz="1000" dirty="0"/>
              <a:t>Soumettez vos propres formulaires au coordinateur (sauf les formulaires financiers)</a:t>
            </a:r>
          </a:p>
        </p:txBody>
      </p:sp>
      <p:pic>
        <p:nvPicPr>
          <p:cNvPr id="16424" name="Picture 16423"/>
          <p:cNvPicPr>
            <a:picLocks noChangeAspect="1"/>
          </p:cNvPicPr>
          <p:nvPr/>
        </p:nvPicPr>
        <p:blipFill>
          <a:blip r:embed="rId20"/>
          <a:stretch>
            <a:fillRect/>
          </a:stretch>
        </p:blipFill>
        <p:spPr>
          <a:xfrm>
            <a:off x="2120272" y="2878147"/>
            <a:ext cx="280440" cy="121931"/>
          </a:xfrm>
          <a:prstGeom prst="rect">
            <a:avLst/>
          </a:prstGeom>
        </p:spPr>
      </p:pic>
      <p:pic>
        <p:nvPicPr>
          <p:cNvPr id="16425" name="Picture 16424"/>
          <p:cNvPicPr>
            <a:picLocks noChangeAspect="1"/>
          </p:cNvPicPr>
          <p:nvPr/>
        </p:nvPicPr>
        <p:blipFill>
          <a:blip r:embed="rId21"/>
          <a:stretch>
            <a:fillRect/>
          </a:stretch>
        </p:blipFill>
        <p:spPr>
          <a:xfrm>
            <a:off x="2052678" y="5520558"/>
            <a:ext cx="304826" cy="134124"/>
          </a:xfrm>
          <a:prstGeom prst="rect">
            <a:avLst/>
          </a:prstGeom>
        </p:spPr>
      </p:pic>
      <p:sp>
        <p:nvSpPr>
          <p:cNvPr id="16426" name="Rectangle 16425"/>
          <p:cNvSpPr/>
          <p:nvPr/>
        </p:nvSpPr>
        <p:spPr>
          <a:xfrm flipH="1">
            <a:off x="2393614" y="5211497"/>
            <a:ext cx="2349416" cy="523220"/>
          </a:xfrm>
          <a:prstGeom prst="rect">
            <a:avLst/>
          </a:prstGeom>
        </p:spPr>
        <p:txBody>
          <a:bodyPr wrap="square">
            <a:spAutoFit/>
          </a:bodyPr>
          <a:lstStyle/>
          <a:p>
            <a:r>
              <a:rPr lang="fr-BE" sz="1000" dirty="0" smtClean="0"/>
              <a:t>Lire </a:t>
            </a:r>
            <a:r>
              <a:rPr lang="fr-BE" sz="1000" dirty="0"/>
              <a:t>ses propres formulaires</a:t>
            </a:r>
          </a:p>
          <a:p>
            <a:r>
              <a:rPr lang="fr-BE" sz="1000" dirty="0"/>
              <a:t>Rédiger ses propres</a:t>
            </a:r>
            <a:r>
              <a:rPr lang="fr-BE" dirty="0"/>
              <a:t> </a:t>
            </a:r>
          </a:p>
        </p:txBody>
      </p:sp>
      <p:pic>
        <p:nvPicPr>
          <p:cNvPr id="16428" name="Picture 16427"/>
          <p:cNvPicPr>
            <a:picLocks noChangeAspect="1"/>
          </p:cNvPicPr>
          <p:nvPr/>
        </p:nvPicPr>
        <p:blipFill>
          <a:blip r:embed="rId22"/>
          <a:stretch>
            <a:fillRect/>
          </a:stretch>
        </p:blipFill>
        <p:spPr>
          <a:xfrm>
            <a:off x="2440455" y="6289949"/>
            <a:ext cx="1725318" cy="274344"/>
          </a:xfrm>
          <a:prstGeom prst="rect">
            <a:avLst/>
          </a:prstGeom>
        </p:spPr>
      </p:pic>
      <p:sp>
        <p:nvSpPr>
          <p:cNvPr id="16429" name="Rectangle 16428"/>
          <p:cNvSpPr/>
          <p:nvPr/>
        </p:nvSpPr>
        <p:spPr>
          <a:xfrm>
            <a:off x="5974812" y="1822678"/>
            <a:ext cx="2514555" cy="861774"/>
          </a:xfrm>
          <a:prstGeom prst="rect">
            <a:avLst/>
          </a:prstGeom>
        </p:spPr>
        <p:txBody>
          <a:bodyPr wrap="square">
            <a:spAutoFit/>
          </a:bodyPr>
          <a:lstStyle/>
          <a:p>
            <a:r>
              <a:rPr lang="fr-BE" sz="1000" dirty="0"/>
              <a:t>Lire ses propres formulaires</a:t>
            </a:r>
          </a:p>
          <a:p>
            <a:r>
              <a:rPr lang="fr-BE" sz="1000" dirty="0"/>
              <a:t>Rédiger ses propres formulaires</a:t>
            </a:r>
          </a:p>
          <a:p>
            <a:r>
              <a:rPr lang="fr-BE" sz="1000" dirty="0"/>
              <a:t>Soumettre ses propres </a:t>
            </a:r>
            <a:r>
              <a:rPr lang="fr-BE" sz="1000" dirty="0" smtClean="0"/>
              <a:t>formulaires (sauf pour les formulaires financiers)</a:t>
            </a:r>
            <a:endParaRPr lang="fr-BE" sz="1000" dirty="0"/>
          </a:p>
          <a:p>
            <a:r>
              <a:rPr lang="fr-BE" sz="1000" dirty="0" smtClean="0"/>
              <a:t>Signer </a:t>
            </a:r>
            <a:r>
              <a:rPr lang="fr-BE" sz="1000" dirty="0"/>
              <a:t>ses propres formulaires </a:t>
            </a:r>
            <a:r>
              <a:rPr lang="fr-BE" sz="1000" dirty="0" smtClean="0"/>
              <a:t>légaux</a:t>
            </a:r>
            <a:endParaRPr lang="fr-BE" sz="1000" dirty="0"/>
          </a:p>
        </p:txBody>
      </p:sp>
      <p:sp>
        <p:nvSpPr>
          <p:cNvPr id="16430" name="Rectangle 16429"/>
          <p:cNvSpPr/>
          <p:nvPr/>
        </p:nvSpPr>
        <p:spPr>
          <a:xfrm>
            <a:off x="6202878" y="3714101"/>
            <a:ext cx="2941122" cy="1015663"/>
          </a:xfrm>
          <a:prstGeom prst="rect">
            <a:avLst/>
          </a:prstGeom>
        </p:spPr>
        <p:txBody>
          <a:bodyPr wrap="square">
            <a:spAutoFit/>
          </a:bodyPr>
          <a:lstStyle/>
          <a:p>
            <a:r>
              <a:rPr lang="fr-BE" sz="1000" dirty="0"/>
              <a:t>Afficher les données de </a:t>
            </a:r>
            <a:r>
              <a:rPr lang="fr-BE" sz="1000" dirty="0" smtClean="0"/>
              <a:t>l'organisation</a:t>
            </a:r>
          </a:p>
          <a:p>
            <a:endParaRPr lang="fr-BE" sz="1000" dirty="0"/>
          </a:p>
          <a:p>
            <a:r>
              <a:rPr lang="fr-BE" sz="1000" dirty="0"/>
              <a:t>Modifier les données de </a:t>
            </a:r>
            <a:r>
              <a:rPr lang="fr-BE" sz="1000" dirty="0" smtClean="0"/>
              <a:t>l'organisation</a:t>
            </a:r>
          </a:p>
          <a:p>
            <a:endParaRPr lang="fr-BE" sz="1000" dirty="0"/>
          </a:p>
          <a:p>
            <a:r>
              <a:rPr lang="fr-BE" sz="1000" dirty="0"/>
              <a:t>Afficher les listes des projets, propositions et rôles de l'organisation</a:t>
            </a:r>
          </a:p>
        </p:txBody>
      </p:sp>
      <p:sp>
        <p:nvSpPr>
          <p:cNvPr id="16431" name="Rectangle 16430"/>
          <p:cNvSpPr/>
          <p:nvPr/>
        </p:nvSpPr>
        <p:spPr>
          <a:xfrm>
            <a:off x="6207524" y="5245760"/>
            <a:ext cx="2405534" cy="861774"/>
          </a:xfrm>
          <a:prstGeom prst="rect">
            <a:avLst/>
          </a:prstGeom>
        </p:spPr>
        <p:txBody>
          <a:bodyPr wrap="square">
            <a:spAutoFit/>
          </a:bodyPr>
          <a:lstStyle/>
          <a:p>
            <a:endParaRPr lang="fr-BE" sz="1000" dirty="0" smtClean="0"/>
          </a:p>
          <a:p>
            <a:r>
              <a:rPr lang="fr-BE" sz="1000" dirty="0" smtClean="0"/>
              <a:t>Afficher </a:t>
            </a:r>
            <a:r>
              <a:rPr lang="fr-BE" sz="1000" dirty="0"/>
              <a:t>les données de </a:t>
            </a:r>
            <a:r>
              <a:rPr lang="fr-BE" sz="1000" dirty="0" smtClean="0"/>
              <a:t>l'organisation</a:t>
            </a:r>
          </a:p>
          <a:p>
            <a:endParaRPr lang="fr-BE" sz="1000" dirty="0"/>
          </a:p>
          <a:p>
            <a:r>
              <a:rPr lang="fr-BE" sz="1000" dirty="0"/>
              <a:t>Afficher les listes des projets, propositions et rôles de l'organisation</a:t>
            </a:r>
          </a:p>
        </p:txBody>
      </p:sp>
    </p:spTree>
    <p:extLst>
      <p:ext uri="{BB962C8B-B14F-4D97-AF65-F5344CB8AC3E}">
        <p14:creationId xmlns:p14="http://schemas.microsoft.com/office/powerpoint/2010/main" val="111348263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Group 185"/>
          <p:cNvGrpSpPr>
            <a:grpSpLocks noChangeAspect="1"/>
          </p:cNvGrpSpPr>
          <p:nvPr/>
        </p:nvGrpSpPr>
        <p:grpSpPr bwMode="auto">
          <a:xfrm>
            <a:off x="1504552" y="1828438"/>
            <a:ext cx="400368" cy="461486"/>
            <a:chOff x="2810" y="391"/>
            <a:chExt cx="453" cy="525"/>
          </a:xfrm>
          <a:effectLst>
            <a:outerShdw blurRad="25400" dist="127000" dir="21000000" sx="76000" sy="76000" kx="-1200000" algn="bl" rotWithShape="0">
              <a:prstClr val="black">
                <a:alpha val="50000"/>
              </a:prstClr>
            </a:outerShdw>
          </a:effectLst>
        </p:grpSpPr>
        <p:sp>
          <p:nvSpPr>
            <p:cNvPr id="70" name="AutoShape 19"/>
            <p:cNvSpPr>
              <a:spLocks noChangeArrowheads="1"/>
            </p:cNvSpPr>
            <p:nvPr/>
          </p:nvSpPr>
          <p:spPr bwMode="auto">
            <a:xfrm rot="-5400000">
              <a:off x="2911" y="565"/>
              <a:ext cx="251" cy="453"/>
            </a:xfrm>
            <a:prstGeom prst="flowChartDelay">
              <a:avLst/>
            </a:prstGeom>
            <a:solidFill>
              <a:srgbClr val="C00000"/>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PCoCo</a:t>
              </a:r>
            </a:p>
          </p:txBody>
        </p:sp>
        <p:grpSp>
          <p:nvGrpSpPr>
            <p:cNvPr id="71" name="Group 187"/>
            <p:cNvGrpSpPr>
              <a:grpSpLocks/>
            </p:cNvGrpSpPr>
            <p:nvPr/>
          </p:nvGrpSpPr>
          <p:grpSpPr bwMode="auto">
            <a:xfrm>
              <a:off x="2879" y="391"/>
              <a:ext cx="318" cy="364"/>
              <a:chOff x="2879" y="391"/>
              <a:chExt cx="318" cy="364"/>
            </a:xfrm>
          </p:grpSpPr>
          <p:grpSp>
            <p:nvGrpSpPr>
              <p:cNvPr id="72" name="Group 21"/>
              <p:cNvGrpSpPr>
                <a:grpSpLocks/>
              </p:cNvGrpSpPr>
              <p:nvPr/>
            </p:nvGrpSpPr>
            <p:grpSpPr bwMode="auto">
              <a:xfrm>
                <a:off x="2879" y="391"/>
                <a:ext cx="318" cy="364"/>
                <a:chOff x="1065" y="2023"/>
                <a:chExt cx="318" cy="364"/>
              </a:xfrm>
            </p:grpSpPr>
            <p:sp>
              <p:nvSpPr>
                <p:cNvPr id="75" name="AutoShape 22"/>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76" name="Oval 23"/>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t" anchorCtr="1"/>
                <a:lstStyle/>
                <a:p>
                  <a:pPr algn="ctr" defTabSz="685800">
                    <a:defRPr/>
                  </a:pPr>
                  <a:endParaRPr lang="en-GB" dirty="0">
                    <a:solidFill>
                      <a:srgbClr val="000000"/>
                    </a:solidFill>
                    <a:latin typeface="Arial Black" pitchFamily="34" charset="0"/>
                  </a:endParaRPr>
                </a:p>
              </p:txBody>
            </p:sp>
          </p:grpSp>
          <p:sp>
            <p:nvSpPr>
              <p:cNvPr id="73" name="AutoShape 24"/>
              <p:cNvSpPr>
                <a:spLocks noChangeArrowheads="1"/>
              </p:cNvSpPr>
              <p:nvPr/>
            </p:nvSpPr>
            <p:spPr bwMode="auto">
              <a:xfrm>
                <a:off x="2880" y="391"/>
                <a:ext cx="314" cy="272"/>
              </a:xfrm>
              <a:custGeom>
                <a:avLst/>
                <a:gdLst>
                  <a:gd name="G0" fmla="+- 17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70"/>
                  <a:gd name="G18" fmla="*/ 170 1 2"/>
                  <a:gd name="G19" fmla="+- G18 5400 0"/>
                  <a:gd name="G20" fmla="cos G19 11796480"/>
                  <a:gd name="G21" fmla="sin G19 11796480"/>
                  <a:gd name="G22" fmla="+- G20 10800 0"/>
                  <a:gd name="G23" fmla="+- G21 10800 0"/>
                  <a:gd name="G24" fmla="+- 10800 0 G20"/>
                  <a:gd name="G25" fmla="+- 170 10800 0"/>
                  <a:gd name="G26" fmla="?: G9 G17 G25"/>
                  <a:gd name="G27" fmla="?: G9 0 21600"/>
                  <a:gd name="G28" fmla="cos 10800 11796480"/>
                  <a:gd name="G29" fmla="sin 10800 11796480"/>
                  <a:gd name="G30" fmla="sin 17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5315 w 21600"/>
                  <a:gd name="T15" fmla="*/ 10800 h 21600"/>
                  <a:gd name="T16" fmla="*/ 10800 w 21600"/>
                  <a:gd name="T17" fmla="*/ 10630 h 21600"/>
                  <a:gd name="T18" fmla="*/ 16285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630" y="10800"/>
                    </a:moveTo>
                    <a:cubicBezTo>
                      <a:pt x="10630" y="10706"/>
                      <a:pt x="10706" y="10630"/>
                      <a:pt x="10800" y="10630"/>
                    </a:cubicBezTo>
                    <a:cubicBezTo>
                      <a:pt x="10893" y="10629"/>
                      <a:pt x="10969" y="10706"/>
                      <a:pt x="10970" y="10799"/>
                    </a:cubicBezTo>
                    <a:lnTo>
                      <a:pt x="21600" y="10800"/>
                    </a:lnTo>
                    <a:cubicBezTo>
                      <a:pt x="21600" y="4835"/>
                      <a:pt x="16764" y="0"/>
                      <a:pt x="10800" y="0"/>
                    </a:cubicBezTo>
                    <a:cubicBezTo>
                      <a:pt x="4835" y="0"/>
                      <a:pt x="0" y="4835"/>
                      <a:pt x="0" y="10800"/>
                    </a:cubicBezTo>
                    <a:close/>
                  </a:path>
                </a:pathLst>
              </a:custGeom>
              <a:solidFill>
                <a:srgbClr val="C00000"/>
              </a:solidFill>
              <a:ln w="9525">
                <a:solidFill>
                  <a:schemeClr val="tx1"/>
                </a:solidFill>
                <a:miter lim="800000"/>
                <a:headEnd/>
                <a:tailEnd/>
              </a:ln>
              <a:effectLst/>
            </p:spPr>
            <p:txBody>
              <a:bodyPr wrap="none" anchor="t" anchorCtr="1"/>
              <a:lstStyle/>
              <a:p>
                <a:pPr algn="ctr" defTabSz="685800">
                  <a:lnSpc>
                    <a:spcPct val="80000"/>
                  </a:lnSpc>
                  <a:defRPr/>
                </a:pPr>
                <a:endParaRPr lang="en-GB" sz="1050" dirty="0">
                  <a:solidFill>
                    <a:srgbClr val="000000"/>
                  </a:solidFill>
                  <a:latin typeface="Arial Black" pitchFamily="34" charset="0"/>
                </a:endParaRPr>
              </a:p>
            </p:txBody>
          </p:sp>
          <p:sp>
            <p:nvSpPr>
              <p:cNvPr id="74" name="AutoShape 25"/>
              <p:cNvSpPr>
                <a:spLocks noChangeArrowheads="1"/>
              </p:cNvSpPr>
              <p:nvPr/>
            </p:nvSpPr>
            <p:spPr bwMode="auto">
              <a:xfrm rot="-5400000">
                <a:off x="3016" y="366"/>
                <a:ext cx="46" cy="317"/>
              </a:xfrm>
              <a:prstGeom prst="moon">
                <a:avLst>
                  <a:gd name="adj" fmla="val 70588"/>
                </a:avLst>
              </a:prstGeom>
              <a:solidFill>
                <a:srgbClr val="C00000"/>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grpSp>
      </p:grpSp>
      <p:grpSp>
        <p:nvGrpSpPr>
          <p:cNvPr id="77" name="Group 4"/>
          <p:cNvGrpSpPr>
            <a:grpSpLocks noChangeAspect="1"/>
          </p:cNvGrpSpPr>
          <p:nvPr/>
        </p:nvGrpSpPr>
        <p:grpSpPr bwMode="auto">
          <a:xfrm>
            <a:off x="1504554" y="2380655"/>
            <a:ext cx="399239" cy="461486"/>
            <a:chOff x="3198" y="1344"/>
            <a:chExt cx="453" cy="523"/>
          </a:xfrm>
          <a:effectLst>
            <a:outerShdw blurRad="25400" dist="127000" dir="21000000" sx="76000" sy="76000" kx="-1200000" algn="bl" rotWithShape="0">
              <a:prstClr val="black">
                <a:alpha val="50000"/>
              </a:prstClr>
            </a:outerShdw>
          </a:effectLst>
        </p:grpSpPr>
        <p:sp>
          <p:nvSpPr>
            <p:cNvPr id="78" name="AutoShape 5"/>
            <p:cNvSpPr>
              <a:spLocks noChangeArrowheads="1"/>
            </p:cNvSpPr>
            <p:nvPr/>
          </p:nvSpPr>
          <p:spPr bwMode="auto">
            <a:xfrm rot="-5400000">
              <a:off x="3300" y="1518"/>
              <a:ext cx="250" cy="453"/>
            </a:xfrm>
            <a:prstGeom prst="flowChartDelay">
              <a:avLst/>
            </a:prstGeom>
            <a:solidFill>
              <a:srgbClr val="FF0000"/>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CoCo</a:t>
              </a:r>
            </a:p>
          </p:txBody>
        </p:sp>
        <p:grpSp>
          <p:nvGrpSpPr>
            <p:cNvPr id="79" name="Group 6"/>
            <p:cNvGrpSpPr>
              <a:grpSpLocks/>
            </p:cNvGrpSpPr>
            <p:nvPr/>
          </p:nvGrpSpPr>
          <p:grpSpPr bwMode="auto">
            <a:xfrm>
              <a:off x="3265" y="1344"/>
              <a:ext cx="318" cy="364"/>
              <a:chOff x="1065" y="2023"/>
              <a:chExt cx="318" cy="364"/>
            </a:xfrm>
          </p:grpSpPr>
          <p:sp>
            <p:nvSpPr>
              <p:cNvPr id="80" name="AutoShape 7"/>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81" name="Oval 8"/>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dirty="0">
                  <a:solidFill>
                    <a:srgbClr val="000000"/>
                  </a:solidFill>
                  <a:latin typeface="Arial Black" pitchFamily="34" charset="0"/>
                </a:endParaRPr>
              </a:p>
            </p:txBody>
          </p:sp>
        </p:grpSp>
      </p:grpSp>
      <p:grpSp>
        <p:nvGrpSpPr>
          <p:cNvPr id="82" name="Group 8"/>
          <p:cNvGrpSpPr>
            <a:grpSpLocks noChangeAspect="1"/>
          </p:cNvGrpSpPr>
          <p:nvPr/>
        </p:nvGrpSpPr>
        <p:grpSpPr bwMode="auto">
          <a:xfrm>
            <a:off x="1504553" y="2932872"/>
            <a:ext cx="399238" cy="461486"/>
            <a:chOff x="3198" y="1344"/>
            <a:chExt cx="453" cy="523"/>
          </a:xfrm>
          <a:effectLst>
            <a:outerShdw blurRad="25400" dist="127000" dir="21000000" sx="76000" sy="76000" kx="-1200000" algn="bl" rotWithShape="0">
              <a:prstClr val="black">
                <a:alpha val="50000"/>
              </a:prstClr>
            </a:outerShdw>
          </a:effectLst>
        </p:grpSpPr>
        <p:sp>
          <p:nvSpPr>
            <p:cNvPr id="83" name="AutoShape 9"/>
            <p:cNvSpPr>
              <a:spLocks noChangeArrowheads="1"/>
            </p:cNvSpPr>
            <p:nvPr/>
          </p:nvSpPr>
          <p:spPr bwMode="auto">
            <a:xfrm rot="-5400000">
              <a:off x="3300" y="1518"/>
              <a:ext cx="250" cy="453"/>
            </a:xfrm>
            <a:prstGeom prst="flowChartDelay">
              <a:avLst/>
            </a:prstGeom>
            <a:solidFill>
              <a:srgbClr val="0000FF"/>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PaCo</a:t>
              </a:r>
            </a:p>
          </p:txBody>
        </p:sp>
        <p:grpSp>
          <p:nvGrpSpPr>
            <p:cNvPr id="84" name="Group 10"/>
            <p:cNvGrpSpPr>
              <a:grpSpLocks/>
            </p:cNvGrpSpPr>
            <p:nvPr/>
          </p:nvGrpSpPr>
          <p:grpSpPr bwMode="auto">
            <a:xfrm>
              <a:off x="3265" y="1344"/>
              <a:ext cx="318" cy="364"/>
              <a:chOff x="1065" y="2023"/>
              <a:chExt cx="318" cy="364"/>
            </a:xfrm>
          </p:grpSpPr>
          <p:sp>
            <p:nvSpPr>
              <p:cNvPr id="85"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86"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dirty="0">
                  <a:solidFill>
                    <a:srgbClr val="000000"/>
                  </a:solidFill>
                  <a:latin typeface="Arial Black" pitchFamily="34" charset="0"/>
                </a:endParaRPr>
              </a:p>
            </p:txBody>
          </p:sp>
        </p:grpSp>
      </p:grpSp>
      <p:grpSp>
        <p:nvGrpSpPr>
          <p:cNvPr id="108" name="Group 37"/>
          <p:cNvGrpSpPr>
            <a:grpSpLocks noChangeAspect="1"/>
          </p:cNvGrpSpPr>
          <p:nvPr/>
        </p:nvGrpSpPr>
        <p:grpSpPr bwMode="auto">
          <a:xfrm>
            <a:off x="1505774" y="3723475"/>
            <a:ext cx="399239" cy="461486"/>
            <a:chOff x="3198" y="1344"/>
            <a:chExt cx="453" cy="523"/>
          </a:xfrm>
          <a:effectLst>
            <a:outerShdw blurRad="25400" dist="127000" dir="21000000" sx="76000" sy="76000" kx="-1200000" algn="bl" rotWithShape="0">
              <a:prstClr val="black">
                <a:alpha val="50000"/>
              </a:prstClr>
            </a:outerShdw>
          </a:effectLst>
        </p:grpSpPr>
        <p:sp>
          <p:nvSpPr>
            <p:cNvPr id="109" name="AutoShape 38"/>
            <p:cNvSpPr>
              <a:spLocks noChangeArrowheads="1"/>
            </p:cNvSpPr>
            <p:nvPr/>
          </p:nvSpPr>
          <p:spPr bwMode="auto">
            <a:xfrm rot="-5400000">
              <a:off x="3300" y="1518"/>
              <a:ext cx="250" cy="453"/>
            </a:xfrm>
            <a:prstGeom prst="flowChartDelay">
              <a:avLst/>
            </a:prstGeom>
            <a:solidFill>
              <a:srgbClr val="339966"/>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LEAR</a:t>
              </a:r>
            </a:p>
          </p:txBody>
        </p:sp>
        <p:grpSp>
          <p:nvGrpSpPr>
            <p:cNvPr id="149" name="Group 39"/>
            <p:cNvGrpSpPr>
              <a:grpSpLocks/>
            </p:cNvGrpSpPr>
            <p:nvPr/>
          </p:nvGrpSpPr>
          <p:grpSpPr bwMode="auto">
            <a:xfrm>
              <a:off x="3265" y="1344"/>
              <a:ext cx="318" cy="364"/>
              <a:chOff x="1065" y="2023"/>
              <a:chExt cx="318" cy="364"/>
            </a:xfrm>
          </p:grpSpPr>
          <p:sp>
            <p:nvSpPr>
              <p:cNvPr id="152" name="AutoShape 40"/>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63" name="Oval 41"/>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dirty="0">
                  <a:solidFill>
                    <a:srgbClr val="000000"/>
                  </a:solidFill>
                  <a:latin typeface="Arial Black" pitchFamily="34" charset="0"/>
                </a:endParaRPr>
              </a:p>
            </p:txBody>
          </p:sp>
        </p:grpSp>
      </p:grpSp>
      <p:grpSp>
        <p:nvGrpSpPr>
          <p:cNvPr id="164" name="Group 42"/>
          <p:cNvGrpSpPr>
            <a:grpSpLocks noChangeAspect="1"/>
          </p:cNvGrpSpPr>
          <p:nvPr/>
        </p:nvGrpSpPr>
        <p:grpSpPr bwMode="auto">
          <a:xfrm>
            <a:off x="1505774" y="4275691"/>
            <a:ext cx="399239" cy="461486"/>
            <a:chOff x="3198" y="1344"/>
            <a:chExt cx="453" cy="523"/>
          </a:xfrm>
          <a:effectLst>
            <a:outerShdw blurRad="25400" dist="127000" dir="21000000" sx="76000" sy="76000" kx="-1200000" algn="bl" rotWithShape="0">
              <a:prstClr val="black">
                <a:alpha val="50000"/>
              </a:prstClr>
            </a:outerShdw>
          </a:effectLst>
        </p:grpSpPr>
        <p:sp>
          <p:nvSpPr>
            <p:cNvPr id="165" name="AutoShape 43"/>
            <p:cNvSpPr>
              <a:spLocks noChangeArrowheads="1"/>
            </p:cNvSpPr>
            <p:nvPr/>
          </p:nvSpPr>
          <p:spPr bwMode="auto">
            <a:xfrm rot="-5400000">
              <a:off x="3300" y="1518"/>
              <a:ext cx="250" cy="453"/>
            </a:xfrm>
            <a:prstGeom prst="flowChartDelay">
              <a:avLst/>
            </a:prstGeom>
            <a:solidFill>
              <a:srgbClr val="92D050"/>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AccAd</a:t>
              </a:r>
            </a:p>
          </p:txBody>
        </p:sp>
        <p:grpSp>
          <p:nvGrpSpPr>
            <p:cNvPr id="166" name="Group 44"/>
            <p:cNvGrpSpPr>
              <a:grpSpLocks/>
            </p:cNvGrpSpPr>
            <p:nvPr/>
          </p:nvGrpSpPr>
          <p:grpSpPr bwMode="auto">
            <a:xfrm>
              <a:off x="3265" y="1344"/>
              <a:ext cx="318" cy="364"/>
              <a:chOff x="1065" y="2023"/>
              <a:chExt cx="318" cy="364"/>
            </a:xfrm>
          </p:grpSpPr>
          <p:sp>
            <p:nvSpPr>
              <p:cNvPr id="167" name="AutoShape 45"/>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74" name="Oval 46"/>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n-GB" sz="1350" dirty="0">
                  <a:solidFill>
                    <a:srgbClr val="000000"/>
                  </a:solidFill>
                  <a:latin typeface="Arial" charset="0"/>
                </a:endParaRPr>
              </a:p>
            </p:txBody>
          </p:sp>
        </p:grpSp>
      </p:grpSp>
      <p:grpSp>
        <p:nvGrpSpPr>
          <p:cNvPr id="175" name="Group 4"/>
          <p:cNvGrpSpPr>
            <a:grpSpLocks noChangeAspect="1"/>
          </p:cNvGrpSpPr>
          <p:nvPr/>
        </p:nvGrpSpPr>
        <p:grpSpPr bwMode="auto">
          <a:xfrm>
            <a:off x="2455465" y="1828438"/>
            <a:ext cx="399239" cy="461486"/>
            <a:chOff x="3198" y="1344"/>
            <a:chExt cx="453" cy="523"/>
          </a:xfrm>
          <a:effectLst>
            <a:outerShdw blurRad="25400" dist="127000" dir="21000000" sx="76000" sy="76000" kx="-1200000" algn="bl" rotWithShape="0">
              <a:prstClr val="black">
                <a:alpha val="50000"/>
              </a:prstClr>
            </a:outerShdw>
          </a:effectLst>
        </p:grpSpPr>
        <p:sp>
          <p:nvSpPr>
            <p:cNvPr id="176" name="AutoShape 5"/>
            <p:cNvSpPr>
              <a:spLocks noChangeArrowheads="1"/>
            </p:cNvSpPr>
            <p:nvPr/>
          </p:nvSpPr>
          <p:spPr bwMode="auto">
            <a:xfrm rot="-5400000">
              <a:off x="3300" y="1518"/>
              <a:ext cx="250" cy="453"/>
            </a:xfrm>
            <a:prstGeom prst="flowChartDelay">
              <a:avLst/>
            </a:prstGeom>
            <a:solidFill>
              <a:srgbClr val="FF0000"/>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CoCo</a:t>
              </a:r>
            </a:p>
          </p:txBody>
        </p:sp>
        <p:grpSp>
          <p:nvGrpSpPr>
            <p:cNvPr id="177" name="Group 6"/>
            <p:cNvGrpSpPr>
              <a:grpSpLocks/>
            </p:cNvGrpSpPr>
            <p:nvPr/>
          </p:nvGrpSpPr>
          <p:grpSpPr bwMode="auto">
            <a:xfrm>
              <a:off x="3265" y="1344"/>
              <a:ext cx="318" cy="364"/>
              <a:chOff x="1065" y="2023"/>
              <a:chExt cx="318" cy="364"/>
            </a:xfrm>
          </p:grpSpPr>
          <p:sp>
            <p:nvSpPr>
              <p:cNvPr id="178" name="AutoShape 7"/>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79" name="Oval 8"/>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dirty="0">
                  <a:solidFill>
                    <a:srgbClr val="000000"/>
                  </a:solidFill>
                  <a:latin typeface="Arial Black" pitchFamily="34" charset="0"/>
                </a:endParaRPr>
              </a:p>
            </p:txBody>
          </p:sp>
        </p:grpSp>
      </p:grpSp>
      <p:grpSp>
        <p:nvGrpSpPr>
          <p:cNvPr id="180" name="Group 8"/>
          <p:cNvGrpSpPr>
            <a:grpSpLocks noChangeAspect="1"/>
          </p:cNvGrpSpPr>
          <p:nvPr/>
        </p:nvGrpSpPr>
        <p:grpSpPr bwMode="auto">
          <a:xfrm>
            <a:off x="6606549" y="1828438"/>
            <a:ext cx="399238" cy="461486"/>
            <a:chOff x="3198" y="1344"/>
            <a:chExt cx="453" cy="523"/>
          </a:xfrm>
          <a:effectLst>
            <a:outerShdw blurRad="25400" dist="127000" dir="21000000" sx="76000" sy="76000" kx="-1200000" algn="bl" rotWithShape="0">
              <a:prstClr val="black">
                <a:alpha val="50000"/>
              </a:prstClr>
            </a:outerShdw>
          </a:effectLst>
        </p:grpSpPr>
        <p:sp>
          <p:nvSpPr>
            <p:cNvPr id="181" name="AutoShape 9"/>
            <p:cNvSpPr>
              <a:spLocks noChangeArrowheads="1"/>
            </p:cNvSpPr>
            <p:nvPr/>
          </p:nvSpPr>
          <p:spPr bwMode="auto">
            <a:xfrm rot="-5400000">
              <a:off x="3300" y="1518"/>
              <a:ext cx="250" cy="453"/>
            </a:xfrm>
            <a:prstGeom prst="flowChartDelay">
              <a:avLst/>
            </a:prstGeom>
            <a:solidFill>
              <a:srgbClr val="0000FF"/>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PaCo</a:t>
              </a:r>
            </a:p>
          </p:txBody>
        </p:sp>
        <p:grpSp>
          <p:nvGrpSpPr>
            <p:cNvPr id="182" name="Group 10"/>
            <p:cNvGrpSpPr>
              <a:grpSpLocks/>
            </p:cNvGrpSpPr>
            <p:nvPr/>
          </p:nvGrpSpPr>
          <p:grpSpPr bwMode="auto">
            <a:xfrm>
              <a:off x="3265" y="1344"/>
              <a:ext cx="318" cy="364"/>
              <a:chOff x="1065" y="2023"/>
              <a:chExt cx="318" cy="364"/>
            </a:xfrm>
          </p:grpSpPr>
          <p:sp>
            <p:nvSpPr>
              <p:cNvPr id="183"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84"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dirty="0">
                  <a:solidFill>
                    <a:srgbClr val="000000"/>
                  </a:solidFill>
                  <a:latin typeface="Arial Black" pitchFamily="34" charset="0"/>
                </a:endParaRPr>
              </a:p>
            </p:txBody>
          </p:sp>
        </p:grpSp>
      </p:grpSp>
      <p:grpSp>
        <p:nvGrpSpPr>
          <p:cNvPr id="185" name="Group 186"/>
          <p:cNvGrpSpPr>
            <a:grpSpLocks noChangeAspect="1"/>
          </p:cNvGrpSpPr>
          <p:nvPr/>
        </p:nvGrpSpPr>
        <p:grpSpPr bwMode="auto">
          <a:xfrm>
            <a:off x="2944974" y="1828438"/>
            <a:ext cx="399239" cy="461486"/>
            <a:chOff x="3198" y="1344"/>
            <a:chExt cx="453" cy="523"/>
          </a:xfrm>
          <a:effectLst>
            <a:outerShdw blurRad="25400" dist="127000" dir="21000000" sx="76000" sy="76000" kx="-1200000" algn="bl" rotWithShape="0">
              <a:prstClr val="black">
                <a:alpha val="50000"/>
              </a:prstClr>
            </a:outerShdw>
          </a:effectLst>
        </p:grpSpPr>
        <p:sp>
          <p:nvSpPr>
            <p:cNvPr id="186" name="AutoShape 187"/>
            <p:cNvSpPr>
              <a:spLocks noChangeArrowheads="1"/>
            </p:cNvSpPr>
            <p:nvPr/>
          </p:nvSpPr>
          <p:spPr bwMode="auto">
            <a:xfrm rot="-5400000">
              <a:off x="3300" y="1518"/>
              <a:ext cx="250" cy="453"/>
            </a:xfrm>
            <a:prstGeom prst="flowChartDelay">
              <a:avLst/>
            </a:prstGeom>
            <a:solidFill>
              <a:srgbClr val="9900FF"/>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TaMa</a:t>
              </a:r>
            </a:p>
          </p:txBody>
        </p:sp>
        <p:grpSp>
          <p:nvGrpSpPr>
            <p:cNvPr id="187" name="Group 188"/>
            <p:cNvGrpSpPr>
              <a:grpSpLocks/>
            </p:cNvGrpSpPr>
            <p:nvPr/>
          </p:nvGrpSpPr>
          <p:grpSpPr bwMode="auto">
            <a:xfrm>
              <a:off x="3265" y="1344"/>
              <a:ext cx="318" cy="364"/>
              <a:chOff x="1065" y="2023"/>
              <a:chExt cx="318" cy="364"/>
            </a:xfrm>
          </p:grpSpPr>
          <p:sp>
            <p:nvSpPr>
              <p:cNvPr id="188" name="AutoShape 189"/>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89" name="Oval 190"/>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1350" dirty="0">
                  <a:solidFill>
                    <a:srgbClr val="000000"/>
                  </a:solidFill>
                  <a:latin typeface="Arial Black" pitchFamily="34" charset="0"/>
                </a:endParaRPr>
              </a:p>
            </p:txBody>
          </p:sp>
        </p:grpSp>
      </p:grpSp>
      <p:grpSp>
        <p:nvGrpSpPr>
          <p:cNvPr id="190" name="Group 201"/>
          <p:cNvGrpSpPr>
            <a:grpSpLocks noChangeAspect="1"/>
          </p:cNvGrpSpPr>
          <p:nvPr/>
        </p:nvGrpSpPr>
        <p:grpSpPr bwMode="auto">
          <a:xfrm>
            <a:off x="3434483" y="1828438"/>
            <a:ext cx="399239" cy="461486"/>
            <a:chOff x="3198" y="1344"/>
            <a:chExt cx="453" cy="523"/>
          </a:xfrm>
          <a:effectLst>
            <a:outerShdw blurRad="25400" dist="127000" dir="21000000" sx="76000" sy="76000" kx="-1200000" algn="bl" rotWithShape="0">
              <a:prstClr val="black">
                <a:alpha val="50000"/>
              </a:prstClr>
            </a:outerShdw>
          </a:effectLst>
        </p:grpSpPr>
        <p:sp>
          <p:nvSpPr>
            <p:cNvPr id="191" name="AutoShape 202"/>
            <p:cNvSpPr>
              <a:spLocks noChangeArrowheads="1"/>
            </p:cNvSpPr>
            <p:nvPr/>
          </p:nvSpPr>
          <p:spPr bwMode="auto">
            <a:xfrm rot="-5400000">
              <a:off x="3300" y="1518"/>
              <a:ext cx="250" cy="453"/>
            </a:xfrm>
            <a:prstGeom prst="flowChartDelay">
              <a:avLst/>
            </a:prstGeom>
            <a:solidFill>
              <a:srgbClr val="FF99FF"/>
            </a:solidFill>
            <a:ln w="9525">
              <a:solidFill>
                <a:schemeClr val="tx1"/>
              </a:solidFill>
              <a:miter lim="800000"/>
              <a:headEnd/>
              <a:tailEnd/>
            </a:ln>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TeMe</a:t>
              </a:r>
            </a:p>
          </p:txBody>
        </p:sp>
        <p:grpSp>
          <p:nvGrpSpPr>
            <p:cNvPr id="192" name="Group 203"/>
            <p:cNvGrpSpPr>
              <a:grpSpLocks/>
            </p:cNvGrpSpPr>
            <p:nvPr/>
          </p:nvGrpSpPr>
          <p:grpSpPr bwMode="auto">
            <a:xfrm>
              <a:off x="3265" y="1344"/>
              <a:ext cx="318" cy="364"/>
              <a:chOff x="1065" y="2023"/>
              <a:chExt cx="318" cy="364"/>
            </a:xfrm>
          </p:grpSpPr>
          <p:sp>
            <p:nvSpPr>
              <p:cNvPr id="193" name="AutoShape 204"/>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94" name="Oval 205"/>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n-GB" sz="1350" dirty="0">
                  <a:solidFill>
                    <a:srgbClr val="000000"/>
                  </a:solidFill>
                  <a:latin typeface="Arial" charset="0"/>
                </a:endParaRPr>
              </a:p>
            </p:txBody>
          </p:sp>
        </p:grpSp>
      </p:grpSp>
      <p:sp>
        <p:nvSpPr>
          <p:cNvPr id="195" name="AutoShape 15"/>
          <p:cNvSpPr>
            <a:spLocks noChangeArrowheads="1"/>
          </p:cNvSpPr>
          <p:nvPr/>
        </p:nvSpPr>
        <p:spPr bwMode="auto">
          <a:xfrm>
            <a:off x="2115096" y="1948453"/>
            <a:ext cx="215503" cy="221456"/>
          </a:xfrm>
          <a:prstGeom prst="rightArrow">
            <a:avLst>
              <a:gd name="adj1" fmla="val 58824"/>
              <a:gd name="adj2" fmla="val 48065"/>
            </a:avLst>
          </a:prstGeom>
          <a:solidFill>
            <a:schemeClr val="bg1"/>
          </a:solidFill>
          <a:ln w="28575" algn="ctr">
            <a:solidFill>
              <a:schemeClr val="tx1"/>
            </a:solidFill>
            <a:miter lim="800000"/>
            <a:headEnd/>
            <a:tailEnd/>
          </a:ln>
        </p:spPr>
        <p:txBody>
          <a:bodyPr wrap="none" anchor="ctr"/>
          <a:lstStyle/>
          <a:p>
            <a:pPr defTabSz="685800">
              <a:defRPr/>
            </a:pPr>
            <a:endParaRPr lang="fr-BE" sz="900" dirty="0">
              <a:solidFill>
                <a:srgbClr val="0F5494"/>
              </a:solidFill>
            </a:endParaRPr>
          </a:p>
        </p:txBody>
      </p:sp>
      <p:sp>
        <p:nvSpPr>
          <p:cNvPr id="226" name="AutoShape 15"/>
          <p:cNvSpPr>
            <a:spLocks noChangeArrowheads="1"/>
          </p:cNvSpPr>
          <p:nvPr/>
        </p:nvSpPr>
        <p:spPr bwMode="auto">
          <a:xfrm>
            <a:off x="2115096" y="2500670"/>
            <a:ext cx="215503" cy="221456"/>
          </a:xfrm>
          <a:prstGeom prst="rightArrow">
            <a:avLst>
              <a:gd name="adj1" fmla="val 58824"/>
              <a:gd name="adj2" fmla="val 48065"/>
            </a:avLst>
          </a:prstGeom>
          <a:solidFill>
            <a:schemeClr val="bg1"/>
          </a:solidFill>
          <a:ln w="28575" algn="ctr">
            <a:solidFill>
              <a:schemeClr val="tx1"/>
            </a:solidFill>
            <a:miter lim="800000"/>
            <a:headEnd/>
            <a:tailEnd/>
          </a:ln>
        </p:spPr>
        <p:txBody>
          <a:bodyPr wrap="none" anchor="ctr"/>
          <a:lstStyle/>
          <a:p>
            <a:pPr defTabSz="685800">
              <a:defRPr/>
            </a:pPr>
            <a:endParaRPr lang="fr-BE" sz="900" dirty="0">
              <a:solidFill>
                <a:srgbClr val="0F5494"/>
              </a:solidFill>
            </a:endParaRPr>
          </a:p>
        </p:txBody>
      </p:sp>
      <p:grpSp>
        <p:nvGrpSpPr>
          <p:cNvPr id="242" name="Group 8"/>
          <p:cNvGrpSpPr>
            <a:grpSpLocks noChangeAspect="1"/>
          </p:cNvGrpSpPr>
          <p:nvPr/>
        </p:nvGrpSpPr>
        <p:grpSpPr bwMode="auto">
          <a:xfrm>
            <a:off x="2455464" y="2932320"/>
            <a:ext cx="399238" cy="461486"/>
            <a:chOff x="3198" y="1344"/>
            <a:chExt cx="453" cy="523"/>
          </a:xfrm>
          <a:effectLst>
            <a:outerShdw blurRad="25400" dist="127000" dir="21000000" sx="76000" sy="76000" kx="-1200000" algn="bl" rotWithShape="0">
              <a:prstClr val="black">
                <a:alpha val="50000"/>
              </a:prstClr>
            </a:outerShdw>
          </a:effectLst>
        </p:grpSpPr>
        <p:sp>
          <p:nvSpPr>
            <p:cNvPr id="243" name="AutoShape 9"/>
            <p:cNvSpPr>
              <a:spLocks noChangeArrowheads="1"/>
            </p:cNvSpPr>
            <p:nvPr/>
          </p:nvSpPr>
          <p:spPr bwMode="auto">
            <a:xfrm rot="-5400000">
              <a:off x="3300" y="1518"/>
              <a:ext cx="250" cy="453"/>
            </a:xfrm>
            <a:prstGeom prst="flowChartDelay">
              <a:avLst/>
            </a:prstGeom>
            <a:solidFill>
              <a:srgbClr val="0000FF"/>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PaCo</a:t>
              </a:r>
            </a:p>
          </p:txBody>
        </p:sp>
        <p:grpSp>
          <p:nvGrpSpPr>
            <p:cNvPr id="244" name="Group 10"/>
            <p:cNvGrpSpPr>
              <a:grpSpLocks/>
            </p:cNvGrpSpPr>
            <p:nvPr/>
          </p:nvGrpSpPr>
          <p:grpSpPr bwMode="auto">
            <a:xfrm>
              <a:off x="3265" y="1344"/>
              <a:ext cx="318" cy="364"/>
              <a:chOff x="1065" y="2023"/>
              <a:chExt cx="318" cy="364"/>
            </a:xfrm>
          </p:grpSpPr>
          <p:sp>
            <p:nvSpPr>
              <p:cNvPr id="245"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46"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dirty="0">
                  <a:solidFill>
                    <a:srgbClr val="000000"/>
                  </a:solidFill>
                  <a:latin typeface="Arial Black" pitchFamily="34" charset="0"/>
                </a:endParaRPr>
              </a:p>
            </p:txBody>
          </p:sp>
        </p:grpSp>
      </p:grpSp>
      <p:grpSp>
        <p:nvGrpSpPr>
          <p:cNvPr id="247" name="Group 186"/>
          <p:cNvGrpSpPr>
            <a:grpSpLocks noChangeAspect="1"/>
          </p:cNvGrpSpPr>
          <p:nvPr/>
        </p:nvGrpSpPr>
        <p:grpSpPr bwMode="auto">
          <a:xfrm>
            <a:off x="2944974" y="2931217"/>
            <a:ext cx="399239" cy="461486"/>
            <a:chOff x="3198" y="1344"/>
            <a:chExt cx="453" cy="523"/>
          </a:xfrm>
          <a:effectLst>
            <a:outerShdw blurRad="25400" dist="127000" dir="21000000" sx="76000" sy="76000" kx="-1200000" algn="bl" rotWithShape="0">
              <a:prstClr val="black">
                <a:alpha val="50000"/>
              </a:prstClr>
            </a:outerShdw>
          </a:effectLst>
        </p:grpSpPr>
        <p:sp>
          <p:nvSpPr>
            <p:cNvPr id="248" name="AutoShape 187"/>
            <p:cNvSpPr>
              <a:spLocks noChangeArrowheads="1"/>
            </p:cNvSpPr>
            <p:nvPr/>
          </p:nvSpPr>
          <p:spPr bwMode="auto">
            <a:xfrm rot="-5400000">
              <a:off x="3300" y="1518"/>
              <a:ext cx="250" cy="453"/>
            </a:xfrm>
            <a:prstGeom prst="flowChartDelay">
              <a:avLst/>
            </a:prstGeom>
            <a:solidFill>
              <a:srgbClr val="9900FF"/>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TaMa</a:t>
              </a:r>
            </a:p>
          </p:txBody>
        </p:sp>
        <p:grpSp>
          <p:nvGrpSpPr>
            <p:cNvPr id="249" name="Group 188"/>
            <p:cNvGrpSpPr>
              <a:grpSpLocks/>
            </p:cNvGrpSpPr>
            <p:nvPr/>
          </p:nvGrpSpPr>
          <p:grpSpPr bwMode="auto">
            <a:xfrm>
              <a:off x="3265" y="1344"/>
              <a:ext cx="318" cy="364"/>
              <a:chOff x="1065" y="2023"/>
              <a:chExt cx="318" cy="364"/>
            </a:xfrm>
          </p:grpSpPr>
          <p:sp>
            <p:nvSpPr>
              <p:cNvPr id="250" name="AutoShape 189"/>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51" name="Oval 190"/>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1350" dirty="0">
                  <a:solidFill>
                    <a:srgbClr val="000000"/>
                  </a:solidFill>
                  <a:latin typeface="Arial Black" pitchFamily="34" charset="0"/>
                </a:endParaRPr>
              </a:p>
            </p:txBody>
          </p:sp>
        </p:grpSp>
      </p:grpSp>
      <p:grpSp>
        <p:nvGrpSpPr>
          <p:cNvPr id="252" name="Group 201"/>
          <p:cNvGrpSpPr>
            <a:grpSpLocks noChangeAspect="1"/>
          </p:cNvGrpSpPr>
          <p:nvPr/>
        </p:nvGrpSpPr>
        <p:grpSpPr bwMode="auto">
          <a:xfrm>
            <a:off x="3434483" y="2931217"/>
            <a:ext cx="399239" cy="461486"/>
            <a:chOff x="3198" y="1344"/>
            <a:chExt cx="453" cy="523"/>
          </a:xfrm>
          <a:effectLst>
            <a:outerShdw blurRad="25400" dist="127000" dir="21000000" sx="76000" sy="76000" kx="-1200000" algn="bl" rotWithShape="0">
              <a:prstClr val="black">
                <a:alpha val="50000"/>
              </a:prstClr>
            </a:outerShdw>
          </a:effectLst>
        </p:grpSpPr>
        <p:sp>
          <p:nvSpPr>
            <p:cNvPr id="253" name="AutoShape 202"/>
            <p:cNvSpPr>
              <a:spLocks noChangeArrowheads="1"/>
            </p:cNvSpPr>
            <p:nvPr/>
          </p:nvSpPr>
          <p:spPr bwMode="auto">
            <a:xfrm rot="-5400000">
              <a:off x="3300" y="1518"/>
              <a:ext cx="250" cy="453"/>
            </a:xfrm>
            <a:prstGeom prst="flowChartDelay">
              <a:avLst/>
            </a:prstGeom>
            <a:solidFill>
              <a:srgbClr val="FF99FF"/>
            </a:solidFill>
            <a:ln w="9525">
              <a:solidFill>
                <a:schemeClr val="tx1"/>
              </a:solidFill>
              <a:miter lim="800000"/>
              <a:headEnd/>
              <a:tailEnd/>
            </a:ln>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TeMe</a:t>
              </a:r>
            </a:p>
          </p:txBody>
        </p:sp>
        <p:grpSp>
          <p:nvGrpSpPr>
            <p:cNvPr id="254" name="Group 203"/>
            <p:cNvGrpSpPr>
              <a:grpSpLocks/>
            </p:cNvGrpSpPr>
            <p:nvPr/>
          </p:nvGrpSpPr>
          <p:grpSpPr bwMode="auto">
            <a:xfrm>
              <a:off x="3265" y="1344"/>
              <a:ext cx="318" cy="364"/>
              <a:chOff x="1065" y="2023"/>
              <a:chExt cx="318" cy="364"/>
            </a:xfrm>
          </p:grpSpPr>
          <p:sp>
            <p:nvSpPr>
              <p:cNvPr id="255" name="AutoShape 204"/>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56" name="Oval 205"/>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n-GB" sz="1350" dirty="0">
                  <a:solidFill>
                    <a:srgbClr val="000000"/>
                  </a:solidFill>
                  <a:latin typeface="Arial" charset="0"/>
                </a:endParaRPr>
              </a:p>
            </p:txBody>
          </p:sp>
        </p:grpSp>
      </p:grpSp>
      <p:sp>
        <p:nvSpPr>
          <p:cNvPr id="257" name="AutoShape 15"/>
          <p:cNvSpPr>
            <a:spLocks noChangeArrowheads="1"/>
          </p:cNvSpPr>
          <p:nvPr/>
        </p:nvSpPr>
        <p:spPr bwMode="auto">
          <a:xfrm>
            <a:off x="2115096" y="3052887"/>
            <a:ext cx="215503" cy="221456"/>
          </a:xfrm>
          <a:prstGeom prst="rightArrow">
            <a:avLst>
              <a:gd name="adj1" fmla="val 58824"/>
              <a:gd name="adj2" fmla="val 48065"/>
            </a:avLst>
          </a:prstGeom>
          <a:solidFill>
            <a:schemeClr val="bg1"/>
          </a:solidFill>
          <a:ln w="28575" algn="ctr">
            <a:solidFill>
              <a:schemeClr val="tx1"/>
            </a:solidFill>
            <a:miter lim="800000"/>
            <a:headEnd/>
            <a:tailEnd/>
          </a:ln>
        </p:spPr>
        <p:txBody>
          <a:bodyPr wrap="none" anchor="ctr"/>
          <a:lstStyle/>
          <a:p>
            <a:pPr defTabSz="685800">
              <a:defRPr/>
            </a:pPr>
            <a:endParaRPr lang="fr-BE" sz="900" dirty="0">
              <a:solidFill>
                <a:srgbClr val="0F5494"/>
              </a:solidFill>
            </a:endParaRPr>
          </a:p>
        </p:txBody>
      </p:sp>
      <p:grpSp>
        <p:nvGrpSpPr>
          <p:cNvPr id="268" name="Group 42"/>
          <p:cNvGrpSpPr>
            <a:grpSpLocks noChangeAspect="1"/>
          </p:cNvGrpSpPr>
          <p:nvPr/>
        </p:nvGrpSpPr>
        <p:grpSpPr bwMode="auto">
          <a:xfrm>
            <a:off x="2456685" y="3722647"/>
            <a:ext cx="399239" cy="461486"/>
            <a:chOff x="3198" y="1344"/>
            <a:chExt cx="453" cy="523"/>
          </a:xfrm>
          <a:effectLst>
            <a:outerShdw blurRad="25400" dist="127000" dir="21000000" sx="76000" sy="76000" kx="-1200000" algn="bl" rotWithShape="0">
              <a:prstClr val="black">
                <a:alpha val="50000"/>
              </a:prstClr>
            </a:outerShdw>
          </a:effectLst>
        </p:grpSpPr>
        <p:sp>
          <p:nvSpPr>
            <p:cNvPr id="269" name="AutoShape 43"/>
            <p:cNvSpPr>
              <a:spLocks noChangeArrowheads="1"/>
            </p:cNvSpPr>
            <p:nvPr/>
          </p:nvSpPr>
          <p:spPr bwMode="auto">
            <a:xfrm rot="-5400000">
              <a:off x="3300" y="1518"/>
              <a:ext cx="250" cy="453"/>
            </a:xfrm>
            <a:prstGeom prst="flowChartDelay">
              <a:avLst/>
            </a:prstGeom>
            <a:solidFill>
              <a:srgbClr val="92D050"/>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AccAd</a:t>
              </a:r>
            </a:p>
          </p:txBody>
        </p:sp>
        <p:grpSp>
          <p:nvGrpSpPr>
            <p:cNvPr id="270" name="Group 44"/>
            <p:cNvGrpSpPr>
              <a:grpSpLocks/>
            </p:cNvGrpSpPr>
            <p:nvPr/>
          </p:nvGrpSpPr>
          <p:grpSpPr bwMode="auto">
            <a:xfrm>
              <a:off x="3265" y="1344"/>
              <a:ext cx="318" cy="364"/>
              <a:chOff x="1065" y="2023"/>
              <a:chExt cx="318" cy="364"/>
            </a:xfrm>
          </p:grpSpPr>
          <p:sp>
            <p:nvSpPr>
              <p:cNvPr id="271" name="AutoShape 45"/>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72" name="Oval 46"/>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n-GB" sz="1350" dirty="0">
                  <a:solidFill>
                    <a:srgbClr val="000000"/>
                  </a:solidFill>
                  <a:latin typeface="Arial" charset="0"/>
                </a:endParaRPr>
              </a:p>
            </p:txBody>
          </p:sp>
        </p:grpSp>
      </p:grpSp>
      <p:sp>
        <p:nvSpPr>
          <p:cNvPr id="283" name="AutoShape 15"/>
          <p:cNvSpPr>
            <a:spLocks noChangeArrowheads="1"/>
          </p:cNvSpPr>
          <p:nvPr/>
        </p:nvSpPr>
        <p:spPr bwMode="auto">
          <a:xfrm>
            <a:off x="2116316" y="3843490"/>
            <a:ext cx="215503" cy="221456"/>
          </a:xfrm>
          <a:prstGeom prst="rightArrow">
            <a:avLst>
              <a:gd name="adj1" fmla="val 58824"/>
              <a:gd name="adj2" fmla="val 48065"/>
            </a:avLst>
          </a:prstGeom>
          <a:solidFill>
            <a:schemeClr val="bg1"/>
          </a:solidFill>
          <a:ln w="28575" algn="ctr">
            <a:solidFill>
              <a:schemeClr val="tx1"/>
            </a:solidFill>
            <a:miter lim="800000"/>
            <a:headEnd/>
            <a:tailEnd/>
          </a:ln>
        </p:spPr>
        <p:txBody>
          <a:bodyPr wrap="none" anchor="ctr"/>
          <a:lstStyle/>
          <a:p>
            <a:pPr defTabSz="685800">
              <a:defRPr/>
            </a:pPr>
            <a:endParaRPr lang="fr-BE" sz="900" dirty="0">
              <a:solidFill>
                <a:srgbClr val="0F5494"/>
              </a:solidFill>
            </a:endParaRPr>
          </a:p>
        </p:txBody>
      </p:sp>
      <p:sp>
        <p:nvSpPr>
          <p:cNvPr id="294" name="AutoShape 15"/>
          <p:cNvSpPr>
            <a:spLocks noChangeArrowheads="1"/>
          </p:cNvSpPr>
          <p:nvPr/>
        </p:nvSpPr>
        <p:spPr bwMode="auto">
          <a:xfrm>
            <a:off x="2116316" y="4395706"/>
            <a:ext cx="215503" cy="221456"/>
          </a:xfrm>
          <a:prstGeom prst="rightArrow">
            <a:avLst>
              <a:gd name="adj1" fmla="val 58824"/>
              <a:gd name="adj2" fmla="val 48065"/>
            </a:avLst>
          </a:prstGeom>
          <a:solidFill>
            <a:schemeClr val="bg1"/>
          </a:solidFill>
          <a:ln w="28575" algn="ctr">
            <a:solidFill>
              <a:schemeClr val="tx1"/>
            </a:solidFill>
            <a:miter lim="800000"/>
            <a:headEnd/>
            <a:tailEnd/>
          </a:ln>
        </p:spPr>
        <p:txBody>
          <a:bodyPr wrap="none" anchor="ctr"/>
          <a:lstStyle/>
          <a:p>
            <a:pPr defTabSz="685800">
              <a:defRPr/>
            </a:pPr>
            <a:endParaRPr lang="fr-BE" sz="900" dirty="0">
              <a:solidFill>
                <a:srgbClr val="0F5494"/>
              </a:solidFill>
            </a:endParaRPr>
          </a:p>
        </p:txBody>
      </p:sp>
      <p:sp>
        <p:nvSpPr>
          <p:cNvPr id="295" name="Rectangle 3"/>
          <p:cNvSpPr>
            <a:spLocks noChangeArrowheads="1"/>
          </p:cNvSpPr>
          <p:nvPr/>
        </p:nvSpPr>
        <p:spPr bwMode="auto">
          <a:xfrm>
            <a:off x="4962156" y="1972618"/>
            <a:ext cx="1665588" cy="346249"/>
          </a:xfrm>
          <a:prstGeom prst="rect">
            <a:avLst/>
          </a:prstGeom>
          <a:noFill/>
          <a:ln w="9525">
            <a:noFill/>
            <a:miter lim="800000"/>
            <a:headEnd/>
            <a:tailEnd/>
          </a:ln>
        </p:spPr>
        <p:txBody>
          <a:bodyPr wrap="square" lIns="0" tIns="0" rIns="0" bIns="0">
            <a:spAutoFit/>
          </a:bodyPr>
          <a:lstStyle/>
          <a:p>
            <a:pPr defTabSz="685800" eaLnBrk="0" hangingPunct="0">
              <a:defRPr/>
            </a:pPr>
            <a:r>
              <a:rPr lang="fr-BE" sz="1125" dirty="0">
                <a:solidFill>
                  <a:srgbClr val="000000"/>
                </a:solidFill>
              </a:rPr>
              <a:t>D</a:t>
            </a:r>
            <a:r>
              <a:rPr lang="fr-BE" sz="1125" dirty="0" smtClean="0">
                <a:solidFill>
                  <a:srgbClr val="000000"/>
                </a:solidFill>
              </a:rPr>
              <a:t>ans</a:t>
            </a:r>
            <a:r>
              <a:rPr lang="en-GB" sz="1125" dirty="0" smtClean="0">
                <a:solidFill>
                  <a:srgbClr val="000000"/>
                </a:solidFill>
              </a:rPr>
              <a:t> sa </a:t>
            </a:r>
            <a:r>
              <a:rPr lang="fr-BE" sz="1125" dirty="0" smtClean="0">
                <a:solidFill>
                  <a:srgbClr val="000000"/>
                </a:solidFill>
              </a:rPr>
              <a:t>propre</a:t>
            </a:r>
            <a:r>
              <a:rPr lang="en-GB" sz="1125" dirty="0" smtClean="0">
                <a:solidFill>
                  <a:srgbClr val="000000"/>
                </a:solidFill>
              </a:rPr>
              <a:t> organisation, </a:t>
            </a:r>
            <a:r>
              <a:rPr lang="en-GB" sz="1125" dirty="0">
                <a:solidFill>
                  <a:srgbClr val="000000"/>
                </a:solidFill>
              </a:rPr>
              <a:t>+</a:t>
            </a:r>
          </a:p>
        </p:txBody>
      </p:sp>
      <p:grpSp>
        <p:nvGrpSpPr>
          <p:cNvPr id="296" name="Group 4"/>
          <p:cNvGrpSpPr>
            <a:grpSpLocks noChangeAspect="1"/>
          </p:cNvGrpSpPr>
          <p:nvPr/>
        </p:nvGrpSpPr>
        <p:grpSpPr bwMode="auto">
          <a:xfrm>
            <a:off x="2455465" y="2380379"/>
            <a:ext cx="399239" cy="461486"/>
            <a:chOff x="3198" y="1344"/>
            <a:chExt cx="453" cy="523"/>
          </a:xfrm>
          <a:effectLst>
            <a:outerShdw blurRad="25400" dist="127000" dir="21000000" sx="76000" sy="76000" kx="-1200000" algn="bl" rotWithShape="0">
              <a:prstClr val="black">
                <a:alpha val="50000"/>
              </a:prstClr>
            </a:outerShdw>
          </a:effectLst>
        </p:grpSpPr>
        <p:sp>
          <p:nvSpPr>
            <p:cNvPr id="297" name="AutoShape 5"/>
            <p:cNvSpPr>
              <a:spLocks noChangeArrowheads="1"/>
            </p:cNvSpPr>
            <p:nvPr/>
          </p:nvSpPr>
          <p:spPr bwMode="auto">
            <a:xfrm rot="-5400000">
              <a:off x="3300" y="1518"/>
              <a:ext cx="250" cy="453"/>
            </a:xfrm>
            <a:prstGeom prst="flowChartDelay">
              <a:avLst/>
            </a:prstGeom>
            <a:solidFill>
              <a:srgbClr val="FF0000"/>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CoCo</a:t>
              </a:r>
            </a:p>
          </p:txBody>
        </p:sp>
        <p:grpSp>
          <p:nvGrpSpPr>
            <p:cNvPr id="298" name="Group 6"/>
            <p:cNvGrpSpPr>
              <a:grpSpLocks/>
            </p:cNvGrpSpPr>
            <p:nvPr/>
          </p:nvGrpSpPr>
          <p:grpSpPr bwMode="auto">
            <a:xfrm>
              <a:off x="3265" y="1344"/>
              <a:ext cx="318" cy="364"/>
              <a:chOff x="1065" y="2023"/>
              <a:chExt cx="318" cy="364"/>
            </a:xfrm>
          </p:grpSpPr>
          <p:sp>
            <p:nvSpPr>
              <p:cNvPr id="299" name="AutoShape 7"/>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300" name="Oval 8"/>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dirty="0">
                  <a:solidFill>
                    <a:srgbClr val="000000"/>
                  </a:solidFill>
                  <a:latin typeface="Arial Black" pitchFamily="34" charset="0"/>
                </a:endParaRPr>
              </a:p>
            </p:txBody>
          </p:sp>
        </p:grpSp>
      </p:grpSp>
      <p:grpSp>
        <p:nvGrpSpPr>
          <p:cNvPr id="301" name="Group 8"/>
          <p:cNvGrpSpPr>
            <a:grpSpLocks noChangeAspect="1"/>
          </p:cNvGrpSpPr>
          <p:nvPr/>
        </p:nvGrpSpPr>
        <p:grpSpPr bwMode="auto">
          <a:xfrm>
            <a:off x="6606549" y="2379828"/>
            <a:ext cx="399238" cy="461486"/>
            <a:chOff x="3198" y="1344"/>
            <a:chExt cx="453" cy="523"/>
          </a:xfrm>
          <a:effectLst>
            <a:outerShdw blurRad="25400" dist="127000" dir="21000000" sx="76000" sy="76000" kx="-1200000" algn="bl" rotWithShape="0">
              <a:prstClr val="black">
                <a:alpha val="50000"/>
              </a:prstClr>
            </a:outerShdw>
          </a:effectLst>
        </p:grpSpPr>
        <p:sp>
          <p:nvSpPr>
            <p:cNvPr id="302" name="AutoShape 9"/>
            <p:cNvSpPr>
              <a:spLocks noChangeArrowheads="1"/>
            </p:cNvSpPr>
            <p:nvPr/>
          </p:nvSpPr>
          <p:spPr bwMode="auto">
            <a:xfrm rot="-5400000">
              <a:off x="3300" y="1518"/>
              <a:ext cx="250" cy="453"/>
            </a:xfrm>
            <a:prstGeom prst="flowChartDelay">
              <a:avLst/>
            </a:prstGeom>
            <a:solidFill>
              <a:srgbClr val="0000FF"/>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PaCo</a:t>
              </a:r>
            </a:p>
          </p:txBody>
        </p:sp>
        <p:grpSp>
          <p:nvGrpSpPr>
            <p:cNvPr id="303" name="Group 10"/>
            <p:cNvGrpSpPr>
              <a:grpSpLocks/>
            </p:cNvGrpSpPr>
            <p:nvPr/>
          </p:nvGrpSpPr>
          <p:grpSpPr bwMode="auto">
            <a:xfrm>
              <a:off x="3265" y="1344"/>
              <a:ext cx="318" cy="364"/>
              <a:chOff x="1065" y="2023"/>
              <a:chExt cx="318" cy="364"/>
            </a:xfrm>
          </p:grpSpPr>
          <p:sp>
            <p:nvSpPr>
              <p:cNvPr id="304"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305"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dirty="0">
                  <a:solidFill>
                    <a:srgbClr val="000000"/>
                  </a:solidFill>
                  <a:latin typeface="Arial Black" pitchFamily="34" charset="0"/>
                </a:endParaRPr>
              </a:p>
            </p:txBody>
          </p:sp>
        </p:grpSp>
      </p:grpSp>
      <p:grpSp>
        <p:nvGrpSpPr>
          <p:cNvPr id="306" name="Group 186"/>
          <p:cNvGrpSpPr>
            <a:grpSpLocks noChangeAspect="1"/>
          </p:cNvGrpSpPr>
          <p:nvPr/>
        </p:nvGrpSpPr>
        <p:grpSpPr bwMode="auto">
          <a:xfrm>
            <a:off x="2944974" y="2379828"/>
            <a:ext cx="399239" cy="461486"/>
            <a:chOff x="3198" y="1344"/>
            <a:chExt cx="453" cy="523"/>
          </a:xfrm>
          <a:effectLst>
            <a:outerShdw blurRad="25400" dist="127000" dir="21000000" sx="76000" sy="76000" kx="-1200000" algn="bl" rotWithShape="0">
              <a:prstClr val="black">
                <a:alpha val="50000"/>
              </a:prstClr>
            </a:outerShdw>
          </a:effectLst>
        </p:grpSpPr>
        <p:sp>
          <p:nvSpPr>
            <p:cNvPr id="307" name="AutoShape 187"/>
            <p:cNvSpPr>
              <a:spLocks noChangeArrowheads="1"/>
            </p:cNvSpPr>
            <p:nvPr/>
          </p:nvSpPr>
          <p:spPr bwMode="auto">
            <a:xfrm rot="-5400000">
              <a:off x="3300" y="1518"/>
              <a:ext cx="250" cy="453"/>
            </a:xfrm>
            <a:prstGeom prst="flowChartDelay">
              <a:avLst/>
            </a:prstGeom>
            <a:solidFill>
              <a:srgbClr val="9900FF"/>
            </a:solidFill>
            <a:ln w="9525">
              <a:solidFill>
                <a:schemeClr val="tx1"/>
              </a:solidFill>
              <a:miter lim="800000"/>
              <a:headEnd/>
              <a:tailEnd/>
            </a:ln>
            <a:effectLst/>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TaMa</a:t>
              </a:r>
            </a:p>
          </p:txBody>
        </p:sp>
        <p:grpSp>
          <p:nvGrpSpPr>
            <p:cNvPr id="308" name="Group 188"/>
            <p:cNvGrpSpPr>
              <a:grpSpLocks/>
            </p:cNvGrpSpPr>
            <p:nvPr/>
          </p:nvGrpSpPr>
          <p:grpSpPr bwMode="auto">
            <a:xfrm>
              <a:off x="3265" y="1344"/>
              <a:ext cx="318" cy="364"/>
              <a:chOff x="1065" y="2023"/>
              <a:chExt cx="318" cy="364"/>
            </a:xfrm>
          </p:grpSpPr>
          <p:sp>
            <p:nvSpPr>
              <p:cNvPr id="309" name="AutoShape 189"/>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310" name="Oval 190"/>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1350" dirty="0">
                  <a:solidFill>
                    <a:srgbClr val="000000"/>
                  </a:solidFill>
                  <a:latin typeface="Arial Black" pitchFamily="34" charset="0"/>
                </a:endParaRPr>
              </a:p>
            </p:txBody>
          </p:sp>
        </p:grpSp>
      </p:grpSp>
      <p:grpSp>
        <p:nvGrpSpPr>
          <p:cNvPr id="311" name="Group 201"/>
          <p:cNvGrpSpPr>
            <a:grpSpLocks noChangeAspect="1"/>
          </p:cNvGrpSpPr>
          <p:nvPr/>
        </p:nvGrpSpPr>
        <p:grpSpPr bwMode="auto">
          <a:xfrm>
            <a:off x="3434483" y="2379828"/>
            <a:ext cx="399239" cy="461486"/>
            <a:chOff x="3198" y="1344"/>
            <a:chExt cx="453" cy="523"/>
          </a:xfrm>
          <a:effectLst>
            <a:outerShdw blurRad="25400" dist="127000" dir="21000000" sx="76000" sy="76000" kx="-1200000" algn="bl" rotWithShape="0">
              <a:prstClr val="black">
                <a:alpha val="50000"/>
              </a:prstClr>
            </a:outerShdw>
          </a:effectLst>
        </p:grpSpPr>
        <p:sp>
          <p:nvSpPr>
            <p:cNvPr id="312" name="AutoShape 202"/>
            <p:cNvSpPr>
              <a:spLocks noChangeArrowheads="1"/>
            </p:cNvSpPr>
            <p:nvPr/>
          </p:nvSpPr>
          <p:spPr bwMode="auto">
            <a:xfrm rot="-5400000">
              <a:off x="3300" y="1518"/>
              <a:ext cx="250" cy="453"/>
            </a:xfrm>
            <a:prstGeom prst="flowChartDelay">
              <a:avLst/>
            </a:prstGeom>
            <a:solidFill>
              <a:srgbClr val="FF99FF"/>
            </a:solidFill>
            <a:ln w="9525">
              <a:solidFill>
                <a:schemeClr val="tx1"/>
              </a:solidFill>
              <a:miter lim="800000"/>
              <a:headEnd/>
              <a:tailEnd/>
            </a:ln>
          </p:spPr>
          <p:txBody>
            <a:bodyPr vert="eaVert" wrap="none" anchor="ctr"/>
            <a:lstStyle/>
            <a:p>
              <a:pPr algn="ctr" defTabSz="685800">
                <a:lnSpc>
                  <a:spcPct val="170000"/>
                </a:lnSpc>
                <a:defRPr/>
              </a:pPr>
              <a:r>
                <a:rPr lang="en-GB" sz="825" dirty="0">
                  <a:solidFill>
                    <a:srgbClr val="FFFFFF"/>
                  </a:solidFill>
                  <a:effectLst>
                    <a:outerShdw blurRad="38100" dist="38100" dir="2700000" algn="tl">
                      <a:srgbClr val="000000">
                        <a:alpha val="43137"/>
                      </a:srgbClr>
                    </a:outerShdw>
                  </a:effectLst>
                  <a:latin typeface="Arial Black" pitchFamily="34" charset="0"/>
                </a:rPr>
                <a:t>TeMe</a:t>
              </a:r>
            </a:p>
          </p:txBody>
        </p:sp>
        <p:grpSp>
          <p:nvGrpSpPr>
            <p:cNvPr id="313" name="Group 203"/>
            <p:cNvGrpSpPr>
              <a:grpSpLocks/>
            </p:cNvGrpSpPr>
            <p:nvPr/>
          </p:nvGrpSpPr>
          <p:grpSpPr bwMode="auto">
            <a:xfrm>
              <a:off x="3265" y="1344"/>
              <a:ext cx="318" cy="364"/>
              <a:chOff x="1065" y="2023"/>
              <a:chExt cx="318" cy="364"/>
            </a:xfrm>
          </p:grpSpPr>
          <p:sp>
            <p:nvSpPr>
              <p:cNvPr id="314" name="AutoShape 204"/>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315" name="Oval 205"/>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defTabSz="685800">
                  <a:defRPr/>
                </a:pPr>
                <a:endParaRPr lang="en-GB" sz="1350" dirty="0">
                  <a:solidFill>
                    <a:srgbClr val="000000"/>
                  </a:solidFill>
                  <a:latin typeface="Arial" charset="0"/>
                </a:endParaRPr>
              </a:p>
            </p:txBody>
          </p:sp>
        </p:grpSp>
      </p:grpSp>
      <p:sp>
        <p:nvSpPr>
          <p:cNvPr id="316" name="Rectangle 3"/>
          <p:cNvSpPr>
            <a:spLocks noChangeArrowheads="1"/>
          </p:cNvSpPr>
          <p:nvPr/>
        </p:nvSpPr>
        <p:spPr bwMode="auto">
          <a:xfrm>
            <a:off x="4962156" y="2524007"/>
            <a:ext cx="1665588" cy="346249"/>
          </a:xfrm>
          <a:prstGeom prst="rect">
            <a:avLst/>
          </a:prstGeom>
          <a:noFill/>
          <a:ln w="9525">
            <a:noFill/>
            <a:miter lim="800000"/>
            <a:headEnd/>
            <a:tailEnd/>
          </a:ln>
        </p:spPr>
        <p:txBody>
          <a:bodyPr wrap="square" lIns="0" tIns="0" rIns="0" bIns="0">
            <a:spAutoFit/>
          </a:bodyPr>
          <a:lstStyle/>
          <a:p>
            <a:pPr defTabSz="685800" eaLnBrk="0" hangingPunct="0">
              <a:defRPr/>
            </a:pPr>
            <a:r>
              <a:rPr lang="fr-BE" sz="1125" dirty="0" smtClean="0">
                <a:solidFill>
                  <a:srgbClr val="000000"/>
                </a:solidFill>
              </a:rPr>
              <a:t>Dans</a:t>
            </a:r>
            <a:r>
              <a:rPr lang="en-GB" sz="1125" dirty="0" smtClean="0">
                <a:solidFill>
                  <a:srgbClr val="000000"/>
                </a:solidFill>
              </a:rPr>
              <a:t> sa propre organisation, </a:t>
            </a:r>
            <a:r>
              <a:rPr lang="en-GB" sz="1125" dirty="0">
                <a:solidFill>
                  <a:srgbClr val="000000"/>
                </a:solidFill>
              </a:rPr>
              <a:t>+</a:t>
            </a:r>
          </a:p>
        </p:txBody>
      </p:sp>
      <p:sp>
        <p:nvSpPr>
          <p:cNvPr id="317" name="Rectangle 3"/>
          <p:cNvSpPr>
            <a:spLocks noChangeArrowheads="1"/>
          </p:cNvSpPr>
          <p:nvPr/>
        </p:nvSpPr>
        <p:spPr bwMode="auto">
          <a:xfrm>
            <a:off x="4962156" y="3075397"/>
            <a:ext cx="1665588" cy="346249"/>
          </a:xfrm>
          <a:prstGeom prst="rect">
            <a:avLst/>
          </a:prstGeom>
          <a:noFill/>
          <a:ln w="9525">
            <a:noFill/>
            <a:miter lim="800000"/>
            <a:headEnd/>
            <a:tailEnd/>
          </a:ln>
        </p:spPr>
        <p:txBody>
          <a:bodyPr wrap="square" lIns="0" tIns="0" rIns="0" bIns="0">
            <a:spAutoFit/>
          </a:bodyPr>
          <a:lstStyle/>
          <a:p>
            <a:pPr defTabSz="685800" eaLnBrk="0" hangingPunct="0">
              <a:defRPr/>
            </a:pPr>
            <a:r>
              <a:rPr lang="en-GB" sz="1125" dirty="0">
                <a:solidFill>
                  <a:srgbClr val="000000"/>
                </a:solidFill>
              </a:rPr>
              <a:t>D</a:t>
            </a:r>
            <a:r>
              <a:rPr lang="en-GB" sz="1125" dirty="0" smtClean="0">
                <a:solidFill>
                  <a:srgbClr val="000000"/>
                </a:solidFill>
              </a:rPr>
              <a:t>ans sa propre organisation</a:t>
            </a:r>
            <a:endParaRPr lang="en-GB" sz="1125" dirty="0">
              <a:solidFill>
                <a:srgbClr val="000000"/>
              </a:solidFill>
            </a:endParaRPr>
          </a:p>
        </p:txBody>
      </p:sp>
      <p:sp>
        <p:nvSpPr>
          <p:cNvPr id="318" name="Rectangle 3"/>
          <p:cNvSpPr>
            <a:spLocks noChangeArrowheads="1"/>
          </p:cNvSpPr>
          <p:nvPr/>
        </p:nvSpPr>
        <p:spPr bwMode="auto">
          <a:xfrm>
            <a:off x="4062205" y="3855734"/>
            <a:ext cx="1665588" cy="346249"/>
          </a:xfrm>
          <a:prstGeom prst="rect">
            <a:avLst/>
          </a:prstGeom>
          <a:noFill/>
          <a:ln w="9525">
            <a:noFill/>
            <a:miter lim="800000"/>
            <a:headEnd/>
            <a:tailEnd/>
          </a:ln>
        </p:spPr>
        <p:txBody>
          <a:bodyPr wrap="square" lIns="0" tIns="0" rIns="0" bIns="0">
            <a:spAutoFit/>
          </a:bodyPr>
          <a:lstStyle/>
          <a:p>
            <a:pPr defTabSz="685800" eaLnBrk="0" hangingPunct="0">
              <a:defRPr/>
            </a:pPr>
            <a:r>
              <a:rPr lang="en-GB" sz="1125" dirty="0" smtClean="0">
                <a:solidFill>
                  <a:srgbClr val="000000"/>
                </a:solidFill>
              </a:rPr>
              <a:t>Dans sa propre organisation</a:t>
            </a:r>
            <a:endParaRPr lang="en-GB" sz="1125" dirty="0">
              <a:solidFill>
                <a:srgbClr val="000000"/>
              </a:solidFill>
            </a:endParaRPr>
          </a:p>
        </p:txBody>
      </p:sp>
      <p:sp>
        <p:nvSpPr>
          <p:cNvPr id="319" name="Rectangle 3"/>
          <p:cNvSpPr>
            <a:spLocks noChangeArrowheads="1"/>
          </p:cNvSpPr>
          <p:nvPr/>
        </p:nvSpPr>
        <p:spPr bwMode="auto">
          <a:xfrm>
            <a:off x="3536803" y="4419870"/>
            <a:ext cx="1665588" cy="346249"/>
          </a:xfrm>
          <a:prstGeom prst="rect">
            <a:avLst/>
          </a:prstGeom>
          <a:noFill/>
          <a:ln w="9525">
            <a:noFill/>
            <a:miter lim="800000"/>
            <a:headEnd/>
            <a:tailEnd/>
          </a:ln>
        </p:spPr>
        <p:txBody>
          <a:bodyPr wrap="square" lIns="0" tIns="0" rIns="0" bIns="0">
            <a:spAutoFit/>
          </a:bodyPr>
          <a:lstStyle/>
          <a:p>
            <a:pPr defTabSz="685800" eaLnBrk="0" hangingPunct="0">
              <a:defRPr/>
            </a:pPr>
            <a:r>
              <a:rPr lang="en-GB" sz="1125" dirty="0" smtClean="0">
                <a:solidFill>
                  <a:srgbClr val="000000"/>
                </a:solidFill>
              </a:rPr>
              <a:t>Dans sa propre organisation</a:t>
            </a:r>
            <a:endParaRPr lang="en-GB" sz="1125" dirty="0">
              <a:solidFill>
                <a:srgbClr val="000000"/>
              </a:solidFill>
            </a:endParaRPr>
          </a:p>
        </p:txBody>
      </p:sp>
      <p:sp>
        <p:nvSpPr>
          <p:cNvPr id="121" name="Text Box 14"/>
          <p:cNvSpPr txBox="1">
            <a:spLocks noChangeArrowheads="1"/>
          </p:cNvSpPr>
          <p:nvPr/>
        </p:nvSpPr>
        <p:spPr bwMode="auto">
          <a:xfrm rot="16200000">
            <a:off x="336097" y="4071553"/>
            <a:ext cx="1350000" cy="415498"/>
          </a:xfrm>
          <a:prstGeom prst="rect">
            <a:avLst/>
          </a:prstGeom>
          <a:noFill/>
          <a:ln w="28575">
            <a:noFill/>
            <a:prstDash val="sysDot"/>
            <a:miter lim="800000"/>
            <a:headEnd/>
            <a:tailEnd/>
          </a:ln>
        </p:spPr>
        <p:txBody>
          <a:bodyPr wrap="square" lIns="54000" tIns="0" rIns="54000" bIns="0">
            <a:spAutoFit/>
          </a:bodyPr>
          <a:lstStyle/>
          <a:p>
            <a:pPr algn="ctr" defTabSz="685800">
              <a:spcBef>
                <a:spcPct val="50000"/>
              </a:spcBef>
              <a:defRPr/>
            </a:pPr>
            <a:r>
              <a:rPr lang="en-GB" sz="1350" i="1" dirty="0">
                <a:solidFill>
                  <a:srgbClr val="000000"/>
                </a:solidFill>
                <a:effectLst>
                  <a:outerShdw blurRad="38100" dist="38100" dir="2700000" algn="tl">
                    <a:srgbClr val="000000">
                      <a:alpha val="43137"/>
                    </a:srgbClr>
                  </a:outerShdw>
                </a:effectLst>
              </a:rPr>
              <a:t>Organisation</a:t>
            </a:r>
            <a:br>
              <a:rPr lang="en-GB" sz="1350" i="1" dirty="0">
                <a:solidFill>
                  <a:srgbClr val="000000"/>
                </a:solidFill>
                <a:effectLst>
                  <a:outerShdw blurRad="38100" dist="38100" dir="2700000" algn="tl">
                    <a:srgbClr val="000000">
                      <a:alpha val="43137"/>
                    </a:srgbClr>
                  </a:outerShdw>
                </a:effectLst>
              </a:rPr>
            </a:br>
            <a:r>
              <a:rPr lang="en-GB" sz="1350" i="1" dirty="0">
                <a:solidFill>
                  <a:srgbClr val="000000"/>
                </a:solidFill>
                <a:effectLst>
                  <a:outerShdw blurRad="38100" dist="38100" dir="2700000" algn="tl">
                    <a:srgbClr val="000000">
                      <a:alpha val="43137"/>
                    </a:srgbClr>
                  </a:outerShdw>
                </a:effectLst>
              </a:rPr>
              <a:t>level</a:t>
            </a:r>
          </a:p>
        </p:txBody>
      </p:sp>
      <p:sp>
        <p:nvSpPr>
          <p:cNvPr id="122" name="Text Box 14"/>
          <p:cNvSpPr txBox="1">
            <a:spLocks noChangeArrowheads="1"/>
          </p:cNvSpPr>
          <p:nvPr/>
        </p:nvSpPr>
        <p:spPr bwMode="auto">
          <a:xfrm rot="16200000">
            <a:off x="130835" y="2408130"/>
            <a:ext cx="1760525" cy="415498"/>
          </a:xfrm>
          <a:prstGeom prst="rect">
            <a:avLst/>
          </a:prstGeom>
          <a:noFill/>
          <a:ln w="28575">
            <a:noFill/>
            <a:prstDash val="sysDot"/>
            <a:miter lim="800000"/>
            <a:headEnd/>
            <a:tailEnd/>
          </a:ln>
        </p:spPr>
        <p:txBody>
          <a:bodyPr wrap="square" lIns="54000" tIns="0" rIns="54000" bIns="0">
            <a:spAutoFit/>
          </a:bodyPr>
          <a:lstStyle/>
          <a:p>
            <a:pPr algn="ctr" defTabSz="685800">
              <a:spcBef>
                <a:spcPct val="50000"/>
              </a:spcBef>
              <a:defRPr/>
            </a:pPr>
            <a:r>
              <a:rPr lang="en-GB" sz="1350" i="1" dirty="0">
                <a:solidFill>
                  <a:srgbClr val="000000"/>
                </a:solidFill>
                <a:effectLst>
                  <a:outerShdw blurRad="38100" dist="38100" dir="2700000" algn="tl">
                    <a:srgbClr val="000000">
                      <a:alpha val="43137"/>
                    </a:srgbClr>
                  </a:outerShdw>
                </a:effectLst>
              </a:rPr>
              <a:t>Project</a:t>
            </a:r>
            <a:br>
              <a:rPr lang="en-GB" sz="1350" i="1" dirty="0">
                <a:solidFill>
                  <a:srgbClr val="000000"/>
                </a:solidFill>
                <a:effectLst>
                  <a:outerShdw blurRad="38100" dist="38100" dir="2700000" algn="tl">
                    <a:srgbClr val="000000">
                      <a:alpha val="43137"/>
                    </a:srgbClr>
                  </a:outerShdw>
                </a:effectLst>
              </a:rPr>
            </a:br>
            <a:r>
              <a:rPr lang="en-GB" sz="1350" i="1" dirty="0">
                <a:solidFill>
                  <a:srgbClr val="000000"/>
                </a:solidFill>
                <a:effectLst>
                  <a:outerShdw blurRad="38100" dist="38100" dir="2700000" algn="tl">
                    <a:srgbClr val="000000">
                      <a:alpha val="43137"/>
                    </a:srgbClr>
                  </a:outerShdw>
                </a:effectLst>
              </a:rPr>
              <a:t>level</a:t>
            </a:r>
          </a:p>
        </p:txBody>
      </p:sp>
      <p:sp>
        <p:nvSpPr>
          <p:cNvPr id="124" name="Rounded Rectangle 123"/>
          <p:cNvSpPr/>
          <p:nvPr/>
        </p:nvSpPr>
        <p:spPr bwMode="auto">
          <a:xfrm>
            <a:off x="1281150" y="3637846"/>
            <a:ext cx="5940660" cy="1208444"/>
          </a:xfrm>
          <a:prstGeom prst="roundRect">
            <a:avLst>
              <a:gd name="adj" fmla="val 19351"/>
            </a:avLst>
          </a:prstGeom>
          <a:noFill/>
          <a:ln w="38100" cap="flat" cmpd="sng" algn="ctr">
            <a:solidFill>
              <a:schemeClr val="tx1"/>
            </a:solid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sp>
        <p:nvSpPr>
          <p:cNvPr id="125" name="Rounded Rectangle 124"/>
          <p:cNvSpPr/>
          <p:nvPr/>
        </p:nvSpPr>
        <p:spPr bwMode="auto">
          <a:xfrm>
            <a:off x="1281150" y="1735617"/>
            <a:ext cx="5940660" cy="1760525"/>
          </a:xfrm>
          <a:prstGeom prst="roundRect">
            <a:avLst>
              <a:gd name="adj" fmla="val 19262"/>
            </a:avLst>
          </a:prstGeom>
          <a:noFill/>
          <a:ln w="38100" cap="flat" cmpd="sng" algn="ctr">
            <a:solidFill>
              <a:schemeClr val="tx1"/>
            </a:solidFill>
            <a:prstDash val="sysDot"/>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2381" defTabSz="685800">
              <a:defRPr/>
            </a:pPr>
            <a:endParaRPr lang="en-GB" sz="900" dirty="0">
              <a:solidFill>
                <a:srgbClr val="0F5494"/>
              </a:solidFill>
            </a:endParaRPr>
          </a:p>
        </p:txBody>
      </p:sp>
      <p:grpSp>
        <p:nvGrpSpPr>
          <p:cNvPr id="127" name="Group 126"/>
          <p:cNvGrpSpPr>
            <a:grpSpLocks noChangeAspect="1"/>
          </p:cNvGrpSpPr>
          <p:nvPr/>
        </p:nvGrpSpPr>
        <p:grpSpPr>
          <a:xfrm>
            <a:off x="3923991" y="1828437"/>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128" name="AutoShape 9"/>
            <p:cNvSpPr>
              <a:spLocks noChangeArrowheads="1"/>
            </p:cNvSpPr>
            <p:nvPr/>
          </p:nvSpPr>
          <p:spPr bwMode="auto">
            <a:xfrm rot="16200000">
              <a:off x="5505773" y="6017719"/>
              <a:ext cx="309608" cy="560387"/>
            </a:xfrm>
            <a:prstGeom prst="flowChartDelay">
              <a:avLst/>
            </a:prstGeom>
            <a:solidFill>
              <a:srgbClr val="FFDB01"/>
            </a:solidFill>
            <a:ln w="9525">
              <a:solidFill>
                <a:schemeClr val="tx1"/>
              </a:solidFill>
              <a:miter lim="800000"/>
              <a:headEnd/>
              <a:tailEnd/>
            </a:ln>
            <a:effectLst/>
          </p:spPr>
          <p:txBody>
            <a:bodyPr vert="eaVert" wrap="none" anchor="ctr"/>
            <a:lstStyle/>
            <a:p>
              <a:pPr algn="ctr" defTabSz="685800">
                <a:lnSpc>
                  <a:spcPct val="170000"/>
                </a:lnSpc>
                <a:defRPr/>
              </a:pPr>
              <a:r>
                <a:rPr lang="en-GB" sz="750" dirty="0">
                  <a:solidFill>
                    <a:srgbClr val="FFFFFF"/>
                  </a:solidFill>
                  <a:effectLst>
                    <a:outerShdw blurRad="38100" dist="38100" dir="2700000" algn="tl">
                      <a:srgbClr val="000000"/>
                    </a:outerShdw>
                  </a:effectLst>
                  <a:latin typeface="Arial Black" pitchFamily="34" charset="0"/>
                </a:rPr>
                <a:t>PLSIGN</a:t>
              </a:r>
              <a:endParaRPr lang="en-GB" sz="600" dirty="0">
                <a:solidFill>
                  <a:srgbClr val="FFFFFF"/>
                </a:solidFill>
                <a:effectLst>
                  <a:outerShdw blurRad="38100" dist="38100" dir="2700000" algn="tl">
                    <a:srgbClr val="000000"/>
                  </a:outerShdw>
                </a:effectLst>
                <a:latin typeface="Arial" pitchFamily="34" charset="0"/>
                <a:cs typeface="Arial" pitchFamily="34" charset="0"/>
              </a:endParaRPr>
            </a:p>
          </p:txBody>
        </p:sp>
        <p:grpSp>
          <p:nvGrpSpPr>
            <p:cNvPr id="129" name="Group 10"/>
            <p:cNvGrpSpPr>
              <a:grpSpLocks/>
            </p:cNvGrpSpPr>
            <p:nvPr/>
          </p:nvGrpSpPr>
          <p:grpSpPr bwMode="auto">
            <a:xfrm>
              <a:off x="5462648" y="5801921"/>
              <a:ext cx="393384" cy="450789"/>
              <a:chOff x="1065" y="2023"/>
              <a:chExt cx="318" cy="364"/>
            </a:xfrm>
          </p:grpSpPr>
          <p:sp>
            <p:nvSpPr>
              <p:cNvPr id="130"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31"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132" name="Group 131"/>
          <p:cNvGrpSpPr>
            <a:grpSpLocks noChangeAspect="1"/>
          </p:cNvGrpSpPr>
          <p:nvPr/>
        </p:nvGrpSpPr>
        <p:grpSpPr>
          <a:xfrm>
            <a:off x="4413499" y="1828437"/>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133" name="AutoShape 9"/>
            <p:cNvSpPr>
              <a:spLocks noChangeArrowheads="1"/>
            </p:cNvSpPr>
            <p:nvPr/>
          </p:nvSpPr>
          <p:spPr bwMode="auto">
            <a:xfrm rot="16200000">
              <a:off x="5505773" y="6017719"/>
              <a:ext cx="309608" cy="560387"/>
            </a:xfrm>
            <a:prstGeom prst="flowChartDelay">
              <a:avLst/>
            </a:prstGeom>
            <a:solidFill>
              <a:srgbClr val="FF9933"/>
            </a:solidFill>
            <a:ln w="9525">
              <a:solidFill>
                <a:schemeClr val="tx1"/>
              </a:solidFill>
              <a:miter lim="800000"/>
              <a:headEnd/>
              <a:tailEnd/>
            </a:ln>
            <a:effectLst/>
          </p:spPr>
          <p:txBody>
            <a:bodyPr vert="eaVert" wrap="none" anchor="ctr"/>
            <a:lstStyle/>
            <a:p>
              <a:pPr algn="ctr" defTabSz="685800">
                <a:lnSpc>
                  <a:spcPct val="170000"/>
                </a:lnSpc>
                <a:defRPr/>
              </a:pPr>
              <a:r>
                <a:rPr lang="en-GB" sz="750" dirty="0">
                  <a:solidFill>
                    <a:srgbClr val="FFFFFF"/>
                  </a:solidFill>
                  <a:effectLst>
                    <a:outerShdw blurRad="38100" dist="38100" dir="2700000" algn="tl">
                      <a:srgbClr val="000000">
                        <a:alpha val="43137"/>
                      </a:srgbClr>
                    </a:outerShdw>
                  </a:effectLst>
                  <a:latin typeface="Arial Black" pitchFamily="34" charset="0"/>
                </a:rPr>
                <a:t>PFSIGN</a:t>
              </a:r>
              <a:endParaRPr lang="en-GB" sz="750" dirty="0">
                <a:solidFill>
                  <a:srgbClr val="FFFFFF"/>
                </a:solidFill>
                <a:effectLst>
                  <a:outerShdw blurRad="38100" dist="38100" dir="2700000" algn="tl">
                    <a:srgbClr val="000000">
                      <a:alpha val="43137"/>
                    </a:srgbClr>
                  </a:outerShdw>
                </a:effectLst>
                <a:latin typeface="Arial" pitchFamily="34" charset="0"/>
                <a:cs typeface="Arial" pitchFamily="34" charset="0"/>
              </a:endParaRPr>
            </a:p>
          </p:txBody>
        </p:sp>
        <p:grpSp>
          <p:nvGrpSpPr>
            <p:cNvPr id="134" name="Group 10"/>
            <p:cNvGrpSpPr>
              <a:grpSpLocks/>
            </p:cNvGrpSpPr>
            <p:nvPr/>
          </p:nvGrpSpPr>
          <p:grpSpPr bwMode="auto">
            <a:xfrm>
              <a:off x="5462648" y="5801921"/>
              <a:ext cx="393384" cy="450789"/>
              <a:chOff x="1065" y="2023"/>
              <a:chExt cx="318" cy="364"/>
            </a:xfrm>
          </p:grpSpPr>
          <p:sp>
            <p:nvSpPr>
              <p:cNvPr id="135"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36"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137" name="Group 136"/>
          <p:cNvGrpSpPr>
            <a:grpSpLocks noChangeAspect="1"/>
          </p:cNvGrpSpPr>
          <p:nvPr/>
        </p:nvGrpSpPr>
        <p:grpSpPr>
          <a:xfrm>
            <a:off x="2992446" y="3722645"/>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138"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n-GB" sz="825" dirty="0">
                  <a:solidFill>
                    <a:srgbClr val="000000"/>
                  </a:solidFill>
                  <a:latin typeface="Arial Black" pitchFamily="34" charset="0"/>
                </a:rPr>
                <a:t>LSIGN</a:t>
              </a:r>
            </a:p>
          </p:txBody>
        </p:sp>
        <p:grpSp>
          <p:nvGrpSpPr>
            <p:cNvPr id="139" name="Group 10"/>
            <p:cNvGrpSpPr>
              <a:grpSpLocks/>
            </p:cNvGrpSpPr>
            <p:nvPr/>
          </p:nvGrpSpPr>
          <p:grpSpPr bwMode="auto">
            <a:xfrm>
              <a:off x="5462648" y="5801921"/>
              <a:ext cx="393384" cy="450789"/>
              <a:chOff x="1065" y="2023"/>
              <a:chExt cx="318" cy="364"/>
            </a:xfrm>
          </p:grpSpPr>
          <p:sp>
            <p:nvSpPr>
              <p:cNvPr id="140"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41"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142" name="Group 141"/>
          <p:cNvGrpSpPr>
            <a:grpSpLocks noChangeAspect="1"/>
          </p:cNvGrpSpPr>
          <p:nvPr/>
        </p:nvGrpSpPr>
        <p:grpSpPr>
          <a:xfrm>
            <a:off x="3528207" y="3722645"/>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143"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n-GB" sz="825" dirty="0">
                  <a:solidFill>
                    <a:srgbClr val="000000"/>
                  </a:solidFill>
                  <a:latin typeface="Arial Black" pitchFamily="34" charset="0"/>
                </a:rPr>
                <a:t>FSIGN</a:t>
              </a:r>
              <a:endParaRPr lang="en-GB" sz="750" dirty="0">
                <a:solidFill>
                  <a:srgbClr val="000000"/>
                </a:solidFill>
                <a:latin typeface="Arial" pitchFamily="34" charset="0"/>
                <a:cs typeface="Arial" pitchFamily="34" charset="0"/>
              </a:endParaRPr>
            </a:p>
          </p:txBody>
        </p:sp>
        <p:grpSp>
          <p:nvGrpSpPr>
            <p:cNvPr id="144" name="Group 10"/>
            <p:cNvGrpSpPr>
              <a:grpSpLocks/>
            </p:cNvGrpSpPr>
            <p:nvPr/>
          </p:nvGrpSpPr>
          <p:grpSpPr bwMode="auto">
            <a:xfrm>
              <a:off x="5462648" y="5801921"/>
              <a:ext cx="393384" cy="450789"/>
              <a:chOff x="1065" y="2023"/>
              <a:chExt cx="318" cy="364"/>
            </a:xfrm>
          </p:grpSpPr>
          <p:sp>
            <p:nvSpPr>
              <p:cNvPr id="145"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46"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147" name="Group 146"/>
          <p:cNvGrpSpPr>
            <a:grpSpLocks noChangeAspect="1"/>
          </p:cNvGrpSpPr>
          <p:nvPr/>
        </p:nvGrpSpPr>
        <p:grpSpPr>
          <a:xfrm>
            <a:off x="2456684" y="4275689"/>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148"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n-GB" sz="825" dirty="0">
                  <a:solidFill>
                    <a:srgbClr val="000000"/>
                  </a:solidFill>
                  <a:latin typeface="Arial Black" pitchFamily="34" charset="0"/>
                </a:rPr>
                <a:t>LSIGN</a:t>
              </a:r>
            </a:p>
          </p:txBody>
        </p:sp>
        <p:grpSp>
          <p:nvGrpSpPr>
            <p:cNvPr id="150" name="Group 10"/>
            <p:cNvGrpSpPr>
              <a:grpSpLocks/>
            </p:cNvGrpSpPr>
            <p:nvPr/>
          </p:nvGrpSpPr>
          <p:grpSpPr bwMode="auto">
            <a:xfrm>
              <a:off x="5462648" y="5801921"/>
              <a:ext cx="393384" cy="450789"/>
              <a:chOff x="1065" y="2023"/>
              <a:chExt cx="318" cy="364"/>
            </a:xfrm>
          </p:grpSpPr>
          <p:sp>
            <p:nvSpPr>
              <p:cNvPr id="151"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53"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154" name="Group 153"/>
          <p:cNvGrpSpPr>
            <a:grpSpLocks noChangeAspect="1"/>
          </p:cNvGrpSpPr>
          <p:nvPr/>
        </p:nvGrpSpPr>
        <p:grpSpPr>
          <a:xfrm>
            <a:off x="2992446" y="4275689"/>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155" name="AutoShape 9"/>
            <p:cNvSpPr>
              <a:spLocks noChangeArrowheads="1"/>
            </p:cNvSpPr>
            <p:nvPr/>
          </p:nvSpPr>
          <p:spPr bwMode="auto">
            <a:xfrm rot="16200000">
              <a:off x="5505773" y="6017719"/>
              <a:ext cx="309608" cy="560387"/>
            </a:xfrm>
            <a:prstGeom prst="flowChartDelay">
              <a:avLst/>
            </a:prstGeom>
            <a:solidFill>
              <a:schemeClr val="bg1"/>
            </a:solidFill>
            <a:ln w="9525">
              <a:solidFill>
                <a:schemeClr val="tx1"/>
              </a:solidFill>
              <a:miter lim="800000"/>
              <a:headEnd/>
              <a:tailEnd/>
            </a:ln>
            <a:effectLst/>
          </p:spPr>
          <p:txBody>
            <a:bodyPr vert="eaVert" wrap="none" anchor="ctr" anchorCtr="1"/>
            <a:lstStyle/>
            <a:p>
              <a:pPr algn="ctr" defTabSz="685800">
                <a:lnSpc>
                  <a:spcPct val="170000"/>
                </a:lnSpc>
                <a:defRPr/>
              </a:pPr>
              <a:r>
                <a:rPr lang="en-GB" sz="825" dirty="0">
                  <a:solidFill>
                    <a:srgbClr val="000000"/>
                  </a:solidFill>
                  <a:latin typeface="Arial Black" pitchFamily="34" charset="0"/>
                </a:rPr>
                <a:t>FSIGN</a:t>
              </a:r>
              <a:endParaRPr lang="en-GB" sz="750" dirty="0">
                <a:solidFill>
                  <a:srgbClr val="000000"/>
                </a:solidFill>
                <a:latin typeface="Arial" pitchFamily="34" charset="0"/>
                <a:cs typeface="Arial" pitchFamily="34" charset="0"/>
              </a:endParaRPr>
            </a:p>
          </p:txBody>
        </p:sp>
        <p:grpSp>
          <p:nvGrpSpPr>
            <p:cNvPr id="156" name="Group 10"/>
            <p:cNvGrpSpPr>
              <a:grpSpLocks/>
            </p:cNvGrpSpPr>
            <p:nvPr/>
          </p:nvGrpSpPr>
          <p:grpSpPr bwMode="auto">
            <a:xfrm>
              <a:off x="5462648" y="5801921"/>
              <a:ext cx="393384" cy="450789"/>
              <a:chOff x="1065" y="2023"/>
              <a:chExt cx="318" cy="364"/>
            </a:xfrm>
          </p:grpSpPr>
          <p:sp>
            <p:nvSpPr>
              <p:cNvPr id="157"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58"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159" name="Group 158"/>
          <p:cNvGrpSpPr>
            <a:grpSpLocks noChangeAspect="1"/>
          </p:cNvGrpSpPr>
          <p:nvPr/>
        </p:nvGrpSpPr>
        <p:grpSpPr>
          <a:xfrm>
            <a:off x="3923991" y="2379827"/>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160" name="AutoShape 9"/>
            <p:cNvSpPr>
              <a:spLocks noChangeArrowheads="1"/>
            </p:cNvSpPr>
            <p:nvPr/>
          </p:nvSpPr>
          <p:spPr bwMode="auto">
            <a:xfrm rot="16200000">
              <a:off x="5505773" y="6017719"/>
              <a:ext cx="309608" cy="560387"/>
            </a:xfrm>
            <a:prstGeom prst="flowChartDelay">
              <a:avLst/>
            </a:prstGeom>
            <a:solidFill>
              <a:srgbClr val="FFDB01"/>
            </a:solidFill>
            <a:ln w="9525">
              <a:solidFill>
                <a:schemeClr val="tx1"/>
              </a:solidFill>
              <a:miter lim="800000"/>
              <a:headEnd/>
              <a:tailEnd/>
            </a:ln>
            <a:effectLst/>
          </p:spPr>
          <p:txBody>
            <a:bodyPr vert="eaVert" wrap="none" anchor="ctr"/>
            <a:lstStyle/>
            <a:p>
              <a:pPr algn="ctr" defTabSz="685800">
                <a:lnSpc>
                  <a:spcPct val="170000"/>
                </a:lnSpc>
                <a:defRPr/>
              </a:pPr>
              <a:r>
                <a:rPr lang="en-GB" sz="750" dirty="0">
                  <a:solidFill>
                    <a:srgbClr val="FFFFFF"/>
                  </a:solidFill>
                  <a:effectLst>
                    <a:outerShdw blurRad="38100" dist="38100" dir="2700000" algn="tl">
                      <a:srgbClr val="000000"/>
                    </a:outerShdw>
                  </a:effectLst>
                  <a:latin typeface="Arial Black" pitchFamily="34" charset="0"/>
                </a:rPr>
                <a:t>PLSIGN</a:t>
              </a:r>
              <a:endParaRPr lang="en-GB" sz="600" dirty="0">
                <a:solidFill>
                  <a:srgbClr val="FFFFFF"/>
                </a:solidFill>
                <a:effectLst>
                  <a:outerShdw blurRad="38100" dist="38100" dir="2700000" algn="tl">
                    <a:srgbClr val="000000"/>
                  </a:outerShdw>
                </a:effectLst>
                <a:latin typeface="Arial" pitchFamily="34" charset="0"/>
                <a:cs typeface="Arial" pitchFamily="34" charset="0"/>
              </a:endParaRPr>
            </a:p>
          </p:txBody>
        </p:sp>
        <p:grpSp>
          <p:nvGrpSpPr>
            <p:cNvPr id="161" name="Group 10"/>
            <p:cNvGrpSpPr>
              <a:grpSpLocks/>
            </p:cNvGrpSpPr>
            <p:nvPr/>
          </p:nvGrpSpPr>
          <p:grpSpPr bwMode="auto">
            <a:xfrm>
              <a:off x="5462648" y="5801921"/>
              <a:ext cx="393384" cy="450789"/>
              <a:chOff x="1065" y="2023"/>
              <a:chExt cx="318" cy="364"/>
            </a:xfrm>
          </p:grpSpPr>
          <p:sp>
            <p:nvSpPr>
              <p:cNvPr id="162"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68"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169" name="Group 168"/>
          <p:cNvGrpSpPr>
            <a:grpSpLocks noChangeAspect="1"/>
          </p:cNvGrpSpPr>
          <p:nvPr/>
        </p:nvGrpSpPr>
        <p:grpSpPr>
          <a:xfrm>
            <a:off x="4413499" y="2379827"/>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170" name="AutoShape 9"/>
            <p:cNvSpPr>
              <a:spLocks noChangeArrowheads="1"/>
            </p:cNvSpPr>
            <p:nvPr/>
          </p:nvSpPr>
          <p:spPr bwMode="auto">
            <a:xfrm rot="16200000">
              <a:off x="5505773" y="6017719"/>
              <a:ext cx="309608" cy="560387"/>
            </a:xfrm>
            <a:prstGeom prst="flowChartDelay">
              <a:avLst/>
            </a:prstGeom>
            <a:solidFill>
              <a:srgbClr val="FF9933"/>
            </a:solidFill>
            <a:ln w="9525">
              <a:solidFill>
                <a:schemeClr val="tx1"/>
              </a:solidFill>
              <a:miter lim="800000"/>
              <a:headEnd/>
              <a:tailEnd/>
            </a:ln>
            <a:effectLst/>
          </p:spPr>
          <p:txBody>
            <a:bodyPr vert="eaVert" wrap="none" anchor="ctr"/>
            <a:lstStyle/>
            <a:p>
              <a:pPr algn="ctr" defTabSz="685800">
                <a:lnSpc>
                  <a:spcPct val="170000"/>
                </a:lnSpc>
                <a:defRPr/>
              </a:pPr>
              <a:r>
                <a:rPr lang="en-GB" sz="750" dirty="0">
                  <a:solidFill>
                    <a:srgbClr val="FFFFFF"/>
                  </a:solidFill>
                  <a:effectLst>
                    <a:outerShdw blurRad="38100" dist="38100" dir="2700000" algn="tl">
                      <a:srgbClr val="000000">
                        <a:alpha val="43137"/>
                      </a:srgbClr>
                    </a:outerShdw>
                  </a:effectLst>
                  <a:latin typeface="Arial Black" pitchFamily="34" charset="0"/>
                </a:rPr>
                <a:t>PFSIGN</a:t>
              </a:r>
              <a:endParaRPr lang="en-GB" sz="750" dirty="0">
                <a:solidFill>
                  <a:srgbClr val="FFFFFF"/>
                </a:solidFill>
                <a:effectLst>
                  <a:outerShdw blurRad="38100" dist="38100" dir="2700000" algn="tl">
                    <a:srgbClr val="000000">
                      <a:alpha val="43137"/>
                    </a:srgbClr>
                  </a:outerShdw>
                </a:effectLst>
                <a:latin typeface="Arial" pitchFamily="34" charset="0"/>
                <a:cs typeface="Arial" pitchFamily="34" charset="0"/>
              </a:endParaRPr>
            </a:p>
          </p:txBody>
        </p:sp>
        <p:grpSp>
          <p:nvGrpSpPr>
            <p:cNvPr id="171" name="Group 10"/>
            <p:cNvGrpSpPr>
              <a:grpSpLocks/>
            </p:cNvGrpSpPr>
            <p:nvPr/>
          </p:nvGrpSpPr>
          <p:grpSpPr bwMode="auto">
            <a:xfrm>
              <a:off x="5462648" y="5801921"/>
              <a:ext cx="393384" cy="450789"/>
              <a:chOff x="1065" y="2023"/>
              <a:chExt cx="318" cy="364"/>
            </a:xfrm>
          </p:grpSpPr>
          <p:sp>
            <p:nvSpPr>
              <p:cNvPr id="172"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173"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196" name="Group 195"/>
          <p:cNvGrpSpPr>
            <a:grpSpLocks noChangeAspect="1"/>
          </p:cNvGrpSpPr>
          <p:nvPr/>
        </p:nvGrpSpPr>
        <p:grpSpPr>
          <a:xfrm>
            <a:off x="3923991" y="2931216"/>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197" name="AutoShape 9"/>
            <p:cNvSpPr>
              <a:spLocks noChangeArrowheads="1"/>
            </p:cNvSpPr>
            <p:nvPr/>
          </p:nvSpPr>
          <p:spPr bwMode="auto">
            <a:xfrm rot="16200000">
              <a:off x="5505773" y="6017719"/>
              <a:ext cx="309608" cy="560387"/>
            </a:xfrm>
            <a:prstGeom prst="flowChartDelay">
              <a:avLst/>
            </a:prstGeom>
            <a:solidFill>
              <a:srgbClr val="FFDB01"/>
            </a:solidFill>
            <a:ln w="9525">
              <a:solidFill>
                <a:schemeClr val="tx1"/>
              </a:solidFill>
              <a:miter lim="800000"/>
              <a:headEnd/>
              <a:tailEnd/>
            </a:ln>
            <a:effectLst/>
          </p:spPr>
          <p:txBody>
            <a:bodyPr vert="eaVert" wrap="none" anchor="ctr"/>
            <a:lstStyle/>
            <a:p>
              <a:pPr algn="ctr" defTabSz="685800">
                <a:lnSpc>
                  <a:spcPct val="170000"/>
                </a:lnSpc>
                <a:defRPr/>
              </a:pPr>
              <a:r>
                <a:rPr lang="en-GB" sz="750" dirty="0">
                  <a:solidFill>
                    <a:srgbClr val="FFFFFF"/>
                  </a:solidFill>
                  <a:effectLst>
                    <a:outerShdw blurRad="38100" dist="38100" dir="2700000" algn="tl">
                      <a:srgbClr val="000000"/>
                    </a:outerShdw>
                  </a:effectLst>
                  <a:latin typeface="Arial Black" pitchFamily="34" charset="0"/>
                </a:rPr>
                <a:t>PLSIGN</a:t>
              </a:r>
              <a:endParaRPr lang="en-GB" sz="600" dirty="0">
                <a:solidFill>
                  <a:srgbClr val="FFFFFF"/>
                </a:solidFill>
                <a:effectLst>
                  <a:outerShdw blurRad="38100" dist="38100" dir="2700000" algn="tl">
                    <a:srgbClr val="000000"/>
                  </a:outerShdw>
                </a:effectLst>
                <a:latin typeface="Arial" pitchFamily="34" charset="0"/>
                <a:cs typeface="Arial" pitchFamily="34" charset="0"/>
              </a:endParaRPr>
            </a:p>
          </p:txBody>
        </p:sp>
        <p:grpSp>
          <p:nvGrpSpPr>
            <p:cNvPr id="198" name="Group 10"/>
            <p:cNvGrpSpPr>
              <a:grpSpLocks/>
            </p:cNvGrpSpPr>
            <p:nvPr/>
          </p:nvGrpSpPr>
          <p:grpSpPr bwMode="auto">
            <a:xfrm>
              <a:off x="5462648" y="5801921"/>
              <a:ext cx="393384" cy="450789"/>
              <a:chOff x="1065" y="2023"/>
              <a:chExt cx="318" cy="364"/>
            </a:xfrm>
          </p:grpSpPr>
          <p:sp>
            <p:nvSpPr>
              <p:cNvPr id="199"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00"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grpSp>
        <p:nvGrpSpPr>
          <p:cNvPr id="201" name="Group 200"/>
          <p:cNvGrpSpPr>
            <a:grpSpLocks noChangeAspect="1"/>
          </p:cNvGrpSpPr>
          <p:nvPr/>
        </p:nvGrpSpPr>
        <p:grpSpPr>
          <a:xfrm>
            <a:off x="4413499" y="2931216"/>
            <a:ext cx="399238" cy="463692"/>
            <a:chOff x="5380383" y="5801921"/>
            <a:chExt cx="560387" cy="650796"/>
          </a:xfrm>
          <a:effectLst>
            <a:outerShdw blurRad="25400" dist="127000" dir="21000000" sx="76000" sy="76000" kx="-1200000" algn="bl" rotWithShape="0">
              <a:prstClr val="black">
                <a:alpha val="50000"/>
              </a:prstClr>
            </a:outerShdw>
          </a:effectLst>
        </p:grpSpPr>
        <p:sp>
          <p:nvSpPr>
            <p:cNvPr id="202" name="AutoShape 9"/>
            <p:cNvSpPr>
              <a:spLocks noChangeArrowheads="1"/>
            </p:cNvSpPr>
            <p:nvPr/>
          </p:nvSpPr>
          <p:spPr bwMode="auto">
            <a:xfrm rot="16200000">
              <a:off x="5505773" y="6017719"/>
              <a:ext cx="309608" cy="560387"/>
            </a:xfrm>
            <a:prstGeom prst="flowChartDelay">
              <a:avLst/>
            </a:prstGeom>
            <a:solidFill>
              <a:srgbClr val="FF9933"/>
            </a:solidFill>
            <a:ln w="9525">
              <a:solidFill>
                <a:schemeClr val="tx1"/>
              </a:solidFill>
              <a:miter lim="800000"/>
              <a:headEnd/>
              <a:tailEnd/>
            </a:ln>
            <a:effectLst/>
          </p:spPr>
          <p:txBody>
            <a:bodyPr vert="eaVert" wrap="none" anchor="ctr"/>
            <a:lstStyle/>
            <a:p>
              <a:pPr algn="ctr" defTabSz="685800">
                <a:lnSpc>
                  <a:spcPct val="170000"/>
                </a:lnSpc>
                <a:defRPr/>
              </a:pPr>
              <a:r>
                <a:rPr lang="en-GB" sz="750" dirty="0">
                  <a:solidFill>
                    <a:srgbClr val="FFFFFF"/>
                  </a:solidFill>
                  <a:effectLst>
                    <a:outerShdw blurRad="38100" dist="38100" dir="2700000" algn="tl">
                      <a:srgbClr val="000000">
                        <a:alpha val="43137"/>
                      </a:srgbClr>
                    </a:outerShdw>
                  </a:effectLst>
                  <a:latin typeface="Arial Black" pitchFamily="34" charset="0"/>
                </a:rPr>
                <a:t>PFSIGN</a:t>
              </a:r>
              <a:endParaRPr lang="en-GB" sz="750" dirty="0">
                <a:solidFill>
                  <a:srgbClr val="FFFFFF"/>
                </a:solidFill>
                <a:effectLst>
                  <a:outerShdw blurRad="38100" dist="38100" dir="2700000" algn="tl">
                    <a:srgbClr val="000000">
                      <a:alpha val="43137"/>
                    </a:srgbClr>
                  </a:outerShdw>
                </a:effectLst>
                <a:latin typeface="Arial" pitchFamily="34" charset="0"/>
                <a:cs typeface="Arial" pitchFamily="34" charset="0"/>
              </a:endParaRPr>
            </a:p>
          </p:txBody>
        </p:sp>
        <p:grpSp>
          <p:nvGrpSpPr>
            <p:cNvPr id="203" name="Group 10"/>
            <p:cNvGrpSpPr>
              <a:grpSpLocks/>
            </p:cNvGrpSpPr>
            <p:nvPr/>
          </p:nvGrpSpPr>
          <p:grpSpPr bwMode="auto">
            <a:xfrm>
              <a:off x="5462648" y="5801921"/>
              <a:ext cx="393384" cy="450789"/>
              <a:chOff x="1065" y="2023"/>
              <a:chExt cx="318" cy="364"/>
            </a:xfrm>
          </p:grpSpPr>
          <p:sp>
            <p:nvSpPr>
              <p:cNvPr id="204" name="AutoShape 11"/>
              <p:cNvSpPr>
                <a:spLocks noChangeArrowheads="1"/>
              </p:cNvSpPr>
              <p:nvPr/>
            </p:nvSpPr>
            <p:spPr bwMode="auto">
              <a:xfrm rot="10800000">
                <a:off x="1111" y="2296"/>
                <a:ext cx="227" cy="91"/>
              </a:xfrm>
              <a:prstGeom prst="triangle">
                <a:avLst>
                  <a:gd name="adj" fmla="val 50000"/>
                </a:avLst>
              </a:prstGeom>
              <a:solidFill>
                <a:srgbClr val="FFE2C5"/>
              </a:solidFill>
              <a:ln w="9525">
                <a:solidFill>
                  <a:schemeClr val="tx1"/>
                </a:solidFill>
                <a:miter lim="800000"/>
                <a:headEnd/>
                <a:tailEnd/>
              </a:ln>
            </p:spPr>
            <p:txBody>
              <a:bodyPr rot="10800000" wrap="none" anchor="ctr"/>
              <a:lstStyle/>
              <a:p>
                <a:pPr defTabSz="685800">
                  <a:defRPr/>
                </a:pPr>
                <a:endParaRPr lang="en-GB" sz="1350" dirty="0">
                  <a:solidFill>
                    <a:srgbClr val="000000"/>
                  </a:solidFill>
                  <a:latin typeface="Arial" charset="0"/>
                </a:endParaRPr>
              </a:p>
            </p:txBody>
          </p:sp>
          <p:sp>
            <p:nvSpPr>
              <p:cNvPr id="205" name="Oval 12"/>
              <p:cNvSpPr>
                <a:spLocks noChangeArrowheads="1"/>
              </p:cNvSpPr>
              <p:nvPr/>
            </p:nvSpPr>
            <p:spPr bwMode="auto">
              <a:xfrm>
                <a:off x="1065" y="2023"/>
                <a:ext cx="318" cy="318"/>
              </a:xfrm>
              <a:prstGeom prst="ellipse">
                <a:avLst/>
              </a:prstGeom>
              <a:solidFill>
                <a:srgbClr val="FFE2C5"/>
              </a:solidFill>
              <a:ln w="9525">
                <a:solidFill>
                  <a:schemeClr val="tx1"/>
                </a:solidFill>
                <a:round/>
                <a:headEnd/>
                <a:tailEnd/>
              </a:ln>
            </p:spPr>
            <p:txBody>
              <a:bodyPr wrap="none" anchor="ctr"/>
              <a:lstStyle/>
              <a:p>
                <a:pPr algn="ctr" defTabSz="685800">
                  <a:defRPr/>
                </a:pPr>
                <a:endParaRPr lang="en-GB" sz="2100" dirty="0">
                  <a:solidFill>
                    <a:srgbClr val="000000"/>
                  </a:solidFill>
                  <a:latin typeface="Arial Black" pitchFamily="34" charset="0"/>
                </a:endParaRPr>
              </a:p>
            </p:txBody>
          </p:sp>
        </p:grpSp>
      </p:grpSp>
      <p:sp>
        <p:nvSpPr>
          <p:cNvPr id="206" name="Learning  Outcomes"/>
          <p:cNvSpPr txBox="1"/>
          <p:nvPr/>
        </p:nvSpPr>
        <p:spPr>
          <a:xfrm>
            <a:off x="803347" y="-108505"/>
            <a:ext cx="11388652" cy="14055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5400" tIns="25400" rIns="25400" bIns="25400" anchor="ctr">
            <a:spAutoFit/>
          </a:bodyPr>
          <a:lstStyle>
            <a:lvl1pPr>
              <a:defRPr sz="9600" b="1">
                <a:solidFill>
                  <a:schemeClr val="accent1">
                    <a:lumOff val="-7647"/>
                  </a:schemeClr>
                </a:solidFill>
              </a:defRPr>
            </a:lvl1pPr>
          </a:lstStyle>
          <a:p>
            <a:r>
              <a:rPr lang="fr-BE" sz="4400" dirty="0">
                <a:solidFill>
                  <a:schemeClr val="tx2"/>
                </a:solidFill>
              </a:rPr>
              <a:t>Nomination / Révocation sur le portail F&amp;T</a:t>
            </a:r>
          </a:p>
          <a:p>
            <a:endParaRPr lang="fr-BE" sz="4400" dirty="0">
              <a:solidFill>
                <a:schemeClr val="tx2"/>
              </a:solidFill>
            </a:endParaRPr>
          </a:p>
        </p:txBody>
      </p:sp>
    </p:spTree>
    <p:extLst>
      <p:ext uri="{BB962C8B-B14F-4D97-AF65-F5344CB8AC3E}">
        <p14:creationId xmlns:p14="http://schemas.microsoft.com/office/powerpoint/2010/main" val="264453936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3"/>
          <p:cNvSpPr>
            <a:spLocks noChangeArrowheads="1"/>
          </p:cNvSpPr>
          <p:nvPr/>
        </p:nvSpPr>
        <p:spPr bwMode="auto">
          <a:xfrm>
            <a:off x="932160" y="1138369"/>
            <a:ext cx="10154940" cy="5839034"/>
          </a:xfrm>
          <a:prstGeom prst="rect">
            <a:avLst/>
          </a:prstGeom>
          <a:noFill/>
          <a:ln w="9525">
            <a:noFill/>
            <a:miter lim="800000"/>
            <a:headEnd/>
            <a:tailEnd/>
          </a:ln>
        </p:spPr>
        <p:txBody>
          <a:bodyPr wrap="square">
            <a:spAutoFit/>
          </a:bodyPr>
          <a:lstStyle/>
          <a:p>
            <a:pPr marL="265510" indent="-265510" defTabSz="685800" eaLnBrk="0" hangingPunct="0">
              <a:lnSpc>
                <a:spcPct val="95000"/>
              </a:lnSpc>
              <a:spcBef>
                <a:spcPts val="1800"/>
              </a:spcBef>
              <a:buClr>
                <a:srgbClr val="000000"/>
              </a:buClr>
              <a:buFontTx/>
              <a:buChar char="•"/>
              <a:defRPr/>
            </a:pPr>
            <a:r>
              <a:rPr lang="fr-BE" sz="2200" b="1" dirty="0"/>
              <a:t>La configuration minimale d'un consortium est</a:t>
            </a:r>
            <a:r>
              <a:rPr lang="en-GB" sz="2200" dirty="0" smtClean="0"/>
              <a:t>:</a:t>
            </a:r>
            <a:endParaRPr lang="en-GB" sz="2200" dirty="0"/>
          </a:p>
          <a:p>
            <a:pPr marL="628650" lvl="1" indent="-285750" defTabSz="685800" eaLnBrk="0" hangingPunct="0">
              <a:lnSpc>
                <a:spcPct val="95000"/>
              </a:lnSpc>
              <a:spcBef>
                <a:spcPts val="450"/>
              </a:spcBef>
              <a:buClr>
                <a:srgbClr val="000000"/>
              </a:buClr>
              <a:buFont typeface="Wingdings" panose="05000000000000000000" pitchFamily="2" charset="2"/>
              <a:buChar char="q"/>
              <a:defRPr/>
            </a:pPr>
            <a:r>
              <a:rPr lang="fr-BE" sz="2200" dirty="0"/>
              <a:t>Le principal contact du </a:t>
            </a:r>
            <a:r>
              <a:rPr lang="fr-BE" sz="2200" dirty="0" smtClean="0"/>
              <a:t>coordinateur</a:t>
            </a:r>
          </a:p>
          <a:p>
            <a:pPr marL="628650" lvl="1" indent="-285750" defTabSz="685800" eaLnBrk="0" hangingPunct="0">
              <a:lnSpc>
                <a:spcPct val="95000"/>
              </a:lnSpc>
              <a:spcBef>
                <a:spcPts val="450"/>
              </a:spcBef>
              <a:buClr>
                <a:srgbClr val="000000"/>
              </a:buClr>
              <a:buFont typeface="Wingdings" panose="05000000000000000000" pitchFamily="2" charset="2"/>
              <a:buChar char="q"/>
              <a:defRPr/>
            </a:pPr>
            <a:r>
              <a:rPr lang="en-GB" sz="2200" dirty="0" smtClean="0"/>
              <a:t>1 </a:t>
            </a:r>
            <a:r>
              <a:rPr lang="en-GB" sz="2200" dirty="0"/>
              <a:t>Participant Contact per beneficiary</a:t>
            </a:r>
          </a:p>
          <a:p>
            <a:pPr marL="628650" lvl="1" indent="-285750" defTabSz="685800" eaLnBrk="0" hangingPunct="0">
              <a:lnSpc>
                <a:spcPct val="95000"/>
              </a:lnSpc>
              <a:spcBef>
                <a:spcPts val="450"/>
              </a:spcBef>
              <a:buClr>
                <a:srgbClr val="000000"/>
              </a:buClr>
              <a:buFont typeface="Wingdings" panose="05000000000000000000" pitchFamily="2" charset="2"/>
              <a:buChar char="q"/>
              <a:defRPr/>
            </a:pPr>
            <a:r>
              <a:rPr lang="en-GB" sz="2200" dirty="0"/>
              <a:t>1 LEAR </a:t>
            </a:r>
            <a:r>
              <a:rPr lang="en-GB" sz="2200" dirty="0" smtClean="0"/>
              <a:t>par organisation</a:t>
            </a:r>
            <a:endParaRPr lang="en-GB" sz="2200" dirty="0"/>
          </a:p>
          <a:p>
            <a:pPr marL="628650" lvl="1" indent="-285750" defTabSz="685800" eaLnBrk="0" hangingPunct="0">
              <a:lnSpc>
                <a:spcPct val="95000"/>
              </a:lnSpc>
              <a:spcBef>
                <a:spcPts val="450"/>
              </a:spcBef>
              <a:buClr>
                <a:srgbClr val="000000"/>
              </a:buClr>
              <a:buFont typeface="Wingdings" panose="05000000000000000000" pitchFamily="2" charset="2"/>
              <a:buChar char="q"/>
              <a:defRPr/>
            </a:pPr>
            <a:r>
              <a:rPr lang="en-GB" sz="2200" dirty="0"/>
              <a:t>1 Signataire légal par </a:t>
            </a:r>
            <a:r>
              <a:rPr lang="en-GB" sz="2200" dirty="0" smtClean="0"/>
              <a:t>organisation</a:t>
            </a:r>
          </a:p>
          <a:p>
            <a:pPr marL="628650" lvl="1" indent="-285750" defTabSz="685800" eaLnBrk="0" hangingPunct="0">
              <a:lnSpc>
                <a:spcPct val="95000"/>
              </a:lnSpc>
              <a:spcBef>
                <a:spcPts val="450"/>
              </a:spcBef>
              <a:buClr>
                <a:srgbClr val="000000"/>
              </a:buClr>
              <a:buFont typeface="Wingdings" panose="05000000000000000000" pitchFamily="2" charset="2"/>
              <a:buChar char="q"/>
              <a:defRPr/>
            </a:pPr>
            <a:r>
              <a:rPr lang="en-GB" sz="2200" dirty="0" smtClean="0"/>
              <a:t>1 </a:t>
            </a:r>
            <a:r>
              <a:rPr lang="en-GB" sz="2200" dirty="0"/>
              <a:t>Signataire financier par organisation</a:t>
            </a:r>
          </a:p>
          <a:p>
            <a:pPr marL="265510" indent="-265510" defTabSz="685800" eaLnBrk="0" hangingPunct="0">
              <a:lnSpc>
                <a:spcPct val="95000"/>
              </a:lnSpc>
              <a:spcBef>
                <a:spcPts val="1800"/>
              </a:spcBef>
              <a:buClr>
                <a:srgbClr val="000000"/>
              </a:buClr>
              <a:buFontTx/>
              <a:buChar char="•"/>
              <a:defRPr/>
            </a:pPr>
            <a:r>
              <a:rPr lang="fr-BE" sz="2200" dirty="0"/>
              <a:t>Une personne (= 1 compte EU Login) peut avoir autant de rôles que nécessaire en même temps (par exemple, le propriétaire d'une PME unipersonnelle peut être </a:t>
            </a:r>
            <a:r>
              <a:rPr lang="fr-BE" sz="2200" dirty="0" err="1"/>
              <a:t>PaCo</a:t>
            </a:r>
            <a:r>
              <a:rPr lang="fr-BE" sz="2200" dirty="0"/>
              <a:t>, LEAR, PLSIGN et PFSIGN)</a:t>
            </a:r>
          </a:p>
          <a:p>
            <a:pPr marL="265510" indent="-265510" defTabSz="685800" eaLnBrk="0" hangingPunct="0">
              <a:lnSpc>
                <a:spcPct val="95000"/>
              </a:lnSpc>
              <a:spcBef>
                <a:spcPts val="1800"/>
              </a:spcBef>
              <a:buClr>
                <a:srgbClr val="000000"/>
              </a:buClr>
              <a:buFontTx/>
              <a:buChar char="•"/>
              <a:defRPr/>
            </a:pPr>
            <a:r>
              <a:rPr lang="fr-BE" sz="2200" dirty="0"/>
              <a:t>Les partenaires externes définissent les rôles. La Commission n'intervient pas dans la définition des rôles, à l'exception du LEAR et du coordonnateur principal.</a:t>
            </a:r>
          </a:p>
          <a:p>
            <a:pPr marL="265510" indent="-265510" defTabSz="685800" eaLnBrk="0" hangingPunct="0">
              <a:lnSpc>
                <a:spcPct val="95000"/>
              </a:lnSpc>
              <a:spcBef>
                <a:spcPts val="1800"/>
              </a:spcBef>
              <a:buClr>
                <a:srgbClr val="000000"/>
              </a:buClr>
              <a:buFontTx/>
              <a:buChar char="•"/>
              <a:defRPr/>
            </a:pPr>
            <a:endParaRPr lang="fr-BE" sz="2200" dirty="0"/>
          </a:p>
          <a:p>
            <a:pPr marL="265510" indent="-265510" defTabSz="685800" eaLnBrk="0" hangingPunct="0">
              <a:lnSpc>
                <a:spcPct val="95000"/>
              </a:lnSpc>
              <a:spcBef>
                <a:spcPts val="1800"/>
              </a:spcBef>
              <a:buClr>
                <a:srgbClr val="000000"/>
              </a:buClr>
              <a:buFontTx/>
              <a:buChar char="•"/>
              <a:defRPr/>
            </a:pPr>
            <a:endParaRPr lang="en-GB" sz="2200" i="1" dirty="0"/>
          </a:p>
        </p:txBody>
      </p:sp>
      <p:sp>
        <p:nvSpPr>
          <p:cNvPr id="3" name="Title 2"/>
          <p:cNvSpPr>
            <a:spLocks noGrp="1"/>
          </p:cNvSpPr>
          <p:nvPr>
            <p:ph type="title"/>
          </p:nvPr>
        </p:nvSpPr>
        <p:spPr>
          <a:xfrm>
            <a:off x="932160" y="245468"/>
            <a:ext cx="10515600" cy="782357"/>
          </a:xfrm>
        </p:spPr>
        <p:txBody>
          <a:bodyPr/>
          <a:lstStyle/>
          <a:p>
            <a:r>
              <a:rPr lang="en-IE" b="1" dirty="0"/>
              <a:t>Bon à savoir</a:t>
            </a:r>
            <a:r>
              <a:rPr lang="en-IE" b="1" dirty="0" smtClean="0"/>
              <a:t>!</a:t>
            </a:r>
            <a:endParaRPr lang="en-GB" b="1" dirty="0"/>
          </a:p>
        </p:txBody>
      </p:sp>
    </p:spTree>
    <p:extLst>
      <p:ext uri="{BB962C8B-B14F-4D97-AF65-F5344CB8AC3E}">
        <p14:creationId xmlns:p14="http://schemas.microsoft.com/office/powerpoint/2010/main" val="824703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037492" y="461498"/>
            <a:ext cx="9389840" cy="646331"/>
          </a:xfrm>
          <a:prstGeom prst="rect">
            <a:avLst/>
          </a:prstGeom>
          <a:noFill/>
        </p:spPr>
        <p:txBody>
          <a:bodyPr wrap="square" rtlCol="0">
            <a:spAutoFit/>
          </a:bodyPr>
          <a:lstStyle/>
          <a:p>
            <a:r>
              <a:rPr lang="fr-FR" dirty="0"/>
              <a:t>Les rôles peuvent être modifiés à partir du menu </a:t>
            </a:r>
            <a:r>
              <a:rPr lang="fr-FR" b="1" dirty="0"/>
              <a:t>MON ORGANISATION</a:t>
            </a:r>
            <a:r>
              <a:rPr lang="fr-FR" dirty="0"/>
              <a:t> en sélectionnant le bouton ACTIONS.</a:t>
            </a:r>
          </a:p>
        </p:txBody>
      </p:sp>
      <p:pic>
        <p:nvPicPr>
          <p:cNvPr id="2" name="Picture 1"/>
          <p:cNvPicPr>
            <a:picLocks noChangeAspect="1"/>
          </p:cNvPicPr>
          <p:nvPr/>
        </p:nvPicPr>
        <p:blipFill>
          <a:blip r:embed="rId3"/>
          <a:stretch>
            <a:fillRect/>
          </a:stretch>
        </p:blipFill>
        <p:spPr>
          <a:xfrm>
            <a:off x="958361" y="1593648"/>
            <a:ext cx="10647484" cy="3346352"/>
          </a:xfrm>
          <a:prstGeom prst="rect">
            <a:avLst/>
          </a:prstGeom>
        </p:spPr>
      </p:pic>
      <p:sp>
        <p:nvSpPr>
          <p:cNvPr id="9" name="Rectangle 8"/>
          <p:cNvSpPr/>
          <p:nvPr/>
        </p:nvSpPr>
        <p:spPr>
          <a:xfrm>
            <a:off x="958361" y="2563808"/>
            <a:ext cx="1424354" cy="24154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dirty="0"/>
          </a:p>
        </p:txBody>
      </p:sp>
      <p:sp>
        <p:nvSpPr>
          <p:cNvPr id="10" name="Rectangle 9"/>
          <p:cNvSpPr/>
          <p:nvPr/>
        </p:nvSpPr>
        <p:spPr>
          <a:xfrm>
            <a:off x="10726615" y="3838693"/>
            <a:ext cx="712178" cy="24154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dirty="0"/>
          </a:p>
        </p:txBody>
      </p:sp>
      <p:sp>
        <p:nvSpPr>
          <p:cNvPr id="11" name="Rectangle 10"/>
          <p:cNvSpPr/>
          <p:nvPr/>
        </p:nvSpPr>
        <p:spPr>
          <a:xfrm>
            <a:off x="10114023" y="4555106"/>
            <a:ext cx="1166508" cy="24154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dirty="0"/>
          </a:p>
        </p:txBody>
      </p:sp>
    </p:spTree>
    <p:extLst>
      <p:ext uri="{BB962C8B-B14F-4D97-AF65-F5344CB8AC3E}">
        <p14:creationId xmlns:p14="http://schemas.microsoft.com/office/powerpoint/2010/main" val="373554227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132896" y="3056442"/>
            <a:ext cx="10065224" cy="2149523"/>
          </a:xfrm>
        </p:spPr>
        <p:txBody>
          <a:bodyPr>
            <a:noAutofit/>
          </a:bodyPr>
          <a:lstStyle/>
          <a:p>
            <a:pPr algn="ctr"/>
            <a:r>
              <a:rPr lang="en-IE" sz="4400" b="1" dirty="0" smtClean="0"/>
              <a:t>VI. </a:t>
            </a:r>
            <a:r>
              <a:rPr lang="en-IE" sz="4400" b="1" dirty="0"/>
              <a:t>Documentation et </a:t>
            </a:r>
            <a:r>
              <a:rPr lang="en-IE" sz="4400" b="1" dirty="0" err="1" smtClean="0"/>
              <a:t>ressources</a:t>
            </a:r>
            <a:endParaRPr lang="en-GB" sz="4400" b="1" dirty="0"/>
          </a:p>
        </p:txBody>
      </p:sp>
      <p:sp>
        <p:nvSpPr>
          <p:cNvPr id="2" name="Slide Number Placeholder 1"/>
          <p:cNvSpPr>
            <a:spLocks noGrp="1"/>
          </p:cNvSpPr>
          <p:nvPr>
            <p:ph type="sldNum" sz="quarter" idx="4294967295"/>
          </p:nvPr>
        </p:nvSpPr>
        <p:spPr>
          <a:xfrm>
            <a:off x="0" y="6130925"/>
            <a:ext cx="2743200" cy="365125"/>
          </a:xfrm>
        </p:spPr>
        <p:txBody>
          <a:bodyPr/>
          <a:lstStyle/>
          <a:p>
            <a:fld id="{F46C79FD-C571-418B-AB0F-5EE936C85276}" type="slidenum">
              <a:rPr lang="en-GB" smtClean="0"/>
              <a:t>66</a:t>
            </a:fld>
            <a:endParaRPr lang="en-GB" dirty="0"/>
          </a:p>
        </p:txBody>
      </p:sp>
    </p:spTree>
    <p:extLst>
      <p:ext uri="{BB962C8B-B14F-4D97-AF65-F5344CB8AC3E}">
        <p14:creationId xmlns:p14="http://schemas.microsoft.com/office/powerpoint/2010/main" val="100353494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3"/>
          <p:cNvSpPr>
            <a:spLocks noChangeArrowheads="1"/>
          </p:cNvSpPr>
          <p:nvPr/>
        </p:nvSpPr>
        <p:spPr bwMode="auto">
          <a:xfrm>
            <a:off x="4718998" y="1355773"/>
            <a:ext cx="7263736" cy="4985980"/>
          </a:xfrm>
          <a:prstGeom prst="rect">
            <a:avLst/>
          </a:prstGeom>
          <a:noFill/>
          <a:ln w="9525">
            <a:noFill/>
            <a:miter lim="800000"/>
            <a:headEnd/>
            <a:tailEnd/>
          </a:ln>
        </p:spPr>
        <p:txBody>
          <a:bodyPr wrap="square" lIns="91440" tIns="45720" rIns="91440" bIns="45720" anchor="t">
            <a:spAutoFit/>
          </a:bodyPr>
          <a:lstStyle/>
          <a:p>
            <a:r>
              <a:rPr lang="en-GB" sz="2200" dirty="0" err="1"/>
              <a:t>Cliquez</a:t>
            </a:r>
            <a:r>
              <a:rPr lang="en-GB" sz="2200" dirty="0"/>
              <a:t> sur le </a:t>
            </a:r>
            <a:r>
              <a:rPr lang="en-GB" sz="2200" u="sng" dirty="0">
                <a:hlinkClick r:id="rId3"/>
              </a:rPr>
              <a:t>lien</a:t>
            </a:r>
            <a:r>
              <a:rPr lang="en-GB" sz="2200" dirty="0"/>
              <a:t> &gt; '</a:t>
            </a:r>
            <a:r>
              <a:rPr lang="en-GB" sz="2200" b="1" dirty="0"/>
              <a:t>Need Help?'</a:t>
            </a:r>
            <a:r>
              <a:rPr lang="en-GB" sz="2200" dirty="0"/>
              <a:t> </a:t>
            </a:r>
          </a:p>
          <a:p>
            <a:endParaRPr lang="en-GB" sz="2200" dirty="0"/>
          </a:p>
          <a:p>
            <a:r>
              <a:rPr lang="en-GB" sz="2200" b="1" dirty="0">
                <a:solidFill>
                  <a:schemeClr val="tx2"/>
                </a:solidFill>
              </a:rPr>
              <a:t>Support Informatique </a:t>
            </a:r>
            <a:endParaRPr lang="en-GB" sz="2200" b="1" dirty="0">
              <a:solidFill>
                <a:schemeClr val="tx2"/>
              </a:solidFill>
              <a:cs typeface="Arial"/>
            </a:endParaRPr>
          </a:p>
          <a:p>
            <a:r>
              <a:rPr lang="en-IE" sz="2200" b="1" dirty="0" err="1" smtClean="0"/>
              <a:t>Contactez</a:t>
            </a:r>
            <a:r>
              <a:rPr lang="en-IE" sz="2200" b="1" dirty="0" smtClean="0"/>
              <a:t> le </a:t>
            </a:r>
            <a:r>
              <a:rPr lang="en-IE" sz="2200" b="1" dirty="0" err="1" smtClean="0"/>
              <a:t>HelpDesk</a:t>
            </a:r>
            <a:r>
              <a:rPr lang="en-IE" sz="2200" b="1" dirty="0"/>
              <a:t>:</a:t>
            </a:r>
            <a:r>
              <a:rPr lang="en-US" sz="2200" dirty="0"/>
              <a:t> </a:t>
            </a:r>
            <a:endParaRPr lang="en-US" sz="2200" dirty="0">
              <a:cs typeface="Arial"/>
            </a:endParaRPr>
          </a:p>
          <a:p>
            <a:r>
              <a:rPr lang="en-US" dirty="0">
                <a:hlinkClick r:id="rId4"/>
              </a:rPr>
              <a:t>EC-FUNDING-TENDER-SERVICE-DESK@EC.EUROPA.EU</a:t>
            </a:r>
            <a:endParaRPr lang="en-US" dirty="0"/>
          </a:p>
          <a:p>
            <a:endParaRPr lang="en-GB" sz="2200" dirty="0"/>
          </a:p>
          <a:p>
            <a:r>
              <a:rPr lang="en-GB" sz="2200" b="1" dirty="0">
                <a:solidFill>
                  <a:schemeClr val="tx2"/>
                </a:solidFill>
              </a:rPr>
              <a:t>Pour des questions sur PIC, r</a:t>
            </a:r>
            <a:r>
              <a:rPr lang="fr" sz="2200" b="1" dirty="0">
                <a:solidFill>
                  <a:srgbClr val="024EA2"/>
                </a:solidFill>
                <a:latin typeface="Arial"/>
                <a:cs typeface="Arial"/>
              </a:rPr>
              <a:t>ô</a:t>
            </a:r>
            <a:r>
              <a:rPr lang="en-GB" sz="2200" b="1" dirty="0">
                <a:solidFill>
                  <a:schemeClr val="tx2"/>
                </a:solidFill>
              </a:rPr>
              <a:t>les </a:t>
            </a:r>
            <a:endParaRPr lang="fr" sz="2200" dirty="0">
              <a:solidFill>
                <a:schemeClr val="tx2"/>
              </a:solidFill>
              <a:latin typeface="Consolas"/>
            </a:endParaRPr>
          </a:p>
          <a:p>
            <a:r>
              <a:rPr lang="en-GB" dirty="0" smtClean="0">
                <a:ea typeface="+mn-lt"/>
                <a:cs typeface="+mn-lt"/>
                <a:hlinkClick r:id="rId5"/>
              </a:rPr>
              <a:t>INTPA-PIC-MANAGEMENT@ec.europa.eu</a:t>
            </a:r>
            <a:endParaRPr lang="en-GB" dirty="0" smtClean="0">
              <a:ea typeface="+mn-lt"/>
              <a:cs typeface="+mn-lt"/>
            </a:endParaRPr>
          </a:p>
          <a:p>
            <a:endParaRPr lang="en-IE" sz="2200" u="sng" dirty="0">
              <a:solidFill>
                <a:schemeClr val="accent6">
                  <a:lumMod val="75000"/>
                </a:schemeClr>
              </a:solidFill>
            </a:endParaRPr>
          </a:p>
          <a:p>
            <a:r>
              <a:rPr lang="en-IE" sz="2200" b="1" dirty="0">
                <a:solidFill>
                  <a:schemeClr val="tx2"/>
                </a:solidFill>
              </a:rPr>
              <a:t>Pour </a:t>
            </a:r>
            <a:r>
              <a:rPr lang="en-IE" sz="2200" b="1" dirty="0" err="1">
                <a:solidFill>
                  <a:schemeClr val="tx2"/>
                </a:solidFill>
              </a:rPr>
              <a:t>s'inscrire</a:t>
            </a:r>
            <a:r>
              <a:rPr lang="en-IE" sz="2200" b="1" dirty="0">
                <a:solidFill>
                  <a:schemeClr val="tx2"/>
                </a:solidFill>
              </a:rPr>
              <a:t> aux </a:t>
            </a:r>
            <a:r>
              <a:rPr lang="en-IE" sz="2200" b="1" dirty="0" err="1">
                <a:solidFill>
                  <a:schemeClr val="tx2"/>
                </a:solidFill>
              </a:rPr>
              <a:t>Webinaires</a:t>
            </a:r>
            <a:r>
              <a:rPr lang="en-IE" sz="2200" b="1" dirty="0">
                <a:solidFill>
                  <a:schemeClr val="tx2"/>
                </a:solidFill>
              </a:rPr>
              <a:t>/Newsletter sur OPSYS </a:t>
            </a:r>
            <a:endParaRPr lang="en-GB" sz="2200" dirty="0">
              <a:solidFill>
                <a:schemeClr val="tx2"/>
              </a:solidFill>
            </a:endParaRPr>
          </a:p>
          <a:p>
            <a:r>
              <a:rPr lang="en-IE" sz="2200" b="1" dirty="0"/>
              <a:t>Contact the Change Management and User Engagement Team:</a:t>
            </a:r>
            <a:endParaRPr lang="en-IE" sz="2200" b="1" dirty="0">
              <a:cs typeface="Arial"/>
            </a:endParaRPr>
          </a:p>
          <a:p>
            <a:r>
              <a:rPr lang="en-GB" dirty="0" smtClean="0">
                <a:hlinkClick r:id="rId6"/>
              </a:rPr>
              <a:t>EC-OPSYS-CHANGE-MANAGEMENT@ec.europa.eu</a:t>
            </a:r>
            <a:endParaRPr lang="en-GB" dirty="0" smtClean="0"/>
          </a:p>
          <a:p>
            <a:r>
              <a:rPr lang="en-GB" dirty="0"/>
              <a:t> </a:t>
            </a:r>
            <a:endParaRPr lang="en-GB" dirty="0">
              <a:cs typeface="Arial"/>
            </a:endParaRPr>
          </a:p>
        </p:txBody>
      </p:sp>
      <p:sp>
        <p:nvSpPr>
          <p:cNvPr id="4" name="Learning  Outcomes"/>
          <p:cNvSpPr txBox="1"/>
          <p:nvPr/>
        </p:nvSpPr>
        <p:spPr>
          <a:xfrm>
            <a:off x="1022604" y="473040"/>
            <a:ext cx="10834897" cy="6668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anchor="ctr">
            <a:spAutoFit/>
          </a:bodyPr>
          <a:lstStyle>
            <a:lvl1pPr>
              <a:defRPr sz="9600" b="1">
                <a:solidFill>
                  <a:schemeClr val="accent1">
                    <a:lumOff val="-7647"/>
                  </a:schemeClr>
                </a:solidFill>
              </a:defRPr>
            </a:lvl1pPr>
          </a:lstStyle>
          <a:p>
            <a:r>
              <a:rPr lang="en-IE" sz="4000" dirty="0">
                <a:solidFill>
                  <a:schemeClr val="tx1"/>
                </a:solidFill>
              </a:rPr>
              <a:t>Demander de </a:t>
            </a:r>
            <a:r>
              <a:rPr lang="en-IE" sz="4000" dirty="0" err="1">
                <a:solidFill>
                  <a:schemeClr val="tx1"/>
                </a:solidFill>
              </a:rPr>
              <a:t>l'aide</a:t>
            </a:r>
            <a:endParaRPr lang="en-IE" sz="4000" dirty="0" err="1">
              <a:solidFill>
                <a:schemeClr val="tx1"/>
              </a:solidFill>
              <a:cs typeface="Arial"/>
            </a:endParaRPr>
          </a:p>
        </p:txBody>
      </p:sp>
      <p:pic>
        <p:nvPicPr>
          <p:cNvPr id="7170" name="Picture 2" descr="Help"/>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48657" y="1355773"/>
            <a:ext cx="3295142" cy="5069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120103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3"/>
          <p:cNvSpPr>
            <a:spLocks noChangeArrowheads="1"/>
          </p:cNvSpPr>
          <p:nvPr/>
        </p:nvSpPr>
        <p:spPr bwMode="auto">
          <a:xfrm>
            <a:off x="1103312" y="5559591"/>
            <a:ext cx="8306161" cy="430887"/>
          </a:xfrm>
          <a:prstGeom prst="rect">
            <a:avLst/>
          </a:prstGeom>
          <a:noFill/>
          <a:ln w="9525">
            <a:noFill/>
            <a:miter lim="800000"/>
            <a:headEnd/>
            <a:tailEnd/>
          </a:ln>
        </p:spPr>
        <p:txBody>
          <a:bodyPr wrap="square">
            <a:spAutoFit/>
          </a:bodyPr>
          <a:lstStyle/>
          <a:p>
            <a:r>
              <a:rPr lang="fr-BE" sz="2200" dirty="0"/>
              <a:t>Portail F&amp;T&gt; Mes organisations&gt; Action&gt; Modifier l'organisation</a:t>
            </a:r>
            <a:endParaRPr lang="en-GB" sz="2200" dirty="0"/>
          </a:p>
        </p:txBody>
      </p:sp>
      <p:sp>
        <p:nvSpPr>
          <p:cNvPr id="4" name="Learning  Outcomes"/>
          <p:cNvSpPr txBox="1"/>
          <p:nvPr/>
        </p:nvSpPr>
        <p:spPr>
          <a:xfrm>
            <a:off x="1030420" y="534173"/>
            <a:ext cx="10834897" cy="7284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5400" tIns="25400" rIns="25400" bIns="25400" anchor="ctr">
            <a:spAutoFit/>
          </a:bodyPr>
          <a:lstStyle>
            <a:lvl1pPr>
              <a:defRPr sz="9600" b="1">
                <a:solidFill>
                  <a:schemeClr val="accent1">
                    <a:lumOff val="-7647"/>
                  </a:schemeClr>
                </a:solidFill>
              </a:defRPr>
            </a:lvl1pPr>
          </a:lstStyle>
          <a:p>
            <a:r>
              <a:rPr lang="en-IE" sz="4400" dirty="0">
                <a:solidFill>
                  <a:schemeClr val="tx1"/>
                </a:solidFill>
              </a:rPr>
              <a:t>Contacter </a:t>
            </a:r>
            <a:r>
              <a:rPr lang="en-IE" sz="4400" dirty="0">
                <a:solidFill>
                  <a:schemeClr val="tx2"/>
                </a:solidFill>
              </a:rPr>
              <a:t>l'équipe de validation</a:t>
            </a:r>
            <a:endParaRPr sz="4400" dirty="0">
              <a:solidFill>
                <a:schemeClr val="tx2"/>
              </a:solidFill>
            </a:endParaRPr>
          </a:p>
        </p:txBody>
      </p:sp>
      <p:pic>
        <p:nvPicPr>
          <p:cNvPr id="6" name="Picture 2" descr="image001"/>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199"/>
          <a:stretch/>
        </p:blipFill>
        <p:spPr bwMode="auto">
          <a:xfrm>
            <a:off x="1162304" y="1405883"/>
            <a:ext cx="10296525" cy="4010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48613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earning  Outcomes"/>
          <p:cNvSpPr txBox="1"/>
          <p:nvPr/>
        </p:nvSpPr>
        <p:spPr>
          <a:xfrm>
            <a:off x="1162304" y="559493"/>
            <a:ext cx="10834897" cy="7284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5400" tIns="25400" rIns="25400" bIns="25400" anchor="ctr">
            <a:spAutoFit/>
          </a:bodyPr>
          <a:lstStyle>
            <a:lvl1pPr>
              <a:defRPr sz="9600" b="1">
                <a:solidFill>
                  <a:schemeClr val="accent1">
                    <a:lumOff val="-7647"/>
                  </a:schemeClr>
                </a:solidFill>
              </a:defRPr>
            </a:lvl1pPr>
          </a:lstStyle>
          <a:p>
            <a:r>
              <a:rPr lang="en-IE" sz="4400" dirty="0">
                <a:solidFill>
                  <a:schemeClr val="tx1"/>
                </a:solidFill>
              </a:rPr>
              <a:t>Contacter </a:t>
            </a:r>
            <a:r>
              <a:rPr lang="en-IE" sz="4400" dirty="0">
                <a:solidFill>
                  <a:schemeClr val="tx2"/>
                </a:solidFill>
              </a:rPr>
              <a:t>l'équipe de validation</a:t>
            </a:r>
          </a:p>
        </p:txBody>
      </p:sp>
      <p:pic>
        <p:nvPicPr>
          <p:cNvPr id="5" name="Picture 28" descr="cid:image047.png@01D4B26C.BFD890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2304" y="1588211"/>
            <a:ext cx="9618767" cy="3712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50715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5D46D1E-3AB7-46D9-8697-F6F5BD239E44}"/>
              </a:ext>
            </a:extLst>
          </p:cNvPr>
          <p:cNvSpPr>
            <a:spLocks noGrp="1"/>
          </p:cNvSpPr>
          <p:nvPr>
            <p:ph idx="1"/>
          </p:nvPr>
        </p:nvSpPr>
        <p:spPr>
          <a:xfrm>
            <a:off x="1189266" y="1557110"/>
            <a:ext cx="8124732" cy="4479926"/>
          </a:xfrm>
        </p:spPr>
        <p:txBody>
          <a:bodyPr vert="horz" lIns="91440" tIns="45720" rIns="91440" bIns="45720" rtlCol="0" anchor="t">
            <a:noAutofit/>
          </a:bodyPr>
          <a:lstStyle/>
          <a:p>
            <a:pPr marL="0" indent="0">
              <a:buNone/>
            </a:pPr>
            <a:r>
              <a:rPr lang="en-GB" b="1" dirty="0">
                <a:solidFill>
                  <a:srgbClr val="034EA2"/>
                </a:solidFill>
              </a:rPr>
              <a:t>Commission </a:t>
            </a:r>
            <a:r>
              <a:rPr lang="en-GB" b="1" dirty="0" err="1">
                <a:solidFill>
                  <a:srgbClr val="034EA2"/>
                </a:solidFill>
              </a:rPr>
              <a:t>européenne</a:t>
            </a:r>
            <a:endParaRPr lang="en-GB" b="1" dirty="0">
              <a:solidFill>
                <a:srgbClr val="034EA2"/>
              </a:solidFill>
            </a:endParaRPr>
          </a:p>
          <a:p>
            <a:pPr marL="172720" indent="-172720">
              <a:lnSpc>
                <a:spcPct val="107000"/>
              </a:lnSpc>
              <a:spcAft>
                <a:spcPts val="800"/>
              </a:spcAft>
              <a:tabLst>
                <a:tab pos="457200" algn="l"/>
              </a:tabLst>
            </a:pPr>
            <a:r>
              <a:rPr lang="fr-FR" sz="1400" b="1" dirty="0">
                <a:solidFill>
                  <a:schemeClr val="accent5"/>
                </a:solidFill>
                <a:ea typeface="Calibri" panose="020F0502020204030204" pitchFamily="34" charset="0"/>
                <a:cs typeface="Times New Roman"/>
              </a:rPr>
              <a:t>La DG INTPA </a:t>
            </a:r>
            <a:r>
              <a:rPr lang="fr-FR" sz="1400" dirty="0">
                <a:ea typeface="Calibri" panose="020F0502020204030204" pitchFamily="34" charset="0"/>
                <a:cs typeface="Times New Roman"/>
              </a:rPr>
              <a:t>élabore les politiques de coopération de </a:t>
            </a:r>
            <a:r>
              <a:rPr lang="fr-FR" sz="1400" dirty="0" smtClean="0">
                <a:ea typeface="Calibri" panose="020F0502020204030204" pitchFamily="34" charset="0"/>
                <a:cs typeface="Times New Roman"/>
              </a:rPr>
              <a:t>l'UE, conçoit </a:t>
            </a:r>
            <a:r>
              <a:rPr lang="fr-FR" sz="1400" dirty="0">
                <a:ea typeface="Calibri" panose="020F0502020204030204" pitchFamily="34" charset="0"/>
                <a:cs typeface="Times New Roman"/>
              </a:rPr>
              <a:t>et met en œuvre des programmes de partenariat de l'UE dans le monde entier. Anciennement appelée DG DEVCO</a:t>
            </a:r>
            <a:r>
              <a:rPr lang="fr-FR" sz="1400" b="1" dirty="0">
                <a:solidFill>
                  <a:schemeClr val="accent5"/>
                </a:solidFill>
                <a:ea typeface="Calibri" panose="020F0502020204030204" pitchFamily="34" charset="0"/>
                <a:cs typeface="Times New Roman"/>
              </a:rPr>
              <a:t>. </a:t>
            </a:r>
            <a:endParaRPr lang="fr-FR" sz="1400" b="1" dirty="0" smtClean="0">
              <a:solidFill>
                <a:schemeClr val="accent5"/>
              </a:solidFill>
              <a:ea typeface="Calibri" panose="020F0502020204030204" pitchFamily="34" charset="0"/>
              <a:cs typeface="Times New Roman"/>
            </a:endParaRPr>
          </a:p>
          <a:p>
            <a:pPr marL="172720" indent="-172720">
              <a:lnSpc>
                <a:spcPct val="107000"/>
              </a:lnSpc>
              <a:spcAft>
                <a:spcPts val="800"/>
              </a:spcAft>
              <a:tabLst>
                <a:tab pos="457200" algn="l"/>
              </a:tabLst>
            </a:pPr>
            <a:r>
              <a:rPr lang="fr-FR" sz="1400" b="1" dirty="0" smtClean="0">
                <a:solidFill>
                  <a:schemeClr val="accent5"/>
                </a:solidFill>
                <a:ea typeface="Calibri" panose="020F0502020204030204" pitchFamily="34" charset="0"/>
                <a:cs typeface="Times New Roman"/>
              </a:rPr>
              <a:t>La DG </a:t>
            </a:r>
            <a:r>
              <a:rPr lang="fr-FR" sz="1400" b="1" dirty="0">
                <a:solidFill>
                  <a:schemeClr val="accent5"/>
                </a:solidFill>
                <a:ea typeface="Calibri" panose="020F0502020204030204" pitchFamily="34" charset="0"/>
                <a:cs typeface="Times New Roman"/>
              </a:rPr>
              <a:t>NEAR </a:t>
            </a:r>
            <a:r>
              <a:rPr lang="fr-FR" sz="1400" dirty="0">
                <a:ea typeface="Calibri" panose="020F0502020204030204" pitchFamily="34" charset="0"/>
                <a:cs typeface="Times New Roman"/>
              </a:rPr>
              <a:t>conçoit et met en œuvre la politique de voisinage et d'élargissement de l'UE.</a:t>
            </a:r>
            <a:r>
              <a:rPr lang="fr-FR" sz="1400" b="1" dirty="0">
                <a:solidFill>
                  <a:schemeClr val="accent5"/>
                </a:solidFill>
                <a:ea typeface="Calibri" panose="020F0502020204030204" pitchFamily="34" charset="0"/>
                <a:cs typeface="Times New Roman"/>
              </a:rPr>
              <a:t> </a:t>
            </a:r>
            <a:endParaRPr lang="fr-FR" sz="1400" b="1" dirty="0" smtClean="0">
              <a:solidFill>
                <a:schemeClr val="accent5"/>
              </a:solidFill>
              <a:ea typeface="Calibri" panose="020F0502020204030204" pitchFamily="34" charset="0"/>
              <a:cs typeface="Times New Roman"/>
            </a:endParaRPr>
          </a:p>
          <a:p>
            <a:pPr marL="172720" indent="-172720">
              <a:lnSpc>
                <a:spcPct val="107000"/>
              </a:lnSpc>
              <a:spcAft>
                <a:spcPts val="800"/>
              </a:spcAft>
              <a:tabLst>
                <a:tab pos="457200" algn="l"/>
              </a:tabLst>
            </a:pPr>
            <a:r>
              <a:rPr lang="fr-FR" sz="1400" b="1" dirty="0" smtClean="0">
                <a:solidFill>
                  <a:schemeClr val="accent5"/>
                </a:solidFill>
                <a:ea typeface="Calibri" panose="020F0502020204030204" pitchFamily="34" charset="0"/>
                <a:cs typeface="Times New Roman"/>
              </a:rPr>
              <a:t>FPI </a:t>
            </a:r>
            <a:r>
              <a:rPr lang="fr-FR" sz="1400" dirty="0">
                <a:ea typeface="Calibri" panose="020F0502020204030204" pitchFamily="34" charset="0"/>
                <a:cs typeface="Times New Roman"/>
              </a:rPr>
              <a:t>(Service des instruments de la politique étrangère) mène un certain nombre d'actions de politique étrangère de l'UE et gère les opérations, y compris leur financement</a:t>
            </a:r>
            <a:r>
              <a:rPr lang="fr-FR" sz="1400" dirty="0" smtClean="0">
                <a:ea typeface="Calibri" panose="020F0502020204030204" pitchFamily="34" charset="0"/>
                <a:cs typeface="Times New Roman"/>
              </a:rPr>
              <a:t>.</a:t>
            </a:r>
            <a:r>
              <a:rPr lang="en-US" sz="1500" dirty="0">
                <a:latin typeface="Arial" panose="020B0604020202020204" pitchFamily="34" charset="0"/>
                <a:ea typeface="Calibri" panose="020F0502020204030204" pitchFamily="34" charset="0"/>
                <a:cs typeface="Times New Roman" panose="02020603050405020304" pitchFamily="18" charset="0"/>
              </a:rPr>
              <a:t/>
            </a:r>
            <a:br>
              <a:rPr lang="en-US" sz="1500" dirty="0">
                <a:latin typeface="Arial" panose="020B0604020202020204" pitchFamily="34" charset="0"/>
                <a:ea typeface="Calibri" panose="020F0502020204030204" pitchFamily="34" charset="0"/>
                <a:cs typeface="Times New Roman" panose="02020603050405020304" pitchFamily="18" charset="0"/>
              </a:rPr>
            </a:br>
            <a:endParaRPr lang="en-GB" sz="15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b="1" dirty="0">
                <a:solidFill>
                  <a:srgbClr val="034EA2"/>
                </a:solidFill>
              </a:rPr>
              <a:t>EEAS</a:t>
            </a:r>
            <a:endParaRPr lang="en-GB" b="1" dirty="0">
              <a:solidFill>
                <a:srgbClr val="034EA2"/>
              </a:solidFill>
              <a:cs typeface="Arial"/>
            </a:endParaRPr>
          </a:p>
          <a:p>
            <a:r>
              <a:rPr lang="fr-FR" sz="1400" dirty="0">
                <a:solidFill>
                  <a:srgbClr val="4D4D4D"/>
                </a:solidFill>
                <a:ea typeface="Calibri" panose="020F0502020204030204" pitchFamily="34" charset="0"/>
                <a:cs typeface="Times New Roman"/>
              </a:rPr>
              <a:t>Le </a:t>
            </a:r>
            <a:r>
              <a:rPr lang="fr-FR" sz="1400" b="1" dirty="0">
                <a:solidFill>
                  <a:schemeClr val="accent5"/>
                </a:solidFill>
                <a:ea typeface="Calibri" panose="020F0502020204030204" pitchFamily="34" charset="0"/>
                <a:cs typeface="Times New Roman"/>
              </a:rPr>
              <a:t>Service européen pour l'action extérieure</a:t>
            </a:r>
            <a:r>
              <a:rPr lang="fr-FR" sz="1400" dirty="0">
                <a:solidFill>
                  <a:srgbClr val="4D4D4D"/>
                </a:solidFill>
                <a:ea typeface="Calibri" panose="020F0502020204030204" pitchFamily="34" charset="0"/>
                <a:cs typeface="Times New Roman"/>
              </a:rPr>
              <a:t> est le service diplomatique et étranger de l'UE. Sous l'égide du Haut Représentant de l'Union pour la sécurité et les affaires étrangères, le SEAE mène la politique étrangère et de sécurité commune de l'UE.</a:t>
            </a:r>
          </a:p>
          <a:p>
            <a:endParaRPr lang="en-GB" sz="1400" dirty="0">
              <a:solidFill>
                <a:srgbClr val="4D4D4D"/>
              </a:solidFill>
              <a:ea typeface="Calibri" panose="020F0502020204030204" pitchFamily="34" charset="0"/>
              <a:cs typeface="Times New Roman"/>
            </a:endParaRPr>
          </a:p>
          <a:p>
            <a:pPr marL="0" indent="0">
              <a:buNone/>
            </a:pPr>
            <a:endParaRPr lang="en-GB" dirty="0"/>
          </a:p>
        </p:txBody>
      </p:sp>
      <p:sp>
        <p:nvSpPr>
          <p:cNvPr id="3" name="Title 2">
            <a:extLst>
              <a:ext uri="{FF2B5EF4-FFF2-40B4-BE49-F238E27FC236}">
                <a16:creationId xmlns:a16="http://schemas.microsoft.com/office/drawing/2014/main" id="{CBAFC62C-4912-4AE2-B123-B4520A6C8560}"/>
              </a:ext>
            </a:extLst>
          </p:cNvPr>
          <p:cNvSpPr>
            <a:spLocks noGrp="1"/>
          </p:cNvSpPr>
          <p:nvPr>
            <p:ph type="title"/>
          </p:nvPr>
        </p:nvSpPr>
        <p:spPr>
          <a:xfrm>
            <a:off x="1009143" y="469487"/>
            <a:ext cx="10515600" cy="782357"/>
          </a:xfrm>
        </p:spPr>
        <p:txBody>
          <a:bodyPr/>
          <a:lstStyle/>
          <a:p>
            <a:r>
              <a:rPr lang="fr-FR" b="1" dirty="0">
                <a:solidFill>
                  <a:srgbClr val="24439C"/>
                </a:solidFill>
              </a:rPr>
              <a:t>Politique extérieure de l'UE : qui fait quoi</a:t>
            </a:r>
            <a:endParaRPr lang="en-GB" b="1" dirty="0"/>
          </a:p>
        </p:txBody>
      </p:sp>
    </p:spTree>
    <p:custDataLst>
      <p:tags r:id="rId1"/>
    </p:custDataLst>
    <p:extLst>
      <p:ext uri="{BB962C8B-B14F-4D97-AF65-F5344CB8AC3E}">
        <p14:creationId xmlns:p14="http://schemas.microsoft.com/office/powerpoint/2010/main" val="35801775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9" descr="cid:image048.png@01D4B26C.BFD890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6915" y="1019752"/>
            <a:ext cx="8734426" cy="5661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913311" y="578576"/>
            <a:ext cx="2377574" cy="369332"/>
          </a:xfrm>
          <a:prstGeom prst="rect">
            <a:avLst/>
          </a:prstGeom>
        </p:spPr>
        <p:txBody>
          <a:bodyPr wrap="none">
            <a:spAutoFit/>
          </a:bodyPr>
          <a:lstStyle/>
          <a:p>
            <a:r>
              <a:rPr lang="en-IE" dirty="0">
                <a:solidFill>
                  <a:srgbClr val="024B9C"/>
                </a:solidFill>
                <a:cs typeface="Arial"/>
              </a:rPr>
              <a:t>How to contact REA?</a:t>
            </a:r>
            <a:endParaRPr lang="en-US" dirty="0">
              <a:solidFill>
                <a:srgbClr val="024B9C"/>
              </a:solidFill>
              <a:cs typeface="Arial"/>
            </a:endParaRPr>
          </a:p>
        </p:txBody>
      </p:sp>
      <p:sp>
        <p:nvSpPr>
          <p:cNvPr id="5" name="TextBox 4"/>
          <p:cNvSpPr txBox="1"/>
          <p:nvPr/>
        </p:nvSpPr>
        <p:spPr>
          <a:xfrm>
            <a:off x="300662" y="4084910"/>
            <a:ext cx="2743200" cy="1384995"/>
          </a:xfrm>
          <a:prstGeom prst="rect">
            <a:avLst/>
          </a:prstGeom>
          <a:noFill/>
        </p:spPr>
        <p:txBody>
          <a:bodyPr wrap="square" rtlCol="0">
            <a:spAutoFit/>
          </a:bodyPr>
          <a:lstStyle/>
          <a:p>
            <a:r>
              <a:rPr lang="fr-FR" sz="1400" dirty="0" err="1" smtClean="0"/>
              <a:t>Ecrivez</a:t>
            </a:r>
            <a:r>
              <a:rPr lang="fr-FR" sz="1400" dirty="0" smtClean="0"/>
              <a:t> </a:t>
            </a:r>
            <a:r>
              <a:rPr lang="fr-FR" sz="1400" dirty="0"/>
              <a:t>votre message et cliquez sur Envoyer pour </a:t>
            </a:r>
            <a:r>
              <a:rPr lang="fr-FR" sz="1400" dirty="0" smtClean="0"/>
              <a:t>contacter </a:t>
            </a:r>
            <a:r>
              <a:rPr lang="fr-FR" sz="1400" dirty="0"/>
              <a:t>le service de validation REA </a:t>
            </a:r>
            <a:r>
              <a:rPr lang="fr-FR" sz="1400" dirty="0" smtClean="0"/>
              <a:t>sur des </a:t>
            </a:r>
            <a:r>
              <a:rPr lang="fr-FR" sz="1400" dirty="0"/>
              <a:t>questions de téléchargement de documents uniquement </a:t>
            </a:r>
          </a:p>
        </p:txBody>
      </p:sp>
      <p:sp>
        <p:nvSpPr>
          <p:cNvPr id="8" name="Right Arrow 7"/>
          <p:cNvSpPr/>
          <p:nvPr/>
        </p:nvSpPr>
        <p:spPr>
          <a:xfrm>
            <a:off x="2832847" y="4374776"/>
            <a:ext cx="3146612" cy="502024"/>
          </a:xfrm>
          <a:prstGeom prst="rightArrow">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81686182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3"/>
          <p:cNvSpPr>
            <a:spLocks noChangeArrowheads="1"/>
          </p:cNvSpPr>
          <p:nvPr/>
        </p:nvSpPr>
        <p:spPr bwMode="auto">
          <a:xfrm>
            <a:off x="6096000" y="1815962"/>
            <a:ext cx="5467350" cy="1785104"/>
          </a:xfrm>
          <a:prstGeom prst="rect">
            <a:avLst/>
          </a:prstGeom>
          <a:noFill/>
          <a:ln w="9525">
            <a:noFill/>
            <a:miter lim="800000"/>
            <a:headEnd/>
            <a:tailEnd/>
          </a:ln>
        </p:spPr>
        <p:txBody>
          <a:bodyPr wrap="square">
            <a:spAutoFit/>
          </a:bodyPr>
          <a:lstStyle/>
          <a:p>
            <a:r>
              <a:rPr lang="fr-BE" sz="2200" dirty="0"/>
              <a:t>Vous pouvez lire les informations sur </a:t>
            </a:r>
            <a:r>
              <a:rPr lang="fr-BE" sz="2200" dirty="0" smtClean="0"/>
              <a:t>le</a:t>
            </a:r>
          </a:p>
          <a:p>
            <a:r>
              <a:rPr lang="en-GB" sz="2200" dirty="0">
                <a:hlinkClick r:id="rId3"/>
              </a:rPr>
              <a:t>EXACT </a:t>
            </a:r>
            <a:r>
              <a:rPr lang="en-GB" sz="2200" dirty="0" smtClean="0">
                <a:hlinkClick r:id="rId3"/>
              </a:rPr>
              <a:t>Wiki</a:t>
            </a:r>
            <a:r>
              <a:rPr lang="en-GB" sz="2200" dirty="0" smtClean="0"/>
              <a:t> </a:t>
            </a:r>
            <a:r>
              <a:rPr lang="fr-BE" sz="2200" dirty="0" smtClean="0"/>
              <a:t>et les télécharger, si nécessaire, en cliquant sur les trois points et en exportant les informations de la page au format PDF ou Word.</a:t>
            </a:r>
            <a:endParaRPr lang="en-GB" sz="2200" dirty="0" smtClean="0"/>
          </a:p>
        </p:txBody>
      </p:sp>
      <p:sp>
        <p:nvSpPr>
          <p:cNvPr id="4" name="Learning  Outcomes"/>
          <p:cNvSpPr txBox="1"/>
          <p:nvPr/>
        </p:nvSpPr>
        <p:spPr>
          <a:xfrm>
            <a:off x="1162304" y="559493"/>
            <a:ext cx="10834897" cy="7284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5400" tIns="25400" rIns="25400" bIns="25400" anchor="ctr">
            <a:spAutoFit/>
          </a:bodyPr>
          <a:lstStyle>
            <a:lvl1pPr>
              <a:defRPr sz="9600" b="1">
                <a:solidFill>
                  <a:schemeClr val="accent1">
                    <a:lumOff val="-7647"/>
                  </a:schemeClr>
                </a:solidFill>
              </a:defRPr>
            </a:lvl1pPr>
          </a:lstStyle>
          <a:p>
            <a:r>
              <a:rPr lang="en-IE" sz="4400" dirty="0">
                <a:solidFill>
                  <a:schemeClr val="tx1"/>
                </a:solidFill>
              </a:rPr>
              <a:t>Accéder à la </a:t>
            </a:r>
            <a:r>
              <a:rPr lang="en-IE" sz="4400" dirty="0" smtClean="0">
                <a:solidFill>
                  <a:schemeClr val="tx2"/>
                </a:solidFill>
              </a:rPr>
              <a:t>Documentation</a:t>
            </a:r>
            <a:endParaRPr sz="4400" dirty="0">
              <a:solidFill>
                <a:schemeClr val="tx2"/>
              </a:solidFill>
            </a:endParaRPr>
          </a:p>
        </p:txBody>
      </p:sp>
      <p:pic>
        <p:nvPicPr>
          <p:cNvPr id="5" name="Picture 3" descr="image005"/>
          <p:cNvPicPr>
            <a:picLocks noChangeAspect="1" noChangeArrowheads="1"/>
          </p:cNvPicPr>
          <p:nvPr/>
        </p:nvPicPr>
        <p:blipFill rotWithShape="1">
          <a:blip r:embed="rId4">
            <a:extLst>
              <a:ext uri="{28A0092B-C50C-407E-A947-70E740481C1C}">
                <a14:useLocalDpi xmlns:a14="http://schemas.microsoft.com/office/drawing/2010/main" val="0"/>
              </a:ext>
            </a:extLst>
          </a:blip>
          <a:srcRect t="4954" b="9626"/>
          <a:stretch/>
        </p:blipFill>
        <p:spPr bwMode="auto">
          <a:xfrm>
            <a:off x="970722" y="1711234"/>
            <a:ext cx="4804956" cy="4362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518138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3"/>
          <p:cNvSpPr>
            <a:spLocks noChangeArrowheads="1"/>
          </p:cNvSpPr>
          <p:nvPr/>
        </p:nvSpPr>
        <p:spPr bwMode="auto">
          <a:xfrm>
            <a:off x="7595420" y="1513219"/>
            <a:ext cx="3857932" cy="1261884"/>
          </a:xfrm>
          <a:prstGeom prst="rect">
            <a:avLst/>
          </a:prstGeom>
          <a:noFill/>
          <a:ln w="9525">
            <a:noFill/>
            <a:miter lim="800000"/>
            <a:headEnd/>
            <a:tailEnd/>
          </a:ln>
        </p:spPr>
        <p:txBody>
          <a:bodyPr wrap="square" lIns="91440" tIns="45720" rIns="91440" bIns="45720" anchor="t">
            <a:spAutoFit/>
          </a:bodyPr>
          <a:lstStyle/>
          <a:p>
            <a:r>
              <a:rPr lang="en-IE" sz="2800" b="1" dirty="0">
                <a:solidFill>
                  <a:schemeClr val="tx2"/>
                </a:solidFill>
              </a:rPr>
              <a:t>Capacity4Dev </a:t>
            </a:r>
            <a:endParaRPr lang="en-GB" sz="2200" dirty="0">
              <a:solidFill>
                <a:schemeClr val="tx2"/>
              </a:solidFill>
              <a:cs typeface="Arial"/>
            </a:endParaRPr>
          </a:p>
          <a:p>
            <a:endParaRPr lang="en-IE" sz="1600">
              <a:hlinkClick r:id="rId3"/>
            </a:endParaRPr>
          </a:p>
          <a:p>
            <a:r>
              <a:rPr lang="en-IE" sz="1600" dirty="0">
                <a:hlinkClick r:id="rId3"/>
              </a:rPr>
              <a:t>Liste d'Indicators </a:t>
            </a:r>
            <a:r>
              <a:rPr lang="en-IE" sz="1600" dirty="0"/>
              <a:t> </a:t>
            </a:r>
            <a:endParaRPr lang="en-IE" sz="1600"/>
          </a:p>
          <a:p>
            <a:endParaRPr lang="en-IE" sz="1600" dirty="0">
              <a:cs typeface="Arial"/>
            </a:endParaRPr>
          </a:p>
        </p:txBody>
      </p:sp>
      <p:sp>
        <p:nvSpPr>
          <p:cNvPr id="4" name="Learning  Outcomes"/>
          <p:cNvSpPr txBox="1"/>
          <p:nvPr/>
        </p:nvSpPr>
        <p:spPr>
          <a:xfrm>
            <a:off x="1022604" y="425171"/>
            <a:ext cx="10834897" cy="6668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anchor="ctr">
            <a:spAutoFit/>
          </a:bodyPr>
          <a:lstStyle>
            <a:lvl1pPr>
              <a:defRPr sz="9600" b="1">
                <a:solidFill>
                  <a:schemeClr val="accent1">
                    <a:lumOff val="-7647"/>
                  </a:schemeClr>
                </a:solidFill>
              </a:defRPr>
            </a:lvl1pPr>
          </a:lstStyle>
          <a:p>
            <a:r>
              <a:rPr lang="en-IE" sz="4000" dirty="0" err="1">
                <a:solidFill>
                  <a:schemeClr val="tx1"/>
                </a:solidFill>
              </a:rPr>
              <a:t>Indicateurs</a:t>
            </a:r>
            <a:endParaRPr lang="en-US" dirty="0" err="1"/>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2304" y="1513219"/>
            <a:ext cx="6189688" cy="4179661"/>
          </a:xfrm>
          <a:prstGeom prst="rect">
            <a:avLst/>
          </a:prstGeom>
        </p:spPr>
      </p:pic>
      <p:sp>
        <p:nvSpPr>
          <p:cNvPr id="5" name="Learning  Outcomes"/>
          <p:cNvSpPr txBox="1"/>
          <p:nvPr/>
        </p:nvSpPr>
        <p:spPr>
          <a:xfrm>
            <a:off x="7695904" y="3151271"/>
            <a:ext cx="4048647" cy="18979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anchor="ctr">
            <a:spAutoFit/>
          </a:bodyPr>
          <a:lstStyle>
            <a:lvl1pPr>
              <a:defRPr sz="9600" b="1">
                <a:solidFill>
                  <a:schemeClr val="accent1">
                    <a:lumOff val="-7647"/>
                  </a:schemeClr>
                </a:solidFill>
              </a:defRPr>
            </a:lvl1pPr>
          </a:lstStyle>
          <a:p>
            <a:r>
              <a:rPr lang="fr" sz="2000" dirty="0">
                <a:solidFill>
                  <a:srgbClr val="024EA2"/>
                </a:solidFill>
                <a:latin typeface="Arial"/>
                <a:cs typeface="Arial"/>
              </a:rPr>
              <a:t>Rejoignez le Forum de l'écosystème OPSYS sur Capacity4Dev pour avoir les dernières nouvelles et accéder à des ressources</a:t>
            </a:r>
            <a:endParaRPr lang="en-US" dirty="0"/>
          </a:p>
          <a:p>
            <a:endParaRPr lang="fr" sz="2000" dirty="0">
              <a:solidFill>
                <a:srgbClr val="024EA2"/>
              </a:solidFill>
              <a:cs typeface="Arial"/>
            </a:endParaRPr>
          </a:p>
        </p:txBody>
      </p:sp>
      <p:sp>
        <p:nvSpPr>
          <p:cNvPr id="3" name="TextBox 2">
            <a:extLst>
              <a:ext uri="{FF2B5EF4-FFF2-40B4-BE49-F238E27FC236}">
                <a16:creationId xmlns:a16="http://schemas.microsoft.com/office/drawing/2014/main" id="{08102B24-EA20-4222-8121-E60959E45024}"/>
              </a:ext>
            </a:extLst>
          </p:cNvPr>
          <p:cNvSpPr txBox="1"/>
          <p:nvPr/>
        </p:nvSpPr>
        <p:spPr>
          <a:xfrm>
            <a:off x="7596554" y="4866752"/>
            <a:ext cx="363917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IE" dirty="0">
                <a:solidFill>
                  <a:srgbClr val="0563C1"/>
                </a:solidFill>
                <a:cs typeface="Segoe UI"/>
                <a:hlinkClick r:id="rId5"/>
              </a:rPr>
              <a:t>Forum</a:t>
            </a:r>
            <a:r>
              <a:rPr lang="en-IE" dirty="0">
                <a:solidFill>
                  <a:srgbClr val="0563C1"/>
                </a:solidFill>
                <a:cs typeface="Segoe UI"/>
                <a:hlinkClick r:id="rId5">
                  <a:extLst>
                    <a:ext uri="{A12FA001-AC4F-418D-AE19-62706E023703}">
                      <ahyp:hlinkClr xmlns="" xmlns:ahyp="http://schemas.microsoft.com/office/drawing/2018/hyperlinkcolor" val="tx"/>
                    </a:ext>
                  </a:extLst>
                </a:hlinkClick>
              </a:rPr>
              <a:t> de l'écosystème OPSYS</a:t>
            </a:r>
            <a:r>
              <a:rPr lang="en-IE" dirty="0">
                <a:solidFill>
                  <a:srgbClr val="0563C1"/>
                </a:solidFill>
                <a:cs typeface="Segoe UI"/>
              </a:rPr>
              <a:t> </a:t>
            </a:r>
            <a:endParaRPr lang="en-US" dirty="0"/>
          </a:p>
        </p:txBody>
      </p:sp>
    </p:spTree>
    <p:extLst>
      <p:ext uri="{BB962C8B-B14F-4D97-AF65-F5344CB8AC3E}">
        <p14:creationId xmlns:p14="http://schemas.microsoft.com/office/powerpoint/2010/main" val="96694120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46994" y="1500310"/>
            <a:ext cx="10892050" cy="3906435"/>
          </a:xfrm>
          <a:prstGeom prst="rect">
            <a:avLst/>
          </a:prstGeom>
        </p:spPr>
        <p:txBody>
          <a:bodyPr vert="horz" lIns="91440" tIns="45720" rIns="91440" bIns="45720" rtlCol="0">
            <a:noAutofit/>
          </a:bodyPr>
          <a:lstStyle/>
          <a:p>
            <a:pPr marL="114300" lvl="0">
              <a:lnSpc>
                <a:spcPct val="90000"/>
              </a:lnSpc>
              <a:spcAft>
                <a:spcPts val="1800"/>
              </a:spcAft>
              <a:buClr>
                <a:schemeClr val="tx2"/>
              </a:buClr>
            </a:pPr>
            <a:endParaRPr lang="en-GB" sz="2000" b="1" u="sng" dirty="0" smtClean="0">
              <a:hlinkClick r:id="rId2"/>
            </a:endParaRPr>
          </a:p>
          <a:p>
            <a:pPr marL="342900" lvl="0" indent="-228600">
              <a:lnSpc>
                <a:spcPct val="90000"/>
              </a:lnSpc>
              <a:spcAft>
                <a:spcPts val="1800"/>
              </a:spcAft>
              <a:buClr>
                <a:schemeClr val="tx2"/>
              </a:buClr>
              <a:buFont typeface="Arial" panose="020B0604020202020204" pitchFamily="34" charset="0"/>
              <a:buChar char="•"/>
            </a:pPr>
            <a:r>
              <a:rPr lang="en-GB" sz="2000" b="1" u="sng" dirty="0" smtClean="0">
                <a:hlinkClick r:id="rId2"/>
              </a:rPr>
              <a:t>https</a:t>
            </a:r>
            <a:r>
              <a:rPr lang="en-GB" sz="2000" b="1" u="sng" dirty="0">
                <a:hlinkClick r:id="rId2"/>
              </a:rPr>
              <a:t>://</a:t>
            </a:r>
            <a:r>
              <a:rPr lang="en-GB" sz="2000" b="1" u="sng" dirty="0" smtClean="0">
                <a:hlinkClick r:id="rId2"/>
              </a:rPr>
              <a:t>webgate.ec.europa.eu/fpfis/wikis/display/ExactExternalWiki/Contracts+and+Procurements</a:t>
            </a:r>
            <a:endParaRPr lang="en-GB" sz="2000" b="1" dirty="0"/>
          </a:p>
          <a:p>
            <a:pPr marL="342900" indent="-228600">
              <a:lnSpc>
                <a:spcPct val="90000"/>
              </a:lnSpc>
              <a:spcAft>
                <a:spcPts val="1800"/>
              </a:spcAft>
              <a:buClr>
                <a:schemeClr val="tx2"/>
              </a:buClr>
              <a:buFont typeface="Arial" panose="020B0604020202020204" pitchFamily="34" charset="0"/>
              <a:buChar char="•"/>
            </a:pPr>
            <a:r>
              <a:rPr lang="en-GB" sz="2000" b="1" u="sng" dirty="0">
                <a:hlinkClick r:id="rId3"/>
              </a:rPr>
              <a:t>https://ec.europa.eu/info/funding-tenders/opportunities/portal/screen/programmes/eu-external-actions</a:t>
            </a:r>
            <a:r>
              <a:rPr lang="en-GB" sz="2000" b="1" dirty="0"/>
              <a:t> </a:t>
            </a:r>
          </a:p>
          <a:p>
            <a:pPr marL="342900" indent="-228600">
              <a:lnSpc>
                <a:spcPct val="90000"/>
              </a:lnSpc>
              <a:spcAft>
                <a:spcPts val="1800"/>
              </a:spcAft>
              <a:buClr>
                <a:schemeClr val="tx2"/>
              </a:buClr>
              <a:buFont typeface="Arial" panose="020B0604020202020204" pitchFamily="34" charset="0"/>
              <a:buChar char="•"/>
            </a:pPr>
            <a:r>
              <a:rPr lang="en-GB" sz="2000" b="1" u="sng" dirty="0">
                <a:hlinkClick r:id="rId4"/>
              </a:rPr>
              <a:t>https://</a:t>
            </a:r>
            <a:r>
              <a:rPr lang="en-GB" sz="2000" b="1" u="sng" dirty="0" smtClean="0">
                <a:hlinkClick r:id="rId4"/>
              </a:rPr>
              <a:t>ec.europa.eu/international-partnerships/funding/looking-for-funding_en</a:t>
            </a:r>
            <a:endParaRPr lang="en-GB" sz="2000" b="1" u="sng" dirty="0"/>
          </a:p>
          <a:p>
            <a:pPr marL="342900" indent="-228600">
              <a:lnSpc>
                <a:spcPct val="90000"/>
              </a:lnSpc>
              <a:spcAft>
                <a:spcPts val="1800"/>
              </a:spcAft>
              <a:buClr>
                <a:schemeClr val="tx2"/>
              </a:buClr>
              <a:buFont typeface="Arial" panose="020B0604020202020204" pitchFamily="34" charset="0"/>
              <a:buChar char="•"/>
            </a:pPr>
            <a:r>
              <a:rPr lang="fr-BE" sz="2000" b="1" dirty="0">
                <a:hlinkClick r:id="rId5"/>
              </a:rPr>
              <a:t>https://europa.eu/capacity4dev/opsys</a:t>
            </a:r>
            <a:r>
              <a:rPr lang="fr-BE" sz="2000" b="1" dirty="0"/>
              <a:t> </a:t>
            </a:r>
          </a:p>
          <a:p>
            <a:pPr marL="342900" indent="-228600">
              <a:lnSpc>
                <a:spcPct val="90000"/>
              </a:lnSpc>
              <a:spcAft>
                <a:spcPts val="1800"/>
              </a:spcAft>
              <a:buClr>
                <a:schemeClr val="tx2"/>
              </a:buClr>
              <a:buFont typeface="Arial" panose="020B0604020202020204" pitchFamily="34" charset="0"/>
              <a:buChar char="•"/>
            </a:pPr>
            <a:r>
              <a:rPr lang="fr-BE" sz="2000" b="1" dirty="0">
                <a:hlinkClick r:id="rId6"/>
              </a:rPr>
              <a:t>https://webgate.ec.europa.eu/fpfis/wikis/spaces/viewspace.action?key=ExactExter</a:t>
            </a:r>
            <a:endParaRPr lang="fr-BE" sz="2000" b="1" dirty="0"/>
          </a:p>
          <a:p>
            <a:pPr marL="342900" indent="-228600">
              <a:lnSpc>
                <a:spcPct val="90000"/>
              </a:lnSpc>
              <a:spcAft>
                <a:spcPts val="1800"/>
              </a:spcAft>
              <a:buClr>
                <a:schemeClr val="tx2"/>
              </a:buClr>
              <a:buFont typeface="Arial" panose="020B0604020202020204" pitchFamily="34" charset="0"/>
              <a:buChar char="•"/>
            </a:pPr>
            <a:endParaRPr lang="en-GB" sz="2000" b="1" dirty="0"/>
          </a:p>
          <a:p>
            <a:pPr marL="457200" indent="-228600">
              <a:lnSpc>
                <a:spcPct val="90000"/>
              </a:lnSpc>
              <a:spcAft>
                <a:spcPts val="1800"/>
              </a:spcAft>
              <a:buClr>
                <a:schemeClr val="tx2"/>
              </a:buClr>
              <a:buFont typeface="Arial" panose="020B0604020202020204" pitchFamily="34" charset="0"/>
              <a:buChar char="•"/>
            </a:pPr>
            <a:endParaRPr lang="en-GB" sz="2000" b="1" dirty="0"/>
          </a:p>
        </p:txBody>
      </p:sp>
      <p:sp>
        <p:nvSpPr>
          <p:cNvPr id="4" name="Title 3"/>
          <p:cNvSpPr>
            <a:spLocks noGrp="1"/>
          </p:cNvSpPr>
          <p:nvPr>
            <p:ph type="title"/>
          </p:nvPr>
        </p:nvSpPr>
        <p:spPr>
          <a:xfrm>
            <a:off x="970722" y="482860"/>
            <a:ext cx="10515600" cy="782357"/>
          </a:xfrm>
        </p:spPr>
        <p:txBody>
          <a:bodyPr vert="horz" lIns="91440" tIns="45720" rIns="91440" bIns="0" rtlCol="0" anchor="b" anchorCtr="0">
            <a:normAutofit/>
          </a:bodyPr>
          <a:lstStyle/>
          <a:p>
            <a:r>
              <a:rPr lang="fr-BE" b="1"/>
              <a:t>Liens utiles</a:t>
            </a:r>
            <a:endParaRPr lang="en-US" dirty="0"/>
          </a:p>
        </p:txBody>
      </p:sp>
    </p:spTree>
    <p:extLst>
      <p:ext uri="{BB962C8B-B14F-4D97-AF65-F5344CB8AC3E}">
        <p14:creationId xmlns:p14="http://schemas.microsoft.com/office/powerpoint/2010/main" val="420114658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97884" y="1690578"/>
            <a:ext cx="11612507" cy="2862322"/>
          </a:xfrm>
          <a:prstGeom prst="rect">
            <a:avLst/>
          </a:prstGeom>
        </p:spPr>
        <p:txBody>
          <a:bodyPr wrap="square">
            <a:spAutoFit/>
          </a:bodyPr>
          <a:lstStyle/>
          <a:p>
            <a:endParaRPr lang="en-US" sz="2000" dirty="0" smtClean="0">
              <a:solidFill>
                <a:srgbClr val="444444"/>
              </a:solidFill>
              <a:latin typeface="inherit"/>
            </a:endParaRPr>
          </a:p>
          <a:p>
            <a:pPr marL="457200" indent="-457200">
              <a:buFont typeface="Arial" panose="020B0604020202020204" pitchFamily="34" charset="0"/>
              <a:buChar char="•"/>
            </a:pPr>
            <a:r>
              <a:rPr lang="en-US" sz="2000" dirty="0" smtClean="0">
                <a:solidFill>
                  <a:srgbClr val="444444"/>
                </a:solidFill>
                <a:latin typeface="inherit"/>
                <a:hlinkClick r:id="rId2"/>
              </a:rPr>
              <a:t>PRAG – Practical Guide to Contracting Procedures</a:t>
            </a:r>
            <a:endParaRPr lang="en-US" sz="2000" dirty="0">
              <a:solidFill>
                <a:srgbClr val="444444"/>
              </a:solidFill>
              <a:latin typeface="inherit"/>
            </a:endParaRPr>
          </a:p>
          <a:p>
            <a:pPr marL="457200" indent="-457200">
              <a:buFont typeface="Arial" panose="020B0604020202020204" pitchFamily="34" charset="0"/>
              <a:buChar char="•"/>
            </a:pPr>
            <a:endParaRPr lang="en-US" sz="2000" dirty="0" smtClean="0">
              <a:solidFill>
                <a:srgbClr val="444444"/>
              </a:solidFill>
              <a:latin typeface="inherit"/>
            </a:endParaRPr>
          </a:p>
          <a:p>
            <a:pPr marL="457200" indent="-457200">
              <a:buFont typeface="Arial" panose="020B0604020202020204" pitchFamily="34" charset="0"/>
              <a:buChar char="•"/>
            </a:pPr>
            <a:r>
              <a:rPr lang="en-US" sz="2000" dirty="0" smtClean="0">
                <a:solidFill>
                  <a:srgbClr val="444444"/>
                </a:solidFill>
                <a:latin typeface="inherit"/>
                <a:hlinkClick r:id="rId3"/>
              </a:rPr>
              <a:t>INTPA Companion</a:t>
            </a:r>
            <a:endParaRPr lang="en-US" sz="2000" dirty="0" smtClean="0">
              <a:solidFill>
                <a:srgbClr val="444444"/>
              </a:solidFill>
              <a:latin typeface="inherit"/>
            </a:endParaRPr>
          </a:p>
          <a:p>
            <a:pPr marL="457200" indent="-457200">
              <a:buFont typeface="Arial" panose="020B0604020202020204" pitchFamily="34" charset="0"/>
              <a:buChar char="•"/>
            </a:pPr>
            <a:endParaRPr lang="en-US" sz="2000" dirty="0">
              <a:solidFill>
                <a:srgbClr val="444444"/>
              </a:solidFill>
              <a:latin typeface="inherit"/>
            </a:endParaRPr>
          </a:p>
          <a:p>
            <a:pPr marL="457200" indent="-457200">
              <a:buFont typeface="Arial" panose="020B0604020202020204" pitchFamily="34" charset="0"/>
              <a:buChar char="•"/>
            </a:pPr>
            <a:r>
              <a:rPr lang="en-US" sz="2000" dirty="0" smtClean="0">
                <a:solidFill>
                  <a:srgbClr val="444444"/>
                </a:solidFill>
                <a:latin typeface="inherit"/>
                <a:hlinkClick r:id="rId4"/>
              </a:rPr>
              <a:t>Contribution Agreement Manual </a:t>
            </a:r>
            <a:endParaRPr lang="en-US" sz="2000" dirty="0">
              <a:solidFill>
                <a:srgbClr val="444444"/>
              </a:solidFill>
              <a:latin typeface="inherit"/>
            </a:endParaRPr>
          </a:p>
          <a:p>
            <a:pPr marL="457200" indent="-457200">
              <a:buFont typeface="Arial" panose="020B0604020202020204" pitchFamily="34" charset="0"/>
              <a:buChar char="•"/>
            </a:pPr>
            <a:endParaRPr lang="en-US" sz="2000" dirty="0">
              <a:solidFill>
                <a:srgbClr val="444444"/>
              </a:solidFill>
              <a:latin typeface="inherit"/>
            </a:endParaRPr>
          </a:p>
          <a:p>
            <a:pPr marL="457200" indent="-457200">
              <a:buFont typeface="Arial" panose="020B0604020202020204" pitchFamily="34" charset="0"/>
              <a:buChar char="•"/>
            </a:pPr>
            <a:r>
              <a:rPr lang="en-US" sz="2000" dirty="0" smtClean="0">
                <a:solidFill>
                  <a:srgbClr val="444444"/>
                </a:solidFill>
                <a:latin typeface="inherit"/>
                <a:hlinkClick r:id="rId5"/>
              </a:rPr>
              <a:t>The Twinning Manual</a:t>
            </a:r>
            <a:endParaRPr lang="en-US" sz="2000" dirty="0" smtClean="0">
              <a:solidFill>
                <a:srgbClr val="444444"/>
              </a:solidFill>
              <a:latin typeface="inherit"/>
            </a:endParaRPr>
          </a:p>
          <a:p>
            <a:pPr marL="285750" indent="-285750">
              <a:buFont typeface="Wingdings" panose="05000000000000000000" pitchFamily="2" charset="2"/>
              <a:buChar char="Ø"/>
            </a:pPr>
            <a:endParaRPr lang="en-US" sz="2000" dirty="0">
              <a:solidFill>
                <a:srgbClr val="444444"/>
              </a:solidFill>
              <a:latin typeface="inherit"/>
            </a:endParaRPr>
          </a:p>
        </p:txBody>
      </p:sp>
      <p:sp>
        <p:nvSpPr>
          <p:cNvPr id="5" name="Title 2"/>
          <p:cNvSpPr txBox="1">
            <a:spLocks/>
          </p:cNvSpPr>
          <p:nvPr/>
        </p:nvSpPr>
        <p:spPr>
          <a:xfrm>
            <a:off x="1029338" y="391683"/>
            <a:ext cx="11285754" cy="782357"/>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r>
              <a:rPr lang="fr-BE" b="1" dirty="0" smtClean="0">
                <a:solidFill>
                  <a:srgbClr val="024B9C"/>
                </a:solidFill>
                <a:cs typeface="Arial"/>
              </a:rPr>
              <a:t>Documents importants</a:t>
            </a:r>
            <a:endParaRPr lang="en-GB" b="1" dirty="0">
              <a:solidFill>
                <a:srgbClr val="024B9C"/>
              </a:solidFill>
              <a:cs typeface="Arial"/>
            </a:endParaRPr>
          </a:p>
        </p:txBody>
      </p:sp>
    </p:spTree>
    <p:extLst>
      <p:ext uri="{BB962C8B-B14F-4D97-AF65-F5344CB8AC3E}">
        <p14:creationId xmlns:p14="http://schemas.microsoft.com/office/powerpoint/2010/main" val="224338936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Autofit/>
          </a:bodyPr>
          <a:lstStyle/>
          <a:p>
            <a:pPr algn="ctr"/>
            <a:r>
              <a:rPr lang="en-IE" sz="4400" b="1" dirty="0"/>
              <a:t>MERCI POUR VOTRE ATTENTION</a:t>
            </a:r>
            <a:endParaRPr lang="en-GB" sz="4400" b="1" dirty="0"/>
          </a:p>
        </p:txBody>
      </p:sp>
    </p:spTree>
    <p:extLst>
      <p:ext uri="{BB962C8B-B14F-4D97-AF65-F5344CB8AC3E}">
        <p14:creationId xmlns:p14="http://schemas.microsoft.com/office/powerpoint/2010/main" val="37052331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2620" y="1868345"/>
            <a:ext cx="10631806" cy="3203576"/>
          </a:xfrm>
        </p:spPr>
        <p:txBody>
          <a:bodyPr vert="horz" lIns="91440" tIns="45720" rIns="91440" bIns="45720" rtlCol="0" anchor="t">
            <a:noAutofit/>
          </a:bodyPr>
          <a:lstStyle/>
          <a:p>
            <a:pPr>
              <a:spcAft>
                <a:spcPts val="0"/>
              </a:spcAft>
            </a:pPr>
            <a:r>
              <a:rPr lang="fr-BE" sz="2000" b="1" dirty="0"/>
              <a:t>Instrument de Voisinage, de Développement et de Coopération Internationale (NDICI)</a:t>
            </a:r>
          </a:p>
          <a:p>
            <a:pPr lvl="1">
              <a:spcAft>
                <a:spcPts val="600"/>
              </a:spcAft>
            </a:pPr>
            <a:r>
              <a:rPr lang="fr-BE" dirty="0"/>
              <a:t>Fusionne DCI, FED, ENI, EFSD</a:t>
            </a:r>
          </a:p>
          <a:p>
            <a:pPr lvl="1">
              <a:spcAft>
                <a:spcPts val="600"/>
              </a:spcAft>
            </a:pPr>
            <a:r>
              <a:rPr lang="fr-BE" dirty="0"/>
              <a:t>Tous les pays sont éligibles</a:t>
            </a:r>
          </a:p>
          <a:p>
            <a:pPr>
              <a:spcAft>
                <a:spcPts val="600"/>
              </a:spcAft>
            </a:pPr>
            <a:r>
              <a:rPr lang="fr-BE" sz="2000" b="1" dirty="0"/>
              <a:t>Instrument d’aide de Pré-Adhésion III (IAP III)</a:t>
            </a:r>
            <a:endParaRPr lang="fr-BE" sz="2000" b="1" dirty="0">
              <a:cs typeface="Arial"/>
            </a:endParaRPr>
          </a:p>
          <a:p>
            <a:pPr>
              <a:spcAft>
                <a:spcPts val="600"/>
              </a:spcAft>
            </a:pPr>
            <a:r>
              <a:rPr lang="fr-BE" sz="2000" b="1" dirty="0" smtClean="0">
                <a:cs typeface="Arial"/>
              </a:rPr>
              <a:t>Autres : </a:t>
            </a:r>
            <a:r>
              <a:rPr lang="fr-BE" sz="2000" dirty="0" smtClean="0">
                <a:ea typeface="+mn-lt"/>
                <a:cs typeface="+mn-lt"/>
              </a:rPr>
              <a:t>CFSP, Sécurité nucléaire, Soutien à la Communauté Turco-chypriote</a:t>
            </a:r>
            <a:endParaRPr lang="fr-BE" sz="2000" dirty="0">
              <a:ea typeface="+mn-lt"/>
              <a:cs typeface="+mn-lt"/>
            </a:endParaRPr>
          </a:p>
          <a:p>
            <a:pPr marL="0" indent="0">
              <a:buNone/>
            </a:pPr>
            <a:endParaRPr lang="fr-BE" sz="2000" dirty="0"/>
          </a:p>
          <a:p>
            <a:endParaRPr lang="fr-BE" sz="2000" dirty="0"/>
          </a:p>
        </p:txBody>
      </p:sp>
      <p:sp>
        <p:nvSpPr>
          <p:cNvPr id="3" name="Title 2"/>
          <p:cNvSpPr>
            <a:spLocks noGrp="1"/>
          </p:cNvSpPr>
          <p:nvPr>
            <p:ph type="title"/>
          </p:nvPr>
        </p:nvSpPr>
        <p:spPr>
          <a:xfrm>
            <a:off x="970723" y="465607"/>
            <a:ext cx="10515600" cy="1000883"/>
          </a:xfrm>
        </p:spPr>
        <p:txBody>
          <a:bodyPr/>
          <a:lstStyle/>
          <a:p>
            <a:r>
              <a:rPr lang="fr-BE" b="1" dirty="0"/>
              <a:t>Actes de base pour l’Action Extérieure</a:t>
            </a:r>
            <a:br>
              <a:rPr lang="fr-BE" b="1" dirty="0"/>
            </a:br>
            <a:r>
              <a:rPr lang="fr-BE" b="1" dirty="0"/>
              <a:t> </a:t>
            </a:r>
            <a:r>
              <a:rPr lang="fr-BE" sz="2800" b="1" dirty="0">
                <a:solidFill>
                  <a:schemeClr val="accent5"/>
                </a:solidFill>
              </a:rPr>
              <a:t>dans MFF 2021-2027</a:t>
            </a:r>
            <a:endParaRPr lang="fr-BE" sz="2800" b="1" dirty="0">
              <a:solidFill>
                <a:schemeClr val="accent5"/>
              </a:solidFill>
              <a:cs typeface="Arial"/>
            </a:endParaRPr>
          </a:p>
        </p:txBody>
      </p:sp>
    </p:spTree>
    <p:extLst>
      <p:ext uri="{BB962C8B-B14F-4D97-AF65-F5344CB8AC3E}">
        <p14:creationId xmlns:p14="http://schemas.microsoft.com/office/powerpoint/2010/main" val="34002548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7"/>
          <p:cNvSpPr txBox="1">
            <a:spLocks/>
          </p:cNvSpPr>
          <p:nvPr/>
        </p:nvSpPr>
        <p:spPr bwMode="auto">
          <a:xfrm>
            <a:off x="798286" y="1528762"/>
            <a:ext cx="10406743" cy="42301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lgn="just"/>
            <a:r>
              <a:rPr lang="fr-FR" sz="2000" i="0" kern="0" dirty="0">
                <a:solidFill>
                  <a:schemeClr val="tx1"/>
                </a:solidFill>
              </a:rPr>
              <a:t>OPSYS est un </a:t>
            </a:r>
            <a:r>
              <a:rPr lang="fr-FR" sz="2000" b="1" i="0" kern="0" dirty="0">
                <a:solidFill>
                  <a:schemeClr val="accent5"/>
                </a:solidFill>
              </a:rPr>
              <a:t>programme </a:t>
            </a:r>
            <a:r>
              <a:rPr lang="fr-FR" sz="2000" b="1" i="0" kern="0" dirty="0" smtClean="0">
                <a:solidFill>
                  <a:schemeClr val="accent5"/>
                </a:solidFill>
              </a:rPr>
              <a:t>informatique</a:t>
            </a:r>
            <a:r>
              <a:rPr lang="fr-FR" sz="2000" i="0" kern="0" dirty="0" smtClean="0">
                <a:solidFill>
                  <a:schemeClr val="tx1"/>
                </a:solidFill>
              </a:rPr>
              <a:t> de transformation </a:t>
            </a:r>
            <a:r>
              <a:rPr lang="fr-FR" sz="2000" i="0" kern="0" dirty="0">
                <a:solidFill>
                  <a:schemeClr val="tx1"/>
                </a:solidFill>
              </a:rPr>
              <a:t>d</a:t>
            </a:r>
            <a:r>
              <a:rPr lang="fr-FR" sz="2000" i="0" kern="0" dirty="0" smtClean="0">
                <a:solidFill>
                  <a:schemeClr val="tx1"/>
                </a:solidFill>
              </a:rPr>
              <a:t>'entreprise </a:t>
            </a:r>
            <a:r>
              <a:rPr lang="fr-FR" sz="2000" i="0" kern="0" dirty="0">
                <a:solidFill>
                  <a:schemeClr val="tx1"/>
                </a:solidFill>
              </a:rPr>
              <a:t>à grande échelle </a:t>
            </a:r>
            <a:r>
              <a:rPr lang="fr-FR" sz="2000" b="1" i="0" kern="0" dirty="0">
                <a:solidFill>
                  <a:schemeClr val="accent5"/>
                </a:solidFill>
              </a:rPr>
              <a:t>pour la famille </a:t>
            </a:r>
            <a:r>
              <a:rPr lang="fr-FR" sz="2000" b="1" i="0" kern="0" dirty="0" err="1" smtClean="0">
                <a:solidFill>
                  <a:schemeClr val="accent5"/>
                </a:solidFill>
              </a:rPr>
              <a:t>Relex</a:t>
            </a:r>
            <a:r>
              <a:rPr lang="fr-FR" sz="2000" b="1" i="0" kern="0" dirty="0">
                <a:solidFill>
                  <a:schemeClr val="accent5"/>
                </a:solidFill>
              </a:rPr>
              <a:t> </a:t>
            </a:r>
            <a:r>
              <a:rPr lang="fr-FR" sz="2000" b="1" i="0" kern="0" dirty="0" smtClean="0">
                <a:solidFill>
                  <a:schemeClr val="accent5"/>
                </a:solidFill>
              </a:rPr>
              <a:t>(DG INTPA, DG NEAR et FPI</a:t>
            </a:r>
            <a:r>
              <a:rPr lang="fr-FR" sz="2000" b="1" i="0" kern="0" dirty="0">
                <a:solidFill>
                  <a:schemeClr val="accent5"/>
                </a:solidFill>
              </a:rPr>
              <a:t>)</a:t>
            </a:r>
            <a:r>
              <a:rPr lang="fr-FR" sz="2000" i="0" kern="0" dirty="0">
                <a:solidFill>
                  <a:schemeClr val="tx1"/>
                </a:solidFill>
              </a:rPr>
              <a:t>. Il est </a:t>
            </a:r>
            <a:r>
              <a:rPr lang="fr-FR" sz="2000" i="0" kern="0" dirty="0" smtClean="0">
                <a:solidFill>
                  <a:schemeClr val="tx1"/>
                </a:solidFill>
              </a:rPr>
              <a:t>en cours </a:t>
            </a:r>
            <a:r>
              <a:rPr lang="fr-FR" sz="2000" i="0" kern="0" dirty="0">
                <a:solidFill>
                  <a:schemeClr val="tx1"/>
                </a:solidFill>
              </a:rPr>
              <a:t>de </a:t>
            </a:r>
            <a:r>
              <a:rPr lang="fr-FR" sz="2000" i="0" kern="0" dirty="0" smtClean="0">
                <a:solidFill>
                  <a:schemeClr val="tx1"/>
                </a:solidFill>
              </a:rPr>
              <a:t>développement </a:t>
            </a:r>
            <a:r>
              <a:rPr lang="fr-FR" sz="2000" i="0" kern="0" dirty="0">
                <a:solidFill>
                  <a:schemeClr val="tx1"/>
                </a:solidFill>
              </a:rPr>
              <a:t>par </a:t>
            </a:r>
            <a:r>
              <a:rPr lang="fr-FR" sz="2000" i="0" kern="0" dirty="0" smtClean="0">
                <a:solidFill>
                  <a:schemeClr val="tx1"/>
                </a:solidFill>
              </a:rPr>
              <a:t>DG DIGIT. </a:t>
            </a:r>
            <a:r>
              <a:rPr lang="fr-FR" sz="2000" i="0" kern="0" dirty="0">
                <a:solidFill>
                  <a:schemeClr val="tx1"/>
                </a:solidFill>
              </a:rPr>
              <a:t>Elle </a:t>
            </a:r>
            <a:r>
              <a:rPr lang="fr-FR" sz="2000" i="0" kern="0" dirty="0" smtClean="0">
                <a:solidFill>
                  <a:schemeClr val="tx1"/>
                </a:solidFill>
              </a:rPr>
              <a:t>utilise </a:t>
            </a:r>
            <a:r>
              <a:rPr lang="fr-FR" sz="2000" i="0" kern="0" dirty="0">
                <a:solidFill>
                  <a:schemeClr val="tx1"/>
                </a:solidFill>
              </a:rPr>
              <a:t>des </a:t>
            </a:r>
            <a:r>
              <a:rPr lang="fr-FR" sz="2000" b="1" i="0" kern="0" dirty="0">
                <a:solidFill>
                  <a:schemeClr val="accent5"/>
                </a:solidFill>
              </a:rPr>
              <a:t>modules informatiques provenant de différentes </a:t>
            </a:r>
            <a:r>
              <a:rPr lang="fr-FR" sz="2000" b="1" i="0" kern="0" dirty="0" smtClean="0">
                <a:solidFill>
                  <a:schemeClr val="accent5"/>
                </a:solidFill>
              </a:rPr>
              <a:t>DG</a:t>
            </a:r>
          </a:p>
          <a:p>
            <a:pPr algn="just"/>
            <a:endParaRPr lang="fr-FR" sz="2000" i="0" kern="0" dirty="0" smtClean="0">
              <a:solidFill>
                <a:schemeClr val="tx1"/>
              </a:solidFill>
            </a:endParaRPr>
          </a:p>
          <a:p>
            <a:pPr algn="just"/>
            <a:r>
              <a:rPr lang="fr-FR" sz="2000" i="0" kern="0" dirty="0" smtClean="0">
                <a:solidFill>
                  <a:schemeClr val="tx1"/>
                </a:solidFill>
              </a:rPr>
              <a:t>par </a:t>
            </a:r>
            <a:r>
              <a:rPr lang="fr-FR" sz="2000" i="0" kern="0" dirty="0">
                <a:solidFill>
                  <a:schemeClr val="tx1"/>
                </a:solidFill>
              </a:rPr>
              <a:t>ex: </a:t>
            </a:r>
            <a:r>
              <a:rPr lang="fr-FR" sz="2000" b="1" i="0" kern="0" dirty="0" smtClean="0">
                <a:solidFill>
                  <a:schemeClr val="tx1"/>
                </a:solidFill>
              </a:rPr>
              <a:t>RTD</a:t>
            </a:r>
            <a:r>
              <a:rPr lang="fr-FR" sz="2000" i="0" kern="0" dirty="0" smtClean="0">
                <a:solidFill>
                  <a:schemeClr val="tx1"/>
                </a:solidFill>
              </a:rPr>
              <a:t> </a:t>
            </a:r>
            <a:r>
              <a:rPr lang="fr-FR" sz="2000" i="0" kern="0" dirty="0">
                <a:solidFill>
                  <a:schemeClr val="tx1"/>
                </a:solidFill>
              </a:rPr>
              <a:t>(Département de la recherche et de l'innovation de la Commission) fournit les modules informatiques </a:t>
            </a:r>
            <a:r>
              <a:rPr lang="fr-FR" sz="2000" i="0" kern="0" dirty="0" err="1">
                <a:solidFill>
                  <a:schemeClr val="tx1"/>
                </a:solidFill>
              </a:rPr>
              <a:t>eGrants</a:t>
            </a:r>
            <a:r>
              <a:rPr lang="fr-FR" sz="2000" i="0" kern="0" dirty="0">
                <a:solidFill>
                  <a:schemeClr val="tx1"/>
                </a:solidFill>
              </a:rPr>
              <a:t>, </a:t>
            </a:r>
            <a:r>
              <a:rPr lang="fr-FR" sz="2000" i="0" kern="0" dirty="0" err="1">
                <a:solidFill>
                  <a:schemeClr val="tx1"/>
                </a:solidFill>
              </a:rPr>
              <a:t>eProcurement</a:t>
            </a:r>
            <a:r>
              <a:rPr lang="fr-FR" sz="2000" i="0" kern="0" dirty="0">
                <a:solidFill>
                  <a:schemeClr val="tx1"/>
                </a:solidFill>
              </a:rPr>
              <a:t> </a:t>
            </a:r>
            <a:r>
              <a:rPr lang="fr-FR" sz="2000" i="0" kern="0" dirty="0" smtClean="0">
                <a:solidFill>
                  <a:schemeClr val="tx1"/>
                </a:solidFill>
              </a:rPr>
              <a:t>;</a:t>
            </a:r>
          </a:p>
          <a:p>
            <a:pPr algn="just"/>
            <a:r>
              <a:rPr lang="fr-FR" sz="2000" i="0" kern="0" dirty="0" smtClean="0">
                <a:solidFill>
                  <a:schemeClr val="tx1"/>
                </a:solidFill>
              </a:rPr>
              <a:t>Le </a:t>
            </a:r>
            <a:r>
              <a:rPr lang="fr-FR" sz="2000" b="1" i="0" kern="0" dirty="0" smtClean="0">
                <a:solidFill>
                  <a:schemeClr val="tx1"/>
                </a:solidFill>
              </a:rPr>
              <a:t>JRC</a:t>
            </a:r>
            <a:r>
              <a:rPr lang="fr-FR" sz="2000" i="0" kern="0" dirty="0" smtClean="0">
                <a:solidFill>
                  <a:schemeClr val="tx1"/>
                </a:solidFill>
              </a:rPr>
              <a:t> </a:t>
            </a:r>
            <a:r>
              <a:rPr lang="fr-FR" sz="2000" i="0" kern="0" dirty="0">
                <a:solidFill>
                  <a:schemeClr val="tx1"/>
                </a:solidFill>
              </a:rPr>
              <a:t>(Service commun de recherche) </a:t>
            </a:r>
            <a:r>
              <a:rPr lang="fr-FR" sz="2000" i="0" kern="0" dirty="0" smtClean="0">
                <a:solidFill>
                  <a:schemeClr val="tx1"/>
                </a:solidFill>
              </a:rPr>
              <a:t>partage </a:t>
            </a:r>
            <a:r>
              <a:rPr lang="fr-FR" sz="2000" i="0" kern="0" dirty="0">
                <a:solidFill>
                  <a:schemeClr val="tx1"/>
                </a:solidFill>
              </a:rPr>
              <a:t>PPMT (Public </a:t>
            </a:r>
            <a:r>
              <a:rPr lang="fr-FR" sz="2000" i="0" kern="0" dirty="0" err="1">
                <a:solidFill>
                  <a:schemeClr val="tx1"/>
                </a:solidFill>
              </a:rPr>
              <a:t>Procurement</a:t>
            </a:r>
            <a:r>
              <a:rPr lang="fr-FR" sz="2000" i="0" kern="0" dirty="0">
                <a:solidFill>
                  <a:schemeClr val="tx1"/>
                </a:solidFill>
              </a:rPr>
              <a:t> Management </a:t>
            </a:r>
            <a:r>
              <a:rPr lang="fr-FR" sz="2000" i="0" kern="0" dirty="0" err="1">
                <a:solidFill>
                  <a:schemeClr val="tx1"/>
                </a:solidFill>
              </a:rPr>
              <a:t>Tool</a:t>
            </a:r>
            <a:r>
              <a:rPr lang="fr-FR" sz="2000" i="0" kern="0" dirty="0">
                <a:solidFill>
                  <a:schemeClr val="tx1"/>
                </a:solidFill>
              </a:rPr>
              <a:t>), </a:t>
            </a:r>
            <a:r>
              <a:rPr lang="fr-FR" sz="2000" i="0" kern="0" dirty="0" err="1">
                <a:solidFill>
                  <a:schemeClr val="tx1"/>
                </a:solidFill>
              </a:rPr>
              <a:t>eNotices</a:t>
            </a:r>
            <a:r>
              <a:rPr lang="fr-FR" sz="2000" i="0" kern="0" dirty="0">
                <a:solidFill>
                  <a:schemeClr val="tx1"/>
                </a:solidFill>
              </a:rPr>
              <a:t> &amp; </a:t>
            </a:r>
            <a:r>
              <a:rPr lang="fr-FR" sz="2000" i="0" kern="0" dirty="0" err="1">
                <a:solidFill>
                  <a:schemeClr val="tx1"/>
                </a:solidFill>
              </a:rPr>
              <a:t>eTendering</a:t>
            </a:r>
            <a:r>
              <a:rPr lang="fr-FR" sz="2000" i="0" kern="0" dirty="0">
                <a:solidFill>
                  <a:schemeClr val="tx1"/>
                </a:solidFill>
              </a:rPr>
              <a:t> pour les appels d'offres</a:t>
            </a:r>
            <a:r>
              <a:rPr lang="fr-FR" sz="2000" i="0" kern="0" dirty="0" smtClean="0">
                <a:solidFill>
                  <a:schemeClr val="tx1"/>
                </a:solidFill>
              </a:rPr>
              <a:t>.</a:t>
            </a:r>
          </a:p>
        </p:txBody>
      </p:sp>
      <p:sp>
        <p:nvSpPr>
          <p:cNvPr id="13" name="Title 2">
            <a:extLst>
              <a:ext uri="{FF2B5EF4-FFF2-40B4-BE49-F238E27FC236}">
                <a16:creationId xmlns:a16="http://schemas.microsoft.com/office/drawing/2014/main" id="{CBAFC62C-4912-4AE2-B123-B4520A6C8560}"/>
              </a:ext>
            </a:extLst>
          </p:cNvPr>
          <p:cNvSpPr txBox="1">
            <a:spLocks/>
          </p:cNvSpPr>
          <p:nvPr/>
        </p:nvSpPr>
        <p:spPr>
          <a:xfrm>
            <a:off x="1183316" y="347528"/>
            <a:ext cx="10515600" cy="782357"/>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EC Square Sans Cond Pro" panose="020B0506040000020004" pitchFamily="34" charset="0"/>
                <a:ea typeface="+mj-ea"/>
                <a:cs typeface="+mj-cs"/>
              </a:defRPr>
            </a:lvl1pPr>
          </a:lstStyle>
          <a:p>
            <a:r>
              <a:rPr lang="fr-FR" b="1" dirty="0" smtClean="0">
                <a:solidFill>
                  <a:srgbClr val="24439C"/>
                </a:solidFill>
                <a:latin typeface="Arial" panose="020B0604020202020204" pitchFamily="34" charset="0"/>
                <a:cs typeface="Arial" panose="020B0604020202020204" pitchFamily="34" charset="0"/>
              </a:rPr>
              <a:t>OPSYS</a:t>
            </a:r>
            <a:r>
              <a:rPr lang="fr-FR" b="1" dirty="0" smtClean="0">
                <a:solidFill>
                  <a:srgbClr val="24439C"/>
                </a:solidFill>
              </a:rPr>
              <a:t> </a:t>
            </a:r>
            <a:endParaRPr lang="en-GB" b="1" dirty="0"/>
          </a:p>
        </p:txBody>
      </p:sp>
    </p:spTree>
    <p:extLst>
      <p:ext uri="{BB962C8B-B14F-4D97-AF65-F5344CB8AC3E}">
        <p14:creationId xmlns:p14="http://schemas.microsoft.com/office/powerpoint/2010/main" val="54325957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E37D5699-BDD6-470A-8781-1433D877339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AF16A6B-94CD-4F6E-B607-09E7AA5554E7}">
  <ds:schemaRefs>
    <ds:schemaRef ds:uri="http://schemas.microsoft.com/sharepoint/v3/contenttype/forms"/>
  </ds:schemaRefs>
</ds:datastoreItem>
</file>

<file path=customXml/itemProps3.xml><?xml version="1.0" encoding="utf-8"?>
<ds:datastoreItem xmlns:ds="http://schemas.openxmlformats.org/officeDocument/2006/customXml" ds:itemID="{221F47F6-3FA3-4526-82D1-6B48C094491B}">
  <ds:schemaRefs>
    <ds:schemaRef ds:uri="http://schemas.microsoft.com/office/infopath/2007/PartnerControl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7353</TotalTime>
  <Words>4542</Words>
  <Application>Microsoft Office PowerPoint</Application>
  <PresentationFormat>Widescreen</PresentationFormat>
  <Paragraphs>759</Paragraphs>
  <Slides>75</Slides>
  <Notes>30</Notes>
  <HiddenSlides>5</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75</vt:i4>
      </vt:variant>
    </vt:vector>
  </HeadingPairs>
  <TitlesOfParts>
    <vt:vector size="89" baseType="lpstr">
      <vt:lpstr>-apple-system</vt:lpstr>
      <vt:lpstr>Arial</vt:lpstr>
      <vt:lpstr>Arial Black</vt:lpstr>
      <vt:lpstr>Calibri</vt:lpstr>
      <vt:lpstr>Consolas</vt:lpstr>
      <vt:lpstr>EC Square Sans Cond Pro</vt:lpstr>
      <vt:lpstr>Helvetica</vt:lpstr>
      <vt:lpstr>inherit</vt:lpstr>
      <vt:lpstr>Segoe UI</vt:lpstr>
      <vt:lpstr>Symbol</vt:lpstr>
      <vt:lpstr>Times New Roman</vt:lpstr>
      <vt:lpstr>Verdana</vt:lpstr>
      <vt:lpstr>Wingdings</vt:lpstr>
      <vt:lpstr>Office Theme</vt:lpstr>
      <vt:lpstr>Présentation sur OPSYS</vt:lpstr>
      <vt:lpstr>Agenda </vt:lpstr>
      <vt:lpstr>Présentatrice</vt:lpstr>
      <vt:lpstr>I. Introduction EU Actions Extérieures, OPSYS</vt:lpstr>
      <vt:lpstr>EU Actions extérieures </vt:lpstr>
      <vt:lpstr>A propos de la famille RELEX</vt:lpstr>
      <vt:lpstr>Politique extérieure de l'UE : qui fait quoi</vt:lpstr>
      <vt:lpstr>Actes de base pour l’Action Extérieure  dans MFF 2021-2027</vt:lpstr>
      <vt:lpstr>PowerPoint Presentation</vt:lpstr>
      <vt:lpstr>Un changement d'état d'esprit </vt:lpstr>
      <vt:lpstr>PowerPoint Presentation</vt:lpstr>
      <vt:lpstr>PowerPoint Presentation</vt:lpstr>
      <vt:lpstr>PowerPoint Presentation</vt:lpstr>
      <vt:lpstr>PowerPoint Presentation</vt:lpstr>
      <vt:lpstr>PowerPoint Presentation</vt:lpstr>
      <vt:lpstr>II. OPSYS Aujourd'hui</vt:lpstr>
      <vt:lpstr>OPSYS Aujourd’hui</vt:lpstr>
      <vt:lpstr>OPSYS Aujourd’hui</vt:lpstr>
      <vt:lpstr>PowerPoint Presentation</vt:lpstr>
      <vt:lpstr>Note importante sur la Gestion des Interventions et leurs Cadres Logiques</vt:lpstr>
      <vt:lpstr>Est ce que cela vous concerne? </vt:lpstr>
      <vt:lpstr>Est ce que cela vous concerne? </vt:lpstr>
      <vt:lpstr>PowerPoint Presentation</vt:lpstr>
      <vt:lpstr>          Direct Award avec signature électronique   </vt:lpstr>
      <vt:lpstr>       Processus avec signature électronique </vt:lpstr>
      <vt:lpstr>  e-Signature des Contracts </vt:lpstr>
      <vt:lpstr>PowerPoint Presentation</vt:lpstr>
      <vt:lpstr>PowerPoint Presentation</vt:lpstr>
      <vt:lpstr>Livrables</vt:lpstr>
      <vt:lpstr>PowerPoint Presentation</vt:lpstr>
      <vt:lpstr>Modifications par le partenaire contractuel - signature électronique</vt:lpstr>
      <vt:lpstr>Modifications par l'UE  avec signature électronique</vt:lpstr>
      <vt:lpstr>Modifications</vt:lpstr>
      <vt:lpstr>III. Enregistrer votre organisation  Funding and Tender Opportunities Portal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IV. Rechercher des appels  </vt:lpstr>
      <vt:lpstr>Modes de Management</vt:lpstr>
      <vt:lpstr>Types de mise en œuvre et de contrat</vt:lpstr>
      <vt:lpstr>Types de Contract (Section 6.1.1. PRAG)</vt:lpstr>
      <vt:lpstr>Appels à Propositions</vt:lpstr>
      <vt:lpstr>Ligne du temps d’une procédure d’appel d’offres ouvert international  pour un marché de travaux</vt:lpstr>
      <vt:lpstr>Développements importants</vt:lpstr>
      <vt:lpstr>Canaux de publication pour Appels d’Offres</vt:lpstr>
      <vt:lpstr>Publication des Appels d’Offres  </vt:lpstr>
      <vt:lpstr>Publication des Appels à Propositions  </vt:lpstr>
      <vt:lpstr>PowerPoint Presentation</vt:lpstr>
      <vt:lpstr>PowerPoint Presentation</vt:lpstr>
      <vt:lpstr>PowerPoint Presentation</vt:lpstr>
      <vt:lpstr>L’onglet “document family” permet de consulter tous les avis relatifs à une procédure spécifique (Avis de pré-information, Avis de marché, Corrigendum d’un Avis de marché, etc.). </vt:lpstr>
      <vt:lpstr>V. Rôles et Accès Funding and Tender Opportunities Portal</vt:lpstr>
      <vt:lpstr>PowerPoint Presentation</vt:lpstr>
      <vt:lpstr>PowerPoint Presentation</vt:lpstr>
      <vt:lpstr>PowerPoint Presentation</vt:lpstr>
      <vt:lpstr>PowerPoint Presentation</vt:lpstr>
      <vt:lpstr>PowerPoint Presentation</vt:lpstr>
      <vt:lpstr>Bon à savoir!</vt:lpstr>
      <vt:lpstr>PowerPoint Presentation</vt:lpstr>
      <vt:lpstr>VI. Documentation et ressources</vt:lpstr>
      <vt:lpstr>PowerPoint Presentation</vt:lpstr>
      <vt:lpstr>PowerPoint Presentation</vt:lpstr>
      <vt:lpstr>PowerPoint Presentation</vt:lpstr>
      <vt:lpstr>PowerPoint Presentation</vt:lpstr>
      <vt:lpstr>PowerPoint Presentation</vt:lpstr>
      <vt:lpstr>PowerPoint Presentation</vt:lpstr>
      <vt:lpstr>Liens utiles</vt:lpstr>
      <vt:lpstr>PowerPoint Presentation</vt:lpstr>
      <vt:lpstr>MERCI POUR VOTRE ATTENTION</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CHAZOT Lissa (INTPA-EXT)</cp:lastModifiedBy>
  <cp:revision>518</cp:revision>
  <dcterms:created xsi:type="dcterms:W3CDTF">2019-08-09T12:06:42Z</dcterms:created>
  <dcterms:modified xsi:type="dcterms:W3CDTF">2021-04-27T12:22:09Z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ies>
</file>